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7" r:id="rId1"/>
  </p:sldMasterIdLst>
  <p:notesMasterIdLst>
    <p:notesMasterId r:id="rId18"/>
  </p:notesMasterIdLst>
  <p:sldIdLst>
    <p:sldId id="256" r:id="rId2"/>
    <p:sldId id="257" r:id="rId3"/>
    <p:sldId id="258" r:id="rId4"/>
    <p:sldId id="273" r:id="rId5"/>
    <p:sldId id="269" r:id="rId6"/>
    <p:sldId id="261" r:id="rId7"/>
    <p:sldId id="277" r:id="rId8"/>
    <p:sldId id="275" r:id="rId9"/>
    <p:sldId id="263" r:id="rId10"/>
    <p:sldId id="266" r:id="rId11"/>
    <p:sldId id="270" r:id="rId12"/>
    <p:sldId id="278" r:id="rId13"/>
    <p:sldId id="280" r:id="rId14"/>
    <p:sldId id="267" r:id="rId15"/>
    <p:sldId id="274" r:id="rId16"/>
    <p:sldId id="28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251"/>
    <p:restoredTop sz="94579"/>
  </p:normalViewPr>
  <p:slideViewPr>
    <p:cSldViewPr snapToGrid="0" snapToObjects="1">
      <p:cViewPr>
        <p:scale>
          <a:sx n="88" d="100"/>
          <a:sy n="88" d="100"/>
        </p:scale>
        <p:origin x="14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F32F54-A8D2-F446-841C-FC95345A8F92}" type="datetimeFigureOut">
              <a:rPr lang="en-US" smtClean="0"/>
              <a:t>3/7/18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D556DF-8C8E-7747-BC28-6B6424E1151F}" type="slidenum">
              <a:rPr lang="en-US" smtClean="0"/>
              <a:t>‹#›</a:t>
            </a:fld>
            <a:endParaRPr lang="en-US"/>
          </a:p>
        </p:txBody>
      </p:sp>
    </p:spTree>
    <p:extLst>
      <p:ext uri="{BB962C8B-B14F-4D97-AF65-F5344CB8AC3E}">
        <p14:creationId xmlns:p14="http://schemas.microsoft.com/office/powerpoint/2010/main" val="12874560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CD556DF-8C8E-7747-BC28-6B6424E1151F}" type="slidenum">
              <a:rPr lang="en-US" smtClean="0"/>
              <a:t>1</a:t>
            </a:fld>
            <a:endParaRPr lang="en-US"/>
          </a:p>
        </p:txBody>
      </p:sp>
    </p:spTree>
    <p:extLst>
      <p:ext uri="{BB962C8B-B14F-4D97-AF65-F5344CB8AC3E}">
        <p14:creationId xmlns:p14="http://schemas.microsoft.com/office/powerpoint/2010/main" val="227848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CD556DF-8C8E-7747-BC28-6B6424E1151F}" type="slidenum">
              <a:rPr lang="en-US" smtClean="0"/>
              <a:t>2</a:t>
            </a:fld>
            <a:endParaRPr lang="en-US"/>
          </a:p>
        </p:txBody>
      </p:sp>
    </p:spTree>
    <p:extLst>
      <p:ext uri="{BB962C8B-B14F-4D97-AF65-F5344CB8AC3E}">
        <p14:creationId xmlns:p14="http://schemas.microsoft.com/office/powerpoint/2010/main" val="1009221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CD556DF-8C8E-7747-BC28-6B6424E1151F}" type="slidenum">
              <a:rPr lang="en-US" smtClean="0"/>
              <a:t>3</a:t>
            </a:fld>
            <a:endParaRPr lang="en-US"/>
          </a:p>
        </p:txBody>
      </p:sp>
    </p:spTree>
    <p:extLst>
      <p:ext uri="{BB962C8B-B14F-4D97-AF65-F5344CB8AC3E}">
        <p14:creationId xmlns:p14="http://schemas.microsoft.com/office/powerpoint/2010/main" val="1487585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CD556DF-8C8E-7747-BC28-6B6424E1151F}" type="slidenum">
              <a:rPr lang="en-US" smtClean="0"/>
              <a:t>4</a:t>
            </a:fld>
            <a:endParaRPr lang="en-US"/>
          </a:p>
        </p:txBody>
      </p:sp>
    </p:spTree>
    <p:extLst>
      <p:ext uri="{BB962C8B-B14F-4D97-AF65-F5344CB8AC3E}">
        <p14:creationId xmlns:p14="http://schemas.microsoft.com/office/powerpoint/2010/main" val="1232567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noProof="0" dirty="0"/>
          </a:p>
        </p:txBody>
      </p:sp>
      <p:sp>
        <p:nvSpPr>
          <p:cNvPr id="4" name="Slide Number Placeholder 3"/>
          <p:cNvSpPr>
            <a:spLocks noGrp="1"/>
          </p:cNvSpPr>
          <p:nvPr>
            <p:ph type="sldNum" sz="quarter" idx="10"/>
          </p:nvPr>
        </p:nvSpPr>
        <p:spPr/>
        <p:txBody>
          <a:bodyPr/>
          <a:lstStyle/>
          <a:p>
            <a:fld id="{8CD556DF-8C8E-7747-BC28-6B6424E1151F}" type="slidenum">
              <a:rPr lang="en-US" smtClean="0"/>
              <a:t>8</a:t>
            </a:fld>
            <a:endParaRPr lang="en-US" dirty="0"/>
          </a:p>
        </p:txBody>
      </p:sp>
    </p:spTree>
    <p:extLst>
      <p:ext uri="{BB962C8B-B14F-4D97-AF65-F5344CB8AC3E}">
        <p14:creationId xmlns:p14="http://schemas.microsoft.com/office/powerpoint/2010/main" val="1736254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8CD556DF-8C8E-7747-BC28-6B6424E1151F}" type="slidenum">
              <a:rPr lang="en-US" smtClean="0"/>
              <a:t>9</a:t>
            </a:fld>
            <a:endParaRPr lang="en-US"/>
          </a:p>
        </p:txBody>
      </p:sp>
    </p:spTree>
    <p:extLst>
      <p:ext uri="{BB962C8B-B14F-4D97-AF65-F5344CB8AC3E}">
        <p14:creationId xmlns:p14="http://schemas.microsoft.com/office/powerpoint/2010/main" val="8513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CD556DF-8C8E-7747-BC28-6B6424E1151F}" type="slidenum">
              <a:rPr lang="en-US" smtClean="0"/>
              <a:t>10</a:t>
            </a:fld>
            <a:endParaRPr lang="en-US"/>
          </a:p>
        </p:txBody>
      </p:sp>
    </p:spTree>
    <p:extLst>
      <p:ext uri="{BB962C8B-B14F-4D97-AF65-F5344CB8AC3E}">
        <p14:creationId xmlns:p14="http://schemas.microsoft.com/office/powerpoint/2010/main" val="325303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8CD556DF-8C8E-7747-BC28-6B6424E1151F}" type="slidenum">
              <a:rPr lang="en-US" smtClean="0"/>
              <a:t>11</a:t>
            </a:fld>
            <a:endParaRPr lang="en-US"/>
          </a:p>
        </p:txBody>
      </p:sp>
    </p:spTree>
    <p:extLst>
      <p:ext uri="{BB962C8B-B14F-4D97-AF65-F5344CB8AC3E}">
        <p14:creationId xmlns:p14="http://schemas.microsoft.com/office/powerpoint/2010/main" val="17063228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CD556DF-8C8E-7747-BC28-6B6424E1151F}" type="slidenum">
              <a:rPr lang="en-US" smtClean="0"/>
              <a:t>12</a:t>
            </a:fld>
            <a:endParaRPr lang="en-US"/>
          </a:p>
        </p:txBody>
      </p:sp>
    </p:spTree>
    <p:extLst>
      <p:ext uri="{BB962C8B-B14F-4D97-AF65-F5344CB8AC3E}">
        <p14:creationId xmlns:p14="http://schemas.microsoft.com/office/powerpoint/2010/main" val="1047267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Today I will be doing my presentation on spoken word poetry subculture. (next slide)</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Let’s go back to the origins of poetry. The oldest recorded poem is Gilgamesh- which was loosely based on a King who ran what is now modern day Iraq- this poem dates back to 2000 </a:t>
            </a:r>
            <a:r>
              <a:rPr lang="en-US" sz="1200" kern="1200" dirty="0" err="1" smtClean="0">
                <a:solidFill>
                  <a:schemeClr val="tx1"/>
                </a:solidFill>
                <a:effectLst/>
                <a:latin typeface="+mn-lt"/>
                <a:ea typeface="+mn-ea"/>
                <a:cs typeface="+mn-cs"/>
              </a:rPr>
              <a:t>B.c.</a:t>
            </a:r>
            <a:r>
              <a:rPr lang="en-US" sz="1200" kern="1200" dirty="0" smtClean="0">
                <a:solidFill>
                  <a:schemeClr val="tx1"/>
                </a:solidFill>
                <a:effectLst/>
                <a:latin typeface="+mn-lt"/>
                <a:ea typeface="+mn-ea"/>
                <a:cs typeface="+mn-cs"/>
              </a:rPr>
              <a:t> and yet most people would not be able to tell me 5 poems off the top of their head. So next slide)</a:t>
            </a:r>
          </a:p>
          <a:p>
            <a:r>
              <a:rPr lang="en-US" sz="1200" kern="1200" dirty="0" smtClean="0">
                <a:solidFill>
                  <a:schemeClr val="tx1"/>
                </a:solidFill>
                <a:effectLst/>
                <a:latin typeface="+mn-lt"/>
                <a:ea typeface="+mn-ea"/>
                <a:cs typeface="+mn-cs"/>
              </a:rPr>
              <a:t>What is poetry? Poetry is a verbal, oral literacy means of expression. </a:t>
            </a:r>
          </a:p>
          <a:p>
            <a:r>
              <a:rPr lang="en-US" sz="1200" kern="1200" dirty="0" smtClean="0">
                <a:solidFill>
                  <a:schemeClr val="tx1"/>
                </a:solidFill>
                <a:effectLst/>
                <a:latin typeface="+mn-lt"/>
                <a:ea typeface="+mn-ea"/>
                <a:cs typeface="+mn-cs"/>
              </a:rPr>
              <a:t>Poetry portrays thoughts, feeling and ideas through text. </a:t>
            </a:r>
          </a:p>
          <a:p>
            <a:r>
              <a:rPr lang="en-US" sz="1200" kern="1200" dirty="0" smtClean="0">
                <a:solidFill>
                  <a:schemeClr val="tx1"/>
                </a:solidFill>
                <a:effectLst/>
                <a:latin typeface="+mn-lt"/>
                <a:ea typeface="+mn-ea"/>
                <a:cs typeface="+mn-cs"/>
              </a:rPr>
              <a:t>Poetry allows the readers to step into the unknown, the abyss of the poets mind and to problem solve, the readers almost become detectives to understand what is happening in this form of writing. </a:t>
            </a:r>
          </a:p>
          <a:p>
            <a:r>
              <a:rPr lang="en-US" sz="1200" kern="1200" dirty="0" smtClean="0">
                <a:solidFill>
                  <a:schemeClr val="tx1"/>
                </a:solidFill>
                <a:effectLst/>
                <a:latin typeface="+mn-lt"/>
                <a:ea typeface="+mn-ea"/>
                <a:cs typeface="+mn-cs"/>
              </a:rPr>
              <a:t>Poetry helps people expand their knowledge on topics, to place their feelings under a microscope and expose how they really feel towards things. </a:t>
            </a:r>
          </a:p>
          <a:p>
            <a:r>
              <a:rPr lang="en-US" sz="1200" kern="1200" dirty="0" smtClean="0">
                <a:solidFill>
                  <a:schemeClr val="tx1"/>
                </a:solidFill>
                <a:effectLst/>
                <a:latin typeface="+mn-lt"/>
                <a:ea typeface="+mn-ea"/>
                <a:cs typeface="+mn-cs"/>
              </a:rPr>
              <a:t>(next slide)</a:t>
            </a:r>
          </a:p>
          <a:p>
            <a:r>
              <a:rPr lang="en-US" sz="1200" kern="1200" dirty="0" smtClean="0">
                <a:solidFill>
                  <a:schemeClr val="tx1"/>
                </a:solidFill>
                <a:effectLst/>
                <a:latin typeface="+mn-lt"/>
                <a:ea typeface="+mn-ea"/>
                <a:cs typeface="+mn-cs"/>
              </a:rPr>
              <a:t>Poetry’s intention is to thought provoke. Poetry exposes the poets side of the story. Poets display their ideas for people to either connect with or to refute aside but the intention is and always has been; to speak your mind. </a:t>
            </a:r>
          </a:p>
          <a:p>
            <a:r>
              <a:rPr lang="en-US" sz="1200" kern="1200" dirty="0" smtClean="0">
                <a:solidFill>
                  <a:schemeClr val="tx1"/>
                </a:solidFill>
                <a:effectLst/>
                <a:latin typeface="+mn-lt"/>
                <a:ea typeface="+mn-ea"/>
                <a:cs typeface="+mn-cs"/>
              </a:rPr>
              <a:t>But isn’t it ironic I say to speak your mind and yet people would only read these beautiful works of art. </a:t>
            </a:r>
          </a:p>
          <a:p>
            <a:r>
              <a:rPr lang="en-US" sz="1200" kern="1200" dirty="0" smtClean="0">
                <a:solidFill>
                  <a:schemeClr val="tx1"/>
                </a:solidFill>
                <a:effectLst/>
                <a:latin typeface="+mn-lt"/>
                <a:ea typeface="+mn-ea"/>
                <a:cs typeface="+mn-cs"/>
              </a:rPr>
              <a:t>That was until the introduction of spoken word poetry. </a:t>
            </a:r>
          </a:p>
          <a:p>
            <a:r>
              <a:rPr lang="en-US" sz="1200" kern="1200" dirty="0" smtClean="0">
                <a:solidFill>
                  <a:schemeClr val="tx1"/>
                </a:solidFill>
                <a:effectLst/>
                <a:latin typeface="+mn-lt"/>
                <a:ea typeface="+mn-ea"/>
                <a:cs typeface="+mn-cs"/>
              </a:rPr>
              <a:t>(next slide)</a:t>
            </a:r>
          </a:p>
          <a:p>
            <a:r>
              <a:rPr lang="en-US" sz="1200" kern="1200" dirty="0" smtClean="0">
                <a:solidFill>
                  <a:schemeClr val="tx1"/>
                </a:solidFill>
                <a:effectLst/>
                <a:latin typeface="+mn-lt"/>
                <a:ea typeface="+mn-ea"/>
                <a:cs typeface="+mn-cs"/>
              </a:rPr>
              <a:t>Now Most people will presume that spoken word poetry is fairly new but this has been around as long as the creation of written poetry itself. </a:t>
            </a:r>
          </a:p>
          <a:p>
            <a:r>
              <a:rPr lang="en-US" sz="1200" kern="1200" dirty="0" smtClean="0">
                <a:solidFill>
                  <a:schemeClr val="tx1"/>
                </a:solidFill>
                <a:effectLst/>
                <a:latin typeface="+mn-lt"/>
                <a:ea typeface="+mn-ea"/>
                <a:cs typeface="+mn-cs"/>
              </a:rPr>
              <a:t>We cannot pin point exactly where spoken word poetry was born but it was probably close to its original form. </a:t>
            </a:r>
          </a:p>
          <a:p>
            <a:r>
              <a:rPr lang="en-US" sz="1200" kern="1200" dirty="0" smtClean="0">
                <a:solidFill>
                  <a:schemeClr val="tx1"/>
                </a:solidFill>
                <a:effectLst/>
                <a:latin typeface="+mn-lt"/>
                <a:ea typeface="+mn-ea"/>
                <a:cs typeface="+mn-cs"/>
              </a:rPr>
              <a:t>What is spoken word poetry? Well spoken word poetry very simple, it’s poetry on paper that is then performed for an audience. </a:t>
            </a:r>
          </a:p>
          <a:p>
            <a:r>
              <a:rPr lang="en-US" sz="1200" kern="1200" dirty="0" smtClean="0">
                <a:solidFill>
                  <a:schemeClr val="tx1"/>
                </a:solidFill>
                <a:effectLst/>
                <a:latin typeface="+mn-lt"/>
                <a:ea typeface="+mn-ea"/>
                <a:cs typeface="+mn-cs"/>
              </a:rPr>
              <a:t>This performance goes back as far as homer, next slide)no not that homer! next slide)</a:t>
            </a:r>
          </a:p>
          <a:p>
            <a:r>
              <a:rPr lang="en-US" sz="1200" kern="1200" dirty="0" smtClean="0">
                <a:solidFill>
                  <a:schemeClr val="tx1"/>
                </a:solidFill>
                <a:effectLst/>
                <a:latin typeface="+mn-lt"/>
                <a:ea typeface="+mn-ea"/>
                <a:cs typeface="+mn-cs"/>
              </a:rPr>
              <a:t>this homer- Homer’s </a:t>
            </a:r>
            <a:r>
              <a:rPr lang="en-US" sz="1200" kern="1200" dirty="0" err="1" smtClean="0">
                <a:solidFill>
                  <a:schemeClr val="tx1"/>
                </a:solidFill>
                <a:effectLst/>
                <a:latin typeface="+mn-lt"/>
                <a:ea typeface="+mn-ea"/>
                <a:cs typeface="+mn-cs"/>
              </a:rPr>
              <a:t>illad</a:t>
            </a:r>
            <a:r>
              <a:rPr lang="en-US" sz="1200" kern="1200" dirty="0" smtClean="0">
                <a:solidFill>
                  <a:schemeClr val="tx1"/>
                </a:solidFill>
                <a:effectLst/>
                <a:latin typeface="+mn-lt"/>
                <a:ea typeface="+mn-ea"/>
                <a:cs typeface="+mn-cs"/>
              </a:rPr>
              <a:t>, next slide)</a:t>
            </a:r>
            <a:r>
              <a:rPr lang="en-US" sz="1200" kern="1200" dirty="0" err="1" smtClean="0">
                <a:solidFill>
                  <a:schemeClr val="tx1"/>
                </a:solidFill>
                <a:effectLst/>
                <a:latin typeface="+mn-lt"/>
                <a:ea typeface="+mn-ea"/>
                <a:cs typeface="+mn-cs"/>
              </a:rPr>
              <a:t>shakespeares’s</a:t>
            </a:r>
            <a:r>
              <a:rPr lang="en-US" sz="1200" kern="1200" dirty="0" smtClean="0">
                <a:solidFill>
                  <a:schemeClr val="tx1"/>
                </a:solidFill>
                <a:effectLst/>
                <a:latin typeface="+mn-lt"/>
                <a:ea typeface="+mn-ea"/>
                <a:cs typeface="+mn-cs"/>
              </a:rPr>
              <a:t> sonnets, next slide)Emily Dickinson and next slide)Oscar Wilde poetry.  next slide)</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Poetical renditions were recorded back as far as ancient Greece- Homer’s epic poetry </a:t>
            </a:r>
            <a:r>
              <a:rPr lang="en-US" sz="1200" kern="1200" dirty="0" err="1" smtClean="0">
                <a:solidFill>
                  <a:schemeClr val="tx1"/>
                </a:solidFill>
                <a:effectLst/>
                <a:latin typeface="+mn-lt"/>
                <a:ea typeface="+mn-ea"/>
                <a:cs typeface="+mn-cs"/>
              </a:rPr>
              <a:t>illad</a:t>
            </a:r>
            <a:r>
              <a:rPr lang="en-US" sz="1200" kern="1200" dirty="0" smtClean="0">
                <a:solidFill>
                  <a:schemeClr val="tx1"/>
                </a:solidFill>
                <a:effectLst/>
                <a:latin typeface="+mn-lt"/>
                <a:ea typeface="+mn-ea"/>
                <a:cs typeface="+mn-cs"/>
              </a:rPr>
              <a:t> 762 </a:t>
            </a:r>
            <a:r>
              <a:rPr lang="en-US" sz="1200" kern="1200" dirty="0" err="1" smtClean="0">
                <a:solidFill>
                  <a:schemeClr val="tx1"/>
                </a:solidFill>
                <a:effectLst/>
                <a:latin typeface="+mn-lt"/>
                <a:ea typeface="+mn-ea"/>
                <a:cs typeface="+mn-cs"/>
              </a:rPr>
              <a:t>bc</a:t>
            </a:r>
            <a:r>
              <a:rPr lang="en-US" sz="1200" kern="1200" dirty="0" smtClean="0">
                <a:solidFill>
                  <a:schemeClr val="tx1"/>
                </a:solidFill>
                <a:effectLst/>
                <a:latin typeface="+mn-lt"/>
                <a:ea typeface="+mn-ea"/>
                <a:cs typeface="+mn-cs"/>
              </a:rPr>
              <a:t> and the odyssey 800bc estimated. It was claimed that the spoken word poets would channel the gods- they were seen as a missing link between mortals and the gods.   </a:t>
            </a:r>
          </a:p>
          <a:p>
            <a:r>
              <a:rPr lang="en-US" sz="1200" kern="1200" dirty="0" smtClean="0">
                <a:solidFill>
                  <a:schemeClr val="tx1"/>
                </a:solidFill>
                <a:effectLst/>
                <a:latin typeface="+mn-lt"/>
                <a:ea typeface="+mn-ea"/>
                <a:cs typeface="+mn-cs"/>
              </a:rPr>
              <a:t>So Without poetry’s earliest rendition we probably would n</a:t>
            </a:r>
            <a:r>
              <a:rPr lang="fr-FR" sz="1200" kern="1200" dirty="0" smtClean="0">
                <a:solidFill>
                  <a:schemeClr val="tx1"/>
                </a:solidFill>
                <a:effectLst/>
                <a:latin typeface="+mn-lt"/>
                <a:ea typeface="+mn-ea"/>
                <a:cs typeface="+mn-cs"/>
              </a:rPr>
              <a:t>o</a:t>
            </a:r>
            <a:r>
              <a:rPr lang="en-US" sz="1200" kern="1200" dirty="0" smtClean="0">
                <a:solidFill>
                  <a:schemeClr val="tx1"/>
                </a:solidFill>
                <a:effectLst/>
                <a:latin typeface="+mn-lt"/>
                <a:ea typeface="+mn-ea"/>
                <a:cs typeface="+mn-cs"/>
              </a:rPr>
              <a:t>t have had poetry recitals as we know them today. </a:t>
            </a:r>
          </a:p>
          <a:p>
            <a:r>
              <a:rPr lang="en-US" sz="1200" i="1" kern="1200" dirty="0" smtClean="0">
                <a:solidFill>
                  <a:schemeClr val="tx1"/>
                </a:solidFill>
                <a:effectLst/>
                <a:latin typeface="+mn-lt"/>
                <a:ea typeface="+mn-ea"/>
                <a:cs typeface="+mn-cs"/>
              </a:rPr>
              <a:t>Here are a few of the poets we would have missed out on. (next slide name poets then move on.)</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Is poetry important? </a:t>
            </a:r>
          </a:p>
          <a:p>
            <a:r>
              <a:rPr lang="en-US" sz="1200" kern="1200" dirty="0" smtClean="0">
                <a:solidFill>
                  <a:schemeClr val="tx1"/>
                </a:solidFill>
                <a:effectLst/>
                <a:latin typeface="+mn-lt"/>
                <a:ea typeface="+mn-ea"/>
                <a:cs typeface="+mn-cs"/>
              </a:rPr>
              <a:t> My bias opinion yes! </a:t>
            </a:r>
          </a:p>
          <a:p>
            <a:pPr lvl="0"/>
            <a:r>
              <a:rPr lang="en-US" sz="1200" kern="1200" dirty="0" smtClean="0">
                <a:solidFill>
                  <a:schemeClr val="tx1"/>
                </a:solidFill>
                <a:effectLst/>
                <a:latin typeface="+mn-lt"/>
                <a:ea typeface="+mn-ea"/>
                <a:cs typeface="+mn-cs"/>
              </a:rPr>
              <a:t>Poetry brings an audience of people together from across the globe, it allows people to connect; ideas, thoughts and feelings through this medium. </a:t>
            </a:r>
          </a:p>
          <a:p>
            <a:pPr lvl="0"/>
            <a:r>
              <a:rPr lang="en-US" sz="1200" kern="1200" dirty="0" smtClean="0">
                <a:solidFill>
                  <a:schemeClr val="tx1"/>
                </a:solidFill>
                <a:effectLst/>
                <a:latin typeface="+mn-lt"/>
                <a:ea typeface="+mn-ea"/>
                <a:cs typeface="+mn-cs"/>
              </a:rPr>
              <a:t>It encourages people to be creative and inspires them to write, read, recite. </a:t>
            </a:r>
          </a:p>
          <a:p>
            <a:pPr lvl="0"/>
            <a:r>
              <a:rPr lang="en-US" sz="1200" kern="1200" dirty="0" smtClean="0">
                <a:solidFill>
                  <a:schemeClr val="tx1"/>
                </a:solidFill>
                <a:effectLst/>
                <a:latin typeface="+mn-lt"/>
                <a:ea typeface="+mn-ea"/>
                <a:cs typeface="+mn-cs"/>
              </a:rPr>
              <a:t>Poetry is therapeutic for the soul. </a:t>
            </a:r>
          </a:p>
          <a:p>
            <a:r>
              <a:rPr lang="en-US" sz="1200" kern="1200" dirty="0" smtClean="0">
                <a:solidFill>
                  <a:schemeClr val="tx1"/>
                </a:solidFill>
                <a:effectLst/>
                <a:latin typeface="+mn-lt"/>
                <a:ea typeface="+mn-ea"/>
                <a:cs typeface="+mn-cs"/>
              </a:rPr>
              <a:t>If you write poetry - you express how you feel. </a:t>
            </a:r>
          </a:p>
          <a:p>
            <a:r>
              <a:rPr lang="en-US" sz="1200" kern="1200" dirty="0" smtClean="0">
                <a:solidFill>
                  <a:schemeClr val="tx1"/>
                </a:solidFill>
                <a:effectLst/>
                <a:latin typeface="+mn-lt"/>
                <a:ea typeface="+mn-ea"/>
                <a:cs typeface="+mn-cs"/>
              </a:rPr>
              <a:t>If you read poetry - you discover more about yourself and develop an understanding and curiosity of what the poet is writing about. next slide</a:t>
            </a:r>
          </a:p>
          <a:p>
            <a:r>
              <a:rPr lang="en-US" sz="1200" kern="1200" dirty="0" smtClean="0">
                <a:solidFill>
                  <a:schemeClr val="tx1"/>
                </a:solidFill>
                <a:effectLst/>
                <a:latin typeface="+mn-lt"/>
                <a:ea typeface="+mn-ea"/>
                <a:cs typeface="+mn-cs"/>
              </a:rPr>
              <a:t>“We must listen to one another. We must respect one another’s habits and we must share the truth and the integrity that the voice of the poet so generously provides.’ </a:t>
            </a:r>
          </a:p>
          <a:p>
            <a:r>
              <a:rPr lang="en-US" sz="1200" kern="1200" dirty="0" smtClean="0">
                <a:solidFill>
                  <a:schemeClr val="tx1"/>
                </a:solidFill>
                <a:effectLst/>
                <a:latin typeface="+mn-lt"/>
                <a:ea typeface="+mn-ea"/>
                <a:cs typeface="+mn-cs"/>
              </a:rPr>
              <a:t>Miguel </a:t>
            </a:r>
            <a:r>
              <a:rPr lang="en-US" sz="1200" kern="1200" dirty="0" err="1" smtClean="0">
                <a:solidFill>
                  <a:schemeClr val="tx1"/>
                </a:solidFill>
                <a:effectLst/>
                <a:latin typeface="+mn-lt"/>
                <a:ea typeface="+mn-ea"/>
                <a:cs typeface="+mn-cs"/>
              </a:rPr>
              <a:t>Algarin</a:t>
            </a:r>
            <a:r>
              <a:rPr lang="en-US" sz="1200" kern="1200" dirty="0" smtClean="0">
                <a:solidFill>
                  <a:schemeClr val="tx1"/>
                </a:solidFill>
                <a:effectLst/>
                <a:latin typeface="+mn-lt"/>
                <a:ea typeface="+mn-ea"/>
                <a:cs typeface="+mn-cs"/>
              </a:rPr>
              <a:t>- co founder of the </a:t>
            </a:r>
            <a:r>
              <a:rPr lang="en-US" sz="1200" kern="1200" dirty="0" err="1" smtClean="0">
                <a:solidFill>
                  <a:schemeClr val="tx1"/>
                </a:solidFill>
                <a:effectLst/>
                <a:latin typeface="+mn-lt"/>
                <a:ea typeface="+mn-ea"/>
                <a:cs typeface="+mn-cs"/>
              </a:rPr>
              <a:t>nuyorican</a:t>
            </a:r>
            <a:r>
              <a:rPr lang="en-US" sz="1200" kern="1200" dirty="0" smtClean="0">
                <a:solidFill>
                  <a:schemeClr val="tx1"/>
                </a:solidFill>
                <a:effectLst/>
                <a:latin typeface="+mn-lt"/>
                <a:ea typeface="+mn-ea"/>
                <a:cs typeface="+mn-cs"/>
              </a:rPr>
              <a:t> poet café, a non profit organization which is a cultural gathering in New York city for poets across the globe to render their creations. </a:t>
            </a:r>
          </a:p>
          <a:p>
            <a:r>
              <a:rPr lang="en-US" sz="1200" kern="1200" dirty="0" smtClean="0">
                <a:solidFill>
                  <a:schemeClr val="tx1"/>
                </a:solidFill>
                <a:effectLst/>
                <a:latin typeface="+mn-lt"/>
                <a:ea typeface="+mn-ea"/>
                <a:cs typeface="+mn-cs"/>
              </a:rPr>
              <a:t>(next slide)</a:t>
            </a:r>
          </a:p>
          <a:p>
            <a:r>
              <a:rPr lang="en-US" sz="1200" kern="1200" dirty="0" smtClean="0">
                <a:solidFill>
                  <a:schemeClr val="tx1"/>
                </a:solidFill>
                <a:effectLst/>
                <a:latin typeface="+mn-lt"/>
                <a:ea typeface="+mn-ea"/>
                <a:cs typeface="+mn-cs"/>
              </a:rPr>
              <a:t>I wanted to find out what are the differences between Poetry Recitals and Acting. Because I stated earlier- the earlier traditions of spoke word poetry would be to read or sing the poetry its not far from what actors do- however the main difference is predominately actors memorize their lines and do not take their scripts on stage with them.  </a:t>
            </a:r>
          </a:p>
          <a:p>
            <a:r>
              <a:rPr lang="en-US" sz="1200" kern="1200" dirty="0" smtClean="0">
                <a:solidFill>
                  <a:schemeClr val="tx1"/>
                </a:solidFill>
                <a:effectLst/>
                <a:latin typeface="+mn-lt"/>
                <a:ea typeface="+mn-ea"/>
                <a:cs typeface="+mn-cs"/>
              </a:rPr>
              <a:t>(next slide)</a:t>
            </a:r>
          </a:p>
          <a:p>
            <a:r>
              <a:rPr lang="en-US" sz="1200" kern="1200" dirty="0" smtClean="0">
                <a:solidFill>
                  <a:schemeClr val="tx1"/>
                </a:solidFill>
                <a:effectLst/>
                <a:latin typeface="+mn-lt"/>
                <a:ea typeface="+mn-ea"/>
                <a:cs typeface="+mn-cs"/>
              </a:rPr>
              <a:t>I would now like to present a short film of Tom Hanks performing a rendition of “Full House” by slams poetry about a 90’s sitcom. I know that some of you may have already seen this so I will only show you guys the main parts. After watching that clip I wanted to know whether that was more entertaining than me showing you this.</a:t>
            </a:r>
          </a:p>
          <a:p>
            <a:r>
              <a:rPr lang="en-US" sz="1200" kern="1200" dirty="0" smtClean="0">
                <a:solidFill>
                  <a:schemeClr val="tx1"/>
                </a:solidFill>
                <a:effectLst/>
                <a:latin typeface="+mn-lt"/>
                <a:ea typeface="+mn-ea"/>
                <a:cs typeface="+mn-cs"/>
              </a:rPr>
              <a:t>(next slide)</a:t>
            </a:r>
          </a:p>
          <a:p>
            <a:r>
              <a:rPr lang="en-US" sz="1200" kern="1200" dirty="0" smtClean="0">
                <a:solidFill>
                  <a:schemeClr val="tx1"/>
                </a:solidFill>
                <a:effectLst/>
                <a:latin typeface="+mn-lt"/>
                <a:ea typeface="+mn-ea"/>
                <a:cs typeface="+mn-cs"/>
              </a:rPr>
              <a:t>This is the same poem, nothing has changed except it has. Maybe the words do not speak to you or stand out. You probably </a:t>
            </a:r>
            <a:r>
              <a:rPr lang="en-US" sz="1200" kern="1200" dirty="0" err="1" smtClean="0">
                <a:solidFill>
                  <a:schemeClr val="tx1"/>
                </a:solidFill>
                <a:effectLst/>
                <a:latin typeface="+mn-lt"/>
                <a:ea typeface="+mn-ea"/>
                <a:cs typeface="+mn-cs"/>
              </a:rPr>
              <a:t>didn</a:t>
            </a:r>
            <a:r>
              <a:rPr lang="fr-FR" sz="1200" kern="1200" dirty="0" smtClean="0">
                <a:solidFill>
                  <a:schemeClr val="tx1"/>
                </a:solidFill>
                <a:effectLst/>
                <a:latin typeface="+mn-lt"/>
                <a:ea typeface="+mn-ea"/>
                <a:cs typeface="+mn-cs"/>
              </a:rPr>
              <a:t>’</a:t>
            </a:r>
            <a:r>
              <a:rPr lang="en-US" sz="1200" kern="1200" dirty="0" smtClean="0">
                <a:solidFill>
                  <a:schemeClr val="tx1"/>
                </a:solidFill>
                <a:effectLst/>
                <a:latin typeface="+mn-lt"/>
                <a:ea typeface="+mn-ea"/>
                <a:cs typeface="+mn-cs"/>
              </a:rPr>
              <a:t>t </a:t>
            </a:r>
            <a:r>
              <a:rPr lang="en-US" sz="1200" kern="1200" dirty="0" err="1" smtClean="0">
                <a:solidFill>
                  <a:schemeClr val="tx1"/>
                </a:solidFill>
                <a:effectLst/>
                <a:latin typeface="+mn-lt"/>
                <a:ea typeface="+mn-ea"/>
                <a:cs typeface="+mn-cs"/>
              </a:rPr>
              <a:t>realise</a:t>
            </a:r>
            <a:r>
              <a:rPr lang="en-US" sz="1200" kern="1200" dirty="0" smtClean="0">
                <a:solidFill>
                  <a:schemeClr val="tx1"/>
                </a:solidFill>
                <a:effectLst/>
                <a:latin typeface="+mn-lt"/>
                <a:ea typeface="+mn-ea"/>
                <a:cs typeface="+mn-cs"/>
              </a:rPr>
              <a:t> half of the things that Tom Hanks did to bring this piece to life. (point out the things he did. Stay on the same page!!!)</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Despite Tom Hanks being a professional actor I was conflicted when they named this spoken word poetry- because if this was a traditional rendition of what the </a:t>
            </a:r>
            <a:r>
              <a:rPr lang="en-US" sz="1200" kern="1200" dirty="0" err="1" smtClean="0">
                <a:solidFill>
                  <a:schemeClr val="tx1"/>
                </a:solidFill>
                <a:effectLst/>
                <a:latin typeface="+mn-lt"/>
                <a:ea typeface="+mn-ea"/>
                <a:cs typeface="+mn-cs"/>
              </a:rPr>
              <a:t>greeks</a:t>
            </a:r>
            <a:r>
              <a:rPr lang="en-US" sz="1200" kern="1200" dirty="0" smtClean="0">
                <a:solidFill>
                  <a:schemeClr val="tx1"/>
                </a:solidFill>
                <a:effectLst/>
                <a:latin typeface="+mn-lt"/>
                <a:ea typeface="+mn-ea"/>
                <a:cs typeface="+mn-cs"/>
              </a:rPr>
              <a:t> once did- then why did he memorize the poem and why did he not bring the poem on stage with him? </a:t>
            </a:r>
          </a:p>
          <a:p>
            <a:r>
              <a:rPr lang="en-US" sz="1200" kern="1200" dirty="0" smtClean="0">
                <a:solidFill>
                  <a:schemeClr val="tx1"/>
                </a:solidFill>
                <a:effectLst/>
                <a:latin typeface="+mn-lt"/>
                <a:ea typeface="+mn-ea"/>
                <a:cs typeface="+mn-cs"/>
              </a:rPr>
              <a:t>Understandably slam poems are a style of spoken word poetry that concerns with urban lifestyle and many forms are varied the likes of; Eminem, </a:t>
            </a:r>
            <a:r>
              <a:rPr lang="en-US" sz="1200" kern="1200" dirty="0" err="1" smtClean="0">
                <a:solidFill>
                  <a:schemeClr val="tx1"/>
                </a:solidFill>
                <a:effectLst/>
                <a:latin typeface="+mn-lt"/>
                <a:ea typeface="+mn-ea"/>
                <a:cs typeface="+mn-cs"/>
              </a:rPr>
              <a:t>kate</a:t>
            </a:r>
            <a:r>
              <a:rPr lang="en-US" sz="1200" kern="1200" dirty="0" smtClean="0">
                <a:solidFill>
                  <a:schemeClr val="tx1"/>
                </a:solidFill>
                <a:effectLst/>
                <a:latin typeface="+mn-lt"/>
                <a:ea typeface="+mn-ea"/>
                <a:cs typeface="+mn-cs"/>
              </a:rPr>
              <a:t> tempest, Shakespeare, and Dylan Thomas all perform spoken word poetry but using different avenues such as rap, singing, acting and speaking. </a:t>
            </a:r>
          </a:p>
          <a:p>
            <a:r>
              <a:rPr lang="en-US" sz="1200" kern="1200" dirty="0" smtClean="0">
                <a:solidFill>
                  <a:schemeClr val="tx1"/>
                </a:solidFill>
                <a:effectLst/>
                <a:latin typeface="+mn-lt"/>
                <a:ea typeface="+mn-ea"/>
                <a:cs typeface="+mn-cs"/>
              </a:rPr>
              <a:t>I believe poetry recitals developed into a confluence of bicultural acts between spoken word poetry and acting (next slide)</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We’re going to look at the beginning of this poem again. I will need volunteers to read normally out loud, then with audience participation they will suggest a new way for the volunteers to say the line. (next slide)</a:t>
            </a:r>
          </a:p>
          <a:p>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So now I will be taking you all on an epic journey back into Ancient Greece we will perform a rendition of spoken word poetry like the Greeks once did and we will use new found ideas such as rap, singing opera, accents low and high voices, many gestures and movement to present a multicultural performance of spoken word poetry.</a:t>
            </a:r>
          </a:p>
          <a:p>
            <a:endParaRPr lang="en-US" dirty="0"/>
          </a:p>
        </p:txBody>
      </p:sp>
      <p:sp>
        <p:nvSpPr>
          <p:cNvPr id="4" name="Slide Number Placeholder 3"/>
          <p:cNvSpPr>
            <a:spLocks noGrp="1"/>
          </p:cNvSpPr>
          <p:nvPr>
            <p:ph type="sldNum" sz="quarter" idx="10"/>
          </p:nvPr>
        </p:nvSpPr>
        <p:spPr/>
        <p:txBody>
          <a:bodyPr/>
          <a:lstStyle/>
          <a:p>
            <a:fld id="{8CD556DF-8C8E-7747-BC28-6B6424E1151F}" type="slidenum">
              <a:rPr lang="en-US" smtClean="0"/>
              <a:t>16</a:t>
            </a:fld>
            <a:endParaRPr lang="en-US"/>
          </a:p>
        </p:txBody>
      </p:sp>
    </p:spTree>
    <p:extLst>
      <p:ext uri="{BB962C8B-B14F-4D97-AF65-F5344CB8AC3E}">
        <p14:creationId xmlns:p14="http://schemas.microsoft.com/office/powerpoint/2010/main" val="1907400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8A87A34-81AB-432B-8DAE-1953F412C126}" type="datetimeFigureOut">
              <a:rPr lang="en-US" smtClean="0"/>
              <a:t>3/7/18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5948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8076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5946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73074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3/7/18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80516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27073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3/7/18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24354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06807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smtClean="0"/>
              <a:t>Drag picture to placeholder or click icon to add</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18717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3/7/18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62153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8627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98050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03440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3/7/18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29642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smtClean="0"/>
              <a:t>Drag picture to placeholder or click icon to add</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3/7/18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580179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8A87A34-81AB-432B-8DAE-1953F412C126}" type="datetimeFigureOut">
              <a:rPr lang="en-US" smtClean="0"/>
              <a:t>3/7/18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82454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8A87A34-81AB-432B-8DAE-1953F412C126}" type="datetimeFigureOut">
              <a:rPr lang="en-US" smtClean="0"/>
              <a:t>3/7/18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70160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8A87A34-81AB-432B-8DAE-1953F412C126}" type="datetimeFigureOut">
              <a:rPr lang="en-US" smtClean="0"/>
              <a:pPr/>
              <a:t>3/7/18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08306450"/>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4" Type="http://schemas.openxmlformats.org/officeDocument/2006/relationships/image" Target="../media/image3.tiff"/><Relationship Id="rId5" Type="http://schemas.openxmlformats.org/officeDocument/2006/relationships/image" Target="../media/image4.tiff"/><Relationship Id="rId6" Type="http://schemas.openxmlformats.org/officeDocument/2006/relationships/image" Target="../media/image5.tiff"/><Relationship Id="rId7" Type="http://schemas.openxmlformats.org/officeDocument/2006/relationships/image" Target="../media/image6.tiff"/><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7.tiff"/><Relationship Id="rId4" Type="http://schemas.openxmlformats.org/officeDocument/2006/relationships/image" Target="../media/image8.tiff"/><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rfWIuymme50" TargetMode="External"/><Relationship Id="rId4" Type="http://schemas.openxmlformats.org/officeDocument/2006/relationships/image" Target="../media/image10.tiff"/><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uk/search?tbm=isch&amp;q=homer's+iliad&amp;chips=q:homer's+iliad,online_chips:greek&amp;sa=X&amp;ved=0ahUKEwi96a-p7tDZAhXEa1AKHVcPCUIQ4lYILigG&amp;biw=929&amp;bih=606&amp;dpr=1#imgrc=gSYNQyMsyz9ldM" TargetMode="External"/><Relationship Id="rId4" Type="http://schemas.openxmlformats.org/officeDocument/2006/relationships/hyperlink" Target="https://en.wikipedia.org/wiki/Shakespeare's_sonnets" TargetMode="External"/><Relationship Id="rId5" Type="http://schemas.openxmlformats.org/officeDocument/2006/relationships/hyperlink" Target="http://primarysourcenexus.org/2016/04/primary-source-spotlight-emily-dickinson/" TargetMode="External"/><Relationship Id="rId6" Type="http://schemas.openxmlformats.org/officeDocument/2006/relationships/hyperlink" Target="https://www.goodreads.com/book/show/157608.The_Collected_Poems_of_Oscar_Wilde" TargetMode="External"/><Relationship Id="rId7" Type="http://schemas.openxmlformats.org/officeDocument/2006/relationships/hyperlink" Target="https://www.familyfriendpoems.com/poems/famous/" TargetMode="External"/><Relationship Id="rId8" Type="http://schemas.openxmlformats.org/officeDocument/2006/relationships/hyperlink" Target="https://phillipkay.wordpress.com/2009/10/01/the-shadow-of-your-scorn-archilochus/" TargetMode="External"/><Relationship Id="rId1" Type="http://schemas.openxmlformats.org/officeDocument/2006/relationships/slideLayout" Target="../slideLayouts/slideLayout7.xml"/><Relationship Id="rId2" Type="http://schemas.openxmlformats.org/officeDocument/2006/relationships/hyperlink" Target="https://www.google.co.uk/search?q=homer+simpson&amp;source=lnms&amp;tbm=isch&amp;sa=X&amp;ved=0ahUKEwihkKrZ7dDZAhVEbVAKHVFrBkoQ_AUICigB&amp;biw=929&amp;bih=606#imgrc=OV0EHIRtJyKfD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1ZbAic4R83U" TargetMode="External"/><Relationship Id="rId4" Type="http://schemas.openxmlformats.org/officeDocument/2006/relationships/hyperlink" Target="http://archives.obs-us.com/obs/german/books/holt/books/aloud/index.htm" TargetMode="External"/><Relationship Id="rId5" Type="http://schemas.openxmlformats.org/officeDocument/2006/relationships/hyperlink" Target="https://www.cbsnews.com/news/whats-tom-hanks-slam-poem-about-full-house/" TargetMode="External"/><Relationship Id="rId6" Type="http://schemas.openxmlformats.org/officeDocument/2006/relationships/hyperlink" Target="https://genius.com/Tom-hanks-full-house-slam-poetry-annotated" TargetMode="External"/><Relationship Id="rId1" Type="http://schemas.openxmlformats.org/officeDocument/2006/relationships/slideLayout" Target="../slideLayouts/slideLayout7.xml"/><Relationship Id="rId2" Type="http://schemas.openxmlformats.org/officeDocument/2006/relationships/hyperlink" Target="https://www.ted.com/talks/stephen_burt_why_people_need_poetry/transcript#t-629079"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Spoken Word Poetry subculture.</a:t>
            </a:r>
            <a:endParaRPr lang="en-US" dirty="0"/>
          </a:p>
        </p:txBody>
      </p:sp>
      <p:sp>
        <p:nvSpPr>
          <p:cNvPr id="3" name="Subtitle 2"/>
          <p:cNvSpPr>
            <a:spLocks noGrp="1"/>
          </p:cNvSpPr>
          <p:nvPr>
            <p:ph type="subTitle" idx="1"/>
          </p:nvPr>
        </p:nvSpPr>
        <p:spPr/>
        <p:txBody>
          <a:bodyPr/>
          <a:lstStyle/>
          <a:p>
            <a:r>
              <a:rPr lang="en-US" dirty="0" smtClean="0"/>
              <a:t>Jay </a:t>
            </a:r>
            <a:r>
              <a:rPr lang="en-US" dirty="0" err="1" smtClean="0"/>
              <a:t>lewis</a:t>
            </a:r>
            <a:r>
              <a:rPr lang="en-US" dirty="0" smtClean="0"/>
              <a:t> </a:t>
            </a:r>
            <a:r>
              <a:rPr lang="en-US" dirty="0" err="1" smtClean="0"/>
              <a:t>bowbanks</a:t>
            </a:r>
            <a:r>
              <a:rPr lang="en-US" dirty="0" smtClean="0"/>
              <a:t>.</a:t>
            </a:r>
            <a:endParaRPr lang="en-US" dirty="0"/>
          </a:p>
        </p:txBody>
      </p:sp>
    </p:spTree>
    <p:extLst>
      <p:ext uri="{BB962C8B-B14F-4D97-AF65-F5344CB8AC3E}">
        <p14:creationId xmlns:p14="http://schemas.microsoft.com/office/powerpoint/2010/main" val="15992686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Origins of Poetry</a:t>
            </a:r>
            <a:endParaRPr lang="en-US" dirty="0"/>
          </a:p>
        </p:txBody>
      </p:sp>
      <p:sp>
        <p:nvSpPr>
          <p:cNvPr id="3" name="Content Placeholder 2"/>
          <p:cNvSpPr>
            <a:spLocks noGrp="1"/>
          </p:cNvSpPr>
          <p:nvPr>
            <p:ph idx="1"/>
          </p:nvPr>
        </p:nvSpPr>
        <p:spPr>
          <a:xfrm>
            <a:off x="479686" y="1680633"/>
            <a:ext cx="10388184" cy="4989990"/>
          </a:xfrm>
        </p:spPr>
        <p:txBody>
          <a:bodyPr>
            <a:normAutofit/>
          </a:bodyPr>
          <a:lstStyle/>
          <a:p>
            <a:pPr marL="0" indent="0">
              <a:buNone/>
            </a:pPr>
            <a:endParaRPr lang="en-US" b="1" i="1" u="sng" dirty="0" smtClean="0"/>
          </a:p>
          <a:p>
            <a:pPr marL="0" indent="0">
              <a:buNone/>
            </a:pPr>
            <a:r>
              <a:rPr lang="en-US" b="1" i="1" u="sng" dirty="0" smtClean="0"/>
              <a:t>What is Poetry? </a:t>
            </a:r>
          </a:p>
          <a:p>
            <a:pPr marL="0" indent="0">
              <a:buNone/>
            </a:pPr>
            <a:r>
              <a:rPr lang="en-US" dirty="0" smtClean="0"/>
              <a:t>Poetry is a verbal means of expression. Poetry exposes thoughts, feelings and ideas through text. </a:t>
            </a:r>
          </a:p>
          <a:p>
            <a:pPr marL="0" indent="0">
              <a:buNone/>
            </a:pPr>
            <a:endParaRPr lang="en-US" b="1" i="1" u="sng" dirty="0" smtClean="0"/>
          </a:p>
          <a:p>
            <a:pPr marL="0" indent="0">
              <a:buNone/>
            </a:pPr>
            <a:r>
              <a:rPr lang="en-US" b="1" i="1" u="sng" dirty="0" smtClean="0"/>
              <a:t>What is Poetry’s intention? </a:t>
            </a:r>
          </a:p>
          <a:p>
            <a:pPr marL="0" indent="0">
              <a:buNone/>
            </a:pPr>
            <a:r>
              <a:rPr lang="en-US" dirty="0" smtClean="0"/>
              <a:t>Poetry’s intention is to thought provoke, to inspire people to speak their mind and to connect people from different backgrounds, cultures, and expose their ideas for all to witness. </a:t>
            </a:r>
          </a:p>
          <a:p>
            <a:pPr marL="0" indent="0">
              <a:buNone/>
            </a:pPr>
            <a:endParaRPr lang="en-US" b="1" i="1" u="sng" dirty="0"/>
          </a:p>
          <a:p>
            <a:pPr marL="0" indent="0">
              <a:buNone/>
            </a:pPr>
            <a:endParaRPr lang="en-US" dirty="0" smtClean="0"/>
          </a:p>
        </p:txBody>
      </p:sp>
    </p:spTree>
    <p:extLst>
      <p:ext uri="{BB962C8B-B14F-4D97-AF65-F5344CB8AC3E}">
        <p14:creationId xmlns:p14="http://schemas.microsoft.com/office/powerpoint/2010/main" val="561490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Origins of Spoken Word Poetry.</a:t>
            </a:r>
            <a:endParaRPr lang="en-US" dirty="0"/>
          </a:p>
        </p:txBody>
      </p:sp>
      <p:sp>
        <p:nvSpPr>
          <p:cNvPr id="3" name="Content Placeholder 2"/>
          <p:cNvSpPr>
            <a:spLocks noGrp="1"/>
          </p:cNvSpPr>
          <p:nvPr>
            <p:ph idx="1"/>
          </p:nvPr>
        </p:nvSpPr>
        <p:spPr>
          <a:xfrm>
            <a:off x="570338" y="2159312"/>
            <a:ext cx="8825659" cy="3416300"/>
          </a:xfrm>
        </p:spPr>
        <p:txBody>
          <a:bodyPr/>
          <a:lstStyle/>
          <a:p>
            <a:pPr marL="0" indent="0">
              <a:buNone/>
            </a:pPr>
            <a:r>
              <a:rPr lang="en-US" b="1" i="1" u="sng" dirty="0" smtClean="0"/>
              <a:t>What is spoken word poetry?</a:t>
            </a:r>
            <a:r>
              <a:rPr lang="en-US" dirty="0" smtClean="0"/>
              <a:t> </a:t>
            </a:r>
          </a:p>
          <a:p>
            <a:pPr marL="0" indent="0">
              <a:buNone/>
            </a:pPr>
            <a:r>
              <a:rPr lang="en-US" dirty="0"/>
              <a:t>S</a:t>
            </a:r>
            <a:r>
              <a:rPr lang="en-US" dirty="0" smtClean="0"/>
              <a:t>poken </a:t>
            </a:r>
            <a:r>
              <a:rPr lang="en-US" dirty="0"/>
              <a:t>word poetry is written on paper and is then performed for an audience. </a:t>
            </a:r>
            <a:r>
              <a:rPr lang="en-US" dirty="0" smtClean="0"/>
              <a:t>It is not a new form! </a:t>
            </a:r>
          </a:p>
          <a:p>
            <a:pPr marL="0" indent="0">
              <a:buNone/>
            </a:pPr>
            <a:endParaRPr lang="en-US" dirty="0"/>
          </a:p>
          <a:p>
            <a:pPr marL="0" indent="0">
              <a:buNone/>
            </a:pPr>
            <a:endParaRPr lang="en-US" dirty="0"/>
          </a:p>
        </p:txBody>
      </p:sp>
      <p:pic>
        <p:nvPicPr>
          <p:cNvPr id="4" name="Picture 3"/>
          <p:cNvPicPr>
            <a:picLocks noChangeAspect="1"/>
          </p:cNvPicPr>
          <p:nvPr/>
        </p:nvPicPr>
        <p:blipFill>
          <a:blip r:embed="rId3"/>
          <a:stretch>
            <a:fillRect/>
          </a:stretch>
        </p:blipFill>
        <p:spPr>
          <a:xfrm>
            <a:off x="0" y="4901785"/>
            <a:ext cx="3477715" cy="1956215"/>
          </a:xfrm>
          <a:prstGeom prst="rect">
            <a:avLst/>
          </a:prstGeom>
        </p:spPr>
      </p:pic>
      <p:pic>
        <p:nvPicPr>
          <p:cNvPr id="6" name="Picture 5"/>
          <p:cNvPicPr>
            <a:picLocks noChangeAspect="1"/>
          </p:cNvPicPr>
          <p:nvPr/>
        </p:nvPicPr>
        <p:blipFill>
          <a:blip r:embed="rId4"/>
          <a:stretch>
            <a:fillRect/>
          </a:stretch>
        </p:blipFill>
        <p:spPr>
          <a:xfrm>
            <a:off x="3196114" y="3880578"/>
            <a:ext cx="2458386" cy="2990538"/>
          </a:xfrm>
          <a:prstGeom prst="rect">
            <a:avLst/>
          </a:prstGeom>
        </p:spPr>
      </p:pic>
      <p:pic>
        <p:nvPicPr>
          <p:cNvPr id="7" name="Picture 6"/>
          <p:cNvPicPr>
            <a:picLocks noChangeAspect="1"/>
          </p:cNvPicPr>
          <p:nvPr/>
        </p:nvPicPr>
        <p:blipFill>
          <a:blip r:embed="rId5"/>
          <a:stretch>
            <a:fillRect/>
          </a:stretch>
        </p:blipFill>
        <p:spPr>
          <a:xfrm>
            <a:off x="6714884" y="3867462"/>
            <a:ext cx="2458386" cy="2990538"/>
          </a:xfrm>
          <a:prstGeom prst="rect">
            <a:avLst/>
          </a:prstGeom>
        </p:spPr>
      </p:pic>
      <p:pic>
        <p:nvPicPr>
          <p:cNvPr id="8" name="Picture 7"/>
          <p:cNvPicPr>
            <a:picLocks noChangeAspect="1"/>
          </p:cNvPicPr>
          <p:nvPr/>
        </p:nvPicPr>
        <p:blipFill>
          <a:blip r:embed="rId6"/>
          <a:stretch>
            <a:fillRect/>
          </a:stretch>
        </p:blipFill>
        <p:spPr>
          <a:xfrm>
            <a:off x="9733614" y="3869888"/>
            <a:ext cx="2458386" cy="2988112"/>
          </a:xfrm>
          <a:prstGeom prst="rect">
            <a:avLst/>
          </a:prstGeom>
        </p:spPr>
      </p:pic>
      <p:pic>
        <p:nvPicPr>
          <p:cNvPr id="9" name="Picture 8"/>
          <p:cNvPicPr>
            <a:picLocks noChangeAspect="1"/>
          </p:cNvPicPr>
          <p:nvPr/>
        </p:nvPicPr>
        <p:blipFill>
          <a:blip r:embed="rId7"/>
          <a:stretch>
            <a:fillRect/>
          </a:stretch>
        </p:blipFill>
        <p:spPr>
          <a:xfrm>
            <a:off x="-41055" y="3893695"/>
            <a:ext cx="2458386" cy="2964305"/>
          </a:xfrm>
          <a:prstGeom prst="rect">
            <a:avLst/>
          </a:prstGeom>
        </p:spPr>
      </p:pic>
    </p:spTree>
    <p:extLst>
      <p:ext uri="{BB962C8B-B14F-4D97-AF65-F5344CB8AC3E}">
        <p14:creationId xmlns:p14="http://schemas.microsoft.com/office/powerpoint/2010/main" val="110820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4"/>
                                        </p:tgtEl>
                                        <p:attrNameLst>
                                          <p:attrName>ppt_x</p:attrName>
                                        </p:attrNameLst>
                                      </p:cBhvr>
                                      <p:tavLst>
                                        <p:tav tm="0">
                                          <p:val>
                                            <p:strVal val="ppt_x"/>
                                          </p:val>
                                        </p:tav>
                                        <p:tav tm="100000">
                                          <p:val>
                                            <p:strVal val="ppt_x"/>
                                          </p:val>
                                        </p:tav>
                                      </p:tavLst>
                                    </p:anim>
                                    <p:anim calcmode="lin" valueType="num">
                                      <p:cBhvr additive="base">
                                        <p:cTn id="19" dur="500"/>
                                        <p:tgtEl>
                                          <p:spTgt spid="4"/>
                                        </p:tgtEl>
                                        <p:attrNameLst>
                                          <p:attrName>ppt_y</p:attrName>
                                        </p:attrNameLst>
                                      </p:cBhvr>
                                      <p:tavLst>
                                        <p:tav tm="0">
                                          <p:val>
                                            <p:strVal val="ppt_y"/>
                                          </p:val>
                                        </p:tav>
                                        <p:tav tm="100000">
                                          <p:val>
                                            <p:strVal val="1+ppt_h/2"/>
                                          </p:val>
                                        </p:tav>
                                      </p:tavLst>
                                    </p:anim>
                                    <p:set>
                                      <p:cBhvr>
                                        <p:cTn id="20" dur="1" fill="hold">
                                          <p:stCondLst>
                                            <p:cond delay="499"/>
                                          </p:stCondLst>
                                        </p:cTn>
                                        <p:tgtEl>
                                          <p:spTgt spid="4"/>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Poetry’s Earliest forms.</a:t>
            </a:r>
            <a:endParaRPr lang="en-US" dirty="0"/>
          </a:p>
        </p:txBody>
      </p:sp>
      <p:sp>
        <p:nvSpPr>
          <p:cNvPr id="3" name="Content Placeholder 2"/>
          <p:cNvSpPr>
            <a:spLocks noGrp="1"/>
          </p:cNvSpPr>
          <p:nvPr>
            <p:ph sz="half" idx="1"/>
          </p:nvPr>
        </p:nvSpPr>
        <p:spPr>
          <a:xfrm>
            <a:off x="464458" y="2133600"/>
            <a:ext cx="11306628" cy="1349828"/>
          </a:xfrm>
        </p:spPr>
        <p:txBody>
          <a:bodyPr>
            <a:noAutofit/>
          </a:bodyPr>
          <a:lstStyle/>
          <a:p>
            <a:pPr marL="0" indent="0">
              <a:buNone/>
            </a:pPr>
            <a:r>
              <a:rPr lang="en-US" sz="1600" dirty="0" smtClean="0"/>
              <a:t>Poetry’s </a:t>
            </a:r>
            <a:r>
              <a:rPr lang="en-US" sz="1600" dirty="0"/>
              <a:t>earliest </a:t>
            </a:r>
            <a:r>
              <a:rPr lang="en-US" sz="1600" dirty="0" smtClean="0"/>
              <a:t>origins </a:t>
            </a:r>
            <a:r>
              <a:rPr lang="en-US" sz="1600" dirty="0"/>
              <a:t>would have been to render (speak) or to </a:t>
            </a:r>
            <a:r>
              <a:rPr lang="en-US" sz="1600" dirty="0" smtClean="0"/>
              <a:t>sing poems. This was an international form across the globe possibly the only differences would be language. </a:t>
            </a:r>
            <a:endParaRPr lang="en-US" sz="1600" dirty="0"/>
          </a:p>
          <a:p>
            <a:pPr marL="0" indent="0">
              <a:buNone/>
            </a:pPr>
            <a:r>
              <a:rPr lang="en-US" sz="1600" dirty="0" smtClean="0"/>
              <a:t>Oldest recorded poetry is supposedly dates back to Ancient Greece- Homer’s epic poetry literature of </a:t>
            </a:r>
            <a:r>
              <a:rPr lang="en-US" sz="1600" dirty="0" err="1" smtClean="0"/>
              <a:t>Illad</a:t>
            </a:r>
            <a:r>
              <a:rPr lang="en-US" sz="1600" dirty="0" smtClean="0"/>
              <a:t>- estimated 762 B.C. and The Odyssey estimated 800 B. C. </a:t>
            </a:r>
          </a:p>
          <a:p>
            <a:pPr marL="0" indent="0">
              <a:buNone/>
            </a:pPr>
            <a:r>
              <a:rPr lang="en-US" sz="1600" dirty="0" smtClean="0"/>
              <a:t>Whereas with Shakespearean performers would emphasis the words in the sonnets and would traditionally bring the sonnets on stage with them rather than memorizing the poems. </a:t>
            </a:r>
          </a:p>
          <a:p>
            <a:pPr marL="0" indent="0">
              <a:buNone/>
            </a:pPr>
            <a:endParaRPr lang="en-US" sz="1600" dirty="0"/>
          </a:p>
        </p:txBody>
      </p:sp>
      <p:pic>
        <p:nvPicPr>
          <p:cNvPr id="5" name="Picture 4"/>
          <p:cNvPicPr>
            <a:picLocks noChangeAspect="1"/>
          </p:cNvPicPr>
          <p:nvPr/>
        </p:nvPicPr>
        <p:blipFill>
          <a:blip r:embed="rId3"/>
          <a:stretch>
            <a:fillRect/>
          </a:stretch>
        </p:blipFill>
        <p:spPr>
          <a:xfrm>
            <a:off x="8258629" y="3907971"/>
            <a:ext cx="3933372" cy="2950029"/>
          </a:xfrm>
          <a:prstGeom prst="rect">
            <a:avLst/>
          </a:prstGeom>
        </p:spPr>
      </p:pic>
      <p:pic>
        <p:nvPicPr>
          <p:cNvPr id="6" name="Picture 5"/>
          <p:cNvPicPr>
            <a:picLocks noChangeAspect="1"/>
          </p:cNvPicPr>
          <p:nvPr/>
        </p:nvPicPr>
        <p:blipFill>
          <a:blip r:embed="rId4"/>
          <a:stretch>
            <a:fillRect/>
          </a:stretch>
        </p:blipFill>
        <p:spPr>
          <a:xfrm>
            <a:off x="0" y="3936396"/>
            <a:ext cx="3831772" cy="2921604"/>
          </a:xfrm>
          <a:prstGeom prst="rect">
            <a:avLst/>
          </a:prstGeom>
        </p:spPr>
      </p:pic>
    </p:spTree>
    <p:extLst>
      <p:ext uri="{BB962C8B-B14F-4D97-AF65-F5344CB8AC3E}">
        <p14:creationId xmlns:p14="http://schemas.microsoft.com/office/powerpoint/2010/main" val="20887526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22486"/>
            <a:ext cx="9398832" cy="6880485"/>
          </a:xfrm>
          <a:prstGeom prst="rect">
            <a:avLst/>
          </a:prstGeom>
        </p:spPr>
      </p:pic>
      <p:sp>
        <p:nvSpPr>
          <p:cNvPr id="3" name="TextBox 2"/>
          <p:cNvSpPr txBox="1"/>
          <p:nvPr/>
        </p:nvSpPr>
        <p:spPr>
          <a:xfrm>
            <a:off x="10358202" y="1154243"/>
            <a:ext cx="1049311" cy="646331"/>
          </a:xfrm>
          <a:prstGeom prst="rect">
            <a:avLst/>
          </a:prstGeom>
          <a:noFill/>
        </p:spPr>
        <p:txBody>
          <a:bodyPr wrap="square" rtlCol="0">
            <a:spAutoFit/>
          </a:bodyPr>
          <a:lstStyle/>
          <a:p>
            <a:r>
              <a:rPr lang="en-US" dirty="0" smtClean="0"/>
              <a:t>Famous Poets. </a:t>
            </a:r>
            <a:endParaRPr lang="en-US" dirty="0"/>
          </a:p>
        </p:txBody>
      </p:sp>
    </p:spTree>
    <p:extLst>
      <p:ext uri="{BB962C8B-B14F-4D97-AF65-F5344CB8AC3E}">
        <p14:creationId xmlns:p14="http://schemas.microsoft.com/office/powerpoint/2010/main" val="18564835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Does Poetry matter today?</a:t>
            </a:r>
            <a:endParaRPr lang="en-US" dirty="0"/>
          </a:p>
        </p:txBody>
      </p:sp>
      <p:sp>
        <p:nvSpPr>
          <p:cNvPr id="3" name="Content Placeholder 2"/>
          <p:cNvSpPr>
            <a:spLocks noGrp="1"/>
          </p:cNvSpPr>
          <p:nvPr>
            <p:ph idx="1"/>
          </p:nvPr>
        </p:nvSpPr>
        <p:spPr>
          <a:xfrm>
            <a:off x="465406" y="2048864"/>
            <a:ext cx="8825659" cy="3416300"/>
          </a:xfrm>
        </p:spPr>
        <p:txBody>
          <a:bodyPr>
            <a:normAutofit lnSpcReduction="10000"/>
          </a:bodyPr>
          <a:lstStyle/>
          <a:p>
            <a:pPr marL="0" indent="0">
              <a:buNone/>
            </a:pPr>
            <a:r>
              <a:rPr lang="en-US" dirty="0" smtClean="0"/>
              <a:t>My bias opinion yes! </a:t>
            </a:r>
          </a:p>
          <a:p>
            <a:r>
              <a:rPr lang="en-US" dirty="0" smtClean="0"/>
              <a:t>Poetry </a:t>
            </a:r>
            <a:r>
              <a:rPr lang="en-US" dirty="0"/>
              <a:t>brings </a:t>
            </a:r>
            <a:r>
              <a:rPr lang="en-US" dirty="0" smtClean="0"/>
              <a:t>an audience </a:t>
            </a:r>
            <a:r>
              <a:rPr lang="en-US" dirty="0"/>
              <a:t>of people together from across the globe, it allows people to </a:t>
            </a:r>
            <a:r>
              <a:rPr lang="en-US" dirty="0" smtClean="0"/>
              <a:t>connect; </a:t>
            </a:r>
            <a:r>
              <a:rPr lang="en-US" dirty="0"/>
              <a:t>ideas, thoughts and feelings through this medium. </a:t>
            </a:r>
            <a:endParaRPr lang="en-US" dirty="0" smtClean="0"/>
          </a:p>
          <a:p>
            <a:r>
              <a:rPr lang="en-US" dirty="0" smtClean="0"/>
              <a:t>It </a:t>
            </a:r>
            <a:r>
              <a:rPr lang="en-US" dirty="0"/>
              <a:t>encourages people to be creative and inspires them to </a:t>
            </a:r>
            <a:r>
              <a:rPr lang="en-US" dirty="0" smtClean="0"/>
              <a:t>write, read, recite. </a:t>
            </a:r>
          </a:p>
          <a:p>
            <a:r>
              <a:rPr lang="en-US" dirty="0" smtClean="0"/>
              <a:t>Poetry is therapeutic for the soul. </a:t>
            </a:r>
          </a:p>
          <a:p>
            <a:pPr marL="0" indent="0">
              <a:buNone/>
            </a:pPr>
            <a:r>
              <a:rPr lang="en-US" dirty="0" smtClean="0"/>
              <a:t>If you write poetry - you express how you feel. </a:t>
            </a:r>
          </a:p>
          <a:p>
            <a:pPr marL="0" indent="0">
              <a:buNone/>
            </a:pPr>
            <a:r>
              <a:rPr lang="en-US" dirty="0" smtClean="0"/>
              <a:t>If you read poetry - you discover more about yourself and develop an understanding and curiosity of what the poet is writing about. </a:t>
            </a:r>
            <a:endParaRPr lang="en-US" dirty="0"/>
          </a:p>
          <a:p>
            <a:endParaRPr lang="en-US" dirty="0"/>
          </a:p>
        </p:txBody>
      </p:sp>
    </p:spTree>
    <p:extLst>
      <p:ext uri="{BB962C8B-B14F-4D97-AF65-F5344CB8AC3E}">
        <p14:creationId xmlns:p14="http://schemas.microsoft.com/office/powerpoint/2010/main" val="13030772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0" indent="0">
              <a:buNone/>
            </a:pPr>
            <a:r>
              <a:rPr lang="en-US" sz="3200" dirty="0"/>
              <a:t>“We must listen to one another. We must respect one another’s habits and we must share the truth and the integrity that the voice of the poet so generously provides.’ </a:t>
            </a:r>
            <a:endParaRPr lang="en-US" sz="3200" dirty="0" smtClean="0"/>
          </a:p>
          <a:p>
            <a:pPr marL="0" indent="0">
              <a:buNone/>
            </a:pPr>
            <a:endParaRPr lang="en-US" sz="3200" dirty="0" smtClean="0"/>
          </a:p>
          <a:p>
            <a:pPr marL="0" indent="0">
              <a:buNone/>
            </a:pPr>
            <a:r>
              <a:rPr lang="en-US" sz="3200" b="1" dirty="0" smtClean="0"/>
              <a:t>Miguel </a:t>
            </a:r>
            <a:r>
              <a:rPr lang="en-US" sz="3200" b="1" dirty="0" err="1" smtClean="0"/>
              <a:t>Algarin</a:t>
            </a:r>
            <a:r>
              <a:rPr lang="en-US" sz="3200" b="1" dirty="0" smtClean="0"/>
              <a:t>- </a:t>
            </a:r>
            <a:r>
              <a:rPr lang="en-US" sz="3200" i="1" dirty="0" smtClean="0"/>
              <a:t>co founder of the </a:t>
            </a:r>
            <a:r>
              <a:rPr lang="en-US" sz="3200" i="1" dirty="0" err="1" smtClean="0"/>
              <a:t>Nuyorican</a:t>
            </a:r>
            <a:r>
              <a:rPr lang="en-US" sz="3200" i="1" dirty="0" smtClean="0"/>
              <a:t> poets </a:t>
            </a:r>
            <a:r>
              <a:rPr lang="en-US" sz="3200" i="1" dirty="0" err="1" smtClean="0"/>
              <a:t>Caf</a:t>
            </a:r>
            <a:r>
              <a:rPr lang="en-GB" sz="3200" i="1" dirty="0" err="1" smtClean="0"/>
              <a:t>é</a:t>
            </a:r>
            <a:r>
              <a:rPr lang="en-GB" sz="3200" i="1" dirty="0" smtClean="0"/>
              <a:t>, a </a:t>
            </a:r>
            <a:r>
              <a:rPr lang="en-GB" sz="3200" i="1" dirty="0" err="1" smtClean="0"/>
              <a:t>nonprofit</a:t>
            </a:r>
            <a:r>
              <a:rPr lang="en-GB" sz="3200" i="1" dirty="0" smtClean="0"/>
              <a:t> organisation which is a cultural hotspot in N.Y.C. for Poets to recite. </a:t>
            </a:r>
            <a:endParaRPr lang="en-US" sz="3200" i="1" dirty="0" smtClean="0"/>
          </a:p>
          <a:p>
            <a:pPr marL="0" indent="0">
              <a:buNone/>
            </a:pPr>
            <a:endParaRPr lang="en-US" dirty="0"/>
          </a:p>
        </p:txBody>
      </p:sp>
    </p:spTree>
    <p:extLst>
      <p:ext uri="{BB962C8B-B14F-4D97-AF65-F5344CB8AC3E}">
        <p14:creationId xmlns:p14="http://schemas.microsoft.com/office/powerpoint/2010/main" val="10988144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Differences between Poetry Recitals and Acting. </a:t>
            </a:r>
            <a:endParaRPr lang="en-US" dirty="0"/>
          </a:p>
        </p:txBody>
      </p:sp>
      <p:sp>
        <p:nvSpPr>
          <p:cNvPr id="3" name="Content Placeholder 2"/>
          <p:cNvSpPr>
            <a:spLocks noGrp="1"/>
          </p:cNvSpPr>
          <p:nvPr>
            <p:ph idx="1"/>
          </p:nvPr>
        </p:nvSpPr>
        <p:spPr>
          <a:xfrm>
            <a:off x="1154954" y="2603500"/>
            <a:ext cx="10267789" cy="3416300"/>
          </a:xfrm>
        </p:spPr>
        <p:txBody>
          <a:bodyPr/>
          <a:lstStyle/>
          <a:p>
            <a:pPr marL="0" indent="0">
              <a:buNone/>
            </a:pPr>
            <a:r>
              <a:rPr lang="en-US" dirty="0"/>
              <a:t>Poetry recitals are close to that of acting</a:t>
            </a:r>
            <a:r>
              <a:rPr lang="en-US" dirty="0" smtClean="0"/>
              <a:t>. </a:t>
            </a:r>
          </a:p>
          <a:p>
            <a:pPr marL="0" indent="0">
              <a:buNone/>
            </a:pPr>
            <a:r>
              <a:rPr lang="en-US" dirty="0" smtClean="0"/>
              <a:t>As I said the renders of the poetry would generally channel people through their poetry. </a:t>
            </a:r>
          </a:p>
          <a:p>
            <a:pPr marL="0" indent="0">
              <a:buNone/>
            </a:pPr>
            <a:endParaRPr lang="en-US" dirty="0"/>
          </a:p>
          <a:p>
            <a:pPr marL="0" indent="0">
              <a:buNone/>
            </a:pPr>
            <a:r>
              <a:rPr lang="en-US" dirty="0"/>
              <a:t>However, The underlining difference between poetry and plays is that the poetry is on the paper and the reader/performers would generally take the poems on the stage whereas the actors would have traditionally learnt their lines and not have a script on stage. </a:t>
            </a:r>
          </a:p>
          <a:p>
            <a:pPr marL="0" indent="0">
              <a:buNone/>
            </a:pPr>
            <a:endParaRPr lang="en-US" dirty="0"/>
          </a:p>
        </p:txBody>
      </p:sp>
    </p:spTree>
    <p:extLst>
      <p:ext uri="{BB962C8B-B14F-4D97-AF65-F5344CB8AC3E}">
        <p14:creationId xmlns:p14="http://schemas.microsoft.com/office/powerpoint/2010/main" val="4485541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Tom Hanks recites spoken word poem, “Full House” slam’s poetry 				about 1990’s sitcom. (28-1.24) </a:t>
            </a:r>
            <a:endParaRPr lang="en-US" dirty="0"/>
          </a:p>
        </p:txBody>
      </p:sp>
      <p:sp>
        <p:nvSpPr>
          <p:cNvPr id="3" name="Content Placeholder 2"/>
          <p:cNvSpPr>
            <a:spLocks noGrp="1"/>
          </p:cNvSpPr>
          <p:nvPr>
            <p:ph idx="1"/>
          </p:nvPr>
        </p:nvSpPr>
        <p:spPr/>
        <p:txBody>
          <a:bodyPr/>
          <a:lstStyle/>
          <a:p>
            <a:r>
              <a:rPr lang="en-US" dirty="0">
                <a:solidFill>
                  <a:srgbClr val="0070C0"/>
                </a:solidFill>
                <a:hlinkClick r:id="rId3"/>
              </a:rPr>
              <a:t>https://</a:t>
            </a:r>
            <a:r>
              <a:rPr lang="en-US" dirty="0" smtClean="0">
                <a:solidFill>
                  <a:srgbClr val="0070C0"/>
                </a:solidFill>
                <a:hlinkClick r:id="rId3"/>
              </a:rPr>
              <a:t>www.youtube.com/watch?v=rfWIuymme50</a:t>
            </a:r>
            <a:endParaRPr lang="en-US" dirty="0" smtClean="0">
              <a:solidFill>
                <a:srgbClr val="0070C0"/>
              </a:solidFill>
            </a:endParaRPr>
          </a:p>
          <a:p>
            <a:pPr marL="0" indent="0">
              <a:buNone/>
            </a:pPr>
            <a:endParaRPr lang="en-US" dirty="0"/>
          </a:p>
        </p:txBody>
      </p:sp>
      <p:pic>
        <p:nvPicPr>
          <p:cNvPr id="4" name="Picture 3"/>
          <p:cNvPicPr>
            <a:picLocks noChangeAspect="1"/>
          </p:cNvPicPr>
          <p:nvPr/>
        </p:nvPicPr>
        <p:blipFill>
          <a:blip r:embed="rId4"/>
          <a:stretch>
            <a:fillRect/>
          </a:stretch>
        </p:blipFill>
        <p:spPr>
          <a:xfrm>
            <a:off x="0" y="4286250"/>
            <a:ext cx="4555671" cy="2571750"/>
          </a:xfrm>
          <a:prstGeom prst="rect">
            <a:avLst/>
          </a:prstGeom>
        </p:spPr>
      </p:pic>
      <p:sp>
        <p:nvSpPr>
          <p:cNvPr id="5" name="TextBox 4"/>
          <p:cNvSpPr txBox="1"/>
          <p:nvPr/>
        </p:nvSpPr>
        <p:spPr>
          <a:xfrm>
            <a:off x="4743450" y="4286250"/>
            <a:ext cx="4114800" cy="2031325"/>
          </a:xfrm>
          <a:prstGeom prst="rect">
            <a:avLst/>
          </a:prstGeom>
          <a:noFill/>
        </p:spPr>
        <p:txBody>
          <a:bodyPr wrap="square" rtlCol="0">
            <a:spAutoFit/>
          </a:bodyPr>
          <a:lstStyle/>
          <a:p>
            <a:r>
              <a:rPr lang="en-US" dirty="0" smtClean="0"/>
              <a:t>Background on “full house” it was sitcom that followed </a:t>
            </a:r>
            <a:r>
              <a:rPr lang="en-US" smtClean="0"/>
              <a:t>the narrative </a:t>
            </a:r>
            <a:r>
              <a:rPr lang="en-US" dirty="0" smtClean="0"/>
              <a:t>of Danny Tanner </a:t>
            </a:r>
            <a:r>
              <a:rPr lang="en-US" smtClean="0"/>
              <a:t>who needed </a:t>
            </a:r>
            <a:r>
              <a:rPr lang="en-US" dirty="0" smtClean="0"/>
              <a:t>the </a:t>
            </a:r>
            <a:r>
              <a:rPr lang="en-US" smtClean="0"/>
              <a:t>help from his </a:t>
            </a:r>
            <a:r>
              <a:rPr lang="en-US" dirty="0" smtClean="0"/>
              <a:t>best friend and his brother </a:t>
            </a:r>
            <a:r>
              <a:rPr lang="en-US" smtClean="0"/>
              <a:t>in law, </a:t>
            </a:r>
            <a:r>
              <a:rPr lang="en-US" dirty="0" smtClean="0"/>
              <a:t>in order to take care of his </a:t>
            </a:r>
            <a:r>
              <a:rPr lang="en-US" smtClean="0"/>
              <a:t>three daughters, </a:t>
            </a:r>
            <a:r>
              <a:rPr lang="en-US" dirty="0" smtClean="0"/>
              <a:t>after the passing of his wife. </a:t>
            </a:r>
            <a:endParaRPr lang="en-US" dirty="0"/>
          </a:p>
        </p:txBody>
      </p:sp>
    </p:spTree>
    <p:extLst>
      <p:ext uri="{BB962C8B-B14F-4D97-AF65-F5344CB8AC3E}">
        <p14:creationId xmlns:p14="http://schemas.microsoft.com/office/powerpoint/2010/main" val="18349458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1450" y="404871"/>
            <a:ext cx="6096000" cy="6740307"/>
          </a:xfrm>
          <a:prstGeom prst="rect">
            <a:avLst/>
          </a:prstGeom>
        </p:spPr>
        <p:txBody>
          <a:bodyPr>
            <a:spAutoFit/>
          </a:bodyPr>
          <a:lstStyle/>
          <a:p>
            <a:r>
              <a:rPr lang="en-US" sz="1600" dirty="0"/>
              <a:t>Full House Slam Poetry. </a:t>
            </a:r>
          </a:p>
          <a:p>
            <a:r>
              <a:rPr lang="en-US" sz="1600" dirty="0"/>
              <a:t/>
            </a:r>
            <a:br>
              <a:rPr lang="en-US" sz="1600" dirty="0"/>
            </a:br>
            <a:r>
              <a:rPr lang="en-US" sz="1600" dirty="0"/>
              <a:t>House full of men</a:t>
            </a:r>
          </a:p>
          <a:p>
            <a:r>
              <a:rPr lang="en-US" sz="1600" dirty="0"/>
              <a:t>Daddy, Jesse, Joey, father, uncle, friend</a:t>
            </a:r>
          </a:p>
          <a:p>
            <a:r>
              <a:rPr lang="en-US" sz="1600" dirty="0"/>
              <a:t>Uncle Jesse whose hair is never messy</a:t>
            </a:r>
          </a:p>
          <a:p>
            <a:r>
              <a:rPr lang="en-US" sz="1600" dirty="0"/>
              <a:t>“Watch the hair, huh? “</a:t>
            </a:r>
          </a:p>
          <a:p>
            <a:r>
              <a:rPr lang="en-US" sz="1600" dirty="0"/>
              <a:t>Have mercy on Uncle Jesse. </a:t>
            </a:r>
          </a:p>
          <a:p>
            <a:endParaRPr lang="en-US" sz="1600" dirty="0"/>
          </a:p>
          <a:p>
            <a:r>
              <a:rPr lang="en-US" sz="1600" dirty="0"/>
              <a:t>Three Men raising three girls </a:t>
            </a:r>
          </a:p>
          <a:p>
            <a:r>
              <a:rPr lang="en-US" sz="1600" dirty="0"/>
              <a:t>Or are the girls raising them?</a:t>
            </a:r>
          </a:p>
          <a:p>
            <a:r>
              <a:rPr lang="en-US" sz="1600" dirty="0"/>
              <a:t>“Wake up San Francisco” Danny Tanner Screams</a:t>
            </a:r>
          </a:p>
          <a:p>
            <a:r>
              <a:rPr lang="en-US" sz="1600" dirty="0"/>
              <a:t>Through the TV screen</a:t>
            </a:r>
          </a:p>
          <a:p>
            <a:r>
              <a:rPr lang="en-US" sz="1600" dirty="0"/>
              <a:t>His three girls watch by themselves</a:t>
            </a:r>
          </a:p>
          <a:p>
            <a:r>
              <a:rPr lang="en-US" sz="1600" dirty="0"/>
              <a:t>No women in this full house </a:t>
            </a:r>
          </a:p>
          <a:p>
            <a:r>
              <a:rPr lang="en-US" sz="1600" dirty="0"/>
              <a:t>This house full of men</a:t>
            </a:r>
          </a:p>
          <a:p>
            <a:endParaRPr lang="en-US" sz="1600" dirty="0"/>
          </a:p>
          <a:p>
            <a:r>
              <a:rPr lang="en-US" sz="1600" dirty="0"/>
              <a:t>DJ Tanner, “Oh my </a:t>
            </a:r>
            <a:r>
              <a:rPr lang="en-US" sz="1600" dirty="0" err="1"/>
              <a:t>Lanta</a:t>
            </a:r>
            <a:r>
              <a:rPr lang="en-US" sz="1600" dirty="0"/>
              <a:t>!”</a:t>
            </a:r>
          </a:p>
          <a:p>
            <a:r>
              <a:rPr lang="en-US" sz="1600" dirty="0"/>
              <a:t>Stephanie, “How rude.”</a:t>
            </a:r>
          </a:p>
          <a:p>
            <a:r>
              <a:rPr lang="en-US" sz="1600" dirty="0"/>
              <a:t>Little Michelle, “You got it dude.”</a:t>
            </a:r>
          </a:p>
          <a:p>
            <a:endParaRPr lang="en-US" sz="1600" dirty="0"/>
          </a:p>
          <a:p>
            <a:r>
              <a:rPr lang="en-US" sz="1600" dirty="0"/>
              <a:t>One day, DJ listens to the radio </a:t>
            </a:r>
          </a:p>
          <a:p>
            <a:r>
              <a:rPr lang="en-US" sz="1600" dirty="0"/>
              <a:t>DJ “Be the ninth caller” he says</a:t>
            </a:r>
          </a:p>
          <a:p>
            <a:r>
              <a:rPr lang="en-US" sz="1600" dirty="0"/>
              <a:t>And win two free tickets to a beach boys concert</a:t>
            </a:r>
          </a:p>
          <a:p>
            <a:r>
              <a:rPr lang="en-US" sz="1600" dirty="0"/>
              <a:t>The men listening downstairs leap for the phone </a:t>
            </a:r>
          </a:p>
          <a:p>
            <a:r>
              <a:rPr lang="en-US" sz="1600" dirty="0"/>
              <a:t>A groan</a:t>
            </a:r>
          </a:p>
          <a:p>
            <a:r>
              <a:rPr lang="en-US" sz="1600" dirty="0" err="1"/>
              <a:t>Theres</a:t>
            </a:r>
            <a:r>
              <a:rPr lang="en-US" sz="1600" dirty="0"/>
              <a:t> a voice on the line and it stammers </a:t>
            </a:r>
          </a:p>
          <a:p>
            <a:endParaRPr lang="en-US" sz="1600" dirty="0"/>
          </a:p>
        </p:txBody>
      </p:sp>
      <p:sp>
        <p:nvSpPr>
          <p:cNvPr id="5" name="Rectangle 4"/>
          <p:cNvSpPr/>
          <p:nvPr/>
        </p:nvSpPr>
        <p:spPr>
          <a:xfrm>
            <a:off x="5257800" y="651093"/>
            <a:ext cx="7143750" cy="6247864"/>
          </a:xfrm>
          <a:prstGeom prst="rect">
            <a:avLst/>
          </a:prstGeom>
        </p:spPr>
        <p:txBody>
          <a:bodyPr wrap="square">
            <a:spAutoFit/>
          </a:bodyPr>
          <a:lstStyle/>
          <a:p>
            <a:r>
              <a:rPr lang="en-US" sz="1600" dirty="0" err="1"/>
              <a:t>Theres</a:t>
            </a:r>
            <a:r>
              <a:rPr lang="en-US" sz="1600" dirty="0"/>
              <a:t> a voice on the line and it stammers </a:t>
            </a:r>
          </a:p>
          <a:p>
            <a:r>
              <a:rPr lang="en-US" sz="1600" dirty="0"/>
              <a:t>“Hello this is DJ Tanner”</a:t>
            </a:r>
          </a:p>
          <a:p>
            <a:r>
              <a:rPr lang="en-US" sz="1600" dirty="0"/>
              <a:t>“Just name the Beach Boys song, DJ, and the tickets are yours”</a:t>
            </a:r>
          </a:p>
          <a:p>
            <a:r>
              <a:rPr lang="en-US" sz="1600" dirty="0"/>
              <a:t>As the strains of “Help Me, Rhonda” blare </a:t>
            </a:r>
            <a:r>
              <a:rPr lang="en-US" sz="1600" dirty="0" smtClean="0"/>
              <a:t>DJ </a:t>
            </a:r>
            <a:r>
              <a:rPr lang="en-US" sz="1600" dirty="0"/>
              <a:t>stares</a:t>
            </a:r>
          </a:p>
          <a:p>
            <a:r>
              <a:rPr lang="en-US" sz="1600" dirty="0"/>
              <a:t>“ Help me </a:t>
            </a:r>
            <a:r>
              <a:rPr lang="en-US" sz="1600" dirty="0" err="1"/>
              <a:t>Gibbler</a:t>
            </a:r>
            <a:r>
              <a:rPr lang="en-US" sz="1600" dirty="0"/>
              <a:t>?” she says</a:t>
            </a:r>
          </a:p>
          <a:p>
            <a:r>
              <a:rPr lang="en-US" sz="1600" dirty="0"/>
              <a:t>Turning to </a:t>
            </a:r>
            <a:r>
              <a:rPr lang="en-US" sz="1600" dirty="0" err="1"/>
              <a:t>Kimmy</a:t>
            </a:r>
            <a:r>
              <a:rPr lang="en-US" sz="1600" dirty="0"/>
              <a:t> </a:t>
            </a:r>
            <a:r>
              <a:rPr lang="en-US" sz="1600" dirty="0" err="1"/>
              <a:t>Gibbler</a:t>
            </a:r>
            <a:r>
              <a:rPr lang="en-US" sz="1600" dirty="0"/>
              <a:t>, the neighbor helpless</a:t>
            </a:r>
          </a:p>
          <a:p>
            <a:r>
              <a:rPr lang="en-US" sz="1600" dirty="0"/>
              <a:t>In silence</a:t>
            </a:r>
          </a:p>
          <a:p>
            <a:r>
              <a:rPr lang="en-US" sz="1600" dirty="0"/>
              <a:t>She does her no favor </a:t>
            </a:r>
          </a:p>
          <a:p>
            <a:r>
              <a:rPr lang="en-US" sz="1600" dirty="0"/>
              <a:t>Pressure mounting, mounting, mounting, time ticking </a:t>
            </a:r>
          </a:p>
          <a:p>
            <a:r>
              <a:rPr lang="en-US" sz="1600" dirty="0"/>
              <a:t>“Help me, who?”</a:t>
            </a:r>
          </a:p>
          <a:p>
            <a:r>
              <a:rPr lang="en-US" sz="1600" dirty="0"/>
              <a:t>“RHONDA!” shout the men</a:t>
            </a:r>
          </a:p>
          <a:p>
            <a:r>
              <a:rPr lang="en-US" sz="1600" dirty="0"/>
              <a:t>The men of this, full house</a:t>
            </a:r>
          </a:p>
          <a:p>
            <a:r>
              <a:rPr lang="en-US" sz="1600" dirty="0"/>
              <a:t>And the men become boys, beach boys </a:t>
            </a:r>
          </a:p>
          <a:p>
            <a:r>
              <a:rPr lang="en-US" sz="1600" dirty="0"/>
              <a:t>As they go to the show where the sing </a:t>
            </a:r>
            <a:endParaRPr lang="en-US" sz="1600" dirty="0" smtClean="0"/>
          </a:p>
          <a:p>
            <a:r>
              <a:rPr lang="en-US" sz="1600" dirty="0" smtClean="0"/>
              <a:t>Kokomo</a:t>
            </a:r>
            <a:r>
              <a:rPr lang="en-US" sz="1600" dirty="0"/>
              <a:t>, </a:t>
            </a:r>
            <a:r>
              <a:rPr lang="en-US" sz="1600" dirty="0" err="1"/>
              <a:t>kokomo</a:t>
            </a:r>
            <a:r>
              <a:rPr lang="en-US" sz="1600" dirty="0"/>
              <a:t>, </a:t>
            </a:r>
            <a:r>
              <a:rPr lang="en-US" sz="1600" dirty="0" smtClean="0"/>
              <a:t>that’s </a:t>
            </a:r>
            <a:r>
              <a:rPr lang="en-US" sz="1600" dirty="0"/>
              <a:t>where I want to go </a:t>
            </a:r>
          </a:p>
          <a:p>
            <a:r>
              <a:rPr lang="en-US" sz="1600" dirty="0"/>
              <a:t>To get away from it all” </a:t>
            </a:r>
          </a:p>
          <a:p>
            <a:r>
              <a:rPr lang="en-US" sz="1600" dirty="0"/>
              <a:t>From what? </a:t>
            </a:r>
          </a:p>
          <a:p>
            <a:r>
              <a:rPr lang="en-US" sz="1600" dirty="0"/>
              <a:t>From this male dominated world, this testosterone-soaked </a:t>
            </a:r>
          </a:p>
          <a:p>
            <a:r>
              <a:rPr lang="en-US" sz="1600" dirty="0"/>
              <a:t>full house </a:t>
            </a:r>
          </a:p>
          <a:p>
            <a:r>
              <a:rPr lang="en-US" sz="1600" dirty="0"/>
              <a:t>This house full of… men</a:t>
            </a:r>
          </a:p>
          <a:p>
            <a:r>
              <a:rPr lang="en-US" sz="1600" dirty="0"/>
              <a:t>As we sit on the bed, get patted on the head</a:t>
            </a:r>
          </a:p>
          <a:p>
            <a:r>
              <a:rPr lang="en-US" sz="1600" dirty="0"/>
              <a:t>Our sins we confess and we learn a life less-on</a:t>
            </a:r>
          </a:p>
          <a:p>
            <a:r>
              <a:rPr lang="en-US" sz="1600" dirty="0"/>
              <a:t>From the men </a:t>
            </a:r>
            <a:br>
              <a:rPr lang="en-US" sz="1600" dirty="0"/>
            </a:br>
            <a:r>
              <a:rPr lang="en-US" sz="1600" dirty="0"/>
              <a:t>The men of this full house </a:t>
            </a:r>
          </a:p>
          <a:p>
            <a:r>
              <a:rPr lang="en-US" sz="1600" dirty="0"/>
              <a:t>This house hull of </a:t>
            </a:r>
            <a:r>
              <a:rPr lang="en-US" sz="1600" dirty="0" smtClean="0"/>
              <a:t>men Cut </a:t>
            </a:r>
            <a:r>
              <a:rPr lang="en-US" sz="1600" dirty="0"/>
              <a:t>it out. </a:t>
            </a:r>
          </a:p>
        </p:txBody>
      </p:sp>
    </p:spTree>
    <p:extLst>
      <p:ext uri="{BB962C8B-B14F-4D97-AF65-F5344CB8AC3E}">
        <p14:creationId xmlns:p14="http://schemas.microsoft.com/office/powerpoint/2010/main" val="6514497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4974" y="121462"/>
            <a:ext cx="4107180" cy="5603240"/>
          </a:xfrm>
          <a:prstGeom prst="rect">
            <a:avLst/>
          </a:prstGeom>
        </p:spPr>
        <p:txBody>
          <a:bodyPr wrap="square">
            <a:noAutofit/>
          </a:bodyPr>
          <a:lstStyle/>
          <a:p>
            <a:pPr>
              <a:spcAft>
                <a:spcPts val="0"/>
              </a:spcAft>
            </a:pPr>
            <a:endParaRPr lang="en-US" sz="1200" dirty="0">
              <a:effectLst/>
              <a:latin typeface="Times New Roman" charset="0"/>
              <a:ea typeface="Calibri" charset="0"/>
            </a:endParaRPr>
          </a:p>
        </p:txBody>
      </p:sp>
      <p:sp>
        <p:nvSpPr>
          <p:cNvPr id="5" name="Rectangle 4"/>
          <p:cNvSpPr/>
          <p:nvPr/>
        </p:nvSpPr>
        <p:spPr>
          <a:xfrm>
            <a:off x="4706911" y="121462"/>
            <a:ext cx="4401820" cy="4966970"/>
          </a:xfrm>
          <a:prstGeom prst="rect">
            <a:avLst/>
          </a:prstGeom>
        </p:spPr>
        <p:txBody>
          <a:bodyPr wrap="square">
            <a:noAutofit/>
          </a:bodyPr>
          <a:lstStyle/>
          <a:p>
            <a:pPr>
              <a:spcAft>
                <a:spcPts val="0"/>
              </a:spcAft>
            </a:pPr>
            <a:endParaRPr lang="en-US" sz="1200" dirty="0">
              <a:effectLst/>
              <a:latin typeface="Times New Roman" charset="0"/>
              <a:ea typeface="Calibri" charset="0"/>
            </a:endParaRPr>
          </a:p>
        </p:txBody>
      </p:sp>
      <p:cxnSp>
        <p:nvCxnSpPr>
          <p:cNvPr id="7" name="Straight Arrow Connector 6"/>
          <p:cNvCxnSpPr/>
          <p:nvPr/>
        </p:nvCxnSpPr>
        <p:spPr>
          <a:xfrm flipH="1" flipV="1">
            <a:off x="2983696" y="1390307"/>
            <a:ext cx="1903688" cy="149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3943205" y="411829"/>
            <a:ext cx="1304207" cy="125917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smtClean="0"/>
              <a:t>The Actor uses fast funny gesture here.</a:t>
            </a:r>
            <a:endParaRPr lang="en-US" sz="1400" dirty="0"/>
          </a:p>
        </p:txBody>
      </p:sp>
      <p:cxnSp>
        <p:nvCxnSpPr>
          <p:cNvPr id="15" name="Straight Arrow Connector 14"/>
          <p:cNvCxnSpPr/>
          <p:nvPr/>
        </p:nvCxnSpPr>
        <p:spPr>
          <a:xfrm flipH="1">
            <a:off x="3037201" y="2254422"/>
            <a:ext cx="1588896" cy="165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Rectangle 18"/>
          <p:cNvSpPr/>
          <p:nvPr/>
        </p:nvSpPr>
        <p:spPr>
          <a:xfrm>
            <a:off x="3943205" y="1833636"/>
            <a:ext cx="1416601" cy="115424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smtClean="0"/>
              <a:t>The </a:t>
            </a:r>
            <a:r>
              <a:rPr lang="en-US" sz="1400" dirty="0"/>
              <a:t>Actor exaggerates this line and </a:t>
            </a:r>
            <a:r>
              <a:rPr lang="en-US" sz="1400" dirty="0" err="1"/>
              <a:t>humours</a:t>
            </a:r>
            <a:r>
              <a:rPr lang="en-US" sz="1400" dirty="0"/>
              <a:t> the audience. </a:t>
            </a:r>
          </a:p>
        </p:txBody>
      </p:sp>
      <p:cxnSp>
        <p:nvCxnSpPr>
          <p:cNvPr id="21" name="Straight Arrow Connector 20"/>
          <p:cNvCxnSpPr/>
          <p:nvPr/>
        </p:nvCxnSpPr>
        <p:spPr>
          <a:xfrm flipH="1" flipV="1">
            <a:off x="3331383" y="4567494"/>
            <a:ext cx="779488" cy="149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Rectangle 21"/>
          <p:cNvSpPr/>
          <p:nvPr/>
        </p:nvSpPr>
        <p:spPr>
          <a:xfrm>
            <a:off x="3728052" y="3365147"/>
            <a:ext cx="1759138" cy="146785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1400" dirty="0" smtClean="0"/>
          </a:p>
          <a:p>
            <a:pPr algn="ctr"/>
            <a:r>
              <a:rPr lang="en-US" sz="1400" dirty="0" smtClean="0"/>
              <a:t>The </a:t>
            </a:r>
            <a:r>
              <a:rPr lang="en-US" sz="1400" dirty="0"/>
              <a:t>Actor uses body language and </a:t>
            </a:r>
            <a:r>
              <a:rPr lang="en-US" sz="1400" dirty="0" smtClean="0"/>
              <a:t>an accent to differentiate the age range between characters.  </a:t>
            </a:r>
            <a:endParaRPr lang="en-US" sz="1400" dirty="0"/>
          </a:p>
          <a:p>
            <a:pPr algn="ctr"/>
            <a:endParaRPr lang="en-US" sz="1400" dirty="0"/>
          </a:p>
        </p:txBody>
      </p:sp>
      <p:sp>
        <p:nvSpPr>
          <p:cNvPr id="2" name="TextBox 1"/>
          <p:cNvSpPr txBox="1"/>
          <p:nvPr/>
        </p:nvSpPr>
        <p:spPr>
          <a:xfrm>
            <a:off x="391140" y="-112728"/>
            <a:ext cx="3139963" cy="7171194"/>
          </a:xfrm>
          <a:prstGeom prst="rect">
            <a:avLst/>
          </a:prstGeom>
          <a:noFill/>
        </p:spPr>
        <p:txBody>
          <a:bodyPr wrap="square" rtlCol="0">
            <a:spAutoFit/>
          </a:bodyPr>
          <a:lstStyle/>
          <a:p>
            <a:endParaRPr lang="en-US" sz="1400" dirty="0" smtClean="0"/>
          </a:p>
          <a:p>
            <a:r>
              <a:rPr lang="en-US" sz="1400" dirty="0" smtClean="0"/>
              <a:t>House </a:t>
            </a:r>
            <a:r>
              <a:rPr lang="en-US" sz="1400" dirty="0"/>
              <a:t>full of men</a:t>
            </a:r>
          </a:p>
          <a:p>
            <a:r>
              <a:rPr lang="en-US" sz="1400" dirty="0"/>
              <a:t>Daddy, Jesse, Joey, father, uncle, friend</a:t>
            </a:r>
          </a:p>
          <a:p>
            <a:r>
              <a:rPr lang="en-US" sz="1400" dirty="0"/>
              <a:t>Uncle Jesse whose hair is never messy</a:t>
            </a:r>
          </a:p>
          <a:p>
            <a:r>
              <a:rPr lang="en-US" sz="1400" dirty="0"/>
              <a:t>“Watch the hair, huh? “</a:t>
            </a:r>
          </a:p>
          <a:p>
            <a:r>
              <a:rPr lang="en-US" sz="1400" dirty="0"/>
              <a:t>Have mercy on Uncle Jesse. </a:t>
            </a:r>
          </a:p>
          <a:p>
            <a:endParaRPr lang="en-US" sz="1400" dirty="0"/>
          </a:p>
          <a:p>
            <a:r>
              <a:rPr lang="en-US" sz="1400" dirty="0"/>
              <a:t>Three Men raising three girls </a:t>
            </a:r>
          </a:p>
          <a:p>
            <a:r>
              <a:rPr lang="en-US" sz="1400" dirty="0"/>
              <a:t>Or are the girls raising them?</a:t>
            </a:r>
          </a:p>
          <a:p>
            <a:r>
              <a:rPr lang="en-US" sz="1400" dirty="0"/>
              <a:t>“Wake up San Francisco” Danny Tanner Screams</a:t>
            </a:r>
          </a:p>
          <a:p>
            <a:r>
              <a:rPr lang="en-US" sz="1400" dirty="0"/>
              <a:t>Through the TV screen</a:t>
            </a:r>
          </a:p>
          <a:p>
            <a:r>
              <a:rPr lang="en-US" sz="1400" dirty="0"/>
              <a:t>His three girls watch by themselves</a:t>
            </a:r>
          </a:p>
          <a:p>
            <a:r>
              <a:rPr lang="en-US" sz="1400" dirty="0"/>
              <a:t>No women in this full house </a:t>
            </a:r>
          </a:p>
          <a:p>
            <a:r>
              <a:rPr lang="en-US" sz="1400" dirty="0"/>
              <a:t>This house full of men</a:t>
            </a:r>
          </a:p>
          <a:p>
            <a:endParaRPr lang="en-US" sz="1400" dirty="0"/>
          </a:p>
          <a:p>
            <a:r>
              <a:rPr lang="en-US" sz="1400" dirty="0"/>
              <a:t>DJ Tanner, “Oh my </a:t>
            </a:r>
            <a:r>
              <a:rPr lang="en-US" sz="1400" dirty="0" err="1"/>
              <a:t>Lanta</a:t>
            </a:r>
            <a:r>
              <a:rPr lang="en-US" sz="1400" dirty="0"/>
              <a:t>!”</a:t>
            </a:r>
          </a:p>
          <a:p>
            <a:r>
              <a:rPr lang="en-US" sz="1400" dirty="0"/>
              <a:t>Stephanie, “How rude.”</a:t>
            </a:r>
          </a:p>
          <a:p>
            <a:r>
              <a:rPr lang="en-US" sz="1400" dirty="0"/>
              <a:t>Little Michelle, “You got it dude.”</a:t>
            </a:r>
          </a:p>
          <a:p>
            <a:endParaRPr lang="en-US" sz="1400" dirty="0"/>
          </a:p>
          <a:p>
            <a:r>
              <a:rPr lang="en-US" sz="1400" dirty="0"/>
              <a:t>One day, DJ listens to the radio </a:t>
            </a:r>
          </a:p>
          <a:p>
            <a:r>
              <a:rPr lang="en-US" sz="1400" dirty="0"/>
              <a:t>DJ “Be the ninth caller” he says</a:t>
            </a:r>
          </a:p>
          <a:p>
            <a:r>
              <a:rPr lang="en-US" sz="1400" dirty="0"/>
              <a:t>And win two free tickets to a beach boys concert</a:t>
            </a:r>
          </a:p>
          <a:p>
            <a:r>
              <a:rPr lang="en-US" sz="1400" dirty="0"/>
              <a:t>The men listening downstairs leap for the phone </a:t>
            </a:r>
          </a:p>
          <a:p>
            <a:r>
              <a:rPr lang="en-US" sz="1400" dirty="0"/>
              <a:t>A groan</a:t>
            </a:r>
          </a:p>
          <a:p>
            <a:r>
              <a:rPr lang="en-US" sz="1400" dirty="0" err="1"/>
              <a:t>Theres</a:t>
            </a:r>
            <a:r>
              <a:rPr lang="en-US" sz="1400" dirty="0"/>
              <a:t> a voice on the line and it stammers </a:t>
            </a:r>
          </a:p>
          <a:p>
            <a:endParaRPr lang="en-US" sz="1200" dirty="0"/>
          </a:p>
        </p:txBody>
      </p:sp>
      <p:sp>
        <p:nvSpPr>
          <p:cNvPr id="14" name="Rectangle 13"/>
          <p:cNvSpPr/>
          <p:nvPr/>
        </p:nvSpPr>
        <p:spPr>
          <a:xfrm>
            <a:off x="5470524" y="31020"/>
            <a:ext cx="4340640" cy="7048083"/>
          </a:xfrm>
          <a:prstGeom prst="rect">
            <a:avLst/>
          </a:prstGeom>
        </p:spPr>
        <p:txBody>
          <a:bodyPr wrap="square">
            <a:spAutoFit/>
          </a:bodyPr>
          <a:lstStyle/>
          <a:p>
            <a:r>
              <a:rPr lang="en-US" sz="1400" dirty="0" err="1" smtClean="0"/>
              <a:t>Theres</a:t>
            </a:r>
            <a:r>
              <a:rPr lang="en-US" sz="1400" dirty="0" smtClean="0"/>
              <a:t> </a:t>
            </a:r>
            <a:r>
              <a:rPr lang="en-US" sz="1400" dirty="0"/>
              <a:t>a voice on the line and it stammers </a:t>
            </a:r>
          </a:p>
          <a:p>
            <a:r>
              <a:rPr lang="en-US" sz="1400" dirty="0"/>
              <a:t>“Hello this is DJ Tanner”</a:t>
            </a:r>
          </a:p>
          <a:p>
            <a:r>
              <a:rPr lang="en-US" sz="1400" dirty="0"/>
              <a:t>“Just name the Beach Boys song, DJ, and the tickets are yours”</a:t>
            </a:r>
          </a:p>
          <a:p>
            <a:r>
              <a:rPr lang="en-US" sz="1400" dirty="0"/>
              <a:t>As the strains of “Help Me, Rhonda” blare </a:t>
            </a:r>
          </a:p>
          <a:p>
            <a:r>
              <a:rPr lang="en-US" sz="1400" dirty="0"/>
              <a:t>DJ stares</a:t>
            </a:r>
          </a:p>
          <a:p>
            <a:r>
              <a:rPr lang="en-US" sz="1400" dirty="0"/>
              <a:t>“ Help me </a:t>
            </a:r>
            <a:r>
              <a:rPr lang="en-US" sz="1400" dirty="0" err="1"/>
              <a:t>Gibbler</a:t>
            </a:r>
            <a:r>
              <a:rPr lang="en-US" sz="1400" dirty="0"/>
              <a:t>?” she says</a:t>
            </a:r>
          </a:p>
          <a:p>
            <a:r>
              <a:rPr lang="en-US" sz="1400" dirty="0"/>
              <a:t>Turning to </a:t>
            </a:r>
            <a:r>
              <a:rPr lang="en-US" sz="1400" dirty="0" err="1"/>
              <a:t>Kimmy</a:t>
            </a:r>
            <a:r>
              <a:rPr lang="en-US" sz="1400" dirty="0"/>
              <a:t> </a:t>
            </a:r>
            <a:r>
              <a:rPr lang="en-US" sz="1400" dirty="0" err="1"/>
              <a:t>Gibbler</a:t>
            </a:r>
            <a:r>
              <a:rPr lang="en-US" sz="1400" dirty="0"/>
              <a:t>, the neighbor helpless</a:t>
            </a:r>
          </a:p>
          <a:p>
            <a:r>
              <a:rPr lang="en-US" sz="1400" dirty="0"/>
              <a:t>In silence</a:t>
            </a:r>
          </a:p>
          <a:p>
            <a:r>
              <a:rPr lang="en-US" sz="1400" dirty="0"/>
              <a:t>She does her no favor </a:t>
            </a:r>
          </a:p>
          <a:p>
            <a:r>
              <a:rPr lang="en-US" sz="1400" dirty="0"/>
              <a:t>Pressure mounting, mounting, mounting, time ticking </a:t>
            </a:r>
          </a:p>
          <a:p>
            <a:r>
              <a:rPr lang="en-US" sz="1400" dirty="0"/>
              <a:t>“Help me, who?”</a:t>
            </a:r>
          </a:p>
          <a:p>
            <a:r>
              <a:rPr lang="en-US" sz="1400" dirty="0"/>
              <a:t>“RHONDA!” shout the men</a:t>
            </a:r>
          </a:p>
          <a:p>
            <a:r>
              <a:rPr lang="en-US" sz="1400" dirty="0"/>
              <a:t>The men of this, full house</a:t>
            </a:r>
          </a:p>
          <a:p>
            <a:r>
              <a:rPr lang="en-US" sz="1400" dirty="0"/>
              <a:t>And the men become boys, beach boys </a:t>
            </a:r>
          </a:p>
          <a:p>
            <a:r>
              <a:rPr lang="en-US" sz="1400" dirty="0"/>
              <a:t>As they go to the show where the sing Kokomo, </a:t>
            </a:r>
            <a:r>
              <a:rPr lang="en-US" sz="1400" dirty="0" err="1"/>
              <a:t>kokomo</a:t>
            </a:r>
            <a:r>
              <a:rPr lang="en-US" sz="1400" dirty="0"/>
              <a:t>, </a:t>
            </a:r>
            <a:endParaRPr lang="en-US" sz="1400" dirty="0" smtClean="0"/>
          </a:p>
          <a:p>
            <a:r>
              <a:rPr lang="en-US" sz="1400" dirty="0" smtClean="0"/>
              <a:t>that’s </a:t>
            </a:r>
            <a:r>
              <a:rPr lang="en-US" sz="1400" dirty="0"/>
              <a:t>where I want to go </a:t>
            </a:r>
          </a:p>
          <a:p>
            <a:r>
              <a:rPr lang="en-US" sz="1400" dirty="0"/>
              <a:t>To get away from it all” </a:t>
            </a:r>
          </a:p>
          <a:p>
            <a:r>
              <a:rPr lang="en-US" sz="1400" dirty="0"/>
              <a:t>From what? </a:t>
            </a:r>
          </a:p>
          <a:p>
            <a:r>
              <a:rPr lang="en-US" sz="1400" dirty="0"/>
              <a:t>From this male dominated world, this testosterone-soaked </a:t>
            </a:r>
            <a:endParaRPr lang="en-US" sz="1400" dirty="0" smtClean="0"/>
          </a:p>
          <a:p>
            <a:r>
              <a:rPr lang="en-US" sz="1400" dirty="0" smtClean="0"/>
              <a:t>full </a:t>
            </a:r>
            <a:r>
              <a:rPr lang="en-US" sz="1400" dirty="0"/>
              <a:t>house </a:t>
            </a:r>
          </a:p>
          <a:p>
            <a:r>
              <a:rPr lang="en-US" sz="1400" dirty="0"/>
              <a:t>This house full of… men</a:t>
            </a:r>
          </a:p>
          <a:p>
            <a:r>
              <a:rPr lang="en-US" sz="1400" dirty="0"/>
              <a:t>As we sit on the bed, get patted on the head</a:t>
            </a:r>
          </a:p>
          <a:p>
            <a:r>
              <a:rPr lang="en-US" sz="1400" dirty="0"/>
              <a:t>Our sins we confess and we learn a life less-on</a:t>
            </a:r>
          </a:p>
          <a:p>
            <a:r>
              <a:rPr lang="en-US" sz="1400" dirty="0"/>
              <a:t>From the men </a:t>
            </a:r>
            <a:br>
              <a:rPr lang="en-US" sz="1400" dirty="0"/>
            </a:br>
            <a:r>
              <a:rPr lang="en-US" sz="1400" dirty="0"/>
              <a:t>The men of this full house </a:t>
            </a:r>
          </a:p>
          <a:p>
            <a:r>
              <a:rPr lang="en-US" sz="1400" dirty="0"/>
              <a:t>This house hull of men</a:t>
            </a:r>
          </a:p>
          <a:p>
            <a:r>
              <a:rPr lang="en-US" sz="1400" dirty="0"/>
              <a:t>Cut it out. </a:t>
            </a:r>
          </a:p>
          <a:p>
            <a:endParaRPr lang="en-US" dirty="0"/>
          </a:p>
        </p:txBody>
      </p:sp>
    </p:spTree>
    <p:extLst>
      <p:ext uri="{BB962C8B-B14F-4D97-AF65-F5344CB8AC3E}">
        <p14:creationId xmlns:p14="http://schemas.microsoft.com/office/powerpoint/2010/main" val="158016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additive="base">
                                        <p:cTn id="17" dur="500" fill="hold"/>
                                        <p:tgtEl>
                                          <p:spTgt spid="15"/>
                                        </p:tgtEl>
                                        <p:attrNameLst>
                                          <p:attrName>ppt_x</p:attrName>
                                        </p:attrNameLst>
                                      </p:cBhvr>
                                      <p:tavLst>
                                        <p:tav tm="0">
                                          <p:val>
                                            <p:strVal val="#ppt_x"/>
                                          </p:val>
                                        </p:tav>
                                        <p:tav tm="100000">
                                          <p:val>
                                            <p:strVal val="#ppt_x"/>
                                          </p:val>
                                        </p:tav>
                                      </p:tavLst>
                                    </p:anim>
                                    <p:anim calcmode="lin" valueType="num">
                                      <p:cBhvr additive="base">
                                        <p:cTn id="18" dur="500" fill="hold"/>
                                        <p:tgtEl>
                                          <p:spTgt spid="1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 calcmode="lin" valueType="num">
                                      <p:cBhvr additive="base">
                                        <p:cTn id="21" dur="500" fill="hold"/>
                                        <p:tgtEl>
                                          <p:spTgt spid="19"/>
                                        </p:tgtEl>
                                        <p:attrNameLst>
                                          <p:attrName>ppt_x</p:attrName>
                                        </p:attrNameLst>
                                      </p:cBhvr>
                                      <p:tavLst>
                                        <p:tav tm="0">
                                          <p:val>
                                            <p:strVal val="#ppt_x"/>
                                          </p:val>
                                        </p:tav>
                                        <p:tav tm="100000">
                                          <p:val>
                                            <p:strVal val="#ppt_x"/>
                                          </p:val>
                                        </p:tav>
                                      </p:tavLst>
                                    </p:anim>
                                    <p:anim calcmode="lin" valueType="num">
                                      <p:cBhvr additive="base">
                                        <p:cTn id="2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 calcmode="lin" valueType="num">
                                      <p:cBhvr additive="base">
                                        <p:cTn id="27" dur="500" fill="hold"/>
                                        <p:tgtEl>
                                          <p:spTgt spid="22"/>
                                        </p:tgtEl>
                                        <p:attrNameLst>
                                          <p:attrName>ppt_x</p:attrName>
                                        </p:attrNameLst>
                                      </p:cBhvr>
                                      <p:tavLst>
                                        <p:tav tm="0">
                                          <p:val>
                                            <p:strVal val="#ppt_x"/>
                                          </p:val>
                                        </p:tav>
                                        <p:tav tm="100000">
                                          <p:val>
                                            <p:strVal val="#ppt_x"/>
                                          </p:val>
                                        </p:tav>
                                      </p:tavLst>
                                    </p:anim>
                                    <p:anim calcmode="lin" valueType="num">
                                      <p:cBhvr additive="base">
                                        <p:cTn id="28" dur="500" fill="hold"/>
                                        <p:tgtEl>
                                          <p:spTgt spid="22"/>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P spid="2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26633" y="805285"/>
            <a:ext cx="5856157" cy="5570756"/>
          </a:xfrm>
          <a:prstGeom prst="rect">
            <a:avLst/>
          </a:prstGeom>
        </p:spPr>
        <p:txBody>
          <a:bodyPr wrap="square">
            <a:spAutoFit/>
          </a:bodyPr>
          <a:lstStyle/>
          <a:p>
            <a:r>
              <a:rPr lang="en-US" dirty="0" smtClean="0"/>
              <a:t>Full House Slam Poetry. </a:t>
            </a:r>
          </a:p>
          <a:p>
            <a:r>
              <a:rPr lang="en-US" dirty="0"/>
              <a:t/>
            </a:r>
            <a:br>
              <a:rPr lang="en-US" dirty="0"/>
            </a:br>
            <a:r>
              <a:rPr lang="en-US" dirty="0" smtClean="0"/>
              <a:t>House full of men</a:t>
            </a:r>
          </a:p>
          <a:p>
            <a:r>
              <a:rPr lang="en-US" dirty="0" smtClean="0"/>
              <a:t>Daddy, Jesse, Joey, father, uncle, friend</a:t>
            </a:r>
          </a:p>
          <a:p>
            <a:r>
              <a:rPr lang="en-US" dirty="0" smtClean="0"/>
              <a:t>Uncle Jesse whose hair is never messy</a:t>
            </a:r>
          </a:p>
          <a:p>
            <a:r>
              <a:rPr lang="en-US" dirty="0" smtClean="0"/>
              <a:t>“Watch the hair, huh? “</a:t>
            </a:r>
          </a:p>
          <a:p>
            <a:r>
              <a:rPr lang="en-US" dirty="0" smtClean="0"/>
              <a:t>Have mercy on Uncle Jesse. </a:t>
            </a:r>
          </a:p>
          <a:p>
            <a:endParaRPr lang="en-US" dirty="0"/>
          </a:p>
          <a:p>
            <a:r>
              <a:rPr lang="en-US" dirty="0" smtClean="0"/>
              <a:t>Three Men raising three girls </a:t>
            </a:r>
          </a:p>
          <a:p>
            <a:r>
              <a:rPr lang="en-US" dirty="0" smtClean="0"/>
              <a:t>Or are the girls raising them?</a:t>
            </a:r>
          </a:p>
          <a:p>
            <a:r>
              <a:rPr lang="en-US" dirty="0" smtClean="0"/>
              <a:t>“Wake up San Francisco” Danny Tanner Screams</a:t>
            </a:r>
          </a:p>
          <a:p>
            <a:r>
              <a:rPr lang="en-US" dirty="0" smtClean="0"/>
              <a:t>Through the TV screen</a:t>
            </a:r>
          </a:p>
          <a:p>
            <a:r>
              <a:rPr lang="en-US" dirty="0" smtClean="0"/>
              <a:t>His three girls watch by themselves</a:t>
            </a:r>
          </a:p>
          <a:p>
            <a:r>
              <a:rPr lang="en-US" dirty="0" smtClean="0"/>
              <a:t>No women in this full house </a:t>
            </a:r>
          </a:p>
          <a:p>
            <a:r>
              <a:rPr lang="en-US" dirty="0" smtClean="0"/>
              <a:t>This house full of men</a:t>
            </a:r>
          </a:p>
          <a:p>
            <a:endParaRPr lang="en-US" dirty="0"/>
          </a:p>
          <a:p>
            <a:r>
              <a:rPr lang="en-US" dirty="0" smtClean="0"/>
              <a:t>DJ Tanner, “Oh my </a:t>
            </a:r>
            <a:r>
              <a:rPr lang="en-US" dirty="0" err="1" smtClean="0"/>
              <a:t>Lanta</a:t>
            </a:r>
            <a:r>
              <a:rPr lang="en-US" dirty="0" smtClean="0"/>
              <a:t>!”</a:t>
            </a:r>
          </a:p>
          <a:p>
            <a:r>
              <a:rPr lang="en-US" dirty="0" smtClean="0"/>
              <a:t>Stephanie, “How rude.”</a:t>
            </a:r>
          </a:p>
          <a:p>
            <a:r>
              <a:rPr lang="en-US" dirty="0" smtClean="0"/>
              <a:t>Little Michelle, “You got it dude.”</a:t>
            </a:r>
          </a:p>
          <a:p>
            <a:endParaRPr lang="en-US" sz="1400" dirty="0" smtClean="0"/>
          </a:p>
        </p:txBody>
      </p:sp>
    </p:spTree>
    <p:extLst>
      <p:ext uri="{BB962C8B-B14F-4D97-AF65-F5344CB8AC3E}">
        <p14:creationId xmlns:p14="http://schemas.microsoft.com/office/powerpoint/2010/main" val="5749777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Old Zip Zoom- poem. </a:t>
            </a:r>
            <a:endParaRPr lang="en-US" dirty="0"/>
          </a:p>
        </p:txBody>
      </p:sp>
      <p:sp>
        <p:nvSpPr>
          <p:cNvPr id="4" name="Rectangle 3"/>
          <p:cNvSpPr/>
          <p:nvPr/>
        </p:nvSpPr>
        <p:spPr>
          <a:xfrm>
            <a:off x="-142598" y="2208028"/>
            <a:ext cx="12494255" cy="4801314"/>
          </a:xfrm>
          <a:prstGeom prst="rect">
            <a:avLst/>
          </a:prstGeom>
        </p:spPr>
        <p:txBody>
          <a:bodyPr wrap="square">
            <a:spAutoFit/>
          </a:bodyPr>
          <a:lstStyle/>
          <a:p>
            <a:pPr algn="ctr"/>
            <a:r>
              <a:rPr lang="en-US" sz="1600" dirty="0"/>
              <a:t> </a:t>
            </a:r>
          </a:p>
          <a:p>
            <a:pPr algn="ctr"/>
            <a:r>
              <a:rPr lang="en-US" sz="1600" dirty="0"/>
              <a:t>There was a man who could execute,</a:t>
            </a:r>
          </a:p>
          <a:p>
            <a:pPr algn="ctr"/>
            <a:r>
              <a:rPr lang="en-US" sz="1600" dirty="0"/>
              <a:t>Old zip zoom on a yellow flute,</a:t>
            </a:r>
          </a:p>
          <a:p>
            <a:pPr algn="ctr"/>
            <a:r>
              <a:rPr lang="en-US" sz="1600" dirty="0"/>
              <a:t>And many another tune to boot,</a:t>
            </a:r>
          </a:p>
          <a:p>
            <a:pPr algn="ctr"/>
            <a:r>
              <a:rPr lang="en-US" sz="1600" dirty="0"/>
              <a:t>But he </a:t>
            </a:r>
            <a:r>
              <a:rPr lang="en-US" sz="1600" dirty="0" err="1"/>
              <a:t>couldn</a:t>
            </a:r>
            <a:r>
              <a:rPr lang="fr-FR" sz="1600" dirty="0"/>
              <a:t>’</a:t>
            </a:r>
            <a:r>
              <a:rPr lang="en-US" sz="1600" dirty="0"/>
              <a:t>t make a penny with his </a:t>
            </a:r>
            <a:r>
              <a:rPr lang="en-US" sz="1600" dirty="0" err="1"/>
              <a:t>toodle</a:t>
            </a:r>
            <a:r>
              <a:rPr lang="en-US" sz="1600" dirty="0"/>
              <a:t> </a:t>
            </a:r>
            <a:r>
              <a:rPr lang="en-US" sz="1600" dirty="0" err="1"/>
              <a:t>ee</a:t>
            </a:r>
            <a:r>
              <a:rPr lang="en-US" sz="1600" dirty="0"/>
              <a:t> </a:t>
            </a:r>
            <a:r>
              <a:rPr lang="en-US" sz="1600" dirty="0" err="1"/>
              <a:t>tute</a:t>
            </a:r>
            <a:r>
              <a:rPr lang="en-US" sz="1600" dirty="0"/>
              <a:t>.</a:t>
            </a:r>
          </a:p>
          <a:p>
            <a:pPr algn="ctr"/>
            <a:r>
              <a:rPr lang="en-US" sz="1600" dirty="0" err="1"/>
              <a:t>Toodle</a:t>
            </a:r>
            <a:r>
              <a:rPr lang="en-US" sz="1600" dirty="0"/>
              <a:t> </a:t>
            </a:r>
            <a:r>
              <a:rPr lang="en-US" sz="1600" dirty="0" err="1"/>
              <a:t>toodle</a:t>
            </a:r>
            <a:r>
              <a:rPr lang="en-US" sz="1600" dirty="0"/>
              <a:t> </a:t>
            </a:r>
            <a:r>
              <a:rPr lang="en-US" sz="1600" dirty="0" err="1"/>
              <a:t>toodle</a:t>
            </a:r>
            <a:r>
              <a:rPr lang="en-US" sz="1600" dirty="0"/>
              <a:t>, </a:t>
            </a:r>
            <a:r>
              <a:rPr lang="en-US" sz="1600" dirty="0" err="1"/>
              <a:t>toodle</a:t>
            </a:r>
            <a:r>
              <a:rPr lang="en-US" sz="1600" dirty="0"/>
              <a:t> </a:t>
            </a:r>
            <a:r>
              <a:rPr lang="en-US" sz="1600" dirty="0" err="1"/>
              <a:t>ee</a:t>
            </a:r>
            <a:r>
              <a:rPr lang="en-US" sz="1600" dirty="0"/>
              <a:t> </a:t>
            </a:r>
            <a:r>
              <a:rPr lang="en-US" sz="1600" dirty="0" err="1"/>
              <a:t>tute</a:t>
            </a:r>
            <a:r>
              <a:rPr lang="en-US" sz="1600" dirty="0"/>
              <a:t>.</a:t>
            </a:r>
          </a:p>
          <a:p>
            <a:pPr algn="ctr"/>
            <a:r>
              <a:rPr lang="en-US" sz="1600" dirty="0"/>
              <a:t> </a:t>
            </a:r>
          </a:p>
          <a:p>
            <a:pPr algn="ctr"/>
            <a:r>
              <a:rPr lang="en-US" sz="1600" dirty="0"/>
              <a:t>One day he met with a singular,</a:t>
            </a:r>
          </a:p>
          <a:p>
            <a:pPr algn="ctr"/>
            <a:r>
              <a:rPr lang="en-US" sz="1600" dirty="0"/>
              <a:t>Quaint old man with a big tuba,</a:t>
            </a:r>
          </a:p>
          <a:p>
            <a:pPr algn="ctr"/>
            <a:r>
              <a:rPr lang="en-US" sz="1600" dirty="0"/>
              <a:t>Who said he travelled wide and far,</a:t>
            </a:r>
          </a:p>
          <a:p>
            <a:pPr algn="ctr"/>
            <a:r>
              <a:rPr lang="en-US" sz="1600" dirty="0"/>
              <a:t>But he </a:t>
            </a:r>
            <a:r>
              <a:rPr lang="en-US" sz="1600" dirty="0" err="1"/>
              <a:t>couldn</a:t>
            </a:r>
            <a:r>
              <a:rPr lang="fr-FR" sz="1600" dirty="0"/>
              <a:t>’</a:t>
            </a:r>
            <a:r>
              <a:rPr lang="en-US" sz="1600" dirty="0"/>
              <a:t>t make a penny with his um-pa-pa. </a:t>
            </a:r>
          </a:p>
          <a:p>
            <a:pPr algn="ctr"/>
            <a:r>
              <a:rPr lang="en-US" sz="1600" dirty="0" err="1"/>
              <a:t>Umpa</a:t>
            </a:r>
            <a:r>
              <a:rPr lang="en-US" sz="1600" dirty="0"/>
              <a:t> </a:t>
            </a:r>
            <a:r>
              <a:rPr lang="en-US" sz="1600" dirty="0" err="1"/>
              <a:t>umpa</a:t>
            </a:r>
            <a:r>
              <a:rPr lang="en-US" sz="1600" dirty="0"/>
              <a:t>, um-pa-pa.</a:t>
            </a:r>
          </a:p>
          <a:p>
            <a:pPr algn="ctr"/>
            <a:r>
              <a:rPr lang="en-US" sz="1600" dirty="0"/>
              <a:t> </a:t>
            </a:r>
          </a:p>
          <a:p>
            <a:pPr algn="ctr"/>
            <a:r>
              <a:rPr lang="en-US" sz="1600" dirty="0"/>
              <a:t>And the man with the drum and the symbol thing,</a:t>
            </a:r>
          </a:p>
          <a:p>
            <a:pPr algn="ctr"/>
            <a:r>
              <a:rPr lang="en-US" sz="1600" dirty="0"/>
              <a:t>Went </a:t>
            </a:r>
            <a:r>
              <a:rPr lang="en-US" sz="1600" dirty="0" smtClean="0"/>
              <a:t>boom-boom-boom-boom-boom, </a:t>
            </a:r>
            <a:r>
              <a:rPr lang="en-US" sz="1600" dirty="0"/>
              <a:t>zing zing,</a:t>
            </a:r>
          </a:p>
          <a:p>
            <a:pPr algn="ctr"/>
            <a:r>
              <a:rPr lang="en-US" sz="1600" dirty="0"/>
              <a:t>And oh the pennies the people did fling!</a:t>
            </a:r>
          </a:p>
          <a:p>
            <a:pPr algn="ctr"/>
            <a:r>
              <a:rPr lang="en-US" sz="1600" dirty="0"/>
              <a:t>When they made that </a:t>
            </a:r>
            <a:r>
              <a:rPr lang="en-US" sz="1600" dirty="0" err="1"/>
              <a:t>toodle</a:t>
            </a:r>
            <a:r>
              <a:rPr lang="en-US" sz="1600" dirty="0"/>
              <a:t> </a:t>
            </a:r>
            <a:r>
              <a:rPr lang="en-US" sz="1600" dirty="0" err="1"/>
              <a:t>oodle</a:t>
            </a:r>
            <a:r>
              <a:rPr lang="en-US" sz="1600" dirty="0"/>
              <a:t> </a:t>
            </a:r>
            <a:r>
              <a:rPr lang="en-US" sz="1600" dirty="0" err="1"/>
              <a:t>oodle</a:t>
            </a:r>
            <a:r>
              <a:rPr lang="en-US" sz="1600" dirty="0"/>
              <a:t>, </a:t>
            </a:r>
            <a:r>
              <a:rPr lang="en-US" sz="1600" dirty="0" err="1"/>
              <a:t>umpa</a:t>
            </a:r>
            <a:r>
              <a:rPr lang="en-US" sz="1600" dirty="0"/>
              <a:t>, boom zing zing.</a:t>
            </a:r>
          </a:p>
          <a:p>
            <a:pPr algn="ctr"/>
            <a:r>
              <a:rPr lang="en-US" sz="1600" dirty="0" err="1"/>
              <a:t>Toodle</a:t>
            </a:r>
            <a:r>
              <a:rPr lang="en-US" sz="1600" dirty="0"/>
              <a:t> </a:t>
            </a:r>
            <a:r>
              <a:rPr lang="en-US" sz="1600" dirty="0" err="1"/>
              <a:t>oodle</a:t>
            </a:r>
            <a:r>
              <a:rPr lang="en-US" sz="1600" dirty="0"/>
              <a:t> </a:t>
            </a:r>
            <a:r>
              <a:rPr lang="en-US" sz="1600" dirty="0" err="1"/>
              <a:t>oodle</a:t>
            </a:r>
            <a:r>
              <a:rPr lang="en-US" sz="1600" dirty="0"/>
              <a:t>, </a:t>
            </a:r>
            <a:r>
              <a:rPr lang="en-US" sz="1600" dirty="0" err="1"/>
              <a:t>umpa</a:t>
            </a:r>
            <a:r>
              <a:rPr lang="en-US" sz="1600" dirty="0"/>
              <a:t>, boom zing zing.</a:t>
            </a:r>
          </a:p>
          <a:p>
            <a:endParaRPr lang="en-US" dirty="0"/>
          </a:p>
        </p:txBody>
      </p:sp>
    </p:spTree>
    <p:extLst>
      <p:ext uri="{BB962C8B-B14F-4D97-AF65-F5344CB8AC3E}">
        <p14:creationId xmlns:p14="http://schemas.microsoft.com/office/powerpoint/2010/main" val="140773448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7693"/>
            <a:ext cx="10747946" cy="5816977"/>
          </a:xfrm>
          <a:prstGeom prst="rect">
            <a:avLst/>
          </a:prstGeom>
        </p:spPr>
        <p:txBody>
          <a:bodyPr wrap="square">
            <a:spAutoFit/>
          </a:bodyPr>
          <a:lstStyle/>
          <a:p>
            <a:r>
              <a:rPr lang="en-US" sz="1400" dirty="0" smtClean="0"/>
              <a:t>Bibliography. (Images)</a:t>
            </a:r>
          </a:p>
          <a:p>
            <a:endParaRPr lang="en-US" sz="1400" dirty="0" smtClean="0"/>
          </a:p>
          <a:p>
            <a:r>
              <a:rPr lang="en-US" sz="1400" dirty="0" smtClean="0"/>
              <a:t>Homer </a:t>
            </a:r>
            <a:r>
              <a:rPr lang="en-US" sz="1400" dirty="0"/>
              <a:t>Simpson Cartoon image. </a:t>
            </a:r>
            <a:r>
              <a:rPr lang="en-US" sz="1400" dirty="0" smtClean="0"/>
              <a:t>Received from:</a:t>
            </a:r>
            <a:endParaRPr lang="en-US" sz="1400" dirty="0"/>
          </a:p>
          <a:p>
            <a:r>
              <a:rPr lang="en-US" sz="1400" dirty="0">
                <a:hlinkClick r:id="rId2"/>
              </a:rPr>
              <a:t>https://www.google.co.uk/search?q=homer+simpson&amp;source=lnms&amp;tbm=isch&amp;sa=X&amp;ved=0ahUKEwihkKrZ7dDZAhVEbVAKHVFrBkoQ_AUICigB&amp;biw=929&amp;bih=606#imgrc=OV0EHIRtJyKfDM</a:t>
            </a:r>
            <a:r>
              <a:rPr lang="en-US" sz="1400" dirty="0"/>
              <a:t>:</a:t>
            </a:r>
          </a:p>
          <a:p>
            <a:endParaRPr lang="en-US" sz="1400" dirty="0" smtClean="0"/>
          </a:p>
          <a:p>
            <a:r>
              <a:rPr lang="en-US" sz="1400" dirty="0" smtClean="0"/>
              <a:t>Homer’s </a:t>
            </a:r>
            <a:r>
              <a:rPr lang="en-US" sz="1400" dirty="0"/>
              <a:t>I</a:t>
            </a:r>
            <a:r>
              <a:rPr lang="en-US" sz="1400" dirty="0" smtClean="0"/>
              <a:t>liad Image. Received from:</a:t>
            </a:r>
            <a:endParaRPr lang="en-US" sz="1400" dirty="0"/>
          </a:p>
          <a:p>
            <a:r>
              <a:rPr lang="en-US" sz="1400" dirty="0">
                <a:hlinkClick r:id="rId3"/>
              </a:rPr>
              <a:t>https://www.google.co.uk/search?tbm=isch&amp;q=homer%27s+iliad&amp;chips=q:homer%27s+iliad,online_chips:greek&amp;sa=X&amp;ved=0ahUKEwi96a-p7tDZAhXEa1AKHVcPCUIQ4lYILigG&amp;biw=929&amp;bih=606&amp;dpr=1#imgrc=gSYNQyMsyz9ldM</a:t>
            </a:r>
            <a:r>
              <a:rPr lang="en-US" sz="1400" dirty="0"/>
              <a:t>:</a:t>
            </a:r>
          </a:p>
          <a:p>
            <a:endParaRPr lang="en-US" sz="1400" dirty="0" smtClean="0"/>
          </a:p>
          <a:p>
            <a:r>
              <a:rPr lang="en-US" sz="1400" dirty="0" smtClean="0"/>
              <a:t>Shakespeare </a:t>
            </a:r>
            <a:r>
              <a:rPr lang="en-US" sz="1400" dirty="0"/>
              <a:t>sonnet </a:t>
            </a:r>
            <a:r>
              <a:rPr lang="en-US" sz="1400" dirty="0" smtClean="0"/>
              <a:t>image. Received from:</a:t>
            </a:r>
            <a:endParaRPr lang="en-US" sz="1400" dirty="0"/>
          </a:p>
          <a:p>
            <a:r>
              <a:rPr lang="en-US" sz="1400" dirty="0">
                <a:hlinkClick r:id="rId4"/>
              </a:rPr>
              <a:t>https://en.wikipedia.org/wiki/Shakespeare%27s_sonnets</a:t>
            </a:r>
            <a:endParaRPr lang="en-US" sz="1400" dirty="0"/>
          </a:p>
          <a:p>
            <a:endParaRPr lang="en-US" sz="1400" dirty="0"/>
          </a:p>
          <a:p>
            <a:r>
              <a:rPr lang="en-US" sz="1400" dirty="0"/>
              <a:t>Emily D</a:t>
            </a:r>
            <a:r>
              <a:rPr lang="en-US" sz="1400" dirty="0" smtClean="0"/>
              <a:t>ickinson image. Received from: </a:t>
            </a:r>
            <a:endParaRPr lang="en-US" sz="1400" dirty="0"/>
          </a:p>
          <a:p>
            <a:r>
              <a:rPr lang="en-US" sz="1400" dirty="0">
                <a:hlinkClick r:id="rId5"/>
              </a:rPr>
              <a:t>http://primarysourcenexus.org/2016/04/primary-source-spotlight-emily-dickinson/</a:t>
            </a:r>
            <a:endParaRPr lang="en-US" sz="1400" dirty="0"/>
          </a:p>
          <a:p>
            <a:endParaRPr lang="en-US" sz="1400" dirty="0"/>
          </a:p>
          <a:p>
            <a:r>
              <a:rPr lang="en-US" sz="1400" dirty="0"/>
              <a:t>Oscar wild </a:t>
            </a:r>
            <a:r>
              <a:rPr lang="en-US" sz="1400" dirty="0" smtClean="0"/>
              <a:t>image. Received from: </a:t>
            </a:r>
            <a:endParaRPr lang="en-US" sz="1400" dirty="0"/>
          </a:p>
          <a:p>
            <a:r>
              <a:rPr lang="en-US" sz="1400" dirty="0">
                <a:hlinkClick r:id="rId6"/>
              </a:rPr>
              <a:t>https://</a:t>
            </a:r>
            <a:r>
              <a:rPr lang="en-US" sz="1400" dirty="0" smtClean="0">
                <a:hlinkClick r:id="rId6"/>
              </a:rPr>
              <a:t>www.goodreads.com/book/show/157608.The_Collected_Poems_of_Oscar_Wilde</a:t>
            </a:r>
            <a:endParaRPr lang="en-US" sz="1400" dirty="0" smtClean="0"/>
          </a:p>
          <a:p>
            <a:endParaRPr lang="en-US" sz="1400" dirty="0"/>
          </a:p>
          <a:p>
            <a:r>
              <a:rPr lang="en-US" sz="1400" dirty="0" smtClean="0"/>
              <a:t>Variety of famous poets image. Received from:  </a:t>
            </a:r>
            <a:endParaRPr lang="en-US" sz="1400" dirty="0"/>
          </a:p>
          <a:p>
            <a:r>
              <a:rPr lang="en-US" sz="1400" dirty="0">
                <a:hlinkClick r:id="rId7"/>
              </a:rPr>
              <a:t>https://www.familyfriendpoems.com/poems/famous</a:t>
            </a:r>
            <a:r>
              <a:rPr lang="en-US" sz="1400" dirty="0" smtClean="0">
                <a:hlinkClick r:id="rId7"/>
              </a:rPr>
              <a:t>/</a:t>
            </a:r>
            <a:endParaRPr lang="en-US" sz="1400" dirty="0" smtClean="0"/>
          </a:p>
          <a:p>
            <a:endParaRPr lang="en-US" sz="1400" dirty="0"/>
          </a:p>
          <a:p>
            <a:r>
              <a:rPr lang="en-US" sz="1400" dirty="0"/>
              <a:t>Greek </a:t>
            </a:r>
            <a:r>
              <a:rPr lang="en-US" sz="1400" dirty="0" smtClean="0"/>
              <a:t>recital image. Received from:  </a:t>
            </a:r>
            <a:endParaRPr lang="en-US" sz="1400" dirty="0"/>
          </a:p>
          <a:p>
            <a:r>
              <a:rPr lang="en-US" sz="1400" dirty="0">
                <a:hlinkClick r:id="rId8"/>
              </a:rPr>
              <a:t>https://phillipkay.wordpress.com/2009/10/01/the-shadow-of-your-scorn-archilochus/</a:t>
            </a:r>
            <a:endParaRPr lang="en-US" sz="1400" dirty="0"/>
          </a:p>
          <a:p>
            <a:endParaRPr lang="en-US" dirty="0" smtClean="0"/>
          </a:p>
          <a:p>
            <a:endParaRPr lang="en-US" dirty="0" smtClean="0"/>
          </a:p>
        </p:txBody>
      </p:sp>
    </p:spTree>
    <p:extLst>
      <p:ext uri="{BB962C8B-B14F-4D97-AF65-F5344CB8AC3E}">
        <p14:creationId xmlns:p14="http://schemas.microsoft.com/office/powerpoint/2010/main" val="3278054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9849" y="251166"/>
            <a:ext cx="9558728" cy="4370427"/>
          </a:xfrm>
          <a:prstGeom prst="rect">
            <a:avLst/>
          </a:prstGeom>
        </p:spPr>
        <p:txBody>
          <a:bodyPr wrap="square">
            <a:spAutoFit/>
          </a:bodyPr>
          <a:lstStyle/>
          <a:p>
            <a:r>
              <a:rPr lang="en-US" sz="1400" dirty="0" smtClean="0"/>
              <a:t>Bibliography. </a:t>
            </a:r>
          </a:p>
          <a:p>
            <a:endParaRPr lang="en-US" sz="1400" dirty="0"/>
          </a:p>
          <a:p>
            <a:r>
              <a:rPr lang="en-US" sz="1400" dirty="0" smtClean="0"/>
              <a:t>Burt</a:t>
            </a:r>
            <a:r>
              <a:rPr lang="en-US" sz="1400" dirty="0"/>
              <a:t>, Steven. Ted talks. (2013) “</a:t>
            </a:r>
            <a:r>
              <a:rPr lang="en-US" sz="1400" i="1" dirty="0"/>
              <a:t>Why People need Poetry.” </a:t>
            </a:r>
          </a:p>
          <a:p>
            <a:r>
              <a:rPr lang="en-US" sz="1400" dirty="0">
                <a:hlinkClick r:id="rId2"/>
              </a:rPr>
              <a:t>https://</a:t>
            </a:r>
            <a:r>
              <a:rPr lang="en-US" sz="1400" dirty="0" smtClean="0">
                <a:hlinkClick r:id="rId2"/>
              </a:rPr>
              <a:t>www.ted.com/talks/stephen_burt_why_people_need_poetry/transcript#t-629079</a:t>
            </a:r>
            <a:endParaRPr lang="en-US" sz="1400" dirty="0" smtClean="0"/>
          </a:p>
          <a:p>
            <a:endParaRPr lang="en-US" sz="1400" dirty="0"/>
          </a:p>
          <a:p>
            <a:r>
              <a:rPr lang="en-US" sz="1400" dirty="0" smtClean="0"/>
              <a:t>Shakespeare, William. Poetry Recital “sonnet 18.” </a:t>
            </a:r>
          </a:p>
          <a:p>
            <a:r>
              <a:rPr lang="en-US" sz="1400" dirty="0">
                <a:hlinkClick r:id="rId3"/>
              </a:rPr>
              <a:t>https://</a:t>
            </a:r>
            <a:r>
              <a:rPr lang="en-US" sz="1400" dirty="0" smtClean="0">
                <a:hlinkClick r:id="rId3"/>
              </a:rPr>
              <a:t>www.youtube.com/watch?v=1ZbAic4R83U</a:t>
            </a:r>
            <a:endParaRPr lang="en-US" sz="1400" dirty="0" smtClean="0"/>
          </a:p>
          <a:p>
            <a:endParaRPr lang="en-US" sz="1400" dirty="0" smtClean="0"/>
          </a:p>
          <a:p>
            <a:r>
              <a:rPr lang="en-US" sz="1400" dirty="0" err="1" smtClean="0"/>
              <a:t>Algarin</a:t>
            </a:r>
            <a:r>
              <a:rPr lang="en-US" sz="1400" dirty="0" smtClean="0"/>
              <a:t>, Miguel. “Aloud voices from the </a:t>
            </a:r>
            <a:r>
              <a:rPr lang="en-US" sz="1400" dirty="0" err="1"/>
              <a:t>N</a:t>
            </a:r>
            <a:r>
              <a:rPr lang="en-US" sz="1400" dirty="0" err="1" smtClean="0"/>
              <a:t>uyorican</a:t>
            </a:r>
            <a:r>
              <a:rPr lang="en-US" sz="1400" dirty="0" smtClean="0"/>
              <a:t> poet café” quote. Received from:</a:t>
            </a:r>
          </a:p>
          <a:p>
            <a:r>
              <a:rPr lang="en-US" sz="1400" dirty="0">
                <a:hlinkClick r:id="rId4"/>
              </a:rPr>
              <a:t>http://</a:t>
            </a:r>
            <a:r>
              <a:rPr lang="en-US" sz="1400" dirty="0" smtClean="0">
                <a:hlinkClick r:id="rId4"/>
              </a:rPr>
              <a:t>archives.obs-us.com/obs/german/books/holt/books/aloud/index.htm</a:t>
            </a:r>
            <a:endParaRPr lang="en-US" sz="1400" dirty="0" smtClean="0"/>
          </a:p>
          <a:p>
            <a:endParaRPr lang="en-US" sz="1400" dirty="0" smtClean="0"/>
          </a:p>
          <a:p>
            <a:r>
              <a:rPr lang="en-US" sz="1400" dirty="0" smtClean="0"/>
              <a:t>1990’s sitcom Full house background. Received from:</a:t>
            </a:r>
          </a:p>
          <a:p>
            <a:r>
              <a:rPr lang="en-US" sz="1400" dirty="0">
                <a:hlinkClick r:id="rId5"/>
              </a:rPr>
              <a:t>https://www.cbsnews.com/news/whats-tom-hanks-slam-poem-about-full-house</a:t>
            </a:r>
            <a:r>
              <a:rPr lang="en-US" sz="1400" dirty="0" smtClean="0">
                <a:hlinkClick r:id="rId5"/>
              </a:rPr>
              <a:t>/</a:t>
            </a:r>
            <a:endParaRPr lang="en-US" sz="1400" dirty="0" smtClean="0"/>
          </a:p>
          <a:p>
            <a:endParaRPr lang="en-US" sz="1400" dirty="0"/>
          </a:p>
          <a:p>
            <a:r>
              <a:rPr lang="en-US" sz="1400" dirty="0"/>
              <a:t>S</a:t>
            </a:r>
            <a:r>
              <a:rPr lang="en-US" sz="1400" dirty="0" smtClean="0"/>
              <a:t>lam poetry recital “Full House” Tom Hanks. </a:t>
            </a:r>
            <a:endParaRPr lang="en-US" sz="1400" dirty="0"/>
          </a:p>
          <a:p>
            <a:r>
              <a:rPr lang="en-US" sz="1400" dirty="0">
                <a:hlinkClick r:id="rId6"/>
              </a:rPr>
              <a:t>https://genius.com/Tom-hanks-full-house-slam-poetry-annotated</a:t>
            </a:r>
            <a:endParaRPr lang="en-US" sz="1400" dirty="0"/>
          </a:p>
          <a:p>
            <a:endParaRPr lang="en-US" dirty="0" smtClean="0"/>
          </a:p>
          <a:p>
            <a:endParaRPr lang="en-US" dirty="0"/>
          </a:p>
          <a:p>
            <a:endParaRPr lang="en-US" dirty="0"/>
          </a:p>
        </p:txBody>
      </p:sp>
    </p:spTree>
    <p:extLst>
      <p:ext uri="{BB962C8B-B14F-4D97-AF65-F5344CB8AC3E}">
        <p14:creationId xmlns:p14="http://schemas.microsoft.com/office/powerpoint/2010/main" val="3372624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53029" y="1030514"/>
            <a:ext cx="7068457" cy="646331"/>
          </a:xfrm>
          <a:prstGeom prst="rect">
            <a:avLst/>
          </a:prstGeom>
          <a:noFill/>
        </p:spPr>
        <p:txBody>
          <a:bodyPr wrap="square" rtlCol="0">
            <a:spAutoFit/>
          </a:bodyPr>
          <a:lstStyle/>
          <a:p>
            <a:r>
              <a:rPr lang="en-US" dirty="0" smtClean="0"/>
              <a:t>.  </a:t>
            </a:r>
          </a:p>
          <a:p>
            <a:endParaRPr lang="en-US" dirty="0"/>
          </a:p>
        </p:txBody>
      </p:sp>
      <p:sp>
        <p:nvSpPr>
          <p:cNvPr id="3" name="TextBox 2"/>
          <p:cNvSpPr txBox="1"/>
          <p:nvPr/>
        </p:nvSpPr>
        <p:spPr>
          <a:xfrm>
            <a:off x="624114" y="707348"/>
            <a:ext cx="9579429" cy="369332"/>
          </a:xfrm>
          <a:prstGeom prst="rect">
            <a:avLst/>
          </a:prstGeom>
          <a:noFill/>
        </p:spPr>
        <p:txBody>
          <a:bodyPr wrap="square" rtlCol="0">
            <a:spAutoFit/>
          </a:bodyPr>
          <a:lstStyle/>
          <a:p>
            <a:r>
              <a:rPr lang="en-US" dirty="0" smtClean="0"/>
              <a:t>I have added all of my notes from the presentation on the notes section on </a:t>
            </a:r>
            <a:r>
              <a:rPr lang="en-US" smtClean="0"/>
              <a:t>this slide.  </a:t>
            </a:r>
            <a:endParaRPr lang="en-US" dirty="0"/>
          </a:p>
        </p:txBody>
      </p:sp>
    </p:spTree>
    <p:extLst>
      <p:ext uri="{BB962C8B-B14F-4D97-AF65-F5344CB8AC3E}">
        <p14:creationId xmlns:p14="http://schemas.microsoft.com/office/powerpoint/2010/main" val="12501137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2698</TotalTime>
  <Words>1248</Words>
  <Application>Microsoft Macintosh PowerPoint</Application>
  <PresentationFormat>Widescreen</PresentationFormat>
  <Paragraphs>271</Paragraphs>
  <Slides>16</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Times New Roman</vt:lpstr>
      <vt:lpstr>Wingdings 3</vt:lpstr>
      <vt:lpstr>Ion Boardroom</vt:lpstr>
      <vt:lpstr>Spoken Word Poetry subculture.</vt:lpstr>
      <vt:lpstr>Origins of Poetry</vt:lpstr>
      <vt:lpstr>Origins of Spoken Word Poetry.</vt:lpstr>
      <vt:lpstr>Poetry’s Earliest forms.</vt:lpstr>
      <vt:lpstr>PowerPoint Presentation</vt:lpstr>
      <vt:lpstr>Does Poetry matter today?</vt:lpstr>
      <vt:lpstr>PowerPoint Presentation</vt:lpstr>
      <vt:lpstr>Differences between Poetry Recitals and Acting. </vt:lpstr>
      <vt:lpstr>Tom Hanks recites spoken word poem, “Full House” slam’s poetry     about 1990’s sitcom. (28-1.24) </vt:lpstr>
      <vt:lpstr>PowerPoint Presentation</vt:lpstr>
      <vt:lpstr>PowerPoint Presentation</vt:lpstr>
      <vt:lpstr>PowerPoint Presentation</vt:lpstr>
      <vt:lpstr>Old Zip Zoom- poem. </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subculture.</dc:title>
  <dc:creator>Jay Bowbanks (1500734)</dc:creator>
  <cp:lastModifiedBy>Jay Bowbanks (1500734)</cp:lastModifiedBy>
  <cp:revision>63</cp:revision>
  <dcterms:created xsi:type="dcterms:W3CDTF">2018-03-03T14:04:47Z</dcterms:created>
  <dcterms:modified xsi:type="dcterms:W3CDTF">2018-03-07T14:16:38Z</dcterms:modified>
</cp:coreProperties>
</file>