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88" r:id="rId4"/>
  </p:sldMasterIdLst>
  <p:notesMasterIdLst>
    <p:notesMasterId r:id="rId15"/>
  </p:notesMasterIdLst>
  <p:handoutMasterIdLst>
    <p:handoutMasterId r:id="rId16"/>
  </p:handoutMasterIdLst>
  <p:sldIdLst>
    <p:sldId id="1519" r:id="rId5"/>
    <p:sldId id="1539" r:id="rId6"/>
    <p:sldId id="1530" r:id="rId7"/>
    <p:sldId id="1523" r:id="rId8"/>
    <p:sldId id="1538" r:id="rId9"/>
    <p:sldId id="1536" r:id="rId10"/>
    <p:sldId id="1540" r:id="rId11"/>
    <p:sldId id="1532" r:id="rId12"/>
    <p:sldId id="1541" r:id="rId13"/>
    <p:sldId id="1542"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940675A-B579-460E-94D1-54222C63F5D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E269D01E-BC32-4049-B463-5C60D7B0CCD2}" styleName="Themed Style 2 - Accent 4">
    <a:tblBg>
      <a:fillRef idx="3">
        <a:schemeClr val="accent4"/>
      </a:fillRef>
      <a:effectRef idx="3">
        <a:schemeClr val="accent4"/>
      </a:effectRef>
    </a:tblBg>
    <a:wholeTbl>
      <a:tcTxStyle>
        <a:fontRef idx="minor">
          <a:scrgbClr r="0" g="0" b="0"/>
        </a:fontRef>
        <a:schemeClr val="lt1"/>
      </a:tcTxStyle>
      <a:tcStyle>
        <a:tcBdr>
          <a:left>
            <a:lnRef idx="1">
              <a:schemeClr val="accent4">
                <a:tint val="50000"/>
              </a:schemeClr>
            </a:lnRef>
          </a:left>
          <a:right>
            <a:lnRef idx="1">
              <a:schemeClr val="accent4">
                <a:tint val="50000"/>
              </a:schemeClr>
            </a:lnRef>
          </a:right>
          <a:top>
            <a:lnRef idx="1">
              <a:schemeClr val="accent4">
                <a:tint val="50000"/>
              </a:schemeClr>
            </a:lnRef>
          </a:top>
          <a:bottom>
            <a:lnRef idx="1">
              <a:schemeClr val="accent4">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39601" autoAdjust="0"/>
  </p:normalViewPr>
  <p:slideViewPr>
    <p:cSldViewPr snapToGrid="0">
      <p:cViewPr varScale="1">
        <p:scale>
          <a:sx n="25" d="100"/>
          <a:sy n="25" d="100"/>
        </p:scale>
        <p:origin x="2244" y="12"/>
      </p:cViewPr>
      <p:guideLst/>
    </p:cSldViewPr>
  </p:slideViewPr>
  <p:outlineViewPr>
    <p:cViewPr>
      <p:scale>
        <a:sx n="33" d="100"/>
        <a:sy n="33" d="100"/>
      </p:scale>
      <p:origin x="0" y="-4500"/>
    </p:cViewPr>
  </p:outlineViewPr>
  <p:notesTextViewPr>
    <p:cViewPr>
      <p:scale>
        <a:sx n="1" d="1"/>
        <a:sy n="1" d="1"/>
      </p:scale>
      <p:origin x="0" y="0"/>
    </p:cViewPr>
  </p:notesTextViewPr>
  <p:sorterViewPr>
    <p:cViewPr>
      <p:scale>
        <a:sx n="100" d="100"/>
        <a:sy n="100" d="100"/>
      </p:scale>
      <p:origin x="0" y="-2900"/>
    </p:cViewPr>
  </p:sorterViewPr>
  <p:notesViewPr>
    <p:cSldViewPr snapToGrid="0">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_rels/data1.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svg"/><Relationship Id="rId1" Type="http://schemas.openxmlformats.org/officeDocument/2006/relationships/image" Target="../media/image17.svg"/><Relationship Id="rId6" Type="http://schemas.openxmlformats.org/officeDocument/2006/relationships/image" Target="../media/image22.svg"/><Relationship Id="rId5" Type="http://schemas.openxmlformats.org/officeDocument/2006/relationships/image" Target="../media/image21.svg"/><Relationship Id="rId4" Type="http://schemas.openxmlformats.org/officeDocument/2006/relationships/image" Target="../media/image20.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svg"/><Relationship Id="rId1" Type="http://schemas.openxmlformats.org/officeDocument/2006/relationships/image" Target="../media/image17.svg"/><Relationship Id="rId6" Type="http://schemas.openxmlformats.org/officeDocument/2006/relationships/image" Target="../media/image22.svg"/><Relationship Id="rId5" Type="http://schemas.openxmlformats.org/officeDocument/2006/relationships/image" Target="../media/image21.svg"/><Relationship Id="rId4" Type="http://schemas.openxmlformats.org/officeDocument/2006/relationships/image" Target="../media/image20.svg"/></Relationships>
</file>

<file path=ppt/diagrams/colors1.xml><?xml version="1.0" encoding="utf-8"?>
<dgm:colorsDef xmlns:dgm="http://schemas.openxmlformats.org/drawingml/2006/diagram" xmlns:a="http://schemas.openxmlformats.org/drawingml/2006/main" uniqueId="urn:microsoft.com/office/officeart/2005/8/colors/accent1_2#27">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3629B36-BC57-4CDE-A099-B8FBF622A142}" type="doc">
      <dgm:prSet loTypeId="urn:microsoft.com/office/officeart/2018/2/layout/IconVerticalSolidList" loCatId="icon" qsTypeId="urn:microsoft.com/office/officeart/2005/8/quickstyle/simple1#29" qsCatId="simple" csTypeId="urn:microsoft.com/office/officeart/2005/8/colors/accent1_2#27" csCatId="accent1" phldr="1"/>
      <dgm:spPr/>
      <dgm:t>
        <a:bodyPr/>
        <a:lstStyle/>
        <a:p>
          <a:endParaRPr lang="en-US"/>
        </a:p>
      </dgm:t>
    </dgm:pt>
    <dgm:pt modelId="{10A29AC9-4010-4F51-8F16-FE606D1880E4}">
      <dgm:prSet/>
      <dgm:spPr/>
      <dgm:t>
        <a:bodyPr/>
        <a:lstStyle/>
        <a:p>
          <a:pPr>
            <a:lnSpc>
              <a:spcPct val="100000"/>
            </a:lnSpc>
          </a:pPr>
          <a:r>
            <a:rPr lang="en-US" b="1"/>
            <a:t>· Traffic Delays:</a:t>
          </a:r>
          <a:endParaRPr lang="en-US"/>
        </a:p>
      </dgm:t>
    </dgm:pt>
    <dgm:pt modelId="{7C972198-8CBD-4314-90E2-04D2B736F42C}" type="parTrans" cxnId="{21C5571D-4B3B-4B4F-A3BC-16CFB42D1707}">
      <dgm:prSet/>
      <dgm:spPr/>
      <dgm:t>
        <a:bodyPr/>
        <a:lstStyle/>
        <a:p>
          <a:endParaRPr lang="en-US"/>
        </a:p>
      </dgm:t>
    </dgm:pt>
    <dgm:pt modelId="{17693DDA-9397-4F4B-AA80-140AF0D525AD}" type="sibTrans" cxnId="{21C5571D-4B3B-4B4F-A3BC-16CFB42D1707}">
      <dgm:prSet/>
      <dgm:spPr/>
      <dgm:t>
        <a:bodyPr/>
        <a:lstStyle/>
        <a:p>
          <a:endParaRPr lang="en-US"/>
        </a:p>
      </dgm:t>
    </dgm:pt>
    <dgm:pt modelId="{54511342-E794-4526-B391-FFCF756BFF6B}">
      <dgm:prSet/>
      <dgm:spPr/>
      <dgm:t>
        <a:bodyPr/>
        <a:lstStyle/>
        <a:p>
          <a:pPr>
            <a:lnSpc>
              <a:spcPct val="100000"/>
            </a:lnSpc>
          </a:pPr>
          <a:r>
            <a:rPr lang="en-US"/>
            <a:t>A Support worker sends a quick Teams message and so the coordinator updates the rota instantly.</a:t>
          </a:r>
        </a:p>
      </dgm:t>
    </dgm:pt>
    <dgm:pt modelId="{C86A48AB-8039-47A9-8EFB-486A5F5C4112}" type="parTrans" cxnId="{5A583CB8-D256-4329-B94B-3AA0EEB06ED3}">
      <dgm:prSet/>
      <dgm:spPr/>
      <dgm:t>
        <a:bodyPr/>
        <a:lstStyle/>
        <a:p>
          <a:endParaRPr lang="en-US"/>
        </a:p>
      </dgm:t>
    </dgm:pt>
    <dgm:pt modelId="{F2E6CF3E-397B-4BB6-8C86-083B7AE1F4B9}" type="sibTrans" cxnId="{5A583CB8-D256-4329-B94B-3AA0EEB06ED3}">
      <dgm:prSet/>
      <dgm:spPr/>
      <dgm:t>
        <a:bodyPr/>
        <a:lstStyle/>
        <a:p>
          <a:endParaRPr lang="en-US"/>
        </a:p>
      </dgm:t>
    </dgm:pt>
    <dgm:pt modelId="{250E3B0A-ADC9-4F78-B374-D73B82E50536}">
      <dgm:prSet/>
      <dgm:spPr/>
      <dgm:t>
        <a:bodyPr/>
        <a:lstStyle/>
        <a:p>
          <a:pPr>
            <a:lnSpc>
              <a:spcPct val="100000"/>
            </a:lnSpc>
          </a:pPr>
          <a:r>
            <a:rPr lang="en-US" b="1"/>
            <a:t>· Morning Handover:</a:t>
          </a:r>
          <a:endParaRPr lang="en-US"/>
        </a:p>
      </dgm:t>
    </dgm:pt>
    <dgm:pt modelId="{BE0CAF0F-9259-44B0-B0DC-A614F1F88730}" type="parTrans" cxnId="{E45890C8-2B6D-41E1-8D6A-98B37BD90E37}">
      <dgm:prSet/>
      <dgm:spPr/>
      <dgm:t>
        <a:bodyPr/>
        <a:lstStyle/>
        <a:p>
          <a:endParaRPr lang="en-US"/>
        </a:p>
      </dgm:t>
    </dgm:pt>
    <dgm:pt modelId="{A43548D4-5DAF-452C-A799-F18FD8E591B8}" type="sibTrans" cxnId="{E45890C8-2B6D-41E1-8D6A-98B37BD90E37}">
      <dgm:prSet/>
      <dgm:spPr/>
      <dgm:t>
        <a:bodyPr/>
        <a:lstStyle/>
        <a:p>
          <a:endParaRPr lang="en-US"/>
        </a:p>
      </dgm:t>
    </dgm:pt>
    <dgm:pt modelId="{323D2490-E8CC-4F6C-B8D0-E3C3B59B6B32}">
      <dgm:prSet/>
      <dgm:spPr/>
      <dgm:t>
        <a:bodyPr/>
        <a:lstStyle/>
        <a:p>
          <a:pPr>
            <a:lnSpc>
              <a:spcPct val="100000"/>
            </a:lnSpc>
          </a:pPr>
          <a:r>
            <a:rPr lang="en-US"/>
            <a:t>A senior carer posts notes in the ‘Daily Updates’ channel and  everyone gets the same information</a:t>
          </a:r>
        </a:p>
      </dgm:t>
    </dgm:pt>
    <dgm:pt modelId="{FD183AA3-A4BF-4517-820C-E76102F3CCD3}" type="parTrans" cxnId="{28FBFA75-3070-4E73-BCD6-45E6D2B05F06}">
      <dgm:prSet/>
      <dgm:spPr/>
      <dgm:t>
        <a:bodyPr/>
        <a:lstStyle/>
        <a:p>
          <a:endParaRPr lang="en-US"/>
        </a:p>
      </dgm:t>
    </dgm:pt>
    <dgm:pt modelId="{5F0A0C5A-FE93-4831-ACFB-751445DA310C}" type="sibTrans" cxnId="{28FBFA75-3070-4E73-BCD6-45E6D2B05F06}">
      <dgm:prSet/>
      <dgm:spPr/>
      <dgm:t>
        <a:bodyPr/>
        <a:lstStyle/>
        <a:p>
          <a:endParaRPr lang="en-US"/>
        </a:p>
      </dgm:t>
    </dgm:pt>
    <dgm:pt modelId="{F362D734-E9C4-4DD2-8ECE-62E8AAC2899B}">
      <dgm:prSet/>
      <dgm:spPr/>
      <dgm:t>
        <a:bodyPr/>
        <a:lstStyle/>
        <a:p>
          <a:pPr>
            <a:lnSpc>
              <a:spcPct val="100000"/>
            </a:lnSpc>
          </a:pPr>
          <a:r>
            <a:rPr lang="en-US" b="1"/>
            <a:t>· Team Meetings:</a:t>
          </a:r>
          <a:endParaRPr lang="en-US"/>
        </a:p>
      </dgm:t>
    </dgm:pt>
    <dgm:pt modelId="{3869DACD-3BEC-45B0-919B-1B8A8030A73D}" type="parTrans" cxnId="{A07F0C02-4C02-43B8-9C7B-3F9C1912E777}">
      <dgm:prSet/>
      <dgm:spPr/>
      <dgm:t>
        <a:bodyPr/>
        <a:lstStyle/>
        <a:p>
          <a:endParaRPr lang="en-US"/>
        </a:p>
      </dgm:t>
    </dgm:pt>
    <dgm:pt modelId="{EFE19565-9941-497A-955C-BBADDFAED3E3}" type="sibTrans" cxnId="{A07F0C02-4C02-43B8-9C7B-3F9C1912E777}">
      <dgm:prSet/>
      <dgm:spPr/>
      <dgm:t>
        <a:bodyPr/>
        <a:lstStyle/>
        <a:p>
          <a:endParaRPr lang="en-US"/>
        </a:p>
      </dgm:t>
    </dgm:pt>
    <dgm:pt modelId="{B30A4BA5-696C-4081-978F-212E29DBE572}">
      <dgm:prSet/>
      <dgm:spPr/>
      <dgm:t>
        <a:bodyPr/>
        <a:lstStyle/>
        <a:p>
          <a:pPr>
            <a:lnSpc>
              <a:spcPct val="100000"/>
            </a:lnSpc>
          </a:pPr>
          <a:r>
            <a:rPr lang="en-US" dirty="0"/>
            <a:t>Community staff join via video call, so they don’t have drive back to the office.</a:t>
          </a:r>
        </a:p>
      </dgm:t>
    </dgm:pt>
    <dgm:pt modelId="{FEBFB05A-D347-40B2-9E10-D701026A4836}" type="parTrans" cxnId="{DA2CAAA5-1D88-4AD8-8D19-D5FEDF8429B8}">
      <dgm:prSet/>
      <dgm:spPr/>
      <dgm:t>
        <a:bodyPr/>
        <a:lstStyle/>
        <a:p>
          <a:endParaRPr lang="en-US"/>
        </a:p>
      </dgm:t>
    </dgm:pt>
    <dgm:pt modelId="{F4B85DA2-549C-497E-84D8-2EB5CD9D9A13}" type="sibTrans" cxnId="{DA2CAAA5-1D88-4AD8-8D19-D5FEDF8429B8}">
      <dgm:prSet/>
      <dgm:spPr/>
      <dgm:t>
        <a:bodyPr/>
        <a:lstStyle/>
        <a:p>
          <a:endParaRPr lang="en-US"/>
        </a:p>
      </dgm:t>
    </dgm:pt>
    <dgm:pt modelId="{A3FC85E9-934F-47F7-BBD5-7C935870573C}" type="pres">
      <dgm:prSet presAssocID="{43629B36-BC57-4CDE-A099-B8FBF622A142}" presName="root" presStyleCnt="0">
        <dgm:presLayoutVars>
          <dgm:dir/>
          <dgm:resizeHandles val="exact"/>
        </dgm:presLayoutVars>
      </dgm:prSet>
      <dgm:spPr/>
    </dgm:pt>
    <dgm:pt modelId="{0FAF5EF2-04C0-4EAB-95B2-098774B5CBD7}" type="pres">
      <dgm:prSet presAssocID="{10A29AC9-4010-4F51-8F16-FE606D1880E4}" presName="compNode" presStyleCnt="0"/>
      <dgm:spPr/>
    </dgm:pt>
    <dgm:pt modelId="{24F12BC2-9A6F-4595-B3CB-7576DE1FC0C8}" type="pres">
      <dgm:prSet presAssocID="{10A29AC9-4010-4F51-8F16-FE606D1880E4}" presName="bgRect" presStyleLbl="bgShp" presStyleIdx="0" presStyleCnt="6"/>
      <dgm:spPr/>
    </dgm:pt>
    <dgm:pt modelId="{EB98EC4D-C23C-4BC8-AFAC-9E252C5A1694}" type="pres">
      <dgm:prSet presAssocID="{10A29AC9-4010-4F51-8F16-FE606D1880E4}"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Traffic Light"/>
        </a:ext>
      </dgm:extLst>
    </dgm:pt>
    <dgm:pt modelId="{5CCD65E4-86C1-453F-A8A4-A8B2EBD51B09}" type="pres">
      <dgm:prSet presAssocID="{10A29AC9-4010-4F51-8F16-FE606D1880E4}" presName="spaceRect" presStyleCnt="0"/>
      <dgm:spPr/>
    </dgm:pt>
    <dgm:pt modelId="{38A2BBA3-BD8F-404E-A1BF-0613DE570FA8}" type="pres">
      <dgm:prSet presAssocID="{10A29AC9-4010-4F51-8F16-FE606D1880E4}" presName="parTx" presStyleLbl="revTx" presStyleIdx="0" presStyleCnt="6">
        <dgm:presLayoutVars>
          <dgm:chMax val="0"/>
          <dgm:chPref val="0"/>
        </dgm:presLayoutVars>
      </dgm:prSet>
      <dgm:spPr/>
    </dgm:pt>
    <dgm:pt modelId="{C070B72F-A9CD-4CED-A0FF-9E20FAD7360B}" type="pres">
      <dgm:prSet presAssocID="{17693DDA-9397-4F4B-AA80-140AF0D525AD}" presName="sibTrans" presStyleCnt="0"/>
      <dgm:spPr/>
    </dgm:pt>
    <dgm:pt modelId="{EA532882-5F8A-4577-A9E5-94A8CC2CAB90}" type="pres">
      <dgm:prSet presAssocID="{54511342-E794-4526-B391-FFCF756BFF6B}" presName="compNode" presStyleCnt="0"/>
      <dgm:spPr/>
    </dgm:pt>
    <dgm:pt modelId="{242B7DB3-BE11-4F33-9184-392CC9BA8345}" type="pres">
      <dgm:prSet presAssocID="{54511342-E794-4526-B391-FFCF756BFF6B}" presName="bgRect" presStyleLbl="bgShp" presStyleIdx="1" presStyleCnt="6"/>
      <dgm:spPr/>
    </dgm:pt>
    <dgm:pt modelId="{EBE4B566-BCCE-4C57-8F40-30EA879088EE}" type="pres">
      <dgm:prSet presAssocID="{54511342-E794-4526-B391-FFCF756BFF6B}"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hat"/>
        </a:ext>
      </dgm:extLst>
    </dgm:pt>
    <dgm:pt modelId="{75943581-85EE-425A-A64F-EFB19423A08C}" type="pres">
      <dgm:prSet presAssocID="{54511342-E794-4526-B391-FFCF756BFF6B}" presName="spaceRect" presStyleCnt="0"/>
      <dgm:spPr/>
    </dgm:pt>
    <dgm:pt modelId="{E7396F55-84F2-4867-9F33-9D6250B20247}" type="pres">
      <dgm:prSet presAssocID="{54511342-E794-4526-B391-FFCF756BFF6B}" presName="parTx" presStyleLbl="revTx" presStyleIdx="1" presStyleCnt="6">
        <dgm:presLayoutVars>
          <dgm:chMax val="0"/>
          <dgm:chPref val="0"/>
        </dgm:presLayoutVars>
      </dgm:prSet>
      <dgm:spPr/>
    </dgm:pt>
    <dgm:pt modelId="{C09E388B-4B75-4B9A-9E3E-143217A83FB1}" type="pres">
      <dgm:prSet presAssocID="{F2E6CF3E-397B-4BB6-8C86-083B7AE1F4B9}" presName="sibTrans" presStyleCnt="0"/>
      <dgm:spPr/>
    </dgm:pt>
    <dgm:pt modelId="{7F10152E-87CF-47AD-A280-6370D0BD6E0C}" type="pres">
      <dgm:prSet presAssocID="{250E3B0A-ADC9-4F78-B374-D73B82E50536}" presName="compNode" presStyleCnt="0"/>
      <dgm:spPr/>
    </dgm:pt>
    <dgm:pt modelId="{0A3B8E17-DAE7-4C2A-A889-3E866584F3FB}" type="pres">
      <dgm:prSet presAssocID="{250E3B0A-ADC9-4F78-B374-D73B82E50536}" presName="bgRect" presStyleLbl="bgShp" presStyleIdx="2" presStyleCnt="6"/>
      <dgm:spPr/>
    </dgm:pt>
    <dgm:pt modelId="{0F9DDE94-DE1E-417C-943D-4C7761182587}" type="pres">
      <dgm:prSet presAssocID="{250E3B0A-ADC9-4F78-B374-D73B82E50536}"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Cheers"/>
        </a:ext>
      </dgm:extLst>
    </dgm:pt>
    <dgm:pt modelId="{70421DA7-1F54-45E1-8930-48928CB1871B}" type="pres">
      <dgm:prSet presAssocID="{250E3B0A-ADC9-4F78-B374-D73B82E50536}" presName="spaceRect" presStyleCnt="0"/>
      <dgm:spPr/>
    </dgm:pt>
    <dgm:pt modelId="{A4EAE54F-A10B-41E5-AD82-475640A56567}" type="pres">
      <dgm:prSet presAssocID="{250E3B0A-ADC9-4F78-B374-D73B82E50536}" presName="parTx" presStyleLbl="revTx" presStyleIdx="2" presStyleCnt="6">
        <dgm:presLayoutVars>
          <dgm:chMax val="0"/>
          <dgm:chPref val="0"/>
        </dgm:presLayoutVars>
      </dgm:prSet>
      <dgm:spPr/>
    </dgm:pt>
    <dgm:pt modelId="{0EC85FF3-B5C2-45F2-992B-18260D834235}" type="pres">
      <dgm:prSet presAssocID="{A43548D4-5DAF-452C-A799-F18FD8E591B8}" presName="sibTrans" presStyleCnt="0"/>
      <dgm:spPr/>
    </dgm:pt>
    <dgm:pt modelId="{23F2B5A4-9F97-4DE0-8F5E-785C5D9A8876}" type="pres">
      <dgm:prSet presAssocID="{323D2490-E8CC-4F6C-B8D0-E3C3B59B6B32}" presName="compNode" presStyleCnt="0"/>
      <dgm:spPr/>
    </dgm:pt>
    <dgm:pt modelId="{65DEE8FD-5F65-4CDA-82B4-918A9B140560}" type="pres">
      <dgm:prSet presAssocID="{323D2490-E8CC-4F6C-B8D0-E3C3B59B6B32}" presName="bgRect" presStyleLbl="bgShp" presStyleIdx="3" presStyleCnt="6"/>
      <dgm:spPr/>
    </dgm:pt>
    <dgm:pt modelId="{5EC818B0-58E7-4934-9FA5-22480ED4EE7A}" type="pres">
      <dgm:prSet presAssocID="{323D2490-E8CC-4F6C-B8D0-E3C3B59B6B32}"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hare With Person"/>
        </a:ext>
      </dgm:extLst>
    </dgm:pt>
    <dgm:pt modelId="{782096EE-C588-417A-B348-5C3A9F84F0E0}" type="pres">
      <dgm:prSet presAssocID="{323D2490-E8CC-4F6C-B8D0-E3C3B59B6B32}" presName="spaceRect" presStyleCnt="0"/>
      <dgm:spPr/>
    </dgm:pt>
    <dgm:pt modelId="{5BA1BF82-151A-48AD-BDA9-CD50144C5D09}" type="pres">
      <dgm:prSet presAssocID="{323D2490-E8CC-4F6C-B8D0-E3C3B59B6B32}" presName="parTx" presStyleLbl="revTx" presStyleIdx="3" presStyleCnt="6">
        <dgm:presLayoutVars>
          <dgm:chMax val="0"/>
          <dgm:chPref val="0"/>
        </dgm:presLayoutVars>
      </dgm:prSet>
      <dgm:spPr/>
    </dgm:pt>
    <dgm:pt modelId="{E6DFC439-2F41-43B0-BBB2-473B2365AAEB}" type="pres">
      <dgm:prSet presAssocID="{5F0A0C5A-FE93-4831-ACFB-751445DA310C}" presName="sibTrans" presStyleCnt="0"/>
      <dgm:spPr/>
    </dgm:pt>
    <dgm:pt modelId="{F245DA1F-A1F5-4598-AF56-63F4100AE797}" type="pres">
      <dgm:prSet presAssocID="{F362D734-E9C4-4DD2-8ECE-62E8AAC2899B}" presName="compNode" presStyleCnt="0"/>
      <dgm:spPr/>
    </dgm:pt>
    <dgm:pt modelId="{243D18AC-CEC1-44F4-BA63-0FDA68CFA507}" type="pres">
      <dgm:prSet presAssocID="{F362D734-E9C4-4DD2-8ECE-62E8AAC2899B}" presName="bgRect" presStyleLbl="bgShp" presStyleIdx="4" presStyleCnt="6"/>
      <dgm:spPr/>
    </dgm:pt>
    <dgm:pt modelId="{7685D12B-A2CB-4F28-85CC-3F2B7CCF5C91}" type="pres">
      <dgm:prSet presAssocID="{F362D734-E9C4-4DD2-8ECE-62E8AAC2899B}"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Meeting"/>
        </a:ext>
      </dgm:extLst>
    </dgm:pt>
    <dgm:pt modelId="{8E18FC70-FCC8-4A43-9C7D-AB6DFAF43DCB}" type="pres">
      <dgm:prSet presAssocID="{F362D734-E9C4-4DD2-8ECE-62E8AAC2899B}" presName="spaceRect" presStyleCnt="0"/>
      <dgm:spPr/>
    </dgm:pt>
    <dgm:pt modelId="{AD853D8C-4C8F-4D9A-ACA4-EA10BC43AA4A}" type="pres">
      <dgm:prSet presAssocID="{F362D734-E9C4-4DD2-8ECE-62E8AAC2899B}" presName="parTx" presStyleLbl="revTx" presStyleIdx="4" presStyleCnt="6">
        <dgm:presLayoutVars>
          <dgm:chMax val="0"/>
          <dgm:chPref val="0"/>
        </dgm:presLayoutVars>
      </dgm:prSet>
      <dgm:spPr/>
    </dgm:pt>
    <dgm:pt modelId="{5FBF874E-3119-43F3-A00E-5BD635D9EFB9}" type="pres">
      <dgm:prSet presAssocID="{EFE19565-9941-497A-955C-BBADDFAED3E3}" presName="sibTrans" presStyleCnt="0"/>
      <dgm:spPr/>
    </dgm:pt>
    <dgm:pt modelId="{04E77A83-CE0A-4EBE-8944-BD469F51893C}" type="pres">
      <dgm:prSet presAssocID="{B30A4BA5-696C-4081-978F-212E29DBE572}" presName="compNode" presStyleCnt="0"/>
      <dgm:spPr/>
    </dgm:pt>
    <dgm:pt modelId="{342BD408-914D-4D68-AFBD-D6F336F7EA83}" type="pres">
      <dgm:prSet presAssocID="{B30A4BA5-696C-4081-978F-212E29DBE572}" presName="bgRect" presStyleLbl="bgShp" presStyleIdx="5" presStyleCnt="6"/>
      <dgm:spPr/>
    </dgm:pt>
    <dgm:pt modelId="{F96EF72E-B4E6-4946-9E5F-0D6BED019A84}" type="pres">
      <dgm:prSet presAssocID="{B30A4BA5-696C-4081-978F-212E29DBE572}"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Video camera"/>
        </a:ext>
      </dgm:extLst>
    </dgm:pt>
    <dgm:pt modelId="{33626E46-6AAE-419A-925F-7D65A361C52D}" type="pres">
      <dgm:prSet presAssocID="{B30A4BA5-696C-4081-978F-212E29DBE572}" presName="spaceRect" presStyleCnt="0"/>
      <dgm:spPr/>
    </dgm:pt>
    <dgm:pt modelId="{C23E670E-47CC-48D2-AE4F-CE73E619B469}" type="pres">
      <dgm:prSet presAssocID="{B30A4BA5-696C-4081-978F-212E29DBE572}" presName="parTx" presStyleLbl="revTx" presStyleIdx="5" presStyleCnt="6">
        <dgm:presLayoutVars>
          <dgm:chMax val="0"/>
          <dgm:chPref val="0"/>
        </dgm:presLayoutVars>
      </dgm:prSet>
      <dgm:spPr/>
    </dgm:pt>
  </dgm:ptLst>
  <dgm:cxnLst>
    <dgm:cxn modelId="{A07F0C02-4C02-43B8-9C7B-3F9C1912E777}" srcId="{43629B36-BC57-4CDE-A099-B8FBF622A142}" destId="{F362D734-E9C4-4DD2-8ECE-62E8AAC2899B}" srcOrd="4" destOrd="0" parTransId="{3869DACD-3BEC-45B0-919B-1B8A8030A73D}" sibTransId="{EFE19565-9941-497A-955C-BBADDFAED3E3}"/>
    <dgm:cxn modelId="{D4AA1814-F350-4FAF-A5E3-CC241B80DC82}" type="presOf" srcId="{323D2490-E8CC-4F6C-B8D0-E3C3B59B6B32}" destId="{5BA1BF82-151A-48AD-BDA9-CD50144C5D09}" srcOrd="0" destOrd="0" presId="urn:microsoft.com/office/officeart/2018/2/layout/IconVerticalSolidList"/>
    <dgm:cxn modelId="{21C5571D-4B3B-4B4F-A3BC-16CFB42D1707}" srcId="{43629B36-BC57-4CDE-A099-B8FBF622A142}" destId="{10A29AC9-4010-4F51-8F16-FE606D1880E4}" srcOrd="0" destOrd="0" parTransId="{7C972198-8CBD-4314-90E2-04D2B736F42C}" sibTransId="{17693DDA-9397-4F4B-AA80-140AF0D525AD}"/>
    <dgm:cxn modelId="{6D683028-1020-4BB3-BC8A-CCF6BD43D121}" type="presOf" srcId="{43629B36-BC57-4CDE-A099-B8FBF622A142}" destId="{A3FC85E9-934F-47F7-BBD5-7C935870573C}" srcOrd="0" destOrd="0" presId="urn:microsoft.com/office/officeart/2018/2/layout/IconVerticalSolidList"/>
    <dgm:cxn modelId="{85BA854E-75AC-433E-A53F-F4F810A37E70}" type="presOf" srcId="{54511342-E794-4526-B391-FFCF756BFF6B}" destId="{E7396F55-84F2-4867-9F33-9D6250B20247}" srcOrd="0" destOrd="0" presId="urn:microsoft.com/office/officeart/2018/2/layout/IconVerticalSolidList"/>
    <dgm:cxn modelId="{28FBFA75-3070-4E73-BCD6-45E6D2B05F06}" srcId="{43629B36-BC57-4CDE-A099-B8FBF622A142}" destId="{323D2490-E8CC-4F6C-B8D0-E3C3B59B6B32}" srcOrd="3" destOrd="0" parTransId="{FD183AA3-A4BF-4517-820C-E76102F3CCD3}" sibTransId="{5F0A0C5A-FE93-4831-ACFB-751445DA310C}"/>
    <dgm:cxn modelId="{380E8D92-89C6-4AE2-8946-6A158F232379}" type="presOf" srcId="{F362D734-E9C4-4DD2-8ECE-62E8AAC2899B}" destId="{AD853D8C-4C8F-4D9A-ACA4-EA10BC43AA4A}" srcOrd="0" destOrd="0" presId="urn:microsoft.com/office/officeart/2018/2/layout/IconVerticalSolidList"/>
    <dgm:cxn modelId="{C79A6496-D5C1-4478-A44B-7FCE6D466C6E}" type="presOf" srcId="{250E3B0A-ADC9-4F78-B374-D73B82E50536}" destId="{A4EAE54F-A10B-41E5-AD82-475640A56567}" srcOrd="0" destOrd="0" presId="urn:microsoft.com/office/officeart/2018/2/layout/IconVerticalSolidList"/>
    <dgm:cxn modelId="{DA2CAAA5-1D88-4AD8-8D19-D5FEDF8429B8}" srcId="{43629B36-BC57-4CDE-A099-B8FBF622A142}" destId="{B30A4BA5-696C-4081-978F-212E29DBE572}" srcOrd="5" destOrd="0" parTransId="{FEBFB05A-D347-40B2-9E10-D701026A4836}" sibTransId="{F4B85DA2-549C-497E-84D8-2EB5CD9D9A13}"/>
    <dgm:cxn modelId="{5A583CB8-D256-4329-B94B-3AA0EEB06ED3}" srcId="{43629B36-BC57-4CDE-A099-B8FBF622A142}" destId="{54511342-E794-4526-B391-FFCF756BFF6B}" srcOrd="1" destOrd="0" parTransId="{C86A48AB-8039-47A9-8EFB-486A5F5C4112}" sibTransId="{F2E6CF3E-397B-4BB6-8C86-083B7AE1F4B9}"/>
    <dgm:cxn modelId="{6CFAC9C1-1D6B-42AB-B918-44F7BE8EB3D7}" type="presOf" srcId="{10A29AC9-4010-4F51-8F16-FE606D1880E4}" destId="{38A2BBA3-BD8F-404E-A1BF-0613DE570FA8}" srcOrd="0" destOrd="0" presId="urn:microsoft.com/office/officeart/2018/2/layout/IconVerticalSolidList"/>
    <dgm:cxn modelId="{E45890C8-2B6D-41E1-8D6A-98B37BD90E37}" srcId="{43629B36-BC57-4CDE-A099-B8FBF622A142}" destId="{250E3B0A-ADC9-4F78-B374-D73B82E50536}" srcOrd="2" destOrd="0" parTransId="{BE0CAF0F-9259-44B0-B0DC-A614F1F88730}" sibTransId="{A43548D4-5DAF-452C-A799-F18FD8E591B8}"/>
    <dgm:cxn modelId="{85457CDB-1B38-4245-BD5F-AF09559AA305}" type="presOf" srcId="{B30A4BA5-696C-4081-978F-212E29DBE572}" destId="{C23E670E-47CC-48D2-AE4F-CE73E619B469}" srcOrd="0" destOrd="0" presId="urn:microsoft.com/office/officeart/2018/2/layout/IconVerticalSolidList"/>
    <dgm:cxn modelId="{571428D6-2E50-4D89-98AA-8815054B2A3A}" type="presParOf" srcId="{A3FC85E9-934F-47F7-BBD5-7C935870573C}" destId="{0FAF5EF2-04C0-4EAB-95B2-098774B5CBD7}" srcOrd="0" destOrd="0" presId="urn:microsoft.com/office/officeart/2018/2/layout/IconVerticalSolidList"/>
    <dgm:cxn modelId="{1592692C-3766-4806-89F7-DE25D5A3359E}" type="presParOf" srcId="{0FAF5EF2-04C0-4EAB-95B2-098774B5CBD7}" destId="{24F12BC2-9A6F-4595-B3CB-7576DE1FC0C8}" srcOrd="0" destOrd="0" presId="urn:microsoft.com/office/officeart/2018/2/layout/IconVerticalSolidList"/>
    <dgm:cxn modelId="{F559C06A-9822-412D-8E25-86D6D57753C0}" type="presParOf" srcId="{0FAF5EF2-04C0-4EAB-95B2-098774B5CBD7}" destId="{EB98EC4D-C23C-4BC8-AFAC-9E252C5A1694}" srcOrd="1" destOrd="0" presId="urn:microsoft.com/office/officeart/2018/2/layout/IconVerticalSolidList"/>
    <dgm:cxn modelId="{4AF81EA5-D093-40F1-8D23-BD0F4D4BFEEE}" type="presParOf" srcId="{0FAF5EF2-04C0-4EAB-95B2-098774B5CBD7}" destId="{5CCD65E4-86C1-453F-A8A4-A8B2EBD51B09}" srcOrd="2" destOrd="0" presId="urn:microsoft.com/office/officeart/2018/2/layout/IconVerticalSolidList"/>
    <dgm:cxn modelId="{B0244F5E-47E1-4B27-A7E5-E9A06FF02CBE}" type="presParOf" srcId="{0FAF5EF2-04C0-4EAB-95B2-098774B5CBD7}" destId="{38A2BBA3-BD8F-404E-A1BF-0613DE570FA8}" srcOrd="3" destOrd="0" presId="urn:microsoft.com/office/officeart/2018/2/layout/IconVerticalSolidList"/>
    <dgm:cxn modelId="{5FAE0842-8E85-447B-9F83-545F5372377D}" type="presParOf" srcId="{A3FC85E9-934F-47F7-BBD5-7C935870573C}" destId="{C070B72F-A9CD-4CED-A0FF-9E20FAD7360B}" srcOrd="1" destOrd="0" presId="urn:microsoft.com/office/officeart/2018/2/layout/IconVerticalSolidList"/>
    <dgm:cxn modelId="{0165E78C-2B18-499A-9325-A60A8C299B43}" type="presParOf" srcId="{A3FC85E9-934F-47F7-BBD5-7C935870573C}" destId="{EA532882-5F8A-4577-A9E5-94A8CC2CAB90}" srcOrd="2" destOrd="0" presId="urn:microsoft.com/office/officeart/2018/2/layout/IconVerticalSolidList"/>
    <dgm:cxn modelId="{AC9195E3-156C-49B0-977B-5CFEE877D502}" type="presParOf" srcId="{EA532882-5F8A-4577-A9E5-94A8CC2CAB90}" destId="{242B7DB3-BE11-4F33-9184-392CC9BA8345}" srcOrd="0" destOrd="0" presId="urn:microsoft.com/office/officeart/2018/2/layout/IconVerticalSolidList"/>
    <dgm:cxn modelId="{183A9E73-E95F-4F4F-A172-F4FCBF303563}" type="presParOf" srcId="{EA532882-5F8A-4577-A9E5-94A8CC2CAB90}" destId="{EBE4B566-BCCE-4C57-8F40-30EA879088EE}" srcOrd="1" destOrd="0" presId="urn:microsoft.com/office/officeart/2018/2/layout/IconVerticalSolidList"/>
    <dgm:cxn modelId="{8A2F2B56-85A5-4295-8D50-E4EE192B780F}" type="presParOf" srcId="{EA532882-5F8A-4577-A9E5-94A8CC2CAB90}" destId="{75943581-85EE-425A-A64F-EFB19423A08C}" srcOrd="2" destOrd="0" presId="urn:microsoft.com/office/officeart/2018/2/layout/IconVerticalSolidList"/>
    <dgm:cxn modelId="{00080C3C-BA29-4557-9ABE-5449F61A24EF}" type="presParOf" srcId="{EA532882-5F8A-4577-A9E5-94A8CC2CAB90}" destId="{E7396F55-84F2-4867-9F33-9D6250B20247}" srcOrd="3" destOrd="0" presId="urn:microsoft.com/office/officeart/2018/2/layout/IconVerticalSolidList"/>
    <dgm:cxn modelId="{7ADC600E-495C-4CFD-9B7E-81640FEF4541}" type="presParOf" srcId="{A3FC85E9-934F-47F7-BBD5-7C935870573C}" destId="{C09E388B-4B75-4B9A-9E3E-143217A83FB1}" srcOrd="3" destOrd="0" presId="urn:microsoft.com/office/officeart/2018/2/layout/IconVerticalSolidList"/>
    <dgm:cxn modelId="{63EF69C4-9F5B-4C5D-84F2-8264D1E02014}" type="presParOf" srcId="{A3FC85E9-934F-47F7-BBD5-7C935870573C}" destId="{7F10152E-87CF-47AD-A280-6370D0BD6E0C}" srcOrd="4" destOrd="0" presId="urn:microsoft.com/office/officeart/2018/2/layout/IconVerticalSolidList"/>
    <dgm:cxn modelId="{32B6F11F-2BF6-4641-AD9E-4C380F739F99}" type="presParOf" srcId="{7F10152E-87CF-47AD-A280-6370D0BD6E0C}" destId="{0A3B8E17-DAE7-4C2A-A889-3E866584F3FB}" srcOrd="0" destOrd="0" presId="urn:microsoft.com/office/officeart/2018/2/layout/IconVerticalSolidList"/>
    <dgm:cxn modelId="{F3F0BAD6-ADFF-4F5A-9CDD-B06CCDC7B8A3}" type="presParOf" srcId="{7F10152E-87CF-47AD-A280-6370D0BD6E0C}" destId="{0F9DDE94-DE1E-417C-943D-4C7761182587}" srcOrd="1" destOrd="0" presId="urn:microsoft.com/office/officeart/2018/2/layout/IconVerticalSolidList"/>
    <dgm:cxn modelId="{D2FCF30F-4FF1-49EF-9062-64D4E8244F3F}" type="presParOf" srcId="{7F10152E-87CF-47AD-A280-6370D0BD6E0C}" destId="{70421DA7-1F54-45E1-8930-48928CB1871B}" srcOrd="2" destOrd="0" presId="urn:microsoft.com/office/officeart/2018/2/layout/IconVerticalSolidList"/>
    <dgm:cxn modelId="{4DFB8C80-E709-49CA-A018-93A4CBDA3155}" type="presParOf" srcId="{7F10152E-87CF-47AD-A280-6370D0BD6E0C}" destId="{A4EAE54F-A10B-41E5-AD82-475640A56567}" srcOrd="3" destOrd="0" presId="urn:microsoft.com/office/officeart/2018/2/layout/IconVerticalSolidList"/>
    <dgm:cxn modelId="{BC994C2A-243A-4CBD-974D-9586FB8BD5B5}" type="presParOf" srcId="{A3FC85E9-934F-47F7-BBD5-7C935870573C}" destId="{0EC85FF3-B5C2-45F2-992B-18260D834235}" srcOrd="5" destOrd="0" presId="urn:microsoft.com/office/officeart/2018/2/layout/IconVerticalSolidList"/>
    <dgm:cxn modelId="{2DE9E930-28C9-4E71-8112-ECCE11074CCD}" type="presParOf" srcId="{A3FC85E9-934F-47F7-BBD5-7C935870573C}" destId="{23F2B5A4-9F97-4DE0-8F5E-785C5D9A8876}" srcOrd="6" destOrd="0" presId="urn:microsoft.com/office/officeart/2018/2/layout/IconVerticalSolidList"/>
    <dgm:cxn modelId="{23AAD893-35E6-4FC3-91CE-8674A339833E}" type="presParOf" srcId="{23F2B5A4-9F97-4DE0-8F5E-785C5D9A8876}" destId="{65DEE8FD-5F65-4CDA-82B4-918A9B140560}" srcOrd="0" destOrd="0" presId="urn:microsoft.com/office/officeart/2018/2/layout/IconVerticalSolidList"/>
    <dgm:cxn modelId="{2CB6E22F-C25D-4501-9E79-CBB3A1C4C596}" type="presParOf" srcId="{23F2B5A4-9F97-4DE0-8F5E-785C5D9A8876}" destId="{5EC818B0-58E7-4934-9FA5-22480ED4EE7A}" srcOrd="1" destOrd="0" presId="urn:microsoft.com/office/officeart/2018/2/layout/IconVerticalSolidList"/>
    <dgm:cxn modelId="{89907329-4CC1-41D2-9500-809BD1577AEE}" type="presParOf" srcId="{23F2B5A4-9F97-4DE0-8F5E-785C5D9A8876}" destId="{782096EE-C588-417A-B348-5C3A9F84F0E0}" srcOrd="2" destOrd="0" presId="urn:microsoft.com/office/officeart/2018/2/layout/IconVerticalSolidList"/>
    <dgm:cxn modelId="{8CDDD72A-75AD-4F72-9CE7-4FA50D051274}" type="presParOf" srcId="{23F2B5A4-9F97-4DE0-8F5E-785C5D9A8876}" destId="{5BA1BF82-151A-48AD-BDA9-CD50144C5D09}" srcOrd="3" destOrd="0" presId="urn:microsoft.com/office/officeart/2018/2/layout/IconVerticalSolidList"/>
    <dgm:cxn modelId="{2A1151EF-ED10-40FB-B31F-B11F498FD05B}" type="presParOf" srcId="{A3FC85E9-934F-47F7-BBD5-7C935870573C}" destId="{E6DFC439-2F41-43B0-BBB2-473B2365AAEB}" srcOrd="7" destOrd="0" presId="urn:microsoft.com/office/officeart/2018/2/layout/IconVerticalSolidList"/>
    <dgm:cxn modelId="{D8FA3647-CEEE-42D1-8186-C93538400107}" type="presParOf" srcId="{A3FC85E9-934F-47F7-BBD5-7C935870573C}" destId="{F245DA1F-A1F5-4598-AF56-63F4100AE797}" srcOrd="8" destOrd="0" presId="urn:microsoft.com/office/officeart/2018/2/layout/IconVerticalSolidList"/>
    <dgm:cxn modelId="{509754AE-8147-46BB-B128-2BEFB81424E2}" type="presParOf" srcId="{F245DA1F-A1F5-4598-AF56-63F4100AE797}" destId="{243D18AC-CEC1-44F4-BA63-0FDA68CFA507}" srcOrd="0" destOrd="0" presId="urn:microsoft.com/office/officeart/2018/2/layout/IconVerticalSolidList"/>
    <dgm:cxn modelId="{E659D3B8-5975-4D77-BA8E-AEE044005509}" type="presParOf" srcId="{F245DA1F-A1F5-4598-AF56-63F4100AE797}" destId="{7685D12B-A2CB-4F28-85CC-3F2B7CCF5C91}" srcOrd="1" destOrd="0" presId="urn:microsoft.com/office/officeart/2018/2/layout/IconVerticalSolidList"/>
    <dgm:cxn modelId="{3582F567-0D50-45C9-A09A-AF4A97E33759}" type="presParOf" srcId="{F245DA1F-A1F5-4598-AF56-63F4100AE797}" destId="{8E18FC70-FCC8-4A43-9C7D-AB6DFAF43DCB}" srcOrd="2" destOrd="0" presId="urn:microsoft.com/office/officeart/2018/2/layout/IconVerticalSolidList"/>
    <dgm:cxn modelId="{10473DFB-F914-4FF0-8714-D7BD61B646D6}" type="presParOf" srcId="{F245DA1F-A1F5-4598-AF56-63F4100AE797}" destId="{AD853D8C-4C8F-4D9A-ACA4-EA10BC43AA4A}" srcOrd="3" destOrd="0" presId="urn:microsoft.com/office/officeart/2018/2/layout/IconVerticalSolidList"/>
    <dgm:cxn modelId="{CDAB203A-2608-48B0-9B44-626EE281C66C}" type="presParOf" srcId="{A3FC85E9-934F-47F7-BBD5-7C935870573C}" destId="{5FBF874E-3119-43F3-A00E-5BD635D9EFB9}" srcOrd="9" destOrd="0" presId="urn:microsoft.com/office/officeart/2018/2/layout/IconVerticalSolidList"/>
    <dgm:cxn modelId="{6CE5CA38-FAAB-4C76-96A8-C45CDF447560}" type="presParOf" srcId="{A3FC85E9-934F-47F7-BBD5-7C935870573C}" destId="{04E77A83-CE0A-4EBE-8944-BD469F51893C}" srcOrd="10" destOrd="0" presId="urn:microsoft.com/office/officeart/2018/2/layout/IconVerticalSolidList"/>
    <dgm:cxn modelId="{E9C96E2A-53B8-4921-A104-CAD5FFEE2FDC}" type="presParOf" srcId="{04E77A83-CE0A-4EBE-8944-BD469F51893C}" destId="{342BD408-914D-4D68-AFBD-D6F336F7EA83}" srcOrd="0" destOrd="0" presId="urn:microsoft.com/office/officeart/2018/2/layout/IconVerticalSolidList"/>
    <dgm:cxn modelId="{D40A1940-BF54-42A7-AB70-F8E8121AAF8E}" type="presParOf" srcId="{04E77A83-CE0A-4EBE-8944-BD469F51893C}" destId="{F96EF72E-B4E6-4946-9E5F-0D6BED019A84}" srcOrd="1" destOrd="0" presId="urn:microsoft.com/office/officeart/2018/2/layout/IconVerticalSolidList"/>
    <dgm:cxn modelId="{EDC37597-0B33-4E02-920D-BDE609A17397}" type="presParOf" srcId="{04E77A83-CE0A-4EBE-8944-BD469F51893C}" destId="{33626E46-6AAE-419A-925F-7D65A361C52D}" srcOrd="2" destOrd="0" presId="urn:microsoft.com/office/officeart/2018/2/layout/IconVerticalSolidList"/>
    <dgm:cxn modelId="{A95647D1-9C18-45F9-95BB-8C5E1838FD21}" type="presParOf" srcId="{04E77A83-CE0A-4EBE-8944-BD469F51893C}" destId="{C23E670E-47CC-48D2-AE4F-CE73E619B46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F12BC2-9A6F-4595-B3CB-7576DE1FC0C8}">
      <dsp:nvSpPr>
        <dsp:cNvPr id="0" name=""/>
        <dsp:cNvSpPr/>
      </dsp:nvSpPr>
      <dsp:spPr>
        <a:xfrm>
          <a:off x="0" y="1407"/>
          <a:ext cx="4933462" cy="5997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B98EC4D-C23C-4BC8-AFAC-9E252C5A1694}">
      <dsp:nvSpPr>
        <dsp:cNvPr id="0" name=""/>
        <dsp:cNvSpPr/>
      </dsp:nvSpPr>
      <dsp:spPr>
        <a:xfrm>
          <a:off x="181438" y="136361"/>
          <a:ext cx="329887" cy="32988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A2BBA3-BD8F-404E-A1BF-0613DE570FA8}">
      <dsp:nvSpPr>
        <dsp:cNvPr id="0" name=""/>
        <dsp:cNvSpPr/>
      </dsp:nvSpPr>
      <dsp:spPr>
        <a:xfrm>
          <a:off x="692764" y="1407"/>
          <a:ext cx="4240697"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666750">
            <a:lnSpc>
              <a:spcPct val="100000"/>
            </a:lnSpc>
            <a:spcBef>
              <a:spcPct val="0"/>
            </a:spcBef>
            <a:spcAft>
              <a:spcPct val="35000"/>
            </a:spcAft>
            <a:buNone/>
          </a:pPr>
          <a:r>
            <a:rPr lang="en-US" sz="1500" b="1" kern="1200"/>
            <a:t>· Traffic Delays:</a:t>
          </a:r>
          <a:endParaRPr lang="en-US" sz="1500" kern="1200"/>
        </a:p>
      </dsp:txBody>
      <dsp:txXfrm>
        <a:off x="692764" y="1407"/>
        <a:ext cx="4240697" cy="599796"/>
      </dsp:txXfrm>
    </dsp:sp>
    <dsp:sp modelId="{242B7DB3-BE11-4F33-9184-392CC9BA8345}">
      <dsp:nvSpPr>
        <dsp:cNvPr id="0" name=""/>
        <dsp:cNvSpPr/>
      </dsp:nvSpPr>
      <dsp:spPr>
        <a:xfrm>
          <a:off x="0" y="751152"/>
          <a:ext cx="4933462" cy="5997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BE4B566-BCCE-4C57-8F40-30EA879088EE}">
      <dsp:nvSpPr>
        <dsp:cNvPr id="0" name=""/>
        <dsp:cNvSpPr/>
      </dsp:nvSpPr>
      <dsp:spPr>
        <a:xfrm>
          <a:off x="181438" y="886107"/>
          <a:ext cx="329887" cy="32988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7396F55-84F2-4867-9F33-9D6250B20247}">
      <dsp:nvSpPr>
        <dsp:cNvPr id="0" name=""/>
        <dsp:cNvSpPr/>
      </dsp:nvSpPr>
      <dsp:spPr>
        <a:xfrm>
          <a:off x="692764" y="751152"/>
          <a:ext cx="4240697"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666750">
            <a:lnSpc>
              <a:spcPct val="100000"/>
            </a:lnSpc>
            <a:spcBef>
              <a:spcPct val="0"/>
            </a:spcBef>
            <a:spcAft>
              <a:spcPct val="35000"/>
            </a:spcAft>
            <a:buNone/>
          </a:pPr>
          <a:r>
            <a:rPr lang="en-US" sz="1500" kern="1200"/>
            <a:t>A Support worker sends a quick Teams message and so the coordinator updates the rota instantly.</a:t>
          </a:r>
        </a:p>
      </dsp:txBody>
      <dsp:txXfrm>
        <a:off x="692764" y="751152"/>
        <a:ext cx="4240697" cy="599796"/>
      </dsp:txXfrm>
    </dsp:sp>
    <dsp:sp modelId="{0A3B8E17-DAE7-4C2A-A889-3E866584F3FB}">
      <dsp:nvSpPr>
        <dsp:cNvPr id="0" name=""/>
        <dsp:cNvSpPr/>
      </dsp:nvSpPr>
      <dsp:spPr>
        <a:xfrm>
          <a:off x="0" y="1500898"/>
          <a:ext cx="4933462" cy="5997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9DDE94-DE1E-417C-943D-4C7761182587}">
      <dsp:nvSpPr>
        <dsp:cNvPr id="0" name=""/>
        <dsp:cNvSpPr/>
      </dsp:nvSpPr>
      <dsp:spPr>
        <a:xfrm>
          <a:off x="181438" y="1635852"/>
          <a:ext cx="329887" cy="32988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4EAE54F-A10B-41E5-AD82-475640A56567}">
      <dsp:nvSpPr>
        <dsp:cNvPr id="0" name=""/>
        <dsp:cNvSpPr/>
      </dsp:nvSpPr>
      <dsp:spPr>
        <a:xfrm>
          <a:off x="692764" y="1500898"/>
          <a:ext cx="4240697"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666750">
            <a:lnSpc>
              <a:spcPct val="100000"/>
            </a:lnSpc>
            <a:spcBef>
              <a:spcPct val="0"/>
            </a:spcBef>
            <a:spcAft>
              <a:spcPct val="35000"/>
            </a:spcAft>
            <a:buNone/>
          </a:pPr>
          <a:r>
            <a:rPr lang="en-US" sz="1500" b="1" kern="1200"/>
            <a:t>· Morning Handover:</a:t>
          </a:r>
          <a:endParaRPr lang="en-US" sz="1500" kern="1200"/>
        </a:p>
      </dsp:txBody>
      <dsp:txXfrm>
        <a:off x="692764" y="1500898"/>
        <a:ext cx="4240697" cy="599796"/>
      </dsp:txXfrm>
    </dsp:sp>
    <dsp:sp modelId="{65DEE8FD-5F65-4CDA-82B4-918A9B140560}">
      <dsp:nvSpPr>
        <dsp:cNvPr id="0" name=""/>
        <dsp:cNvSpPr/>
      </dsp:nvSpPr>
      <dsp:spPr>
        <a:xfrm>
          <a:off x="0" y="2250643"/>
          <a:ext cx="4933462" cy="5997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C818B0-58E7-4934-9FA5-22480ED4EE7A}">
      <dsp:nvSpPr>
        <dsp:cNvPr id="0" name=""/>
        <dsp:cNvSpPr/>
      </dsp:nvSpPr>
      <dsp:spPr>
        <a:xfrm>
          <a:off x="181438" y="2385597"/>
          <a:ext cx="329887" cy="32988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BA1BF82-151A-48AD-BDA9-CD50144C5D09}">
      <dsp:nvSpPr>
        <dsp:cNvPr id="0" name=""/>
        <dsp:cNvSpPr/>
      </dsp:nvSpPr>
      <dsp:spPr>
        <a:xfrm>
          <a:off x="692764" y="2250643"/>
          <a:ext cx="4240697"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666750">
            <a:lnSpc>
              <a:spcPct val="100000"/>
            </a:lnSpc>
            <a:spcBef>
              <a:spcPct val="0"/>
            </a:spcBef>
            <a:spcAft>
              <a:spcPct val="35000"/>
            </a:spcAft>
            <a:buNone/>
          </a:pPr>
          <a:r>
            <a:rPr lang="en-US" sz="1500" kern="1200"/>
            <a:t>A senior carer posts notes in the ‘Daily Updates’ channel and  everyone gets the same information</a:t>
          </a:r>
        </a:p>
      </dsp:txBody>
      <dsp:txXfrm>
        <a:off x="692764" y="2250643"/>
        <a:ext cx="4240697" cy="599796"/>
      </dsp:txXfrm>
    </dsp:sp>
    <dsp:sp modelId="{243D18AC-CEC1-44F4-BA63-0FDA68CFA507}">
      <dsp:nvSpPr>
        <dsp:cNvPr id="0" name=""/>
        <dsp:cNvSpPr/>
      </dsp:nvSpPr>
      <dsp:spPr>
        <a:xfrm>
          <a:off x="0" y="3000388"/>
          <a:ext cx="4933462" cy="5997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85D12B-A2CB-4F28-85CC-3F2B7CCF5C91}">
      <dsp:nvSpPr>
        <dsp:cNvPr id="0" name=""/>
        <dsp:cNvSpPr/>
      </dsp:nvSpPr>
      <dsp:spPr>
        <a:xfrm>
          <a:off x="181438" y="3135342"/>
          <a:ext cx="329887" cy="32988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D853D8C-4C8F-4D9A-ACA4-EA10BC43AA4A}">
      <dsp:nvSpPr>
        <dsp:cNvPr id="0" name=""/>
        <dsp:cNvSpPr/>
      </dsp:nvSpPr>
      <dsp:spPr>
        <a:xfrm>
          <a:off x="692764" y="3000388"/>
          <a:ext cx="4240697"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666750">
            <a:lnSpc>
              <a:spcPct val="100000"/>
            </a:lnSpc>
            <a:spcBef>
              <a:spcPct val="0"/>
            </a:spcBef>
            <a:spcAft>
              <a:spcPct val="35000"/>
            </a:spcAft>
            <a:buNone/>
          </a:pPr>
          <a:r>
            <a:rPr lang="en-US" sz="1500" b="1" kern="1200"/>
            <a:t>· Team Meetings:</a:t>
          </a:r>
          <a:endParaRPr lang="en-US" sz="1500" kern="1200"/>
        </a:p>
      </dsp:txBody>
      <dsp:txXfrm>
        <a:off x="692764" y="3000388"/>
        <a:ext cx="4240697" cy="599796"/>
      </dsp:txXfrm>
    </dsp:sp>
    <dsp:sp modelId="{342BD408-914D-4D68-AFBD-D6F336F7EA83}">
      <dsp:nvSpPr>
        <dsp:cNvPr id="0" name=""/>
        <dsp:cNvSpPr/>
      </dsp:nvSpPr>
      <dsp:spPr>
        <a:xfrm>
          <a:off x="0" y="3750134"/>
          <a:ext cx="4933462" cy="5997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6EF72E-B4E6-4946-9E5F-0D6BED019A84}">
      <dsp:nvSpPr>
        <dsp:cNvPr id="0" name=""/>
        <dsp:cNvSpPr/>
      </dsp:nvSpPr>
      <dsp:spPr>
        <a:xfrm>
          <a:off x="181438" y="3885088"/>
          <a:ext cx="329887" cy="32988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23E670E-47CC-48D2-AE4F-CE73E619B469}">
      <dsp:nvSpPr>
        <dsp:cNvPr id="0" name=""/>
        <dsp:cNvSpPr/>
      </dsp:nvSpPr>
      <dsp:spPr>
        <a:xfrm>
          <a:off x="692764" y="3750134"/>
          <a:ext cx="4240697"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666750">
            <a:lnSpc>
              <a:spcPct val="100000"/>
            </a:lnSpc>
            <a:spcBef>
              <a:spcPct val="0"/>
            </a:spcBef>
            <a:spcAft>
              <a:spcPct val="35000"/>
            </a:spcAft>
            <a:buNone/>
          </a:pPr>
          <a:r>
            <a:rPr lang="en-US" sz="1500" kern="1200" dirty="0"/>
            <a:t>Community staff join via video call, so they don’t have drive back to the office.</a:t>
          </a:r>
        </a:p>
      </dsp:txBody>
      <dsp:txXfrm>
        <a:off x="692764" y="3750134"/>
        <a:ext cx="4240697" cy="59979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29">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4198972-73C8-9327-0850-18A64251345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2955A2EB-01C3-20E0-FF45-07CCC86724F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5D1EC30-5B0B-48D0-A1A8-66A96720DF24}" type="datetimeFigureOut">
              <a:rPr lang="en-US" smtClean="0"/>
              <a:t>10/1/2026</a:t>
            </a:fld>
            <a:endParaRPr lang="en-US" dirty="0"/>
          </a:p>
        </p:txBody>
      </p:sp>
      <p:sp>
        <p:nvSpPr>
          <p:cNvPr id="4" name="Footer Placeholder 3">
            <a:extLst>
              <a:ext uri="{FF2B5EF4-FFF2-40B4-BE49-F238E27FC236}">
                <a16:creationId xmlns:a16="http://schemas.microsoft.com/office/drawing/2014/main" id="{91C50A84-CDF8-9D1C-7599-D1B543581C0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1BAAFBD2-1F7B-DB18-5994-6D22C6743F9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B8FBFCE-2205-4B9C-81E5-532E0690D8C1}" type="slidenum">
              <a:rPr lang="en-US" smtClean="0"/>
              <a:t>‹#›</a:t>
            </a:fld>
            <a:endParaRPr lang="en-US" dirty="0"/>
          </a:p>
        </p:txBody>
      </p:sp>
    </p:spTree>
    <p:extLst>
      <p:ext uri="{BB962C8B-B14F-4D97-AF65-F5344CB8AC3E}">
        <p14:creationId xmlns:p14="http://schemas.microsoft.com/office/powerpoint/2010/main" val="11787311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F68A4D-42A7-45F7-9930-00E8DCB48D7E}" type="datetimeFigureOut">
              <a:rPr lang="en-US" smtClean="0"/>
              <a:t>10/1/2026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DD6F49-EBB7-4CCF-97A8-E526BB28BB69}" type="slidenum">
              <a:rPr lang="en-US" smtClean="0"/>
              <a:t>‹#›</a:t>
            </a:fld>
            <a:endParaRPr lang="en-US" dirty="0"/>
          </a:p>
        </p:txBody>
      </p:sp>
    </p:spTree>
    <p:extLst>
      <p:ext uri="{BB962C8B-B14F-4D97-AF65-F5344CB8AC3E}">
        <p14:creationId xmlns:p14="http://schemas.microsoft.com/office/powerpoint/2010/main" val="27871936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Hi everyone, I’m Noreen, and this is my group: Laraib, </a:t>
            </a:r>
            <a:r>
              <a:rPr lang="en-GB" sz="1200" b="0" i="0" kern="1200" dirty="0" err="1">
                <a:solidFill>
                  <a:schemeClr val="tx1"/>
                </a:solidFill>
                <a:effectLst/>
                <a:latin typeface="+mn-lt"/>
                <a:ea typeface="+mn-ea"/>
                <a:cs typeface="+mn-cs"/>
              </a:rPr>
              <a:t>Smaira</a:t>
            </a:r>
            <a:r>
              <a:rPr lang="en-GB" sz="1200" b="0" i="0" kern="1200" dirty="0">
                <a:solidFill>
                  <a:schemeClr val="tx1"/>
                </a:solidFill>
                <a:effectLst/>
                <a:latin typeface="+mn-lt"/>
                <a:ea typeface="+mn-ea"/>
                <a:cs typeface="+mn-cs"/>
              </a:rPr>
              <a:t>, and Nasreen. For our presentation today, we looked at the Ashford Community Care Service case study.</a:t>
            </a:r>
          </a:p>
          <a:p>
            <a:r>
              <a:rPr lang="en-GB" sz="1200" b="0" i="0" kern="1200" dirty="0">
                <a:solidFill>
                  <a:schemeClr val="tx1"/>
                </a:solidFill>
                <a:effectLst/>
                <a:latin typeface="+mn-lt"/>
                <a:ea typeface="+mn-ea"/>
                <a:cs typeface="+mn-cs"/>
              </a:rPr>
              <a:t>Ashford supports adults with physical disabilities and long term care needs. They work in people’s homes, supported living, and the main office. It’s a really important service because these are vulnerable people who rely on their care team every day. So for our presentation, we had to look at their daily tasks and recommend a digital tool to fix the problems they’re having.</a:t>
            </a:r>
          </a:p>
          <a:p>
            <a:r>
              <a:rPr lang="en-GB" sz="1200" b="0" i="0" kern="1200" dirty="0">
                <a:solidFill>
                  <a:schemeClr val="tx1"/>
                </a:solidFill>
                <a:effectLst/>
                <a:latin typeface="+mn-lt"/>
                <a:ea typeface="+mn-ea"/>
                <a:cs typeface="+mn-cs"/>
              </a:rPr>
              <a:t>I’ll start by explaining the problem, then we’ll introduce our solution, look at the benefits and risks, and finally explain how Ashford can actually put this into practice.</a:t>
            </a:r>
          </a:p>
          <a:p>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1</a:t>
            </a:fld>
            <a:endParaRPr lang="en-US" dirty="0"/>
          </a:p>
        </p:txBody>
      </p:sp>
    </p:spTree>
    <p:extLst>
      <p:ext uri="{BB962C8B-B14F-4D97-AF65-F5344CB8AC3E}">
        <p14:creationId xmlns:p14="http://schemas.microsoft.com/office/powerpoint/2010/main" val="7323007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So let’s start with the problem. Ashford uses Microsoft 365, but there’s a significant issue. Staff are confused about which tool to use for which task. Some people are using texts, some use email, and some are even just writing things down on paper.</a:t>
            </a:r>
          </a:p>
          <a:p>
            <a:r>
              <a:rPr lang="en-GB" sz="1200" b="0" i="0" kern="1200" dirty="0">
                <a:solidFill>
                  <a:schemeClr val="tx1"/>
                </a:solidFill>
                <a:effectLst/>
                <a:latin typeface="+mn-lt"/>
                <a:ea typeface="+mn-ea"/>
                <a:cs typeface="+mn-cs"/>
              </a:rPr>
              <a:t>Because everything is so scattered, things get missed. Updates get missed, work gets duplicated, and shift rotas are unclear. As Warmoth et al. found in 2023, poor communication in care settings can create patient safety risks.</a:t>
            </a:r>
          </a:p>
          <a:p>
            <a:r>
              <a:rPr lang="en-GB" sz="1200" b="0" i="0" kern="1200" dirty="0">
                <a:solidFill>
                  <a:schemeClr val="tx1"/>
                </a:solidFill>
                <a:effectLst/>
                <a:latin typeface="+mn-lt"/>
                <a:ea typeface="+mn-ea"/>
                <a:cs typeface="+mn-cs"/>
              </a:rPr>
              <a:t>If a support worker misses an important update about a service user’s medication, or doesn’t see that a service user needs extra support that day, it could affect the quality and safety of the care they receive. It also puts extra stress on staff because they spend more time chasing information rather than focusing on care.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2</a:t>
            </a:fld>
            <a:endParaRPr lang="en-US" dirty="0"/>
          </a:p>
        </p:txBody>
      </p:sp>
    </p:spTree>
    <p:extLst>
      <p:ext uri="{BB962C8B-B14F-4D97-AF65-F5344CB8AC3E}">
        <p14:creationId xmlns:p14="http://schemas.microsoft.com/office/powerpoint/2010/main" val="25538215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To fix this, our group decided to focus on the staff communication and daily updates task. We think the best solution is Microsoft Teams. One of the main reasons we chose Teams is because it’s already part of the Microsoft 365 package they use. So Ashford doesn’t need to buy new software, it’s already there.</a:t>
            </a:r>
          </a:p>
          <a:p>
            <a:r>
              <a:rPr lang="en-GB" sz="1200" b="0" i="0" kern="1200" dirty="0">
                <a:solidFill>
                  <a:schemeClr val="tx1"/>
                </a:solidFill>
                <a:effectLst/>
                <a:latin typeface="+mn-lt"/>
                <a:ea typeface="+mn-ea"/>
                <a:cs typeface="+mn-cs"/>
              </a:rPr>
              <a:t>Over the next few minutes, Laraib is going to explain exactly how Teams works. She’ll show you how features like channels and mentions can help fix the problems we just talked about. After that, </a:t>
            </a:r>
            <a:r>
              <a:rPr lang="en-GB" sz="1200" b="0" i="0" kern="1200" dirty="0" err="1">
                <a:solidFill>
                  <a:schemeClr val="tx1"/>
                </a:solidFill>
                <a:effectLst/>
                <a:latin typeface="+mn-lt"/>
                <a:ea typeface="+mn-ea"/>
                <a:cs typeface="+mn-cs"/>
              </a:rPr>
              <a:t>Smaira</a:t>
            </a:r>
            <a:r>
              <a:rPr lang="en-GB" sz="1200" b="0" i="0" kern="1200" dirty="0">
                <a:solidFill>
                  <a:schemeClr val="tx1"/>
                </a:solidFill>
                <a:effectLst/>
                <a:latin typeface="+mn-lt"/>
                <a:ea typeface="+mn-ea"/>
                <a:cs typeface="+mn-cs"/>
              </a:rPr>
              <a:t> will look at the benefits, but also the very real risks and challenges Ashford needs to be aware of. And finally, Nasreen will walk you through a step by step plan for how Ashford can actually put this into practice safely.</a:t>
            </a:r>
          </a:p>
          <a:p>
            <a:r>
              <a:rPr lang="en-GB" sz="1200" b="0" i="0" kern="1200" dirty="0">
                <a:solidFill>
                  <a:schemeClr val="tx1"/>
                </a:solidFill>
                <a:effectLst/>
                <a:latin typeface="+mn-lt"/>
                <a:ea typeface="+mn-ea"/>
                <a:cs typeface="+mn-cs"/>
              </a:rPr>
              <a:t>So, I’ll hand over to Laraib.</a:t>
            </a:r>
          </a:p>
          <a:p>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3</a:t>
            </a:fld>
            <a:endParaRPr lang="en-US" dirty="0"/>
          </a:p>
        </p:txBody>
      </p:sp>
    </p:spTree>
    <p:extLst>
      <p:ext uri="{BB962C8B-B14F-4D97-AF65-F5344CB8AC3E}">
        <p14:creationId xmlns:p14="http://schemas.microsoft.com/office/powerpoint/2010/main" val="32208892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endParaRPr lang="en-GB" dirty="0"/>
          </a:p>
          <a:p>
            <a:r>
              <a:rPr lang="en-GB" sz="1200" b="0" i="0" kern="1200" dirty="0">
                <a:solidFill>
                  <a:schemeClr val="tx1"/>
                </a:solidFill>
                <a:effectLst/>
                <a:latin typeface="+mn-lt"/>
                <a:ea typeface="+mn-ea"/>
                <a:cs typeface="+mn-cs"/>
              </a:rPr>
              <a:t>Thanks, Noreen, So let’s really break down the problem and our solution. When we say daily communication at Ashford, we don’t just mean sending a quick email. We’re talking about shift handovers, reminding staff about medication, passing on urgent updates, and keeping track of care plan notes.</a:t>
            </a:r>
          </a:p>
          <a:p>
            <a:r>
              <a:rPr lang="en-GB" sz="1200" b="0" i="0" kern="1200" dirty="0">
                <a:solidFill>
                  <a:schemeClr val="tx1"/>
                </a:solidFill>
                <a:effectLst/>
                <a:latin typeface="+mn-lt"/>
                <a:ea typeface="+mn-ea"/>
                <a:cs typeface="+mn-cs"/>
              </a:rPr>
              <a:t>Right now, a lot of this information gets lost or duplicated because the team isn’t using one main communication tool. Some staff are using texts, some are using email, and others are writing things down on paper. When information is scattered like that, things get missed.</a:t>
            </a:r>
          </a:p>
          <a:p>
            <a:r>
              <a:rPr lang="en-GB" sz="1200" b="0" i="0" kern="1200" dirty="0">
                <a:solidFill>
                  <a:schemeClr val="tx1"/>
                </a:solidFill>
                <a:effectLst/>
                <a:latin typeface="+mn-lt"/>
                <a:ea typeface="+mn-ea"/>
                <a:cs typeface="+mn-cs"/>
              </a:rPr>
              <a:t>And that’s a real problem. If a support worker misses an update about a service user, it doesn’t just cause admin issues. It could affect the quality of care that person receives.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Our solution is Microsoft Teams. One of the main reasons it works well is because of how it’s organised. It uses something called channels. Think of a channel like a dedicated noticeboard for a specific team. There could be a channel for Team A and another one for Team B.</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This means that instead of everyone getting messages that aren’t relevant to them, each team has their own space. It keeps conversations in one place instead of having them spread across different apps and bits of paper.</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Another really useful feature is the mention function. If a support worker has an urgent question about a service user’s medication, they can use an @mention to alert the relevant senior care worker or coordinator. This makes it clearer who the message is directed to and makes it easier for the right person to respond.</a:t>
            </a:r>
          </a:p>
          <a:p>
            <a:r>
              <a:rPr lang="en-GB" sz="1200" b="0" i="0" kern="1200" dirty="0">
                <a:solidFill>
                  <a:schemeClr val="tx1"/>
                </a:solidFill>
                <a:effectLst/>
                <a:latin typeface="+mn-lt"/>
                <a:ea typeface="+mn-ea"/>
                <a:cs typeface="+mn-cs"/>
              </a:rPr>
              <a:t>It also means the message is kept within the team’s communication system rather than being sent through different apps or separate text messages.</a:t>
            </a:r>
          </a:p>
          <a:p>
            <a:r>
              <a:rPr lang="en-GB" sz="1200" b="0" i="0" kern="1200" dirty="0">
                <a:solidFill>
                  <a:schemeClr val="tx1"/>
                </a:solidFill>
                <a:effectLst/>
                <a:latin typeface="+mn-lt"/>
                <a:ea typeface="+mn-ea"/>
                <a:cs typeface="+mn-cs"/>
              </a:rPr>
              <a:t>So, Microsoft Teams gives Ashford a way to keep communication organised and in one place. It’s a simple feature, but it could make communication much quicker for everyone.</a:t>
            </a:r>
          </a:p>
          <a:p>
            <a:br>
              <a:rPr lang="en-GB" dirty="0"/>
            </a:br>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4</a:t>
            </a:fld>
            <a:endParaRPr lang="en-US" dirty="0"/>
          </a:p>
        </p:txBody>
      </p:sp>
    </p:spTree>
    <p:extLst>
      <p:ext uri="{BB962C8B-B14F-4D97-AF65-F5344CB8AC3E}">
        <p14:creationId xmlns:p14="http://schemas.microsoft.com/office/powerpoint/2010/main" val="18083523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Right, so let’s put this into context. Let’s look at three quick examples of how Teams would actually work at Ashford.</a:t>
            </a:r>
          </a:p>
          <a:p>
            <a:r>
              <a:rPr lang="en-GB" sz="1200" b="0" i="0" kern="1200" dirty="0">
                <a:solidFill>
                  <a:schemeClr val="tx1"/>
                </a:solidFill>
                <a:effectLst/>
                <a:latin typeface="+mn-lt"/>
                <a:ea typeface="+mn-ea"/>
                <a:cs typeface="+mn-cs"/>
              </a:rPr>
              <a:t>First, imagine a support worker is stuck in traffic. Instead of repeatedly trying to ring the busy office phone, </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they could send a quick Teams message to the coordinator to let them know they’re running late. The coordinator can then see the message and make the necessary changes, such as updating the rota or arranging cover if </a:t>
            </a:r>
            <a:r>
              <a:rPr lang="en-GB" sz="1200" b="0" i="0" kern="1200">
                <a:solidFill>
                  <a:schemeClr val="tx1"/>
                </a:solidFill>
                <a:effectLst/>
                <a:latin typeface="+mn-lt"/>
                <a:ea typeface="+mn-ea"/>
                <a:cs typeface="+mn-cs"/>
              </a:rPr>
              <a:t>needed.</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Then you’ve got the morning handover. At the moment, that might be recorded in a paper log that some of the team won’t see until they get into the office. Instead, the senior care worker could post the handover notes in a Daily Updates channel. Staff can then access the same information whether they’re already out in the community or arriving at the office.</a:t>
            </a:r>
          </a:p>
          <a:p>
            <a:r>
              <a:rPr lang="en-GB" sz="1200" b="0" i="0" kern="1200" dirty="0">
                <a:solidFill>
                  <a:schemeClr val="tx1"/>
                </a:solidFill>
                <a:effectLst/>
                <a:latin typeface="+mn-lt"/>
                <a:ea typeface="+mn-ea"/>
                <a:cs typeface="+mn-cs"/>
              </a:rPr>
              <a:t>And what about team meetings? Community staff might have to drive all the way back to the main office just for a 20 minute catch up, which takes up time and uses fuel. With Teams, they could join a video call remotely, where appropriate. This means staff can still communicate and stay connected without everyone having to travel back to the office.</a:t>
            </a:r>
          </a:p>
          <a:p>
            <a:r>
              <a:rPr lang="en-GB" sz="1200" b="0" i="0" kern="1200" dirty="0">
                <a:solidFill>
                  <a:schemeClr val="tx1"/>
                </a:solidFill>
                <a:effectLst/>
                <a:latin typeface="+mn-lt"/>
                <a:ea typeface="+mn-ea"/>
                <a:cs typeface="+mn-cs"/>
              </a:rPr>
              <a:t>So, those are three simple examples of how Teams could be used in everyday practice at Ashford. As Green and Joyce found in 2022, this can help reduce unnecessary travel time while still keeping people connected.</a:t>
            </a:r>
          </a:p>
          <a:p>
            <a:r>
              <a:rPr lang="en-GB" sz="1200" b="0" i="0" kern="1200" dirty="0">
                <a:solidFill>
                  <a:schemeClr val="tx1"/>
                </a:solidFill>
                <a:effectLst/>
                <a:latin typeface="+mn-lt"/>
                <a:ea typeface="+mn-ea"/>
                <a:cs typeface="+mn-cs"/>
              </a:rPr>
              <a:t>I’ll now hand over to </a:t>
            </a:r>
            <a:r>
              <a:rPr lang="en-GB" sz="1200" b="0" i="0" kern="1200" dirty="0" err="1">
                <a:solidFill>
                  <a:schemeClr val="tx1"/>
                </a:solidFill>
                <a:effectLst/>
                <a:latin typeface="+mn-lt"/>
                <a:ea typeface="+mn-ea"/>
                <a:cs typeface="+mn-cs"/>
              </a:rPr>
              <a:t>Smaira</a:t>
            </a:r>
            <a:r>
              <a:rPr lang="en-GB" sz="1200" b="0" i="0" kern="1200" dirty="0">
                <a:solidFill>
                  <a:schemeClr val="tx1"/>
                </a:solidFill>
                <a:effectLst/>
                <a:latin typeface="+mn-lt"/>
                <a:ea typeface="+mn-ea"/>
                <a:cs typeface="+mn-cs"/>
              </a:rPr>
              <a:t>, who will talk about the benefits and potential challenges of using Teams.</a:t>
            </a:r>
          </a:p>
          <a:p>
            <a:br>
              <a:rPr lang="en-GB" dirty="0"/>
            </a:br>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5</a:t>
            </a:fld>
            <a:endParaRPr lang="en-US" dirty="0"/>
          </a:p>
        </p:txBody>
      </p:sp>
    </p:spTree>
    <p:extLst>
      <p:ext uri="{BB962C8B-B14F-4D97-AF65-F5344CB8AC3E}">
        <p14:creationId xmlns:p14="http://schemas.microsoft.com/office/powerpoint/2010/main" val="29526616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Thanks, Laraib.</a:t>
            </a:r>
          </a:p>
          <a:p>
            <a:r>
              <a:rPr lang="en-GB" sz="1200" b="0" i="0" kern="1200" dirty="0">
                <a:solidFill>
                  <a:schemeClr val="tx1"/>
                </a:solidFill>
                <a:effectLst/>
                <a:latin typeface="+mn-lt"/>
                <a:ea typeface="+mn-ea"/>
                <a:cs typeface="+mn-cs"/>
              </a:rPr>
              <a:t>So why Microsoft Teams? Well, let’s start with teamwork. Ashford has staff working in people’s homes, in supported living, and in the main office. Teams brings them all together in one space. Whether you’re out on the road or sitting at a desk, you’re still part of the same team.</a:t>
            </a:r>
          </a:p>
          <a:p>
            <a:r>
              <a:rPr lang="en-GB" sz="1200" b="0" i="0" kern="1200" dirty="0">
                <a:solidFill>
                  <a:schemeClr val="tx1"/>
                </a:solidFill>
                <a:effectLst/>
                <a:latin typeface="+mn-lt"/>
                <a:ea typeface="+mn-ea"/>
                <a:cs typeface="+mn-cs"/>
              </a:rPr>
              <a:t>It means staff can stay connected and have access to the same information, even when they’re working in different locations.</a:t>
            </a:r>
          </a:p>
          <a:p>
            <a:r>
              <a:rPr lang="en-GB" sz="1200" b="0" i="0" kern="1200" dirty="0">
                <a:solidFill>
                  <a:schemeClr val="tx1"/>
                </a:solidFill>
                <a:effectLst/>
                <a:latin typeface="+mn-lt"/>
                <a:ea typeface="+mn-ea"/>
                <a:cs typeface="+mn-cs"/>
              </a:rPr>
              <a:t>Another thing is accountability. Teams keeps a clear, searchable record of communication, so there is a record of who said what and when. If there’s a query about a service user’s care, this can make it easier to find the relevant information. It’s more organised than relying on bits of paper or separate text messages.</a:t>
            </a:r>
          </a:p>
          <a:p>
            <a:r>
              <a:rPr lang="en-GB" sz="1200" b="0" i="0" kern="1200" dirty="0">
                <a:solidFill>
                  <a:schemeClr val="tx1"/>
                </a:solidFill>
                <a:effectLst/>
                <a:latin typeface="+mn-lt"/>
                <a:ea typeface="+mn-ea"/>
                <a:cs typeface="+mn-cs"/>
              </a:rPr>
              <a:t>And then there’s the practical side. It’s already part of the Microsoft 365 package they use. That means Ashford doesn’t need to go out and buy new software. It can save money and means there isn’t the extra hassle of setting up a completely new system.</a:t>
            </a:r>
          </a:p>
          <a:p>
            <a:r>
              <a:rPr lang="en-GB" sz="1200" b="0" i="0" kern="1200" dirty="0">
                <a:solidFill>
                  <a:schemeClr val="tx1"/>
                </a:solidFill>
                <a:effectLst/>
                <a:latin typeface="+mn-lt"/>
                <a:ea typeface="+mn-ea"/>
                <a:cs typeface="+mn-cs"/>
              </a:rPr>
              <a:t>And finally, efficiency. Right now, because things are so disorganised, staff may end up doing the same work twice. If someone posts an update on Teams, the relevant staff can access it in one place. This could reduce the amount of time spent chasing people for information or accidentally sending the same information multiple times.</a:t>
            </a:r>
          </a:p>
          <a:p>
            <a:r>
              <a:rPr lang="en-GB" sz="1200" b="0" i="0" kern="1200" dirty="0" err="1">
                <a:solidFill>
                  <a:schemeClr val="tx1"/>
                </a:solidFill>
                <a:effectLst/>
                <a:latin typeface="+mn-lt"/>
                <a:ea typeface="+mn-ea"/>
                <a:cs typeface="+mn-cs"/>
              </a:rPr>
              <a:t>Sastrawan</a:t>
            </a:r>
            <a:r>
              <a:rPr lang="en-GB" sz="1200" b="0" i="0" kern="1200" dirty="0">
                <a:solidFill>
                  <a:schemeClr val="tx1"/>
                </a:solidFill>
                <a:effectLst/>
                <a:latin typeface="+mn-lt"/>
                <a:ea typeface="+mn-ea"/>
                <a:cs typeface="+mn-cs"/>
              </a:rPr>
              <a:t> and colleagues found in 2024 that using Microsoft Teams can enhance communication and interprofessional cooperation. So there’s research to support the potential benefits of using Teams.</a:t>
            </a:r>
          </a:p>
          <a:p>
            <a:r>
              <a:rPr lang="en-GB" sz="1200" b="0" i="0" kern="1200" dirty="0">
                <a:solidFill>
                  <a:schemeClr val="tx1"/>
                </a:solidFill>
                <a:effectLst/>
                <a:latin typeface="+mn-lt"/>
                <a:ea typeface="+mn-ea"/>
                <a:cs typeface="+mn-cs"/>
              </a:rPr>
              <a:t>But look, we have to be realistic. It’s not all perfect. There are definitely some risks Ashford needs to think about.</a:t>
            </a:r>
          </a:p>
          <a:p>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6</a:t>
            </a:fld>
            <a:endParaRPr lang="en-US" dirty="0"/>
          </a:p>
        </p:txBody>
      </p:sp>
    </p:spTree>
    <p:extLst>
      <p:ext uri="{BB962C8B-B14F-4D97-AF65-F5344CB8AC3E}">
        <p14:creationId xmlns:p14="http://schemas.microsoft.com/office/powerpoint/2010/main" val="19004075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One thing is the digital skills gap. </a:t>
            </a:r>
            <a:r>
              <a:rPr lang="en-GB" sz="1200" b="0" i="0" kern="1200" dirty="0" err="1">
                <a:solidFill>
                  <a:schemeClr val="tx1"/>
                </a:solidFill>
                <a:effectLst/>
                <a:latin typeface="+mn-lt"/>
                <a:ea typeface="+mn-ea"/>
                <a:cs typeface="+mn-cs"/>
              </a:rPr>
              <a:t>Ekosgen</a:t>
            </a:r>
            <a:r>
              <a:rPr lang="en-GB" sz="1200" b="0" i="0" kern="1200" dirty="0">
                <a:solidFill>
                  <a:schemeClr val="tx1"/>
                </a:solidFill>
                <a:effectLst/>
                <a:latin typeface="+mn-lt"/>
                <a:ea typeface="+mn-ea"/>
                <a:cs typeface="+mn-cs"/>
              </a:rPr>
              <a:t> found in 2024 that some staff may lack confidence or digital skills when using new technology. This could be a real issue in social care, especially for staff who are more used to traditional ways of working.</a:t>
            </a:r>
          </a:p>
          <a:p>
            <a:r>
              <a:rPr lang="en-GB" sz="1200" b="0" i="0" kern="1200" dirty="0">
                <a:solidFill>
                  <a:schemeClr val="tx1"/>
                </a:solidFill>
                <a:effectLst/>
                <a:latin typeface="+mn-lt"/>
                <a:ea typeface="+mn-ea"/>
                <a:cs typeface="+mn-cs"/>
              </a:rPr>
              <a:t>If people find Teams confusing or overwhelming, they might avoid using it, which would defeat the purpose of introducing it in the first place.</a:t>
            </a:r>
          </a:p>
          <a:p>
            <a:r>
              <a:rPr lang="en-GB" sz="1200" b="0" i="0" kern="1200" dirty="0">
                <a:solidFill>
                  <a:schemeClr val="tx1"/>
                </a:solidFill>
                <a:effectLst/>
                <a:latin typeface="+mn-lt"/>
                <a:ea typeface="+mn-ea"/>
                <a:cs typeface="+mn-cs"/>
              </a:rPr>
              <a:t>Then there’s the privacy and GDPR risk. Staff can’t just post patient names or sensitive health information in a general chat. </a:t>
            </a:r>
            <a:r>
              <a:rPr lang="en-GB" sz="1200" b="0" i="0" kern="1200" dirty="0" err="1">
                <a:solidFill>
                  <a:schemeClr val="tx1"/>
                </a:solidFill>
                <a:effectLst/>
                <a:latin typeface="+mn-lt"/>
                <a:ea typeface="+mn-ea"/>
                <a:cs typeface="+mn-cs"/>
              </a:rPr>
              <a:t>Jonnagaddala</a:t>
            </a:r>
            <a:r>
              <a:rPr lang="en-GB" sz="1200" b="0" i="0" kern="1200" dirty="0">
                <a:solidFill>
                  <a:schemeClr val="tx1"/>
                </a:solidFill>
                <a:effectLst/>
                <a:latin typeface="+mn-lt"/>
                <a:ea typeface="+mn-ea"/>
                <a:cs typeface="+mn-cs"/>
              </a:rPr>
              <a:t> and Wong highlight in 2025 the importance of strong privacy and data protection when using digital communication.</a:t>
            </a:r>
          </a:p>
          <a:p>
            <a:r>
              <a:rPr lang="en-GB" sz="1200" b="0" i="0" kern="1200" dirty="0">
                <a:solidFill>
                  <a:schemeClr val="tx1"/>
                </a:solidFill>
                <a:effectLst/>
                <a:latin typeface="+mn-lt"/>
                <a:ea typeface="+mn-ea"/>
                <a:cs typeface="+mn-cs"/>
              </a:rPr>
              <a:t>For Ashford, a data protection breach could have serious consequences, including financial penalties and loss of trust from service users.</a:t>
            </a:r>
          </a:p>
          <a:p>
            <a:r>
              <a:rPr lang="en-GB" sz="1200" b="0" i="0" kern="1200" dirty="0">
                <a:solidFill>
                  <a:schemeClr val="tx1"/>
                </a:solidFill>
                <a:effectLst/>
                <a:latin typeface="+mn-lt"/>
                <a:ea typeface="+mn-ea"/>
                <a:cs typeface="+mn-cs"/>
              </a:rPr>
              <a:t>Finally, there’s the issue of access and security. Not every member of staff may have the same level of digital confidence, access to a suitable device, or reliable internet connection. There could also be concerns about how securely information is being shared.</a:t>
            </a:r>
          </a:p>
          <a:p>
            <a:r>
              <a:rPr lang="en-GB" sz="1200" b="0" i="0" kern="1200" dirty="0">
                <a:solidFill>
                  <a:schemeClr val="tx1"/>
                </a:solidFill>
                <a:effectLst/>
                <a:latin typeface="+mn-lt"/>
                <a:ea typeface="+mn-ea"/>
                <a:cs typeface="+mn-cs"/>
              </a:rPr>
              <a:t>This is particularly important in a care setting because staff may be handling confidential information about service users.</a:t>
            </a:r>
          </a:p>
          <a:p>
            <a:r>
              <a:rPr lang="en-GB" sz="1200" b="0" i="0" kern="1200" dirty="0">
                <a:solidFill>
                  <a:schemeClr val="tx1"/>
                </a:solidFill>
                <a:effectLst/>
                <a:latin typeface="+mn-lt"/>
                <a:ea typeface="+mn-ea"/>
                <a:cs typeface="+mn-cs"/>
              </a:rPr>
              <a:t>So, what does this mean for Ashford? Basically, they can’t just introduce Teams and expect everything to work straight away. They would need proper training to support staff, as well as clear rules around privacy, data protection and appropriate use of the system.</a:t>
            </a:r>
          </a:p>
          <a:p>
            <a:r>
              <a:rPr lang="en-GB" sz="1200" b="0" i="0" kern="1200" dirty="0">
                <a:solidFill>
                  <a:schemeClr val="tx1"/>
                </a:solidFill>
                <a:effectLst/>
                <a:latin typeface="+mn-lt"/>
                <a:ea typeface="+mn-ea"/>
                <a:cs typeface="+mn-cs"/>
              </a:rPr>
              <a:t>If these things are planned properly, the risks can be managed.</a:t>
            </a:r>
          </a:p>
          <a:p>
            <a:r>
              <a:rPr lang="en-GB" sz="1200" b="0" i="0" kern="1200" dirty="0">
                <a:solidFill>
                  <a:schemeClr val="tx1"/>
                </a:solidFill>
                <a:effectLst/>
                <a:latin typeface="+mn-lt"/>
                <a:ea typeface="+mn-ea"/>
                <a:cs typeface="+mn-cs"/>
              </a:rPr>
              <a:t>And that brings us to our final part. I’ll now hand over to Nasreen, who will talk about how Ashford could put these changes into practice, as well as our final reflections and conclusion.</a:t>
            </a:r>
          </a:p>
          <a:p>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7</a:t>
            </a:fld>
            <a:endParaRPr lang="en-US" dirty="0"/>
          </a:p>
        </p:txBody>
      </p:sp>
    </p:spTree>
    <p:extLst>
      <p:ext uri="{BB962C8B-B14F-4D97-AF65-F5344CB8AC3E}">
        <p14:creationId xmlns:p14="http://schemas.microsoft.com/office/powerpoint/2010/main" val="4336189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Thanks, </a:t>
            </a:r>
            <a:r>
              <a:rPr lang="en-GB" sz="1200" b="0" i="0" kern="1200" dirty="0" err="1">
                <a:solidFill>
                  <a:schemeClr val="tx1"/>
                </a:solidFill>
                <a:effectLst/>
                <a:latin typeface="+mn-lt"/>
                <a:ea typeface="+mn-ea"/>
                <a:cs typeface="+mn-cs"/>
              </a:rPr>
              <a:t>Smaira</a:t>
            </a:r>
            <a:r>
              <a:rPr lang="en-GB" sz="1200" b="0" i="0" kern="1200" dirty="0">
                <a:solidFill>
                  <a:schemeClr val="tx1"/>
                </a:solidFill>
                <a:effectLst/>
                <a:latin typeface="+mn-lt"/>
                <a:ea typeface="+mn-ea"/>
                <a:cs typeface="+mn-cs"/>
              </a:rPr>
              <a:t>.</a:t>
            </a:r>
          </a:p>
          <a:p>
            <a:r>
              <a:rPr lang="en-GB" sz="1200" b="0" i="0" kern="1200" dirty="0">
                <a:solidFill>
                  <a:schemeClr val="tx1"/>
                </a:solidFill>
                <a:effectLst/>
                <a:latin typeface="+mn-lt"/>
                <a:ea typeface="+mn-ea"/>
                <a:cs typeface="+mn-cs"/>
              </a:rPr>
              <a:t>So, we’ve talked about the benefits of Teams and the very real risks. Now, let’s bring it together and look at how Ashford can actually make this work in practice. It’s not as simple as just switching it on one day and hoping for the best.</a:t>
            </a:r>
          </a:p>
          <a:p>
            <a:r>
              <a:rPr lang="en-GB" sz="1200" b="0" i="0" kern="1200" dirty="0">
                <a:solidFill>
                  <a:schemeClr val="tx1"/>
                </a:solidFill>
                <a:effectLst/>
                <a:latin typeface="+mn-lt"/>
                <a:ea typeface="+mn-ea"/>
                <a:cs typeface="+mn-cs"/>
              </a:rPr>
              <a:t>The first step is to start small. We recommend they run a pilot with just one team first, maybe one of the supported living sites. This gives them a chance to test the system, see how staff react, and iron out any issues before rolling it out to everyone else. It keeps the pressure low and gives Ashford a chance to learn from the pilot. The second step is training. Remember the digital skills gap </a:t>
            </a:r>
            <a:r>
              <a:rPr lang="en-GB" sz="1200" b="0" i="0" kern="1200" dirty="0" err="1">
                <a:solidFill>
                  <a:schemeClr val="tx1"/>
                </a:solidFill>
                <a:effectLst/>
                <a:latin typeface="+mn-lt"/>
                <a:ea typeface="+mn-ea"/>
                <a:cs typeface="+mn-cs"/>
              </a:rPr>
              <a:t>Smaira</a:t>
            </a:r>
            <a:r>
              <a:rPr lang="en-GB" sz="1200" b="0" i="0" kern="1200" dirty="0">
                <a:solidFill>
                  <a:schemeClr val="tx1"/>
                </a:solidFill>
                <a:effectLst/>
                <a:latin typeface="+mn-lt"/>
                <a:ea typeface="+mn-ea"/>
                <a:cs typeface="+mn-cs"/>
              </a:rPr>
              <a:t> mentioned? You can’t just give people a new app and expect them to know how to use it. Ashford needs to invest in proper training sessions. They could even set up digital champions on each team, meaning staff who are confident with technology and can help their colleagues. This way, staff have someone they can go to if they need help, and no one gets left behind.</a:t>
            </a:r>
          </a:p>
          <a:p>
            <a:r>
              <a:rPr lang="en-GB" sz="1200" b="0" i="0" kern="1200" dirty="0">
                <a:solidFill>
                  <a:schemeClr val="tx1"/>
                </a:solidFill>
                <a:effectLst/>
                <a:latin typeface="+mn-lt"/>
                <a:ea typeface="+mn-ea"/>
                <a:cs typeface="+mn-cs"/>
              </a:rPr>
              <a:t>And the third step is the most important: creating some Teams guidelines. This is basically a set of ground rules for how staff should use the platform.</a:t>
            </a:r>
          </a:p>
          <a:p>
            <a:r>
              <a:rPr lang="en-GB" sz="1200" b="0" i="0" kern="1200" dirty="0">
                <a:solidFill>
                  <a:schemeClr val="tx1"/>
                </a:solidFill>
                <a:effectLst/>
                <a:latin typeface="+mn-lt"/>
                <a:ea typeface="+mn-ea"/>
                <a:cs typeface="+mn-cs"/>
              </a:rPr>
              <a:t>For example, never share sensitive information in a general chat, always use the right channel for the right topic, and agree on response times for urgent messages. This directly addresses the privacy and GDPR risks we just talked about. It makes sure everyone knows exactly what is expected of them.</a:t>
            </a:r>
          </a:p>
          <a:p>
            <a:r>
              <a:rPr lang="en-GB" sz="1200" b="0" i="0" kern="1200" dirty="0">
                <a:solidFill>
                  <a:schemeClr val="tx1"/>
                </a:solidFill>
                <a:effectLst/>
                <a:latin typeface="+mn-lt"/>
                <a:ea typeface="+mn-ea"/>
                <a:cs typeface="+mn-cs"/>
              </a:rPr>
              <a:t>If Ashford follows these three steps, pilot, train, and set rules, they will have a smoother and safer transition. It means staff are less likely to feel overwhelmed, while service users’ information is better protected. That’s our implementation plan.</a:t>
            </a:r>
          </a:p>
          <a:p>
            <a:pPr rtl="0"/>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8</a:t>
            </a:fld>
            <a:endParaRPr lang="en-US" dirty="0"/>
          </a:p>
        </p:txBody>
      </p:sp>
    </p:spTree>
    <p:extLst>
      <p:ext uri="{BB962C8B-B14F-4D97-AF65-F5344CB8AC3E}">
        <p14:creationId xmlns:p14="http://schemas.microsoft.com/office/powerpoint/2010/main" val="14540802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so, to bring everything together, at the start we identified the main problem at Ashford: staff were confused about which Microsoft 365 tools to use. This was causing missed updates, duplicated work, and unclear shift rotas. It wasn’t just an admin issue. Poor communication could also create risks for the safety and quality of care. Our solution is Microsoft Teams. We’ve shown how it can be used for shift handovers, daily updates, and urgent communication. It keeps information organised in one place and provides a clear record of communication. It can also help connect staff working in the community with those back in the main office.</a:t>
            </a:r>
          </a:p>
          <a:p>
            <a:r>
              <a:rPr lang="en-GB" sz="1200" b="0" i="0" kern="1200" dirty="0">
                <a:solidFill>
                  <a:schemeClr val="tx1"/>
                </a:solidFill>
                <a:effectLst/>
                <a:latin typeface="+mn-lt"/>
                <a:ea typeface="+mn-ea"/>
                <a:cs typeface="+mn-cs"/>
              </a:rPr>
              <a:t>We also looked at the downsides. There’s a real digital skills gap, there are privacy and GDPR concerns, and there can be issues around access and security.</a:t>
            </a:r>
          </a:p>
          <a:p>
            <a:r>
              <a:rPr lang="en-GB" sz="1200" b="0" i="0" kern="1200" dirty="0">
                <a:solidFill>
                  <a:schemeClr val="tx1"/>
                </a:solidFill>
                <a:effectLst/>
                <a:latin typeface="+mn-lt"/>
                <a:ea typeface="+mn-ea"/>
                <a:cs typeface="+mn-cs"/>
              </a:rPr>
              <a:t>But these risks can be addressed through proper planning. That’s why our implementation plan focuses on starting small with a pilot, providing proper training, and creating clear guidelines. To support our recommendations, we used six credible sources. These include academic papers and real world reports, all found via Google Scholar. They’re all listed on the following slide in alphabetical order, following the UWTDS Harvard style. On behalf of the whole group, Noreen, Laraib, </a:t>
            </a:r>
            <a:r>
              <a:rPr lang="en-GB" sz="1200" b="0" i="0" kern="1200" dirty="0" err="1">
                <a:solidFill>
                  <a:schemeClr val="tx1"/>
                </a:solidFill>
                <a:effectLst/>
                <a:latin typeface="+mn-lt"/>
                <a:ea typeface="+mn-ea"/>
                <a:cs typeface="+mn-cs"/>
              </a:rPr>
              <a:t>Smaira</a:t>
            </a:r>
            <a:r>
              <a:rPr lang="en-GB" sz="1200" b="0" i="0" kern="1200" dirty="0">
                <a:solidFill>
                  <a:schemeClr val="tx1"/>
                </a:solidFill>
                <a:effectLst/>
                <a:latin typeface="+mn-lt"/>
                <a:ea typeface="+mn-ea"/>
                <a:cs typeface="+mn-cs"/>
              </a:rPr>
              <a:t>, and myself, thank you for listening. We’d be happy to answer any questions.</a:t>
            </a:r>
          </a:p>
          <a:p>
            <a:br>
              <a:rPr lang="en-GB" dirty="0"/>
            </a:br>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9</a:t>
            </a:fld>
            <a:endParaRPr lang="en-US" dirty="0"/>
          </a:p>
        </p:txBody>
      </p:sp>
    </p:spTree>
    <p:extLst>
      <p:ext uri="{BB962C8B-B14F-4D97-AF65-F5344CB8AC3E}">
        <p14:creationId xmlns:p14="http://schemas.microsoft.com/office/powerpoint/2010/main" val="415542868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indent="-457200"/>
            <a:r>
              <a:rPr lang="en-GB" dirty="0"/>
              <a:t>Dodd, C. et al. (2026) 'Systematic review of evidence on the use of synchronous virtual communication in adult social care: experiences of individuals with social care needs and their carers', Health &amp; Social Care in the Community, 2026, Article 8622670.</a:t>
            </a:r>
          </a:p>
          <a:p>
            <a:pPr indent="-457200"/>
            <a:endParaRPr lang="en-GB" dirty="0"/>
          </a:p>
          <a:p>
            <a:pPr indent="-457200"/>
            <a:r>
              <a:rPr lang="en-GB" dirty="0" err="1"/>
              <a:t>Ekosgen</a:t>
            </a:r>
            <a:r>
              <a:rPr lang="en-GB" dirty="0"/>
              <a:t> (2024) Digital capabilities within the adult social care workforce in Scotland. Scottish Social Services Council.</a:t>
            </a:r>
          </a:p>
          <a:p>
            <a:pPr indent="-457200"/>
            <a:endParaRPr lang="en-GB" dirty="0"/>
          </a:p>
          <a:p>
            <a:pPr indent="-457200"/>
            <a:r>
              <a:rPr lang="en-GB" dirty="0"/>
              <a:t>Green, V. and Joyce, N. (2022) '1016 Using video telemedicine for inpatient working: a novel approach to remote working during the COVID-19 pandemic', Age and Ageing, 51(Supplement_2), afac126.055.</a:t>
            </a:r>
          </a:p>
          <a:p>
            <a:pPr indent="-457200"/>
            <a:endParaRPr lang="en-GB" dirty="0"/>
          </a:p>
          <a:p>
            <a:pPr indent="-457200"/>
            <a:r>
              <a:rPr lang="en-GB" dirty="0" err="1"/>
              <a:t>Jonnagaddala</a:t>
            </a:r>
            <a:r>
              <a:rPr lang="en-GB" dirty="0"/>
              <a:t>, J. and Wong, Z.S.Y. (2025) 'Privacy preserving strategies for electronic health records in the era of large language models', </a:t>
            </a:r>
            <a:r>
              <a:rPr lang="en-GB" dirty="0" err="1"/>
              <a:t>npj</a:t>
            </a:r>
            <a:r>
              <a:rPr lang="en-GB" dirty="0"/>
              <a:t> Digital Medicine, 8, 34.</a:t>
            </a:r>
          </a:p>
          <a:p>
            <a:pPr indent="-457200"/>
            <a:endParaRPr lang="en-GB" dirty="0"/>
          </a:p>
          <a:p>
            <a:pPr indent="-457200"/>
            <a:r>
              <a:rPr lang="en-GB" dirty="0" err="1"/>
              <a:t>Sastrawan</a:t>
            </a:r>
            <a:r>
              <a:rPr lang="en-GB" dirty="0"/>
              <a:t>, I.G.G. et al. (2024) 'Integrating Microsoft Teams in medical program for virtual pharmacology simulations and prescription roleplay', International Journal of Transformative Health Professions Education, 2(2), pp. 22–27.</a:t>
            </a:r>
          </a:p>
          <a:p>
            <a:pPr indent="-457200"/>
            <a:endParaRPr lang="en-GB" dirty="0"/>
          </a:p>
          <a:p>
            <a:pPr indent="-457200"/>
            <a:r>
              <a:rPr lang="en-GB" dirty="0"/>
              <a:t>Warmoth, K. et al. (2023) 'Using online consultations to facilitate health and social care delivery during COVID-19: an interview study of care home staff', Journal of Long-Term Care, 2023, pp. 100–109.</a:t>
            </a:r>
          </a:p>
          <a:p>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10</a:t>
            </a:fld>
            <a:endParaRPr lang="en-US" dirty="0"/>
          </a:p>
        </p:txBody>
      </p:sp>
    </p:spTree>
    <p:extLst>
      <p:ext uri="{BB962C8B-B14F-4D97-AF65-F5344CB8AC3E}">
        <p14:creationId xmlns:p14="http://schemas.microsoft.com/office/powerpoint/2010/main" val="1346602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7DD975-C8AE-7CBE-92F3-0AFFEC81616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65B03FE-2F2F-D168-ABE6-4184E6B356B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9372C75-6AD6-40A7-5E4B-637C49CD5EC7}"/>
              </a:ext>
            </a:extLst>
          </p:cNvPr>
          <p:cNvSpPr>
            <a:spLocks noGrp="1"/>
          </p:cNvSpPr>
          <p:nvPr>
            <p:ph type="dt" sz="half" idx="10"/>
          </p:nvPr>
        </p:nvSpPr>
        <p:spPr/>
        <p:txBody>
          <a:bodyPr/>
          <a:lstStyle/>
          <a:p>
            <a:fld id="{E2D2F0CB-8BED-3748-8B15-758A52C2D13F}" type="datetime1">
              <a:rPr lang="en-US" smtClean="0"/>
              <a:pPr/>
              <a:t>10/1/2026</a:t>
            </a:fld>
            <a:endParaRPr lang="en-US" dirty="0"/>
          </a:p>
        </p:txBody>
      </p:sp>
      <p:sp>
        <p:nvSpPr>
          <p:cNvPr id="5" name="Footer Placeholder 4">
            <a:extLst>
              <a:ext uri="{FF2B5EF4-FFF2-40B4-BE49-F238E27FC236}">
                <a16:creationId xmlns:a16="http://schemas.microsoft.com/office/drawing/2014/main" id="{AB990DFE-7217-1161-ECF0-EE6CD660C9A6}"/>
              </a:ext>
            </a:extLst>
          </p:cNvPr>
          <p:cNvSpPr>
            <a:spLocks noGrp="1"/>
          </p:cNvSpPr>
          <p:nvPr>
            <p:ph type="ftr" sz="quarter" idx="11"/>
          </p:nvPr>
        </p:nvSpPr>
        <p:spPr/>
        <p:txBody>
          <a:bodyPr/>
          <a:lstStyle/>
          <a:p>
            <a:r>
              <a:rPr lang="en-US"/>
              <a:t>Shaping the future of our industry</a:t>
            </a:r>
            <a:endParaRPr lang="en-US" dirty="0"/>
          </a:p>
        </p:txBody>
      </p:sp>
      <p:sp>
        <p:nvSpPr>
          <p:cNvPr id="6" name="Slide Number Placeholder 5">
            <a:extLst>
              <a:ext uri="{FF2B5EF4-FFF2-40B4-BE49-F238E27FC236}">
                <a16:creationId xmlns:a16="http://schemas.microsoft.com/office/drawing/2014/main" id="{7C50AC7C-E922-C60A-10EC-7E0FB4028EB9}"/>
              </a:ext>
            </a:extLst>
          </p:cNvPr>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980970096"/>
      </p:ext>
    </p:extLst>
  </p:cSld>
  <p:clrMapOvr>
    <a:masterClrMapping/>
  </p:clrMapOvr>
  <p:hf hdr="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582AD0-3B62-C9D4-66D8-89DCA2720AF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F76623B-86FE-8B0B-A08B-E17D5FF7985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EA68E50-B150-C505-0D3E-A145058D878C}"/>
              </a:ext>
            </a:extLst>
          </p:cNvPr>
          <p:cNvSpPr>
            <a:spLocks noGrp="1"/>
          </p:cNvSpPr>
          <p:nvPr>
            <p:ph type="dt" sz="half" idx="10"/>
          </p:nvPr>
        </p:nvSpPr>
        <p:spPr/>
        <p:txBody>
          <a:bodyPr/>
          <a:lstStyle/>
          <a:p>
            <a:fld id="{E2D2F0CB-8BED-3748-8B15-758A52C2D13F}" type="datetime1">
              <a:rPr lang="en-US" smtClean="0"/>
              <a:pPr/>
              <a:t>10/1/2026</a:t>
            </a:fld>
            <a:endParaRPr lang="en-US" dirty="0"/>
          </a:p>
        </p:txBody>
      </p:sp>
      <p:sp>
        <p:nvSpPr>
          <p:cNvPr id="5" name="Footer Placeholder 4">
            <a:extLst>
              <a:ext uri="{FF2B5EF4-FFF2-40B4-BE49-F238E27FC236}">
                <a16:creationId xmlns:a16="http://schemas.microsoft.com/office/drawing/2014/main" id="{B6667459-8924-2D76-9D8B-E12CFA330412}"/>
              </a:ext>
            </a:extLst>
          </p:cNvPr>
          <p:cNvSpPr>
            <a:spLocks noGrp="1"/>
          </p:cNvSpPr>
          <p:nvPr>
            <p:ph type="ftr" sz="quarter" idx="11"/>
          </p:nvPr>
        </p:nvSpPr>
        <p:spPr/>
        <p:txBody>
          <a:bodyPr/>
          <a:lstStyle/>
          <a:p>
            <a:r>
              <a:rPr lang="en-US"/>
              <a:t>Shaping the future of our industry</a:t>
            </a:r>
            <a:endParaRPr lang="en-US" dirty="0"/>
          </a:p>
        </p:txBody>
      </p:sp>
      <p:sp>
        <p:nvSpPr>
          <p:cNvPr id="6" name="Slide Number Placeholder 5">
            <a:extLst>
              <a:ext uri="{FF2B5EF4-FFF2-40B4-BE49-F238E27FC236}">
                <a16:creationId xmlns:a16="http://schemas.microsoft.com/office/drawing/2014/main" id="{311DB86D-4A06-AE0F-10A8-4B9A9B8D1882}"/>
              </a:ext>
            </a:extLst>
          </p:cNvPr>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814614969"/>
      </p:ext>
    </p:extLst>
  </p:cSld>
  <p:clrMapOvr>
    <a:masterClrMapping/>
  </p:clrMapOvr>
  <p:hf hdr="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1C98C3-B37E-04ED-BBAC-7B3344A78DF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210F98D-3C6A-CBFF-B3CC-3B55896ECEA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55A88B2-C333-80AC-822A-E2473A5550EB}"/>
              </a:ext>
            </a:extLst>
          </p:cNvPr>
          <p:cNvSpPr>
            <a:spLocks noGrp="1"/>
          </p:cNvSpPr>
          <p:nvPr>
            <p:ph type="dt" sz="half" idx="10"/>
          </p:nvPr>
        </p:nvSpPr>
        <p:spPr/>
        <p:txBody>
          <a:bodyPr/>
          <a:lstStyle/>
          <a:p>
            <a:fld id="{E2D2F0CB-8BED-3748-8B15-758A52C2D13F}" type="datetime1">
              <a:rPr lang="en-US" smtClean="0"/>
              <a:pPr/>
              <a:t>10/1/2026</a:t>
            </a:fld>
            <a:endParaRPr lang="en-US" dirty="0"/>
          </a:p>
        </p:txBody>
      </p:sp>
      <p:sp>
        <p:nvSpPr>
          <p:cNvPr id="5" name="Footer Placeholder 4">
            <a:extLst>
              <a:ext uri="{FF2B5EF4-FFF2-40B4-BE49-F238E27FC236}">
                <a16:creationId xmlns:a16="http://schemas.microsoft.com/office/drawing/2014/main" id="{70C362AC-F46E-BEF2-1615-83B4BAAF9BAA}"/>
              </a:ext>
            </a:extLst>
          </p:cNvPr>
          <p:cNvSpPr>
            <a:spLocks noGrp="1"/>
          </p:cNvSpPr>
          <p:nvPr>
            <p:ph type="ftr" sz="quarter" idx="11"/>
          </p:nvPr>
        </p:nvSpPr>
        <p:spPr/>
        <p:txBody>
          <a:bodyPr/>
          <a:lstStyle/>
          <a:p>
            <a:r>
              <a:rPr lang="en-US"/>
              <a:t>Shaping the future of our industry</a:t>
            </a:r>
            <a:endParaRPr lang="en-US" dirty="0"/>
          </a:p>
        </p:txBody>
      </p:sp>
      <p:sp>
        <p:nvSpPr>
          <p:cNvPr id="6" name="Slide Number Placeholder 5">
            <a:extLst>
              <a:ext uri="{FF2B5EF4-FFF2-40B4-BE49-F238E27FC236}">
                <a16:creationId xmlns:a16="http://schemas.microsoft.com/office/drawing/2014/main" id="{4FA99A7C-CA9B-F406-7A74-1B15FA15E853}"/>
              </a:ext>
            </a:extLst>
          </p:cNvPr>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951429567"/>
      </p:ext>
    </p:extLst>
  </p:cSld>
  <p:clrMapOvr>
    <a:masterClrMapping/>
  </p:clrMapOvr>
  <p:hf hdr="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F7ADCA-525A-D082-3A82-00F1A27A192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B083A06-940D-026E-8F27-6E0A13AD89F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9D10933-7F66-7484-4D14-C92435124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61CD7A3-EA5F-F06B-33FB-8979ADCE25CD}"/>
              </a:ext>
            </a:extLst>
          </p:cNvPr>
          <p:cNvSpPr>
            <a:spLocks noGrp="1"/>
          </p:cNvSpPr>
          <p:nvPr>
            <p:ph type="dt" sz="half" idx="10"/>
          </p:nvPr>
        </p:nvSpPr>
        <p:spPr/>
        <p:txBody>
          <a:bodyPr/>
          <a:lstStyle/>
          <a:p>
            <a:fld id="{E2D2F0CB-8BED-3748-8B15-758A52C2D13F}" type="datetime1">
              <a:rPr lang="en-US" smtClean="0"/>
              <a:pPr/>
              <a:t>10/1/2026</a:t>
            </a:fld>
            <a:endParaRPr lang="en-US" dirty="0"/>
          </a:p>
        </p:txBody>
      </p:sp>
      <p:sp>
        <p:nvSpPr>
          <p:cNvPr id="6" name="Footer Placeholder 5">
            <a:extLst>
              <a:ext uri="{FF2B5EF4-FFF2-40B4-BE49-F238E27FC236}">
                <a16:creationId xmlns:a16="http://schemas.microsoft.com/office/drawing/2014/main" id="{9006230C-847D-3412-85B1-22F6D8F47659}"/>
              </a:ext>
            </a:extLst>
          </p:cNvPr>
          <p:cNvSpPr>
            <a:spLocks noGrp="1"/>
          </p:cNvSpPr>
          <p:nvPr>
            <p:ph type="ftr" sz="quarter" idx="11"/>
          </p:nvPr>
        </p:nvSpPr>
        <p:spPr/>
        <p:txBody>
          <a:bodyPr/>
          <a:lstStyle/>
          <a:p>
            <a:r>
              <a:rPr lang="en-US"/>
              <a:t>Shaping the future of our industry</a:t>
            </a:r>
            <a:endParaRPr lang="en-US" dirty="0"/>
          </a:p>
        </p:txBody>
      </p:sp>
      <p:sp>
        <p:nvSpPr>
          <p:cNvPr id="7" name="Slide Number Placeholder 6">
            <a:extLst>
              <a:ext uri="{FF2B5EF4-FFF2-40B4-BE49-F238E27FC236}">
                <a16:creationId xmlns:a16="http://schemas.microsoft.com/office/drawing/2014/main" id="{554E8176-0FD5-6A44-4C7B-5C140CEBCC3B}"/>
              </a:ext>
            </a:extLst>
          </p:cNvPr>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003860231"/>
      </p:ext>
    </p:extLst>
  </p:cSld>
  <p:clrMapOvr>
    <a:masterClrMapping/>
  </p:clrMapOvr>
  <p:hf hdr="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2D1C25-5126-1112-85EE-8C1BFA535C0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D5CD57B-ACC4-6DC2-B217-4D1B41FD481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850D038-24BD-170D-CF4F-00CAA408C77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CBDFA8B-9657-E081-D9D2-A0B087DE8A0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80208D5-1248-026A-B557-075AFB6D1FE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66F56E6-2DEB-60F4-034A-8E46BE720E01}"/>
              </a:ext>
            </a:extLst>
          </p:cNvPr>
          <p:cNvSpPr>
            <a:spLocks noGrp="1"/>
          </p:cNvSpPr>
          <p:nvPr>
            <p:ph type="dt" sz="half" idx="10"/>
          </p:nvPr>
        </p:nvSpPr>
        <p:spPr/>
        <p:txBody>
          <a:bodyPr/>
          <a:lstStyle/>
          <a:p>
            <a:fld id="{E2D2F0CB-8BED-3748-8B15-758A52C2D13F}" type="datetime1">
              <a:rPr lang="en-US" smtClean="0"/>
              <a:pPr/>
              <a:t>10/1/2026</a:t>
            </a:fld>
            <a:endParaRPr lang="en-US" dirty="0"/>
          </a:p>
        </p:txBody>
      </p:sp>
      <p:sp>
        <p:nvSpPr>
          <p:cNvPr id="8" name="Footer Placeholder 7">
            <a:extLst>
              <a:ext uri="{FF2B5EF4-FFF2-40B4-BE49-F238E27FC236}">
                <a16:creationId xmlns:a16="http://schemas.microsoft.com/office/drawing/2014/main" id="{A507B2B3-BB43-FCEB-2299-9604B98F8F97}"/>
              </a:ext>
            </a:extLst>
          </p:cNvPr>
          <p:cNvSpPr>
            <a:spLocks noGrp="1"/>
          </p:cNvSpPr>
          <p:nvPr>
            <p:ph type="ftr" sz="quarter" idx="11"/>
          </p:nvPr>
        </p:nvSpPr>
        <p:spPr/>
        <p:txBody>
          <a:bodyPr/>
          <a:lstStyle/>
          <a:p>
            <a:r>
              <a:rPr lang="en-US"/>
              <a:t>Shaping the future of our industry</a:t>
            </a:r>
            <a:endParaRPr lang="en-US" dirty="0"/>
          </a:p>
        </p:txBody>
      </p:sp>
      <p:sp>
        <p:nvSpPr>
          <p:cNvPr id="9" name="Slide Number Placeholder 8">
            <a:extLst>
              <a:ext uri="{FF2B5EF4-FFF2-40B4-BE49-F238E27FC236}">
                <a16:creationId xmlns:a16="http://schemas.microsoft.com/office/drawing/2014/main" id="{D54572AD-28A2-CE3B-C361-783302570187}"/>
              </a:ext>
            </a:extLst>
          </p:cNvPr>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459824624"/>
      </p:ext>
    </p:extLst>
  </p:cSld>
  <p:clrMapOvr>
    <a:masterClrMapping/>
  </p:clrMapOvr>
  <p:hf hdr="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D7DE35-7A79-236F-9497-C976AC791B5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F44FCA3-F777-9329-B961-41F17CE3ED97}"/>
              </a:ext>
            </a:extLst>
          </p:cNvPr>
          <p:cNvSpPr>
            <a:spLocks noGrp="1"/>
          </p:cNvSpPr>
          <p:nvPr>
            <p:ph type="dt" sz="half" idx="10"/>
          </p:nvPr>
        </p:nvSpPr>
        <p:spPr/>
        <p:txBody>
          <a:bodyPr/>
          <a:lstStyle/>
          <a:p>
            <a:fld id="{49407084-E3CF-AE41-BB02-D224862A000A}" type="datetime1">
              <a:rPr lang="en-US" smtClean="0"/>
              <a:t>10/1/2026</a:t>
            </a:fld>
            <a:endParaRPr lang="en-US" dirty="0"/>
          </a:p>
        </p:txBody>
      </p:sp>
      <p:sp>
        <p:nvSpPr>
          <p:cNvPr id="4" name="Footer Placeholder 3">
            <a:extLst>
              <a:ext uri="{FF2B5EF4-FFF2-40B4-BE49-F238E27FC236}">
                <a16:creationId xmlns:a16="http://schemas.microsoft.com/office/drawing/2014/main" id="{2B9F4E96-D7F3-5F9C-5809-F01AFA201510}"/>
              </a:ext>
            </a:extLst>
          </p:cNvPr>
          <p:cNvSpPr>
            <a:spLocks noGrp="1"/>
          </p:cNvSpPr>
          <p:nvPr>
            <p:ph type="ftr" sz="quarter" idx="11"/>
          </p:nvPr>
        </p:nvSpPr>
        <p:spPr/>
        <p:txBody>
          <a:bodyPr/>
          <a:lstStyle/>
          <a:p>
            <a:r>
              <a:rPr lang="en-US"/>
              <a:t>Shaping the future of our industry</a:t>
            </a:r>
            <a:endParaRPr lang="en-US" dirty="0"/>
          </a:p>
        </p:txBody>
      </p:sp>
      <p:sp>
        <p:nvSpPr>
          <p:cNvPr id="5" name="Slide Number Placeholder 4">
            <a:extLst>
              <a:ext uri="{FF2B5EF4-FFF2-40B4-BE49-F238E27FC236}">
                <a16:creationId xmlns:a16="http://schemas.microsoft.com/office/drawing/2014/main" id="{8E8CCE77-3AD7-BC96-2DB2-2DBC077A3618}"/>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1122746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9E59179-C5C3-6206-C56F-FB2B86BA1161}"/>
              </a:ext>
            </a:extLst>
          </p:cNvPr>
          <p:cNvSpPr>
            <a:spLocks noGrp="1"/>
          </p:cNvSpPr>
          <p:nvPr>
            <p:ph type="dt" sz="half" idx="10"/>
          </p:nvPr>
        </p:nvSpPr>
        <p:spPr/>
        <p:txBody>
          <a:bodyPr/>
          <a:lstStyle/>
          <a:p>
            <a:fld id="{E2D2F0CB-8BED-3748-8B15-758A52C2D13F}" type="datetime1">
              <a:rPr lang="en-US" smtClean="0"/>
              <a:pPr/>
              <a:t>10/1/2026</a:t>
            </a:fld>
            <a:endParaRPr lang="en-US" dirty="0"/>
          </a:p>
        </p:txBody>
      </p:sp>
      <p:sp>
        <p:nvSpPr>
          <p:cNvPr id="3" name="Footer Placeholder 2">
            <a:extLst>
              <a:ext uri="{FF2B5EF4-FFF2-40B4-BE49-F238E27FC236}">
                <a16:creationId xmlns:a16="http://schemas.microsoft.com/office/drawing/2014/main" id="{6157B748-34C9-A973-555F-817784399B42}"/>
              </a:ext>
            </a:extLst>
          </p:cNvPr>
          <p:cNvSpPr>
            <a:spLocks noGrp="1"/>
          </p:cNvSpPr>
          <p:nvPr>
            <p:ph type="ftr" sz="quarter" idx="11"/>
          </p:nvPr>
        </p:nvSpPr>
        <p:spPr/>
        <p:txBody>
          <a:bodyPr/>
          <a:lstStyle/>
          <a:p>
            <a:r>
              <a:rPr lang="en-US"/>
              <a:t>Shaping the future of our industry</a:t>
            </a:r>
            <a:endParaRPr lang="en-US" dirty="0"/>
          </a:p>
        </p:txBody>
      </p:sp>
      <p:sp>
        <p:nvSpPr>
          <p:cNvPr id="4" name="Slide Number Placeholder 3">
            <a:extLst>
              <a:ext uri="{FF2B5EF4-FFF2-40B4-BE49-F238E27FC236}">
                <a16:creationId xmlns:a16="http://schemas.microsoft.com/office/drawing/2014/main" id="{C055A0BA-8F2D-0E59-CA12-78021E2BC6D1}"/>
              </a:ext>
            </a:extLst>
          </p:cNvPr>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296297128"/>
      </p:ext>
    </p:extLst>
  </p:cSld>
  <p:clrMapOvr>
    <a:masterClrMapping/>
  </p:clrMapOvr>
  <p:hf hdr="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040886-BBDA-5696-319D-2256EEFAF2D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0CEF426-3FED-C237-D9B8-E48F9E009B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2AC0139-D3F8-7CE8-EE41-2A1EBA6CEE8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8FCBD81-3D6E-6820-2C38-8AB870311EDC}"/>
              </a:ext>
            </a:extLst>
          </p:cNvPr>
          <p:cNvSpPr>
            <a:spLocks noGrp="1"/>
          </p:cNvSpPr>
          <p:nvPr>
            <p:ph type="dt" sz="half" idx="10"/>
          </p:nvPr>
        </p:nvSpPr>
        <p:spPr/>
        <p:txBody>
          <a:bodyPr/>
          <a:lstStyle/>
          <a:p>
            <a:fld id="{E2D2F0CB-8BED-3748-8B15-758A52C2D13F}" type="datetime1">
              <a:rPr lang="en-US" smtClean="0"/>
              <a:pPr/>
              <a:t>10/1/2026</a:t>
            </a:fld>
            <a:endParaRPr lang="en-US" dirty="0"/>
          </a:p>
        </p:txBody>
      </p:sp>
      <p:sp>
        <p:nvSpPr>
          <p:cNvPr id="6" name="Footer Placeholder 5">
            <a:extLst>
              <a:ext uri="{FF2B5EF4-FFF2-40B4-BE49-F238E27FC236}">
                <a16:creationId xmlns:a16="http://schemas.microsoft.com/office/drawing/2014/main" id="{B7B4D14B-8E7A-D38D-113F-AD014FB35E9F}"/>
              </a:ext>
            </a:extLst>
          </p:cNvPr>
          <p:cNvSpPr>
            <a:spLocks noGrp="1"/>
          </p:cNvSpPr>
          <p:nvPr>
            <p:ph type="ftr" sz="quarter" idx="11"/>
          </p:nvPr>
        </p:nvSpPr>
        <p:spPr/>
        <p:txBody>
          <a:bodyPr/>
          <a:lstStyle/>
          <a:p>
            <a:r>
              <a:rPr lang="en-US"/>
              <a:t>Shaping the future of our industry</a:t>
            </a:r>
            <a:endParaRPr lang="en-US" dirty="0"/>
          </a:p>
        </p:txBody>
      </p:sp>
      <p:sp>
        <p:nvSpPr>
          <p:cNvPr id="7" name="Slide Number Placeholder 6">
            <a:extLst>
              <a:ext uri="{FF2B5EF4-FFF2-40B4-BE49-F238E27FC236}">
                <a16:creationId xmlns:a16="http://schemas.microsoft.com/office/drawing/2014/main" id="{0D614BBD-CCE4-0A4E-FBB9-1AFF9CF607C1}"/>
              </a:ext>
            </a:extLst>
          </p:cNvPr>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660425115"/>
      </p:ext>
    </p:extLst>
  </p:cSld>
  <p:clrMapOvr>
    <a:masterClrMapping/>
  </p:clrMapOvr>
  <p:hf hdr="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D1D8DE-54B7-C1FE-9353-474A51E475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FB0A86E-FD26-7761-3DC7-41C9A9E03B7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1B7137C-56B3-B8F3-984C-B403FC4D62C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9F7F807-6D1E-7CEF-53DF-28D92E6A1648}"/>
              </a:ext>
            </a:extLst>
          </p:cNvPr>
          <p:cNvSpPr>
            <a:spLocks noGrp="1"/>
          </p:cNvSpPr>
          <p:nvPr>
            <p:ph type="dt" sz="half" idx="10"/>
          </p:nvPr>
        </p:nvSpPr>
        <p:spPr/>
        <p:txBody>
          <a:bodyPr/>
          <a:lstStyle/>
          <a:p>
            <a:fld id="{E2D2F0CB-8BED-3748-8B15-758A52C2D13F}" type="datetime1">
              <a:rPr lang="en-US" smtClean="0"/>
              <a:pPr/>
              <a:t>10/1/2026</a:t>
            </a:fld>
            <a:endParaRPr lang="en-US" dirty="0"/>
          </a:p>
        </p:txBody>
      </p:sp>
      <p:sp>
        <p:nvSpPr>
          <p:cNvPr id="6" name="Footer Placeholder 5">
            <a:extLst>
              <a:ext uri="{FF2B5EF4-FFF2-40B4-BE49-F238E27FC236}">
                <a16:creationId xmlns:a16="http://schemas.microsoft.com/office/drawing/2014/main" id="{9F2CE369-7CAB-9AC9-98D5-19E488D818E5}"/>
              </a:ext>
            </a:extLst>
          </p:cNvPr>
          <p:cNvSpPr>
            <a:spLocks noGrp="1"/>
          </p:cNvSpPr>
          <p:nvPr>
            <p:ph type="ftr" sz="quarter" idx="11"/>
          </p:nvPr>
        </p:nvSpPr>
        <p:spPr/>
        <p:txBody>
          <a:bodyPr/>
          <a:lstStyle/>
          <a:p>
            <a:r>
              <a:rPr lang="en-US"/>
              <a:t>Shaping the future of our industry</a:t>
            </a:r>
            <a:endParaRPr lang="en-US" dirty="0"/>
          </a:p>
        </p:txBody>
      </p:sp>
      <p:sp>
        <p:nvSpPr>
          <p:cNvPr id="7" name="Slide Number Placeholder 6">
            <a:extLst>
              <a:ext uri="{FF2B5EF4-FFF2-40B4-BE49-F238E27FC236}">
                <a16:creationId xmlns:a16="http://schemas.microsoft.com/office/drawing/2014/main" id="{30FB0859-A476-8243-04EA-C4FF15F924DB}"/>
              </a:ext>
            </a:extLst>
          </p:cNvPr>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515776804"/>
      </p:ext>
    </p:extLst>
  </p:cSld>
  <p:clrMapOvr>
    <a:masterClrMapping/>
  </p:clrMapOvr>
  <p:hf hdr="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BD91F4-1954-EF7F-7559-41561C841D2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9FE0FBE-872D-9F8F-C788-C0542213FC0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00CBADF-E7B4-65AB-8E74-603B236B47E8}"/>
              </a:ext>
            </a:extLst>
          </p:cNvPr>
          <p:cNvSpPr>
            <a:spLocks noGrp="1"/>
          </p:cNvSpPr>
          <p:nvPr>
            <p:ph type="dt" sz="half" idx="10"/>
          </p:nvPr>
        </p:nvSpPr>
        <p:spPr/>
        <p:txBody>
          <a:bodyPr/>
          <a:lstStyle/>
          <a:p>
            <a:fld id="{E2D2F0CB-8BED-3748-8B15-758A52C2D13F}" type="datetime1">
              <a:rPr lang="en-US" smtClean="0"/>
              <a:pPr/>
              <a:t>10/1/2026</a:t>
            </a:fld>
            <a:endParaRPr lang="en-US" dirty="0"/>
          </a:p>
        </p:txBody>
      </p:sp>
      <p:sp>
        <p:nvSpPr>
          <p:cNvPr id="5" name="Footer Placeholder 4">
            <a:extLst>
              <a:ext uri="{FF2B5EF4-FFF2-40B4-BE49-F238E27FC236}">
                <a16:creationId xmlns:a16="http://schemas.microsoft.com/office/drawing/2014/main" id="{C6103985-4DB2-A24E-B4B8-9F8EF40624F7}"/>
              </a:ext>
            </a:extLst>
          </p:cNvPr>
          <p:cNvSpPr>
            <a:spLocks noGrp="1"/>
          </p:cNvSpPr>
          <p:nvPr>
            <p:ph type="ftr" sz="quarter" idx="11"/>
          </p:nvPr>
        </p:nvSpPr>
        <p:spPr/>
        <p:txBody>
          <a:bodyPr/>
          <a:lstStyle/>
          <a:p>
            <a:r>
              <a:rPr lang="en-US"/>
              <a:t>Shaping the future of our industry</a:t>
            </a:r>
            <a:endParaRPr lang="en-US" dirty="0"/>
          </a:p>
        </p:txBody>
      </p:sp>
      <p:sp>
        <p:nvSpPr>
          <p:cNvPr id="6" name="Slide Number Placeholder 5">
            <a:extLst>
              <a:ext uri="{FF2B5EF4-FFF2-40B4-BE49-F238E27FC236}">
                <a16:creationId xmlns:a16="http://schemas.microsoft.com/office/drawing/2014/main" id="{D8F4060D-61E1-E4DF-F574-0999E3F711CD}"/>
              </a:ext>
            </a:extLst>
          </p:cNvPr>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966538530"/>
      </p:ext>
    </p:extLst>
  </p:cSld>
  <p:clrMapOvr>
    <a:masterClrMapping/>
  </p:clrMapOvr>
  <p:hf hdr="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988E7E9-446A-E4CD-2493-1F165982C1B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A3792D7-9E1B-6798-2B2D-D69FCDC510F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DAF5A88-5499-23F6-4376-826D53CEFA03}"/>
              </a:ext>
            </a:extLst>
          </p:cNvPr>
          <p:cNvSpPr>
            <a:spLocks noGrp="1"/>
          </p:cNvSpPr>
          <p:nvPr>
            <p:ph type="dt" sz="half" idx="10"/>
          </p:nvPr>
        </p:nvSpPr>
        <p:spPr/>
        <p:txBody>
          <a:bodyPr/>
          <a:lstStyle/>
          <a:p>
            <a:fld id="{E2D2F0CB-8BED-3748-8B15-758A52C2D13F}" type="datetime1">
              <a:rPr lang="en-US" smtClean="0"/>
              <a:pPr/>
              <a:t>10/1/2026</a:t>
            </a:fld>
            <a:endParaRPr lang="en-US" dirty="0"/>
          </a:p>
        </p:txBody>
      </p:sp>
      <p:sp>
        <p:nvSpPr>
          <p:cNvPr id="5" name="Footer Placeholder 4">
            <a:extLst>
              <a:ext uri="{FF2B5EF4-FFF2-40B4-BE49-F238E27FC236}">
                <a16:creationId xmlns:a16="http://schemas.microsoft.com/office/drawing/2014/main" id="{028D88C5-B838-B773-4635-48113AD7C133}"/>
              </a:ext>
            </a:extLst>
          </p:cNvPr>
          <p:cNvSpPr>
            <a:spLocks noGrp="1"/>
          </p:cNvSpPr>
          <p:nvPr>
            <p:ph type="ftr" sz="quarter" idx="11"/>
          </p:nvPr>
        </p:nvSpPr>
        <p:spPr/>
        <p:txBody>
          <a:bodyPr/>
          <a:lstStyle/>
          <a:p>
            <a:r>
              <a:rPr lang="en-US"/>
              <a:t>Shaping the future of our industry</a:t>
            </a:r>
            <a:endParaRPr lang="en-US" dirty="0"/>
          </a:p>
        </p:txBody>
      </p:sp>
      <p:sp>
        <p:nvSpPr>
          <p:cNvPr id="6" name="Slide Number Placeholder 5">
            <a:extLst>
              <a:ext uri="{FF2B5EF4-FFF2-40B4-BE49-F238E27FC236}">
                <a16:creationId xmlns:a16="http://schemas.microsoft.com/office/drawing/2014/main" id="{7F792A84-A205-9713-C3FE-7B4CC7858B18}"/>
              </a:ext>
            </a:extLst>
          </p:cNvPr>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669498786"/>
      </p:ext>
    </p:extLst>
  </p:cSld>
  <p:clrMapOvr>
    <a:masterClrMapping/>
  </p:clrMapOvr>
  <p:hf hdr="0"/>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itle with Picture and Da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09728" y="5032197"/>
            <a:ext cx="10683240" cy="1814597"/>
          </a:xfrm>
        </p:spPr>
        <p:txBody>
          <a:bodyPr anchor="b">
            <a:normAutofit/>
          </a:bodyPr>
          <a:lstStyle>
            <a:lvl1pPr algn="l">
              <a:defRPr sz="5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33582" y="4184423"/>
            <a:ext cx="5086118" cy="480373"/>
          </a:xfrm>
        </p:spPr>
        <p:txBody>
          <a:bodyPr anchor="t" anchorCtr="0">
            <a:normAutofit/>
          </a:bodyPr>
          <a:lstStyle>
            <a:lvl1pPr marL="0" indent="0" algn="l">
              <a:buNone/>
              <a:defRPr sz="1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6" name="Picture Placeholder 10">
            <a:extLst>
              <a:ext uri="{FF2B5EF4-FFF2-40B4-BE49-F238E27FC236}">
                <a16:creationId xmlns:a16="http://schemas.microsoft.com/office/drawing/2014/main" id="{C58F7861-05FC-CC70-0C94-F3BAE39E54EB}"/>
              </a:ext>
            </a:extLst>
          </p:cNvPr>
          <p:cNvSpPr>
            <a:spLocks noGrp="1"/>
          </p:cNvSpPr>
          <p:nvPr>
            <p:ph type="pic" sz="quarter" idx="13"/>
          </p:nvPr>
        </p:nvSpPr>
        <p:spPr>
          <a:xfrm>
            <a:off x="-1" y="0"/>
            <a:ext cx="12192000" cy="4000500"/>
          </a:xfrm>
          <a:blipFill dpi="0" rotWithShape="1">
            <a:blip r:embed="rId2">
              <a:alphaModFix amt="60000"/>
            </a:blip>
            <a:srcRect/>
            <a:stretch>
              <a:fillRect t="-218" b="218"/>
            </a:stretch>
          </a:blipFill>
        </p:spPr>
        <p:txBody>
          <a:bodyPr/>
          <a:lstStyle/>
          <a:p>
            <a:r>
              <a:rPr lang="en-US"/>
              <a:t>Click icon to add picture</a:t>
            </a:r>
            <a:endParaRPr lang="en-US" dirty="0"/>
          </a:p>
        </p:txBody>
      </p:sp>
      <p:pic>
        <p:nvPicPr>
          <p:cNvPr id="4" name="Graphic 3">
            <a:extLst>
              <a:ext uri="{FF2B5EF4-FFF2-40B4-BE49-F238E27FC236}">
                <a16:creationId xmlns:a16="http://schemas.microsoft.com/office/drawing/2014/main" id="{94CFF3B0-895D-60C4-CB96-5BF3CBA34563}"/>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0956289" y="5753627"/>
            <a:ext cx="1005840" cy="1005840"/>
          </a:xfrm>
          <a:prstGeom prst="rect">
            <a:avLst/>
          </a:prstGeom>
        </p:spPr>
      </p:pic>
      <p:sp>
        <p:nvSpPr>
          <p:cNvPr id="8" name="Text Placeholder 7">
            <a:extLst>
              <a:ext uri="{FF2B5EF4-FFF2-40B4-BE49-F238E27FC236}">
                <a16:creationId xmlns:a16="http://schemas.microsoft.com/office/drawing/2014/main" id="{11837CCC-4341-C0BA-0887-EAECDEF9BF39}"/>
              </a:ext>
            </a:extLst>
          </p:cNvPr>
          <p:cNvSpPr>
            <a:spLocks noGrp="1"/>
          </p:cNvSpPr>
          <p:nvPr>
            <p:ph type="body" sz="quarter" idx="15"/>
          </p:nvPr>
        </p:nvSpPr>
        <p:spPr>
          <a:xfrm>
            <a:off x="5381981" y="4184423"/>
            <a:ext cx="3494314" cy="480373"/>
          </a:xfrm>
        </p:spPr>
        <p:txBody>
          <a:bodyPr/>
          <a:lstStyle/>
          <a:p>
            <a:pPr lvl="0"/>
            <a:r>
              <a:rPr lang="en-US"/>
              <a:t>Click to edit Master text styles</a:t>
            </a:r>
          </a:p>
        </p:txBody>
      </p:sp>
    </p:spTree>
    <p:extLst>
      <p:ext uri="{BB962C8B-B14F-4D97-AF65-F5344CB8AC3E}">
        <p14:creationId xmlns:p14="http://schemas.microsoft.com/office/powerpoint/2010/main" val="153296243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1_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9728" y="863127"/>
            <a:ext cx="4361688" cy="1527048"/>
          </a:xfrm>
        </p:spPr>
        <p:txBody>
          <a:bodyPr anchor="b"/>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37159" y="109728"/>
            <a:ext cx="4663440" cy="365125"/>
          </a:xfrm>
        </p:spPr>
        <p:txBody>
          <a:bodyPr/>
          <a:lstStyle>
            <a:lvl1pPr>
              <a:defRPr>
                <a:solidFill>
                  <a:schemeClr val="tx1"/>
                </a:solidFill>
                <a:effectLst/>
              </a:defRPr>
            </a:lvl1pPr>
          </a:lstStyle>
          <a:p>
            <a:r>
              <a:rPr lang="en-US" dirty="0"/>
              <a:t>Shaping the future of our industry</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923874" y="109728"/>
            <a:ext cx="429207" cy="365125"/>
          </a:xfrm>
        </p:spPr>
        <p:txBody>
          <a:bodyPr/>
          <a:lstStyle>
            <a:lvl1pPr>
              <a:defRPr>
                <a:solidFill>
                  <a:schemeClr val="tx1"/>
                </a:solidFill>
                <a:effectLst/>
              </a:defRPr>
            </a:lvl1p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109728" y="2492689"/>
            <a:ext cx="4360863" cy="40957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745480" y="0"/>
            <a:ext cx="6446520" cy="6858000"/>
          </a:xfrm>
          <a:blipFill dpi="0" rotWithShape="1">
            <a:blip r:embed="rId2">
              <a:alphaModFix amt="60000"/>
            </a:blip>
            <a:srcRect/>
            <a:stretch>
              <a:fillRect/>
            </a:stretch>
          </a:blipFill>
        </p:spPr>
        <p:txBody>
          <a:bodyPr/>
          <a:lstStyle/>
          <a:p>
            <a:r>
              <a:rPr lang="en-US"/>
              <a:t>Click icon to add picture</a:t>
            </a:r>
            <a:endParaRPr lang="en-US" dirty="0"/>
          </a:p>
        </p:txBody>
      </p:sp>
    </p:spTree>
    <p:extLst>
      <p:ext uri="{BB962C8B-B14F-4D97-AF65-F5344CB8AC3E}">
        <p14:creationId xmlns:p14="http://schemas.microsoft.com/office/powerpoint/2010/main" val="347426125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11325" y="877456"/>
            <a:ext cx="4142232" cy="4940661"/>
          </a:xfrm>
        </p:spPr>
        <p:txBody>
          <a:bodyPr>
            <a:normAutofit/>
          </a:bodyPr>
          <a:lstStyle>
            <a:lvl1pPr>
              <a:defRPr sz="56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1B790955-8D95-9784-B4EA-C7C09D75A0B4}"/>
              </a:ext>
            </a:extLst>
          </p:cNvPr>
          <p:cNvSpPr>
            <a:spLocks noGrp="1"/>
          </p:cNvSpPr>
          <p:nvPr>
            <p:ph type="dt" sz="half" idx="14"/>
          </p:nvPr>
        </p:nvSpPr>
        <p:spPr/>
        <p:txBody>
          <a:bodyPr/>
          <a:lstStyle/>
          <a:p>
            <a:fld id="{AAE0B33F-6CFB-4143-B242-11B4795772AE}" type="datetime1">
              <a:rPr lang="en-US" smtClean="0"/>
              <a:t>10/1/2026</a:t>
            </a:fld>
            <a:endParaRPr lang="en-US" dirty="0"/>
          </a:p>
        </p:txBody>
      </p:sp>
      <p:sp>
        <p:nvSpPr>
          <p:cNvPr id="7" name="Footer Placeholder 6">
            <a:extLst>
              <a:ext uri="{FF2B5EF4-FFF2-40B4-BE49-F238E27FC236}">
                <a16:creationId xmlns:a16="http://schemas.microsoft.com/office/drawing/2014/main" id="{60F7A256-B5DD-AEAE-EEC2-A058A7A3A1C0}"/>
              </a:ext>
            </a:extLst>
          </p:cNvPr>
          <p:cNvSpPr>
            <a:spLocks noGrp="1"/>
          </p:cNvSpPr>
          <p:nvPr>
            <p:ph type="ftr" sz="quarter" idx="15"/>
          </p:nvPr>
        </p:nvSpPr>
        <p:spPr>
          <a:xfrm>
            <a:off x="5522912" y="109728"/>
            <a:ext cx="5303520" cy="365125"/>
          </a:xfrm>
        </p:spPr>
        <p:txBody>
          <a:bodyPr/>
          <a:lstStyle/>
          <a:p>
            <a:r>
              <a:rPr lang="en-US" dirty="0"/>
              <a:t>Shaping the future of our industry</a:t>
            </a:r>
          </a:p>
        </p:txBody>
      </p:sp>
      <p:sp>
        <p:nvSpPr>
          <p:cNvPr id="9" name="Slide Number Placeholder 8">
            <a:extLst>
              <a:ext uri="{FF2B5EF4-FFF2-40B4-BE49-F238E27FC236}">
                <a16:creationId xmlns:a16="http://schemas.microsoft.com/office/drawing/2014/main" id="{8F95F3F2-351A-F793-9D92-1C0F2F54D066}"/>
              </a:ext>
            </a:extLst>
          </p:cNvPr>
          <p:cNvSpPr>
            <a:spLocks noGrp="1"/>
          </p:cNvSpPr>
          <p:nvPr>
            <p:ph type="sldNum" sz="quarter" idx="16"/>
          </p:nvPr>
        </p:nvSpPr>
        <p:spPr/>
        <p:txBody>
          <a:body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522913" y="877456"/>
            <a:ext cx="6159500" cy="53908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55330994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cSld name="1_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686977" y="1129554"/>
            <a:ext cx="4361688" cy="3475236"/>
          </a:xfrm>
        </p:spPr>
        <p:txBody>
          <a:bodyPr anchor="b">
            <a:normAutofit/>
          </a:bodyPr>
          <a:lstStyle>
            <a:lvl1pPr algn="l">
              <a:defRPr sz="5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686978" y="4731335"/>
            <a:ext cx="4206240" cy="1184585"/>
          </a:xfrm>
        </p:spPr>
        <p:txBody>
          <a:bodyPr anchor="t">
            <a:normAutofit/>
          </a:bodyPr>
          <a:lstStyle>
            <a:lvl1pPr marL="0" indent="0" algn="l">
              <a:buNone/>
              <a:defRPr sz="1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0" y="0"/>
            <a:ext cx="6584950" cy="6858000"/>
          </a:xfrm>
          <a:blipFill dpi="0" rotWithShape="1">
            <a:blip r:embed="rId2">
              <a:alphaModFix amt="60000"/>
            </a:blip>
            <a:srcRect/>
            <a:stretch>
              <a:fillRect/>
            </a:stretch>
          </a:blipFill>
        </p:spPr>
        <p:txBody>
          <a:bodyPr/>
          <a:lstStyle/>
          <a:p>
            <a:r>
              <a:rPr lang="en-US"/>
              <a:t>Click icon to add picture</a:t>
            </a:r>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686976" y="109728"/>
            <a:ext cx="4846320" cy="365125"/>
          </a:xfrm>
        </p:spPr>
        <p:txBody>
          <a:bodyPr/>
          <a:lstStyle/>
          <a:p>
            <a:r>
              <a:rPr lang="en-US" dirty="0"/>
              <a:t>Shaping the future of our industry</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6686976" y="6413862"/>
            <a:ext cx="1707625" cy="365125"/>
          </a:xfrm>
        </p:spPr>
        <p:txBody>
          <a:bodyPr/>
          <a:lstStyle>
            <a:lvl1pPr>
              <a:defRPr>
                <a:solidFill>
                  <a:schemeClr val="tx1"/>
                </a:solidFill>
                <a:effectLst/>
              </a:defRPr>
            </a:lvl1pPr>
          </a:lstStyle>
          <a:p>
            <a:fld id="{1933312F-AC95-D44A-86BE-9B23199F2210}" type="datetime1">
              <a:rPr lang="en-US" smtClean="0"/>
              <a:t>10/1/2026</a:t>
            </a:fld>
            <a:endParaRPr lang="en-US" dirty="0"/>
          </a:p>
        </p:txBody>
      </p:sp>
    </p:spTree>
    <p:extLst>
      <p:ext uri="{BB962C8B-B14F-4D97-AF65-F5344CB8AC3E}">
        <p14:creationId xmlns:p14="http://schemas.microsoft.com/office/powerpoint/2010/main" val="487918967"/>
      </p:ext>
    </p:extLst>
  </p:cSld>
  <p:clrMapOvr>
    <a:masterClrMapping/>
  </p:clrMapOvr>
  <p:extLst>
    <p:ext uri="{DCECCB84-F9BA-43D5-87BE-67443E8EF086}">
      <p15:sldGuideLst xmlns:p15="http://schemas.microsoft.com/office/powerpoint/2012/main"/>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Content with Picture 2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9727" y="171513"/>
            <a:ext cx="6400800" cy="1482005"/>
          </a:xfrm>
        </p:spPr>
        <p:txBody>
          <a:bodyPr anchor="t" anchorCtr="0">
            <a:normAutofit/>
          </a:bodyPr>
          <a:lstStyle>
            <a:lvl1pPr>
              <a:lnSpc>
                <a:spcPct val="80000"/>
              </a:lnSpc>
              <a:defRPr sz="56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109726" y="2606040"/>
            <a:ext cx="6400800" cy="3999042"/>
          </a:xfrm>
        </p:spPr>
        <p:txBody>
          <a:bodyPr/>
          <a:lstStyle>
            <a:lvl1pPr>
              <a:spcBef>
                <a:spcPts val="1000"/>
              </a:spcBef>
              <a:defRPr/>
            </a:lvl1pPr>
            <a:lvl2pPr>
              <a:spcBef>
                <a:spcPts val="1000"/>
              </a:spcBef>
              <a:defRPr/>
            </a:lvl2pPr>
            <a:lvl3pPr>
              <a:spcBef>
                <a:spcPts val="1000"/>
              </a:spcBef>
              <a:defRPr/>
            </a:lvl3pPr>
            <a:lvl4pPr>
              <a:spcBef>
                <a:spcPts val="1000"/>
              </a:spcBef>
              <a:defRPr/>
            </a:lvl4pPr>
            <a:lvl5pPr>
              <a:spcBef>
                <a:spcPts val="1000"/>
              </a:spcBef>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a:off x="7691214" y="109728"/>
            <a:ext cx="3840480" cy="365125"/>
          </a:xfrm>
        </p:spPr>
        <p:txBody>
          <a:bodyPr/>
          <a:lstStyle/>
          <a:p>
            <a:r>
              <a:rPr lang="en-US" dirty="0"/>
              <a:t>Shaping the future of our industry</a:t>
            </a:r>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a:xfrm>
            <a:off x="11614572" y="109728"/>
            <a:ext cx="429207" cy="365125"/>
          </a:xfrm>
        </p:spPr>
        <p:txBody>
          <a:bodyPr/>
          <a:lstStyle/>
          <a:p>
            <a:fld id="{CC057153-B650-4DEB-B370-79DDCFDCE934}" type="slidenum">
              <a:rPr lang="en-US" smtClean="0"/>
              <a:t>‹#›</a:t>
            </a:fld>
            <a:endParaRPr lang="en-US" dirty="0"/>
          </a:p>
        </p:txBody>
      </p:sp>
      <p:sp>
        <p:nvSpPr>
          <p:cNvPr id="6" name="Picture Placeholder 10">
            <a:extLst>
              <a:ext uri="{FF2B5EF4-FFF2-40B4-BE49-F238E27FC236}">
                <a16:creationId xmlns:a16="http://schemas.microsoft.com/office/drawing/2014/main" id="{692EDDB5-4345-5104-646A-B8C10FB3A78F}"/>
              </a:ext>
            </a:extLst>
          </p:cNvPr>
          <p:cNvSpPr>
            <a:spLocks noGrp="1"/>
          </p:cNvSpPr>
          <p:nvPr>
            <p:ph type="pic" sz="quarter" idx="13"/>
          </p:nvPr>
        </p:nvSpPr>
        <p:spPr>
          <a:xfrm>
            <a:off x="7805393" y="843539"/>
            <a:ext cx="4120983" cy="5761544"/>
          </a:xfrm>
          <a:blipFill dpi="0" rotWithShape="1">
            <a:blip r:embed="rId2">
              <a:alphaModFix amt="60000"/>
            </a:blip>
            <a:srcRect/>
            <a:stretch>
              <a:fillRect l="-368" r="-58"/>
            </a:stretch>
          </a:blipFill>
        </p:spPr>
        <p:txBody>
          <a:bodyPr/>
          <a:lstStyle/>
          <a:p>
            <a:r>
              <a:rPr lang="en-US"/>
              <a:t>Click icon to add picture</a:t>
            </a:r>
            <a:endParaRPr lang="en-US" dirty="0"/>
          </a:p>
        </p:txBody>
      </p:sp>
    </p:spTree>
    <p:extLst>
      <p:ext uri="{BB962C8B-B14F-4D97-AF65-F5344CB8AC3E}">
        <p14:creationId xmlns:p14="http://schemas.microsoft.com/office/powerpoint/2010/main" val="46802967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885914" y="1078992"/>
            <a:ext cx="3273552" cy="1942773"/>
          </a:xfrm>
        </p:spPr>
        <p:txBody>
          <a:bodyPr anchor="b"/>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0"/>
            <a:ext cx="7781365" cy="6858000"/>
          </a:xfrm>
          <a:blipFill dpi="0" rotWithShape="1">
            <a:blip r:embed="rId2">
              <a:alphaModFix amt="60000"/>
            </a:blip>
            <a:srcRect/>
            <a:stretch>
              <a:fillRect/>
            </a:stretch>
          </a:blipFill>
        </p:spPr>
        <p:txBody>
          <a:bodyPr/>
          <a:lstStyle/>
          <a:p>
            <a:r>
              <a:rPr lang="en-US"/>
              <a:t>Click icon to add picture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7885913" y="109728"/>
            <a:ext cx="3657600" cy="365125"/>
          </a:xfrm>
        </p:spPr>
        <p:txBody>
          <a:bodyPr/>
          <a:lstStyle/>
          <a:p>
            <a:r>
              <a:rPr lang="en-US" dirty="0"/>
              <a:t>Shaping the future of our industry</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7885914" y="3099816"/>
            <a:ext cx="3273552" cy="2953512"/>
          </a:xfrm>
        </p:spPr>
        <p:txBody>
          <a:bodyPr>
            <a:normAutofit/>
          </a:bodyPr>
          <a:lstStyle>
            <a:lvl1pPr marL="0" indent="0">
              <a:buNone/>
              <a:defRPr sz="1400"/>
            </a:lvl1pPr>
            <a:lvl2pPr marL="228600" indent="0">
              <a:buNone/>
              <a:defRPr sz="1400"/>
            </a:lvl2pPr>
            <a:lvl3pPr marL="457200" indent="0">
              <a:buNone/>
              <a:defRPr sz="1400"/>
            </a:lvl3pPr>
            <a:lvl4pPr marL="685800" indent="0">
              <a:buNone/>
              <a:defRPr sz="1400"/>
            </a:lvl4pPr>
            <a:lvl5pPr marL="914400" indent="0">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52514618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Quot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6002866" y="5117083"/>
            <a:ext cx="6053559" cy="1618489"/>
          </a:xfrm>
        </p:spPr>
        <p:txBody>
          <a:bodyPr anchor="b" anchorCtr="0">
            <a:normAutofit/>
          </a:bodyPr>
          <a:lstStyle>
            <a:lvl1pPr>
              <a:lnSpc>
                <a:spcPct val="80000"/>
              </a:lnSpc>
              <a:defRPr sz="2000" spc="0" baseline="0">
                <a:solidFill>
                  <a:schemeClr val="tx1"/>
                </a:solidFill>
                <a:latin typeface="+mn-lt"/>
              </a:defRPr>
            </a:lvl1pPr>
          </a:lstStyle>
          <a:p>
            <a:r>
              <a:rPr lang="en-US" dirty="0"/>
              <a:t>Quote Author</a:t>
            </a:r>
          </a:p>
        </p:txBody>
      </p:sp>
      <p:pic>
        <p:nvPicPr>
          <p:cNvPr id="3" name="Graphic 2">
            <a:extLst>
              <a:ext uri="{FF2B5EF4-FFF2-40B4-BE49-F238E27FC236}">
                <a16:creationId xmlns:a16="http://schemas.microsoft.com/office/drawing/2014/main" id="{7B90859F-C81D-2CBA-0268-040BF6276E32}"/>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230461" y="5902452"/>
            <a:ext cx="731520" cy="731520"/>
          </a:xfrm>
          <a:prstGeom prst="rect">
            <a:avLst/>
          </a:prstGeom>
        </p:spPr>
      </p:pic>
      <p:sp>
        <p:nvSpPr>
          <p:cNvPr id="8" name="Footer Placeholder 7">
            <a:extLst>
              <a:ext uri="{FF2B5EF4-FFF2-40B4-BE49-F238E27FC236}">
                <a16:creationId xmlns:a16="http://schemas.microsoft.com/office/drawing/2014/main" id="{8722129D-A009-1048-F4CC-0DD22291EAAA}"/>
              </a:ext>
            </a:extLst>
          </p:cNvPr>
          <p:cNvSpPr>
            <a:spLocks noGrp="1"/>
          </p:cNvSpPr>
          <p:nvPr>
            <p:ph type="ftr" sz="quarter" idx="15"/>
          </p:nvPr>
        </p:nvSpPr>
        <p:spPr/>
        <p:txBody>
          <a:bodyPr/>
          <a:lstStyle/>
          <a:p>
            <a:r>
              <a:rPr lang="en-US" dirty="0"/>
              <a:t>Shaping the future of our industry</a:t>
            </a:r>
          </a:p>
        </p:txBody>
      </p:sp>
      <p:sp>
        <p:nvSpPr>
          <p:cNvPr id="9" name="Slide Number Placeholder 8">
            <a:extLst>
              <a:ext uri="{FF2B5EF4-FFF2-40B4-BE49-F238E27FC236}">
                <a16:creationId xmlns:a16="http://schemas.microsoft.com/office/drawing/2014/main" id="{F511AB8E-654D-449F-FE27-9EE3329DE084}"/>
              </a:ext>
            </a:extLst>
          </p:cNvPr>
          <p:cNvSpPr>
            <a:spLocks noGrp="1"/>
          </p:cNvSpPr>
          <p:nvPr>
            <p:ph type="sldNum" sz="quarter" idx="16"/>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5967194" y="1040130"/>
            <a:ext cx="6089232" cy="3694174"/>
          </a:xfrm>
        </p:spPr>
        <p:txBody>
          <a:bodyPr anchor="b" anchorCtr="0">
            <a:normAutofit/>
          </a:bodyPr>
          <a:lstStyle>
            <a:lvl1pPr marL="164592" indent="-164592">
              <a:lnSpc>
                <a:spcPct val="80000"/>
              </a:lnSpc>
              <a:spcBef>
                <a:spcPts val="0"/>
              </a:spcBef>
              <a:buNone/>
              <a:defRPr sz="5600" spc="-200" baseline="0">
                <a:solidFill>
                  <a:schemeClr val="tx1"/>
                </a:solidFill>
                <a:latin typeface="+mj-lt"/>
              </a:defRPr>
            </a:lvl1pPr>
          </a:lstStyle>
          <a:p>
            <a:pPr lvl="0"/>
            <a:r>
              <a:rPr lang="en-US" dirty="0"/>
              <a:t>Click to add Quote</a:t>
            </a:r>
          </a:p>
        </p:txBody>
      </p:sp>
    </p:spTree>
    <p:extLst>
      <p:ext uri="{BB962C8B-B14F-4D97-AF65-F5344CB8AC3E}">
        <p14:creationId xmlns:p14="http://schemas.microsoft.com/office/powerpoint/2010/main" val="122420640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88066" y="1115736"/>
            <a:ext cx="4738583" cy="1288169"/>
          </a:xfrm>
        </p:spPr>
        <p:txBody>
          <a:bodyPr anchor="t">
            <a:normAutofit/>
          </a:bodyPr>
          <a:lstStyle>
            <a:lvl1pPr>
              <a:defRPr sz="36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1088192" y="2552124"/>
            <a:ext cx="4738450" cy="3734376"/>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ooter Placeholder 4">
            <a:extLst>
              <a:ext uri="{FF2B5EF4-FFF2-40B4-BE49-F238E27FC236}">
                <a16:creationId xmlns:a16="http://schemas.microsoft.com/office/drawing/2014/main" id="{084EA123-AEAB-8F33-C22D-31F9F11A93CE}"/>
              </a:ext>
            </a:extLst>
          </p:cNvPr>
          <p:cNvSpPr>
            <a:spLocks noGrp="1"/>
          </p:cNvSpPr>
          <p:nvPr>
            <p:ph type="ftr" sz="quarter" idx="11"/>
          </p:nvPr>
        </p:nvSpPr>
        <p:spPr>
          <a:xfrm>
            <a:off x="1088066" y="6438900"/>
            <a:ext cx="3174065" cy="419100"/>
          </a:xfrm>
        </p:spPr>
        <p:txBody>
          <a:bodyPr/>
          <a:lstStyle/>
          <a:p>
            <a:r>
              <a:rPr lang="en-US"/>
              <a:t>Shaping the future of our industry</a:t>
            </a:r>
            <a:endParaRPr lang="en-US" dirty="0"/>
          </a:p>
        </p:txBody>
      </p:sp>
      <p:sp>
        <p:nvSpPr>
          <p:cNvPr id="9" name="Date Placeholder 4">
            <a:extLst>
              <a:ext uri="{FF2B5EF4-FFF2-40B4-BE49-F238E27FC236}">
                <a16:creationId xmlns:a16="http://schemas.microsoft.com/office/drawing/2014/main" id="{AA2FCA56-AA13-81B1-1707-7A5D7557B5F8}"/>
              </a:ext>
            </a:extLst>
          </p:cNvPr>
          <p:cNvSpPr>
            <a:spLocks noGrp="1"/>
          </p:cNvSpPr>
          <p:nvPr>
            <p:ph type="dt" sz="half" idx="15"/>
          </p:nvPr>
        </p:nvSpPr>
        <p:spPr>
          <a:xfrm>
            <a:off x="4352338" y="6438900"/>
            <a:ext cx="864704" cy="419100"/>
          </a:xfrm>
        </p:spPr>
        <p:txBody>
          <a:bodyPr/>
          <a:lstStyle/>
          <a:p>
            <a:fld id="{6C612A5F-8D0C-3143-A058-03C06BC96C02}" type="datetime1">
              <a:rPr lang="en-US" smtClean="0"/>
              <a:t>10/1/2026</a:t>
            </a:fld>
            <a:endParaRPr lang="en-US" dirty="0"/>
          </a:p>
        </p:txBody>
      </p:sp>
      <p:sp>
        <p:nvSpPr>
          <p:cNvPr id="10" name="Slide Number Placeholder 5">
            <a:extLst>
              <a:ext uri="{FF2B5EF4-FFF2-40B4-BE49-F238E27FC236}">
                <a16:creationId xmlns:a16="http://schemas.microsoft.com/office/drawing/2014/main" id="{4358A8E3-C7AA-9216-35FD-FE820598287A}"/>
              </a:ext>
            </a:extLst>
          </p:cNvPr>
          <p:cNvSpPr>
            <a:spLocks noGrp="1"/>
          </p:cNvSpPr>
          <p:nvPr>
            <p:ph type="sldNum" sz="quarter" idx="12"/>
          </p:nvPr>
        </p:nvSpPr>
        <p:spPr>
          <a:xfrm>
            <a:off x="5225206" y="6438900"/>
            <a:ext cx="601436" cy="419100"/>
          </a:xfrm>
        </p:spPr>
        <p:txBody>
          <a:bodyPr/>
          <a:lstStyle/>
          <a:p>
            <a:fld id="{CC057153-B650-4DEB-B370-79DDCFDCE934}" type="slidenum">
              <a:rPr lang="en-US" smtClean="0"/>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6096000" y="0"/>
            <a:ext cx="6096000"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53572520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Title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09728" y="6053823"/>
            <a:ext cx="11460480" cy="786384"/>
          </a:xfrm>
        </p:spPr>
        <p:txBody>
          <a:bodyPr anchor="b">
            <a:noAutofit/>
          </a:bodyPr>
          <a:lstStyle>
            <a:lvl1pPr algn="l">
              <a:defRPr sz="5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37160" y="5196840"/>
            <a:ext cx="11460480" cy="480373"/>
          </a:xfrm>
        </p:spPr>
        <p:txBody>
          <a:bodyPr anchor="t" anchorCtr="0">
            <a:normAutofit/>
          </a:bodyPr>
          <a:lstStyle>
            <a:lvl1pPr marL="0" indent="0" algn="l">
              <a:buNone/>
              <a:defRPr sz="1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0" y="0"/>
            <a:ext cx="12191999" cy="4986425"/>
          </a:xfrm>
          <a:blipFill dpi="0" rotWithShape="1">
            <a:blip r:embed="rId2">
              <a:alphaModFix amt="60000"/>
            </a:blip>
            <a:srcRect/>
            <a:stretch>
              <a:fillRect/>
            </a:stretch>
          </a:blipFill>
        </p:spPr>
        <p:txBody>
          <a:bodyPr/>
          <a:lstStyle/>
          <a:p>
            <a:r>
              <a:rPr lang="en-US"/>
              <a:t>Click icon to add picture</a:t>
            </a:r>
            <a:endParaRPr lang="en-US" dirty="0"/>
          </a:p>
        </p:txBody>
      </p:sp>
    </p:spTree>
    <p:extLst>
      <p:ext uri="{BB962C8B-B14F-4D97-AF65-F5344CB8AC3E}">
        <p14:creationId xmlns:p14="http://schemas.microsoft.com/office/powerpoint/2010/main" val="291455540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itle with Picture 5">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09727" y="5660571"/>
            <a:ext cx="9144000" cy="1196890"/>
          </a:xfrm>
        </p:spPr>
        <p:txBody>
          <a:bodyPr anchor="b">
            <a:normAutofit/>
          </a:bodyPr>
          <a:lstStyle>
            <a:lvl1pPr algn="l">
              <a:defRPr sz="5600"/>
            </a:lvl1pPr>
          </a:lstStyle>
          <a:p>
            <a:r>
              <a:rPr lang="en-US"/>
              <a:t>Click to edit Master title style</a:t>
            </a:r>
            <a:endParaRPr lang="en-US" dirty="0"/>
          </a:p>
        </p:txBody>
      </p:sp>
      <p:sp>
        <p:nvSpPr>
          <p:cNvPr id="5" name="Subtitle 2">
            <a:extLst>
              <a:ext uri="{FF2B5EF4-FFF2-40B4-BE49-F238E27FC236}">
                <a16:creationId xmlns:a16="http://schemas.microsoft.com/office/drawing/2014/main" id="{28217C9D-487D-9CA3-0848-36BD988611BC}"/>
              </a:ext>
            </a:extLst>
          </p:cNvPr>
          <p:cNvSpPr>
            <a:spLocks noGrp="1"/>
          </p:cNvSpPr>
          <p:nvPr>
            <p:ph type="subTitle" idx="1"/>
          </p:nvPr>
        </p:nvSpPr>
        <p:spPr>
          <a:xfrm>
            <a:off x="9601200" y="5942862"/>
            <a:ext cx="2471058" cy="773624"/>
          </a:xfrm>
        </p:spPr>
        <p:txBody>
          <a:bodyPr anchor="b" anchorCtr="0">
            <a:normAutofit/>
          </a:bodyPr>
          <a:lstStyle>
            <a:lvl1pPr marL="0" indent="0" algn="r">
              <a:buNone/>
              <a:defRPr sz="1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6" name="Picture Placeholder 10">
            <a:extLst>
              <a:ext uri="{FF2B5EF4-FFF2-40B4-BE49-F238E27FC236}">
                <a16:creationId xmlns:a16="http://schemas.microsoft.com/office/drawing/2014/main" id="{9BEE065B-EAB0-79D1-48A3-D7807B360D31}"/>
              </a:ext>
            </a:extLst>
          </p:cNvPr>
          <p:cNvSpPr>
            <a:spLocks noGrp="1"/>
          </p:cNvSpPr>
          <p:nvPr>
            <p:ph type="pic" sz="quarter" idx="14"/>
          </p:nvPr>
        </p:nvSpPr>
        <p:spPr>
          <a:xfrm>
            <a:off x="0" y="0"/>
            <a:ext cx="12191999" cy="5425440"/>
          </a:xfrm>
          <a:blipFill dpi="0" rotWithShape="1">
            <a:blip r:embed="rId2">
              <a:alphaModFix amt="60000"/>
            </a:blip>
            <a:srcRect/>
            <a:stretch>
              <a:fillRect/>
            </a:stretch>
          </a:blipFill>
        </p:spPr>
        <p:txBody>
          <a:bodyPr/>
          <a:lstStyle/>
          <a:p>
            <a:r>
              <a:rPr lang="en-US"/>
              <a:t>Click icon to add picture</a:t>
            </a:r>
            <a:endParaRPr lang="en-US" dirty="0"/>
          </a:p>
        </p:txBody>
      </p:sp>
    </p:spTree>
    <p:extLst>
      <p:ext uri="{BB962C8B-B14F-4D97-AF65-F5344CB8AC3E}">
        <p14:creationId xmlns:p14="http://schemas.microsoft.com/office/powerpoint/2010/main" val="3590089743"/>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1_Section Header">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09728" y="2269717"/>
            <a:ext cx="7772400" cy="4572000"/>
          </a:xfrm>
        </p:spPr>
        <p:txBody>
          <a:bodyPr anchor="b">
            <a:normAutofit/>
          </a:bodyPr>
          <a:lstStyle>
            <a:lvl1pPr algn="l">
              <a:defRPr sz="5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F65490DB-50BD-D824-9EFB-809216160670}"/>
              </a:ext>
            </a:extLst>
          </p:cNvPr>
          <p:cNvSpPr>
            <a:spLocks noGrp="1"/>
          </p:cNvSpPr>
          <p:nvPr>
            <p:ph type="subTitle" idx="1"/>
          </p:nvPr>
        </p:nvSpPr>
        <p:spPr>
          <a:xfrm>
            <a:off x="137160" y="548640"/>
            <a:ext cx="7772400" cy="594360"/>
          </a:xfrm>
        </p:spPr>
        <p:txBody>
          <a:bodyPr anchor="t">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9671780-7FBB-3748-B88F-20A74E2E1CB6}" type="datetime1">
              <a:rPr lang="en-US" smtClean="0"/>
              <a:t>10/1/2026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Shaping the future of our industry</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6123156"/>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Section Header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983445" y="1212574"/>
            <a:ext cx="5895374" cy="5644887"/>
          </a:xfrm>
        </p:spPr>
        <p:txBody>
          <a:bodyPr anchor="b">
            <a:normAutofit/>
          </a:bodyPr>
          <a:lstStyle>
            <a:lvl1pPr algn="l">
              <a:defRPr sz="5600"/>
            </a:lvl1pPr>
          </a:lstStyle>
          <a:p>
            <a:r>
              <a:rPr lang="en-US"/>
              <a:t>Click to edit Master title style</a:t>
            </a:r>
            <a:endParaRPr lang="en-US" dirty="0"/>
          </a:p>
        </p:txBody>
      </p:sp>
      <p:sp>
        <p:nvSpPr>
          <p:cNvPr id="5" name="Picture Placeholder 10">
            <a:extLst>
              <a:ext uri="{FF2B5EF4-FFF2-40B4-BE49-F238E27FC236}">
                <a16:creationId xmlns:a16="http://schemas.microsoft.com/office/drawing/2014/main" id="{5321358E-4EAF-C9BD-ABF7-5C2164D213A1}"/>
              </a:ext>
            </a:extLst>
          </p:cNvPr>
          <p:cNvSpPr>
            <a:spLocks noGrp="1"/>
          </p:cNvSpPr>
          <p:nvPr>
            <p:ph type="pic" sz="quarter" idx="13"/>
          </p:nvPr>
        </p:nvSpPr>
        <p:spPr>
          <a:xfrm>
            <a:off x="0" y="0"/>
            <a:ext cx="5895374" cy="6858000"/>
          </a:xfrm>
          <a:blipFill dpi="0" rotWithShape="1">
            <a:blip r:embed="rId2">
              <a:alphaModFix amt="60000"/>
            </a:blip>
            <a:srcRect/>
            <a:stretch>
              <a:fillRect/>
            </a:stretch>
          </a:blipFill>
        </p:spPr>
        <p:txBody>
          <a:bodyPr/>
          <a:lstStyle/>
          <a:p>
            <a:r>
              <a:rPr lang="en-US"/>
              <a:t>Click icon to add picture</a:t>
            </a:r>
            <a:endParaRPr lang="en-US" dirty="0"/>
          </a:p>
        </p:txBody>
      </p:sp>
      <p:pic>
        <p:nvPicPr>
          <p:cNvPr id="3" name="Graphic 2">
            <a:extLst>
              <a:ext uri="{FF2B5EF4-FFF2-40B4-BE49-F238E27FC236}">
                <a16:creationId xmlns:a16="http://schemas.microsoft.com/office/drawing/2014/main" id="{B0168F88-6A7F-7AA8-0B4A-2A06A58A6B75}"/>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1242466" y="224984"/>
            <a:ext cx="731520" cy="731520"/>
          </a:xfrm>
          <a:prstGeom prst="rect">
            <a:avLst/>
          </a:prstGeom>
        </p:spPr>
      </p:pic>
    </p:spTree>
    <p:extLst>
      <p:ext uri="{BB962C8B-B14F-4D97-AF65-F5344CB8AC3E}">
        <p14:creationId xmlns:p14="http://schemas.microsoft.com/office/powerpoint/2010/main" val="4249596335"/>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Section Header 4">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09728" y="1181489"/>
            <a:ext cx="5895374" cy="5675972"/>
          </a:xfrm>
        </p:spPr>
        <p:txBody>
          <a:bodyPr anchor="b">
            <a:normAutofit/>
          </a:bodyPr>
          <a:lstStyle>
            <a:lvl1pPr algn="l">
              <a:defRPr sz="5600"/>
            </a:lvl1pPr>
          </a:lstStyle>
          <a:p>
            <a:r>
              <a:rPr lang="en-US"/>
              <a:t>Click to edit Master title style</a:t>
            </a:r>
            <a:endParaRPr lang="en-US" dirty="0"/>
          </a:p>
        </p:txBody>
      </p:sp>
      <p:sp>
        <p:nvSpPr>
          <p:cNvPr id="4" name="Picture Placeholder 10">
            <a:extLst>
              <a:ext uri="{FF2B5EF4-FFF2-40B4-BE49-F238E27FC236}">
                <a16:creationId xmlns:a16="http://schemas.microsoft.com/office/drawing/2014/main" id="{D7213002-AAC9-0545-0DF3-75872C41FB91}"/>
              </a:ext>
            </a:extLst>
          </p:cNvPr>
          <p:cNvSpPr>
            <a:spLocks noGrp="1"/>
          </p:cNvSpPr>
          <p:nvPr>
            <p:ph type="pic" sz="quarter" idx="13"/>
          </p:nvPr>
        </p:nvSpPr>
        <p:spPr>
          <a:xfrm>
            <a:off x="6296626" y="0"/>
            <a:ext cx="5895374" cy="6858000"/>
          </a:xfrm>
          <a:blipFill dpi="0" rotWithShape="1">
            <a:blip r:embed="rId2">
              <a:alphaModFix amt="60000"/>
            </a:blip>
            <a:srcRect/>
            <a:stretch>
              <a:fillRect/>
            </a:stretch>
          </a:blipFill>
        </p:spPr>
        <p:txBody>
          <a:bodyPr/>
          <a:lstStyle/>
          <a:p>
            <a:r>
              <a:rPr lang="en-US"/>
              <a:t>Click icon to add picture</a:t>
            </a:r>
            <a:endParaRPr lang="en-US" dirty="0"/>
          </a:p>
        </p:txBody>
      </p:sp>
      <p:pic>
        <p:nvPicPr>
          <p:cNvPr id="3" name="Graphic 2">
            <a:extLst>
              <a:ext uri="{FF2B5EF4-FFF2-40B4-BE49-F238E27FC236}">
                <a16:creationId xmlns:a16="http://schemas.microsoft.com/office/drawing/2014/main" id="{6E9C5FDC-0407-40A7-D7F3-BE000CB61B45}"/>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5381512" y="224984"/>
            <a:ext cx="731520" cy="731520"/>
          </a:xfrm>
          <a:prstGeom prst="rect">
            <a:avLst/>
          </a:prstGeom>
        </p:spPr>
      </p:pic>
    </p:spTree>
    <p:extLst>
      <p:ext uri="{BB962C8B-B14F-4D97-AF65-F5344CB8AC3E}">
        <p14:creationId xmlns:p14="http://schemas.microsoft.com/office/powerpoint/2010/main" val="10274554"/>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ontent with Picture 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9728" y="1573031"/>
            <a:ext cx="5391190" cy="2864350"/>
          </a:xfrm>
        </p:spPr>
        <p:txBody>
          <a:bodyPr anchor="b" anchorCtr="0">
            <a:noAutofit/>
          </a:bodyPr>
          <a:lstStyle>
            <a:lvl1pPr>
              <a:defRPr sz="5600"/>
            </a:lvl1pPr>
          </a:lstStyle>
          <a:p>
            <a:r>
              <a:rPr lang="en-US"/>
              <a:t>Click to edit Master title style</a:t>
            </a:r>
            <a:endParaRPr lang="en-US" dirty="0"/>
          </a:p>
        </p:txBody>
      </p:sp>
      <p:sp>
        <p:nvSpPr>
          <p:cNvPr id="12" name="Date Placeholder 11">
            <a:extLst>
              <a:ext uri="{FF2B5EF4-FFF2-40B4-BE49-F238E27FC236}">
                <a16:creationId xmlns:a16="http://schemas.microsoft.com/office/drawing/2014/main" id="{3BF06B69-C768-FE26-D245-736BCC84A016}"/>
              </a:ext>
            </a:extLst>
          </p:cNvPr>
          <p:cNvSpPr>
            <a:spLocks noGrp="1"/>
          </p:cNvSpPr>
          <p:nvPr>
            <p:ph type="dt" sz="half" idx="15"/>
          </p:nvPr>
        </p:nvSpPr>
        <p:spPr/>
        <p:txBody>
          <a:bodyPr/>
          <a:lstStyle/>
          <a:p>
            <a:fld id="{CDEB1EBB-CFF7-4B44-9AEA-316A6F2E08DB}" type="datetime1">
              <a:rPr lang="en-US" smtClean="0"/>
              <a:t>10/1/2026</a:t>
            </a:fld>
            <a:endParaRPr lang="en-US" dirty="0"/>
          </a:p>
        </p:txBody>
      </p:sp>
      <p:sp>
        <p:nvSpPr>
          <p:cNvPr id="13" name="Footer Placeholder 12">
            <a:extLst>
              <a:ext uri="{FF2B5EF4-FFF2-40B4-BE49-F238E27FC236}">
                <a16:creationId xmlns:a16="http://schemas.microsoft.com/office/drawing/2014/main" id="{8083D621-6486-4054-4D8A-AAF79D4E8940}"/>
              </a:ext>
            </a:extLst>
          </p:cNvPr>
          <p:cNvSpPr>
            <a:spLocks noGrp="1"/>
          </p:cNvSpPr>
          <p:nvPr>
            <p:ph type="ftr" sz="quarter" idx="16"/>
          </p:nvPr>
        </p:nvSpPr>
        <p:spPr>
          <a:xfrm>
            <a:off x="5967194" y="110364"/>
            <a:ext cx="5303520" cy="365125"/>
          </a:xfrm>
        </p:spPr>
        <p:txBody>
          <a:bodyPr/>
          <a:lstStyle/>
          <a:p>
            <a:r>
              <a:rPr lang="en-US" dirty="0"/>
              <a:t>Shaping the future of our industry</a:t>
            </a:r>
          </a:p>
        </p:txBody>
      </p:sp>
      <p:sp>
        <p:nvSpPr>
          <p:cNvPr id="14" name="Slide Number Placeholder 13">
            <a:extLst>
              <a:ext uri="{FF2B5EF4-FFF2-40B4-BE49-F238E27FC236}">
                <a16:creationId xmlns:a16="http://schemas.microsoft.com/office/drawing/2014/main" id="{0F998961-73A4-CFF8-87FC-EAA4BB68EA39}"/>
              </a:ext>
            </a:extLst>
          </p:cNvPr>
          <p:cNvSpPr>
            <a:spLocks noGrp="1"/>
          </p:cNvSpPr>
          <p:nvPr>
            <p:ph type="sldNum" sz="quarter" idx="17"/>
          </p:nvPr>
        </p:nvSpPr>
        <p:spPr/>
        <p:txBody>
          <a:body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967195" y="1463040"/>
            <a:ext cx="5633215" cy="2864350"/>
          </a:xfrm>
        </p:spPr>
        <p:txBody>
          <a:bodyPr anchor="b" anchorCtr="0">
            <a:normAutofit/>
          </a:bodyPr>
          <a:lstStyle>
            <a:lvl1pPr marL="0" indent="0">
              <a:buFont typeface="Arial" panose="020B0604020202020204" pitchFamily="34" charset="0"/>
              <a:buNone/>
              <a:defRPr sz="1800"/>
            </a:lvl1pPr>
            <a:lvl2pPr marL="228600" indent="0">
              <a:buFont typeface="Arial" panose="020B0604020202020204" pitchFamily="34" charset="0"/>
              <a:buNone/>
              <a:defRPr sz="1800"/>
            </a:lvl2pPr>
            <a:lvl3pPr marL="457200" indent="0">
              <a:buFont typeface="Arial" panose="020B0604020202020204" pitchFamily="34" charset="0"/>
              <a:buNone/>
              <a:defRPr sz="1800"/>
            </a:lvl3pPr>
            <a:lvl4pPr marL="685800" indent="0">
              <a:buFont typeface="Arial" panose="020B0604020202020204" pitchFamily="34" charset="0"/>
              <a:buNone/>
              <a:defRPr sz="1800"/>
            </a:lvl4pPr>
            <a:lvl5pPr marL="914400" indent="0">
              <a:buFont typeface="Arial" panose="020B0604020202020204" pitchFamily="34" charset="0"/>
              <a:buNone/>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Picture Placeholder 10">
            <a:extLst>
              <a:ext uri="{FF2B5EF4-FFF2-40B4-BE49-F238E27FC236}">
                <a16:creationId xmlns:a16="http://schemas.microsoft.com/office/drawing/2014/main" id="{E716C4BF-504C-57EB-F890-EB45BFD22B44}"/>
              </a:ext>
            </a:extLst>
          </p:cNvPr>
          <p:cNvSpPr>
            <a:spLocks noGrp="1"/>
          </p:cNvSpPr>
          <p:nvPr>
            <p:ph type="pic" sz="quarter" idx="18"/>
          </p:nvPr>
        </p:nvSpPr>
        <p:spPr>
          <a:xfrm>
            <a:off x="-1" y="4509435"/>
            <a:ext cx="12192000" cy="2348564"/>
          </a:xfrm>
          <a:blipFill dpi="0" rotWithShape="1">
            <a:blip r:embed="rId2">
              <a:alphaModFix amt="60000"/>
            </a:blip>
            <a:srcRect/>
            <a:stretch>
              <a:fillRect t="-207" b="-2"/>
            </a:stretch>
          </a:blipFill>
        </p:spPr>
        <p:txBody>
          <a:bodyPr/>
          <a:lstStyle/>
          <a:p>
            <a:r>
              <a:rPr lang="en-US"/>
              <a:t>Click icon to add picture</a:t>
            </a:r>
            <a:endParaRPr lang="en-US" dirty="0"/>
          </a:p>
        </p:txBody>
      </p:sp>
    </p:spTree>
    <p:extLst>
      <p:ext uri="{BB962C8B-B14F-4D97-AF65-F5344CB8AC3E}">
        <p14:creationId xmlns:p14="http://schemas.microsoft.com/office/powerpoint/2010/main" val="224290840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1_Picture with Caption">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9600" y="1181490"/>
            <a:ext cx="5986399" cy="5676510"/>
          </a:xfrm>
        </p:spPr>
        <p:txBody>
          <a:bodyPr anchor="b">
            <a:noAutofit/>
          </a:bodyPr>
          <a:lstStyle>
            <a:lvl1pPr>
              <a:defRPr sz="5600"/>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137160" y="182880"/>
            <a:ext cx="4572000" cy="731520"/>
          </a:xfrm>
        </p:spPr>
        <p:txBody>
          <a:bodyPr>
            <a:noAutofit/>
          </a:bodyPr>
          <a:lstStyle>
            <a:lvl1pPr marL="0" indent="0">
              <a:buNone/>
              <a:defRPr sz="1400"/>
            </a:lvl1pPr>
            <a:lvl2pPr marL="228600" indent="0">
              <a:buNone/>
              <a:defRPr sz="1400"/>
            </a:lvl2pPr>
            <a:lvl3pPr marL="457200" indent="0">
              <a:buNone/>
              <a:defRPr sz="1400"/>
            </a:lvl3pPr>
            <a:lvl4pPr marL="685800" indent="0">
              <a:buNone/>
              <a:defRPr sz="1400"/>
            </a:lvl4pPr>
            <a:lvl5pPr marL="914400" indent="0">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Picture Placeholder 10">
            <a:extLst>
              <a:ext uri="{FF2B5EF4-FFF2-40B4-BE49-F238E27FC236}">
                <a16:creationId xmlns:a16="http://schemas.microsoft.com/office/drawing/2014/main" id="{08FD5A0C-3984-4E77-6D88-7812D8F2B191}"/>
              </a:ext>
            </a:extLst>
          </p:cNvPr>
          <p:cNvSpPr>
            <a:spLocks noGrp="1"/>
          </p:cNvSpPr>
          <p:nvPr>
            <p:ph type="pic" sz="quarter" idx="13"/>
          </p:nvPr>
        </p:nvSpPr>
        <p:spPr>
          <a:xfrm>
            <a:off x="6296626" y="0"/>
            <a:ext cx="5895374" cy="6858000"/>
          </a:xfrm>
          <a:blipFill dpi="0" rotWithShape="1">
            <a:blip r:embed="rId2">
              <a:alphaModFix amt="60000"/>
            </a:blip>
            <a:srcRect/>
            <a:stretch>
              <a:fillRect/>
            </a:stretch>
          </a:blipFill>
        </p:spPr>
        <p:txBody>
          <a:bodyPr/>
          <a:lstStyle/>
          <a:p>
            <a:r>
              <a:rPr lang="en-US"/>
              <a:t>Click icon to add picture</a:t>
            </a:r>
            <a:endParaRPr lang="en-US" dirty="0"/>
          </a:p>
        </p:txBody>
      </p:sp>
      <p:pic>
        <p:nvPicPr>
          <p:cNvPr id="8" name="Graphic 7">
            <a:extLst>
              <a:ext uri="{FF2B5EF4-FFF2-40B4-BE49-F238E27FC236}">
                <a16:creationId xmlns:a16="http://schemas.microsoft.com/office/drawing/2014/main" id="{A4D56FA5-6B2C-25FC-5C75-51C0FD7A0850}"/>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5381512" y="224984"/>
            <a:ext cx="731520" cy="731520"/>
          </a:xfrm>
          <a:prstGeom prst="rect">
            <a:avLst/>
          </a:prstGeom>
        </p:spPr>
      </p:pic>
    </p:spTree>
    <p:extLst>
      <p:ext uri="{BB962C8B-B14F-4D97-AF65-F5344CB8AC3E}">
        <p14:creationId xmlns:p14="http://schemas.microsoft.com/office/powerpoint/2010/main" val="2279494385"/>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C1CDA4C-9E7C-438A-7908-CC17D6C6FBD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7ADDADE-06EA-F23B-C064-4D814135BB0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3CF9F5-A63A-D477-7E91-27F78193E93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2D2F0CB-8BED-3748-8B15-758A52C2D13F}" type="datetime1">
              <a:rPr lang="en-US" smtClean="0"/>
              <a:pPr/>
              <a:t>10/1/2026</a:t>
            </a:fld>
            <a:endParaRPr lang="en-US" dirty="0"/>
          </a:p>
        </p:txBody>
      </p:sp>
      <p:sp>
        <p:nvSpPr>
          <p:cNvPr id="5" name="Footer Placeholder 4">
            <a:extLst>
              <a:ext uri="{FF2B5EF4-FFF2-40B4-BE49-F238E27FC236}">
                <a16:creationId xmlns:a16="http://schemas.microsoft.com/office/drawing/2014/main" id="{FEF542C7-5BCD-ED70-4DE3-68F95A5E179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r>
              <a:rPr lang="en-US"/>
              <a:t>Shaping the future of our industry</a:t>
            </a:r>
            <a:endParaRPr lang="en-US" dirty="0"/>
          </a:p>
        </p:txBody>
      </p:sp>
      <p:sp>
        <p:nvSpPr>
          <p:cNvPr id="6" name="Slide Number Placeholder 5">
            <a:extLst>
              <a:ext uri="{FF2B5EF4-FFF2-40B4-BE49-F238E27FC236}">
                <a16:creationId xmlns:a16="http://schemas.microsoft.com/office/drawing/2014/main" id="{B1CC6C15-FD48-AF5A-054D-6B8CA19B68F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61949376"/>
      </p:ext>
    </p:extLst>
  </p:cSld>
  <p:clrMap bg1="lt1" tx1="dk1" bg2="lt2" tx2="dk2" accent1="accent1" accent2="accent2" accent3="accent3" accent4="accent4" accent5="accent5" accent6="accent6" hlink="hlink" folHlink="folHlink"/>
  <p:sldLayoutIdLst>
    <p:sldLayoutId id="2147483889" r:id="rId1"/>
    <p:sldLayoutId id="2147483890" r:id="rId2"/>
    <p:sldLayoutId id="2147483891" r:id="rId3"/>
    <p:sldLayoutId id="2147483892" r:id="rId4"/>
    <p:sldLayoutId id="2147483893" r:id="rId5"/>
    <p:sldLayoutId id="2147483894" r:id="rId6"/>
    <p:sldLayoutId id="2147483895" r:id="rId7"/>
    <p:sldLayoutId id="2147483896" r:id="rId8"/>
    <p:sldLayoutId id="2147483897" r:id="rId9"/>
    <p:sldLayoutId id="2147483898" r:id="rId10"/>
    <p:sldLayoutId id="2147483899" r:id="rId11"/>
    <p:sldLayoutId id="2147483900" r:id="rId12"/>
    <p:sldLayoutId id="2147483901" r:id="rId13"/>
    <p:sldLayoutId id="2147483902" r:id="rId14"/>
    <p:sldLayoutId id="2147483903" r:id="rId15"/>
    <p:sldLayoutId id="2147483904" r:id="rId16"/>
    <p:sldLayoutId id="2147483905" r:id="rId17"/>
    <p:sldLayoutId id="2147483906" r:id="rId18"/>
    <p:sldLayoutId id="2147483907" r:id="rId19"/>
    <p:sldLayoutId id="2147483783" r:id="rId20"/>
    <p:sldLayoutId id="2147483837" r:id="rId21"/>
    <p:sldLayoutId id="2147483789" r:id="rId22"/>
    <p:sldLayoutId id="2147483835" r:id="rId23"/>
    <p:sldLayoutId id="2147483836" r:id="rId24"/>
    <p:sldLayoutId id="2147483840" r:id="rId25"/>
    <p:sldLayoutId id="2147483850" r:id="rId26"/>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3.xml"/><Relationship Id="rId1" Type="http://schemas.openxmlformats.org/officeDocument/2006/relationships/slideLayout" Target="../slideLayouts/slideLayout14.xml"/><Relationship Id="rId4" Type="http://schemas.openxmlformats.org/officeDocument/2006/relationships/hyperlink" Target="https://www.htnovo.net/2020/05/come-aprire-chat-separate-microsoft-teams.html"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8" Type="http://schemas.openxmlformats.org/officeDocument/2006/relationships/image" Target="../media/image23.jp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1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9" Type="http://schemas.openxmlformats.org/officeDocument/2006/relationships/image" Target="../media/image24.jpg"/></Relationships>
</file>

<file path=ppt/slides/_rels/slide6.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notesSlide" Target="../notesSlides/notesSlide6.xml"/><Relationship Id="rId1" Type="http://schemas.openxmlformats.org/officeDocument/2006/relationships/slideLayout" Target="../slideLayouts/slideLayout17.xml"/><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notesSlide" Target="../notesSlides/notesSlide7.xml"/><Relationship Id="rId1" Type="http://schemas.openxmlformats.org/officeDocument/2006/relationships/slideLayout" Target="../slideLayouts/slideLayout14.xml"/><Relationship Id="rId5" Type="http://schemas.openxmlformats.org/officeDocument/2006/relationships/image" Target="../media/image28.jpg"/><Relationship Id="rId4" Type="http://schemas.openxmlformats.org/officeDocument/2006/relationships/image" Target="../media/image27.jpg"/></Relationships>
</file>

<file path=ppt/slides/_rels/slide8.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notesSlide" Target="../notesSlides/notesSlide8.xml"/><Relationship Id="rId1" Type="http://schemas.openxmlformats.org/officeDocument/2006/relationships/slideLayout" Target="../slideLayouts/slideLayout18.xml"/><Relationship Id="rId5" Type="http://schemas.openxmlformats.org/officeDocument/2006/relationships/image" Target="../media/image31.jpg"/><Relationship Id="rId4" Type="http://schemas.openxmlformats.org/officeDocument/2006/relationships/image" Target="../media/image30.jp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3" Type="http://schemas.openxmlformats.org/officeDocument/2006/relationships/image" Target="../media/image32.jpg"/><Relationship Id="rId2" Type="http://schemas.openxmlformats.org/officeDocument/2006/relationships/notesSlide" Target="../notesSlides/notesSlide10.xml"/><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B1A057-FF69-DB4E-18F5-A26FC0C911FC}"/>
              </a:ext>
            </a:extLst>
          </p:cNvPr>
          <p:cNvSpPr>
            <a:spLocks noGrp="1"/>
          </p:cNvSpPr>
          <p:nvPr>
            <p:ph type="ctrTitle"/>
          </p:nvPr>
        </p:nvSpPr>
        <p:spPr>
          <a:xfrm>
            <a:off x="109728" y="5932714"/>
            <a:ext cx="10683240" cy="914080"/>
          </a:xfrm>
        </p:spPr>
        <p:txBody>
          <a:bodyPr>
            <a:normAutofit fontScale="90000"/>
          </a:bodyPr>
          <a:lstStyle/>
          <a:p>
            <a:r>
              <a:rPr lang="en-US" sz="3200" dirty="0">
                <a:latin typeface="Amasis MT Pro Medium" panose="020F0502020204030204" pitchFamily="18" charset="0"/>
              </a:rPr>
              <a:t>Ashford Community Care Service – Improving staff communication</a:t>
            </a:r>
          </a:p>
        </p:txBody>
      </p:sp>
      <p:sp>
        <p:nvSpPr>
          <p:cNvPr id="3" name="Subtitle 2">
            <a:extLst>
              <a:ext uri="{FF2B5EF4-FFF2-40B4-BE49-F238E27FC236}">
                <a16:creationId xmlns:a16="http://schemas.microsoft.com/office/drawing/2014/main" id="{5D2AF3FA-87A9-9163-3213-65A6A97B1B29}"/>
              </a:ext>
            </a:extLst>
          </p:cNvPr>
          <p:cNvSpPr>
            <a:spLocks noGrp="1"/>
          </p:cNvSpPr>
          <p:nvPr>
            <p:ph type="subTitle" idx="1"/>
          </p:nvPr>
        </p:nvSpPr>
        <p:spPr>
          <a:xfrm>
            <a:off x="304800" y="4184423"/>
            <a:ext cx="7783285" cy="1748290"/>
          </a:xfrm>
        </p:spPr>
        <p:txBody>
          <a:bodyPr>
            <a:normAutofit fontScale="77500" lnSpcReduction="20000"/>
          </a:bodyPr>
          <a:lstStyle/>
          <a:p>
            <a:r>
              <a:rPr lang="en-US" sz="3400" dirty="0"/>
              <a:t>LCHS4007 Digital Skills and Research Methods- Component 1</a:t>
            </a:r>
          </a:p>
          <a:p>
            <a:endParaRPr lang="en-US" sz="3500" dirty="0"/>
          </a:p>
          <a:p>
            <a:r>
              <a:rPr lang="en-US" sz="2900" dirty="0"/>
              <a:t>Group Members:  Noreen, Laraib, </a:t>
            </a:r>
            <a:r>
              <a:rPr lang="en-US" sz="2900" dirty="0" err="1"/>
              <a:t>Smaira</a:t>
            </a:r>
            <a:r>
              <a:rPr lang="en-US" sz="2900" dirty="0"/>
              <a:t> &amp; Nasreen</a:t>
            </a:r>
          </a:p>
          <a:p>
            <a:r>
              <a:rPr lang="en-US" sz="1600" dirty="0"/>
              <a:t>              </a:t>
            </a:r>
          </a:p>
          <a:p>
            <a:endParaRPr lang="en-US" sz="2200" dirty="0"/>
          </a:p>
          <a:p>
            <a:endParaRPr lang="en-US" dirty="0"/>
          </a:p>
          <a:p>
            <a:endParaRPr lang="en-US" dirty="0"/>
          </a:p>
        </p:txBody>
      </p:sp>
      <p:sp>
        <p:nvSpPr>
          <p:cNvPr id="6" name="Text Placeholder 5">
            <a:extLst>
              <a:ext uri="{FF2B5EF4-FFF2-40B4-BE49-F238E27FC236}">
                <a16:creationId xmlns:a16="http://schemas.microsoft.com/office/drawing/2014/main" id="{83FB7B1D-52CB-DAD4-A6A0-A803BD6C3DC5}"/>
              </a:ext>
            </a:extLst>
          </p:cNvPr>
          <p:cNvSpPr>
            <a:spLocks noGrp="1"/>
          </p:cNvSpPr>
          <p:nvPr>
            <p:ph type="body" sz="quarter" idx="15"/>
          </p:nvPr>
        </p:nvSpPr>
        <p:spPr>
          <a:xfrm>
            <a:off x="9296399" y="4184423"/>
            <a:ext cx="2590801" cy="1193120"/>
          </a:xfrm>
        </p:spPr>
        <p:txBody>
          <a:bodyPr>
            <a:normAutofit/>
          </a:bodyPr>
          <a:lstStyle/>
          <a:p>
            <a:r>
              <a:rPr lang="en-GB" sz="2000" dirty="0"/>
              <a:t>September 2026</a:t>
            </a:r>
          </a:p>
          <a:p>
            <a:r>
              <a:rPr lang="en-GB" sz="2000" dirty="0"/>
              <a:t>Lecturer- Reza Taghizadeh</a:t>
            </a:r>
          </a:p>
          <a:p>
            <a:endParaRPr lang="en-GB" dirty="0"/>
          </a:p>
        </p:txBody>
      </p:sp>
      <p:pic>
        <p:nvPicPr>
          <p:cNvPr id="8" name="Picture Placeholder 7" descr="Person holding a hand">
            <a:extLst>
              <a:ext uri="{FF2B5EF4-FFF2-40B4-BE49-F238E27FC236}">
                <a16:creationId xmlns:a16="http://schemas.microsoft.com/office/drawing/2014/main" id="{EE1824BF-3BD1-B550-232A-10FF7675F248}"/>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t="25391" b="25391"/>
          <a:stretch>
            <a:fillRect/>
          </a:stretch>
        </p:blipFill>
        <p:spPr>
          <a:xfrm>
            <a:off x="0" y="-519793"/>
            <a:ext cx="12301728" cy="4000500"/>
          </a:xfrm>
        </p:spPr>
      </p:pic>
      <p:sp>
        <p:nvSpPr>
          <p:cNvPr id="9" name="TextBox 8">
            <a:extLst>
              <a:ext uri="{FF2B5EF4-FFF2-40B4-BE49-F238E27FC236}">
                <a16:creationId xmlns:a16="http://schemas.microsoft.com/office/drawing/2014/main" id="{9BDE7C3C-D6BC-E450-30B6-BDCC691790D4}"/>
              </a:ext>
            </a:extLst>
          </p:cNvPr>
          <p:cNvSpPr txBox="1"/>
          <p:nvPr/>
        </p:nvSpPr>
        <p:spPr>
          <a:xfrm>
            <a:off x="0" y="3463233"/>
            <a:ext cx="2265680" cy="369332"/>
          </a:xfrm>
          <a:prstGeom prst="rect">
            <a:avLst/>
          </a:prstGeom>
          <a:noFill/>
        </p:spPr>
        <p:txBody>
          <a:bodyPr wrap="square" rtlCol="0">
            <a:spAutoFit/>
          </a:bodyPr>
          <a:lstStyle/>
          <a:p>
            <a:r>
              <a:rPr lang="en-GB" sz="1100" dirty="0"/>
              <a:t>Stock</a:t>
            </a:r>
            <a:r>
              <a:rPr lang="en-GB" dirty="0"/>
              <a:t> </a:t>
            </a:r>
            <a:r>
              <a:rPr lang="en-GB" sz="1100" dirty="0"/>
              <a:t>images</a:t>
            </a:r>
          </a:p>
        </p:txBody>
      </p:sp>
    </p:spTree>
    <p:extLst>
      <p:ext uri="{BB962C8B-B14F-4D97-AF65-F5344CB8AC3E}">
        <p14:creationId xmlns:p14="http://schemas.microsoft.com/office/powerpoint/2010/main" val="13693859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85FE40C1-5CCB-20D7-1C24-4FFE916D42E5}"/>
              </a:ext>
            </a:extLst>
          </p:cNvPr>
          <p:cNvSpPr>
            <a:spLocks noGrp="1"/>
          </p:cNvSpPr>
          <p:nvPr>
            <p:ph type="title"/>
          </p:nvPr>
        </p:nvSpPr>
        <p:spPr>
          <a:xfrm>
            <a:off x="411480" y="735412"/>
            <a:ext cx="4485861" cy="984296"/>
          </a:xfrm>
        </p:spPr>
        <p:txBody>
          <a:bodyPr vert="horz" lIns="91440" tIns="45720" rIns="91440" bIns="45720" rtlCol="0" anchor="b">
            <a:normAutofit/>
          </a:bodyPr>
          <a:lstStyle/>
          <a:p>
            <a:r>
              <a:rPr lang="en-US" sz="3400" u="sng" dirty="0"/>
              <a:t>The problem at Ashford</a:t>
            </a:r>
          </a:p>
        </p:txBody>
      </p:sp>
      <p:sp>
        <p:nvSpPr>
          <p:cNvPr id="21" name="Rectangle 20">
            <a:extLst>
              <a:ext uri="{FF2B5EF4-FFF2-40B4-BE49-F238E27FC236}">
                <a16:creationId xmlns:a16="http://schemas.microsoft.com/office/drawing/2014/main" id="{4BD02261-2DC8-4AA8-9E16-7751AE8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3" name="Rectangle 22">
            <a:extLst>
              <a:ext uri="{FF2B5EF4-FFF2-40B4-BE49-F238E27FC236}">
                <a16:creationId xmlns:a16="http://schemas.microsoft.com/office/drawing/2014/main" id="{3D752CF2-2291-40B5-B462-C17B174C1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6" name="Content Placeholder 5">
            <a:extLst>
              <a:ext uri="{FF2B5EF4-FFF2-40B4-BE49-F238E27FC236}">
                <a16:creationId xmlns:a16="http://schemas.microsoft.com/office/drawing/2014/main" id="{21BBB0CD-0B68-1056-857B-9CB9460BFFA0}"/>
              </a:ext>
            </a:extLst>
          </p:cNvPr>
          <p:cNvSpPr>
            <a:spLocks noGrp="1"/>
          </p:cNvSpPr>
          <p:nvPr>
            <p:ph sz="quarter" idx="14"/>
          </p:nvPr>
        </p:nvSpPr>
        <p:spPr>
          <a:xfrm>
            <a:off x="411479" y="2688336"/>
            <a:ext cx="4498848" cy="3201035"/>
          </a:xfrm>
        </p:spPr>
        <p:txBody>
          <a:bodyPr vert="horz" lIns="91440" tIns="45720" rIns="91440" bIns="45720" rtlCol="0" anchor="t">
            <a:normAutofit lnSpcReduction="10000"/>
          </a:bodyPr>
          <a:lstStyle/>
          <a:p>
            <a:pPr marL="285750"/>
            <a:r>
              <a:rPr lang="en-US" sz="1500" dirty="0"/>
              <a:t>Supports adults with physical disabilities across supported living and homes.</a:t>
            </a:r>
          </a:p>
          <a:p>
            <a:pPr marL="285750"/>
            <a:endParaRPr lang="en-US" sz="1500" dirty="0"/>
          </a:p>
          <a:p>
            <a:pPr marL="285750"/>
            <a:r>
              <a:rPr lang="en-US" sz="1500" dirty="0"/>
              <a:t>Staff confusion on which Microsoft 365 tools to use </a:t>
            </a:r>
          </a:p>
          <a:p>
            <a:endParaRPr lang="en-US" sz="1500" dirty="0"/>
          </a:p>
          <a:p>
            <a:r>
              <a:rPr lang="en-US" sz="1500" b="1" dirty="0"/>
              <a:t>Result: </a:t>
            </a:r>
          </a:p>
          <a:p>
            <a:pPr marL="285750"/>
            <a:r>
              <a:rPr lang="en-US" sz="1500" dirty="0"/>
              <a:t>Missed updates </a:t>
            </a:r>
          </a:p>
          <a:p>
            <a:pPr marL="285750"/>
            <a:r>
              <a:rPr lang="en-US" sz="1500" dirty="0"/>
              <a:t>Unclear </a:t>
            </a:r>
            <a:r>
              <a:rPr lang="en-US" sz="1500" dirty="0" err="1"/>
              <a:t>rotas</a:t>
            </a:r>
            <a:endParaRPr lang="en-US" sz="1500" dirty="0"/>
          </a:p>
          <a:p>
            <a:pPr marL="285750"/>
            <a:r>
              <a:rPr lang="en-US" sz="1500" dirty="0"/>
              <a:t>Inconsistent records </a:t>
            </a:r>
          </a:p>
          <a:p>
            <a:pPr marL="285750"/>
            <a:r>
              <a:rPr lang="en-US" sz="1500" dirty="0"/>
              <a:t>Duplicate work</a:t>
            </a:r>
          </a:p>
          <a:p>
            <a:pPr marL="285750"/>
            <a:endParaRPr lang="en-US" sz="1500" dirty="0"/>
          </a:p>
        </p:txBody>
      </p:sp>
      <p:sp>
        <p:nvSpPr>
          <p:cNvPr id="4" name="Footer Placeholder 3">
            <a:extLst>
              <a:ext uri="{FF2B5EF4-FFF2-40B4-BE49-F238E27FC236}">
                <a16:creationId xmlns:a16="http://schemas.microsoft.com/office/drawing/2014/main" id="{C474E26F-A06C-57D1-E195-30A94EFC62FB}"/>
              </a:ext>
            </a:extLst>
          </p:cNvPr>
          <p:cNvSpPr>
            <a:spLocks noGrp="1"/>
          </p:cNvSpPr>
          <p:nvPr>
            <p:ph type="ftr" sz="quarter" idx="11"/>
          </p:nvPr>
        </p:nvSpPr>
        <p:spPr>
          <a:xfrm>
            <a:off x="250372" y="5920654"/>
            <a:ext cx="1796142" cy="937345"/>
          </a:xfrm>
        </p:spPr>
        <p:txBody>
          <a:bodyPr vert="horz" lIns="91440" tIns="45720" rIns="91440" bIns="45720" rtlCol="0" anchor="ctr">
            <a:normAutofit/>
          </a:bodyPr>
          <a:lstStyle/>
          <a:p>
            <a:pPr algn="r">
              <a:spcAft>
                <a:spcPts val="600"/>
              </a:spcAft>
              <a:defRPr/>
            </a:pPr>
            <a:r>
              <a:rPr lang="en-US" dirty="0">
                <a:solidFill>
                  <a:schemeClr val="tx1">
                    <a:lumMod val="50000"/>
                    <a:lumOff val="50000"/>
                  </a:schemeClr>
                </a:solidFill>
                <a:latin typeface="Calibri" panose="020F0502020204030204"/>
              </a:rPr>
              <a:t>(</a:t>
            </a:r>
            <a:r>
              <a:rPr lang="en-US" b="1" kern="1200" dirty="0">
                <a:solidFill>
                  <a:schemeClr val="tx1">
                    <a:lumMod val="50000"/>
                    <a:lumOff val="50000"/>
                  </a:schemeClr>
                </a:solidFill>
                <a:latin typeface="Calibri" panose="020F0502020204030204"/>
                <a:ea typeface="+mn-ea"/>
                <a:cs typeface="+mn-cs"/>
              </a:rPr>
              <a:t>Warmoth et al., 2023</a:t>
            </a:r>
            <a:r>
              <a:rPr lang="en-US" kern="1200" dirty="0">
                <a:solidFill>
                  <a:schemeClr val="tx1">
                    <a:lumMod val="50000"/>
                    <a:lumOff val="50000"/>
                  </a:schemeClr>
                </a:solidFill>
                <a:latin typeface="Calibri" panose="020F0502020204030204"/>
                <a:ea typeface="+mn-ea"/>
                <a:cs typeface="+mn-cs"/>
              </a:rPr>
              <a:t>)</a:t>
            </a:r>
          </a:p>
        </p:txBody>
      </p:sp>
      <p:pic>
        <p:nvPicPr>
          <p:cNvPr id="14" name="Picture Placeholder 13" descr="Consulting with senior patient at home">
            <a:extLst>
              <a:ext uri="{FF2B5EF4-FFF2-40B4-BE49-F238E27FC236}">
                <a16:creationId xmlns:a16="http://schemas.microsoft.com/office/drawing/2014/main" id="{6F24C945-73B9-5404-2D16-20511E8E1723}"/>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l="11512" r="21484" b="-1"/>
          <a:stretch>
            <a:fillRect/>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
        <p:nvSpPr>
          <p:cNvPr id="5" name="Slide Number Placeholder 4">
            <a:extLst>
              <a:ext uri="{FF2B5EF4-FFF2-40B4-BE49-F238E27FC236}">
                <a16:creationId xmlns:a16="http://schemas.microsoft.com/office/drawing/2014/main" id="{01E09C41-614B-C031-6C74-39405795C929}"/>
              </a:ext>
            </a:extLst>
          </p:cNvPr>
          <p:cNvSpPr>
            <a:spLocks noGrp="1"/>
          </p:cNvSpPr>
          <p:nvPr>
            <p:ph type="sldNum" sz="quarter" idx="12"/>
          </p:nvPr>
        </p:nvSpPr>
        <p:spPr>
          <a:xfrm>
            <a:off x="9037321" y="6356350"/>
            <a:ext cx="2743200" cy="365125"/>
          </a:xfrm>
        </p:spPr>
        <p:txBody>
          <a:bodyPr vert="horz" lIns="91440" tIns="45720" rIns="91440" bIns="45720" rtlCol="0" anchor="ctr">
            <a:normAutofit/>
          </a:bodyPr>
          <a:lstStyle/>
          <a:p>
            <a:pPr>
              <a:spcAft>
                <a:spcPts val="600"/>
              </a:spcAft>
              <a:defRPr/>
            </a:pPr>
            <a:fld id="{CC057153-B650-4DEB-B370-79DDCFDCE934}" type="slidenum">
              <a:rPr lang="en-US">
                <a:solidFill>
                  <a:schemeClr val="bg1"/>
                </a:solidFill>
                <a:latin typeface="Calibri" panose="020F0502020204030204"/>
              </a:rPr>
              <a:pPr>
                <a:spcAft>
                  <a:spcPts val="600"/>
                </a:spcAft>
                <a:defRPr/>
              </a:pPr>
              <a:t>2</a:t>
            </a:fld>
            <a:endParaRPr lang="en-US">
              <a:solidFill>
                <a:schemeClr val="bg1"/>
              </a:solidFill>
              <a:latin typeface="Calibri" panose="020F0502020204030204"/>
            </a:endParaRPr>
          </a:p>
        </p:txBody>
      </p:sp>
      <p:sp>
        <p:nvSpPr>
          <p:cNvPr id="15" name="TextBox 14">
            <a:extLst>
              <a:ext uri="{FF2B5EF4-FFF2-40B4-BE49-F238E27FC236}">
                <a16:creationId xmlns:a16="http://schemas.microsoft.com/office/drawing/2014/main" id="{37947813-7759-F053-3F7A-B4770DBA0BCB}"/>
              </a:ext>
            </a:extLst>
          </p:cNvPr>
          <p:cNvSpPr txBox="1"/>
          <p:nvPr/>
        </p:nvSpPr>
        <p:spPr>
          <a:xfrm>
            <a:off x="4016829" y="5920654"/>
            <a:ext cx="1291223" cy="830997"/>
          </a:xfrm>
          <a:prstGeom prst="rect">
            <a:avLst/>
          </a:prstGeom>
          <a:noFill/>
        </p:spPr>
        <p:txBody>
          <a:bodyPr wrap="square" rtlCol="0">
            <a:spAutoFit/>
          </a:bodyPr>
          <a:lstStyle/>
          <a:p>
            <a:endParaRPr lang="en-GB" sz="1200" dirty="0"/>
          </a:p>
          <a:p>
            <a:endParaRPr lang="en-GB" sz="1200" dirty="0"/>
          </a:p>
          <a:p>
            <a:endParaRPr lang="en-GB" sz="1200" dirty="0"/>
          </a:p>
          <a:p>
            <a:r>
              <a:rPr lang="en-GB" sz="1200" dirty="0"/>
              <a:t>Stock Images</a:t>
            </a:r>
          </a:p>
        </p:txBody>
      </p:sp>
    </p:spTree>
    <p:extLst>
      <p:ext uri="{BB962C8B-B14F-4D97-AF65-F5344CB8AC3E}">
        <p14:creationId xmlns:p14="http://schemas.microsoft.com/office/powerpoint/2010/main" val="164061062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p:cTn id="7" dur="1000" fill="hold"/>
                                        <p:tgtEl>
                                          <p:spTgt spid="6">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6">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6">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6">
                                            <p:txEl>
                                              <p:pRg st="0" end="0"/>
                                            </p:txEl>
                                          </p:spTgt>
                                        </p:tgtEl>
                                      </p:cBhvr>
                                    </p:animEffect>
                                  </p:childTnLst>
                                </p:cTn>
                              </p:par>
                              <p:par>
                                <p:cTn id="11" presetID="31" presetClass="entr" presetSubtype="0" fill="hold" grpId="0" nodeType="withEffect">
                                  <p:stCondLst>
                                    <p:cond delay="0"/>
                                  </p:stCondLst>
                                  <p:childTnLst>
                                    <p:set>
                                      <p:cBhvr>
                                        <p:cTn id="12" dur="1" fill="hold">
                                          <p:stCondLst>
                                            <p:cond delay="0"/>
                                          </p:stCondLst>
                                        </p:cTn>
                                        <p:tgtEl>
                                          <p:spTgt spid="6">
                                            <p:txEl>
                                              <p:pRg st="2" end="2"/>
                                            </p:txEl>
                                          </p:spTgt>
                                        </p:tgtEl>
                                        <p:attrNameLst>
                                          <p:attrName>style.visibility</p:attrName>
                                        </p:attrNameLst>
                                      </p:cBhvr>
                                      <p:to>
                                        <p:strVal val="visible"/>
                                      </p:to>
                                    </p:set>
                                    <p:anim calcmode="lin" valueType="num">
                                      <p:cBhvr>
                                        <p:cTn id="13" dur="1000" fill="hold"/>
                                        <p:tgtEl>
                                          <p:spTgt spid="6">
                                            <p:txEl>
                                              <p:pRg st="2" end="2"/>
                                            </p:txEl>
                                          </p:spTgt>
                                        </p:tgtEl>
                                        <p:attrNameLst>
                                          <p:attrName>ppt_w</p:attrName>
                                        </p:attrNameLst>
                                      </p:cBhvr>
                                      <p:tavLst>
                                        <p:tav tm="0">
                                          <p:val>
                                            <p:fltVal val="0"/>
                                          </p:val>
                                        </p:tav>
                                        <p:tav tm="100000">
                                          <p:val>
                                            <p:strVal val="#ppt_w"/>
                                          </p:val>
                                        </p:tav>
                                      </p:tavLst>
                                    </p:anim>
                                    <p:anim calcmode="lin" valueType="num">
                                      <p:cBhvr>
                                        <p:cTn id="14" dur="1000" fill="hold"/>
                                        <p:tgtEl>
                                          <p:spTgt spid="6">
                                            <p:txEl>
                                              <p:pRg st="2" end="2"/>
                                            </p:txEl>
                                          </p:spTgt>
                                        </p:tgtEl>
                                        <p:attrNameLst>
                                          <p:attrName>ppt_h</p:attrName>
                                        </p:attrNameLst>
                                      </p:cBhvr>
                                      <p:tavLst>
                                        <p:tav tm="0">
                                          <p:val>
                                            <p:fltVal val="0"/>
                                          </p:val>
                                        </p:tav>
                                        <p:tav tm="100000">
                                          <p:val>
                                            <p:strVal val="#ppt_h"/>
                                          </p:val>
                                        </p:tav>
                                      </p:tavLst>
                                    </p:anim>
                                    <p:anim calcmode="lin" valueType="num">
                                      <p:cBhvr>
                                        <p:cTn id="15" dur="1000" fill="hold"/>
                                        <p:tgtEl>
                                          <p:spTgt spid="6">
                                            <p:txEl>
                                              <p:pRg st="2" end="2"/>
                                            </p:txEl>
                                          </p:spTgt>
                                        </p:tgtEl>
                                        <p:attrNameLst>
                                          <p:attrName>style.rotation</p:attrName>
                                        </p:attrNameLst>
                                      </p:cBhvr>
                                      <p:tavLst>
                                        <p:tav tm="0">
                                          <p:val>
                                            <p:fltVal val="90"/>
                                          </p:val>
                                        </p:tav>
                                        <p:tav tm="100000">
                                          <p:val>
                                            <p:fltVal val="0"/>
                                          </p:val>
                                        </p:tav>
                                      </p:tavLst>
                                    </p:anim>
                                    <p:animEffect transition="in" filter="fade">
                                      <p:cBhvr>
                                        <p:cTn id="16" dur="1000"/>
                                        <p:tgtEl>
                                          <p:spTgt spid="6">
                                            <p:txEl>
                                              <p:pRg st="2" end="2"/>
                                            </p:txEl>
                                          </p:spTgt>
                                        </p:tgtEl>
                                      </p:cBhvr>
                                    </p:animEffect>
                                  </p:childTnLst>
                                </p:cTn>
                              </p:par>
                              <p:par>
                                <p:cTn id="17" presetID="31" presetClass="entr" presetSubtype="0" fill="hold" grpId="0" nodeType="withEffect">
                                  <p:stCondLst>
                                    <p:cond delay="0"/>
                                  </p:stCondLst>
                                  <p:childTnLst>
                                    <p:set>
                                      <p:cBhvr>
                                        <p:cTn id="18" dur="1" fill="hold">
                                          <p:stCondLst>
                                            <p:cond delay="0"/>
                                          </p:stCondLst>
                                        </p:cTn>
                                        <p:tgtEl>
                                          <p:spTgt spid="6">
                                            <p:txEl>
                                              <p:pRg st="4" end="4"/>
                                            </p:txEl>
                                          </p:spTgt>
                                        </p:tgtEl>
                                        <p:attrNameLst>
                                          <p:attrName>style.visibility</p:attrName>
                                        </p:attrNameLst>
                                      </p:cBhvr>
                                      <p:to>
                                        <p:strVal val="visible"/>
                                      </p:to>
                                    </p:set>
                                    <p:anim calcmode="lin" valueType="num">
                                      <p:cBhvr>
                                        <p:cTn id="19" dur="1000" fill="hold"/>
                                        <p:tgtEl>
                                          <p:spTgt spid="6">
                                            <p:txEl>
                                              <p:pRg st="4" end="4"/>
                                            </p:txEl>
                                          </p:spTgt>
                                        </p:tgtEl>
                                        <p:attrNameLst>
                                          <p:attrName>ppt_w</p:attrName>
                                        </p:attrNameLst>
                                      </p:cBhvr>
                                      <p:tavLst>
                                        <p:tav tm="0">
                                          <p:val>
                                            <p:fltVal val="0"/>
                                          </p:val>
                                        </p:tav>
                                        <p:tav tm="100000">
                                          <p:val>
                                            <p:strVal val="#ppt_w"/>
                                          </p:val>
                                        </p:tav>
                                      </p:tavLst>
                                    </p:anim>
                                    <p:anim calcmode="lin" valueType="num">
                                      <p:cBhvr>
                                        <p:cTn id="20" dur="1000" fill="hold"/>
                                        <p:tgtEl>
                                          <p:spTgt spid="6">
                                            <p:txEl>
                                              <p:pRg st="4" end="4"/>
                                            </p:txEl>
                                          </p:spTgt>
                                        </p:tgtEl>
                                        <p:attrNameLst>
                                          <p:attrName>ppt_h</p:attrName>
                                        </p:attrNameLst>
                                      </p:cBhvr>
                                      <p:tavLst>
                                        <p:tav tm="0">
                                          <p:val>
                                            <p:fltVal val="0"/>
                                          </p:val>
                                        </p:tav>
                                        <p:tav tm="100000">
                                          <p:val>
                                            <p:strVal val="#ppt_h"/>
                                          </p:val>
                                        </p:tav>
                                      </p:tavLst>
                                    </p:anim>
                                    <p:anim calcmode="lin" valueType="num">
                                      <p:cBhvr>
                                        <p:cTn id="21" dur="1000" fill="hold"/>
                                        <p:tgtEl>
                                          <p:spTgt spid="6">
                                            <p:txEl>
                                              <p:pRg st="4" end="4"/>
                                            </p:txEl>
                                          </p:spTgt>
                                        </p:tgtEl>
                                        <p:attrNameLst>
                                          <p:attrName>style.rotation</p:attrName>
                                        </p:attrNameLst>
                                      </p:cBhvr>
                                      <p:tavLst>
                                        <p:tav tm="0">
                                          <p:val>
                                            <p:fltVal val="90"/>
                                          </p:val>
                                        </p:tav>
                                        <p:tav tm="100000">
                                          <p:val>
                                            <p:fltVal val="0"/>
                                          </p:val>
                                        </p:tav>
                                      </p:tavLst>
                                    </p:anim>
                                    <p:animEffect transition="in" filter="fade">
                                      <p:cBhvr>
                                        <p:cTn id="22" dur="1000"/>
                                        <p:tgtEl>
                                          <p:spTgt spid="6">
                                            <p:txEl>
                                              <p:pRg st="4" end="4"/>
                                            </p:txEl>
                                          </p:spTgt>
                                        </p:tgtEl>
                                      </p:cBhvr>
                                    </p:animEffect>
                                  </p:childTnLst>
                                </p:cTn>
                              </p:par>
                              <p:par>
                                <p:cTn id="23" presetID="31" presetClass="entr" presetSubtype="0" fill="hold" grpId="0" nodeType="withEffect">
                                  <p:stCondLst>
                                    <p:cond delay="0"/>
                                  </p:stCondLst>
                                  <p:childTnLst>
                                    <p:set>
                                      <p:cBhvr>
                                        <p:cTn id="24" dur="1" fill="hold">
                                          <p:stCondLst>
                                            <p:cond delay="0"/>
                                          </p:stCondLst>
                                        </p:cTn>
                                        <p:tgtEl>
                                          <p:spTgt spid="6">
                                            <p:txEl>
                                              <p:pRg st="5" end="5"/>
                                            </p:txEl>
                                          </p:spTgt>
                                        </p:tgtEl>
                                        <p:attrNameLst>
                                          <p:attrName>style.visibility</p:attrName>
                                        </p:attrNameLst>
                                      </p:cBhvr>
                                      <p:to>
                                        <p:strVal val="visible"/>
                                      </p:to>
                                    </p:set>
                                    <p:anim calcmode="lin" valueType="num">
                                      <p:cBhvr>
                                        <p:cTn id="25" dur="1000" fill="hold"/>
                                        <p:tgtEl>
                                          <p:spTgt spid="6">
                                            <p:txEl>
                                              <p:pRg st="5" end="5"/>
                                            </p:txEl>
                                          </p:spTgt>
                                        </p:tgtEl>
                                        <p:attrNameLst>
                                          <p:attrName>ppt_w</p:attrName>
                                        </p:attrNameLst>
                                      </p:cBhvr>
                                      <p:tavLst>
                                        <p:tav tm="0">
                                          <p:val>
                                            <p:fltVal val="0"/>
                                          </p:val>
                                        </p:tav>
                                        <p:tav tm="100000">
                                          <p:val>
                                            <p:strVal val="#ppt_w"/>
                                          </p:val>
                                        </p:tav>
                                      </p:tavLst>
                                    </p:anim>
                                    <p:anim calcmode="lin" valueType="num">
                                      <p:cBhvr>
                                        <p:cTn id="26" dur="1000" fill="hold"/>
                                        <p:tgtEl>
                                          <p:spTgt spid="6">
                                            <p:txEl>
                                              <p:pRg st="5" end="5"/>
                                            </p:txEl>
                                          </p:spTgt>
                                        </p:tgtEl>
                                        <p:attrNameLst>
                                          <p:attrName>ppt_h</p:attrName>
                                        </p:attrNameLst>
                                      </p:cBhvr>
                                      <p:tavLst>
                                        <p:tav tm="0">
                                          <p:val>
                                            <p:fltVal val="0"/>
                                          </p:val>
                                        </p:tav>
                                        <p:tav tm="100000">
                                          <p:val>
                                            <p:strVal val="#ppt_h"/>
                                          </p:val>
                                        </p:tav>
                                      </p:tavLst>
                                    </p:anim>
                                    <p:anim calcmode="lin" valueType="num">
                                      <p:cBhvr>
                                        <p:cTn id="27" dur="1000" fill="hold"/>
                                        <p:tgtEl>
                                          <p:spTgt spid="6">
                                            <p:txEl>
                                              <p:pRg st="5" end="5"/>
                                            </p:txEl>
                                          </p:spTgt>
                                        </p:tgtEl>
                                        <p:attrNameLst>
                                          <p:attrName>style.rotation</p:attrName>
                                        </p:attrNameLst>
                                      </p:cBhvr>
                                      <p:tavLst>
                                        <p:tav tm="0">
                                          <p:val>
                                            <p:fltVal val="90"/>
                                          </p:val>
                                        </p:tav>
                                        <p:tav tm="100000">
                                          <p:val>
                                            <p:fltVal val="0"/>
                                          </p:val>
                                        </p:tav>
                                      </p:tavLst>
                                    </p:anim>
                                    <p:animEffect transition="in" filter="fade">
                                      <p:cBhvr>
                                        <p:cTn id="28" dur="1000"/>
                                        <p:tgtEl>
                                          <p:spTgt spid="6">
                                            <p:txEl>
                                              <p:pRg st="5" end="5"/>
                                            </p:txEl>
                                          </p:spTgt>
                                        </p:tgtEl>
                                      </p:cBhvr>
                                    </p:animEffect>
                                  </p:childTnLst>
                                </p:cTn>
                              </p:par>
                              <p:par>
                                <p:cTn id="29" presetID="31" presetClass="entr" presetSubtype="0" fill="hold" grpId="0" nodeType="withEffect">
                                  <p:stCondLst>
                                    <p:cond delay="0"/>
                                  </p:stCondLst>
                                  <p:childTnLst>
                                    <p:set>
                                      <p:cBhvr>
                                        <p:cTn id="30" dur="1" fill="hold">
                                          <p:stCondLst>
                                            <p:cond delay="0"/>
                                          </p:stCondLst>
                                        </p:cTn>
                                        <p:tgtEl>
                                          <p:spTgt spid="6">
                                            <p:txEl>
                                              <p:pRg st="6" end="6"/>
                                            </p:txEl>
                                          </p:spTgt>
                                        </p:tgtEl>
                                        <p:attrNameLst>
                                          <p:attrName>style.visibility</p:attrName>
                                        </p:attrNameLst>
                                      </p:cBhvr>
                                      <p:to>
                                        <p:strVal val="visible"/>
                                      </p:to>
                                    </p:set>
                                    <p:anim calcmode="lin" valueType="num">
                                      <p:cBhvr>
                                        <p:cTn id="31" dur="1000" fill="hold"/>
                                        <p:tgtEl>
                                          <p:spTgt spid="6">
                                            <p:txEl>
                                              <p:pRg st="6" end="6"/>
                                            </p:txEl>
                                          </p:spTgt>
                                        </p:tgtEl>
                                        <p:attrNameLst>
                                          <p:attrName>ppt_w</p:attrName>
                                        </p:attrNameLst>
                                      </p:cBhvr>
                                      <p:tavLst>
                                        <p:tav tm="0">
                                          <p:val>
                                            <p:fltVal val="0"/>
                                          </p:val>
                                        </p:tav>
                                        <p:tav tm="100000">
                                          <p:val>
                                            <p:strVal val="#ppt_w"/>
                                          </p:val>
                                        </p:tav>
                                      </p:tavLst>
                                    </p:anim>
                                    <p:anim calcmode="lin" valueType="num">
                                      <p:cBhvr>
                                        <p:cTn id="32" dur="1000" fill="hold"/>
                                        <p:tgtEl>
                                          <p:spTgt spid="6">
                                            <p:txEl>
                                              <p:pRg st="6" end="6"/>
                                            </p:txEl>
                                          </p:spTgt>
                                        </p:tgtEl>
                                        <p:attrNameLst>
                                          <p:attrName>ppt_h</p:attrName>
                                        </p:attrNameLst>
                                      </p:cBhvr>
                                      <p:tavLst>
                                        <p:tav tm="0">
                                          <p:val>
                                            <p:fltVal val="0"/>
                                          </p:val>
                                        </p:tav>
                                        <p:tav tm="100000">
                                          <p:val>
                                            <p:strVal val="#ppt_h"/>
                                          </p:val>
                                        </p:tav>
                                      </p:tavLst>
                                    </p:anim>
                                    <p:anim calcmode="lin" valueType="num">
                                      <p:cBhvr>
                                        <p:cTn id="33" dur="1000" fill="hold"/>
                                        <p:tgtEl>
                                          <p:spTgt spid="6">
                                            <p:txEl>
                                              <p:pRg st="6" end="6"/>
                                            </p:txEl>
                                          </p:spTgt>
                                        </p:tgtEl>
                                        <p:attrNameLst>
                                          <p:attrName>style.rotation</p:attrName>
                                        </p:attrNameLst>
                                      </p:cBhvr>
                                      <p:tavLst>
                                        <p:tav tm="0">
                                          <p:val>
                                            <p:fltVal val="90"/>
                                          </p:val>
                                        </p:tav>
                                        <p:tav tm="100000">
                                          <p:val>
                                            <p:fltVal val="0"/>
                                          </p:val>
                                        </p:tav>
                                      </p:tavLst>
                                    </p:anim>
                                    <p:animEffect transition="in" filter="fade">
                                      <p:cBhvr>
                                        <p:cTn id="34" dur="1000"/>
                                        <p:tgtEl>
                                          <p:spTgt spid="6">
                                            <p:txEl>
                                              <p:pRg st="6" end="6"/>
                                            </p:txEl>
                                          </p:spTgt>
                                        </p:tgtEl>
                                      </p:cBhvr>
                                    </p:animEffect>
                                  </p:childTnLst>
                                </p:cTn>
                              </p:par>
                              <p:par>
                                <p:cTn id="35" presetID="31" presetClass="entr" presetSubtype="0" fill="hold" grpId="0" nodeType="withEffect">
                                  <p:stCondLst>
                                    <p:cond delay="0"/>
                                  </p:stCondLst>
                                  <p:childTnLst>
                                    <p:set>
                                      <p:cBhvr>
                                        <p:cTn id="36" dur="1" fill="hold">
                                          <p:stCondLst>
                                            <p:cond delay="0"/>
                                          </p:stCondLst>
                                        </p:cTn>
                                        <p:tgtEl>
                                          <p:spTgt spid="6">
                                            <p:txEl>
                                              <p:pRg st="7" end="7"/>
                                            </p:txEl>
                                          </p:spTgt>
                                        </p:tgtEl>
                                        <p:attrNameLst>
                                          <p:attrName>style.visibility</p:attrName>
                                        </p:attrNameLst>
                                      </p:cBhvr>
                                      <p:to>
                                        <p:strVal val="visible"/>
                                      </p:to>
                                    </p:set>
                                    <p:anim calcmode="lin" valueType="num">
                                      <p:cBhvr>
                                        <p:cTn id="37" dur="1000" fill="hold"/>
                                        <p:tgtEl>
                                          <p:spTgt spid="6">
                                            <p:txEl>
                                              <p:pRg st="7" end="7"/>
                                            </p:txEl>
                                          </p:spTgt>
                                        </p:tgtEl>
                                        <p:attrNameLst>
                                          <p:attrName>ppt_w</p:attrName>
                                        </p:attrNameLst>
                                      </p:cBhvr>
                                      <p:tavLst>
                                        <p:tav tm="0">
                                          <p:val>
                                            <p:fltVal val="0"/>
                                          </p:val>
                                        </p:tav>
                                        <p:tav tm="100000">
                                          <p:val>
                                            <p:strVal val="#ppt_w"/>
                                          </p:val>
                                        </p:tav>
                                      </p:tavLst>
                                    </p:anim>
                                    <p:anim calcmode="lin" valueType="num">
                                      <p:cBhvr>
                                        <p:cTn id="38" dur="1000" fill="hold"/>
                                        <p:tgtEl>
                                          <p:spTgt spid="6">
                                            <p:txEl>
                                              <p:pRg st="7" end="7"/>
                                            </p:txEl>
                                          </p:spTgt>
                                        </p:tgtEl>
                                        <p:attrNameLst>
                                          <p:attrName>ppt_h</p:attrName>
                                        </p:attrNameLst>
                                      </p:cBhvr>
                                      <p:tavLst>
                                        <p:tav tm="0">
                                          <p:val>
                                            <p:fltVal val="0"/>
                                          </p:val>
                                        </p:tav>
                                        <p:tav tm="100000">
                                          <p:val>
                                            <p:strVal val="#ppt_h"/>
                                          </p:val>
                                        </p:tav>
                                      </p:tavLst>
                                    </p:anim>
                                    <p:anim calcmode="lin" valueType="num">
                                      <p:cBhvr>
                                        <p:cTn id="39" dur="1000" fill="hold"/>
                                        <p:tgtEl>
                                          <p:spTgt spid="6">
                                            <p:txEl>
                                              <p:pRg st="7" end="7"/>
                                            </p:txEl>
                                          </p:spTgt>
                                        </p:tgtEl>
                                        <p:attrNameLst>
                                          <p:attrName>style.rotation</p:attrName>
                                        </p:attrNameLst>
                                      </p:cBhvr>
                                      <p:tavLst>
                                        <p:tav tm="0">
                                          <p:val>
                                            <p:fltVal val="90"/>
                                          </p:val>
                                        </p:tav>
                                        <p:tav tm="100000">
                                          <p:val>
                                            <p:fltVal val="0"/>
                                          </p:val>
                                        </p:tav>
                                      </p:tavLst>
                                    </p:anim>
                                    <p:animEffect transition="in" filter="fade">
                                      <p:cBhvr>
                                        <p:cTn id="40" dur="1000"/>
                                        <p:tgtEl>
                                          <p:spTgt spid="6">
                                            <p:txEl>
                                              <p:pRg st="7" end="7"/>
                                            </p:txEl>
                                          </p:spTgt>
                                        </p:tgtEl>
                                      </p:cBhvr>
                                    </p:animEffect>
                                  </p:childTnLst>
                                </p:cTn>
                              </p:par>
                              <p:par>
                                <p:cTn id="41" presetID="31" presetClass="entr" presetSubtype="0" fill="hold" grpId="0" nodeType="withEffect">
                                  <p:stCondLst>
                                    <p:cond delay="0"/>
                                  </p:stCondLst>
                                  <p:childTnLst>
                                    <p:set>
                                      <p:cBhvr>
                                        <p:cTn id="42" dur="1" fill="hold">
                                          <p:stCondLst>
                                            <p:cond delay="0"/>
                                          </p:stCondLst>
                                        </p:cTn>
                                        <p:tgtEl>
                                          <p:spTgt spid="6">
                                            <p:txEl>
                                              <p:pRg st="8" end="8"/>
                                            </p:txEl>
                                          </p:spTgt>
                                        </p:tgtEl>
                                        <p:attrNameLst>
                                          <p:attrName>style.visibility</p:attrName>
                                        </p:attrNameLst>
                                      </p:cBhvr>
                                      <p:to>
                                        <p:strVal val="visible"/>
                                      </p:to>
                                    </p:set>
                                    <p:anim calcmode="lin" valueType="num">
                                      <p:cBhvr>
                                        <p:cTn id="43" dur="1000" fill="hold"/>
                                        <p:tgtEl>
                                          <p:spTgt spid="6">
                                            <p:txEl>
                                              <p:pRg st="8" end="8"/>
                                            </p:txEl>
                                          </p:spTgt>
                                        </p:tgtEl>
                                        <p:attrNameLst>
                                          <p:attrName>ppt_w</p:attrName>
                                        </p:attrNameLst>
                                      </p:cBhvr>
                                      <p:tavLst>
                                        <p:tav tm="0">
                                          <p:val>
                                            <p:fltVal val="0"/>
                                          </p:val>
                                        </p:tav>
                                        <p:tav tm="100000">
                                          <p:val>
                                            <p:strVal val="#ppt_w"/>
                                          </p:val>
                                        </p:tav>
                                      </p:tavLst>
                                    </p:anim>
                                    <p:anim calcmode="lin" valueType="num">
                                      <p:cBhvr>
                                        <p:cTn id="44" dur="1000" fill="hold"/>
                                        <p:tgtEl>
                                          <p:spTgt spid="6">
                                            <p:txEl>
                                              <p:pRg st="8" end="8"/>
                                            </p:txEl>
                                          </p:spTgt>
                                        </p:tgtEl>
                                        <p:attrNameLst>
                                          <p:attrName>ppt_h</p:attrName>
                                        </p:attrNameLst>
                                      </p:cBhvr>
                                      <p:tavLst>
                                        <p:tav tm="0">
                                          <p:val>
                                            <p:fltVal val="0"/>
                                          </p:val>
                                        </p:tav>
                                        <p:tav tm="100000">
                                          <p:val>
                                            <p:strVal val="#ppt_h"/>
                                          </p:val>
                                        </p:tav>
                                      </p:tavLst>
                                    </p:anim>
                                    <p:anim calcmode="lin" valueType="num">
                                      <p:cBhvr>
                                        <p:cTn id="45" dur="1000" fill="hold"/>
                                        <p:tgtEl>
                                          <p:spTgt spid="6">
                                            <p:txEl>
                                              <p:pRg st="8" end="8"/>
                                            </p:txEl>
                                          </p:spTgt>
                                        </p:tgtEl>
                                        <p:attrNameLst>
                                          <p:attrName>style.rotation</p:attrName>
                                        </p:attrNameLst>
                                      </p:cBhvr>
                                      <p:tavLst>
                                        <p:tav tm="0">
                                          <p:val>
                                            <p:fltVal val="90"/>
                                          </p:val>
                                        </p:tav>
                                        <p:tav tm="100000">
                                          <p:val>
                                            <p:fltVal val="0"/>
                                          </p:val>
                                        </p:tav>
                                      </p:tavLst>
                                    </p:anim>
                                    <p:animEffect transition="in" filter="fade">
                                      <p:cBhvr>
                                        <p:cTn id="46" dur="1000"/>
                                        <p:tgtEl>
                                          <p:spTgt spid="6">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3" name="Rectangle 52">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7" name="Picture Placeholder 26">
            <a:extLst>
              <a:ext uri="{FF2B5EF4-FFF2-40B4-BE49-F238E27FC236}">
                <a16:creationId xmlns:a16="http://schemas.microsoft.com/office/drawing/2014/main" id="{0BB07481-E3AE-CC55-306A-BDECE92E234A}"/>
              </a:ext>
            </a:extLst>
          </p:cNvPr>
          <p:cNvPicPr>
            <a:picLocks noGrp="1" noChangeAspect="1"/>
          </p:cNvPicPr>
          <p:nvPr>
            <p:ph sz="quarter" idx="13"/>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9512" r="16816" b="-1"/>
          <a:stretch>
            <a:fillRect/>
          </a:stretch>
        </p:blipFill>
        <p:spPr>
          <a:xfrm>
            <a:off x="2522358" y="10"/>
            <a:ext cx="9669642" cy="6857990"/>
          </a:xfrm>
          <a:prstGeom prst="rect">
            <a:avLst/>
          </a:prstGeom>
          <a:noFill/>
        </p:spPr>
      </p:pic>
      <p:sp>
        <p:nvSpPr>
          <p:cNvPr id="55" name="Rectangle 54">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itle 5">
            <a:extLst>
              <a:ext uri="{FF2B5EF4-FFF2-40B4-BE49-F238E27FC236}">
                <a16:creationId xmlns:a16="http://schemas.microsoft.com/office/drawing/2014/main" id="{D888FD18-8D56-7519-9AC7-9E4F05729F55}"/>
              </a:ext>
            </a:extLst>
          </p:cNvPr>
          <p:cNvSpPr>
            <a:spLocks noGrp="1"/>
          </p:cNvSpPr>
          <p:nvPr>
            <p:ph type="title"/>
          </p:nvPr>
        </p:nvSpPr>
        <p:spPr>
          <a:xfrm>
            <a:off x="174172" y="743447"/>
            <a:ext cx="4751442" cy="5330782"/>
          </a:xfrm>
          <a:noFill/>
        </p:spPr>
        <p:txBody>
          <a:bodyPr vert="horz" lIns="91440" tIns="45720" rIns="91440" bIns="45720" rtlCol="0" anchor="b">
            <a:normAutofit fontScale="90000"/>
          </a:bodyPr>
          <a:lstStyle/>
          <a:p>
            <a:r>
              <a:rPr lang="en-US" sz="3200" u="sng" dirty="0"/>
              <a:t>OUR RECOMMENDATION</a:t>
            </a:r>
            <a:br>
              <a:rPr lang="en-US" sz="3200" dirty="0"/>
            </a:br>
            <a:br>
              <a:rPr lang="en-US" sz="1300" dirty="0"/>
            </a:br>
            <a:br>
              <a:rPr lang="en-US" sz="1300" dirty="0"/>
            </a:br>
            <a:br>
              <a:rPr lang="en-US" sz="1300" dirty="0"/>
            </a:br>
            <a:br>
              <a:rPr lang="en-US" sz="1300" dirty="0"/>
            </a:br>
            <a:br>
              <a:rPr lang="en-US" sz="1300" dirty="0"/>
            </a:br>
            <a:r>
              <a:rPr lang="en-US" sz="2400" dirty="0"/>
              <a:t>Chosen Task: Staff communication and daily updates</a:t>
            </a:r>
            <a:br>
              <a:rPr lang="en-US" sz="2400" dirty="0"/>
            </a:br>
            <a:br>
              <a:rPr lang="en-US" sz="2400" dirty="0"/>
            </a:br>
            <a:br>
              <a:rPr lang="en-US" sz="2400" dirty="0"/>
            </a:br>
            <a:r>
              <a:rPr lang="en-US" sz="2400" dirty="0"/>
              <a:t>Recommended Tool- Microsoft Teams </a:t>
            </a:r>
            <a:br>
              <a:rPr lang="en-US" sz="2400" dirty="0"/>
            </a:br>
            <a:br>
              <a:rPr lang="en-US" sz="2400" dirty="0"/>
            </a:br>
            <a:br>
              <a:rPr lang="en-US" sz="2400" dirty="0"/>
            </a:br>
            <a:r>
              <a:rPr lang="en-US" sz="2400" dirty="0"/>
              <a:t>Goal- To improve communication, teamwork and efficiency</a:t>
            </a:r>
            <a:br>
              <a:rPr lang="en-US" sz="2400" dirty="0"/>
            </a:br>
            <a:r>
              <a:rPr lang="en-US" sz="2400" dirty="0"/>
              <a:t> at Ashford</a:t>
            </a:r>
            <a:br>
              <a:rPr lang="en-US" sz="1300" dirty="0"/>
            </a:br>
            <a:br>
              <a:rPr lang="en-US" sz="1300" dirty="0"/>
            </a:br>
            <a:endParaRPr lang="en-US" sz="1300" dirty="0"/>
          </a:p>
        </p:txBody>
      </p:sp>
      <p:sp>
        <p:nvSpPr>
          <p:cNvPr id="48" name="Slide Number Placeholder 6">
            <a:extLst>
              <a:ext uri="{FF2B5EF4-FFF2-40B4-BE49-F238E27FC236}">
                <a16:creationId xmlns:a16="http://schemas.microsoft.com/office/drawing/2014/main" id="{BD000D85-27F5-3E50-B11D-53E16868C2D7}"/>
              </a:ext>
            </a:extLst>
          </p:cNvPr>
          <p:cNvSpPr>
            <a:spLocks noGrp="1"/>
          </p:cNvSpPr>
          <p:nvPr>
            <p:ph type="sldNum" sz="quarter" idx="16"/>
          </p:nvPr>
        </p:nvSpPr>
        <p:spPr>
          <a:xfrm>
            <a:off x="8610600" y="6356350"/>
            <a:ext cx="2743200" cy="365125"/>
          </a:xfrm>
        </p:spPr>
        <p:txBody>
          <a:bodyPr vert="horz" lIns="91440" tIns="45720" rIns="91440" bIns="45720" rtlCol="0" anchor="ctr">
            <a:normAutofit/>
          </a:bodyPr>
          <a:lstStyle/>
          <a:p>
            <a:pPr>
              <a:spcAft>
                <a:spcPts val="600"/>
              </a:spcAft>
              <a:defRPr/>
            </a:pPr>
            <a:fld id="{CC057153-B650-4DEB-B370-79DDCFDCE934}" type="slidenum">
              <a:rPr lang="en-US">
                <a:solidFill>
                  <a:srgbClr val="FFFFFF"/>
                </a:solidFill>
                <a:latin typeface="Calibri" panose="020F0502020204030204"/>
              </a:rPr>
              <a:pPr>
                <a:spcAft>
                  <a:spcPts val="600"/>
                </a:spcAft>
                <a:defRPr/>
              </a:pPr>
              <a:t>3</a:t>
            </a:fld>
            <a:endParaRPr lang="en-US">
              <a:solidFill>
                <a:srgbClr val="FFFFFF"/>
              </a:solidFill>
              <a:latin typeface="Calibri" panose="020F0502020204030204"/>
            </a:endParaRPr>
          </a:p>
        </p:txBody>
      </p:sp>
      <p:sp>
        <p:nvSpPr>
          <p:cNvPr id="37" name="Date Placeholder 2" hidden="1">
            <a:extLst>
              <a:ext uri="{FF2B5EF4-FFF2-40B4-BE49-F238E27FC236}">
                <a16:creationId xmlns:a16="http://schemas.microsoft.com/office/drawing/2014/main" id="{6E66B3B9-C519-9FCA-EE9F-4B937928CE19}"/>
              </a:ext>
            </a:extLst>
          </p:cNvPr>
          <p:cNvSpPr>
            <a:spLocks noGrp="1"/>
          </p:cNvSpPr>
          <p:nvPr>
            <p:ph type="dt" sz="half" idx="14"/>
          </p:nvPr>
        </p:nvSpPr>
        <p:spPr>
          <a:xfrm>
            <a:off x="139035" y="110364"/>
            <a:ext cx="3494314" cy="365125"/>
          </a:xfrm>
        </p:spPr>
        <p:txBody>
          <a:bodyPr/>
          <a:lstStyle/>
          <a:p>
            <a:pPr>
              <a:spcAft>
                <a:spcPts val="600"/>
              </a:spcAft>
            </a:pPr>
            <a:fld id="{799F4F94-C660-894A-AD11-4D48451EE4A9}" type="datetime1">
              <a:rPr lang="en-US" smtClean="0"/>
              <a:pPr>
                <a:spcAft>
                  <a:spcPts val="600"/>
                </a:spcAft>
              </a:pPr>
              <a:t>10/1/2026</a:t>
            </a:fld>
            <a:endParaRPr lang="en-US" dirty="0"/>
          </a:p>
        </p:txBody>
      </p:sp>
      <p:sp>
        <p:nvSpPr>
          <p:cNvPr id="4" name="Slide Number Placeholder 3" hidden="1">
            <a:extLst>
              <a:ext uri="{FF2B5EF4-FFF2-40B4-BE49-F238E27FC236}">
                <a16:creationId xmlns:a16="http://schemas.microsoft.com/office/drawing/2014/main" id="{C0CB2449-B8F6-300E-A693-94E263F7A887}"/>
              </a:ext>
            </a:extLst>
          </p:cNvPr>
          <p:cNvSpPr>
            <a:spLocks noGrp="1"/>
          </p:cNvSpPr>
          <p:nvPr>
            <p:ph type="sldNum" sz="quarter" idx="4294967295"/>
          </p:nvPr>
        </p:nvSpPr>
        <p:spPr>
          <a:xfrm>
            <a:off x="11761788" y="111125"/>
            <a:ext cx="430212" cy="365125"/>
          </a:xfrm>
        </p:spPr>
        <p:txBody>
          <a:bodyPr anchor="ctr">
            <a:normAutofit/>
          </a:bodyPr>
          <a:lstStyle/>
          <a:p>
            <a:pPr>
              <a:spcAft>
                <a:spcPts val="600"/>
              </a:spcAft>
            </a:pPr>
            <a:fld id="{CC057153-B650-4DEB-B370-79DDCFDCE934}" type="slidenum">
              <a:rPr lang="en-US" smtClean="0"/>
              <a:pPr>
                <a:spcAft>
                  <a:spcPts val="600"/>
                </a:spcAft>
              </a:pPr>
              <a:t>3</a:t>
            </a:fld>
            <a:endParaRPr lang="en-US"/>
          </a:p>
        </p:txBody>
      </p:sp>
      <p:sp>
        <p:nvSpPr>
          <p:cNvPr id="2" name="TextBox 1">
            <a:extLst>
              <a:ext uri="{FF2B5EF4-FFF2-40B4-BE49-F238E27FC236}">
                <a16:creationId xmlns:a16="http://schemas.microsoft.com/office/drawing/2014/main" id="{333F527C-91AE-B97B-AB6D-0F24CFA3B90F}"/>
              </a:ext>
            </a:extLst>
          </p:cNvPr>
          <p:cNvSpPr txBox="1"/>
          <p:nvPr/>
        </p:nvSpPr>
        <p:spPr>
          <a:xfrm>
            <a:off x="1894114" y="6356351"/>
            <a:ext cx="1817915" cy="276999"/>
          </a:xfrm>
          <a:prstGeom prst="rect">
            <a:avLst/>
          </a:prstGeom>
          <a:noFill/>
        </p:spPr>
        <p:txBody>
          <a:bodyPr wrap="square" rtlCol="0">
            <a:spAutoFit/>
          </a:bodyPr>
          <a:lstStyle/>
          <a:p>
            <a:r>
              <a:rPr lang="en-GB" sz="1200" dirty="0"/>
              <a:t>Stock images</a:t>
            </a:r>
          </a:p>
        </p:txBody>
      </p:sp>
    </p:spTree>
    <p:extLst>
      <p:ext uri="{BB962C8B-B14F-4D97-AF65-F5344CB8AC3E}">
        <p14:creationId xmlns:p14="http://schemas.microsoft.com/office/powerpoint/2010/main" val="307556048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387649A-0C9C-A44A-55A5-C6D6656869D4}"/>
              </a:ext>
            </a:extLst>
          </p:cNvPr>
          <p:cNvSpPr>
            <a:spLocks noGrp="1"/>
          </p:cNvSpPr>
          <p:nvPr>
            <p:ph type="ctrTitle"/>
          </p:nvPr>
        </p:nvSpPr>
        <p:spPr>
          <a:xfrm>
            <a:off x="7010400" y="-177799"/>
            <a:ext cx="5333999" cy="2082800"/>
          </a:xfrm>
        </p:spPr>
        <p:txBody>
          <a:bodyPr anchor="b">
            <a:normAutofit/>
          </a:bodyPr>
          <a:lstStyle/>
          <a:p>
            <a:r>
              <a:rPr lang="en-US" u="sng" dirty="0"/>
              <a:t>The Problem &amp; Our Solution </a:t>
            </a:r>
          </a:p>
        </p:txBody>
      </p:sp>
      <p:sp>
        <p:nvSpPr>
          <p:cNvPr id="22" name="Subtitle 2">
            <a:extLst>
              <a:ext uri="{FF2B5EF4-FFF2-40B4-BE49-F238E27FC236}">
                <a16:creationId xmlns:a16="http://schemas.microsoft.com/office/drawing/2014/main" id="{E835A658-9888-5E67-25E8-6D022BFCF961}"/>
              </a:ext>
            </a:extLst>
          </p:cNvPr>
          <p:cNvSpPr>
            <a:spLocks noGrp="1"/>
          </p:cNvSpPr>
          <p:nvPr>
            <p:ph type="subTitle" idx="1"/>
          </p:nvPr>
        </p:nvSpPr>
        <p:spPr>
          <a:xfrm>
            <a:off x="7010400" y="2040618"/>
            <a:ext cx="4038265" cy="4137075"/>
          </a:xfrm>
        </p:spPr>
        <p:txBody>
          <a:bodyPr>
            <a:normAutofit/>
          </a:bodyPr>
          <a:lstStyle/>
          <a:p>
            <a:r>
              <a:rPr lang="en-US" b="1" dirty="0"/>
              <a:t>THE TASK:</a:t>
            </a:r>
          </a:p>
          <a:p>
            <a:pPr marL="342900" indent="-342900">
              <a:buFont typeface="Arial" panose="020B0604020202020204" pitchFamily="34" charset="0"/>
              <a:buChar char="•"/>
            </a:pPr>
            <a:r>
              <a:rPr lang="en-US" dirty="0"/>
              <a:t>Shift handovers</a:t>
            </a:r>
          </a:p>
          <a:p>
            <a:pPr marL="342900" indent="-342900">
              <a:buFont typeface="Arial" panose="020B0604020202020204" pitchFamily="34" charset="0"/>
              <a:buChar char="•"/>
            </a:pPr>
            <a:r>
              <a:rPr lang="en-US" dirty="0"/>
              <a:t>Care plan notes</a:t>
            </a:r>
          </a:p>
          <a:p>
            <a:pPr marL="342900" indent="-342900">
              <a:buFont typeface="Arial" panose="020B0604020202020204" pitchFamily="34" charset="0"/>
              <a:buChar char="•"/>
            </a:pPr>
            <a:r>
              <a:rPr lang="en-US" dirty="0"/>
              <a:t>Medication reminders</a:t>
            </a:r>
          </a:p>
          <a:p>
            <a:pPr marL="342900" indent="-342900">
              <a:buFont typeface="Arial" panose="020B0604020202020204" pitchFamily="34" charset="0"/>
              <a:buChar char="•"/>
            </a:pPr>
            <a:r>
              <a:rPr lang="en-US" dirty="0"/>
              <a:t>Urgent updates</a:t>
            </a:r>
          </a:p>
          <a:p>
            <a:pPr marL="342900" indent="-342900">
              <a:buAutoNum type="arabicPeriod"/>
            </a:pPr>
            <a:endParaRPr lang="en-US" dirty="0"/>
          </a:p>
          <a:p>
            <a:r>
              <a:rPr lang="en-US" b="1" dirty="0"/>
              <a:t>THE TOOL:</a:t>
            </a:r>
          </a:p>
          <a:p>
            <a:pPr marL="342900" indent="-342900">
              <a:buFont typeface="Arial" panose="020B0604020202020204" pitchFamily="34" charset="0"/>
              <a:buChar char="•"/>
            </a:pPr>
            <a:r>
              <a:rPr lang="en-US" dirty="0"/>
              <a:t>Chat for instant messaging</a:t>
            </a:r>
          </a:p>
          <a:p>
            <a:pPr marL="342900" indent="-342900">
              <a:buFont typeface="Arial" panose="020B0604020202020204" pitchFamily="34" charset="0"/>
              <a:buChar char="•"/>
            </a:pPr>
            <a:r>
              <a:rPr lang="en-US" dirty="0"/>
              <a:t>@Mention for urgent alerts</a:t>
            </a:r>
          </a:p>
          <a:p>
            <a:pPr marL="342900" indent="-342900">
              <a:buFont typeface="Arial" panose="020B0604020202020204" pitchFamily="34" charset="0"/>
              <a:buChar char="•"/>
            </a:pPr>
            <a:r>
              <a:rPr lang="en-US" dirty="0"/>
              <a:t>Channels to keep Teams organised</a:t>
            </a:r>
          </a:p>
          <a:p>
            <a:pPr marL="342900" indent="-342900">
              <a:buAutoNum type="arabicPeriod"/>
            </a:pPr>
            <a:endParaRPr lang="en-US" dirty="0"/>
          </a:p>
        </p:txBody>
      </p:sp>
      <p:sp>
        <p:nvSpPr>
          <p:cNvPr id="6" name="Slide Number Placeholder 5">
            <a:extLst>
              <a:ext uri="{FF2B5EF4-FFF2-40B4-BE49-F238E27FC236}">
                <a16:creationId xmlns:a16="http://schemas.microsoft.com/office/drawing/2014/main" id="{172AF806-23B3-78F5-EBFC-26C29DF059D7}"/>
              </a:ext>
            </a:extLst>
          </p:cNvPr>
          <p:cNvSpPr>
            <a:spLocks noGrp="1"/>
          </p:cNvSpPr>
          <p:nvPr>
            <p:ph type="sldNum" sz="quarter" idx="12"/>
          </p:nvPr>
        </p:nvSpPr>
        <p:spPr/>
        <p:txBody>
          <a:bodyPr anchor="ctr">
            <a:normAutofit/>
          </a:bodyPr>
          <a:lstStyle/>
          <a:p>
            <a:pPr>
              <a:spcAft>
                <a:spcPts val="600"/>
              </a:spcAft>
            </a:pPr>
            <a:fld id="{CC057153-B650-4DEB-B370-79DDCFDCE934}" type="slidenum">
              <a:rPr lang="en-US" smtClean="0"/>
              <a:pPr>
                <a:spcAft>
                  <a:spcPts val="600"/>
                </a:spcAft>
              </a:pPr>
              <a:t>4</a:t>
            </a:fld>
            <a:endParaRPr lang="en-US"/>
          </a:p>
        </p:txBody>
      </p:sp>
      <p:sp>
        <p:nvSpPr>
          <p:cNvPr id="11" name="Title 10">
            <a:extLst>
              <a:ext uri="{FF2B5EF4-FFF2-40B4-BE49-F238E27FC236}">
                <a16:creationId xmlns:a16="http://schemas.microsoft.com/office/drawing/2014/main" id="{EF6C45D1-AA06-893C-3F9A-0618FD149B0A}"/>
              </a:ext>
            </a:extLst>
          </p:cNvPr>
          <p:cNvSpPr>
            <a:spLocks noGrp="1"/>
          </p:cNvSpPr>
          <p:nvPr>
            <p:ph type="title" idx="4294967295"/>
          </p:nvPr>
        </p:nvSpPr>
        <p:spPr>
          <a:xfrm>
            <a:off x="0" y="-1133475"/>
            <a:ext cx="10652125" cy="1133475"/>
          </a:xfrm>
        </p:spPr>
        <p:txBody>
          <a:bodyPr>
            <a:normAutofit/>
          </a:bodyPr>
          <a:lstStyle/>
          <a:p>
            <a:r>
              <a:rPr lang="en-US" sz="1400"/>
              <a:t>Quote</a:t>
            </a:r>
          </a:p>
        </p:txBody>
      </p:sp>
      <p:pic>
        <p:nvPicPr>
          <p:cNvPr id="23" name="Picture 22" descr="Wood human figure">
            <a:extLst>
              <a:ext uri="{FF2B5EF4-FFF2-40B4-BE49-F238E27FC236}">
                <a16:creationId xmlns:a16="http://schemas.microsoft.com/office/drawing/2014/main" id="{F1DF08FF-2227-E555-6517-3C15A6B46B3C}"/>
              </a:ext>
            </a:extLst>
          </p:cNvPr>
          <p:cNvPicPr>
            <a:picLocks noChangeAspect="1"/>
          </p:cNvPicPr>
          <p:nvPr/>
        </p:nvPicPr>
        <p:blipFill>
          <a:blip r:embed="rId3"/>
          <a:srcRect r="35907" b="-1"/>
          <a:stretch>
            <a:fillRect/>
          </a:stretch>
        </p:blipFill>
        <p:spPr>
          <a:xfrm>
            <a:off x="20" y="10"/>
            <a:ext cx="6584930" cy="6857990"/>
          </a:xfrm>
          <a:prstGeom prst="rect">
            <a:avLst/>
          </a:prstGeom>
          <a:noFill/>
        </p:spPr>
      </p:pic>
      <p:sp>
        <p:nvSpPr>
          <p:cNvPr id="2" name="TextBox 1">
            <a:extLst>
              <a:ext uri="{FF2B5EF4-FFF2-40B4-BE49-F238E27FC236}">
                <a16:creationId xmlns:a16="http://schemas.microsoft.com/office/drawing/2014/main" id="{0F663964-9FE0-7D95-20E1-910D1ED3E99A}"/>
              </a:ext>
            </a:extLst>
          </p:cNvPr>
          <p:cNvSpPr txBox="1"/>
          <p:nvPr/>
        </p:nvSpPr>
        <p:spPr>
          <a:xfrm>
            <a:off x="6686977" y="5826876"/>
            <a:ext cx="2553194" cy="307777"/>
          </a:xfrm>
          <a:prstGeom prst="rect">
            <a:avLst/>
          </a:prstGeom>
          <a:noFill/>
        </p:spPr>
        <p:txBody>
          <a:bodyPr wrap="square" rtlCol="0">
            <a:spAutoFit/>
          </a:bodyPr>
          <a:lstStyle/>
          <a:p>
            <a:r>
              <a:rPr lang="en-GB" sz="1400" dirty="0"/>
              <a:t>(Green &amp; Joyce, 2022)</a:t>
            </a:r>
          </a:p>
        </p:txBody>
      </p:sp>
      <p:sp>
        <p:nvSpPr>
          <p:cNvPr id="4" name="TextBox 3">
            <a:extLst>
              <a:ext uri="{FF2B5EF4-FFF2-40B4-BE49-F238E27FC236}">
                <a16:creationId xmlns:a16="http://schemas.microsoft.com/office/drawing/2014/main" id="{7B9A9A3B-1810-744C-0E3F-DCA307BD7492}"/>
              </a:ext>
            </a:extLst>
          </p:cNvPr>
          <p:cNvSpPr txBox="1"/>
          <p:nvPr/>
        </p:nvSpPr>
        <p:spPr>
          <a:xfrm>
            <a:off x="6686977" y="6491967"/>
            <a:ext cx="2013857" cy="369332"/>
          </a:xfrm>
          <a:prstGeom prst="rect">
            <a:avLst/>
          </a:prstGeom>
          <a:noFill/>
        </p:spPr>
        <p:txBody>
          <a:bodyPr wrap="square" rtlCol="0">
            <a:spAutoFit/>
          </a:bodyPr>
          <a:lstStyle/>
          <a:p>
            <a:r>
              <a:rPr lang="en-GB" sz="1200" dirty="0"/>
              <a:t>Stock</a:t>
            </a:r>
            <a:r>
              <a:rPr lang="en-GB" dirty="0"/>
              <a:t> </a:t>
            </a:r>
            <a:r>
              <a:rPr lang="en-GB" sz="1200" dirty="0"/>
              <a:t>images</a:t>
            </a:r>
          </a:p>
        </p:txBody>
      </p:sp>
    </p:spTree>
    <p:extLst>
      <p:ext uri="{BB962C8B-B14F-4D97-AF65-F5344CB8AC3E}">
        <p14:creationId xmlns:p14="http://schemas.microsoft.com/office/powerpoint/2010/main" val="381777333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2">
                                            <p:txEl>
                                              <p:pRg st="0" end="0"/>
                                            </p:txEl>
                                          </p:spTgt>
                                        </p:tgtEl>
                                        <p:attrNameLst>
                                          <p:attrName>style.visibility</p:attrName>
                                        </p:attrNameLst>
                                      </p:cBhvr>
                                      <p:to>
                                        <p:strVal val="visible"/>
                                      </p:to>
                                    </p:set>
                                    <p:animEffect transition="in" filter="fade">
                                      <p:cBhvr>
                                        <p:cTn id="7" dur="1000"/>
                                        <p:tgtEl>
                                          <p:spTgt spid="22">
                                            <p:txEl>
                                              <p:pRg st="0" end="0"/>
                                            </p:txEl>
                                          </p:spTgt>
                                        </p:tgtEl>
                                      </p:cBhvr>
                                    </p:animEffect>
                                    <p:anim calcmode="lin" valueType="num">
                                      <p:cBhvr>
                                        <p:cTn id="8" dur="1000" fill="hold"/>
                                        <p:tgtEl>
                                          <p:spTgt spid="2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2">
                                            <p:txEl>
                                              <p:pRg st="0" end="0"/>
                                            </p:txEl>
                                          </p:spTgt>
                                        </p:tgtEl>
                                        <p:attrNameLst>
                                          <p:attrName>ppt_y</p:attrName>
                                        </p:attrNameLst>
                                      </p:cBhvr>
                                      <p:tavLst>
                                        <p:tav tm="0">
                                          <p:val>
                                            <p:strVal val="#ppt_y+.1"/>
                                          </p:val>
                                        </p:tav>
                                        <p:tav tm="100000">
                                          <p:val>
                                            <p:strVal val="#ppt_y"/>
                                          </p:val>
                                        </p:tav>
                                      </p:tavLst>
                                    </p:anim>
                                  </p:childTnLst>
                                </p:cTn>
                              </p:par>
                              <p:par>
                                <p:cTn id="10" presetID="26" presetClass="entr" presetSubtype="0" fill="hold" nodeType="withEffect">
                                  <p:stCondLst>
                                    <p:cond delay="0"/>
                                  </p:stCondLst>
                                  <p:childTnLst>
                                    <p:set>
                                      <p:cBhvr>
                                        <p:cTn id="11" dur="1" fill="hold">
                                          <p:stCondLst>
                                            <p:cond delay="0"/>
                                          </p:stCondLst>
                                        </p:cTn>
                                        <p:tgtEl>
                                          <p:spTgt spid="22">
                                            <p:txEl>
                                              <p:pRg st="1" end="1"/>
                                            </p:txEl>
                                          </p:spTgt>
                                        </p:tgtEl>
                                        <p:attrNameLst>
                                          <p:attrName>style.visibility</p:attrName>
                                        </p:attrNameLst>
                                      </p:cBhvr>
                                      <p:to>
                                        <p:strVal val="visible"/>
                                      </p:to>
                                    </p:set>
                                    <p:animEffect transition="in" filter="wipe(down)">
                                      <p:cBhvr>
                                        <p:cTn id="12" dur="580">
                                          <p:stCondLst>
                                            <p:cond delay="0"/>
                                          </p:stCondLst>
                                        </p:cTn>
                                        <p:tgtEl>
                                          <p:spTgt spid="22">
                                            <p:txEl>
                                              <p:pRg st="1" end="1"/>
                                            </p:txEl>
                                          </p:spTgt>
                                        </p:tgtEl>
                                      </p:cBhvr>
                                    </p:animEffect>
                                    <p:anim calcmode="lin" valueType="num">
                                      <p:cBhvr>
                                        <p:cTn id="13" dur="1822" tmFilter="0,0; 0.14,0.36; 0.43,0.73; 0.71,0.91; 1.0,1.0">
                                          <p:stCondLst>
                                            <p:cond delay="0"/>
                                          </p:stCondLst>
                                        </p:cTn>
                                        <p:tgtEl>
                                          <p:spTgt spid="22">
                                            <p:txEl>
                                              <p:pRg st="1" end="1"/>
                                            </p:txEl>
                                          </p:spTgt>
                                        </p:tgtEl>
                                        <p:attrNameLst>
                                          <p:attrName>ppt_x</p:attrName>
                                        </p:attrNameLst>
                                      </p:cBhvr>
                                      <p:tavLst>
                                        <p:tav tm="0">
                                          <p:val>
                                            <p:strVal val="#ppt_x-0.25"/>
                                          </p:val>
                                        </p:tav>
                                        <p:tav tm="100000">
                                          <p:val>
                                            <p:strVal val="#ppt_x"/>
                                          </p:val>
                                        </p:tav>
                                      </p:tavLst>
                                    </p:anim>
                                    <p:anim calcmode="lin" valueType="num">
                                      <p:cBhvr>
                                        <p:cTn id="14" dur="664" tmFilter="0.0,0.0; 0.25,0.07; 0.50,0.2; 0.75,0.467; 1.0,1.0">
                                          <p:stCondLst>
                                            <p:cond delay="0"/>
                                          </p:stCondLst>
                                        </p:cTn>
                                        <p:tgtEl>
                                          <p:spTgt spid="22">
                                            <p:txEl>
                                              <p:pRg st="1" end="1"/>
                                            </p:txEl>
                                          </p:spTgt>
                                        </p:tgtEl>
                                        <p:attrNameLst>
                                          <p:attrName>ppt_y</p:attrName>
                                        </p:attrNameLst>
                                      </p:cBhvr>
                                      <p:tavLst>
                                        <p:tav tm="0" fmla="#ppt_y-sin(pi*$)/3">
                                          <p:val>
                                            <p:fltVal val="0.5"/>
                                          </p:val>
                                        </p:tav>
                                        <p:tav tm="100000">
                                          <p:val>
                                            <p:fltVal val="1"/>
                                          </p:val>
                                        </p:tav>
                                      </p:tavLst>
                                    </p:anim>
                                    <p:anim calcmode="lin" valueType="num">
                                      <p:cBhvr>
                                        <p:cTn id="15" dur="664" tmFilter="0, 0; 0.125,0.2665; 0.25,0.4; 0.375,0.465; 0.5,0.5;  0.625,0.535; 0.75,0.6; 0.875,0.7335; 1,1">
                                          <p:stCondLst>
                                            <p:cond delay="664"/>
                                          </p:stCondLst>
                                        </p:cTn>
                                        <p:tgtEl>
                                          <p:spTgt spid="22">
                                            <p:txEl>
                                              <p:pRg st="1" end="1"/>
                                            </p:txEl>
                                          </p:spTgt>
                                        </p:tgtEl>
                                        <p:attrNameLst>
                                          <p:attrName>ppt_y</p:attrName>
                                        </p:attrNameLst>
                                      </p:cBhvr>
                                      <p:tavLst>
                                        <p:tav tm="0" fmla="#ppt_y-sin(pi*$)/9">
                                          <p:val>
                                            <p:fltVal val="0"/>
                                          </p:val>
                                        </p:tav>
                                        <p:tav tm="100000">
                                          <p:val>
                                            <p:fltVal val="1"/>
                                          </p:val>
                                        </p:tav>
                                      </p:tavLst>
                                    </p:anim>
                                    <p:anim calcmode="lin" valueType="num">
                                      <p:cBhvr>
                                        <p:cTn id="16" dur="332" tmFilter="0, 0; 0.125,0.2665; 0.25,0.4; 0.375,0.465; 0.5,0.5;  0.625,0.535; 0.75,0.6; 0.875,0.7335; 1,1">
                                          <p:stCondLst>
                                            <p:cond delay="1324"/>
                                          </p:stCondLst>
                                        </p:cTn>
                                        <p:tgtEl>
                                          <p:spTgt spid="22">
                                            <p:txEl>
                                              <p:pRg st="1" end="1"/>
                                            </p:txEl>
                                          </p:spTgt>
                                        </p:tgtEl>
                                        <p:attrNameLst>
                                          <p:attrName>ppt_y</p:attrName>
                                        </p:attrNameLst>
                                      </p:cBhvr>
                                      <p:tavLst>
                                        <p:tav tm="0" fmla="#ppt_y-sin(pi*$)/27">
                                          <p:val>
                                            <p:fltVal val="0"/>
                                          </p:val>
                                        </p:tav>
                                        <p:tav tm="100000">
                                          <p:val>
                                            <p:fltVal val="1"/>
                                          </p:val>
                                        </p:tav>
                                      </p:tavLst>
                                    </p:anim>
                                    <p:anim calcmode="lin" valueType="num">
                                      <p:cBhvr>
                                        <p:cTn id="17" dur="164" tmFilter="0, 0; 0.125,0.2665; 0.25,0.4; 0.375,0.465; 0.5,0.5;  0.625,0.535; 0.75,0.6; 0.875,0.7335; 1,1">
                                          <p:stCondLst>
                                            <p:cond delay="1656"/>
                                          </p:stCondLst>
                                        </p:cTn>
                                        <p:tgtEl>
                                          <p:spTgt spid="22">
                                            <p:txEl>
                                              <p:pRg st="1" end="1"/>
                                            </p:txEl>
                                          </p:spTgt>
                                        </p:tgtEl>
                                        <p:attrNameLst>
                                          <p:attrName>ppt_y</p:attrName>
                                        </p:attrNameLst>
                                      </p:cBhvr>
                                      <p:tavLst>
                                        <p:tav tm="0" fmla="#ppt_y-sin(pi*$)/81">
                                          <p:val>
                                            <p:fltVal val="0"/>
                                          </p:val>
                                        </p:tav>
                                        <p:tav tm="100000">
                                          <p:val>
                                            <p:fltVal val="1"/>
                                          </p:val>
                                        </p:tav>
                                      </p:tavLst>
                                    </p:anim>
                                    <p:animScale>
                                      <p:cBhvr>
                                        <p:cTn id="18" dur="26">
                                          <p:stCondLst>
                                            <p:cond delay="650"/>
                                          </p:stCondLst>
                                        </p:cTn>
                                        <p:tgtEl>
                                          <p:spTgt spid="22">
                                            <p:txEl>
                                              <p:pRg st="1" end="1"/>
                                            </p:txEl>
                                          </p:spTgt>
                                        </p:tgtEl>
                                      </p:cBhvr>
                                      <p:to x="100000" y="60000"/>
                                    </p:animScale>
                                    <p:animScale>
                                      <p:cBhvr>
                                        <p:cTn id="19" dur="166" decel="50000">
                                          <p:stCondLst>
                                            <p:cond delay="676"/>
                                          </p:stCondLst>
                                        </p:cTn>
                                        <p:tgtEl>
                                          <p:spTgt spid="22">
                                            <p:txEl>
                                              <p:pRg st="1" end="1"/>
                                            </p:txEl>
                                          </p:spTgt>
                                        </p:tgtEl>
                                      </p:cBhvr>
                                      <p:to x="100000" y="100000"/>
                                    </p:animScale>
                                    <p:animScale>
                                      <p:cBhvr>
                                        <p:cTn id="20" dur="26">
                                          <p:stCondLst>
                                            <p:cond delay="1312"/>
                                          </p:stCondLst>
                                        </p:cTn>
                                        <p:tgtEl>
                                          <p:spTgt spid="22">
                                            <p:txEl>
                                              <p:pRg st="1" end="1"/>
                                            </p:txEl>
                                          </p:spTgt>
                                        </p:tgtEl>
                                      </p:cBhvr>
                                      <p:to x="100000" y="80000"/>
                                    </p:animScale>
                                    <p:animScale>
                                      <p:cBhvr>
                                        <p:cTn id="21" dur="166" decel="50000">
                                          <p:stCondLst>
                                            <p:cond delay="1338"/>
                                          </p:stCondLst>
                                        </p:cTn>
                                        <p:tgtEl>
                                          <p:spTgt spid="22">
                                            <p:txEl>
                                              <p:pRg st="1" end="1"/>
                                            </p:txEl>
                                          </p:spTgt>
                                        </p:tgtEl>
                                      </p:cBhvr>
                                      <p:to x="100000" y="100000"/>
                                    </p:animScale>
                                    <p:animScale>
                                      <p:cBhvr>
                                        <p:cTn id="22" dur="26">
                                          <p:stCondLst>
                                            <p:cond delay="1642"/>
                                          </p:stCondLst>
                                        </p:cTn>
                                        <p:tgtEl>
                                          <p:spTgt spid="22">
                                            <p:txEl>
                                              <p:pRg st="1" end="1"/>
                                            </p:txEl>
                                          </p:spTgt>
                                        </p:tgtEl>
                                      </p:cBhvr>
                                      <p:to x="100000" y="90000"/>
                                    </p:animScale>
                                    <p:animScale>
                                      <p:cBhvr>
                                        <p:cTn id="23" dur="166" decel="50000">
                                          <p:stCondLst>
                                            <p:cond delay="1668"/>
                                          </p:stCondLst>
                                        </p:cTn>
                                        <p:tgtEl>
                                          <p:spTgt spid="22">
                                            <p:txEl>
                                              <p:pRg st="1" end="1"/>
                                            </p:txEl>
                                          </p:spTgt>
                                        </p:tgtEl>
                                      </p:cBhvr>
                                      <p:to x="100000" y="100000"/>
                                    </p:animScale>
                                    <p:animScale>
                                      <p:cBhvr>
                                        <p:cTn id="24" dur="26">
                                          <p:stCondLst>
                                            <p:cond delay="1808"/>
                                          </p:stCondLst>
                                        </p:cTn>
                                        <p:tgtEl>
                                          <p:spTgt spid="22">
                                            <p:txEl>
                                              <p:pRg st="1" end="1"/>
                                            </p:txEl>
                                          </p:spTgt>
                                        </p:tgtEl>
                                      </p:cBhvr>
                                      <p:to x="100000" y="95000"/>
                                    </p:animScale>
                                    <p:animScale>
                                      <p:cBhvr>
                                        <p:cTn id="25" dur="166" decel="50000">
                                          <p:stCondLst>
                                            <p:cond delay="1834"/>
                                          </p:stCondLst>
                                        </p:cTn>
                                        <p:tgtEl>
                                          <p:spTgt spid="22">
                                            <p:txEl>
                                              <p:pRg st="1" end="1"/>
                                            </p:txEl>
                                          </p:spTgt>
                                        </p:tgtEl>
                                      </p:cBhvr>
                                      <p:to x="100000" y="100000"/>
                                    </p:animScale>
                                  </p:childTnLst>
                                </p:cTn>
                              </p:par>
                              <p:par>
                                <p:cTn id="26" presetID="26" presetClass="entr" presetSubtype="0" fill="hold" nodeType="withEffect">
                                  <p:stCondLst>
                                    <p:cond delay="0"/>
                                  </p:stCondLst>
                                  <p:childTnLst>
                                    <p:set>
                                      <p:cBhvr>
                                        <p:cTn id="27" dur="1" fill="hold">
                                          <p:stCondLst>
                                            <p:cond delay="0"/>
                                          </p:stCondLst>
                                        </p:cTn>
                                        <p:tgtEl>
                                          <p:spTgt spid="22">
                                            <p:txEl>
                                              <p:pRg st="2" end="2"/>
                                            </p:txEl>
                                          </p:spTgt>
                                        </p:tgtEl>
                                        <p:attrNameLst>
                                          <p:attrName>style.visibility</p:attrName>
                                        </p:attrNameLst>
                                      </p:cBhvr>
                                      <p:to>
                                        <p:strVal val="visible"/>
                                      </p:to>
                                    </p:set>
                                    <p:animEffect transition="in" filter="wipe(down)">
                                      <p:cBhvr>
                                        <p:cTn id="28" dur="580">
                                          <p:stCondLst>
                                            <p:cond delay="0"/>
                                          </p:stCondLst>
                                        </p:cTn>
                                        <p:tgtEl>
                                          <p:spTgt spid="22">
                                            <p:txEl>
                                              <p:pRg st="2" end="2"/>
                                            </p:txEl>
                                          </p:spTgt>
                                        </p:tgtEl>
                                      </p:cBhvr>
                                    </p:animEffect>
                                    <p:anim calcmode="lin" valueType="num">
                                      <p:cBhvr>
                                        <p:cTn id="29" dur="1822" tmFilter="0,0; 0.14,0.36; 0.43,0.73; 0.71,0.91; 1.0,1.0">
                                          <p:stCondLst>
                                            <p:cond delay="0"/>
                                          </p:stCondLst>
                                        </p:cTn>
                                        <p:tgtEl>
                                          <p:spTgt spid="22">
                                            <p:txEl>
                                              <p:pRg st="2" end="2"/>
                                            </p:txEl>
                                          </p:spTgt>
                                        </p:tgtEl>
                                        <p:attrNameLst>
                                          <p:attrName>ppt_x</p:attrName>
                                        </p:attrNameLst>
                                      </p:cBhvr>
                                      <p:tavLst>
                                        <p:tav tm="0">
                                          <p:val>
                                            <p:strVal val="#ppt_x-0.25"/>
                                          </p:val>
                                        </p:tav>
                                        <p:tav tm="100000">
                                          <p:val>
                                            <p:strVal val="#ppt_x"/>
                                          </p:val>
                                        </p:tav>
                                      </p:tavLst>
                                    </p:anim>
                                    <p:anim calcmode="lin" valueType="num">
                                      <p:cBhvr>
                                        <p:cTn id="30" dur="664" tmFilter="0.0,0.0; 0.25,0.07; 0.50,0.2; 0.75,0.467; 1.0,1.0">
                                          <p:stCondLst>
                                            <p:cond delay="0"/>
                                          </p:stCondLst>
                                        </p:cTn>
                                        <p:tgtEl>
                                          <p:spTgt spid="22">
                                            <p:txEl>
                                              <p:pRg st="2" end="2"/>
                                            </p:txEl>
                                          </p:spTgt>
                                        </p:tgtEl>
                                        <p:attrNameLst>
                                          <p:attrName>ppt_y</p:attrName>
                                        </p:attrNameLst>
                                      </p:cBhvr>
                                      <p:tavLst>
                                        <p:tav tm="0" fmla="#ppt_y-sin(pi*$)/3">
                                          <p:val>
                                            <p:fltVal val="0.5"/>
                                          </p:val>
                                        </p:tav>
                                        <p:tav tm="100000">
                                          <p:val>
                                            <p:fltVal val="1"/>
                                          </p:val>
                                        </p:tav>
                                      </p:tavLst>
                                    </p:anim>
                                    <p:anim calcmode="lin" valueType="num">
                                      <p:cBhvr>
                                        <p:cTn id="31" dur="664" tmFilter="0, 0; 0.125,0.2665; 0.25,0.4; 0.375,0.465; 0.5,0.5;  0.625,0.535; 0.75,0.6; 0.875,0.7335; 1,1">
                                          <p:stCondLst>
                                            <p:cond delay="664"/>
                                          </p:stCondLst>
                                        </p:cTn>
                                        <p:tgtEl>
                                          <p:spTgt spid="22">
                                            <p:txEl>
                                              <p:pRg st="2" end="2"/>
                                            </p:txEl>
                                          </p:spTgt>
                                        </p:tgtEl>
                                        <p:attrNameLst>
                                          <p:attrName>ppt_y</p:attrName>
                                        </p:attrNameLst>
                                      </p:cBhvr>
                                      <p:tavLst>
                                        <p:tav tm="0" fmla="#ppt_y-sin(pi*$)/9">
                                          <p:val>
                                            <p:fltVal val="0"/>
                                          </p:val>
                                        </p:tav>
                                        <p:tav tm="100000">
                                          <p:val>
                                            <p:fltVal val="1"/>
                                          </p:val>
                                        </p:tav>
                                      </p:tavLst>
                                    </p:anim>
                                    <p:anim calcmode="lin" valueType="num">
                                      <p:cBhvr>
                                        <p:cTn id="32" dur="332" tmFilter="0, 0; 0.125,0.2665; 0.25,0.4; 0.375,0.465; 0.5,0.5;  0.625,0.535; 0.75,0.6; 0.875,0.7335; 1,1">
                                          <p:stCondLst>
                                            <p:cond delay="1324"/>
                                          </p:stCondLst>
                                        </p:cTn>
                                        <p:tgtEl>
                                          <p:spTgt spid="22">
                                            <p:txEl>
                                              <p:pRg st="2" end="2"/>
                                            </p:txEl>
                                          </p:spTgt>
                                        </p:tgtEl>
                                        <p:attrNameLst>
                                          <p:attrName>ppt_y</p:attrName>
                                        </p:attrNameLst>
                                      </p:cBhvr>
                                      <p:tavLst>
                                        <p:tav tm="0" fmla="#ppt_y-sin(pi*$)/27">
                                          <p:val>
                                            <p:fltVal val="0"/>
                                          </p:val>
                                        </p:tav>
                                        <p:tav tm="100000">
                                          <p:val>
                                            <p:fltVal val="1"/>
                                          </p:val>
                                        </p:tav>
                                      </p:tavLst>
                                    </p:anim>
                                    <p:anim calcmode="lin" valueType="num">
                                      <p:cBhvr>
                                        <p:cTn id="33" dur="164" tmFilter="0, 0; 0.125,0.2665; 0.25,0.4; 0.375,0.465; 0.5,0.5;  0.625,0.535; 0.75,0.6; 0.875,0.7335; 1,1">
                                          <p:stCondLst>
                                            <p:cond delay="1656"/>
                                          </p:stCondLst>
                                        </p:cTn>
                                        <p:tgtEl>
                                          <p:spTgt spid="22">
                                            <p:txEl>
                                              <p:pRg st="2" end="2"/>
                                            </p:txEl>
                                          </p:spTgt>
                                        </p:tgtEl>
                                        <p:attrNameLst>
                                          <p:attrName>ppt_y</p:attrName>
                                        </p:attrNameLst>
                                      </p:cBhvr>
                                      <p:tavLst>
                                        <p:tav tm="0" fmla="#ppt_y-sin(pi*$)/81">
                                          <p:val>
                                            <p:fltVal val="0"/>
                                          </p:val>
                                        </p:tav>
                                        <p:tav tm="100000">
                                          <p:val>
                                            <p:fltVal val="1"/>
                                          </p:val>
                                        </p:tav>
                                      </p:tavLst>
                                    </p:anim>
                                    <p:animScale>
                                      <p:cBhvr>
                                        <p:cTn id="34" dur="26">
                                          <p:stCondLst>
                                            <p:cond delay="650"/>
                                          </p:stCondLst>
                                        </p:cTn>
                                        <p:tgtEl>
                                          <p:spTgt spid="22">
                                            <p:txEl>
                                              <p:pRg st="2" end="2"/>
                                            </p:txEl>
                                          </p:spTgt>
                                        </p:tgtEl>
                                      </p:cBhvr>
                                      <p:to x="100000" y="60000"/>
                                    </p:animScale>
                                    <p:animScale>
                                      <p:cBhvr>
                                        <p:cTn id="35" dur="166" decel="50000">
                                          <p:stCondLst>
                                            <p:cond delay="676"/>
                                          </p:stCondLst>
                                        </p:cTn>
                                        <p:tgtEl>
                                          <p:spTgt spid="22">
                                            <p:txEl>
                                              <p:pRg st="2" end="2"/>
                                            </p:txEl>
                                          </p:spTgt>
                                        </p:tgtEl>
                                      </p:cBhvr>
                                      <p:to x="100000" y="100000"/>
                                    </p:animScale>
                                    <p:animScale>
                                      <p:cBhvr>
                                        <p:cTn id="36" dur="26">
                                          <p:stCondLst>
                                            <p:cond delay="1312"/>
                                          </p:stCondLst>
                                        </p:cTn>
                                        <p:tgtEl>
                                          <p:spTgt spid="22">
                                            <p:txEl>
                                              <p:pRg st="2" end="2"/>
                                            </p:txEl>
                                          </p:spTgt>
                                        </p:tgtEl>
                                      </p:cBhvr>
                                      <p:to x="100000" y="80000"/>
                                    </p:animScale>
                                    <p:animScale>
                                      <p:cBhvr>
                                        <p:cTn id="37" dur="166" decel="50000">
                                          <p:stCondLst>
                                            <p:cond delay="1338"/>
                                          </p:stCondLst>
                                        </p:cTn>
                                        <p:tgtEl>
                                          <p:spTgt spid="22">
                                            <p:txEl>
                                              <p:pRg st="2" end="2"/>
                                            </p:txEl>
                                          </p:spTgt>
                                        </p:tgtEl>
                                      </p:cBhvr>
                                      <p:to x="100000" y="100000"/>
                                    </p:animScale>
                                    <p:animScale>
                                      <p:cBhvr>
                                        <p:cTn id="38" dur="26">
                                          <p:stCondLst>
                                            <p:cond delay="1642"/>
                                          </p:stCondLst>
                                        </p:cTn>
                                        <p:tgtEl>
                                          <p:spTgt spid="22">
                                            <p:txEl>
                                              <p:pRg st="2" end="2"/>
                                            </p:txEl>
                                          </p:spTgt>
                                        </p:tgtEl>
                                      </p:cBhvr>
                                      <p:to x="100000" y="90000"/>
                                    </p:animScale>
                                    <p:animScale>
                                      <p:cBhvr>
                                        <p:cTn id="39" dur="166" decel="50000">
                                          <p:stCondLst>
                                            <p:cond delay="1668"/>
                                          </p:stCondLst>
                                        </p:cTn>
                                        <p:tgtEl>
                                          <p:spTgt spid="22">
                                            <p:txEl>
                                              <p:pRg st="2" end="2"/>
                                            </p:txEl>
                                          </p:spTgt>
                                        </p:tgtEl>
                                      </p:cBhvr>
                                      <p:to x="100000" y="100000"/>
                                    </p:animScale>
                                    <p:animScale>
                                      <p:cBhvr>
                                        <p:cTn id="40" dur="26">
                                          <p:stCondLst>
                                            <p:cond delay="1808"/>
                                          </p:stCondLst>
                                        </p:cTn>
                                        <p:tgtEl>
                                          <p:spTgt spid="22">
                                            <p:txEl>
                                              <p:pRg st="2" end="2"/>
                                            </p:txEl>
                                          </p:spTgt>
                                        </p:tgtEl>
                                      </p:cBhvr>
                                      <p:to x="100000" y="95000"/>
                                    </p:animScale>
                                    <p:animScale>
                                      <p:cBhvr>
                                        <p:cTn id="41" dur="166" decel="50000">
                                          <p:stCondLst>
                                            <p:cond delay="1834"/>
                                          </p:stCondLst>
                                        </p:cTn>
                                        <p:tgtEl>
                                          <p:spTgt spid="22">
                                            <p:txEl>
                                              <p:pRg st="2" end="2"/>
                                            </p:txEl>
                                          </p:spTgt>
                                        </p:tgtEl>
                                      </p:cBhvr>
                                      <p:to x="100000" y="100000"/>
                                    </p:animScale>
                                  </p:childTnLst>
                                </p:cTn>
                              </p:par>
                              <p:par>
                                <p:cTn id="42" presetID="26" presetClass="entr" presetSubtype="0" fill="hold" nodeType="withEffect">
                                  <p:stCondLst>
                                    <p:cond delay="0"/>
                                  </p:stCondLst>
                                  <p:childTnLst>
                                    <p:set>
                                      <p:cBhvr>
                                        <p:cTn id="43" dur="1" fill="hold">
                                          <p:stCondLst>
                                            <p:cond delay="0"/>
                                          </p:stCondLst>
                                        </p:cTn>
                                        <p:tgtEl>
                                          <p:spTgt spid="22">
                                            <p:txEl>
                                              <p:pRg st="3" end="3"/>
                                            </p:txEl>
                                          </p:spTgt>
                                        </p:tgtEl>
                                        <p:attrNameLst>
                                          <p:attrName>style.visibility</p:attrName>
                                        </p:attrNameLst>
                                      </p:cBhvr>
                                      <p:to>
                                        <p:strVal val="visible"/>
                                      </p:to>
                                    </p:set>
                                    <p:animEffect transition="in" filter="wipe(down)">
                                      <p:cBhvr>
                                        <p:cTn id="44" dur="580">
                                          <p:stCondLst>
                                            <p:cond delay="0"/>
                                          </p:stCondLst>
                                        </p:cTn>
                                        <p:tgtEl>
                                          <p:spTgt spid="22">
                                            <p:txEl>
                                              <p:pRg st="3" end="3"/>
                                            </p:txEl>
                                          </p:spTgt>
                                        </p:tgtEl>
                                      </p:cBhvr>
                                    </p:animEffect>
                                    <p:anim calcmode="lin" valueType="num">
                                      <p:cBhvr>
                                        <p:cTn id="45" dur="1822" tmFilter="0,0; 0.14,0.36; 0.43,0.73; 0.71,0.91; 1.0,1.0">
                                          <p:stCondLst>
                                            <p:cond delay="0"/>
                                          </p:stCondLst>
                                        </p:cTn>
                                        <p:tgtEl>
                                          <p:spTgt spid="22">
                                            <p:txEl>
                                              <p:pRg st="3" end="3"/>
                                            </p:txEl>
                                          </p:spTgt>
                                        </p:tgtEl>
                                        <p:attrNameLst>
                                          <p:attrName>ppt_x</p:attrName>
                                        </p:attrNameLst>
                                      </p:cBhvr>
                                      <p:tavLst>
                                        <p:tav tm="0">
                                          <p:val>
                                            <p:strVal val="#ppt_x-0.25"/>
                                          </p:val>
                                        </p:tav>
                                        <p:tav tm="100000">
                                          <p:val>
                                            <p:strVal val="#ppt_x"/>
                                          </p:val>
                                        </p:tav>
                                      </p:tavLst>
                                    </p:anim>
                                    <p:anim calcmode="lin" valueType="num">
                                      <p:cBhvr>
                                        <p:cTn id="46" dur="664" tmFilter="0.0,0.0; 0.25,0.07; 0.50,0.2; 0.75,0.467; 1.0,1.0">
                                          <p:stCondLst>
                                            <p:cond delay="0"/>
                                          </p:stCondLst>
                                        </p:cTn>
                                        <p:tgtEl>
                                          <p:spTgt spid="22">
                                            <p:txEl>
                                              <p:pRg st="3" end="3"/>
                                            </p:txEl>
                                          </p:spTgt>
                                        </p:tgtEl>
                                        <p:attrNameLst>
                                          <p:attrName>ppt_y</p:attrName>
                                        </p:attrNameLst>
                                      </p:cBhvr>
                                      <p:tavLst>
                                        <p:tav tm="0" fmla="#ppt_y-sin(pi*$)/3">
                                          <p:val>
                                            <p:fltVal val="0.5"/>
                                          </p:val>
                                        </p:tav>
                                        <p:tav tm="100000">
                                          <p:val>
                                            <p:fltVal val="1"/>
                                          </p:val>
                                        </p:tav>
                                      </p:tavLst>
                                    </p:anim>
                                    <p:anim calcmode="lin" valueType="num">
                                      <p:cBhvr>
                                        <p:cTn id="47" dur="664" tmFilter="0, 0; 0.125,0.2665; 0.25,0.4; 0.375,0.465; 0.5,0.5;  0.625,0.535; 0.75,0.6; 0.875,0.7335; 1,1">
                                          <p:stCondLst>
                                            <p:cond delay="664"/>
                                          </p:stCondLst>
                                        </p:cTn>
                                        <p:tgtEl>
                                          <p:spTgt spid="22">
                                            <p:txEl>
                                              <p:pRg st="3" end="3"/>
                                            </p:txEl>
                                          </p:spTgt>
                                        </p:tgtEl>
                                        <p:attrNameLst>
                                          <p:attrName>ppt_y</p:attrName>
                                        </p:attrNameLst>
                                      </p:cBhvr>
                                      <p:tavLst>
                                        <p:tav tm="0" fmla="#ppt_y-sin(pi*$)/9">
                                          <p:val>
                                            <p:fltVal val="0"/>
                                          </p:val>
                                        </p:tav>
                                        <p:tav tm="100000">
                                          <p:val>
                                            <p:fltVal val="1"/>
                                          </p:val>
                                        </p:tav>
                                      </p:tavLst>
                                    </p:anim>
                                    <p:anim calcmode="lin" valueType="num">
                                      <p:cBhvr>
                                        <p:cTn id="48" dur="332" tmFilter="0, 0; 0.125,0.2665; 0.25,0.4; 0.375,0.465; 0.5,0.5;  0.625,0.535; 0.75,0.6; 0.875,0.7335; 1,1">
                                          <p:stCondLst>
                                            <p:cond delay="1324"/>
                                          </p:stCondLst>
                                        </p:cTn>
                                        <p:tgtEl>
                                          <p:spTgt spid="22">
                                            <p:txEl>
                                              <p:pRg st="3" end="3"/>
                                            </p:txEl>
                                          </p:spTgt>
                                        </p:tgtEl>
                                        <p:attrNameLst>
                                          <p:attrName>ppt_y</p:attrName>
                                        </p:attrNameLst>
                                      </p:cBhvr>
                                      <p:tavLst>
                                        <p:tav tm="0" fmla="#ppt_y-sin(pi*$)/27">
                                          <p:val>
                                            <p:fltVal val="0"/>
                                          </p:val>
                                        </p:tav>
                                        <p:tav tm="100000">
                                          <p:val>
                                            <p:fltVal val="1"/>
                                          </p:val>
                                        </p:tav>
                                      </p:tavLst>
                                    </p:anim>
                                    <p:anim calcmode="lin" valueType="num">
                                      <p:cBhvr>
                                        <p:cTn id="49" dur="164" tmFilter="0, 0; 0.125,0.2665; 0.25,0.4; 0.375,0.465; 0.5,0.5;  0.625,0.535; 0.75,0.6; 0.875,0.7335; 1,1">
                                          <p:stCondLst>
                                            <p:cond delay="1656"/>
                                          </p:stCondLst>
                                        </p:cTn>
                                        <p:tgtEl>
                                          <p:spTgt spid="22">
                                            <p:txEl>
                                              <p:pRg st="3" end="3"/>
                                            </p:txEl>
                                          </p:spTgt>
                                        </p:tgtEl>
                                        <p:attrNameLst>
                                          <p:attrName>ppt_y</p:attrName>
                                        </p:attrNameLst>
                                      </p:cBhvr>
                                      <p:tavLst>
                                        <p:tav tm="0" fmla="#ppt_y-sin(pi*$)/81">
                                          <p:val>
                                            <p:fltVal val="0"/>
                                          </p:val>
                                        </p:tav>
                                        <p:tav tm="100000">
                                          <p:val>
                                            <p:fltVal val="1"/>
                                          </p:val>
                                        </p:tav>
                                      </p:tavLst>
                                    </p:anim>
                                    <p:animScale>
                                      <p:cBhvr>
                                        <p:cTn id="50" dur="26">
                                          <p:stCondLst>
                                            <p:cond delay="650"/>
                                          </p:stCondLst>
                                        </p:cTn>
                                        <p:tgtEl>
                                          <p:spTgt spid="22">
                                            <p:txEl>
                                              <p:pRg st="3" end="3"/>
                                            </p:txEl>
                                          </p:spTgt>
                                        </p:tgtEl>
                                      </p:cBhvr>
                                      <p:to x="100000" y="60000"/>
                                    </p:animScale>
                                    <p:animScale>
                                      <p:cBhvr>
                                        <p:cTn id="51" dur="166" decel="50000">
                                          <p:stCondLst>
                                            <p:cond delay="676"/>
                                          </p:stCondLst>
                                        </p:cTn>
                                        <p:tgtEl>
                                          <p:spTgt spid="22">
                                            <p:txEl>
                                              <p:pRg st="3" end="3"/>
                                            </p:txEl>
                                          </p:spTgt>
                                        </p:tgtEl>
                                      </p:cBhvr>
                                      <p:to x="100000" y="100000"/>
                                    </p:animScale>
                                    <p:animScale>
                                      <p:cBhvr>
                                        <p:cTn id="52" dur="26">
                                          <p:stCondLst>
                                            <p:cond delay="1312"/>
                                          </p:stCondLst>
                                        </p:cTn>
                                        <p:tgtEl>
                                          <p:spTgt spid="22">
                                            <p:txEl>
                                              <p:pRg st="3" end="3"/>
                                            </p:txEl>
                                          </p:spTgt>
                                        </p:tgtEl>
                                      </p:cBhvr>
                                      <p:to x="100000" y="80000"/>
                                    </p:animScale>
                                    <p:animScale>
                                      <p:cBhvr>
                                        <p:cTn id="53" dur="166" decel="50000">
                                          <p:stCondLst>
                                            <p:cond delay="1338"/>
                                          </p:stCondLst>
                                        </p:cTn>
                                        <p:tgtEl>
                                          <p:spTgt spid="22">
                                            <p:txEl>
                                              <p:pRg st="3" end="3"/>
                                            </p:txEl>
                                          </p:spTgt>
                                        </p:tgtEl>
                                      </p:cBhvr>
                                      <p:to x="100000" y="100000"/>
                                    </p:animScale>
                                    <p:animScale>
                                      <p:cBhvr>
                                        <p:cTn id="54" dur="26">
                                          <p:stCondLst>
                                            <p:cond delay="1642"/>
                                          </p:stCondLst>
                                        </p:cTn>
                                        <p:tgtEl>
                                          <p:spTgt spid="22">
                                            <p:txEl>
                                              <p:pRg st="3" end="3"/>
                                            </p:txEl>
                                          </p:spTgt>
                                        </p:tgtEl>
                                      </p:cBhvr>
                                      <p:to x="100000" y="90000"/>
                                    </p:animScale>
                                    <p:animScale>
                                      <p:cBhvr>
                                        <p:cTn id="55" dur="166" decel="50000">
                                          <p:stCondLst>
                                            <p:cond delay="1668"/>
                                          </p:stCondLst>
                                        </p:cTn>
                                        <p:tgtEl>
                                          <p:spTgt spid="22">
                                            <p:txEl>
                                              <p:pRg st="3" end="3"/>
                                            </p:txEl>
                                          </p:spTgt>
                                        </p:tgtEl>
                                      </p:cBhvr>
                                      <p:to x="100000" y="100000"/>
                                    </p:animScale>
                                    <p:animScale>
                                      <p:cBhvr>
                                        <p:cTn id="56" dur="26">
                                          <p:stCondLst>
                                            <p:cond delay="1808"/>
                                          </p:stCondLst>
                                        </p:cTn>
                                        <p:tgtEl>
                                          <p:spTgt spid="22">
                                            <p:txEl>
                                              <p:pRg st="3" end="3"/>
                                            </p:txEl>
                                          </p:spTgt>
                                        </p:tgtEl>
                                      </p:cBhvr>
                                      <p:to x="100000" y="95000"/>
                                    </p:animScale>
                                    <p:animScale>
                                      <p:cBhvr>
                                        <p:cTn id="57" dur="166" decel="50000">
                                          <p:stCondLst>
                                            <p:cond delay="1834"/>
                                          </p:stCondLst>
                                        </p:cTn>
                                        <p:tgtEl>
                                          <p:spTgt spid="22">
                                            <p:txEl>
                                              <p:pRg st="3" end="3"/>
                                            </p:txEl>
                                          </p:spTgt>
                                        </p:tgtEl>
                                      </p:cBhvr>
                                      <p:to x="100000" y="100000"/>
                                    </p:animScale>
                                  </p:childTnLst>
                                </p:cTn>
                              </p:par>
                              <p:par>
                                <p:cTn id="58" presetID="26" presetClass="entr" presetSubtype="0" fill="hold" nodeType="withEffect">
                                  <p:stCondLst>
                                    <p:cond delay="0"/>
                                  </p:stCondLst>
                                  <p:childTnLst>
                                    <p:set>
                                      <p:cBhvr>
                                        <p:cTn id="59" dur="1" fill="hold">
                                          <p:stCondLst>
                                            <p:cond delay="0"/>
                                          </p:stCondLst>
                                        </p:cTn>
                                        <p:tgtEl>
                                          <p:spTgt spid="22">
                                            <p:txEl>
                                              <p:pRg st="4" end="4"/>
                                            </p:txEl>
                                          </p:spTgt>
                                        </p:tgtEl>
                                        <p:attrNameLst>
                                          <p:attrName>style.visibility</p:attrName>
                                        </p:attrNameLst>
                                      </p:cBhvr>
                                      <p:to>
                                        <p:strVal val="visible"/>
                                      </p:to>
                                    </p:set>
                                    <p:animEffect transition="in" filter="wipe(down)">
                                      <p:cBhvr>
                                        <p:cTn id="60" dur="580">
                                          <p:stCondLst>
                                            <p:cond delay="0"/>
                                          </p:stCondLst>
                                        </p:cTn>
                                        <p:tgtEl>
                                          <p:spTgt spid="22">
                                            <p:txEl>
                                              <p:pRg st="4" end="4"/>
                                            </p:txEl>
                                          </p:spTgt>
                                        </p:tgtEl>
                                      </p:cBhvr>
                                    </p:animEffect>
                                    <p:anim calcmode="lin" valueType="num">
                                      <p:cBhvr>
                                        <p:cTn id="61" dur="1822" tmFilter="0,0; 0.14,0.36; 0.43,0.73; 0.71,0.91; 1.0,1.0">
                                          <p:stCondLst>
                                            <p:cond delay="0"/>
                                          </p:stCondLst>
                                        </p:cTn>
                                        <p:tgtEl>
                                          <p:spTgt spid="22">
                                            <p:txEl>
                                              <p:pRg st="4" end="4"/>
                                            </p:txEl>
                                          </p:spTgt>
                                        </p:tgtEl>
                                        <p:attrNameLst>
                                          <p:attrName>ppt_x</p:attrName>
                                        </p:attrNameLst>
                                      </p:cBhvr>
                                      <p:tavLst>
                                        <p:tav tm="0">
                                          <p:val>
                                            <p:strVal val="#ppt_x-0.25"/>
                                          </p:val>
                                        </p:tav>
                                        <p:tav tm="100000">
                                          <p:val>
                                            <p:strVal val="#ppt_x"/>
                                          </p:val>
                                        </p:tav>
                                      </p:tavLst>
                                    </p:anim>
                                    <p:anim calcmode="lin" valueType="num">
                                      <p:cBhvr>
                                        <p:cTn id="62" dur="664" tmFilter="0.0,0.0; 0.25,0.07; 0.50,0.2; 0.75,0.467; 1.0,1.0">
                                          <p:stCondLst>
                                            <p:cond delay="0"/>
                                          </p:stCondLst>
                                        </p:cTn>
                                        <p:tgtEl>
                                          <p:spTgt spid="22">
                                            <p:txEl>
                                              <p:pRg st="4" end="4"/>
                                            </p:txEl>
                                          </p:spTgt>
                                        </p:tgtEl>
                                        <p:attrNameLst>
                                          <p:attrName>ppt_y</p:attrName>
                                        </p:attrNameLst>
                                      </p:cBhvr>
                                      <p:tavLst>
                                        <p:tav tm="0" fmla="#ppt_y-sin(pi*$)/3">
                                          <p:val>
                                            <p:fltVal val="0.5"/>
                                          </p:val>
                                        </p:tav>
                                        <p:tav tm="100000">
                                          <p:val>
                                            <p:fltVal val="1"/>
                                          </p:val>
                                        </p:tav>
                                      </p:tavLst>
                                    </p:anim>
                                    <p:anim calcmode="lin" valueType="num">
                                      <p:cBhvr>
                                        <p:cTn id="63" dur="664" tmFilter="0, 0; 0.125,0.2665; 0.25,0.4; 0.375,0.465; 0.5,0.5;  0.625,0.535; 0.75,0.6; 0.875,0.7335; 1,1">
                                          <p:stCondLst>
                                            <p:cond delay="664"/>
                                          </p:stCondLst>
                                        </p:cTn>
                                        <p:tgtEl>
                                          <p:spTgt spid="22">
                                            <p:txEl>
                                              <p:pRg st="4" end="4"/>
                                            </p:txEl>
                                          </p:spTgt>
                                        </p:tgtEl>
                                        <p:attrNameLst>
                                          <p:attrName>ppt_y</p:attrName>
                                        </p:attrNameLst>
                                      </p:cBhvr>
                                      <p:tavLst>
                                        <p:tav tm="0" fmla="#ppt_y-sin(pi*$)/9">
                                          <p:val>
                                            <p:fltVal val="0"/>
                                          </p:val>
                                        </p:tav>
                                        <p:tav tm="100000">
                                          <p:val>
                                            <p:fltVal val="1"/>
                                          </p:val>
                                        </p:tav>
                                      </p:tavLst>
                                    </p:anim>
                                    <p:anim calcmode="lin" valueType="num">
                                      <p:cBhvr>
                                        <p:cTn id="64" dur="332" tmFilter="0, 0; 0.125,0.2665; 0.25,0.4; 0.375,0.465; 0.5,0.5;  0.625,0.535; 0.75,0.6; 0.875,0.7335; 1,1">
                                          <p:stCondLst>
                                            <p:cond delay="1324"/>
                                          </p:stCondLst>
                                        </p:cTn>
                                        <p:tgtEl>
                                          <p:spTgt spid="22">
                                            <p:txEl>
                                              <p:pRg st="4" end="4"/>
                                            </p:txEl>
                                          </p:spTgt>
                                        </p:tgtEl>
                                        <p:attrNameLst>
                                          <p:attrName>ppt_y</p:attrName>
                                        </p:attrNameLst>
                                      </p:cBhvr>
                                      <p:tavLst>
                                        <p:tav tm="0" fmla="#ppt_y-sin(pi*$)/27">
                                          <p:val>
                                            <p:fltVal val="0"/>
                                          </p:val>
                                        </p:tav>
                                        <p:tav tm="100000">
                                          <p:val>
                                            <p:fltVal val="1"/>
                                          </p:val>
                                        </p:tav>
                                      </p:tavLst>
                                    </p:anim>
                                    <p:anim calcmode="lin" valueType="num">
                                      <p:cBhvr>
                                        <p:cTn id="65" dur="164" tmFilter="0, 0; 0.125,0.2665; 0.25,0.4; 0.375,0.465; 0.5,0.5;  0.625,0.535; 0.75,0.6; 0.875,0.7335; 1,1">
                                          <p:stCondLst>
                                            <p:cond delay="1656"/>
                                          </p:stCondLst>
                                        </p:cTn>
                                        <p:tgtEl>
                                          <p:spTgt spid="22">
                                            <p:txEl>
                                              <p:pRg st="4" end="4"/>
                                            </p:txEl>
                                          </p:spTgt>
                                        </p:tgtEl>
                                        <p:attrNameLst>
                                          <p:attrName>ppt_y</p:attrName>
                                        </p:attrNameLst>
                                      </p:cBhvr>
                                      <p:tavLst>
                                        <p:tav tm="0" fmla="#ppt_y-sin(pi*$)/81">
                                          <p:val>
                                            <p:fltVal val="0"/>
                                          </p:val>
                                        </p:tav>
                                        <p:tav tm="100000">
                                          <p:val>
                                            <p:fltVal val="1"/>
                                          </p:val>
                                        </p:tav>
                                      </p:tavLst>
                                    </p:anim>
                                    <p:animScale>
                                      <p:cBhvr>
                                        <p:cTn id="66" dur="26">
                                          <p:stCondLst>
                                            <p:cond delay="650"/>
                                          </p:stCondLst>
                                        </p:cTn>
                                        <p:tgtEl>
                                          <p:spTgt spid="22">
                                            <p:txEl>
                                              <p:pRg st="4" end="4"/>
                                            </p:txEl>
                                          </p:spTgt>
                                        </p:tgtEl>
                                      </p:cBhvr>
                                      <p:to x="100000" y="60000"/>
                                    </p:animScale>
                                    <p:animScale>
                                      <p:cBhvr>
                                        <p:cTn id="67" dur="166" decel="50000">
                                          <p:stCondLst>
                                            <p:cond delay="676"/>
                                          </p:stCondLst>
                                        </p:cTn>
                                        <p:tgtEl>
                                          <p:spTgt spid="22">
                                            <p:txEl>
                                              <p:pRg st="4" end="4"/>
                                            </p:txEl>
                                          </p:spTgt>
                                        </p:tgtEl>
                                      </p:cBhvr>
                                      <p:to x="100000" y="100000"/>
                                    </p:animScale>
                                    <p:animScale>
                                      <p:cBhvr>
                                        <p:cTn id="68" dur="26">
                                          <p:stCondLst>
                                            <p:cond delay="1312"/>
                                          </p:stCondLst>
                                        </p:cTn>
                                        <p:tgtEl>
                                          <p:spTgt spid="22">
                                            <p:txEl>
                                              <p:pRg st="4" end="4"/>
                                            </p:txEl>
                                          </p:spTgt>
                                        </p:tgtEl>
                                      </p:cBhvr>
                                      <p:to x="100000" y="80000"/>
                                    </p:animScale>
                                    <p:animScale>
                                      <p:cBhvr>
                                        <p:cTn id="69" dur="166" decel="50000">
                                          <p:stCondLst>
                                            <p:cond delay="1338"/>
                                          </p:stCondLst>
                                        </p:cTn>
                                        <p:tgtEl>
                                          <p:spTgt spid="22">
                                            <p:txEl>
                                              <p:pRg st="4" end="4"/>
                                            </p:txEl>
                                          </p:spTgt>
                                        </p:tgtEl>
                                      </p:cBhvr>
                                      <p:to x="100000" y="100000"/>
                                    </p:animScale>
                                    <p:animScale>
                                      <p:cBhvr>
                                        <p:cTn id="70" dur="26">
                                          <p:stCondLst>
                                            <p:cond delay="1642"/>
                                          </p:stCondLst>
                                        </p:cTn>
                                        <p:tgtEl>
                                          <p:spTgt spid="22">
                                            <p:txEl>
                                              <p:pRg st="4" end="4"/>
                                            </p:txEl>
                                          </p:spTgt>
                                        </p:tgtEl>
                                      </p:cBhvr>
                                      <p:to x="100000" y="90000"/>
                                    </p:animScale>
                                    <p:animScale>
                                      <p:cBhvr>
                                        <p:cTn id="71" dur="166" decel="50000">
                                          <p:stCondLst>
                                            <p:cond delay="1668"/>
                                          </p:stCondLst>
                                        </p:cTn>
                                        <p:tgtEl>
                                          <p:spTgt spid="22">
                                            <p:txEl>
                                              <p:pRg st="4" end="4"/>
                                            </p:txEl>
                                          </p:spTgt>
                                        </p:tgtEl>
                                      </p:cBhvr>
                                      <p:to x="100000" y="100000"/>
                                    </p:animScale>
                                    <p:animScale>
                                      <p:cBhvr>
                                        <p:cTn id="72" dur="26">
                                          <p:stCondLst>
                                            <p:cond delay="1808"/>
                                          </p:stCondLst>
                                        </p:cTn>
                                        <p:tgtEl>
                                          <p:spTgt spid="22">
                                            <p:txEl>
                                              <p:pRg st="4" end="4"/>
                                            </p:txEl>
                                          </p:spTgt>
                                        </p:tgtEl>
                                      </p:cBhvr>
                                      <p:to x="100000" y="95000"/>
                                    </p:animScale>
                                    <p:animScale>
                                      <p:cBhvr>
                                        <p:cTn id="73" dur="166" decel="50000">
                                          <p:stCondLst>
                                            <p:cond delay="1834"/>
                                          </p:stCondLst>
                                        </p:cTn>
                                        <p:tgtEl>
                                          <p:spTgt spid="22">
                                            <p:txEl>
                                              <p:pRg st="4" end="4"/>
                                            </p:txEl>
                                          </p:spTgt>
                                        </p:tgtEl>
                                      </p:cBhvr>
                                      <p:to x="100000" y="100000"/>
                                    </p:animScale>
                                  </p:childTnLst>
                                </p:cTn>
                              </p:par>
                              <p:par>
                                <p:cTn id="74" presetID="26" presetClass="entr" presetSubtype="0" fill="hold" nodeType="withEffect">
                                  <p:stCondLst>
                                    <p:cond delay="0"/>
                                  </p:stCondLst>
                                  <p:childTnLst>
                                    <p:set>
                                      <p:cBhvr>
                                        <p:cTn id="75" dur="1" fill="hold">
                                          <p:stCondLst>
                                            <p:cond delay="0"/>
                                          </p:stCondLst>
                                        </p:cTn>
                                        <p:tgtEl>
                                          <p:spTgt spid="22">
                                            <p:txEl>
                                              <p:pRg st="6" end="6"/>
                                            </p:txEl>
                                          </p:spTgt>
                                        </p:tgtEl>
                                        <p:attrNameLst>
                                          <p:attrName>style.visibility</p:attrName>
                                        </p:attrNameLst>
                                      </p:cBhvr>
                                      <p:to>
                                        <p:strVal val="visible"/>
                                      </p:to>
                                    </p:set>
                                    <p:animEffect transition="in" filter="wipe(down)">
                                      <p:cBhvr>
                                        <p:cTn id="76" dur="580">
                                          <p:stCondLst>
                                            <p:cond delay="0"/>
                                          </p:stCondLst>
                                        </p:cTn>
                                        <p:tgtEl>
                                          <p:spTgt spid="22">
                                            <p:txEl>
                                              <p:pRg st="6" end="6"/>
                                            </p:txEl>
                                          </p:spTgt>
                                        </p:tgtEl>
                                      </p:cBhvr>
                                    </p:animEffect>
                                    <p:anim calcmode="lin" valueType="num">
                                      <p:cBhvr>
                                        <p:cTn id="77" dur="1822" tmFilter="0,0; 0.14,0.36; 0.43,0.73; 0.71,0.91; 1.0,1.0">
                                          <p:stCondLst>
                                            <p:cond delay="0"/>
                                          </p:stCondLst>
                                        </p:cTn>
                                        <p:tgtEl>
                                          <p:spTgt spid="22">
                                            <p:txEl>
                                              <p:pRg st="6" end="6"/>
                                            </p:txEl>
                                          </p:spTgt>
                                        </p:tgtEl>
                                        <p:attrNameLst>
                                          <p:attrName>ppt_x</p:attrName>
                                        </p:attrNameLst>
                                      </p:cBhvr>
                                      <p:tavLst>
                                        <p:tav tm="0">
                                          <p:val>
                                            <p:strVal val="#ppt_x-0.25"/>
                                          </p:val>
                                        </p:tav>
                                        <p:tav tm="100000">
                                          <p:val>
                                            <p:strVal val="#ppt_x"/>
                                          </p:val>
                                        </p:tav>
                                      </p:tavLst>
                                    </p:anim>
                                    <p:anim calcmode="lin" valueType="num">
                                      <p:cBhvr>
                                        <p:cTn id="78" dur="664" tmFilter="0.0,0.0; 0.25,0.07; 0.50,0.2; 0.75,0.467; 1.0,1.0">
                                          <p:stCondLst>
                                            <p:cond delay="0"/>
                                          </p:stCondLst>
                                        </p:cTn>
                                        <p:tgtEl>
                                          <p:spTgt spid="22">
                                            <p:txEl>
                                              <p:pRg st="6" end="6"/>
                                            </p:txEl>
                                          </p:spTgt>
                                        </p:tgtEl>
                                        <p:attrNameLst>
                                          <p:attrName>ppt_y</p:attrName>
                                        </p:attrNameLst>
                                      </p:cBhvr>
                                      <p:tavLst>
                                        <p:tav tm="0" fmla="#ppt_y-sin(pi*$)/3">
                                          <p:val>
                                            <p:fltVal val="0.5"/>
                                          </p:val>
                                        </p:tav>
                                        <p:tav tm="100000">
                                          <p:val>
                                            <p:fltVal val="1"/>
                                          </p:val>
                                        </p:tav>
                                      </p:tavLst>
                                    </p:anim>
                                    <p:anim calcmode="lin" valueType="num">
                                      <p:cBhvr>
                                        <p:cTn id="79" dur="664" tmFilter="0, 0; 0.125,0.2665; 0.25,0.4; 0.375,0.465; 0.5,0.5;  0.625,0.535; 0.75,0.6; 0.875,0.7335; 1,1">
                                          <p:stCondLst>
                                            <p:cond delay="664"/>
                                          </p:stCondLst>
                                        </p:cTn>
                                        <p:tgtEl>
                                          <p:spTgt spid="22">
                                            <p:txEl>
                                              <p:pRg st="6" end="6"/>
                                            </p:txEl>
                                          </p:spTgt>
                                        </p:tgtEl>
                                        <p:attrNameLst>
                                          <p:attrName>ppt_y</p:attrName>
                                        </p:attrNameLst>
                                      </p:cBhvr>
                                      <p:tavLst>
                                        <p:tav tm="0" fmla="#ppt_y-sin(pi*$)/9">
                                          <p:val>
                                            <p:fltVal val="0"/>
                                          </p:val>
                                        </p:tav>
                                        <p:tav tm="100000">
                                          <p:val>
                                            <p:fltVal val="1"/>
                                          </p:val>
                                        </p:tav>
                                      </p:tavLst>
                                    </p:anim>
                                    <p:anim calcmode="lin" valueType="num">
                                      <p:cBhvr>
                                        <p:cTn id="80" dur="332" tmFilter="0, 0; 0.125,0.2665; 0.25,0.4; 0.375,0.465; 0.5,0.5;  0.625,0.535; 0.75,0.6; 0.875,0.7335; 1,1">
                                          <p:stCondLst>
                                            <p:cond delay="1324"/>
                                          </p:stCondLst>
                                        </p:cTn>
                                        <p:tgtEl>
                                          <p:spTgt spid="22">
                                            <p:txEl>
                                              <p:pRg st="6" end="6"/>
                                            </p:txEl>
                                          </p:spTgt>
                                        </p:tgtEl>
                                        <p:attrNameLst>
                                          <p:attrName>ppt_y</p:attrName>
                                        </p:attrNameLst>
                                      </p:cBhvr>
                                      <p:tavLst>
                                        <p:tav tm="0" fmla="#ppt_y-sin(pi*$)/27">
                                          <p:val>
                                            <p:fltVal val="0"/>
                                          </p:val>
                                        </p:tav>
                                        <p:tav tm="100000">
                                          <p:val>
                                            <p:fltVal val="1"/>
                                          </p:val>
                                        </p:tav>
                                      </p:tavLst>
                                    </p:anim>
                                    <p:anim calcmode="lin" valueType="num">
                                      <p:cBhvr>
                                        <p:cTn id="81" dur="164" tmFilter="0, 0; 0.125,0.2665; 0.25,0.4; 0.375,0.465; 0.5,0.5;  0.625,0.535; 0.75,0.6; 0.875,0.7335; 1,1">
                                          <p:stCondLst>
                                            <p:cond delay="1656"/>
                                          </p:stCondLst>
                                        </p:cTn>
                                        <p:tgtEl>
                                          <p:spTgt spid="22">
                                            <p:txEl>
                                              <p:pRg st="6" end="6"/>
                                            </p:txEl>
                                          </p:spTgt>
                                        </p:tgtEl>
                                        <p:attrNameLst>
                                          <p:attrName>ppt_y</p:attrName>
                                        </p:attrNameLst>
                                      </p:cBhvr>
                                      <p:tavLst>
                                        <p:tav tm="0" fmla="#ppt_y-sin(pi*$)/81">
                                          <p:val>
                                            <p:fltVal val="0"/>
                                          </p:val>
                                        </p:tav>
                                        <p:tav tm="100000">
                                          <p:val>
                                            <p:fltVal val="1"/>
                                          </p:val>
                                        </p:tav>
                                      </p:tavLst>
                                    </p:anim>
                                    <p:animScale>
                                      <p:cBhvr>
                                        <p:cTn id="82" dur="26">
                                          <p:stCondLst>
                                            <p:cond delay="650"/>
                                          </p:stCondLst>
                                        </p:cTn>
                                        <p:tgtEl>
                                          <p:spTgt spid="22">
                                            <p:txEl>
                                              <p:pRg st="6" end="6"/>
                                            </p:txEl>
                                          </p:spTgt>
                                        </p:tgtEl>
                                      </p:cBhvr>
                                      <p:to x="100000" y="60000"/>
                                    </p:animScale>
                                    <p:animScale>
                                      <p:cBhvr>
                                        <p:cTn id="83" dur="166" decel="50000">
                                          <p:stCondLst>
                                            <p:cond delay="676"/>
                                          </p:stCondLst>
                                        </p:cTn>
                                        <p:tgtEl>
                                          <p:spTgt spid="22">
                                            <p:txEl>
                                              <p:pRg st="6" end="6"/>
                                            </p:txEl>
                                          </p:spTgt>
                                        </p:tgtEl>
                                      </p:cBhvr>
                                      <p:to x="100000" y="100000"/>
                                    </p:animScale>
                                    <p:animScale>
                                      <p:cBhvr>
                                        <p:cTn id="84" dur="26">
                                          <p:stCondLst>
                                            <p:cond delay="1312"/>
                                          </p:stCondLst>
                                        </p:cTn>
                                        <p:tgtEl>
                                          <p:spTgt spid="22">
                                            <p:txEl>
                                              <p:pRg st="6" end="6"/>
                                            </p:txEl>
                                          </p:spTgt>
                                        </p:tgtEl>
                                      </p:cBhvr>
                                      <p:to x="100000" y="80000"/>
                                    </p:animScale>
                                    <p:animScale>
                                      <p:cBhvr>
                                        <p:cTn id="85" dur="166" decel="50000">
                                          <p:stCondLst>
                                            <p:cond delay="1338"/>
                                          </p:stCondLst>
                                        </p:cTn>
                                        <p:tgtEl>
                                          <p:spTgt spid="22">
                                            <p:txEl>
                                              <p:pRg st="6" end="6"/>
                                            </p:txEl>
                                          </p:spTgt>
                                        </p:tgtEl>
                                      </p:cBhvr>
                                      <p:to x="100000" y="100000"/>
                                    </p:animScale>
                                    <p:animScale>
                                      <p:cBhvr>
                                        <p:cTn id="86" dur="26">
                                          <p:stCondLst>
                                            <p:cond delay="1642"/>
                                          </p:stCondLst>
                                        </p:cTn>
                                        <p:tgtEl>
                                          <p:spTgt spid="22">
                                            <p:txEl>
                                              <p:pRg st="6" end="6"/>
                                            </p:txEl>
                                          </p:spTgt>
                                        </p:tgtEl>
                                      </p:cBhvr>
                                      <p:to x="100000" y="90000"/>
                                    </p:animScale>
                                    <p:animScale>
                                      <p:cBhvr>
                                        <p:cTn id="87" dur="166" decel="50000">
                                          <p:stCondLst>
                                            <p:cond delay="1668"/>
                                          </p:stCondLst>
                                        </p:cTn>
                                        <p:tgtEl>
                                          <p:spTgt spid="22">
                                            <p:txEl>
                                              <p:pRg st="6" end="6"/>
                                            </p:txEl>
                                          </p:spTgt>
                                        </p:tgtEl>
                                      </p:cBhvr>
                                      <p:to x="100000" y="100000"/>
                                    </p:animScale>
                                    <p:animScale>
                                      <p:cBhvr>
                                        <p:cTn id="88" dur="26">
                                          <p:stCondLst>
                                            <p:cond delay="1808"/>
                                          </p:stCondLst>
                                        </p:cTn>
                                        <p:tgtEl>
                                          <p:spTgt spid="22">
                                            <p:txEl>
                                              <p:pRg st="6" end="6"/>
                                            </p:txEl>
                                          </p:spTgt>
                                        </p:tgtEl>
                                      </p:cBhvr>
                                      <p:to x="100000" y="95000"/>
                                    </p:animScale>
                                    <p:animScale>
                                      <p:cBhvr>
                                        <p:cTn id="89" dur="166" decel="50000">
                                          <p:stCondLst>
                                            <p:cond delay="1834"/>
                                          </p:stCondLst>
                                        </p:cTn>
                                        <p:tgtEl>
                                          <p:spTgt spid="22">
                                            <p:txEl>
                                              <p:pRg st="6" end="6"/>
                                            </p:txEl>
                                          </p:spTgt>
                                        </p:tgtEl>
                                      </p:cBhvr>
                                      <p:to x="100000" y="100000"/>
                                    </p:animScale>
                                  </p:childTnLst>
                                </p:cTn>
                              </p:par>
                              <p:par>
                                <p:cTn id="90" presetID="26" presetClass="entr" presetSubtype="0" fill="hold" nodeType="withEffect">
                                  <p:stCondLst>
                                    <p:cond delay="0"/>
                                  </p:stCondLst>
                                  <p:childTnLst>
                                    <p:set>
                                      <p:cBhvr>
                                        <p:cTn id="91" dur="1" fill="hold">
                                          <p:stCondLst>
                                            <p:cond delay="0"/>
                                          </p:stCondLst>
                                        </p:cTn>
                                        <p:tgtEl>
                                          <p:spTgt spid="22">
                                            <p:txEl>
                                              <p:pRg st="7" end="7"/>
                                            </p:txEl>
                                          </p:spTgt>
                                        </p:tgtEl>
                                        <p:attrNameLst>
                                          <p:attrName>style.visibility</p:attrName>
                                        </p:attrNameLst>
                                      </p:cBhvr>
                                      <p:to>
                                        <p:strVal val="visible"/>
                                      </p:to>
                                    </p:set>
                                    <p:animEffect transition="in" filter="wipe(down)">
                                      <p:cBhvr>
                                        <p:cTn id="92" dur="580">
                                          <p:stCondLst>
                                            <p:cond delay="0"/>
                                          </p:stCondLst>
                                        </p:cTn>
                                        <p:tgtEl>
                                          <p:spTgt spid="22">
                                            <p:txEl>
                                              <p:pRg st="7" end="7"/>
                                            </p:txEl>
                                          </p:spTgt>
                                        </p:tgtEl>
                                      </p:cBhvr>
                                    </p:animEffect>
                                    <p:anim calcmode="lin" valueType="num">
                                      <p:cBhvr>
                                        <p:cTn id="93" dur="1822" tmFilter="0,0; 0.14,0.36; 0.43,0.73; 0.71,0.91; 1.0,1.0">
                                          <p:stCondLst>
                                            <p:cond delay="0"/>
                                          </p:stCondLst>
                                        </p:cTn>
                                        <p:tgtEl>
                                          <p:spTgt spid="22">
                                            <p:txEl>
                                              <p:pRg st="7" end="7"/>
                                            </p:txEl>
                                          </p:spTgt>
                                        </p:tgtEl>
                                        <p:attrNameLst>
                                          <p:attrName>ppt_x</p:attrName>
                                        </p:attrNameLst>
                                      </p:cBhvr>
                                      <p:tavLst>
                                        <p:tav tm="0">
                                          <p:val>
                                            <p:strVal val="#ppt_x-0.25"/>
                                          </p:val>
                                        </p:tav>
                                        <p:tav tm="100000">
                                          <p:val>
                                            <p:strVal val="#ppt_x"/>
                                          </p:val>
                                        </p:tav>
                                      </p:tavLst>
                                    </p:anim>
                                    <p:anim calcmode="lin" valueType="num">
                                      <p:cBhvr>
                                        <p:cTn id="94" dur="664" tmFilter="0.0,0.0; 0.25,0.07; 0.50,0.2; 0.75,0.467; 1.0,1.0">
                                          <p:stCondLst>
                                            <p:cond delay="0"/>
                                          </p:stCondLst>
                                        </p:cTn>
                                        <p:tgtEl>
                                          <p:spTgt spid="22">
                                            <p:txEl>
                                              <p:pRg st="7" end="7"/>
                                            </p:txEl>
                                          </p:spTgt>
                                        </p:tgtEl>
                                        <p:attrNameLst>
                                          <p:attrName>ppt_y</p:attrName>
                                        </p:attrNameLst>
                                      </p:cBhvr>
                                      <p:tavLst>
                                        <p:tav tm="0" fmla="#ppt_y-sin(pi*$)/3">
                                          <p:val>
                                            <p:fltVal val="0.5"/>
                                          </p:val>
                                        </p:tav>
                                        <p:tav tm="100000">
                                          <p:val>
                                            <p:fltVal val="1"/>
                                          </p:val>
                                        </p:tav>
                                      </p:tavLst>
                                    </p:anim>
                                    <p:anim calcmode="lin" valueType="num">
                                      <p:cBhvr>
                                        <p:cTn id="95" dur="664" tmFilter="0, 0; 0.125,0.2665; 0.25,0.4; 0.375,0.465; 0.5,0.5;  0.625,0.535; 0.75,0.6; 0.875,0.7335; 1,1">
                                          <p:stCondLst>
                                            <p:cond delay="664"/>
                                          </p:stCondLst>
                                        </p:cTn>
                                        <p:tgtEl>
                                          <p:spTgt spid="22">
                                            <p:txEl>
                                              <p:pRg st="7" end="7"/>
                                            </p:txEl>
                                          </p:spTgt>
                                        </p:tgtEl>
                                        <p:attrNameLst>
                                          <p:attrName>ppt_y</p:attrName>
                                        </p:attrNameLst>
                                      </p:cBhvr>
                                      <p:tavLst>
                                        <p:tav tm="0" fmla="#ppt_y-sin(pi*$)/9">
                                          <p:val>
                                            <p:fltVal val="0"/>
                                          </p:val>
                                        </p:tav>
                                        <p:tav tm="100000">
                                          <p:val>
                                            <p:fltVal val="1"/>
                                          </p:val>
                                        </p:tav>
                                      </p:tavLst>
                                    </p:anim>
                                    <p:anim calcmode="lin" valueType="num">
                                      <p:cBhvr>
                                        <p:cTn id="96" dur="332" tmFilter="0, 0; 0.125,0.2665; 0.25,0.4; 0.375,0.465; 0.5,0.5;  0.625,0.535; 0.75,0.6; 0.875,0.7335; 1,1">
                                          <p:stCondLst>
                                            <p:cond delay="1324"/>
                                          </p:stCondLst>
                                        </p:cTn>
                                        <p:tgtEl>
                                          <p:spTgt spid="22">
                                            <p:txEl>
                                              <p:pRg st="7" end="7"/>
                                            </p:txEl>
                                          </p:spTgt>
                                        </p:tgtEl>
                                        <p:attrNameLst>
                                          <p:attrName>ppt_y</p:attrName>
                                        </p:attrNameLst>
                                      </p:cBhvr>
                                      <p:tavLst>
                                        <p:tav tm="0" fmla="#ppt_y-sin(pi*$)/27">
                                          <p:val>
                                            <p:fltVal val="0"/>
                                          </p:val>
                                        </p:tav>
                                        <p:tav tm="100000">
                                          <p:val>
                                            <p:fltVal val="1"/>
                                          </p:val>
                                        </p:tav>
                                      </p:tavLst>
                                    </p:anim>
                                    <p:anim calcmode="lin" valueType="num">
                                      <p:cBhvr>
                                        <p:cTn id="97" dur="164" tmFilter="0, 0; 0.125,0.2665; 0.25,0.4; 0.375,0.465; 0.5,0.5;  0.625,0.535; 0.75,0.6; 0.875,0.7335; 1,1">
                                          <p:stCondLst>
                                            <p:cond delay="1656"/>
                                          </p:stCondLst>
                                        </p:cTn>
                                        <p:tgtEl>
                                          <p:spTgt spid="22">
                                            <p:txEl>
                                              <p:pRg st="7" end="7"/>
                                            </p:txEl>
                                          </p:spTgt>
                                        </p:tgtEl>
                                        <p:attrNameLst>
                                          <p:attrName>ppt_y</p:attrName>
                                        </p:attrNameLst>
                                      </p:cBhvr>
                                      <p:tavLst>
                                        <p:tav tm="0" fmla="#ppt_y-sin(pi*$)/81">
                                          <p:val>
                                            <p:fltVal val="0"/>
                                          </p:val>
                                        </p:tav>
                                        <p:tav tm="100000">
                                          <p:val>
                                            <p:fltVal val="1"/>
                                          </p:val>
                                        </p:tav>
                                      </p:tavLst>
                                    </p:anim>
                                    <p:animScale>
                                      <p:cBhvr>
                                        <p:cTn id="98" dur="26">
                                          <p:stCondLst>
                                            <p:cond delay="650"/>
                                          </p:stCondLst>
                                        </p:cTn>
                                        <p:tgtEl>
                                          <p:spTgt spid="22">
                                            <p:txEl>
                                              <p:pRg st="7" end="7"/>
                                            </p:txEl>
                                          </p:spTgt>
                                        </p:tgtEl>
                                      </p:cBhvr>
                                      <p:to x="100000" y="60000"/>
                                    </p:animScale>
                                    <p:animScale>
                                      <p:cBhvr>
                                        <p:cTn id="99" dur="166" decel="50000">
                                          <p:stCondLst>
                                            <p:cond delay="676"/>
                                          </p:stCondLst>
                                        </p:cTn>
                                        <p:tgtEl>
                                          <p:spTgt spid="22">
                                            <p:txEl>
                                              <p:pRg st="7" end="7"/>
                                            </p:txEl>
                                          </p:spTgt>
                                        </p:tgtEl>
                                      </p:cBhvr>
                                      <p:to x="100000" y="100000"/>
                                    </p:animScale>
                                    <p:animScale>
                                      <p:cBhvr>
                                        <p:cTn id="100" dur="26">
                                          <p:stCondLst>
                                            <p:cond delay="1312"/>
                                          </p:stCondLst>
                                        </p:cTn>
                                        <p:tgtEl>
                                          <p:spTgt spid="22">
                                            <p:txEl>
                                              <p:pRg st="7" end="7"/>
                                            </p:txEl>
                                          </p:spTgt>
                                        </p:tgtEl>
                                      </p:cBhvr>
                                      <p:to x="100000" y="80000"/>
                                    </p:animScale>
                                    <p:animScale>
                                      <p:cBhvr>
                                        <p:cTn id="101" dur="166" decel="50000">
                                          <p:stCondLst>
                                            <p:cond delay="1338"/>
                                          </p:stCondLst>
                                        </p:cTn>
                                        <p:tgtEl>
                                          <p:spTgt spid="22">
                                            <p:txEl>
                                              <p:pRg st="7" end="7"/>
                                            </p:txEl>
                                          </p:spTgt>
                                        </p:tgtEl>
                                      </p:cBhvr>
                                      <p:to x="100000" y="100000"/>
                                    </p:animScale>
                                    <p:animScale>
                                      <p:cBhvr>
                                        <p:cTn id="102" dur="26">
                                          <p:stCondLst>
                                            <p:cond delay="1642"/>
                                          </p:stCondLst>
                                        </p:cTn>
                                        <p:tgtEl>
                                          <p:spTgt spid="22">
                                            <p:txEl>
                                              <p:pRg st="7" end="7"/>
                                            </p:txEl>
                                          </p:spTgt>
                                        </p:tgtEl>
                                      </p:cBhvr>
                                      <p:to x="100000" y="90000"/>
                                    </p:animScale>
                                    <p:animScale>
                                      <p:cBhvr>
                                        <p:cTn id="103" dur="166" decel="50000">
                                          <p:stCondLst>
                                            <p:cond delay="1668"/>
                                          </p:stCondLst>
                                        </p:cTn>
                                        <p:tgtEl>
                                          <p:spTgt spid="22">
                                            <p:txEl>
                                              <p:pRg st="7" end="7"/>
                                            </p:txEl>
                                          </p:spTgt>
                                        </p:tgtEl>
                                      </p:cBhvr>
                                      <p:to x="100000" y="100000"/>
                                    </p:animScale>
                                    <p:animScale>
                                      <p:cBhvr>
                                        <p:cTn id="104" dur="26">
                                          <p:stCondLst>
                                            <p:cond delay="1808"/>
                                          </p:stCondLst>
                                        </p:cTn>
                                        <p:tgtEl>
                                          <p:spTgt spid="22">
                                            <p:txEl>
                                              <p:pRg st="7" end="7"/>
                                            </p:txEl>
                                          </p:spTgt>
                                        </p:tgtEl>
                                      </p:cBhvr>
                                      <p:to x="100000" y="95000"/>
                                    </p:animScale>
                                    <p:animScale>
                                      <p:cBhvr>
                                        <p:cTn id="105" dur="166" decel="50000">
                                          <p:stCondLst>
                                            <p:cond delay="1834"/>
                                          </p:stCondLst>
                                        </p:cTn>
                                        <p:tgtEl>
                                          <p:spTgt spid="22">
                                            <p:txEl>
                                              <p:pRg st="7" end="7"/>
                                            </p:txEl>
                                          </p:spTgt>
                                        </p:tgtEl>
                                      </p:cBhvr>
                                      <p:to x="100000" y="100000"/>
                                    </p:animScale>
                                  </p:childTnLst>
                                </p:cTn>
                              </p:par>
                              <p:par>
                                <p:cTn id="106" presetID="26" presetClass="entr" presetSubtype="0" fill="hold" nodeType="withEffect">
                                  <p:stCondLst>
                                    <p:cond delay="0"/>
                                  </p:stCondLst>
                                  <p:childTnLst>
                                    <p:set>
                                      <p:cBhvr>
                                        <p:cTn id="107" dur="1" fill="hold">
                                          <p:stCondLst>
                                            <p:cond delay="0"/>
                                          </p:stCondLst>
                                        </p:cTn>
                                        <p:tgtEl>
                                          <p:spTgt spid="22">
                                            <p:txEl>
                                              <p:pRg st="8" end="8"/>
                                            </p:txEl>
                                          </p:spTgt>
                                        </p:tgtEl>
                                        <p:attrNameLst>
                                          <p:attrName>style.visibility</p:attrName>
                                        </p:attrNameLst>
                                      </p:cBhvr>
                                      <p:to>
                                        <p:strVal val="visible"/>
                                      </p:to>
                                    </p:set>
                                    <p:animEffect transition="in" filter="wipe(down)">
                                      <p:cBhvr>
                                        <p:cTn id="108" dur="580">
                                          <p:stCondLst>
                                            <p:cond delay="0"/>
                                          </p:stCondLst>
                                        </p:cTn>
                                        <p:tgtEl>
                                          <p:spTgt spid="22">
                                            <p:txEl>
                                              <p:pRg st="8" end="8"/>
                                            </p:txEl>
                                          </p:spTgt>
                                        </p:tgtEl>
                                      </p:cBhvr>
                                    </p:animEffect>
                                    <p:anim calcmode="lin" valueType="num">
                                      <p:cBhvr>
                                        <p:cTn id="109" dur="1822" tmFilter="0,0; 0.14,0.36; 0.43,0.73; 0.71,0.91; 1.0,1.0">
                                          <p:stCondLst>
                                            <p:cond delay="0"/>
                                          </p:stCondLst>
                                        </p:cTn>
                                        <p:tgtEl>
                                          <p:spTgt spid="22">
                                            <p:txEl>
                                              <p:pRg st="8" end="8"/>
                                            </p:txEl>
                                          </p:spTgt>
                                        </p:tgtEl>
                                        <p:attrNameLst>
                                          <p:attrName>ppt_x</p:attrName>
                                        </p:attrNameLst>
                                      </p:cBhvr>
                                      <p:tavLst>
                                        <p:tav tm="0">
                                          <p:val>
                                            <p:strVal val="#ppt_x-0.25"/>
                                          </p:val>
                                        </p:tav>
                                        <p:tav tm="100000">
                                          <p:val>
                                            <p:strVal val="#ppt_x"/>
                                          </p:val>
                                        </p:tav>
                                      </p:tavLst>
                                    </p:anim>
                                    <p:anim calcmode="lin" valueType="num">
                                      <p:cBhvr>
                                        <p:cTn id="110" dur="664" tmFilter="0.0,0.0; 0.25,0.07; 0.50,0.2; 0.75,0.467; 1.0,1.0">
                                          <p:stCondLst>
                                            <p:cond delay="0"/>
                                          </p:stCondLst>
                                        </p:cTn>
                                        <p:tgtEl>
                                          <p:spTgt spid="22">
                                            <p:txEl>
                                              <p:pRg st="8" end="8"/>
                                            </p:txEl>
                                          </p:spTgt>
                                        </p:tgtEl>
                                        <p:attrNameLst>
                                          <p:attrName>ppt_y</p:attrName>
                                        </p:attrNameLst>
                                      </p:cBhvr>
                                      <p:tavLst>
                                        <p:tav tm="0" fmla="#ppt_y-sin(pi*$)/3">
                                          <p:val>
                                            <p:fltVal val="0.5"/>
                                          </p:val>
                                        </p:tav>
                                        <p:tav tm="100000">
                                          <p:val>
                                            <p:fltVal val="1"/>
                                          </p:val>
                                        </p:tav>
                                      </p:tavLst>
                                    </p:anim>
                                    <p:anim calcmode="lin" valueType="num">
                                      <p:cBhvr>
                                        <p:cTn id="111" dur="664" tmFilter="0, 0; 0.125,0.2665; 0.25,0.4; 0.375,0.465; 0.5,0.5;  0.625,0.535; 0.75,0.6; 0.875,0.7335; 1,1">
                                          <p:stCondLst>
                                            <p:cond delay="664"/>
                                          </p:stCondLst>
                                        </p:cTn>
                                        <p:tgtEl>
                                          <p:spTgt spid="22">
                                            <p:txEl>
                                              <p:pRg st="8" end="8"/>
                                            </p:txEl>
                                          </p:spTgt>
                                        </p:tgtEl>
                                        <p:attrNameLst>
                                          <p:attrName>ppt_y</p:attrName>
                                        </p:attrNameLst>
                                      </p:cBhvr>
                                      <p:tavLst>
                                        <p:tav tm="0" fmla="#ppt_y-sin(pi*$)/9">
                                          <p:val>
                                            <p:fltVal val="0"/>
                                          </p:val>
                                        </p:tav>
                                        <p:tav tm="100000">
                                          <p:val>
                                            <p:fltVal val="1"/>
                                          </p:val>
                                        </p:tav>
                                      </p:tavLst>
                                    </p:anim>
                                    <p:anim calcmode="lin" valueType="num">
                                      <p:cBhvr>
                                        <p:cTn id="112" dur="332" tmFilter="0, 0; 0.125,0.2665; 0.25,0.4; 0.375,0.465; 0.5,0.5;  0.625,0.535; 0.75,0.6; 0.875,0.7335; 1,1">
                                          <p:stCondLst>
                                            <p:cond delay="1324"/>
                                          </p:stCondLst>
                                        </p:cTn>
                                        <p:tgtEl>
                                          <p:spTgt spid="22">
                                            <p:txEl>
                                              <p:pRg st="8" end="8"/>
                                            </p:txEl>
                                          </p:spTgt>
                                        </p:tgtEl>
                                        <p:attrNameLst>
                                          <p:attrName>ppt_y</p:attrName>
                                        </p:attrNameLst>
                                      </p:cBhvr>
                                      <p:tavLst>
                                        <p:tav tm="0" fmla="#ppt_y-sin(pi*$)/27">
                                          <p:val>
                                            <p:fltVal val="0"/>
                                          </p:val>
                                        </p:tav>
                                        <p:tav tm="100000">
                                          <p:val>
                                            <p:fltVal val="1"/>
                                          </p:val>
                                        </p:tav>
                                      </p:tavLst>
                                    </p:anim>
                                    <p:anim calcmode="lin" valueType="num">
                                      <p:cBhvr>
                                        <p:cTn id="113" dur="164" tmFilter="0, 0; 0.125,0.2665; 0.25,0.4; 0.375,0.465; 0.5,0.5;  0.625,0.535; 0.75,0.6; 0.875,0.7335; 1,1">
                                          <p:stCondLst>
                                            <p:cond delay="1656"/>
                                          </p:stCondLst>
                                        </p:cTn>
                                        <p:tgtEl>
                                          <p:spTgt spid="22">
                                            <p:txEl>
                                              <p:pRg st="8" end="8"/>
                                            </p:txEl>
                                          </p:spTgt>
                                        </p:tgtEl>
                                        <p:attrNameLst>
                                          <p:attrName>ppt_y</p:attrName>
                                        </p:attrNameLst>
                                      </p:cBhvr>
                                      <p:tavLst>
                                        <p:tav tm="0" fmla="#ppt_y-sin(pi*$)/81">
                                          <p:val>
                                            <p:fltVal val="0"/>
                                          </p:val>
                                        </p:tav>
                                        <p:tav tm="100000">
                                          <p:val>
                                            <p:fltVal val="1"/>
                                          </p:val>
                                        </p:tav>
                                      </p:tavLst>
                                    </p:anim>
                                    <p:animScale>
                                      <p:cBhvr>
                                        <p:cTn id="114" dur="26">
                                          <p:stCondLst>
                                            <p:cond delay="650"/>
                                          </p:stCondLst>
                                        </p:cTn>
                                        <p:tgtEl>
                                          <p:spTgt spid="22">
                                            <p:txEl>
                                              <p:pRg st="8" end="8"/>
                                            </p:txEl>
                                          </p:spTgt>
                                        </p:tgtEl>
                                      </p:cBhvr>
                                      <p:to x="100000" y="60000"/>
                                    </p:animScale>
                                    <p:animScale>
                                      <p:cBhvr>
                                        <p:cTn id="115" dur="166" decel="50000">
                                          <p:stCondLst>
                                            <p:cond delay="676"/>
                                          </p:stCondLst>
                                        </p:cTn>
                                        <p:tgtEl>
                                          <p:spTgt spid="22">
                                            <p:txEl>
                                              <p:pRg st="8" end="8"/>
                                            </p:txEl>
                                          </p:spTgt>
                                        </p:tgtEl>
                                      </p:cBhvr>
                                      <p:to x="100000" y="100000"/>
                                    </p:animScale>
                                    <p:animScale>
                                      <p:cBhvr>
                                        <p:cTn id="116" dur="26">
                                          <p:stCondLst>
                                            <p:cond delay="1312"/>
                                          </p:stCondLst>
                                        </p:cTn>
                                        <p:tgtEl>
                                          <p:spTgt spid="22">
                                            <p:txEl>
                                              <p:pRg st="8" end="8"/>
                                            </p:txEl>
                                          </p:spTgt>
                                        </p:tgtEl>
                                      </p:cBhvr>
                                      <p:to x="100000" y="80000"/>
                                    </p:animScale>
                                    <p:animScale>
                                      <p:cBhvr>
                                        <p:cTn id="117" dur="166" decel="50000">
                                          <p:stCondLst>
                                            <p:cond delay="1338"/>
                                          </p:stCondLst>
                                        </p:cTn>
                                        <p:tgtEl>
                                          <p:spTgt spid="22">
                                            <p:txEl>
                                              <p:pRg st="8" end="8"/>
                                            </p:txEl>
                                          </p:spTgt>
                                        </p:tgtEl>
                                      </p:cBhvr>
                                      <p:to x="100000" y="100000"/>
                                    </p:animScale>
                                    <p:animScale>
                                      <p:cBhvr>
                                        <p:cTn id="118" dur="26">
                                          <p:stCondLst>
                                            <p:cond delay="1642"/>
                                          </p:stCondLst>
                                        </p:cTn>
                                        <p:tgtEl>
                                          <p:spTgt spid="22">
                                            <p:txEl>
                                              <p:pRg st="8" end="8"/>
                                            </p:txEl>
                                          </p:spTgt>
                                        </p:tgtEl>
                                      </p:cBhvr>
                                      <p:to x="100000" y="90000"/>
                                    </p:animScale>
                                    <p:animScale>
                                      <p:cBhvr>
                                        <p:cTn id="119" dur="166" decel="50000">
                                          <p:stCondLst>
                                            <p:cond delay="1668"/>
                                          </p:stCondLst>
                                        </p:cTn>
                                        <p:tgtEl>
                                          <p:spTgt spid="22">
                                            <p:txEl>
                                              <p:pRg st="8" end="8"/>
                                            </p:txEl>
                                          </p:spTgt>
                                        </p:tgtEl>
                                      </p:cBhvr>
                                      <p:to x="100000" y="100000"/>
                                    </p:animScale>
                                    <p:animScale>
                                      <p:cBhvr>
                                        <p:cTn id="120" dur="26">
                                          <p:stCondLst>
                                            <p:cond delay="1808"/>
                                          </p:stCondLst>
                                        </p:cTn>
                                        <p:tgtEl>
                                          <p:spTgt spid="22">
                                            <p:txEl>
                                              <p:pRg st="8" end="8"/>
                                            </p:txEl>
                                          </p:spTgt>
                                        </p:tgtEl>
                                      </p:cBhvr>
                                      <p:to x="100000" y="95000"/>
                                    </p:animScale>
                                    <p:animScale>
                                      <p:cBhvr>
                                        <p:cTn id="121" dur="166" decel="50000">
                                          <p:stCondLst>
                                            <p:cond delay="1834"/>
                                          </p:stCondLst>
                                        </p:cTn>
                                        <p:tgtEl>
                                          <p:spTgt spid="22">
                                            <p:txEl>
                                              <p:pRg st="8" end="8"/>
                                            </p:txEl>
                                          </p:spTgt>
                                        </p:tgtEl>
                                      </p:cBhvr>
                                      <p:to x="100000" y="100000"/>
                                    </p:animScale>
                                  </p:childTnLst>
                                </p:cTn>
                              </p:par>
                              <p:par>
                                <p:cTn id="122" presetID="26" presetClass="entr" presetSubtype="0" fill="hold" nodeType="withEffect">
                                  <p:stCondLst>
                                    <p:cond delay="0"/>
                                  </p:stCondLst>
                                  <p:childTnLst>
                                    <p:set>
                                      <p:cBhvr>
                                        <p:cTn id="123" dur="1" fill="hold">
                                          <p:stCondLst>
                                            <p:cond delay="0"/>
                                          </p:stCondLst>
                                        </p:cTn>
                                        <p:tgtEl>
                                          <p:spTgt spid="22">
                                            <p:txEl>
                                              <p:pRg st="9" end="9"/>
                                            </p:txEl>
                                          </p:spTgt>
                                        </p:tgtEl>
                                        <p:attrNameLst>
                                          <p:attrName>style.visibility</p:attrName>
                                        </p:attrNameLst>
                                      </p:cBhvr>
                                      <p:to>
                                        <p:strVal val="visible"/>
                                      </p:to>
                                    </p:set>
                                    <p:animEffect transition="in" filter="wipe(down)">
                                      <p:cBhvr>
                                        <p:cTn id="124" dur="580">
                                          <p:stCondLst>
                                            <p:cond delay="0"/>
                                          </p:stCondLst>
                                        </p:cTn>
                                        <p:tgtEl>
                                          <p:spTgt spid="22">
                                            <p:txEl>
                                              <p:pRg st="9" end="9"/>
                                            </p:txEl>
                                          </p:spTgt>
                                        </p:tgtEl>
                                      </p:cBhvr>
                                    </p:animEffect>
                                    <p:anim calcmode="lin" valueType="num">
                                      <p:cBhvr>
                                        <p:cTn id="125" dur="1822" tmFilter="0,0; 0.14,0.36; 0.43,0.73; 0.71,0.91; 1.0,1.0">
                                          <p:stCondLst>
                                            <p:cond delay="0"/>
                                          </p:stCondLst>
                                        </p:cTn>
                                        <p:tgtEl>
                                          <p:spTgt spid="22">
                                            <p:txEl>
                                              <p:pRg st="9" end="9"/>
                                            </p:txEl>
                                          </p:spTgt>
                                        </p:tgtEl>
                                        <p:attrNameLst>
                                          <p:attrName>ppt_x</p:attrName>
                                        </p:attrNameLst>
                                      </p:cBhvr>
                                      <p:tavLst>
                                        <p:tav tm="0">
                                          <p:val>
                                            <p:strVal val="#ppt_x-0.25"/>
                                          </p:val>
                                        </p:tav>
                                        <p:tav tm="100000">
                                          <p:val>
                                            <p:strVal val="#ppt_x"/>
                                          </p:val>
                                        </p:tav>
                                      </p:tavLst>
                                    </p:anim>
                                    <p:anim calcmode="lin" valueType="num">
                                      <p:cBhvr>
                                        <p:cTn id="126" dur="664" tmFilter="0.0,0.0; 0.25,0.07; 0.50,0.2; 0.75,0.467; 1.0,1.0">
                                          <p:stCondLst>
                                            <p:cond delay="0"/>
                                          </p:stCondLst>
                                        </p:cTn>
                                        <p:tgtEl>
                                          <p:spTgt spid="22">
                                            <p:txEl>
                                              <p:pRg st="9" end="9"/>
                                            </p:txEl>
                                          </p:spTgt>
                                        </p:tgtEl>
                                        <p:attrNameLst>
                                          <p:attrName>ppt_y</p:attrName>
                                        </p:attrNameLst>
                                      </p:cBhvr>
                                      <p:tavLst>
                                        <p:tav tm="0" fmla="#ppt_y-sin(pi*$)/3">
                                          <p:val>
                                            <p:fltVal val="0.5"/>
                                          </p:val>
                                        </p:tav>
                                        <p:tav tm="100000">
                                          <p:val>
                                            <p:fltVal val="1"/>
                                          </p:val>
                                        </p:tav>
                                      </p:tavLst>
                                    </p:anim>
                                    <p:anim calcmode="lin" valueType="num">
                                      <p:cBhvr>
                                        <p:cTn id="127" dur="664" tmFilter="0, 0; 0.125,0.2665; 0.25,0.4; 0.375,0.465; 0.5,0.5;  0.625,0.535; 0.75,0.6; 0.875,0.7335; 1,1">
                                          <p:stCondLst>
                                            <p:cond delay="664"/>
                                          </p:stCondLst>
                                        </p:cTn>
                                        <p:tgtEl>
                                          <p:spTgt spid="22">
                                            <p:txEl>
                                              <p:pRg st="9" end="9"/>
                                            </p:txEl>
                                          </p:spTgt>
                                        </p:tgtEl>
                                        <p:attrNameLst>
                                          <p:attrName>ppt_y</p:attrName>
                                        </p:attrNameLst>
                                      </p:cBhvr>
                                      <p:tavLst>
                                        <p:tav tm="0" fmla="#ppt_y-sin(pi*$)/9">
                                          <p:val>
                                            <p:fltVal val="0"/>
                                          </p:val>
                                        </p:tav>
                                        <p:tav tm="100000">
                                          <p:val>
                                            <p:fltVal val="1"/>
                                          </p:val>
                                        </p:tav>
                                      </p:tavLst>
                                    </p:anim>
                                    <p:anim calcmode="lin" valueType="num">
                                      <p:cBhvr>
                                        <p:cTn id="128" dur="332" tmFilter="0, 0; 0.125,0.2665; 0.25,0.4; 0.375,0.465; 0.5,0.5;  0.625,0.535; 0.75,0.6; 0.875,0.7335; 1,1">
                                          <p:stCondLst>
                                            <p:cond delay="1324"/>
                                          </p:stCondLst>
                                        </p:cTn>
                                        <p:tgtEl>
                                          <p:spTgt spid="22">
                                            <p:txEl>
                                              <p:pRg st="9" end="9"/>
                                            </p:txEl>
                                          </p:spTgt>
                                        </p:tgtEl>
                                        <p:attrNameLst>
                                          <p:attrName>ppt_y</p:attrName>
                                        </p:attrNameLst>
                                      </p:cBhvr>
                                      <p:tavLst>
                                        <p:tav tm="0" fmla="#ppt_y-sin(pi*$)/27">
                                          <p:val>
                                            <p:fltVal val="0"/>
                                          </p:val>
                                        </p:tav>
                                        <p:tav tm="100000">
                                          <p:val>
                                            <p:fltVal val="1"/>
                                          </p:val>
                                        </p:tav>
                                      </p:tavLst>
                                    </p:anim>
                                    <p:anim calcmode="lin" valueType="num">
                                      <p:cBhvr>
                                        <p:cTn id="129" dur="164" tmFilter="0, 0; 0.125,0.2665; 0.25,0.4; 0.375,0.465; 0.5,0.5;  0.625,0.535; 0.75,0.6; 0.875,0.7335; 1,1">
                                          <p:stCondLst>
                                            <p:cond delay="1656"/>
                                          </p:stCondLst>
                                        </p:cTn>
                                        <p:tgtEl>
                                          <p:spTgt spid="22">
                                            <p:txEl>
                                              <p:pRg st="9" end="9"/>
                                            </p:txEl>
                                          </p:spTgt>
                                        </p:tgtEl>
                                        <p:attrNameLst>
                                          <p:attrName>ppt_y</p:attrName>
                                        </p:attrNameLst>
                                      </p:cBhvr>
                                      <p:tavLst>
                                        <p:tav tm="0" fmla="#ppt_y-sin(pi*$)/81">
                                          <p:val>
                                            <p:fltVal val="0"/>
                                          </p:val>
                                        </p:tav>
                                        <p:tav tm="100000">
                                          <p:val>
                                            <p:fltVal val="1"/>
                                          </p:val>
                                        </p:tav>
                                      </p:tavLst>
                                    </p:anim>
                                    <p:animScale>
                                      <p:cBhvr>
                                        <p:cTn id="130" dur="26">
                                          <p:stCondLst>
                                            <p:cond delay="650"/>
                                          </p:stCondLst>
                                        </p:cTn>
                                        <p:tgtEl>
                                          <p:spTgt spid="22">
                                            <p:txEl>
                                              <p:pRg st="9" end="9"/>
                                            </p:txEl>
                                          </p:spTgt>
                                        </p:tgtEl>
                                      </p:cBhvr>
                                      <p:to x="100000" y="60000"/>
                                    </p:animScale>
                                    <p:animScale>
                                      <p:cBhvr>
                                        <p:cTn id="131" dur="166" decel="50000">
                                          <p:stCondLst>
                                            <p:cond delay="676"/>
                                          </p:stCondLst>
                                        </p:cTn>
                                        <p:tgtEl>
                                          <p:spTgt spid="22">
                                            <p:txEl>
                                              <p:pRg st="9" end="9"/>
                                            </p:txEl>
                                          </p:spTgt>
                                        </p:tgtEl>
                                      </p:cBhvr>
                                      <p:to x="100000" y="100000"/>
                                    </p:animScale>
                                    <p:animScale>
                                      <p:cBhvr>
                                        <p:cTn id="132" dur="26">
                                          <p:stCondLst>
                                            <p:cond delay="1312"/>
                                          </p:stCondLst>
                                        </p:cTn>
                                        <p:tgtEl>
                                          <p:spTgt spid="22">
                                            <p:txEl>
                                              <p:pRg st="9" end="9"/>
                                            </p:txEl>
                                          </p:spTgt>
                                        </p:tgtEl>
                                      </p:cBhvr>
                                      <p:to x="100000" y="80000"/>
                                    </p:animScale>
                                    <p:animScale>
                                      <p:cBhvr>
                                        <p:cTn id="133" dur="166" decel="50000">
                                          <p:stCondLst>
                                            <p:cond delay="1338"/>
                                          </p:stCondLst>
                                        </p:cTn>
                                        <p:tgtEl>
                                          <p:spTgt spid="22">
                                            <p:txEl>
                                              <p:pRg st="9" end="9"/>
                                            </p:txEl>
                                          </p:spTgt>
                                        </p:tgtEl>
                                      </p:cBhvr>
                                      <p:to x="100000" y="100000"/>
                                    </p:animScale>
                                    <p:animScale>
                                      <p:cBhvr>
                                        <p:cTn id="134" dur="26">
                                          <p:stCondLst>
                                            <p:cond delay="1642"/>
                                          </p:stCondLst>
                                        </p:cTn>
                                        <p:tgtEl>
                                          <p:spTgt spid="22">
                                            <p:txEl>
                                              <p:pRg st="9" end="9"/>
                                            </p:txEl>
                                          </p:spTgt>
                                        </p:tgtEl>
                                      </p:cBhvr>
                                      <p:to x="100000" y="90000"/>
                                    </p:animScale>
                                    <p:animScale>
                                      <p:cBhvr>
                                        <p:cTn id="135" dur="166" decel="50000">
                                          <p:stCondLst>
                                            <p:cond delay="1668"/>
                                          </p:stCondLst>
                                        </p:cTn>
                                        <p:tgtEl>
                                          <p:spTgt spid="22">
                                            <p:txEl>
                                              <p:pRg st="9" end="9"/>
                                            </p:txEl>
                                          </p:spTgt>
                                        </p:tgtEl>
                                      </p:cBhvr>
                                      <p:to x="100000" y="100000"/>
                                    </p:animScale>
                                    <p:animScale>
                                      <p:cBhvr>
                                        <p:cTn id="136" dur="26">
                                          <p:stCondLst>
                                            <p:cond delay="1808"/>
                                          </p:stCondLst>
                                        </p:cTn>
                                        <p:tgtEl>
                                          <p:spTgt spid="22">
                                            <p:txEl>
                                              <p:pRg st="9" end="9"/>
                                            </p:txEl>
                                          </p:spTgt>
                                        </p:tgtEl>
                                      </p:cBhvr>
                                      <p:to x="100000" y="95000"/>
                                    </p:animScale>
                                    <p:animScale>
                                      <p:cBhvr>
                                        <p:cTn id="137" dur="166" decel="50000">
                                          <p:stCondLst>
                                            <p:cond delay="1834"/>
                                          </p:stCondLst>
                                        </p:cTn>
                                        <p:tgtEl>
                                          <p:spTgt spid="22">
                                            <p:txEl>
                                              <p:pRg st="9" end="9"/>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B3684CCF-CEBB-4D8E-A366-95E43D4C7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itle 13">
            <a:extLst>
              <a:ext uri="{FF2B5EF4-FFF2-40B4-BE49-F238E27FC236}">
                <a16:creationId xmlns:a16="http://schemas.microsoft.com/office/drawing/2014/main" id="{EDD1CA39-2462-65AC-9478-EA9B600AA7AD}"/>
              </a:ext>
            </a:extLst>
          </p:cNvPr>
          <p:cNvSpPr>
            <a:spLocks noGrp="1"/>
          </p:cNvSpPr>
          <p:nvPr>
            <p:ph type="title"/>
          </p:nvPr>
        </p:nvSpPr>
        <p:spPr>
          <a:xfrm>
            <a:off x="838201" y="345810"/>
            <a:ext cx="4960945" cy="1325563"/>
          </a:xfrm>
        </p:spPr>
        <p:txBody>
          <a:bodyPr vert="horz" lIns="91440" tIns="45720" rIns="91440" bIns="45720" rtlCol="0" anchor="ctr">
            <a:normAutofit/>
          </a:bodyPr>
          <a:lstStyle/>
          <a:p>
            <a:pPr>
              <a:lnSpc>
                <a:spcPct val="90000"/>
              </a:lnSpc>
            </a:pPr>
            <a:r>
              <a:rPr lang="en-US" sz="4400" u="sng" kern="1200" dirty="0">
                <a:solidFill>
                  <a:schemeClr val="tx1"/>
                </a:solidFill>
                <a:latin typeface="+mj-lt"/>
                <a:ea typeface="+mj-ea"/>
                <a:cs typeface="+mj-cs"/>
              </a:rPr>
              <a:t>How it works in practice </a:t>
            </a:r>
          </a:p>
        </p:txBody>
      </p:sp>
      <p:graphicFrame>
        <p:nvGraphicFramePr>
          <p:cNvPr id="30" name="Content Placeholder 4">
            <a:extLst>
              <a:ext uri="{FF2B5EF4-FFF2-40B4-BE49-F238E27FC236}">
                <a16:creationId xmlns:a16="http://schemas.microsoft.com/office/drawing/2014/main" id="{37E0823B-457B-4CF2-7F17-585A4756C2B7}"/>
              </a:ext>
            </a:extLst>
          </p:cNvPr>
          <p:cNvGraphicFramePr>
            <a:graphicFrameLocks noGrp="1"/>
          </p:cNvGraphicFramePr>
          <p:nvPr>
            <p:ph sz="quarter" idx="14"/>
            <p:extLst>
              <p:ext uri="{D42A27DB-BD31-4B8C-83A1-F6EECF244321}">
                <p14:modId xmlns:p14="http://schemas.microsoft.com/office/powerpoint/2010/main" val="1906169480"/>
              </p:ext>
            </p:extLst>
          </p:nvPr>
        </p:nvGraphicFramePr>
        <p:xfrm>
          <a:off x="838201" y="1825625"/>
          <a:ext cx="4933462"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9" name="Picture 18">
            <a:extLst>
              <a:ext uri="{FF2B5EF4-FFF2-40B4-BE49-F238E27FC236}">
                <a16:creationId xmlns:a16="http://schemas.microsoft.com/office/drawing/2014/main" id="{0C79623F-E054-B5F9-5D7E-0EFDCFDFCF1D}"/>
              </a:ext>
            </a:extLst>
          </p:cNvPr>
          <p:cNvPicPr>
            <a:picLocks noChangeAspect="1"/>
          </p:cNvPicPr>
          <p:nvPr/>
        </p:nvPicPr>
        <p:blipFill>
          <a:blip r:embed="rId8">
            <a:extLst>
              <a:ext uri="{28A0092B-C50C-407E-A947-70E740481C1C}">
                <a14:useLocalDpi xmlns:a14="http://schemas.microsoft.com/office/drawing/2010/main" val="0"/>
              </a:ext>
            </a:extLst>
          </a:blip>
          <a:srcRect r="27346" b="-3"/>
          <a:stretch>
            <a:fillRect/>
          </a:stretch>
        </p:blipFill>
        <p:spPr>
          <a:xfrm>
            <a:off x="8023807" y="2906487"/>
            <a:ext cx="4211390" cy="3965344"/>
          </a:xfrm>
          <a:custGeom>
            <a:avLst/>
            <a:gdLst/>
            <a:ahLst/>
            <a:cxnLst/>
            <a:rect l="l" t="t" r="r" b="b"/>
            <a:pathLst>
              <a:path w="4030579" h="3703141">
                <a:moveTo>
                  <a:pt x="2015289" y="0"/>
                </a:moveTo>
                <a:cubicBezTo>
                  <a:pt x="3128303" y="0"/>
                  <a:pt x="4030579" y="902277"/>
                  <a:pt x="4030579" y="2015290"/>
                </a:cubicBezTo>
                <a:cubicBezTo>
                  <a:pt x="4030579" y="2710923"/>
                  <a:pt x="3678127" y="3324237"/>
                  <a:pt x="3142057" y="3686399"/>
                </a:cubicBezTo>
                <a:lnTo>
                  <a:pt x="3114499" y="3703141"/>
                </a:lnTo>
                <a:lnTo>
                  <a:pt x="916080" y="3703141"/>
                </a:lnTo>
                <a:lnTo>
                  <a:pt x="888522" y="3686399"/>
                </a:lnTo>
                <a:cubicBezTo>
                  <a:pt x="352452" y="3324237"/>
                  <a:pt x="0" y="2710923"/>
                  <a:pt x="0" y="2015290"/>
                </a:cubicBezTo>
                <a:cubicBezTo>
                  <a:pt x="0" y="902277"/>
                  <a:pt x="902277" y="0"/>
                  <a:pt x="2015289" y="0"/>
                </a:cubicBezTo>
                <a:close/>
              </a:path>
            </a:pathLst>
          </a:custGeom>
        </p:spPr>
      </p:pic>
      <p:sp>
        <p:nvSpPr>
          <p:cNvPr id="26" name="Arc 25">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10869" y="-729072"/>
            <a:ext cx="4083433" cy="408343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16" name="Picture 15">
            <a:extLst>
              <a:ext uri="{FF2B5EF4-FFF2-40B4-BE49-F238E27FC236}">
                <a16:creationId xmlns:a16="http://schemas.microsoft.com/office/drawing/2014/main" id="{B29D1A6A-F3B0-0824-856E-7EE292EDCB65}"/>
              </a:ext>
            </a:extLst>
          </p:cNvPr>
          <p:cNvPicPr>
            <a:picLocks noChangeAspect="1"/>
          </p:cNvPicPr>
          <p:nvPr/>
        </p:nvPicPr>
        <p:blipFill>
          <a:blip r:embed="rId9">
            <a:extLst>
              <a:ext uri="{28A0092B-C50C-407E-A947-70E740481C1C}">
                <a14:useLocalDpi xmlns:a14="http://schemas.microsoft.com/office/drawing/2010/main" val="0"/>
              </a:ext>
            </a:extLst>
          </a:blip>
          <a:srcRect l="3107" r="18797" b="4"/>
          <a:stretch>
            <a:fillRect/>
          </a:stretch>
        </p:blipFill>
        <p:spPr>
          <a:xfrm>
            <a:off x="6358603" y="0"/>
            <a:ext cx="4078771"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
        <p:nvSpPr>
          <p:cNvPr id="3" name="Footer Placeholder 2">
            <a:extLst>
              <a:ext uri="{FF2B5EF4-FFF2-40B4-BE49-F238E27FC236}">
                <a16:creationId xmlns:a16="http://schemas.microsoft.com/office/drawing/2014/main" id="{C2FCCA7D-E1DD-F463-FAA1-CE8CEC8A1758}"/>
              </a:ext>
            </a:extLst>
          </p:cNvPr>
          <p:cNvSpPr>
            <a:spLocks noGrp="1"/>
          </p:cNvSpPr>
          <p:nvPr>
            <p:ph type="ftr" sz="quarter" idx="16"/>
          </p:nvPr>
        </p:nvSpPr>
        <p:spPr>
          <a:xfrm>
            <a:off x="2833417" y="6356350"/>
            <a:ext cx="4030579" cy="365125"/>
          </a:xfrm>
        </p:spPr>
        <p:txBody>
          <a:bodyPr vert="horz" lIns="91440" tIns="45720" rIns="91440" bIns="45720" rtlCol="0" anchor="ctr">
            <a:normAutofit/>
          </a:bodyPr>
          <a:lstStyle/>
          <a:p>
            <a:pPr>
              <a:spcAft>
                <a:spcPts val="600"/>
              </a:spcAft>
            </a:pPr>
            <a:r>
              <a:rPr lang="en-US" kern="1200">
                <a:solidFill>
                  <a:schemeClr val="tx1">
                    <a:tint val="75000"/>
                  </a:schemeClr>
                </a:solidFill>
                <a:latin typeface="+mn-lt"/>
                <a:ea typeface="+mn-ea"/>
                <a:cs typeface="+mn-cs"/>
              </a:rPr>
              <a:t>(Green &amp; Joyce, 2022)</a:t>
            </a:r>
          </a:p>
        </p:txBody>
      </p:sp>
      <p:sp>
        <p:nvSpPr>
          <p:cNvPr id="4" name="Slide Number Placeholder 3">
            <a:extLst>
              <a:ext uri="{FF2B5EF4-FFF2-40B4-BE49-F238E27FC236}">
                <a16:creationId xmlns:a16="http://schemas.microsoft.com/office/drawing/2014/main" id="{60F2DCD5-A6AA-1DC6-680C-C9342BF71DD4}"/>
              </a:ext>
            </a:extLst>
          </p:cNvPr>
          <p:cNvSpPr>
            <a:spLocks noGrp="1"/>
          </p:cNvSpPr>
          <p:nvPr>
            <p:ph type="sldNum" sz="quarter" idx="17"/>
          </p:nvPr>
        </p:nvSpPr>
        <p:spPr>
          <a:xfrm>
            <a:off x="6863996" y="6534077"/>
            <a:ext cx="1330083" cy="353178"/>
          </a:xfrm>
        </p:spPr>
        <p:txBody>
          <a:bodyPr vert="horz" lIns="91440" tIns="45720" rIns="91440" bIns="45720" rtlCol="0" anchor="ctr">
            <a:normAutofit/>
          </a:bodyPr>
          <a:lstStyle/>
          <a:p>
            <a:pPr>
              <a:spcAft>
                <a:spcPts val="600"/>
              </a:spcAft>
            </a:pPr>
            <a:r>
              <a:rPr lang="en-US" dirty="0">
                <a:solidFill>
                  <a:schemeClr val="tx1">
                    <a:tint val="75000"/>
                  </a:schemeClr>
                </a:solidFill>
              </a:rPr>
              <a:t>Getty images</a:t>
            </a:r>
          </a:p>
        </p:txBody>
      </p:sp>
      <p:sp>
        <p:nvSpPr>
          <p:cNvPr id="21" name="TextBox 20">
            <a:extLst>
              <a:ext uri="{FF2B5EF4-FFF2-40B4-BE49-F238E27FC236}">
                <a16:creationId xmlns:a16="http://schemas.microsoft.com/office/drawing/2014/main" id="{A8212613-13E1-EBB6-D019-BAEC199C7691}"/>
              </a:ext>
            </a:extLst>
          </p:cNvPr>
          <p:cNvSpPr txBox="1"/>
          <p:nvPr/>
        </p:nvSpPr>
        <p:spPr>
          <a:xfrm>
            <a:off x="7707086" y="2906486"/>
            <a:ext cx="1353494" cy="369332"/>
          </a:xfrm>
          <a:prstGeom prst="rect">
            <a:avLst/>
          </a:prstGeom>
          <a:noFill/>
        </p:spPr>
        <p:txBody>
          <a:bodyPr wrap="square" rtlCol="0">
            <a:spAutoFit/>
          </a:bodyPr>
          <a:lstStyle/>
          <a:p>
            <a:r>
              <a:rPr lang="en-GB" sz="1000" dirty="0"/>
              <a:t>Getty</a:t>
            </a:r>
            <a:r>
              <a:rPr lang="en-GB" dirty="0"/>
              <a:t> </a:t>
            </a:r>
            <a:r>
              <a:rPr lang="en-GB" sz="1200" dirty="0"/>
              <a:t>images</a:t>
            </a:r>
          </a:p>
        </p:txBody>
      </p:sp>
    </p:spTree>
    <p:extLst>
      <p:ext uri="{BB962C8B-B14F-4D97-AF65-F5344CB8AC3E}">
        <p14:creationId xmlns:p14="http://schemas.microsoft.com/office/powerpoint/2010/main" val="132067260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barn(inVertical)">
                                      <p:cBhvr>
                                        <p:cTn id="7" dur="500"/>
                                        <p:tgtEl>
                                          <p:spTgt spid="14"/>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0"/>
                                        </p:tgtEl>
                                        <p:attrNameLst>
                                          <p:attrName>style.visibility</p:attrName>
                                        </p:attrNameLst>
                                      </p:cBhvr>
                                      <p:to>
                                        <p:strVal val="visible"/>
                                      </p:to>
                                    </p:set>
                                    <p:animEffect transition="in" filter="circle(in)">
                                      <p:cBhvr>
                                        <p:cTn id="12" dur="2000"/>
                                        <p:tgtEl>
                                          <p:spTgt spid="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Graphic spid="30" grpId="0">
        <p:bldAsOne/>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3F13861-4C6F-03D6-BD41-379221B591CC}"/>
              </a:ext>
            </a:extLst>
          </p:cNvPr>
          <p:cNvSpPr>
            <a:spLocks noGrp="1"/>
          </p:cNvSpPr>
          <p:nvPr>
            <p:ph type="title"/>
          </p:nvPr>
        </p:nvSpPr>
        <p:spPr>
          <a:xfrm>
            <a:off x="7885914" y="250372"/>
            <a:ext cx="3273552" cy="2024742"/>
          </a:xfrm>
        </p:spPr>
        <p:txBody>
          <a:bodyPr vert="horz" lIns="91440" tIns="45720" rIns="91440" bIns="45720" rtlCol="0" anchor="b">
            <a:normAutofit fontScale="90000"/>
          </a:bodyPr>
          <a:lstStyle/>
          <a:p>
            <a:r>
              <a:rPr lang="en-US" sz="4800" b="0" i="0" kern="1200" spc="-200" baseline="0" dirty="0">
                <a:latin typeface="+mj-lt"/>
                <a:ea typeface="+mj-ea"/>
                <a:cs typeface="+mj-cs"/>
              </a:rPr>
              <a:t>Why Microsoft Teams?</a:t>
            </a:r>
          </a:p>
        </p:txBody>
      </p:sp>
      <p:sp>
        <p:nvSpPr>
          <p:cNvPr id="21" name="Slide Number Placeholder 4">
            <a:extLst>
              <a:ext uri="{FF2B5EF4-FFF2-40B4-BE49-F238E27FC236}">
                <a16:creationId xmlns:a16="http://schemas.microsoft.com/office/drawing/2014/main" id="{EAE864F1-8A7B-CA1E-EB7A-E16780D2F627}"/>
              </a:ext>
            </a:extLst>
          </p:cNvPr>
          <p:cNvSpPr>
            <a:spLocks noGrp="1"/>
          </p:cNvSpPr>
          <p:nvPr>
            <p:ph type="sldNum" sz="quarter" idx="12"/>
          </p:nvPr>
        </p:nvSpPr>
        <p:spPr/>
        <p:txBody>
          <a:bodyPr/>
          <a:lstStyle/>
          <a:p>
            <a:pPr>
              <a:spcAft>
                <a:spcPts val="600"/>
              </a:spcAft>
            </a:pPr>
            <a:fld id="{CC057153-B650-4DEB-B370-79DDCFDCE934}" type="slidenum">
              <a:rPr lang="en-US" smtClean="0"/>
              <a:pPr>
                <a:spcAft>
                  <a:spcPts val="600"/>
                </a:spcAft>
              </a:pPr>
              <a:t>6</a:t>
            </a:fld>
            <a:endParaRPr lang="en-US"/>
          </a:p>
        </p:txBody>
      </p:sp>
      <p:sp>
        <p:nvSpPr>
          <p:cNvPr id="2" name="TextBox 1">
            <a:extLst>
              <a:ext uri="{FF2B5EF4-FFF2-40B4-BE49-F238E27FC236}">
                <a16:creationId xmlns:a16="http://schemas.microsoft.com/office/drawing/2014/main" id="{47385B31-CFA4-06DA-FB1E-65A81340D015}"/>
              </a:ext>
            </a:extLst>
          </p:cNvPr>
          <p:cNvSpPr txBox="1"/>
          <p:nvPr/>
        </p:nvSpPr>
        <p:spPr>
          <a:xfrm>
            <a:off x="7979229" y="2275115"/>
            <a:ext cx="3647989" cy="4038600"/>
          </a:xfrm>
          <a:prstGeom prst="rect">
            <a:avLst/>
          </a:prstGeom>
        </p:spPr>
        <p:txBody>
          <a:bodyPr vert="horz" lIns="91440" tIns="45720" rIns="91440" bIns="45720" rtlCol="0">
            <a:normAutofit/>
          </a:bodyPr>
          <a:lstStyle/>
          <a:p>
            <a:pPr>
              <a:lnSpc>
                <a:spcPct val="80000"/>
              </a:lnSpc>
              <a:spcBef>
                <a:spcPts val="1000"/>
              </a:spcBef>
            </a:pPr>
            <a:r>
              <a:rPr lang="en-US" dirty="0"/>
              <a:t>TEAMWORK- Connects office staff with community workers</a:t>
            </a:r>
          </a:p>
          <a:p>
            <a:pPr>
              <a:lnSpc>
                <a:spcPct val="80000"/>
              </a:lnSpc>
              <a:spcBef>
                <a:spcPts val="1000"/>
              </a:spcBef>
            </a:pPr>
            <a:endParaRPr lang="en-US" dirty="0"/>
          </a:p>
          <a:p>
            <a:pPr>
              <a:lnSpc>
                <a:spcPct val="80000"/>
              </a:lnSpc>
              <a:spcBef>
                <a:spcPts val="1000"/>
              </a:spcBef>
            </a:pPr>
            <a:r>
              <a:rPr lang="en-US" dirty="0"/>
              <a:t>ACCOUNTABILITY- Clear searchable record of what was said by who</a:t>
            </a:r>
          </a:p>
          <a:p>
            <a:pPr>
              <a:lnSpc>
                <a:spcPct val="80000"/>
              </a:lnSpc>
              <a:spcBef>
                <a:spcPts val="1000"/>
              </a:spcBef>
            </a:pPr>
            <a:endParaRPr lang="en-US" dirty="0"/>
          </a:p>
          <a:p>
            <a:pPr>
              <a:lnSpc>
                <a:spcPct val="80000"/>
              </a:lnSpc>
              <a:spcBef>
                <a:spcPts val="1000"/>
              </a:spcBef>
            </a:pPr>
            <a:r>
              <a:rPr lang="en-US" dirty="0"/>
              <a:t>ALREADY PART OF MS 365- Ashford wouldn’t need to buy new software </a:t>
            </a:r>
          </a:p>
          <a:p>
            <a:pPr>
              <a:lnSpc>
                <a:spcPct val="80000"/>
              </a:lnSpc>
              <a:spcBef>
                <a:spcPts val="1000"/>
              </a:spcBef>
            </a:pPr>
            <a:endParaRPr lang="en-US" dirty="0"/>
          </a:p>
          <a:p>
            <a:pPr>
              <a:lnSpc>
                <a:spcPct val="80000"/>
              </a:lnSpc>
              <a:spcBef>
                <a:spcPts val="1000"/>
              </a:spcBef>
            </a:pPr>
            <a:r>
              <a:rPr lang="en-US" dirty="0"/>
              <a:t>EFFICIENCY- Instant updated help stop duplicated work</a:t>
            </a:r>
          </a:p>
          <a:p>
            <a:pPr>
              <a:lnSpc>
                <a:spcPct val="80000"/>
              </a:lnSpc>
              <a:spcBef>
                <a:spcPts val="1000"/>
              </a:spcBef>
            </a:pPr>
            <a:endParaRPr lang="en-US" sz="1400" dirty="0"/>
          </a:p>
        </p:txBody>
      </p:sp>
      <p:sp>
        <p:nvSpPr>
          <p:cNvPr id="4" name="TextBox 3">
            <a:extLst>
              <a:ext uri="{FF2B5EF4-FFF2-40B4-BE49-F238E27FC236}">
                <a16:creationId xmlns:a16="http://schemas.microsoft.com/office/drawing/2014/main" id="{B0551EE3-F77C-0AD4-FBC0-E190CC91EC17}"/>
              </a:ext>
            </a:extLst>
          </p:cNvPr>
          <p:cNvSpPr txBox="1"/>
          <p:nvPr/>
        </p:nvSpPr>
        <p:spPr>
          <a:xfrm>
            <a:off x="7922156" y="5872480"/>
            <a:ext cx="3028874" cy="276999"/>
          </a:xfrm>
          <a:prstGeom prst="rect">
            <a:avLst/>
          </a:prstGeom>
          <a:noFill/>
        </p:spPr>
        <p:txBody>
          <a:bodyPr wrap="square" rtlCol="0">
            <a:spAutoFit/>
          </a:bodyPr>
          <a:lstStyle/>
          <a:p>
            <a:r>
              <a:rPr lang="en-GB" sz="1200" dirty="0"/>
              <a:t>(</a:t>
            </a:r>
            <a:r>
              <a:rPr lang="en-GB" sz="1200" dirty="0" err="1"/>
              <a:t>sastrawan</a:t>
            </a:r>
            <a:r>
              <a:rPr lang="en-GB" sz="1200" dirty="0"/>
              <a:t> et al., 2024)</a:t>
            </a:r>
          </a:p>
        </p:txBody>
      </p:sp>
      <p:pic>
        <p:nvPicPr>
          <p:cNvPr id="8" name="Picture Placeholder 7">
            <a:extLst>
              <a:ext uri="{FF2B5EF4-FFF2-40B4-BE49-F238E27FC236}">
                <a16:creationId xmlns:a16="http://schemas.microsoft.com/office/drawing/2014/main" id="{E021F2B7-6C62-D97F-BE31-F4CDC11922BE}"/>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l="7448" r="7448"/>
          <a:stretch>
            <a:fillRect/>
          </a:stretch>
        </p:blipFill>
        <p:spPr>
          <a:prstGeom prst="rect">
            <a:avLst/>
          </a:prstGeom>
          <a:blipFill dpi="0" rotWithShape="1">
            <a:blip r:embed="rId4">
              <a:alphaModFix amt="60000"/>
            </a:blip>
            <a:srcRect/>
            <a:stretch>
              <a:fillRect/>
            </a:stretch>
          </a:blipFill>
        </p:spPr>
      </p:pic>
      <p:sp>
        <p:nvSpPr>
          <p:cNvPr id="9" name="TextBox 8">
            <a:extLst>
              <a:ext uri="{FF2B5EF4-FFF2-40B4-BE49-F238E27FC236}">
                <a16:creationId xmlns:a16="http://schemas.microsoft.com/office/drawing/2014/main" id="{05752219-FD40-AA9A-45EE-D89BFEEDF02C}"/>
              </a:ext>
            </a:extLst>
          </p:cNvPr>
          <p:cNvSpPr txBox="1"/>
          <p:nvPr/>
        </p:nvSpPr>
        <p:spPr>
          <a:xfrm>
            <a:off x="7781365" y="6536809"/>
            <a:ext cx="3028875" cy="369332"/>
          </a:xfrm>
          <a:prstGeom prst="rect">
            <a:avLst/>
          </a:prstGeom>
          <a:noFill/>
        </p:spPr>
        <p:txBody>
          <a:bodyPr wrap="square" rtlCol="0">
            <a:spAutoFit/>
          </a:bodyPr>
          <a:lstStyle/>
          <a:p>
            <a:r>
              <a:rPr lang="en-GB" sz="1100" dirty="0"/>
              <a:t>Getty</a:t>
            </a:r>
            <a:r>
              <a:rPr lang="en-GB" dirty="0"/>
              <a:t> </a:t>
            </a:r>
            <a:r>
              <a:rPr lang="en-GB" sz="1100" dirty="0"/>
              <a:t>images</a:t>
            </a:r>
          </a:p>
        </p:txBody>
      </p:sp>
    </p:spTree>
    <p:extLst>
      <p:ext uri="{BB962C8B-B14F-4D97-AF65-F5344CB8AC3E}">
        <p14:creationId xmlns:p14="http://schemas.microsoft.com/office/powerpoint/2010/main" val="286239273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xit" presetSubtype="0" fill="hold" nodeType="clickEffect">
                                  <p:stCondLst>
                                    <p:cond delay="0"/>
                                  </p:stCondLst>
                                  <p:childTnLst>
                                    <p:animEffect transition="out" filter="fade">
                                      <p:cBhvr>
                                        <p:cTn id="6" dur="1000"/>
                                        <p:tgtEl>
                                          <p:spTgt spid="2">
                                            <p:txEl>
                                              <p:pRg st="0" end="0"/>
                                            </p:txEl>
                                          </p:spTgt>
                                        </p:tgtEl>
                                      </p:cBhvr>
                                    </p:animEffect>
                                    <p:anim calcmode="lin" valueType="num">
                                      <p:cBhvr>
                                        <p:cTn id="7" dur="1000"/>
                                        <p:tgtEl>
                                          <p:spTgt spid="2">
                                            <p:txEl>
                                              <p:pRg st="0" end="0"/>
                                            </p:txEl>
                                          </p:spTgt>
                                        </p:tgtEl>
                                        <p:attrNameLst>
                                          <p:attrName>ppt_x</p:attrName>
                                        </p:attrNameLst>
                                      </p:cBhvr>
                                      <p:tavLst>
                                        <p:tav tm="0">
                                          <p:val>
                                            <p:strVal val="ppt_x"/>
                                          </p:val>
                                        </p:tav>
                                        <p:tav tm="100000">
                                          <p:val>
                                            <p:strVal val="ppt_x"/>
                                          </p:val>
                                        </p:tav>
                                      </p:tavLst>
                                    </p:anim>
                                    <p:anim calcmode="lin" valueType="num">
                                      <p:cBhvr>
                                        <p:cTn id="8" dur="1000"/>
                                        <p:tgtEl>
                                          <p:spTgt spid="2">
                                            <p:txEl>
                                              <p:pRg st="0" end="0"/>
                                            </p:txEl>
                                          </p:spTgt>
                                        </p:tgtEl>
                                        <p:attrNameLst>
                                          <p:attrName>ppt_y</p:attrName>
                                        </p:attrNameLst>
                                      </p:cBhvr>
                                      <p:tavLst>
                                        <p:tav tm="0">
                                          <p:val>
                                            <p:strVal val="ppt_y"/>
                                          </p:val>
                                        </p:tav>
                                        <p:tav tm="100000">
                                          <p:val>
                                            <p:strVal val="ppt_y+.1"/>
                                          </p:val>
                                        </p:tav>
                                      </p:tavLst>
                                    </p:anim>
                                    <p:set>
                                      <p:cBhvr>
                                        <p:cTn id="9" dur="1" fill="hold">
                                          <p:stCondLst>
                                            <p:cond delay="999"/>
                                          </p:stCondLst>
                                        </p:cTn>
                                        <p:tgtEl>
                                          <p:spTgt spid="2">
                                            <p:txEl>
                                              <p:pRg st="0" end="0"/>
                                            </p:txEl>
                                          </p:spTgt>
                                        </p:tgtEl>
                                        <p:attrNameLst>
                                          <p:attrName>style.visibility</p:attrName>
                                        </p:attrNameLst>
                                      </p:cBhvr>
                                      <p:to>
                                        <p:strVal val="hidden"/>
                                      </p:to>
                                    </p:set>
                                  </p:childTnLst>
                                </p:cTn>
                              </p:par>
                              <p:par>
                                <p:cTn id="10" presetID="42" presetClass="exit" presetSubtype="0" fill="hold" nodeType="withEffect">
                                  <p:stCondLst>
                                    <p:cond delay="0"/>
                                  </p:stCondLst>
                                  <p:childTnLst>
                                    <p:animEffect transition="out" filter="fade">
                                      <p:cBhvr>
                                        <p:cTn id="11" dur="1000"/>
                                        <p:tgtEl>
                                          <p:spTgt spid="2">
                                            <p:txEl>
                                              <p:pRg st="2" end="2"/>
                                            </p:txEl>
                                          </p:spTgt>
                                        </p:tgtEl>
                                      </p:cBhvr>
                                    </p:animEffect>
                                    <p:anim calcmode="lin" valueType="num">
                                      <p:cBhvr>
                                        <p:cTn id="12" dur="1000"/>
                                        <p:tgtEl>
                                          <p:spTgt spid="2">
                                            <p:txEl>
                                              <p:pRg st="2" end="2"/>
                                            </p:txEl>
                                          </p:spTgt>
                                        </p:tgtEl>
                                        <p:attrNameLst>
                                          <p:attrName>ppt_x</p:attrName>
                                        </p:attrNameLst>
                                      </p:cBhvr>
                                      <p:tavLst>
                                        <p:tav tm="0">
                                          <p:val>
                                            <p:strVal val="ppt_x"/>
                                          </p:val>
                                        </p:tav>
                                        <p:tav tm="100000">
                                          <p:val>
                                            <p:strVal val="ppt_x"/>
                                          </p:val>
                                        </p:tav>
                                      </p:tavLst>
                                    </p:anim>
                                    <p:anim calcmode="lin" valueType="num">
                                      <p:cBhvr>
                                        <p:cTn id="13" dur="1000"/>
                                        <p:tgtEl>
                                          <p:spTgt spid="2">
                                            <p:txEl>
                                              <p:pRg st="2" end="2"/>
                                            </p:txEl>
                                          </p:spTgt>
                                        </p:tgtEl>
                                        <p:attrNameLst>
                                          <p:attrName>ppt_y</p:attrName>
                                        </p:attrNameLst>
                                      </p:cBhvr>
                                      <p:tavLst>
                                        <p:tav tm="0">
                                          <p:val>
                                            <p:strVal val="ppt_y"/>
                                          </p:val>
                                        </p:tav>
                                        <p:tav tm="100000">
                                          <p:val>
                                            <p:strVal val="ppt_y+.1"/>
                                          </p:val>
                                        </p:tav>
                                      </p:tavLst>
                                    </p:anim>
                                    <p:set>
                                      <p:cBhvr>
                                        <p:cTn id="14" dur="1" fill="hold">
                                          <p:stCondLst>
                                            <p:cond delay="999"/>
                                          </p:stCondLst>
                                        </p:cTn>
                                        <p:tgtEl>
                                          <p:spTgt spid="2">
                                            <p:txEl>
                                              <p:pRg st="2" end="2"/>
                                            </p:txEl>
                                          </p:spTgt>
                                        </p:tgtEl>
                                        <p:attrNameLst>
                                          <p:attrName>style.visibility</p:attrName>
                                        </p:attrNameLst>
                                      </p:cBhvr>
                                      <p:to>
                                        <p:strVal val="hidden"/>
                                      </p:to>
                                    </p:set>
                                  </p:childTnLst>
                                </p:cTn>
                              </p:par>
                              <p:par>
                                <p:cTn id="15" presetID="42" presetClass="exit" presetSubtype="0" fill="hold" nodeType="withEffect">
                                  <p:stCondLst>
                                    <p:cond delay="0"/>
                                  </p:stCondLst>
                                  <p:childTnLst>
                                    <p:animEffect transition="out" filter="fade">
                                      <p:cBhvr>
                                        <p:cTn id="16" dur="1000"/>
                                        <p:tgtEl>
                                          <p:spTgt spid="2">
                                            <p:txEl>
                                              <p:pRg st="4" end="4"/>
                                            </p:txEl>
                                          </p:spTgt>
                                        </p:tgtEl>
                                      </p:cBhvr>
                                    </p:animEffect>
                                    <p:anim calcmode="lin" valueType="num">
                                      <p:cBhvr>
                                        <p:cTn id="17" dur="1000"/>
                                        <p:tgtEl>
                                          <p:spTgt spid="2">
                                            <p:txEl>
                                              <p:pRg st="4" end="4"/>
                                            </p:txEl>
                                          </p:spTgt>
                                        </p:tgtEl>
                                        <p:attrNameLst>
                                          <p:attrName>ppt_x</p:attrName>
                                        </p:attrNameLst>
                                      </p:cBhvr>
                                      <p:tavLst>
                                        <p:tav tm="0">
                                          <p:val>
                                            <p:strVal val="ppt_x"/>
                                          </p:val>
                                        </p:tav>
                                        <p:tav tm="100000">
                                          <p:val>
                                            <p:strVal val="ppt_x"/>
                                          </p:val>
                                        </p:tav>
                                      </p:tavLst>
                                    </p:anim>
                                    <p:anim calcmode="lin" valueType="num">
                                      <p:cBhvr>
                                        <p:cTn id="18" dur="1000"/>
                                        <p:tgtEl>
                                          <p:spTgt spid="2">
                                            <p:txEl>
                                              <p:pRg st="4" end="4"/>
                                            </p:txEl>
                                          </p:spTgt>
                                        </p:tgtEl>
                                        <p:attrNameLst>
                                          <p:attrName>ppt_y</p:attrName>
                                        </p:attrNameLst>
                                      </p:cBhvr>
                                      <p:tavLst>
                                        <p:tav tm="0">
                                          <p:val>
                                            <p:strVal val="ppt_y"/>
                                          </p:val>
                                        </p:tav>
                                        <p:tav tm="100000">
                                          <p:val>
                                            <p:strVal val="ppt_y+.1"/>
                                          </p:val>
                                        </p:tav>
                                      </p:tavLst>
                                    </p:anim>
                                    <p:set>
                                      <p:cBhvr>
                                        <p:cTn id="19" dur="1" fill="hold">
                                          <p:stCondLst>
                                            <p:cond delay="999"/>
                                          </p:stCondLst>
                                        </p:cTn>
                                        <p:tgtEl>
                                          <p:spTgt spid="2">
                                            <p:txEl>
                                              <p:pRg st="4" end="4"/>
                                            </p:txEl>
                                          </p:spTgt>
                                        </p:tgtEl>
                                        <p:attrNameLst>
                                          <p:attrName>style.visibility</p:attrName>
                                        </p:attrNameLst>
                                      </p:cBhvr>
                                      <p:to>
                                        <p:strVal val="hidden"/>
                                      </p:to>
                                    </p:set>
                                  </p:childTnLst>
                                </p:cTn>
                              </p:par>
                              <p:par>
                                <p:cTn id="20" presetID="42" presetClass="exit" presetSubtype="0" fill="hold" nodeType="withEffect">
                                  <p:stCondLst>
                                    <p:cond delay="0"/>
                                  </p:stCondLst>
                                  <p:childTnLst>
                                    <p:animEffect transition="out" filter="fade">
                                      <p:cBhvr>
                                        <p:cTn id="21" dur="1000"/>
                                        <p:tgtEl>
                                          <p:spTgt spid="2">
                                            <p:txEl>
                                              <p:pRg st="6" end="6"/>
                                            </p:txEl>
                                          </p:spTgt>
                                        </p:tgtEl>
                                      </p:cBhvr>
                                    </p:animEffect>
                                    <p:anim calcmode="lin" valueType="num">
                                      <p:cBhvr>
                                        <p:cTn id="22" dur="1000"/>
                                        <p:tgtEl>
                                          <p:spTgt spid="2">
                                            <p:txEl>
                                              <p:pRg st="6" end="6"/>
                                            </p:txEl>
                                          </p:spTgt>
                                        </p:tgtEl>
                                        <p:attrNameLst>
                                          <p:attrName>ppt_x</p:attrName>
                                        </p:attrNameLst>
                                      </p:cBhvr>
                                      <p:tavLst>
                                        <p:tav tm="0">
                                          <p:val>
                                            <p:strVal val="ppt_x"/>
                                          </p:val>
                                        </p:tav>
                                        <p:tav tm="100000">
                                          <p:val>
                                            <p:strVal val="ppt_x"/>
                                          </p:val>
                                        </p:tav>
                                      </p:tavLst>
                                    </p:anim>
                                    <p:anim calcmode="lin" valueType="num">
                                      <p:cBhvr>
                                        <p:cTn id="23" dur="1000"/>
                                        <p:tgtEl>
                                          <p:spTgt spid="2">
                                            <p:txEl>
                                              <p:pRg st="6" end="6"/>
                                            </p:txEl>
                                          </p:spTgt>
                                        </p:tgtEl>
                                        <p:attrNameLst>
                                          <p:attrName>ppt_y</p:attrName>
                                        </p:attrNameLst>
                                      </p:cBhvr>
                                      <p:tavLst>
                                        <p:tav tm="0">
                                          <p:val>
                                            <p:strVal val="ppt_y"/>
                                          </p:val>
                                        </p:tav>
                                        <p:tav tm="100000">
                                          <p:val>
                                            <p:strVal val="ppt_y+.1"/>
                                          </p:val>
                                        </p:tav>
                                      </p:tavLst>
                                    </p:anim>
                                    <p:set>
                                      <p:cBhvr>
                                        <p:cTn id="24" dur="1" fill="hold">
                                          <p:stCondLst>
                                            <p:cond delay="999"/>
                                          </p:stCondLst>
                                        </p:cTn>
                                        <p:tgtEl>
                                          <p:spTgt spid="2">
                                            <p:txEl>
                                              <p:pRg st="6" end="6"/>
                                            </p:txEl>
                                          </p:spTgt>
                                        </p:tgtEl>
                                        <p:attrNameLst>
                                          <p:attrName>style.visibility</p:attrName>
                                        </p:attrNameLst>
                                      </p:cBhvr>
                                      <p:to>
                                        <p:strVal val="hidden"/>
                                      </p:to>
                                    </p:set>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3"/>
                                        </p:tgtEl>
                                        <p:attrNameLst>
                                          <p:attrName>style.visibility</p:attrName>
                                        </p:attrNameLst>
                                      </p:cBhvr>
                                      <p:to>
                                        <p:strVal val="visible"/>
                                      </p:to>
                                    </p:set>
                                    <p:anim calcmode="lin" valueType="num">
                                      <p:cBhvr additive="base">
                                        <p:cTn id="29" dur="500" fill="hold"/>
                                        <p:tgtEl>
                                          <p:spTgt spid="3"/>
                                        </p:tgtEl>
                                        <p:attrNameLst>
                                          <p:attrName>ppt_x</p:attrName>
                                        </p:attrNameLst>
                                      </p:cBhvr>
                                      <p:tavLst>
                                        <p:tav tm="0">
                                          <p:val>
                                            <p:strVal val="#ppt_x"/>
                                          </p:val>
                                        </p:tav>
                                        <p:tav tm="100000">
                                          <p:val>
                                            <p:strVal val="#ppt_x"/>
                                          </p:val>
                                        </p:tav>
                                      </p:tavLst>
                                    </p:anim>
                                    <p:anim calcmode="lin" valueType="num">
                                      <p:cBhvr additive="base">
                                        <p:cTn id="30"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AD96FDFD-4E42-4A06-B8B5-768A1DB9C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itle 10">
            <a:extLst>
              <a:ext uri="{FF2B5EF4-FFF2-40B4-BE49-F238E27FC236}">
                <a16:creationId xmlns:a16="http://schemas.microsoft.com/office/drawing/2014/main" id="{CF28F342-60C8-BBF7-7069-0315C4F6D673}"/>
              </a:ext>
            </a:extLst>
          </p:cNvPr>
          <p:cNvSpPr>
            <a:spLocks noGrp="1"/>
          </p:cNvSpPr>
          <p:nvPr>
            <p:ph type="title"/>
          </p:nvPr>
        </p:nvSpPr>
        <p:spPr>
          <a:xfrm>
            <a:off x="711200" y="368301"/>
            <a:ext cx="6386132" cy="812799"/>
          </a:xfrm>
        </p:spPr>
        <p:txBody>
          <a:bodyPr vert="horz" lIns="91440" tIns="45720" rIns="91440" bIns="45720" rtlCol="0" anchor="b">
            <a:normAutofit/>
          </a:bodyPr>
          <a:lstStyle/>
          <a:p>
            <a:r>
              <a:rPr lang="en-US" sz="4400" u="sng" kern="1200" dirty="0">
                <a:solidFill>
                  <a:schemeClr val="tx1"/>
                </a:solidFill>
                <a:latin typeface="+mj-lt"/>
                <a:ea typeface="+mj-ea"/>
                <a:cs typeface="+mj-cs"/>
              </a:rPr>
              <a:t>What could go wrong?</a:t>
            </a:r>
          </a:p>
        </p:txBody>
      </p:sp>
      <p:sp>
        <p:nvSpPr>
          <p:cNvPr id="12" name="TextBox 11">
            <a:extLst>
              <a:ext uri="{FF2B5EF4-FFF2-40B4-BE49-F238E27FC236}">
                <a16:creationId xmlns:a16="http://schemas.microsoft.com/office/drawing/2014/main" id="{93478076-A355-E15D-9047-9AEE3E6CDC0F}"/>
              </a:ext>
            </a:extLst>
          </p:cNvPr>
          <p:cNvSpPr txBox="1"/>
          <p:nvPr/>
        </p:nvSpPr>
        <p:spPr>
          <a:xfrm>
            <a:off x="304801" y="1549401"/>
            <a:ext cx="4737100" cy="5172074"/>
          </a:xfrm>
          <a:prstGeom prst="rect">
            <a:avLst/>
          </a:prstGeom>
        </p:spPr>
        <p:txBody>
          <a:bodyPr vert="horz" lIns="91440" tIns="45720" rIns="91440" bIns="45720" rtlCol="0">
            <a:normAutofit lnSpcReduction="10000"/>
          </a:bodyPr>
          <a:lstStyle/>
          <a:p>
            <a:pPr lvl="0" indent="-228600">
              <a:lnSpc>
                <a:spcPct val="90000"/>
              </a:lnSpc>
              <a:spcAft>
                <a:spcPts val="600"/>
              </a:spcAft>
              <a:buFont typeface="Arial" panose="020B0604020202020204" pitchFamily="34" charset="0"/>
              <a:buChar char="•"/>
            </a:pPr>
            <a:r>
              <a:rPr lang="en-US" sz="2000" dirty="0"/>
              <a:t>Digital Skills Gap: Some staff may lack confidence or digital skills when using new technology (</a:t>
            </a:r>
            <a:r>
              <a:rPr lang="en-US" sz="2000" dirty="0" err="1"/>
              <a:t>Ekosgen</a:t>
            </a:r>
            <a:r>
              <a:rPr lang="en-US" sz="2000" dirty="0"/>
              <a:t>, 2024).</a:t>
            </a:r>
          </a:p>
          <a:p>
            <a:pPr lvl="0" indent="-228600">
              <a:lnSpc>
                <a:spcPct val="90000"/>
              </a:lnSpc>
              <a:spcAft>
                <a:spcPts val="600"/>
              </a:spcAft>
              <a:buFont typeface="Arial" panose="020B0604020202020204" pitchFamily="34" charset="0"/>
              <a:buChar char="•"/>
            </a:pPr>
            <a:endParaRPr lang="en-US" sz="2000" dirty="0"/>
          </a:p>
          <a:p>
            <a:pPr lvl="0" indent="-228600">
              <a:lnSpc>
                <a:spcPct val="90000"/>
              </a:lnSpc>
              <a:spcAft>
                <a:spcPts val="600"/>
              </a:spcAft>
              <a:buFont typeface="Arial" panose="020B0604020202020204" pitchFamily="34" charset="0"/>
              <a:buChar char="•"/>
            </a:pPr>
            <a:endParaRPr lang="en-US" sz="2000" dirty="0"/>
          </a:p>
          <a:p>
            <a:pPr lvl="0" indent="-228600">
              <a:lnSpc>
                <a:spcPct val="90000"/>
              </a:lnSpc>
              <a:spcAft>
                <a:spcPts val="600"/>
              </a:spcAft>
              <a:buFont typeface="Arial" panose="020B0604020202020204" pitchFamily="34" charset="0"/>
              <a:buChar char="•"/>
            </a:pPr>
            <a:r>
              <a:rPr lang="en-US" sz="2000" dirty="0"/>
              <a:t>Privacy &amp; GDPR: Sensitive health information needs strong privacy and data protection when using digital communication (</a:t>
            </a:r>
            <a:r>
              <a:rPr lang="en-US" sz="2000" dirty="0" err="1"/>
              <a:t>Jonnagaddala</a:t>
            </a:r>
            <a:r>
              <a:rPr lang="en-US" sz="2000" dirty="0"/>
              <a:t> and Wong, 2025).</a:t>
            </a:r>
          </a:p>
          <a:p>
            <a:pPr lvl="0" indent="-228600">
              <a:lnSpc>
                <a:spcPct val="90000"/>
              </a:lnSpc>
              <a:spcAft>
                <a:spcPts val="600"/>
              </a:spcAft>
              <a:buFont typeface="Arial" panose="020B0604020202020204" pitchFamily="34" charset="0"/>
              <a:buChar char="•"/>
            </a:pPr>
            <a:endParaRPr lang="en-US" sz="2000" dirty="0"/>
          </a:p>
          <a:p>
            <a:pPr lvl="0" indent="-228600">
              <a:lnSpc>
                <a:spcPct val="90000"/>
              </a:lnSpc>
              <a:spcAft>
                <a:spcPts val="600"/>
              </a:spcAft>
              <a:buFont typeface="Arial" panose="020B0604020202020204" pitchFamily="34" charset="0"/>
              <a:buChar char="•"/>
            </a:pPr>
            <a:endParaRPr lang="en-US" sz="2000" dirty="0"/>
          </a:p>
          <a:p>
            <a:pPr lvl="0" indent="-228600">
              <a:lnSpc>
                <a:spcPct val="90000"/>
              </a:lnSpc>
              <a:spcAft>
                <a:spcPts val="600"/>
              </a:spcAft>
              <a:buFont typeface="Arial" panose="020B0604020202020204" pitchFamily="34" charset="0"/>
              <a:buChar char="•"/>
            </a:pPr>
            <a:r>
              <a:rPr lang="en-US" sz="2000" dirty="0"/>
              <a:t>Capacity &amp; Security: Some service users may have difficulties with digital capacity, access or security when using digital communication (Dodd et al., 2026).</a:t>
            </a:r>
          </a:p>
          <a:p>
            <a:pPr>
              <a:lnSpc>
                <a:spcPct val="90000"/>
              </a:lnSpc>
              <a:spcAft>
                <a:spcPts val="600"/>
              </a:spcAft>
            </a:pPr>
            <a:endParaRPr lang="en-US" sz="1300" dirty="0"/>
          </a:p>
        </p:txBody>
      </p:sp>
      <p:pic>
        <p:nvPicPr>
          <p:cNvPr id="17" name="Picture 16">
            <a:extLst>
              <a:ext uri="{FF2B5EF4-FFF2-40B4-BE49-F238E27FC236}">
                <a16:creationId xmlns:a16="http://schemas.microsoft.com/office/drawing/2014/main" id="{AD8729EF-ABB6-5A45-2B56-FE452B366124}"/>
              </a:ext>
            </a:extLst>
          </p:cNvPr>
          <p:cNvPicPr>
            <a:picLocks noChangeAspect="1"/>
          </p:cNvPicPr>
          <p:nvPr/>
        </p:nvPicPr>
        <p:blipFill>
          <a:blip r:embed="rId3">
            <a:extLst>
              <a:ext uri="{28A0092B-C50C-407E-A947-70E740481C1C}">
                <a14:useLocalDpi xmlns:a14="http://schemas.microsoft.com/office/drawing/2010/main" val="0"/>
              </a:ext>
            </a:extLst>
          </a:blip>
          <a:srcRect l="8828" r="12414" b="-1"/>
          <a:stretch>
            <a:fillRect/>
          </a:stretch>
        </p:blipFill>
        <p:spPr>
          <a:xfrm>
            <a:off x="8452968" y="3681465"/>
            <a:ext cx="3747932" cy="3176541"/>
          </a:xfrm>
          <a:custGeom>
            <a:avLst/>
            <a:gdLst/>
            <a:ahLst/>
            <a:cxnLst/>
            <a:rect l="l" t="t" r="r" b="b"/>
            <a:pathLst>
              <a:path w="3747932" h="3176541">
                <a:moveTo>
                  <a:pt x="3239865" y="21"/>
                </a:moveTo>
                <a:cubicBezTo>
                  <a:pt x="3261821" y="112"/>
                  <a:pt x="3278837" y="498"/>
                  <a:pt x="3290337" y="938"/>
                </a:cubicBezTo>
                <a:cubicBezTo>
                  <a:pt x="3401766" y="5376"/>
                  <a:pt x="3510165" y="23128"/>
                  <a:pt x="3616543" y="49449"/>
                </a:cubicBezTo>
                <a:lnTo>
                  <a:pt x="3747932" y="87091"/>
                </a:lnTo>
                <a:lnTo>
                  <a:pt x="3747932" y="3176541"/>
                </a:lnTo>
                <a:lnTo>
                  <a:pt x="401358" y="3176541"/>
                </a:lnTo>
                <a:lnTo>
                  <a:pt x="398780" y="3136258"/>
                </a:lnTo>
                <a:cubicBezTo>
                  <a:pt x="400956" y="3079023"/>
                  <a:pt x="437945" y="3052703"/>
                  <a:pt x="483325" y="3030665"/>
                </a:cubicBezTo>
                <a:cubicBezTo>
                  <a:pt x="498866" y="3023015"/>
                  <a:pt x="520932" y="3023320"/>
                  <a:pt x="526840" y="2999447"/>
                </a:cubicBezTo>
                <a:cubicBezTo>
                  <a:pt x="501352" y="2976798"/>
                  <a:pt x="470270" y="2995161"/>
                  <a:pt x="442916" y="2988735"/>
                </a:cubicBezTo>
                <a:cubicBezTo>
                  <a:pt x="420228" y="2983533"/>
                  <a:pt x="382618" y="2986286"/>
                  <a:pt x="413701" y="2944662"/>
                </a:cubicBezTo>
                <a:cubicBezTo>
                  <a:pt x="422716" y="2932726"/>
                  <a:pt x="412147" y="2923542"/>
                  <a:pt x="400645" y="2922625"/>
                </a:cubicBezTo>
                <a:cubicBezTo>
                  <a:pt x="308644" y="2913137"/>
                  <a:pt x="350915" y="2828968"/>
                  <a:pt x="321386" y="2784590"/>
                </a:cubicBezTo>
                <a:cubicBezTo>
                  <a:pt x="313307" y="2772348"/>
                  <a:pt x="322010" y="2751230"/>
                  <a:pt x="334753" y="2746027"/>
                </a:cubicBezTo>
                <a:cubicBezTo>
                  <a:pt x="416187" y="2711746"/>
                  <a:pt x="427377" y="2630027"/>
                  <a:pt x="466852" y="2559632"/>
                </a:cubicBezTo>
                <a:cubicBezTo>
                  <a:pt x="423957" y="2531782"/>
                  <a:pt x="372673" y="2525661"/>
                  <a:pt x="326361" y="2507602"/>
                </a:cubicBezTo>
                <a:cubicBezTo>
                  <a:pt x="278183" y="2488626"/>
                  <a:pt x="278183" y="2474547"/>
                  <a:pt x="317968" y="2419457"/>
                </a:cubicBezTo>
                <a:cubicBezTo>
                  <a:pt x="214465" y="2407519"/>
                  <a:pt x="214465" y="2407519"/>
                  <a:pt x="246479" y="2320903"/>
                </a:cubicBezTo>
                <a:cubicBezTo>
                  <a:pt x="159758" y="2312945"/>
                  <a:pt x="102570" y="2271933"/>
                  <a:pt x="89205" y="2182255"/>
                </a:cubicBezTo>
                <a:cubicBezTo>
                  <a:pt x="82677" y="2138795"/>
                  <a:pt x="43514" y="2118290"/>
                  <a:pt x="0" y="2089213"/>
                </a:cubicBezTo>
                <a:cubicBezTo>
                  <a:pt x="54081" y="2061053"/>
                  <a:pt x="90759" y="2002290"/>
                  <a:pt x="153855" y="2064423"/>
                </a:cubicBezTo>
                <a:cubicBezTo>
                  <a:pt x="176855" y="2087070"/>
                  <a:pt x="174683" y="2058300"/>
                  <a:pt x="177788" y="2050037"/>
                </a:cubicBezTo>
                <a:cubicBezTo>
                  <a:pt x="185247" y="2029838"/>
                  <a:pt x="169707" y="2016369"/>
                  <a:pt x="159450" y="2001067"/>
                </a:cubicBezTo>
                <a:cubicBezTo>
                  <a:pt x="149504" y="1985763"/>
                  <a:pt x="137691" y="1969543"/>
                  <a:pt x="134895" y="1952400"/>
                </a:cubicBezTo>
                <a:cubicBezTo>
                  <a:pt x="133031" y="1940465"/>
                  <a:pt x="142044" y="1923021"/>
                  <a:pt x="151990" y="1914144"/>
                </a:cubicBezTo>
                <a:cubicBezTo>
                  <a:pt x="204209" y="1867316"/>
                  <a:pt x="173127" y="1762030"/>
                  <a:pt x="271969" y="1748562"/>
                </a:cubicBezTo>
                <a:cubicBezTo>
                  <a:pt x="316415" y="1742443"/>
                  <a:pt x="337860" y="1703878"/>
                  <a:pt x="370497" y="1682760"/>
                </a:cubicBezTo>
                <a:cubicBezTo>
                  <a:pt x="483946" y="1608999"/>
                  <a:pt x="559787" y="1514119"/>
                  <a:pt x="594908" y="1383735"/>
                </a:cubicBezTo>
                <a:cubicBezTo>
                  <a:pt x="604543" y="1347620"/>
                  <a:pt x="641532" y="1318542"/>
                  <a:pt x="665465" y="1286713"/>
                </a:cubicBezTo>
                <a:cubicBezTo>
                  <a:pt x="653963" y="1263452"/>
                  <a:pt x="591178" y="1313647"/>
                  <a:pt x="613246" y="1252435"/>
                </a:cubicBezTo>
                <a:cubicBezTo>
                  <a:pt x="630030" y="1206524"/>
                  <a:pt x="672925" y="1178060"/>
                  <a:pt x="713332" y="1150820"/>
                </a:cubicBezTo>
                <a:cubicBezTo>
                  <a:pt x="759333" y="1119908"/>
                  <a:pt x="810307" y="1095117"/>
                  <a:pt x="831133" y="1037883"/>
                </a:cubicBezTo>
                <a:cubicBezTo>
                  <a:pt x="835485" y="1025640"/>
                  <a:pt x="849470" y="1012785"/>
                  <a:pt x="861903" y="1007887"/>
                </a:cubicBezTo>
                <a:cubicBezTo>
                  <a:pt x="1469751" y="63584"/>
                  <a:pt x="2910527" y="-1353"/>
                  <a:pt x="3239865" y="21"/>
                </a:cubicBezTo>
                <a:close/>
              </a:path>
            </a:pathLst>
          </a:custGeom>
        </p:spPr>
      </p:pic>
      <p:pic>
        <p:nvPicPr>
          <p:cNvPr id="15" name="Picture 14">
            <a:extLst>
              <a:ext uri="{FF2B5EF4-FFF2-40B4-BE49-F238E27FC236}">
                <a16:creationId xmlns:a16="http://schemas.microsoft.com/office/drawing/2014/main" id="{01A4654B-45C4-F945-F714-1A5E7B3C040C}"/>
              </a:ext>
            </a:extLst>
          </p:cNvPr>
          <p:cNvPicPr>
            <a:picLocks noChangeAspect="1"/>
          </p:cNvPicPr>
          <p:nvPr/>
        </p:nvPicPr>
        <p:blipFill>
          <a:blip r:embed="rId4">
            <a:extLst>
              <a:ext uri="{28A0092B-C50C-407E-A947-70E740481C1C}">
                <a14:useLocalDpi xmlns:a14="http://schemas.microsoft.com/office/drawing/2010/main" val="0"/>
              </a:ext>
            </a:extLst>
          </a:blip>
          <a:srcRect l="32967" r="629" b="2"/>
          <a:stretch>
            <a:fillRect/>
          </a:stretch>
        </p:blipFill>
        <p:spPr>
          <a:xfrm>
            <a:off x="5398276" y="2457970"/>
            <a:ext cx="3458367" cy="3476265"/>
          </a:xfrm>
          <a:custGeom>
            <a:avLst/>
            <a:gdLst/>
            <a:ahLst/>
            <a:cxnLst/>
            <a:rect l="l" t="t" r="r" b="b"/>
            <a:pathLst>
              <a:path w="3458367" h="3476265">
                <a:moveTo>
                  <a:pt x="549716" y="15"/>
                </a:moveTo>
                <a:cubicBezTo>
                  <a:pt x="557611" y="271"/>
                  <a:pt x="565778" y="3856"/>
                  <a:pt x="573176" y="4995"/>
                </a:cubicBezTo>
                <a:cubicBezTo>
                  <a:pt x="736504" y="30493"/>
                  <a:pt x="899830" y="58040"/>
                  <a:pt x="1063336" y="82398"/>
                </a:cubicBezTo>
                <a:cubicBezTo>
                  <a:pt x="1216195" y="105163"/>
                  <a:pt x="1370136" y="110398"/>
                  <a:pt x="1523717" y="122237"/>
                </a:cubicBezTo>
                <a:cubicBezTo>
                  <a:pt x="1709602" y="136580"/>
                  <a:pt x="1895127" y="156841"/>
                  <a:pt x="2079929" y="188711"/>
                </a:cubicBezTo>
                <a:cubicBezTo>
                  <a:pt x="2208244" y="211023"/>
                  <a:pt x="2337823" y="226502"/>
                  <a:pt x="2467943" y="208745"/>
                </a:cubicBezTo>
                <a:cubicBezTo>
                  <a:pt x="2474439" y="207834"/>
                  <a:pt x="2481839" y="204876"/>
                  <a:pt x="2487253" y="207834"/>
                </a:cubicBezTo>
                <a:cubicBezTo>
                  <a:pt x="2550419" y="241073"/>
                  <a:pt x="2619357" y="217168"/>
                  <a:pt x="2684869" y="238113"/>
                </a:cubicBezTo>
                <a:cubicBezTo>
                  <a:pt x="2668085" y="318930"/>
                  <a:pt x="2596077" y="312327"/>
                  <a:pt x="2555471" y="368331"/>
                </a:cubicBezTo>
                <a:cubicBezTo>
                  <a:pt x="2621704" y="390639"/>
                  <a:pt x="2681259" y="413178"/>
                  <a:pt x="2741717" y="430023"/>
                </a:cubicBezTo>
                <a:cubicBezTo>
                  <a:pt x="2805785" y="447780"/>
                  <a:pt x="2860106" y="495816"/>
                  <a:pt x="2922728" y="517216"/>
                </a:cubicBezTo>
                <a:cubicBezTo>
                  <a:pt x="2936085" y="521769"/>
                  <a:pt x="2952146" y="537704"/>
                  <a:pt x="2956838" y="553184"/>
                </a:cubicBezTo>
                <a:cubicBezTo>
                  <a:pt x="2971997" y="603269"/>
                  <a:pt x="3274647" y="743732"/>
                  <a:pt x="3238914" y="788350"/>
                </a:cubicBezTo>
                <a:cubicBezTo>
                  <a:pt x="3224116" y="806791"/>
                  <a:pt x="3204986" y="819994"/>
                  <a:pt x="3184953" y="838207"/>
                </a:cubicBezTo>
                <a:cubicBezTo>
                  <a:pt x="3215093" y="872582"/>
                  <a:pt x="3249020" y="887608"/>
                  <a:pt x="3285115" y="897852"/>
                </a:cubicBezTo>
                <a:cubicBezTo>
                  <a:pt x="3295944" y="901039"/>
                  <a:pt x="3306591" y="907413"/>
                  <a:pt x="3307674" y="922894"/>
                </a:cubicBezTo>
                <a:cubicBezTo>
                  <a:pt x="3308757" y="939056"/>
                  <a:pt x="3297748" y="945429"/>
                  <a:pt x="3288544" y="952944"/>
                </a:cubicBezTo>
                <a:cubicBezTo>
                  <a:pt x="3275731" y="963415"/>
                  <a:pt x="3263278" y="972523"/>
                  <a:pt x="3247036" y="973888"/>
                </a:cubicBezTo>
                <a:cubicBezTo>
                  <a:pt x="3220325" y="975937"/>
                  <a:pt x="3207513" y="1005076"/>
                  <a:pt x="3191993" y="1026930"/>
                </a:cubicBezTo>
                <a:cubicBezTo>
                  <a:pt x="3183330" y="1039224"/>
                  <a:pt x="3178998" y="1064037"/>
                  <a:pt x="3194157" y="1068363"/>
                </a:cubicBezTo>
                <a:cubicBezTo>
                  <a:pt x="3230613" y="1078837"/>
                  <a:pt x="3227725" y="1109114"/>
                  <a:pt x="3226824" y="1143489"/>
                </a:cubicBezTo>
                <a:cubicBezTo>
                  <a:pt x="3225560" y="1186061"/>
                  <a:pt x="3204083" y="1205638"/>
                  <a:pt x="3177734" y="1222030"/>
                </a:cubicBezTo>
                <a:cubicBezTo>
                  <a:pt x="3168711" y="1227720"/>
                  <a:pt x="3155898" y="1227493"/>
                  <a:pt x="3152469" y="1245250"/>
                </a:cubicBezTo>
                <a:cubicBezTo>
                  <a:pt x="3167267" y="1262097"/>
                  <a:pt x="3185314" y="1248439"/>
                  <a:pt x="3201197" y="1253218"/>
                </a:cubicBezTo>
                <a:cubicBezTo>
                  <a:pt x="3214370" y="1257088"/>
                  <a:pt x="3236208" y="1255040"/>
                  <a:pt x="3218160" y="1286000"/>
                </a:cubicBezTo>
                <a:cubicBezTo>
                  <a:pt x="3212926" y="1294878"/>
                  <a:pt x="3219062" y="1301709"/>
                  <a:pt x="3225741" y="1302392"/>
                </a:cubicBezTo>
                <a:cubicBezTo>
                  <a:pt x="3279159" y="1309449"/>
                  <a:pt x="3254615" y="1372054"/>
                  <a:pt x="3271761" y="1405063"/>
                </a:cubicBezTo>
                <a:cubicBezTo>
                  <a:pt x="3276452" y="1414169"/>
                  <a:pt x="3271399" y="1429877"/>
                  <a:pt x="3263999" y="1433747"/>
                </a:cubicBezTo>
                <a:cubicBezTo>
                  <a:pt x="3216716" y="1459245"/>
                  <a:pt x="3210220" y="1520028"/>
                  <a:pt x="3187299" y="1572389"/>
                </a:cubicBezTo>
                <a:cubicBezTo>
                  <a:pt x="3212205" y="1593104"/>
                  <a:pt x="3241982" y="1597657"/>
                  <a:pt x="3268872" y="1611089"/>
                </a:cubicBezTo>
                <a:cubicBezTo>
                  <a:pt x="3296846" y="1625204"/>
                  <a:pt x="3296846" y="1635676"/>
                  <a:pt x="3273746" y="1676653"/>
                </a:cubicBezTo>
                <a:cubicBezTo>
                  <a:pt x="3333842" y="1685532"/>
                  <a:pt x="3333842" y="1685532"/>
                  <a:pt x="3315254" y="1749957"/>
                </a:cubicBezTo>
                <a:cubicBezTo>
                  <a:pt x="3365607" y="1755877"/>
                  <a:pt x="3398812" y="1786382"/>
                  <a:pt x="3406572" y="1853085"/>
                </a:cubicBezTo>
                <a:cubicBezTo>
                  <a:pt x="3410362" y="1885411"/>
                  <a:pt x="3433101" y="1900663"/>
                  <a:pt x="3458367" y="1922291"/>
                </a:cubicBezTo>
                <a:cubicBezTo>
                  <a:pt x="3426966" y="1943236"/>
                  <a:pt x="3405669" y="1986945"/>
                  <a:pt x="3369034" y="1940730"/>
                </a:cubicBezTo>
                <a:cubicBezTo>
                  <a:pt x="3355680" y="1923885"/>
                  <a:pt x="3356941" y="1945284"/>
                  <a:pt x="3355138" y="1951430"/>
                </a:cubicBezTo>
                <a:cubicBezTo>
                  <a:pt x="3350807" y="1966455"/>
                  <a:pt x="3359830" y="1976472"/>
                  <a:pt x="3365786" y="1987854"/>
                </a:cubicBezTo>
                <a:cubicBezTo>
                  <a:pt x="3371561" y="1999237"/>
                  <a:pt x="3378420" y="2011302"/>
                  <a:pt x="3380043" y="2024054"/>
                </a:cubicBezTo>
                <a:cubicBezTo>
                  <a:pt x="3381125" y="2032931"/>
                  <a:pt x="3375892" y="2045905"/>
                  <a:pt x="3370117" y="2052509"/>
                </a:cubicBezTo>
                <a:cubicBezTo>
                  <a:pt x="3339797" y="2087340"/>
                  <a:pt x="3357844" y="2165652"/>
                  <a:pt x="3300454" y="2175670"/>
                </a:cubicBezTo>
                <a:cubicBezTo>
                  <a:pt x="3274647" y="2180221"/>
                  <a:pt x="3262195" y="2208906"/>
                  <a:pt x="3243246" y="2224614"/>
                </a:cubicBezTo>
                <a:cubicBezTo>
                  <a:pt x="3177374" y="2279478"/>
                  <a:pt x="3133338" y="2350051"/>
                  <a:pt x="3112946" y="2447031"/>
                </a:cubicBezTo>
                <a:cubicBezTo>
                  <a:pt x="3107352" y="2473894"/>
                  <a:pt x="3085875" y="2495522"/>
                  <a:pt x="3071979" y="2519197"/>
                </a:cubicBezTo>
                <a:cubicBezTo>
                  <a:pt x="3078657" y="2536499"/>
                  <a:pt x="3115112" y="2499164"/>
                  <a:pt x="3102298" y="2544694"/>
                </a:cubicBezTo>
                <a:cubicBezTo>
                  <a:pt x="3092553" y="2578843"/>
                  <a:pt x="3067647" y="2600014"/>
                  <a:pt x="3044185" y="2620276"/>
                </a:cubicBezTo>
                <a:cubicBezTo>
                  <a:pt x="3017476" y="2643268"/>
                  <a:pt x="2987879" y="2661708"/>
                  <a:pt x="2975787" y="2704279"/>
                </a:cubicBezTo>
                <a:cubicBezTo>
                  <a:pt x="2973260" y="2713386"/>
                  <a:pt x="2965140" y="2722947"/>
                  <a:pt x="2957921" y="2726591"/>
                </a:cubicBezTo>
                <a:cubicBezTo>
                  <a:pt x="2581458" y="3475797"/>
                  <a:pt x="1654740" y="3480805"/>
                  <a:pt x="1547901" y="3475568"/>
                </a:cubicBezTo>
                <a:cubicBezTo>
                  <a:pt x="1418503" y="3468966"/>
                  <a:pt x="1296143" y="3422753"/>
                  <a:pt x="1176132" y="3365156"/>
                </a:cubicBezTo>
                <a:cubicBezTo>
                  <a:pt x="1125418" y="3340797"/>
                  <a:pt x="1078316" y="3306195"/>
                  <a:pt x="1029045" y="3279332"/>
                </a:cubicBezTo>
                <a:cubicBezTo>
                  <a:pt x="961009" y="3242223"/>
                  <a:pt x="908492" y="3171424"/>
                  <a:pt x="840634" y="3141601"/>
                </a:cubicBezTo>
                <a:cubicBezTo>
                  <a:pt x="770793" y="3110867"/>
                  <a:pt x="711057" y="3054638"/>
                  <a:pt x="639229" y="3030734"/>
                </a:cubicBezTo>
                <a:cubicBezTo>
                  <a:pt x="601330" y="3017985"/>
                  <a:pt x="564695" y="2994993"/>
                  <a:pt x="570649" y="2929200"/>
                </a:cubicBezTo>
                <a:cubicBezTo>
                  <a:pt x="572274" y="2910532"/>
                  <a:pt x="562349" y="2895282"/>
                  <a:pt x="546647" y="2900745"/>
                </a:cubicBezTo>
                <a:cubicBezTo>
                  <a:pt x="516690" y="2910989"/>
                  <a:pt x="503154" y="2883898"/>
                  <a:pt x="486550" y="2863636"/>
                </a:cubicBezTo>
                <a:cubicBezTo>
                  <a:pt x="456953" y="2827667"/>
                  <a:pt x="428801" y="2789422"/>
                  <a:pt x="381697" y="2783503"/>
                </a:cubicBezTo>
                <a:cubicBezTo>
                  <a:pt x="390720" y="2755272"/>
                  <a:pt x="406060" y="2759371"/>
                  <a:pt x="420137" y="2765290"/>
                </a:cubicBezTo>
                <a:cubicBezTo>
                  <a:pt x="457133" y="2780772"/>
                  <a:pt x="493769" y="2798300"/>
                  <a:pt x="530765" y="2813781"/>
                </a:cubicBezTo>
                <a:cubicBezTo>
                  <a:pt x="554948" y="2823799"/>
                  <a:pt x="578952" y="2837912"/>
                  <a:pt x="611257" y="2826755"/>
                </a:cubicBezTo>
                <a:cubicBezTo>
                  <a:pt x="583463" y="2769843"/>
                  <a:pt x="536180" y="2759598"/>
                  <a:pt x="497920" y="2742071"/>
                </a:cubicBezTo>
                <a:cubicBezTo>
                  <a:pt x="450096" y="2719988"/>
                  <a:pt x="421942" y="2678326"/>
                  <a:pt x="388193" y="2631885"/>
                </a:cubicBezTo>
                <a:cubicBezTo>
                  <a:pt x="423386" y="2620730"/>
                  <a:pt x="445223" y="2654879"/>
                  <a:pt x="472834" y="2653056"/>
                </a:cubicBezTo>
                <a:cubicBezTo>
                  <a:pt x="474279" y="2647140"/>
                  <a:pt x="476804" y="2638488"/>
                  <a:pt x="476444" y="2638259"/>
                </a:cubicBezTo>
                <a:cubicBezTo>
                  <a:pt x="431326" y="2612763"/>
                  <a:pt x="410211" y="2564956"/>
                  <a:pt x="403173" y="2507131"/>
                </a:cubicBezTo>
                <a:cubicBezTo>
                  <a:pt x="399563" y="2477310"/>
                  <a:pt x="383140" y="2467976"/>
                  <a:pt x="366897" y="2454316"/>
                </a:cubicBezTo>
                <a:cubicBezTo>
                  <a:pt x="310230" y="2405826"/>
                  <a:pt x="250314" y="2361890"/>
                  <a:pt x="203752" y="2295188"/>
                </a:cubicBezTo>
                <a:cubicBezTo>
                  <a:pt x="257532" y="2304066"/>
                  <a:pt x="300665" y="2347547"/>
                  <a:pt x="358597" y="2366215"/>
                </a:cubicBezTo>
                <a:cubicBezTo>
                  <a:pt x="312577" y="2292910"/>
                  <a:pt x="253020" y="2255803"/>
                  <a:pt x="198698" y="2211409"/>
                </a:cubicBezTo>
                <a:cubicBezTo>
                  <a:pt x="173974" y="2191149"/>
                  <a:pt x="151055" y="2165197"/>
                  <a:pt x="121097" y="2154269"/>
                </a:cubicBezTo>
                <a:cubicBezTo>
                  <a:pt x="110448" y="2150400"/>
                  <a:pt x="92943" y="2142204"/>
                  <a:pt x="101425" y="2120577"/>
                </a:cubicBezTo>
                <a:cubicBezTo>
                  <a:pt x="108643" y="2102593"/>
                  <a:pt x="122900" y="2108055"/>
                  <a:pt x="135895" y="2113292"/>
                </a:cubicBezTo>
                <a:cubicBezTo>
                  <a:pt x="167116" y="2126269"/>
                  <a:pt x="199421" y="2126495"/>
                  <a:pt x="241652" y="2126269"/>
                </a:cubicBezTo>
                <a:cubicBezTo>
                  <a:pt x="206279" y="2066851"/>
                  <a:pt x="141489" y="2084608"/>
                  <a:pt x="111170" y="2022231"/>
                </a:cubicBezTo>
                <a:cubicBezTo>
                  <a:pt x="149069" y="2011302"/>
                  <a:pt x="178305" y="2033841"/>
                  <a:pt x="208987" y="2038166"/>
                </a:cubicBezTo>
                <a:cubicBezTo>
                  <a:pt x="236777" y="2042036"/>
                  <a:pt x="243636" y="2031565"/>
                  <a:pt x="237139" y="1997188"/>
                </a:cubicBezTo>
                <a:cubicBezTo>
                  <a:pt x="227034" y="1943690"/>
                  <a:pt x="242193" y="1916371"/>
                  <a:pt x="282618" y="1930941"/>
                </a:cubicBezTo>
                <a:cubicBezTo>
                  <a:pt x="320155" y="1944601"/>
                  <a:pt x="324125" y="1924568"/>
                  <a:pt x="314019" y="1894062"/>
                </a:cubicBezTo>
                <a:cubicBezTo>
                  <a:pt x="299582" y="1849671"/>
                  <a:pt x="316004" y="1815295"/>
                  <a:pt x="327194" y="1777960"/>
                </a:cubicBezTo>
                <a:cubicBezTo>
                  <a:pt x="344339" y="1721045"/>
                  <a:pt x="337121" y="1693272"/>
                  <a:pt x="300123" y="1650929"/>
                </a:cubicBezTo>
                <a:cubicBezTo>
                  <a:pt x="279370" y="1627251"/>
                  <a:pt x="256992" y="1607219"/>
                  <a:pt x="226852" y="1586731"/>
                </a:cubicBezTo>
                <a:cubicBezTo>
                  <a:pt x="296334" y="1575576"/>
                  <a:pt x="223423" y="1538013"/>
                  <a:pt x="247968" y="1514564"/>
                </a:cubicBezTo>
                <a:cubicBezTo>
                  <a:pt x="297056" y="1505003"/>
                  <a:pt x="337121" y="1579673"/>
                  <a:pt x="403895" y="1558274"/>
                </a:cubicBezTo>
                <a:cubicBezTo>
                  <a:pt x="321420" y="1493619"/>
                  <a:pt x="230281" y="1472448"/>
                  <a:pt x="170546" y="1386396"/>
                </a:cubicBezTo>
                <a:cubicBezTo>
                  <a:pt x="184261" y="1366817"/>
                  <a:pt x="197977" y="1385030"/>
                  <a:pt x="209707" y="1377746"/>
                </a:cubicBezTo>
                <a:cubicBezTo>
                  <a:pt x="209346" y="1373192"/>
                  <a:pt x="210250" y="1366362"/>
                  <a:pt x="208083" y="1364314"/>
                </a:cubicBezTo>
                <a:cubicBezTo>
                  <a:pt x="163508" y="1317416"/>
                  <a:pt x="162784" y="1316279"/>
                  <a:pt x="210610" y="1281675"/>
                </a:cubicBezTo>
                <a:cubicBezTo>
                  <a:pt x="227394" y="1269609"/>
                  <a:pt x="225950" y="1258909"/>
                  <a:pt x="217108" y="1243657"/>
                </a:cubicBezTo>
                <a:cubicBezTo>
                  <a:pt x="210790" y="1232957"/>
                  <a:pt x="203211" y="1223395"/>
                  <a:pt x="206820" y="1199947"/>
                </a:cubicBezTo>
                <a:cubicBezTo>
                  <a:pt x="232988" y="1229998"/>
                  <a:pt x="359499" y="1220208"/>
                  <a:pt x="381877" y="1217021"/>
                </a:cubicBezTo>
                <a:cubicBezTo>
                  <a:pt x="406963" y="1213607"/>
                  <a:pt x="431688" y="1199037"/>
                  <a:pt x="458035" y="1207003"/>
                </a:cubicBezTo>
                <a:cubicBezTo>
                  <a:pt x="479150" y="1213381"/>
                  <a:pt x="576966" y="1275073"/>
                  <a:pt x="590863" y="1204273"/>
                </a:cubicBezTo>
                <a:cubicBezTo>
                  <a:pt x="591585" y="1200858"/>
                  <a:pt x="631107" y="1208826"/>
                  <a:pt x="652403" y="1212696"/>
                </a:cubicBezTo>
                <a:cubicBezTo>
                  <a:pt x="671172" y="1215883"/>
                  <a:pt x="692288" y="1229998"/>
                  <a:pt x="704920" y="1201769"/>
                </a:cubicBezTo>
                <a:cubicBezTo>
                  <a:pt x="712320" y="1185150"/>
                  <a:pt x="681820" y="1153051"/>
                  <a:pt x="654569" y="1150320"/>
                </a:cubicBezTo>
                <a:cubicBezTo>
                  <a:pt x="630926" y="1147814"/>
                  <a:pt x="606202" y="1144172"/>
                  <a:pt x="583643" y="1151001"/>
                </a:cubicBezTo>
                <a:cubicBezTo>
                  <a:pt x="555852" y="1159198"/>
                  <a:pt x="540873" y="1145995"/>
                  <a:pt x="533111" y="1117538"/>
                </a:cubicBezTo>
                <a:cubicBezTo>
                  <a:pt x="524450" y="1086122"/>
                  <a:pt x="507845" y="1071550"/>
                  <a:pt x="484926" y="1056980"/>
                </a:cubicBezTo>
                <a:cubicBezTo>
                  <a:pt x="429340" y="1021696"/>
                  <a:pt x="375921" y="980946"/>
                  <a:pt x="314922" y="960456"/>
                </a:cubicBezTo>
                <a:cubicBezTo>
                  <a:pt x="302830" y="956358"/>
                  <a:pt x="289476" y="950894"/>
                  <a:pt x="283881" y="923805"/>
                </a:cubicBezTo>
                <a:cubicBezTo>
                  <a:pt x="449013" y="964326"/>
                  <a:pt x="599526" y="1069958"/>
                  <a:pt x="769890" y="1063811"/>
                </a:cubicBezTo>
                <a:cubicBezTo>
                  <a:pt x="723329" y="1030346"/>
                  <a:pt x="669369" y="1028524"/>
                  <a:pt x="619738" y="1005076"/>
                </a:cubicBezTo>
                <a:cubicBezTo>
                  <a:pt x="654930" y="987546"/>
                  <a:pt x="687956" y="1005759"/>
                  <a:pt x="721344" y="1015777"/>
                </a:cubicBezTo>
                <a:cubicBezTo>
                  <a:pt x="749317" y="1023970"/>
                  <a:pt x="774583" y="1025337"/>
                  <a:pt x="777650" y="976393"/>
                </a:cubicBezTo>
                <a:cubicBezTo>
                  <a:pt x="776566" y="973205"/>
                  <a:pt x="776747" y="969107"/>
                  <a:pt x="776929" y="965238"/>
                </a:cubicBezTo>
                <a:cubicBezTo>
                  <a:pt x="767542" y="944976"/>
                  <a:pt x="752926" y="934504"/>
                  <a:pt x="735601" y="928584"/>
                </a:cubicBezTo>
                <a:cubicBezTo>
                  <a:pt x="725133" y="924942"/>
                  <a:pt x="711237" y="919478"/>
                  <a:pt x="711416" y="904909"/>
                </a:cubicBezTo>
                <a:cubicBezTo>
                  <a:pt x="711958" y="850955"/>
                  <a:pt x="678571" y="835246"/>
                  <a:pt x="645185" y="819539"/>
                </a:cubicBezTo>
                <a:cubicBezTo>
                  <a:pt x="663773" y="792676"/>
                  <a:pt x="678391" y="812481"/>
                  <a:pt x="692468" y="810433"/>
                </a:cubicBezTo>
                <a:cubicBezTo>
                  <a:pt x="701672" y="809067"/>
                  <a:pt x="709973" y="806563"/>
                  <a:pt x="709973" y="792676"/>
                </a:cubicBezTo>
                <a:cubicBezTo>
                  <a:pt x="710154" y="781065"/>
                  <a:pt x="705822" y="767861"/>
                  <a:pt x="696799" y="767635"/>
                </a:cubicBezTo>
                <a:cubicBezTo>
                  <a:pt x="640312" y="765585"/>
                  <a:pt x="609090" y="690914"/>
                  <a:pt x="550437" y="690687"/>
                </a:cubicBezTo>
                <a:cubicBezTo>
                  <a:pt x="515425" y="690687"/>
                  <a:pt x="568666" y="648572"/>
                  <a:pt x="539068" y="631042"/>
                </a:cubicBezTo>
                <a:cubicBezTo>
                  <a:pt x="532570" y="627171"/>
                  <a:pt x="556032" y="621254"/>
                  <a:pt x="566500" y="622164"/>
                </a:cubicBezTo>
                <a:cubicBezTo>
                  <a:pt x="576786" y="623074"/>
                  <a:pt x="585990" y="634229"/>
                  <a:pt x="598443" y="626261"/>
                </a:cubicBezTo>
                <a:cubicBezTo>
                  <a:pt x="605300" y="597806"/>
                  <a:pt x="587615" y="587332"/>
                  <a:pt x="572996" y="579365"/>
                </a:cubicBezTo>
                <a:cubicBezTo>
                  <a:pt x="539247" y="560925"/>
                  <a:pt x="506402" y="538615"/>
                  <a:pt x="469405" y="532013"/>
                </a:cubicBezTo>
                <a:cubicBezTo>
                  <a:pt x="456232" y="529737"/>
                  <a:pt x="488355" y="499231"/>
                  <a:pt x="494671" y="488532"/>
                </a:cubicBezTo>
                <a:cubicBezTo>
                  <a:pt x="345782" y="376071"/>
                  <a:pt x="166756" y="381762"/>
                  <a:pt x="0" y="290928"/>
                </a:cubicBezTo>
                <a:cubicBezTo>
                  <a:pt x="36817" y="273173"/>
                  <a:pt x="63887" y="286148"/>
                  <a:pt x="88973" y="288880"/>
                </a:cubicBezTo>
                <a:cubicBezTo>
                  <a:pt x="151595" y="295708"/>
                  <a:pt x="213498" y="309822"/>
                  <a:pt x="275940" y="318246"/>
                </a:cubicBezTo>
                <a:cubicBezTo>
                  <a:pt x="306620" y="322344"/>
                  <a:pt x="335134" y="337824"/>
                  <a:pt x="369424" y="313239"/>
                </a:cubicBezTo>
                <a:cubicBezTo>
                  <a:pt x="392343" y="296847"/>
                  <a:pt x="428980" y="314604"/>
                  <a:pt x="457133" y="329174"/>
                </a:cubicBezTo>
                <a:cubicBezTo>
                  <a:pt x="480414" y="341238"/>
                  <a:pt x="502612" y="344425"/>
                  <a:pt x="533474" y="329174"/>
                </a:cubicBezTo>
                <a:cubicBezTo>
                  <a:pt x="505501" y="319841"/>
                  <a:pt x="484023" y="311645"/>
                  <a:pt x="462006" y="305953"/>
                </a:cubicBezTo>
                <a:cubicBezTo>
                  <a:pt x="444501" y="301400"/>
                  <a:pt x="486189" y="282960"/>
                  <a:pt x="507484" y="285237"/>
                </a:cubicBezTo>
                <a:cubicBezTo>
                  <a:pt x="537263" y="288423"/>
                  <a:pt x="520479" y="276586"/>
                  <a:pt x="515425" y="260195"/>
                </a:cubicBezTo>
                <a:cubicBezTo>
                  <a:pt x="510012" y="242665"/>
                  <a:pt x="526074" y="237203"/>
                  <a:pt x="536180" y="240844"/>
                </a:cubicBezTo>
                <a:cubicBezTo>
                  <a:pt x="574980" y="255187"/>
                  <a:pt x="613602" y="229917"/>
                  <a:pt x="653668" y="250407"/>
                </a:cubicBezTo>
                <a:cubicBezTo>
                  <a:pt x="643561" y="199867"/>
                  <a:pt x="621723" y="177784"/>
                  <a:pt x="576064" y="170726"/>
                </a:cubicBezTo>
                <a:cubicBezTo>
                  <a:pt x="558919" y="167996"/>
                  <a:pt x="541053" y="172093"/>
                  <a:pt x="526254" y="157522"/>
                </a:cubicBezTo>
                <a:cubicBezTo>
                  <a:pt x="517771" y="149101"/>
                  <a:pt x="508207" y="139084"/>
                  <a:pt x="514884" y="123603"/>
                </a:cubicBezTo>
                <a:cubicBezTo>
                  <a:pt x="519577" y="112674"/>
                  <a:pt x="529684" y="112674"/>
                  <a:pt x="537985" y="116318"/>
                </a:cubicBezTo>
                <a:cubicBezTo>
                  <a:pt x="575162" y="132483"/>
                  <a:pt x="613963" y="138400"/>
                  <a:pt x="652764" y="144320"/>
                </a:cubicBezTo>
                <a:cubicBezTo>
                  <a:pt x="658720" y="145230"/>
                  <a:pt x="665397" y="148191"/>
                  <a:pt x="672075" y="133164"/>
                </a:cubicBezTo>
                <a:cubicBezTo>
                  <a:pt x="599526" y="108805"/>
                  <a:pt x="530585" y="74202"/>
                  <a:pt x="456051" y="60770"/>
                </a:cubicBezTo>
                <a:cubicBezTo>
                  <a:pt x="457133" y="54397"/>
                  <a:pt x="458215" y="48022"/>
                  <a:pt x="459299" y="41649"/>
                </a:cubicBezTo>
                <a:cubicBezTo>
                  <a:pt x="517591" y="50753"/>
                  <a:pt x="575884" y="59859"/>
                  <a:pt x="649515" y="71243"/>
                </a:cubicBezTo>
                <a:cubicBezTo>
                  <a:pt x="604218" y="35045"/>
                  <a:pt x="561446" y="47111"/>
                  <a:pt x="527879" y="15013"/>
                </a:cubicBezTo>
                <a:cubicBezTo>
                  <a:pt x="534195" y="2833"/>
                  <a:pt x="541820" y="-241"/>
                  <a:pt x="549716" y="15"/>
                </a:cubicBezTo>
                <a:close/>
              </a:path>
            </a:pathLst>
          </a:custGeom>
        </p:spPr>
      </p:pic>
      <p:pic>
        <p:nvPicPr>
          <p:cNvPr id="7" name="Content Placeholder 6">
            <a:extLst>
              <a:ext uri="{FF2B5EF4-FFF2-40B4-BE49-F238E27FC236}">
                <a16:creationId xmlns:a16="http://schemas.microsoft.com/office/drawing/2014/main" id="{15F7AFFD-2398-D488-C417-03703EFA7CFB}"/>
              </a:ext>
            </a:extLst>
          </p:cNvPr>
          <p:cNvPicPr>
            <a:picLocks noGrp="1" noChangeAspect="1"/>
          </p:cNvPicPr>
          <p:nvPr>
            <p:ph sz="quarter" idx="13"/>
          </p:nvPr>
        </p:nvPicPr>
        <p:blipFill>
          <a:blip r:embed="rId5">
            <a:extLst>
              <a:ext uri="{28A0092B-C50C-407E-A947-70E740481C1C}">
                <a14:useLocalDpi xmlns:a14="http://schemas.microsoft.com/office/drawing/2010/main" val="0"/>
              </a:ext>
            </a:extLst>
          </a:blip>
          <a:srcRect l="5124" r="8430" b="-2"/>
          <a:stretch>
            <a:fillRect/>
          </a:stretch>
        </p:blipFill>
        <p:spPr>
          <a:xfrm>
            <a:off x="7621024" y="-5"/>
            <a:ext cx="4579876" cy="3536502"/>
          </a:xfrm>
          <a:custGeom>
            <a:avLst/>
            <a:gdLst/>
            <a:ahLst/>
            <a:cxnLst/>
            <a:rect l="l" t="t" r="r" b="b"/>
            <a:pathLst>
              <a:path w="4579876" h="3536502">
                <a:moveTo>
                  <a:pt x="457312" y="0"/>
                </a:moveTo>
                <a:lnTo>
                  <a:pt x="4579876" y="0"/>
                </a:lnTo>
                <a:lnTo>
                  <a:pt x="4579876" y="3057029"/>
                </a:lnTo>
                <a:lnTo>
                  <a:pt x="4508441" y="3086568"/>
                </a:lnTo>
                <a:cubicBezTo>
                  <a:pt x="4391572" y="3126663"/>
                  <a:pt x="4301124" y="3221848"/>
                  <a:pt x="4183947" y="3271738"/>
                </a:cubicBezTo>
                <a:cubicBezTo>
                  <a:pt x="4099090" y="3307854"/>
                  <a:pt x="4017967" y="3354374"/>
                  <a:pt x="3930625" y="3387123"/>
                </a:cubicBezTo>
                <a:cubicBezTo>
                  <a:pt x="3723932" y="3464557"/>
                  <a:pt x="3513195" y="3526689"/>
                  <a:pt x="3290337" y="3535564"/>
                </a:cubicBezTo>
                <a:cubicBezTo>
                  <a:pt x="3106332" y="3542605"/>
                  <a:pt x="1510274" y="3535872"/>
                  <a:pt x="861903" y="2528615"/>
                </a:cubicBezTo>
                <a:cubicBezTo>
                  <a:pt x="849470" y="2523717"/>
                  <a:pt x="835485" y="2510862"/>
                  <a:pt x="831133" y="2498619"/>
                </a:cubicBezTo>
                <a:cubicBezTo>
                  <a:pt x="810307" y="2441385"/>
                  <a:pt x="759333" y="2416594"/>
                  <a:pt x="713333" y="2385682"/>
                </a:cubicBezTo>
                <a:cubicBezTo>
                  <a:pt x="672925" y="2358442"/>
                  <a:pt x="630030" y="2329978"/>
                  <a:pt x="613246" y="2284067"/>
                </a:cubicBezTo>
                <a:cubicBezTo>
                  <a:pt x="591179" y="2222855"/>
                  <a:pt x="653963" y="2273050"/>
                  <a:pt x="665465" y="2249789"/>
                </a:cubicBezTo>
                <a:cubicBezTo>
                  <a:pt x="641532" y="2217960"/>
                  <a:pt x="604543" y="2188882"/>
                  <a:pt x="594908" y="2152767"/>
                </a:cubicBezTo>
                <a:cubicBezTo>
                  <a:pt x="559787" y="2022383"/>
                  <a:pt x="483946" y="1927503"/>
                  <a:pt x="370497" y="1853742"/>
                </a:cubicBezTo>
                <a:cubicBezTo>
                  <a:pt x="337861" y="1832624"/>
                  <a:pt x="316415" y="1794059"/>
                  <a:pt x="271969" y="1787940"/>
                </a:cubicBezTo>
                <a:cubicBezTo>
                  <a:pt x="173127" y="1774472"/>
                  <a:pt x="204209" y="1669186"/>
                  <a:pt x="151990" y="1622358"/>
                </a:cubicBezTo>
                <a:cubicBezTo>
                  <a:pt x="142044" y="1613481"/>
                  <a:pt x="133031" y="1596037"/>
                  <a:pt x="134895" y="1584102"/>
                </a:cubicBezTo>
                <a:cubicBezTo>
                  <a:pt x="137691" y="1566959"/>
                  <a:pt x="149504" y="1550739"/>
                  <a:pt x="159450" y="1535435"/>
                </a:cubicBezTo>
                <a:cubicBezTo>
                  <a:pt x="169708" y="1520133"/>
                  <a:pt x="185247" y="1506664"/>
                  <a:pt x="177788" y="1486465"/>
                </a:cubicBezTo>
                <a:cubicBezTo>
                  <a:pt x="174683" y="1478202"/>
                  <a:pt x="176855" y="1449432"/>
                  <a:pt x="153856" y="1472079"/>
                </a:cubicBezTo>
                <a:cubicBezTo>
                  <a:pt x="90760" y="1534212"/>
                  <a:pt x="54082" y="1475449"/>
                  <a:pt x="0" y="1447289"/>
                </a:cubicBezTo>
                <a:cubicBezTo>
                  <a:pt x="43515" y="1418212"/>
                  <a:pt x="82677" y="1397707"/>
                  <a:pt x="89205" y="1354247"/>
                </a:cubicBezTo>
                <a:cubicBezTo>
                  <a:pt x="102570" y="1264569"/>
                  <a:pt x="159758" y="1223557"/>
                  <a:pt x="246479" y="1215599"/>
                </a:cubicBezTo>
                <a:cubicBezTo>
                  <a:pt x="214465" y="1128983"/>
                  <a:pt x="214465" y="1128983"/>
                  <a:pt x="317968" y="1117045"/>
                </a:cubicBezTo>
                <a:cubicBezTo>
                  <a:pt x="278183" y="1061955"/>
                  <a:pt x="278183" y="1047876"/>
                  <a:pt x="326362" y="1028900"/>
                </a:cubicBezTo>
                <a:cubicBezTo>
                  <a:pt x="372673" y="1010841"/>
                  <a:pt x="423957" y="1004720"/>
                  <a:pt x="466852" y="976870"/>
                </a:cubicBezTo>
                <a:cubicBezTo>
                  <a:pt x="427377" y="906475"/>
                  <a:pt x="416188" y="824756"/>
                  <a:pt x="334754" y="790475"/>
                </a:cubicBezTo>
                <a:cubicBezTo>
                  <a:pt x="322010" y="785272"/>
                  <a:pt x="313307" y="764154"/>
                  <a:pt x="321386" y="751912"/>
                </a:cubicBezTo>
                <a:cubicBezTo>
                  <a:pt x="350915" y="707534"/>
                  <a:pt x="308644" y="623365"/>
                  <a:pt x="400645" y="613877"/>
                </a:cubicBezTo>
                <a:cubicBezTo>
                  <a:pt x="412147" y="612959"/>
                  <a:pt x="422716" y="603776"/>
                  <a:pt x="413701" y="591839"/>
                </a:cubicBezTo>
                <a:cubicBezTo>
                  <a:pt x="382618" y="550216"/>
                  <a:pt x="420228" y="552969"/>
                  <a:pt x="442917" y="547767"/>
                </a:cubicBezTo>
                <a:cubicBezTo>
                  <a:pt x="470271" y="541341"/>
                  <a:pt x="501353" y="559703"/>
                  <a:pt x="526840" y="537055"/>
                </a:cubicBezTo>
                <a:cubicBezTo>
                  <a:pt x="520932" y="513181"/>
                  <a:pt x="498866" y="513487"/>
                  <a:pt x="483325" y="505836"/>
                </a:cubicBezTo>
                <a:cubicBezTo>
                  <a:pt x="437946" y="483799"/>
                  <a:pt x="400956" y="457479"/>
                  <a:pt x="398780" y="400243"/>
                </a:cubicBezTo>
                <a:cubicBezTo>
                  <a:pt x="397229" y="354028"/>
                  <a:pt x="392255" y="313323"/>
                  <a:pt x="455041" y="299242"/>
                </a:cubicBezTo>
                <a:cubicBezTo>
                  <a:pt x="481149" y="293426"/>
                  <a:pt x="473687" y="260067"/>
                  <a:pt x="458769" y="243538"/>
                </a:cubicBezTo>
                <a:cubicBezTo>
                  <a:pt x="432038" y="214157"/>
                  <a:pt x="409972" y="174981"/>
                  <a:pt x="363969" y="172227"/>
                </a:cubicBezTo>
                <a:cubicBezTo>
                  <a:pt x="335995" y="170391"/>
                  <a:pt x="314549" y="158146"/>
                  <a:pt x="292481" y="144069"/>
                </a:cubicBezTo>
                <a:cubicBezTo>
                  <a:pt x="276630" y="133966"/>
                  <a:pt x="257670" y="125398"/>
                  <a:pt x="259534" y="103668"/>
                </a:cubicBezTo>
                <a:cubicBezTo>
                  <a:pt x="261399" y="82855"/>
                  <a:pt x="279736" y="74286"/>
                  <a:pt x="298387" y="70001"/>
                </a:cubicBezTo>
                <a:cubicBezTo>
                  <a:pt x="345011" y="59672"/>
                  <a:pt x="389535" y="45726"/>
                  <a:pt x="430782" y="19902"/>
                </a:cubicBezTo>
                <a:close/>
              </a:path>
            </a:pathLst>
          </a:custGeom>
        </p:spPr>
      </p:pic>
      <p:sp>
        <p:nvSpPr>
          <p:cNvPr id="3" name="Date Placeholder 2">
            <a:extLst>
              <a:ext uri="{FF2B5EF4-FFF2-40B4-BE49-F238E27FC236}">
                <a16:creationId xmlns:a16="http://schemas.microsoft.com/office/drawing/2014/main" id="{836CC902-4CA8-2945-890E-C918CD2E5859}"/>
              </a:ext>
            </a:extLst>
          </p:cNvPr>
          <p:cNvSpPr>
            <a:spLocks noGrp="1"/>
          </p:cNvSpPr>
          <p:nvPr>
            <p:ph type="dt" sz="half" idx="14"/>
          </p:nvPr>
        </p:nvSpPr>
        <p:spPr>
          <a:xfrm flipH="1">
            <a:off x="6985000" y="6486280"/>
            <a:ext cx="1247648" cy="371719"/>
          </a:xfrm>
        </p:spPr>
        <p:txBody>
          <a:bodyPr vert="horz" lIns="91440" tIns="45720" rIns="91440" bIns="45720" rtlCol="0" anchor="ctr">
            <a:normAutofit/>
          </a:bodyPr>
          <a:lstStyle/>
          <a:p>
            <a:pPr>
              <a:spcAft>
                <a:spcPts val="600"/>
              </a:spcAft>
            </a:pPr>
            <a:r>
              <a:rPr lang="en-US" dirty="0">
                <a:solidFill>
                  <a:schemeClr val="tx1">
                    <a:tint val="75000"/>
                  </a:schemeClr>
                </a:solidFill>
              </a:rPr>
              <a:t>Getty images</a:t>
            </a:r>
          </a:p>
        </p:txBody>
      </p:sp>
      <p:sp>
        <p:nvSpPr>
          <p:cNvPr id="6" name="Slide Number Placeholder 5">
            <a:extLst>
              <a:ext uri="{FF2B5EF4-FFF2-40B4-BE49-F238E27FC236}">
                <a16:creationId xmlns:a16="http://schemas.microsoft.com/office/drawing/2014/main" id="{D986FB6D-7E77-138D-E1CA-4554F4F80787}"/>
              </a:ext>
            </a:extLst>
          </p:cNvPr>
          <p:cNvSpPr>
            <a:spLocks noGrp="1"/>
          </p:cNvSpPr>
          <p:nvPr>
            <p:ph type="sldNum" sz="quarter" idx="16"/>
          </p:nvPr>
        </p:nvSpPr>
        <p:spPr>
          <a:xfrm>
            <a:off x="9067800" y="6356350"/>
            <a:ext cx="2286000" cy="365125"/>
          </a:xfrm>
        </p:spPr>
        <p:txBody>
          <a:bodyPr vert="horz" lIns="91440" tIns="45720" rIns="91440" bIns="45720" rtlCol="0" anchor="ctr">
            <a:normAutofit/>
          </a:bodyPr>
          <a:lstStyle/>
          <a:p>
            <a:pPr>
              <a:spcAft>
                <a:spcPts val="600"/>
              </a:spcAft>
            </a:pPr>
            <a:fld id="{CC057153-B650-4DEB-B370-79DDCFDCE934}" type="slidenum">
              <a:rPr lang="en-US">
                <a:solidFill>
                  <a:srgbClr val="FFFFFF"/>
                </a:solidFill>
              </a:rPr>
              <a:pPr>
                <a:spcAft>
                  <a:spcPts val="600"/>
                </a:spcAft>
              </a:pPr>
              <a:t>7</a:t>
            </a:fld>
            <a:endParaRPr lang="en-US">
              <a:solidFill>
                <a:srgbClr val="FFFFFF"/>
              </a:solidFill>
            </a:endParaRPr>
          </a:p>
        </p:txBody>
      </p:sp>
    </p:spTree>
    <p:extLst>
      <p:ext uri="{BB962C8B-B14F-4D97-AF65-F5344CB8AC3E}">
        <p14:creationId xmlns:p14="http://schemas.microsoft.com/office/powerpoint/2010/main" val="334948115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nodeType="clickEffect">
                                  <p:stCondLst>
                                    <p:cond delay="0"/>
                                  </p:stCondLst>
                                  <p:childTnLst>
                                    <p:set>
                                      <p:cBhvr>
                                        <p:cTn id="6" dur="1" fill="hold">
                                          <p:stCondLst>
                                            <p:cond delay="0"/>
                                          </p:stCondLst>
                                        </p:cTn>
                                        <p:tgtEl>
                                          <p:spTgt spid="12">
                                            <p:txEl>
                                              <p:pRg st="0" end="0"/>
                                            </p:txEl>
                                          </p:spTgt>
                                        </p:tgtEl>
                                        <p:attrNameLst>
                                          <p:attrName>style.visibility</p:attrName>
                                        </p:attrNameLst>
                                      </p:cBhvr>
                                      <p:to>
                                        <p:strVal val="visible"/>
                                      </p:to>
                                    </p:set>
                                    <p:anim calcmode="lin" valueType="num">
                                      <p:cBhvr>
                                        <p:cTn id="7" dur="1000" fill="hold"/>
                                        <p:tgtEl>
                                          <p:spTgt spid="12">
                                            <p:txEl>
                                              <p:pRg st="0" end="0"/>
                                            </p:txEl>
                                          </p:spTgt>
                                        </p:tgtEl>
                                        <p:attrNameLst>
                                          <p:attrName>ppt_w</p:attrName>
                                        </p:attrNameLst>
                                      </p:cBhvr>
                                      <p:tavLst>
                                        <p:tav tm="0">
                                          <p:val>
                                            <p:strVal val="#ppt_w*0.70"/>
                                          </p:val>
                                        </p:tav>
                                        <p:tav tm="100000">
                                          <p:val>
                                            <p:strVal val="#ppt_w"/>
                                          </p:val>
                                        </p:tav>
                                      </p:tavLst>
                                    </p:anim>
                                    <p:anim calcmode="lin" valueType="num">
                                      <p:cBhvr>
                                        <p:cTn id="8" dur="1000" fill="hold"/>
                                        <p:tgtEl>
                                          <p:spTgt spid="12">
                                            <p:txEl>
                                              <p:pRg st="0" end="0"/>
                                            </p:txEl>
                                          </p:spTgt>
                                        </p:tgtEl>
                                        <p:attrNameLst>
                                          <p:attrName>ppt_h</p:attrName>
                                        </p:attrNameLst>
                                      </p:cBhvr>
                                      <p:tavLst>
                                        <p:tav tm="0">
                                          <p:val>
                                            <p:strVal val="#ppt_h"/>
                                          </p:val>
                                        </p:tav>
                                        <p:tav tm="100000">
                                          <p:val>
                                            <p:strVal val="#ppt_h"/>
                                          </p:val>
                                        </p:tav>
                                      </p:tavLst>
                                    </p:anim>
                                    <p:animEffect transition="in" filter="fade">
                                      <p:cBhvr>
                                        <p:cTn id="9" dur="1000"/>
                                        <p:tgtEl>
                                          <p:spTgt spid="12">
                                            <p:txEl>
                                              <p:pRg st="0" end="0"/>
                                            </p:txEl>
                                          </p:spTgt>
                                        </p:tgtEl>
                                      </p:cBhvr>
                                    </p:animEffect>
                                  </p:childTnLst>
                                </p:cTn>
                              </p:par>
                              <p:par>
                                <p:cTn id="10" presetID="55" presetClass="entr" presetSubtype="0" fill="hold" nodeType="withEffect">
                                  <p:stCondLst>
                                    <p:cond delay="0"/>
                                  </p:stCondLst>
                                  <p:childTnLst>
                                    <p:set>
                                      <p:cBhvr>
                                        <p:cTn id="11" dur="1" fill="hold">
                                          <p:stCondLst>
                                            <p:cond delay="0"/>
                                          </p:stCondLst>
                                        </p:cTn>
                                        <p:tgtEl>
                                          <p:spTgt spid="12">
                                            <p:txEl>
                                              <p:pRg st="3" end="3"/>
                                            </p:txEl>
                                          </p:spTgt>
                                        </p:tgtEl>
                                        <p:attrNameLst>
                                          <p:attrName>style.visibility</p:attrName>
                                        </p:attrNameLst>
                                      </p:cBhvr>
                                      <p:to>
                                        <p:strVal val="visible"/>
                                      </p:to>
                                    </p:set>
                                    <p:anim calcmode="lin" valueType="num">
                                      <p:cBhvr>
                                        <p:cTn id="12" dur="1000" fill="hold"/>
                                        <p:tgtEl>
                                          <p:spTgt spid="12">
                                            <p:txEl>
                                              <p:pRg st="3" end="3"/>
                                            </p:txEl>
                                          </p:spTgt>
                                        </p:tgtEl>
                                        <p:attrNameLst>
                                          <p:attrName>ppt_w</p:attrName>
                                        </p:attrNameLst>
                                      </p:cBhvr>
                                      <p:tavLst>
                                        <p:tav tm="0">
                                          <p:val>
                                            <p:strVal val="#ppt_w*0.70"/>
                                          </p:val>
                                        </p:tav>
                                        <p:tav tm="100000">
                                          <p:val>
                                            <p:strVal val="#ppt_w"/>
                                          </p:val>
                                        </p:tav>
                                      </p:tavLst>
                                    </p:anim>
                                    <p:anim calcmode="lin" valueType="num">
                                      <p:cBhvr>
                                        <p:cTn id="13" dur="1000" fill="hold"/>
                                        <p:tgtEl>
                                          <p:spTgt spid="12">
                                            <p:txEl>
                                              <p:pRg st="3" end="3"/>
                                            </p:txEl>
                                          </p:spTgt>
                                        </p:tgtEl>
                                        <p:attrNameLst>
                                          <p:attrName>ppt_h</p:attrName>
                                        </p:attrNameLst>
                                      </p:cBhvr>
                                      <p:tavLst>
                                        <p:tav tm="0">
                                          <p:val>
                                            <p:strVal val="#ppt_h"/>
                                          </p:val>
                                        </p:tav>
                                        <p:tav tm="100000">
                                          <p:val>
                                            <p:strVal val="#ppt_h"/>
                                          </p:val>
                                        </p:tav>
                                      </p:tavLst>
                                    </p:anim>
                                    <p:animEffect transition="in" filter="fade">
                                      <p:cBhvr>
                                        <p:cTn id="14" dur="1000"/>
                                        <p:tgtEl>
                                          <p:spTgt spid="12">
                                            <p:txEl>
                                              <p:pRg st="3" end="3"/>
                                            </p:txEl>
                                          </p:spTgt>
                                        </p:tgtEl>
                                      </p:cBhvr>
                                    </p:animEffect>
                                  </p:childTnLst>
                                </p:cTn>
                              </p:par>
                              <p:par>
                                <p:cTn id="15" presetID="55" presetClass="entr" presetSubtype="0" fill="hold" nodeType="withEffect">
                                  <p:stCondLst>
                                    <p:cond delay="0"/>
                                  </p:stCondLst>
                                  <p:childTnLst>
                                    <p:set>
                                      <p:cBhvr>
                                        <p:cTn id="16" dur="1" fill="hold">
                                          <p:stCondLst>
                                            <p:cond delay="0"/>
                                          </p:stCondLst>
                                        </p:cTn>
                                        <p:tgtEl>
                                          <p:spTgt spid="12">
                                            <p:txEl>
                                              <p:pRg st="6" end="6"/>
                                            </p:txEl>
                                          </p:spTgt>
                                        </p:tgtEl>
                                        <p:attrNameLst>
                                          <p:attrName>style.visibility</p:attrName>
                                        </p:attrNameLst>
                                      </p:cBhvr>
                                      <p:to>
                                        <p:strVal val="visible"/>
                                      </p:to>
                                    </p:set>
                                    <p:anim calcmode="lin" valueType="num">
                                      <p:cBhvr>
                                        <p:cTn id="17" dur="1000" fill="hold"/>
                                        <p:tgtEl>
                                          <p:spTgt spid="12">
                                            <p:txEl>
                                              <p:pRg st="6" end="6"/>
                                            </p:txEl>
                                          </p:spTgt>
                                        </p:tgtEl>
                                        <p:attrNameLst>
                                          <p:attrName>ppt_w</p:attrName>
                                        </p:attrNameLst>
                                      </p:cBhvr>
                                      <p:tavLst>
                                        <p:tav tm="0">
                                          <p:val>
                                            <p:strVal val="#ppt_w*0.70"/>
                                          </p:val>
                                        </p:tav>
                                        <p:tav tm="100000">
                                          <p:val>
                                            <p:strVal val="#ppt_w"/>
                                          </p:val>
                                        </p:tav>
                                      </p:tavLst>
                                    </p:anim>
                                    <p:anim calcmode="lin" valueType="num">
                                      <p:cBhvr>
                                        <p:cTn id="18" dur="1000" fill="hold"/>
                                        <p:tgtEl>
                                          <p:spTgt spid="12">
                                            <p:txEl>
                                              <p:pRg st="6" end="6"/>
                                            </p:txEl>
                                          </p:spTgt>
                                        </p:tgtEl>
                                        <p:attrNameLst>
                                          <p:attrName>ppt_h</p:attrName>
                                        </p:attrNameLst>
                                      </p:cBhvr>
                                      <p:tavLst>
                                        <p:tav tm="0">
                                          <p:val>
                                            <p:strVal val="#ppt_h"/>
                                          </p:val>
                                        </p:tav>
                                        <p:tav tm="100000">
                                          <p:val>
                                            <p:strVal val="#ppt_h"/>
                                          </p:val>
                                        </p:tav>
                                      </p:tavLst>
                                    </p:anim>
                                    <p:animEffect transition="in" filter="fade">
                                      <p:cBhvr>
                                        <p:cTn id="19" dur="1000"/>
                                        <p:tgtEl>
                                          <p:spTgt spid="12">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F55A5118-7BE4-9A78-53C5-2713D8D935AF}"/>
              </a:ext>
            </a:extLst>
          </p:cNvPr>
          <p:cNvSpPr>
            <a:spLocks noGrp="1"/>
          </p:cNvSpPr>
          <p:nvPr>
            <p:ph type="sldNum" sz="quarter" idx="16"/>
          </p:nvPr>
        </p:nvSpPr>
        <p:spPr/>
        <p:txBody>
          <a:bodyPr/>
          <a:lstStyle/>
          <a:p>
            <a:fld id="{CC057153-B650-4DEB-B370-79DDCFDCE934}" type="slidenum">
              <a:rPr lang="en-US" smtClean="0"/>
              <a:pPr/>
              <a:t>8</a:t>
            </a:fld>
            <a:endParaRPr lang="en-US" dirty="0"/>
          </a:p>
        </p:txBody>
      </p:sp>
      <p:sp>
        <p:nvSpPr>
          <p:cNvPr id="4" name="Content Placeholder 3">
            <a:extLst>
              <a:ext uri="{FF2B5EF4-FFF2-40B4-BE49-F238E27FC236}">
                <a16:creationId xmlns:a16="http://schemas.microsoft.com/office/drawing/2014/main" id="{36FE6F55-244D-8E3A-A5E5-F564560FFBA6}"/>
              </a:ext>
            </a:extLst>
          </p:cNvPr>
          <p:cNvSpPr>
            <a:spLocks noGrp="1"/>
          </p:cNvSpPr>
          <p:nvPr>
            <p:ph sz="quarter" idx="13"/>
          </p:nvPr>
        </p:nvSpPr>
        <p:spPr>
          <a:xfrm>
            <a:off x="1227909" y="110365"/>
            <a:ext cx="10828517" cy="804036"/>
          </a:xfrm>
        </p:spPr>
        <p:txBody>
          <a:bodyPr>
            <a:normAutofit/>
          </a:bodyPr>
          <a:lstStyle/>
          <a:p>
            <a:r>
              <a:rPr lang="en-US" sz="4400" u="sng" dirty="0"/>
              <a:t>How can Ashford make this work?</a:t>
            </a:r>
          </a:p>
        </p:txBody>
      </p:sp>
      <p:sp>
        <p:nvSpPr>
          <p:cNvPr id="8" name="TextBox 7">
            <a:extLst>
              <a:ext uri="{FF2B5EF4-FFF2-40B4-BE49-F238E27FC236}">
                <a16:creationId xmlns:a16="http://schemas.microsoft.com/office/drawing/2014/main" id="{D2680E76-6AF5-C55C-0A1A-B790585167B2}"/>
              </a:ext>
            </a:extLst>
          </p:cNvPr>
          <p:cNvSpPr txBox="1"/>
          <p:nvPr/>
        </p:nvSpPr>
        <p:spPr>
          <a:xfrm>
            <a:off x="352697" y="1188719"/>
            <a:ext cx="7145383" cy="4893647"/>
          </a:xfrm>
          <a:prstGeom prst="rect">
            <a:avLst/>
          </a:prstGeom>
          <a:noFill/>
        </p:spPr>
        <p:txBody>
          <a:bodyPr wrap="square" rtlCol="0">
            <a:spAutoFit/>
          </a:bodyPr>
          <a:lstStyle/>
          <a:p>
            <a:pPr marL="285750" indent="-285750">
              <a:buFont typeface="Arial" panose="020B0604020202020204" pitchFamily="34" charset="0"/>
              <a:buChar char="•"/>
            </a:pPr>
            <a:r>
              <a:rPr lang="en-GB" sz="2600" dirty="0"/>
              <a:t>START SMALL- Trial Microsoft Teams with one team first and see how it works in practice</a:t>
            </a:r>
          </a:p>
          <a:p>
            <a:endParaRPr lang="en-GB" sz="2600" dirty="0"/>
          </a:p>
          <a:p>
            <a:pPr marL="285750" indent="-285750">
              <a:buFont typeface="Arial" panose="020B0604020202020204" pitchFamily="34" charset="0"/>
              <a:buChar char="•"/>
            </a:pPr>
            <a:r>
              <a:rPr lang="en-GB" sz="2600" dirty="0"/>
              <a:t>PROVIDE TRAINING- Give staff basic training so everyone feels confident using Teams</a:t>
            </a:r>
          </a:p>
          <a:p>
            <a:pPr marL="285750" indent="-285750">
              <a:buFont typeface="Arial" panose="020B0604020202020204" pitchFamily="34" charset="0"/>
              <a:buChar char="•"/>
            </a:pPr>
            <a:endParaRPr lang="en-GB" sz="2600" dirty="0"/>
          </a:p>
          <a:p>
            <a:pPr marL="457200" indent="-457200">
              <a:buFont typeface="Arial" panose="020B0604020202020204" pitchFamily="34" charset="0"/>
              <a:buChar char="•"/>
            </a:pPr>
            <a:r>
              <a:rPr lang="en-GB" sz="2600" dirty="0"/>
              <a:t>SET CLEAR RULES- Create simple Teams Guidelines and explain what Teams should be used for, including rules about protecting patient information</a:t>
            </a:r>
          </a:p>
        </p:txBody>
      </p:sp>
      <p:pic>
        <p:nvPicPr>
          <p:cNvPr id="5" name="Picture 4">
            <a:extLst>
              <a:ext uri="{FF2B5EF4-FFF2-40B4-BE49-F238E27FC236}">
                <a16:creationId xmlns:a16="http://schemas.microsoft.com/office/drawing/2014/main" id="{1D6EBEEE-B572-1CD1-B780-9DBAFD9A508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49294" y="1"/>
            <a:ext cx="3842706" cy="2297926"/>
          </a:xfrm>
          <a:prstGeom prst="rect">
            <a:avLst/>
          </a:prstGeom>
        </p:spPr>
      </p:pic>
      <p:pic>
        <p:nvPicPr>
          <p:cNvPr id="7" name="Picture 6">
            <a:extLst>
              <a:ext uri="{FF2B5EF4-FFF2-40B4-BE49-F238E27FC236}">
                <a16:creationId xmlns:a16="http://schemas.microsoft.com/office/drawing/2014/main" id="{32D3D2AB-6EF9-F8BF-D9F8-E2E60D6A9BB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393744" y="2295427"/>
            <a:ext cx="3842706" cy="2442351"/>
          </a:xfrm>
          <a:prstGeom prst="rect">
            <a:avLst/>
          </a:prstGeom>
        </p:spPr>
      </p:pic>
      <p:pic>
        <p:nvPicPr>
          <p:cNvPr id="10" name="Picture 9">
            <a:extLst>
              <a:ext uri="{FF2B5EF4-FFF2-40B4-BE49-F238E27FC236}">
                <a16:creationId xmlns:a16="http://schemas.microsoft.com/office/drawing/2014/main" id="{ACAB826C-2D58-1B1F-7B31-433F7429090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393744" y="4593353"/>
            <a:ext cx="3842706" cy="2268597"/>
          </a:xfrm>
          <a:prstGeom prst="rect">
            <a:avLst/>
          </a:prstGeom>
        </p:spPr>
      </p:pic>
      <p:sp>
        <p:nvSpPr>
          <p:cNvPr id="11" name="TextBox 10">
            <a:extLst>
              <a:ext uri="{FF2B5EF4-FFF2-40B4-BE49-F238E27FC236}">
                <a16:creationId xmlns:a16="http://schemas.microsoft.com/office/drawing/2014/main" id="{2DF2FDCA-49CC-4E71-5E27-76DD2F8E0022}"/>
              </a:ext>
            </a:extLst>
          </p:cNvPr>
          <p:cNvSpPr txBox="1"/>
          <p:nvPr/>
        </p:nvSpPr>
        <p:spPr>
          <a:xfrm>
            <a:off x="6705600" y="6167477"/>
            <a:ext cx="1409700" cy="369332"/>
          </a:xfrm>
          <a:prstGeom prst="rect">
            <a:avLst/>
          </a:prstGeom>
          <a:noFill/>
        </p:spPr>
        <p:txBody>
          <a:bodyPr wrap="square" rtlCol="0">
            <a:spAutoFit/>
          </a:bodyPr>
          <a:lstStyle/>
          <a:p>
            <a:r>
              <a:rPr lang="en-GB" sz="1200" dirty="0"/>
              <a:t>Getty</a:t>
            </a:r>
            <a:r>
              <a:rPr lang="en-GB" dirty="0"/>
              <a:t> </a:t>
            </a:r>
            <a:r>
              <a:rPr lang="en-GB" sz="1200" dirty="0"/>
              <a:t>images</a:t>
            </a:r>
          </a:p>
        </p:txBody>
      </p:sp>
    </p:spTree>
    <p:extLst>
      <p:ext uri="{BB962C8B-B14F-4D97-AF65-F5344CB8AC3E}">
        <p14:creationId xmlns:p14="http://schemas.microsoft.com/office/powerpoint/2010/main" val="307449196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2" presetClass="emph" presetSubtype="0" fill="hold" nodeType="clickEffect">
                                  <p:stCondLst>
                                    <p:cond delay="0"/>
                                  </p:stCondLst>
                                  <p:childTnLst>
                                    <p:animRot by="120000">
                                      <p:cBhvr>
                                        <p:cTn id="6" dur="100" fill="hold">
                                          <p:stCondLst>
                                            <p:cond delay="0"/>
                                          </p:stCondLst>
                                        </p:cTn>
                                        <p:tgtEl>
                                          <p:spTgt spid="8">
                                            <p:txEl>
                                              <p:pRg st="0" end="0"/>
                                            </p:txEl>
                                          </p:spTgt>
                                        </p:tgtEl>
                                        <p:attrNameLst>
                                          <p:attrName>r</p:attrName>
                                        </p:attrNameLst>
                                      </p:cBhvr>
                                    </p:animRot>
                                    <p:animRot by="-240000">
                                      <p:cBhvr>
                                        <p:cTn id="7" dur="200" fill="hold">
                                          <p:stCondLst>
                                            <p:cond delay="200"/>
                                          </p:stCondLst>
                                        </p:cTn>
                                        <p:tgtEl>
                                          <p:spTgt spid="8">
                                            <p:txEl>
                                              <p:pRg st="0" end="0"/>
                                            </p:txEl>
                                          </p:spTgt>
                                        </p:tgtEl>
                                        <p:attrNameLst>
                                          <p:attrName>r</p:attrName>
                                        </p:attrNameLst>
                                      </p:cBhvr>
                                    </p:animRot>
                                    <p:animRot by="240000">
                                      <p:cBhvr>
                                        <p:cTn id="8" dur="200" fill="hold">
                                          <p:stCondLst>
                                            <p:cond delay="400"/>
                                          </p:stCondLst>
                                        </p:cTn>
                                        <p:tgtEl>
                                          <p:spTgt spid="8">
                                            <p:txEl>
                                              <p:pRg st="0" end="0"/>
                                            </p:txEl>
                                          </p:spTgt>
                                        </p:tgtEl>
                                        <p:attrNameLst>
                                          <p:attrName>r</p:attrName>
                                        </p:attrNameLst>
                                      </p:cBhvr>
                                    </p:animRot>
                                    <p:animRot by="-240000">
                                      <p:cBhvr>
                                        <p:cTn id="9" dur="200" fill="hold">
                                          <p:stCondLst>
                                            <p:cond delay="600"/>
                                          </p:stCondLst>
                                        </p:cTn>
                                        <p:tgtEl>
                                          <p:spTgt spid="8">
                                            <p:txEl>
                                              <p:pRg st="0" end="0"/>
                                            </p:txEl>
                                          </p:spTgt>
                                        </p:tgtEl>
                                        <p:attrNameLst>
                                          <p:attrName>r</p:attrName>
                                        </p:attrNameLst>
                                      </p:cBhvr>
                                    </p:animRot>
                                    <p:animRot by="120000">
                                      <p:cBhvr>
                                        <p:cTn id="10" dur="200" fill="hold">
                                          <p:stCondLst>
                                            <p:cond delay="800"/>
                                          </p:stCondLst>
                                        </p:cTn>
                                        <p:tgtEl>
                                          <p:spTgt spid="8">
                                            <p:txEl>
                                              <p:pRg st="0" end="0"/>
                                            </p:txEl>
                                          </p:spTgt>
                                        </p:tgtEl>
                                        <p:attrNameLst>
                                          <p:attrName>r</p:attrName>
                                        </p:attrNameLst>
                                      </p:cBhvr>
                                    </p:animRot>
                                  </p:childTnLst>
                                </p:cTn>
                              </p:par>
                              <p:par>
                                <p:cTn id="11" presetID="32" presetClass="emph" presetSubtype="0" fill="hold" nodeType="withEffect">
                                  <p:stCondLst>
                                    <p:cond delay="0"/>
                                  </p:stCondLst>
                                  <p:childTnLst>
                                    <p:animRot by="120000">
                                      <p:cBhvr>
                                        <p:cTn id="12" dur="100" fill="hold">
                                          <p:stCondLst>
                                            <p:cond delay="0"/>
                                          </p:stCondLst>
                                        </p:cTn>
                                        <p:tgtEl>
                                          <p:spTgt spid="8">
                                            <p:txEl>
                                              <p:pRg st="2" end="2"/>
                                            </p:txEl>
                                          </p:spTgt>
                                        </p:tgtEl>
                                        <p:attrNameLst>
                                          <p:attrName>r</p:attrName>
                                        </p:attrNameLst>
                                      </p:cBhvr>
                                    </p:animRot>
                                    <p:animRot by="-240000">
                                      <p:cBhvr>
                                        <p:cTn id="13" dur="200" fill="hold">
                                          <p:stCondLst>
                                            <p:cond delay="200"/>
                                          </p:stCondLst>
                                        </p:cTn>
                                        <p:tgtEl>
                                          <p:spTgt spid="8">
                                            <p:txEl>
                                              <p:pRg st="2" end="2"/>
                                            </p:txEl>
                                          </p:spTgt>
                                        </p:tgtEl>
                                        <p:attrNameLst>
                                          <p:attrName>r</p:attrName>
                                        </p:attrNameLst>
                                      </p:cBhvr>
                                    </p:animRot>
                                    <p:animRot by="240000">
                                      <p:cBhvr>
                                        <p:cTn id="14" dur="200" fill="hold">
                                          <p:stCondLst>
                                            <p:cond delay="400"/>
                                          </p:stCondLst>
                                        </p:cTn>
                                        <p:tgtEl>
                                          <p:spTgt spid="8">
                                            <p:txEl>
                                              <p:pRg st="2" end="2"/>
                                            </p:txEl>
                                          </p:spTgt>
                                        </p:tgtEl>
                                        <p:attrNameLst>
                                          <p:attrName>r</p:attrName>
                                        </p:attrNameLst>
                                      </p:cBhvr>
                                    </p:animRot>
                                    <p:animRot by="-240000">
                                      <p:cBhvr>
                                        <p:cTn id="15" dur="200" fill="hold">
                                          <p:stCondLst>
                                            <p:cond delay="600"/>
                                          </p:stCondLst>
                                        </p:cTn>
                                        <p:tgtEl>
                                          <p:spTgt spid="8">
                                            <p:txEl>
                                              <p:pRg st="2" end="2"/>
                                            </p:txEl>
                                          </p:spTgt>
                                        </p:tgtEl>
                                        <p:attrNameLst>
                                          <p:attrName>r</p:attrName>
                                        </p:attrNameLst>
                                      </p:cBhvr>
                                    </p:animRot>
                                    <p:animRot by="120000">
                                      <p:cBhvr>
                                        <p:cTn id="16" dur="200" fill="hold">
                                          <p:stCondLst>
                                            <p:cond delay="800"/>
                                          </p:stCondLst>
                                        </p:cTn>
                                        <p:tgtEl>
                                          <p:spTgt spid="8">
                                            <p:txEl>
                                              <p:pRg st="2" end="2"/>
                                            </p:txEl>
                                          </p:spTgt>
                                        </p:tgtEl>
                                        <p:attrNameLst>
                                          <p:attrName>r</p:attrName>
                                        </p:attrNameLst>
                                      </p:cBhvr>
                                    </p:animRot>
                                  </p:childTnLst>
                                </p:cTn>
                              </p:par>
                              <p:par>
                                <p:cTn id="17" presetID="32" presetClass="emph" presetSubtype="0" fill="hold" nodeType="withEffect">
                                  <p:stCondLst>
                                    <p:cond delay="0"/>
                                  </p:stCondLst>
                                  <p:childTnLst>
                                    <p:animRot by="120000">
                                      <p:cBhvr>
                                        <p:cTn id="18" dur="100" fill="hold">
                                          <p:stCondLst>
                                            <p:cond delay="0"/>
                                          </p:stCondLst>
                                        </p:cTn>
                                        <p:tgtEl>
                                          <p:spTgt spid="8">
                                            <p:txEl>
                                              <p:pRg st="4" end="4"/>
                                            </p:txEl>
                                          </p:spTgt>
                                        </p:tgtEl>
                                        <p:attrNameLst>
                                          <p:attrName>r</p:attrName>
                                        </p:attrNameLst>
                                      </p:cBhvr>
                                    </p:animRot>
                                    <p:animRot by="-240000">
                                      <p:cBhvr>
                                        <p:cTn id="19" dur="200" fill="hold">
                                          <p:stCondLst>
                                            <p:cond delay="200"/>
                                          </p:stCondLst>
                                        </p:cTn>
                                        <p:tgtEl>
                                          <p:spTgt spid="8">
                                            <p:txEl>
                                              <p:pRg st="4" end="4"/>
                                            </p:txEl>
                                          </p:spTgt>
                                        </p:tgtEl>
                                        <p:attrNameLst>
                                          <p:attrName>r</p:attrName>
                                        </p:attrNameLst>
                                      </p:cBhvr>
                                    </p:animRot>
                                    <p:animRot by="240000">
                                      <p:cBhvr>
                                        <p:cTn id="20" dur="200" fill="hold">
                                          <p:stCondLst>
                                            <p:cond delay="400"/>
                                          </p:stCondLst>
                                        </p:cTn>
                                        <p:tgtEl>
                                          <p:spTgt spid="8">
                                            <p:txEl>
                                              <p:pRg st="4" end="4"/>
                                            </p:txEl>
                                          </p:spTgt>
                                        </p:tgtEl>
                                        <p:attrNameLst>
                                          <p:attrName>r</p:attrName>
                                        </p:attrNameLst>
                                      </p:cBhvr>
                                    </p:animRot>
                                    <p:animRot by="-240000">
                                      <p:cBhvr>
                                        <p:cTn id="21" dur="200" fill="hold">
                                          <p:stCondLst>
                                            <p:cond delay="600"/>
                                          </p:stCondLst>
                                        </p:cTn>
                                        <p:tgtEl>
                                          <p:spTgt spid="8">
                                            <p:txEl>
                                              <p:pRg st="4" end="4"/>
                                            </p:txEl>
                                          </p:spTgt>
                                        </p:tgtEl>
                                        <p:attrNameLst>
                                          <p:attrName>r</p:attrName>
                                        </p:attrNameLst>
                                      </p:cBhvr>
                                    </p:animRot>
                                    <p:animRot by="120000">
                                      <p:cBhvr>
                                        <p:cTn id="22" dur="200" fill="hold">
                                          <p:stCondLst>
                                            <p:cond delay="800"/>
                                          </p:stCondLst>
                                        </p:cTn>
                                        <p:tgtEl>
                                          <p:spTgt spid="8">
                                            <p:txEl>
                                              <p:pRg st="4" end="4"/>
                                            </p:txEl>
                                          </p:spTgt>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68C7D0DC-B4ED-1AC8-FEA5-4279FFE2EFD6}"/>
              </a:ext>
            </a:extLst>
          </p:cNvPr>
          <p:cNvSpPr>
            <a:spLocks noGrp="1"/>
          </p:cNvSpPr>
          <p:nvPr>
            <p:ph type="sldNum" sz="quarter" idx="16"/>
          </p:nvPr>
        </p:nvSpPr>
        <p:spPr/>
        <p:txBody>
          <a:bodyPr/>
          <a:lstStyle/>
          <a:p>
            <a:fld id="{CC057153-B650-4DEB-B370-79DDCFDCE934}" type="slidenum">
              <a:rPr lang="en-US" smtClean="0"/>
              <a:pPr/>
              <a:t>9</a:t>
            </a:fld>
            <a:endParaRPr lang="en-US" dirty="0"/>
          </a:p>
        </p:txBody>
      </p:sp>
      <p:sp>
        <p:nvSpPr>
          <p:cNvPr id="5" name="Content Placeholder 4">
            <a:extLst>
              <a:ext uri="{FF2B5EF4-FFF2-40B4-BE49-F238E27FC236}">
                <a16:creationId xmlns:a16="http://schemas.microsoft.com/office/drawing/2014/main" id="{02D74F79-82C1-A0D6-26A3-F42E216FE1F2}"/>
              </a:ext>
            </a:extLst>
          </p:cNvPr>
          <p:cNvSpPr>
            <a:spLocks noGrp="1"/>
          </p:cNvSpPr>
          <p:nvPr>
            <p:ph sz="quarter" idx="13"/>
          </p:nvPr>
        </p:nvSpPr>
        <p:spPr>
          <a:xfrm>
            <a:off x="4532811" y="-19846"/>
            <a:ext cx="7120532" cy="952968"/>
          </a:xfrm>
        </p:spPr>
        <p:txBody>
          <a:bodyPr>
            <a:normAutofit/>
          </a:bodyPr>
          <a:lstStyle/>
          <a:p>
            <a:r>
              <a:rPr lang="en-GB" sz="4800" u="sng" dirty="0"/>
              <a:t>Conclusions</a:t>
            </a:r>
            <a:r>
              <a:rPr lang="en-GB" sz="2800" u="sng" dirty="0"/>
              <a:t> </a:t>
            </a:r>
          </a:p>
        </p:txBody>
      </p:sp>
      <p:sp>
        <p:nvSpPr>
          <p:cNvPr id="7" name="TextBox 6">
            <a:extLst>
              <a:ext uri="{FF2B5EF4-FFF2-40B4-BE49-F238E27FC236}">
                <a16:creationId xmlns:a16="http://schemas.microsoft.com/office/drawing/2014/main" id="{F3B858C9-34FE-6169-C652-FA75876ACE3C}"/>
              </a:ext>
            </a:extLst>
          </p:cNvPr>
          <p:cNvSpPr txBox="1"/>
          <p:nvPr/>
        </p:nvSpPr>
        <p:spPr>
          <a:xfrm>
            <a:off x="516277" y="1259377"/>
            <a:ext cx="10774385" cy="5909310"/>
          </a:xfrm>
          <a:prstGeom prst="rect">
            <a:avLst/>
          </a:prstGeom>
          <a:noFill/>
        </p:spPr>
        <p:txBody>
          <a:bodyPr wrap="square" rtlCol="0">
            <a:spAutoFit/>
          </a:bodyPr>
          <a:lstStyle/>
          <a:p>
            <a:pPr marL="285750" indent="-285750">
              <a:buFont typeface="Arial" panose="020B0604020202020204" pitchFamily="34" charset="0"/>
              <a:buChar char="•"/>
            </a:pPr>
            <a:r>
              <a:rPr lang="en-GB" sz="2400" dirty="0"/>
              <a:t> This research made us realise that introducing new technology isn’t just about choosing the right tool. Staff need training, support and clear guidance to feel confident using it </a:t>
            </a:r>
          </a:p>
          <a:p>
            <a:pPr marL="285750" indent="-285750">
              <a:buFont typeface="Arial" panose="020B0604020202020204" pitchFamily="34" charset="0"/>
              <a:buChar char="•"/>
            </a:pPr>
            <a:endParaRPr lang="en-GB" sz="2400" dirty="0"/>
          </a:p>
          <a:p>
            <a:endParaRPr lang="en-GB" sz="2400" dirty="0"/>
          </a:p>
          <a:p>
            <a:pPr marL="285750" indent="-285750">
              <a:buFont typeface="Arial" panose="020B0604020202020204" pitchFamily="34" charset="0"/>
              <a:buChar char="•"/>
            </a:pPr>
            <a:r>
              <a:rPr lang="en-GB" sz="2400" dirty="0"/>
              <a:t>What we learned : Good communication is vital in care because missed information can have a direct impact on the service users</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Conclusion: Microsoft Teams could help Ashford make daily communication and handovers more organised as long as the risks are managed properly </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endParaRPr lang="en-GB" sz="2400" dirty="0"/>
          </a:p>
          <a:p>
            <a:endParaRPr lang="en-GB" sz="2400" dirty="0"/>
          </a:p>
          <a:p>
            <a:endParaRPr lang="en-GB" dirty="0"/>
          </a:p>
        </p:txBody>
      </p:sp>
    </p:spTree>
    <p:extLst>
      <p:ext uri="{BB962C8B-B14F-4D97-AF65-F5344CB8AC3E}">
        <p14:creationId xmlns:p14="http://schemas.microsoft.com/office/powerpoint/2010/main" val="275939841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7"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1000"/>
                                        <p:tgtEl>
                                          <p:spTgt spid="7">
                                            <p:txEl>
                                              <p:pRg st="0" end="0"/>
                                            </p:txEl>
                                          </p:spTgt>
                                        </p:tgtEl>
                                      </p:cBhvr>
                                    </p:animEffect>
                                    <p:anim calcmode="lin" valueType="num">
                                      <p:cBhvr>
                                        <p:cTn id="8"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
                                            <p:txEl>
                                              <p:pRg st="0" end="0"/>
                                            </p:txEl>
                                          </p:spTgt>
                                        </p:tgtEl>
                                        <p:attrNameLst>
                                          <p:attrName>ppt_y</p:attrName>
                                        </p:attrNameLst>
                                      </p:cBhvr>
                                      <p:tavLst>
                                        <p:tav tm="0">
                                          <p:val>
                                            <p:strVal val="#ppt_y-.1"/>
                                          </p:val>
                                        </p:tav>
                                        <p:tav tm="100000">
                                          <p:val>
                                            <p:strVal val="#ppt_y"/>
                                          </p:val>
                                        </p:tav>
                                      </p:tavLst>
                                    </p:anim>
                                  </p:childTnLst>
                                </p:cTn>
                              </p:par>
                              <p:par>
                                <p:cTn id="10" presetID="47" presetClass="entr" presetSubtype="0" fill="hold" nodeType="withEffect">
                                  <p:stCondLst>
                                    <p:cond delay="0"/>
                                  </p:stCondLst>
                                  <p:childTnLst>
                                    <p:set>
                                      <p:cBhvr>
                                        <p:cTn id="11" dur="1" fill="hold">
                                          <p:stCondLst>
                                            <p:cond delay="0"/>
                                          </p:stCondLst>
                                        </p:cTn>
                                        <p:tgtEl>
                                          <p:spTgt spid="7">
                                            <p:txEl>
                                              <p:pRg st="3" end="3"/>
                                            </p:txEl>
                                          </p:spTgt>
                                        </p:tgtEl>
                                        <p:attrNameLst>
                                          <p:attrName>style.visibility</p:attrName>
                                        </p:attrNameLst>
                                      </p:cBhvr>
                                      <p:to>
                                        <p:strVal val="visible"/>
                                      </p:to>
                                    </p:set>
                                    <p:animEffect transition="in" filter="fade">
                                      <p:cBhvr>
                                        <p:cTn id="12" dur="1000"/>
                                        <p:tgtEl>
                                          <p:spTgt spid="7">
                                            <p:txEl>
                                              <p:pRg st="3" end="3"/>
                                            </p:txEl>
                                          </p:spTgt>
                                        </p:tgtEl>
                                      </p:cBhvr>
                                    </p:animEffect>
                                    <p:anim calcmode="lin" valueType="num">
                                      <p:cBhvr>
                                        <p:cTn id="13" dur="1000" fill="hold"/>
                                        <p:tgtEl>
                                          <p:spTgt spid="7">
                                            <p:txEl>
                                              <p:pRg st="3" end="3"/>
                                            </p:txEl>
                                          </p:spTgt>
                                        </p:tgtEl>
                                        <p:attrNameLst>
                                          <p:attrName>ppt_x</p:attrName>
                                        </p:attrNameLst>
                                      </p:cBhvr>
                                      <p:tavLst>
                                        <p:tav tm="0">
                                          <p:val>
                                            <p:strVal val="#ppt_x"/>
                                          </p:val>
                                        </p:tav>
                                        <p:tav tm="100000">
                                          <p:val>
                                            <p:strVal val="#ppt_x"/>
                                          </p:val>
                                        </p:tav>
                                      </p:tavLst>
                                    </p:anim>
                                    <p:anim calcmode="lin" valueType="num">
                                      <p:cBhvr>
                                        <p:cTn id="14" dur="1000" fill="hold"/>
                                        <p:tgtEl>
                                          <p:spTgt spid="7">
                                            <p:txEl>
                                              <p:pRg st="3" end="3"/>
                                            </p:txEl>
                                          </p:spTgt>
                                        </p:tgtEl>
                                        <p:attrNameLst>
                                          <p:attrName>ppt_y</p:attrName>
                                        </p:attrNameLst>
                                      </p:cBhvr>
                                      <p:tavLst>
                                        <p:tav tm="0">
                                          <p:val>
                                            <p:strVal val="#ppt_y-.1"/>
                                          </p:val>
                                        </p:tav>
                                        <p:tav tm="100000">
                                          <p:val>
                                            <p:strVal val="#ppt_y"/>
                                          </p:val>
                                        </p:tav>
                                      </p:tavLst>
                                    </p:anim>
                                  </p:childTnLst>
                                </p:cTn>
                              </p:par>
                              <p:par>
                                <p:cTn id="15" presetID="47" presetClass="entr" presetSubtype="0" fill="hold" nodeType="withEffect">
                                  <p:stCondLst>
                                    <p:cond delay="0"/>
                                  </p:stCondLst>
                                  <p:childTnLst>
                                    <p:set>
                                      <p:cBhvr>
                                        <p:cTn id="16" dur="1" fill="hold">
                                          <p:stCondLst>
                                            <p:cond delay="0"/>
                                          </p:stCondLst>
                                        </p:cTn>
                                        <p:tgtEl>
                                          <p:spTgt spid="7">
                                            <p:txEl>
                                              <p:pRg st="7" end="7"/>
                                            </p:txEl>
                                          </p:spTgt>
                                        </p:tgtEl>
                                        <p:attrNameLst>
                                          <p:attrName>style.visibility</p:attrName>
                                        </p:attrNameLst>
                                      </p:cBhvr>
                                      <p:to>
                                        <p:strVal val="visible"/>
                                      </p:to>
                                    </p:set>
                                    <p:animEffect transition="in" filter="fade">
                                      <p:cBhvr>
                                        <p:cTn id="17" dur="1000"/>
                                        <p:tgtEl>
                                          <p:spTgt spid="7">
                                            <p:txEl>
                                              <p:pRg st="7" end="7"/>
                                            </p:txEl>
                                          </p:spTgt>
                                        </p:tgtEl>
                                      </p:cBhvr>
                                    </p:animEffect>
                                    <p:anim calcmode="lin" valueType="num">
                                      <p:cBhvr>
                                        <p:cTn id="18" dur="1000" fill="hold"/>
                                        <p:tgtEl>
                                          <p:spTgt spid="7">
                                            <p:txEl>
                                              <p:pRg st="7" end="7"/>
                                            </p:txEl>
                                          </p:spTgt>
                                        </p:tgtEl>
                                        <p:attrNameLst>
                                          <p:attrName>ppt_x</p:attrName>
                                        </p:attrNameLst>
                                      </p:cBhvr>
                                      <p:tavLst>
                                        <p:tav tm="0">
                                          <p:val>
                                            <p:strVal val="#ppt_x"/>
                                          </p:val>
                                        </p:tav>
                                        <p:tav tm="100000">
                                          <p:val>
                                            <p:strVal val="#ppt_x"/>
                                          </p:val>
                                        </p:tav>
                                      </p:tavLst>
                                    </p:anim>
                                    <p:anim calcmode="lin" valueType="num">
                                      <p:cBhvr>
                                        <p:cTn id="19" dur="1000" fill="hold"/>
                                        <p:tgtEl>
                                          <p:spTgt spid="7">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Title 1">
            <a:extLst>
              <a:ext uri="{FF2B5EF4-FFF2-40B4-BE49-F238E27FC236}">
                <a16:creationId xmlns:a16="http://schemas.microsoft.com/office/drawing/2014/main" id="{C243F389-DB19-67CE-65D4-781FA21B5132}"/>
              </a:ext>
            </a:extLst>
          </p:cNvPr>
          <p:cNvSpPr>
            <a:spLocks noGrp="1"/>
          </p:cNvSpPr>
          <p:nvPr>
            <p:ph type="title"/>
          </p:nvPr>
        </p:nvSpPr>
        <p:spPr>
          <a:xfrm flipH="1">
            <a:off x="4551680" y="109728"/>
            <a:ext cx="2286000" cy="491163"/>
          </a:xfrm>
        </p:spPr>
        <p:txBody>
          <a:bodyPr>
            <a:normAutofit/>
          </a:bodyPr>
          <a:lstStyle/>
          <a:p>
            <a:r>
              <a:rPr lang="en-US" sz="2400" u="sng" dirty="0"/>
              <a:t>REFRENCES</a:t>
            </a:r>
          </a:p>
        </p:txBody>
      </p:sp>
      <p:sp>
        <p:nvSpPr>
          <p:cNvPr id="4" name="Slide Number Placeholder 3">
            <a:extLst>
              <a:ext uri="{FF2B5EF4-FFF2-40B4-BE49-F238E27FC236}">
                <a16:creationId xmlns:a16="http://schemas.microsoft.com/office/drawing/2014/main" id="{81CD60D1-6E21-16D7-4D87-256DF1585B69}"/>
              </a:ext>
            </a:extLst>
          </p:cNvPr>
          <p:cNvSpPr>
            <a:spLocks noGrp="1"/>
          </p:cNvSpPr>
          <p:nvPr>
            <p:ph type="sldNum" sz="quarter" idx="12"/>
          </p:nvPr>
        </p:nvSpPr>
        <p:spPr/>
        <p:txBody>
          <a:bodyPr anchor="ctr">
            <a:normAutofit/>
          </a:bodyPr>
          <a:lstStyle/>
          <a:p>
            <a:pPr>
              <a:spcAft>
                <a:spcPts val="600"/>
              </a:spcAft>
            </a:pPr>
            <a:fld id="{CC057153-B650-4DEB-B370-79DDCFDCE934}" type="slidenum">
              <a:rPr lang="en-US" smtClean="0"/>
              <a:pPr>
                <a:spcAft>
                  <a:spcPts val="600"/>
                </a:spcAft>
              </a:pPr>
              <a:t>10</a:t>
            </a:fld>
            <a:endParaRPr lang="en-US"/>
          </a:p>
        </p:txBody>
      </p:sp>
      <p:pic>
        <p:nvPicPr>
          <p:cNvPr id="11" name="Picture 10" descr="Light bulb on green grass">
            <a:extLst>
              <a:ext uri="{FF2B5EF4-FFF2-40B4-BE49-F238E27FC236}">
                <a16:creationId xmlns:a16="http://schemas.microsoft.com/office/drawing/2014/main" id="{00712F90-14D1-D7C0-05CB-6BE03FD33453}"/>
              </a:ext>
            </a:extLst>
          </p:cNvPr>
          <p:cNvPicPr>
            <a:picLocks noChangeAspect="1"/>
          </p:cNvPicPr>
          <p:nvPr/>
        </p:nvPicPr>
        <p:blipFill>
          <a:blip r:embed="rId3">
            <a:extLst>
              <a:ext uri="{28A0092B-C50C-407E-A947-70E740481C1C}">
                <a14:useLocalDpi xmlns:a14="http://schemas.microsoft.com/office/drawing/2010/main" val="0"/>
              </a:ext>
            </a:extLst>
          </a:blip>
          <a:srcRect l="35122" r="24969" b="-1"/>
          <a:stretch>
            <a:fillRect/>
          </a:stretch>
        </p:blipFill>
        <p:spPr>
          <a:xfrm>
            <a:off x="9191501" y="0"/>
            <a:ext cx="3000499" cy="6858000"/>
          </a:xfrm>
          <a:prstGeom prst="rect">
            <a:avLst/>
          </a:prstGeom>
          <a:noFill/>
        </p:spPr>
      </p:pic>
      <p:sp>
        <p:nvSpPr>
          <p:cNvPr id="3" name="TextBox 2">
            <a:extLst>
              <a:ext uri="{FF2B5EF4-FFF2-40B4-BE49-F238E27FC236}">
                <a16:creationId xmlns:a16="http://schemas.microsoft.com/office/drawing/2014/main" id="{052F3CFE-1321-78BA-5628-3122D9C7FC6B}"/>
              </a:ext>
            </a:extLst>
          </p:cNvPr>
          <p:cNvSpPr txBox="1"/>
          <p:nvPr/>
        </p:nvSpPr>
        <p:spPr>
          <a:xfrm>
            <a:off x="1781299" y="2434442"/>
            <a:ext cx="184731" cy="369332"/>
          </a:xfrm>
          <a:prstGeom prst="rect">
            <a:avLst/>
          </a:prstGeom>
          <a:noFill/>
        </p:spPr>
        <p:txBody>
          <a:bodyPr wrap="none" rtlCol="0">
            <a:spAutoFit/>
          </a:bodyPr>
          <a:lstStyle/>
          <a:p>
            <a:endParaRPr lang="en-GB" dirty="0"/>
          </a:p>
        </p:txBody>
      </p:sp>
      <p:sp>
        <p:nvSpPr>
          <p:cNvPr id="2" name="TextBox 1">
            <a:extLst>
              <a:ext uri="{FF2B5EF4-FFF2-40B4-BE49-F238E27FC236}">
                <a16:creationId xmlns:a16="http://schemas.microsoft.com/office/drawing/2014/main" id="{37ECEA34-760F-41CC-C740-2B45AA54324F}"/>
              </a:ext>
            </a:extLst>
          </p:cNvPr>
          <p:cNvSpPr txBox="1"/>
          <p:nvPr/>
        </p:nvSpPr>
        <p:spPr>
          <a:xfrm>
            <a:off x="166256" y="849086"/>
            <a:ext cx="9179626" cy="5909310"/>
          </a:xfrm>
          <a:prstGeom prst="rect">
            <a:avLst/>
          </a:prstGeom>
          <a:noFill/>
        </p:spPr>
        <p:txBody>
          <a:bodyPr wrap="square" rtlCol="0">
            <a:spAutoFit/>
          </a:bodyPr>
          <a:lstStyle/>
          <a:p>
            <a:pPr indent="-457200"/>
            <a:r>
              <a:rPr lang="en-GB" dirty="0"/>
              <a:t>Dodd, C. et al. (2026) 'Systematic review of evidence on the use of synchronous virtual communication in adult social care: experiences of individuals with social care needs and their carers', Health &amp; Social Care in the Community, 2026, Article 8622670.</a:t>
            </a:r>
          </a:p>
          <a:p>
            <a:pPr indent="-457200"/>
            <a:endParaRPr lang="en-GB" dirty="0"/>
          </a:p>
          <a:p>
            <a:pPr indent="-457200"/>
            <a:r>
              <a:rPr lang="en-GB" dirty="0" err="1"/>
              <a:t>Ekosgen</a:t>
            </a:r>
            <a:r>
              <a:rPr lang="en-GB" dirty="0"/>
              <a:t> (2024) Digital capabilities within the adult social care workforce in Scotland. Scottish Social Services Council.</a:t>
            </a:r>
          </a:p>
          <a:p>
            <a:pPr indent="-457200"/>
            <a:endParaRPr lang="en-GB" dirty="0"/>
          </a:p>
          <a:p>
            <a:pPr indent="-457200"/>
            <a:r>
              <a:rPr lang="en-GB" dirty="0"/>
              <a:t>Green, V. and Joyce, N. (2022) '1016 Using video telemedicine for inpatient working: a novel approach to remote working during the COVID-19 pandemic', Age and Ageing, 51(Supplement_2), afac126.055.</a:t>
            </a:r>
          </a:p>
          <a:p>
            <a:pPr indent="-457200"/>
            <a:endParaRPr lang="en-GB" dirty="0"/>
          </a:p>
          <a:p>
            <a:pPr indent="-457200"/>
            <a:r>
              <a:rPr lang="en-GB" dirty="0" err="1"/>
              <a:t>Jonnagaddala</a:t>
            </a:r>
            <a:r>
              <a:rPr lang="en-GB" dirty="0"/>
              <a:t>, J. and Wong, Z.S.Y. (2025) 'Privacy preserving strategies for electronic health records in the era of large language models', </a:t>
            </a:r>
            <a:r>
              <a:rPr lang="en-GB" dirty="0" err="1"/>
              <a:t>npj</a:t>
            </a:r>
            <a:r>
              <a:rPr lang="en-GB" dirty="0"/>
              <a:t> Digital Medicine, 8, 34.</a:t>
            </a:r>
          </a:p>
          <a:p>
            <a:pPr indent="-457200"/>
            <a:endParaRPr lang="en-GB" dirty="0"/>
          </a:p>
          <a:p>
            <a:pPr indent="-457200"/>
            <a:r>
              <a:rPr lang="en-GB" dirty="0" err="1"/>
              <a:t>Sastrawan</a:t>
            </a:r>
            <a:r>
              <a:rPr lang="en-GB" dirty="0"/>
              <a:t>, I.G.G. et al. (2024) 'Integrating Microsoft Teams in medical program for virtual pharmacology simulations and prescription roleplay', International Journal of Transformative Health Professions Education, 2(2), pp. 22–27.</a:t>
            </a:r>
          </a:p>
          <a:p>
            <a:pPr indent="-457200"/>
            <a:endParaRPr lang="en-GB" dirty="0"/>
          </a:p>
          <a:p>
            <a:pPr indent="-457200"/>
            <a:r>
              <a:rPr lang="en-GB" dirty="0"/>
              <a:t>Warmoth, K. et al. (2023) 'Using online consultations to facilitate health and social care delivery during COVID-19: an interview study of care home staff', Journal of Long-Term Care, 2023, pp. 100–109.</a:t>
            </a:r>
          </a:p>
        </p:txBody>
      </p:sp>
      <p:sp>
        <p:nvSpPr>
          <p:cNvPr id="5" name="TextBox 4">
            <a:extLst>
              <a:ext uri="{FF2B5EF4-FFF2-40B4-BE49-F238E27FC236}">
                <a16:creationId xmlns:a16="http://schemas.microsoft.com/office/drawing/2014/main" id="{8FD35195-EF17-A12D-A480-EB55EE04C261}"/>
              </a:ext>
            </a:extLst>
          </p:cNvPr>
          <p:cNvSpPr txBox="1"/>
          <p:nvPr/>
        </p:nvSpPr>
        <p:spPr>
          <a:xfrm>
            <a:off x="7696200" y="38099"/>
            <a:ext cx="1193800" cy="253916"/>
          </a:xfrm>
          <a:prstGeom prst="rect">
            <a:avLst/>
          </a:prstGeom>
          <a:noFill/>
        </p:spPr>
        <p:txBody>
          <a:bodyPr wrap="square" rtlCol="0">
            <a:spAutoFit/>
          </a:bodyPr>
          <a:lstStyle/>
          <a:p>
            <a:r>
              <a:rPr lang="en-GB" sz="1050" dirty="0"/>
              <a:t>Stock images</a:t>
            </a:r>
          </a:p>
        </p:txBody>
      </p:sp>
    </p:spTree>
    <p:extLst>
      <p:ext uri="{BB962C8B-B14F-4D97-AF65-F5344CB8AC3E}">
        <p14:creationId xmlns:p14="http://schemas.microsoft.com/office/powerpoint/2010/main" val="179856490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3" presetClass="entr" presetSubtype="16"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p:cTn id="7" dur="500" fill="hold"/>
                                        <p:tgtEl>
                                          <p:spTgt spid="2">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2">
                                            <p:txEl>
                                              <p:pRg st="0" end="0"/>
                                            </p:txEl>
                                          </p:spTgt>
                                        </p:tgtEl>
                                        <p:attrNameLst>
                                          <p:attrName>ppt_h</p:attrName>
                                        </p:attrNameLst>
                                      </p:cBhvr>
                                      <p:tavLst>
                                        <p:tav tm="0">
                                          <p:val>
                                            <p:fltVal val="0"/>
                                          </p:val>
                                        </p:tav>
                                        <p:tav tm="100000">
                                          <p:val>
                                            <p:strVal val="#ppt_h"/>
                                          </p:val>
                                        </p:tav>
                                      </p:tavLst>
                                    </p:anim>
                                  </p:childTnLst>
                                </p:cTn>
                              </p:par>
                              <p:par>
                                <p:cTn id="9" presetID="23" presetClass="entr" presetSubtype="16" fill="hold" nodeType="with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anim calcmode="lin" valueType="num">
                                      <p:cBhvr>
                                        <p:cTn id="11" dur="500" fill="hold"/>
                                        <p:tgtEl>
                                          <p:spTgt spid="2">
                                            <p:txEl>
                                              <p:pRg st="2" end="2"/>
                                            </p:txEl>
                                          </p:spTgt>
                                        </p:tgtEl>
                                        <p:attrNameLst>
                                          <p:attrName>ppt_w</p:attrName>
                                        </p:attrNameLst>
                                      </p:cBhvr>
                                      <p:tavLst>
                                        <p:tav tm="0">
                                          <p:val>
                                            <p:fltVal val="0"/>
                                          </p:val>
                                        </p:tav>
                                        <p:tav tm="100000">
                                          <p:val>
                                            <p:strVal val="#ppt_w"/>
                                          </p:val>
                                        </p:tav>
                                      </p:tavLst>
                                    </p:anim>
                                    <p:anim calcmode="lin" valueType="num">
                                      <p:cBhvr>
                                        <p:cTn id="12" dur="500" fill="hold"/>
                                        <p:tgtEl>
                                          <p:spTgt spid="2">
                                            <p:txEl>
                                              <p:pRg st="2" end="2"/>
                                            </p:txEl>
                                          </p:spTgt>
                                        </p:tgtEl>
                                        <p:attrNameLst>
                                          <p:attrName>ppt_h</p:attrName>
                                        </p:attrNameLst>
                                      </p:cBhvr>
                                      <p:tavLst>
                                        <p:tav tm="0">
                                          <p:val>
                                            <p:fltVal val="0"/>
                                          </p:val>
                                        </p:tav>
                                        <p:tav tm="100000">
                                          <p:val>
                                            <p:strVal val="#ppt_h"/>
                                          </p:val>
                                        </p:tav>
                                      </p:tavLst>
                                    </p:anim>
                                  </p:childTnLst>
                                </p:cTn>
                              </p:par>
                              <p:par>
                                <p:cTn id="13" presetID="23" presetClass="entr" presetSubtype="16" fill="hold" nodeType="with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anim calcmode="lin" valueType="num">
                                      <p:cBhvr>
                                        <p:cTn id="15" dur="500" fill="hold"/>
                                        <p:tgtEl>
                                          <p:spTgt spid="2">
                                            <p:txEl>
                                              <p:pRg st="4" end="4"/>
                                            </p:txEl>
                                          </p:spTgt>
                                        </p:tgtEl>
                                        <p:attrNameLst>
                                          <p:attrName>ppt_w</p:attrName>
                                        </p:attrNameLst>
                                      </p:cBhvr>
                                      <p:tavLst>
                                        <p:tav tm="0">
                                          <p:val>
                                            <p:fltVal val="0"/>
                                          </p:val>
                                        </p:tav>
                                        <p:tav tm="100000">
                                          <p:val>
                                            <p:strVal val="#ppt_w"/>
                                          </p:val>
                                        </p:tav>
                                      </p:tavLst>
                                    </p:anim>
                                    <p:anim calcmode="lin" valueType="num">
                                      <p:cBhvr>
                                        <p:cTn id="16" dur="500" fill="hold"/>
                                        <p:tgtEl>
                                          <p:spTgt spid="2">
                                            <p:txEl>
                                              <p:pRg st="4" end="4"/>
                                            </p:txEl>
                                          </p:spTgt>
                                        </p:tgtEl>
                                        <p:attrNameLst>
                                          <p:attrName>ppt_h</p:attrName>
                                        </p:attrNameLst>
                                      </p:cBhvr>
                                      <p:tavLst>
                                        <p:tav tm="0">
                                          <p:val>
                                            <p:fltVal val="0"/>
                                          </p:val>
                                        </p:tav>
                                        <p:tav tm="100000">
                                          <p:val>
                                            <p:strVal val="#ppt_h"/>
                                          </p:val>
                                        </p:tav>
                                      </p:tavLst>
                                    </p:anim>
                                  </p:childTnLst>
                                </p:cTn>
                              </p:par>
                              <p:par>
                                <p:cTn id="17" presetID="23" presetClass="entr" presetSubtype="16" fill="hold" nodeType="withEffect">
                                  <p:stCondLst>
                                    <p:cond delay="0"/>
                                  </p:stCondLst>
                                  <p:childTnLst>
                                    <p:set>
                                      <p:cBhvr>
                                        <p:cTn id="18" dur="1" fill="hold">
                                          <p:stCondLst>
                                            <p:cond delay="0"/>
                                          </p:stCondLst>
                                        </p:cTn>
                                        <p:tgtEl>
                                          <p:spTgt spid="2">
                                            <p:txEl>
                                              <p:pRg st="6" end="6"/>
                                            </p:txEl>
                                          </p:spTgt>
                                        </p:tgtEl>
                                        <p:attrNameLst>
                                          <p:attrName>style.visibility</p:attrName>
                                        </p:attrNameLst>
                                      </p:cBhvr>
                                      <p:to>
                                        <p:strVal val="visible"/>
                                      </p:to>
                                    </p:set>
                                    <p:anim calcmode="lin" valueType="num">
                                      <p:cBhvr>
                                        <p:cTn id="19" dur="500" fill="hold"/>
                                        <p:tgtEl>
                                          <p:spTgt spid="2">
                                            <p:txEl>
                                              <p:pRg st="6" end="6"/>
                                            </p:txEl>
                                          </p:spTgt>
                                        </p:tgtEl>
                                        <p:attrNameLst>
                                          <p:attrName>ppt_w</p:attrName>
                                        </p:attrNameLst>
                                      </p:cBhvr>
                                      <p:tavLst>
                                        <p:tav tm="0">
                                          <p:val>
                                            <p:fltVal val="0"/>
                                          </p:val>
                                        </p:tav>
                                        <p:tav tm="100000">
                                          <p:val>
                                            <p:strVal val="#ppt_w"/>
                                          </p:val>
                                        </p:tav>
                                      </p:tavLst>
                                    </p:anim>
                                    <p:anim calcmode="lin" valueType="num">
                                      <p:cBhvr>
                                        <p:cTn id="20" dur="500" fill="hold"/>
                                        <p:tgtEl>
                                          <p:spTgt spid="2">
                                            <p:txEl>
                                              <p:pRg st="6" end="6"/>
                                            </p:txEl>
                                          </p:spTgt>
                                        </p:tgtEl>
                                        <p:attrNameLst>
                                          <p:attrName>ppt_h</p:attrName>
                                        </p:attrNameLst>
                                      </p:cBhvr>
                                      <p:tavLst>
                                        <p:tav tm="0">
                                          <p:val>
                                            <p:fltVal val="0"/>
                                          </p:val>
                                        </p:tav>
                                        <p:tav tm="100000">
                                          <p:val>
                                            <p:strVal val="#ppt_h"/>
                                          </p:val>
                                        </p:tav>
                                      </p:tavLst>
                                    </p:anim>
                                  </p:childTnLst>
                                </p:cTn>
                              </p:par>
                              <p:par>
                                <p:cTn id="21" presetID="23" presetClass="entr" presetSubtype="16" fill="hold" nodeType="withEffect">
                                  <p:stCondLst>
                                    <p:cond delay="0"/>
                                  </p:stCondLst>
                                  <p:childTnLst>
                                    <p:set>
                                      <p:cBhvr>
                                        <p:cTn id="22" dur="1" fill="hold">
                                          <p:stCondLst>
                                            <p:cond delay="0"/>
                                          </p:stCondLst>
                                        </p:cTn>
                                        <p:tgtEl>
                                          <p:spTgt spid="2">
                                            <p:txEl>
                                              <p:pRg st="8" end="8"/>
                                            </p:txEl>
                                          </p:spTgt>
                                        </p:tgtEl>
                                        <p:attrNameLst>
                                          <p:attrName>style.visibility</p:attrName>
                                        </p:attrNameLst>
                                      </p:cBhvr>
                                      <p:to>
                                        <p:strVal val="visible"/>
                                      </p:to>
                                    </p:set>
                                    <p:anim calcmode="lin" valueType="num">
                                      <p:cBhvr>
                                        <p:cTn id="23" dur="500" fill="hold"/>
                                        <p:tgtEl>
                                          <p:spTgt spid="2">
                                            <p:txEl>
                                              <p:pRg st="8" end="8"/>
                                            </p:txEl>
                                          </p:spTgt>
                                        </p:tgtEl>
                                        <p:attrNameLst>
                                          <p:attrName>ppt_w</p:attrName>
                                        </p:attrNameLst>
                                      </p:cBhvr>
                                      <p:tavLst>
                                        <p:tav tm="0">
                                          <p:val>
                                            <p:fltVal val="0"/>
                                          </p:val>
                                        </p:tav>
                                        <p:tav tm="100000">
                                          <p:val>
                                            <p:strVal val="#ppt_w"/>
                                          </p:val>
                                        </p:tav>
                                      </p:tavLst>
                                    </p:anim>
                                    <p:anim calcmode="lin" valueType="num">
                                      <p:cBhvr>
                                        <p:cTn id="24" dur="500" fill="hold"/>
                                        <p:tgtEl>
                                          <p:spTgt spid="2">
                                            <p:txEl>
                                              <p:pRg st="8" end="8"/>
                                            </p:txEl>
                                          </p:spTgt>
                                        </p:tgtEl>
                                        <p:attrNameLst>
                                          <p:attrName>ppt_h</p:attrName>
                                        </p:attrNameLst>
                                      </p:cBhvr>
                                      <p:tavLst>
                                        <p:tav tm="0">
                                          <p:val>
                                            <p:fltVal val="0"/>
                                          </p:val>
                                        </p:tav>
                                        <p:tav tm="100000">
                                          <p:val>
                                            <p:strVal val="#ppt_h"/>
                                          </p:val>
                                        </p:tav>
                                      </p:tavLst>
                                    </p:anim>
                                  </p:childTnLst>
                                </p:cTn>
                              </p:par>
                              <p:par>
                                <p:cTn id="25" presetID="23" presetClass="entr" presetSubtype="16" fill="hold" nodeType="withEffect">
                                  <p:stCondLst>
                                    <p:cond delay="0"/>
                                  </p:stCondLst>
                                  <p:childTnLst>
                                    <p:set>
                                      <p:cBhvr>
                                        <p:cTn id="26" dur="1" fill="hold">
                                          <p:stCondLst>
                                            <p:cond delay="0"/>
                                          </p:stCondLst>
                                        </p:cTn>
                                        <p:tgtEl>
                                          <p:spTgt spid="2">
                                            <p:txEl>
                                              <p:pRg st="10" end="10"/>
                                            </p:txEl>
                                          </p:spTgt>
                                        </p:tgtEl>
                                        <p:attrNameLst>
                                          <p:attrName>style.visibility</p:attrName>
                                        </p:attrNameLst>
                                      </p:cBhvr>
                                      <p:to>
                                        <p:strVal val="visible"/>
                                      </p:to>
                                    </p:set>
                                    <p:anim calcmode="lin" valueType="num">
                                      <p:cBhvr>
                                        <p:cTn id="27" dur="500" fill="hold"/>
                                        <p:tgtEl>
                                          <p:spTgt spid="2">
                                            <p:txEl>
                                              <p:pRg st="10" end="10"/>
                                            </p:txEl>
                                          </p:spTgt>
                                        </p:tgtEl>
                                        <p:attrNameLst>
                                          <p:attrName>ppt_w</p:attrName>
                                        </p:attrNameLst>
                                      </p:cBhvr>
                                      <p:tavLst>
                                        <p:tav tm="0">
                                          <p:val>
                                            <p:fltVal val="0"/>
                                          </p:val>
                                        </p:tav>
                                        <p:tav tm="100000">
                                          <p:val>
                                            <p:strVal val="#ppt_w"/>
                                          </p:val>
                                        </p:tav>
                                      </p:tavLst>
                                    </p:anim>
                                    <p:anim calcmode="lin" valueType="num">
                                      <p:cBhvr>
                                        <p:cTn id="28" dur="500" fill="hold"/>
                                        <p:tgtEl>
                                          <p:spTgt spid="2">
                                            <p:txEl>
                                              <p:pRg st="10" end="10"/>
                                            </p:txEl>
                                          </p:spTgt>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79D7DDC9E10214D933E3CBD85CF9DDF" ma:contentTypeVersion="5" ma:contentTypeDescription="Create a new document." ma:contentTypeScope="" ma:versionID="16e3fd011280a0b36ab90ebc793121dc">
  <xsd:schema xmlns:xsd="http://www.w3.org/2001/XMLSchema" xmlns:xs="http://www.w3.org/2001/XMLSchema" xmlns:p="http://schemas.microsoft.com/office/2006/metadata/properties" xmlns:ns3="7776a00f-01fb-47bc-962e-3746121dba2d" targetNamespace="http://schemas.microsoft.com/office/2006/metadata/properties" ma:root="true" ma:fieldsID="88f373ff4c5f356646238daee08e9ba6" ns3:_="">
    <xsd:import namespace="7776a00f-01fb-47bc-962e-3746121dba2d"/>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776a00f-01fb-47bc-962e-3746121dba2d"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7776a00f-01fb-47bc-962e-3746121dba2d"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B398CCE-6219-4DB4-9196-9881098BBF4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776a00f-01fb-47bc-962e-3746121dba2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F782DA7-86C0-4A84-A860-11A1E6E3FB6B}">
  <ds:schemaRefs>
    <ds:schemaRef ds:uri="http://schemas.microsoft.com/office/2006/documentManagement/types"/>
    <ds:schemaRef ds:uri="http://schemas.microsoft.com/office/infopath/2007/PartnerControls"/>
    <ds:schemaRef ds:uri="http://schemas.openxmlformats.org/package/2006/metadata/core-properties"/>
    <ds:schemaRef ds:uri="http://schemas.microsoft.com/office/2006/metadata/properties"/>
    <ds:schemaRef ds:uri="http://purl.org/dc/terms/"/>
    <ds:schemaRef ds:uri="http://purl.org/dc/elements/1.1/"/>
    <ds:schemaRef ds:uri="7776a00f-01fb-47bc-962e-3746121dba2d"/>
    <ds:schemaRef ds:uri="http://www.w3.org/XML/1998/namespace"/>
    <ds:schemaRef ds:uri="http://purl.org/dc/dcmitype/"/>
  </ds:schemaRefs>
</ds:datastoreItem>
</file>

<file path=customXml/itemProps3.xml><?xml version="1.0" encoding="utf-8"?>
<ds:datastoreItem xmlns:ds="http://schemas.openxmlformats.org/officeDocument/2006/customXml" ds:itemID="{076F8FCD-0A1F-4F6A-8F55-15E9E87E2E4C}">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2108</TotalTime>
  <Words>3320</Words>
  <Application>Microsoft Office PowerPoint</Application>
  <PresentationFormat>Widescreen</PresentationFormat>
  <Paragraphs>191</Paragraphs>
  <Slides>10</Slides>
  <Notes>10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Ashford Community Care Service – Improving staff communication</vt:lpstr>
      <vt:lpstr>The problem at Ashford</vt:lpstr>
      <vt:lpstr>OUR RECOMMENDATION      Chosen Task: Staff communication and daily updates   Recommended Tool- Microsoft Teams    Goal- To improve communication, teamwork and efficiency  at Ashford  </vt:lpstr>
      <vt:lpstr>The Problem &amp; Our Solution </vt:lpstr>
      <vt:lpstr>How it works in practice </vt:lpstr>
      <vt:lpstr>Why Microsoft Teams?</vt:lpstr>
      <vt:lpstr>What could go wrong?</vt:lpstr>
      <vt:lpstr>PowerPoint Presentation</vt:lpstr>
      <vt:lpstr>PowerPoint Presentation</vt:lpstr>
      <vt:lpstr>REFRENCES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Larab Bashir (2604385)</dc:creator>
  <cp:lastModifiedBy>Larab Bashir (2604385)</cp:lastModifiedBy>
  <cp:revision>5</cp:revision>
  <dcterms:created xsi:type="dcterms:W3CDTF">2026-09-16T15:56:38Z</dcterms:created>
  <dcterms:modified xsi:type="dcterms:W3CDTF">2026-10-01T15:56:58Z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0x010100579D7DDC9E10214D933E3CBD85CF9DDF</vt:lpwstr>
  </property>
  <property fmtid="{D5CDD505-2E9C-101B-9397-08002B2CF9AE}" pid="3" name="MediaServiceImageTags">
    <vt:lpwstr/>
  </property>
</Properties>
</file>