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4"/>
  </p:notesMasterIdLst>
  <p:handoutMasterIdLst>
    <p:handoutMasterId r:id="rId25"/>
  </p:handoutMasterIdLst>
  <p:sldIdLst>
    <p:sldId id="494" r:id="rId2"/>
    <p:sldId id="372" r:id="rId3"/>
    <p:sldId id="391" r:id="rId4"/>
    <p:sldId id="392" r:id="rId5"/>
    <p:sldId id="395" r:id="rId6"/>
    <p:sldId id="393" r:id="rId7"/>
    <p:sldId id="394" r:id="rId8"/>
    <p:sldId id="396" r:id="rId9"/>
    <p:sldId id="398" r:id="rId10"/>
    <p:sldId id="397" r:id="rId11"/>
    <p:sldId id="399" r:id="rId12"/>
    <p:sldId id="400" r:id="rId13"/>
    <p:sldId id="401" r:id="rId14"/>
    <p:sldId id="402" r:id="rId15"/>
    <p:sldId id="403" r:id="rId16"/>
    <p:sldId id="404" r:id="rId17"/>
    <p:sldId id="405" r:id="rId18"/>
    <p:sldId id="407" r:id="rId19"/>
    <p:sldId id="406" r:id="rId20"/>
    <p:sldId id="408" r:id="rId21"/>
    <p:sldId id="369" r:id="rId22"/>
    <p:sldId id="409" r:id="rId23"/>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89326" autoAdjust="0"/>
  </p:normalViewPr>
  <p:slideViewPr>
    <p:cSldViewPr>
      <p:cViewPr varScale="1">
        <p:scale>
          <a:sx n="100" d="100"/>
          <a:sy n="100" d="100"/>
        </p:scale>
        <p:origin x="810" y="7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68F499-51D8-4589-A895-8EC6D2A4EFEE}" type="doc">
      <dgm:prSet loTypeId="urn:microsoft.com/office/officeart/2005/8/layout/process2" loCatId="process" qsTypeId="urn:microsoft.com/office/officeart/2005/8/quickstyle/3d4" qsCatId="3D" csTypeId="urn:microsoft.com/office/officeart/2005/8/colors/accent3_1" csCatId="accent3" phldr="1"/>
      <dgm:spPr/>
    </dgm:pt>
    <dgm:pt modelId="{2587AD2E-75C0-4917-9F72-8B69A5BB2DEE}">
      <dgm:prSet phldrT="[Text]" custT="1"/>
      <dgm:spPr>
        <a:xfrm>
          <a:off x="0" y="117357"/>
          <a:ext cx="6977479" cy="376187"/>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gm:spPr>
      <dgm:t>
        <a:bodyPr/>
        <a:lstStyle/>
        <a:p>
          <a:pPr>
            <a:buNone/>
          </a:pPr>
          <a:r>
            <a:rPr lang="en-US" sz="2200" baseline="0" dirty="0">
              <a:solidFill>
                <a:srgbClr val="0033CC">
                  <a:hueOff val="0"/>
                  <a:satOff val="0"/>
                  <a:lumOff val="0"/>
                  <a:alphaOff val="0"/>
                </a:srgbClr>
              </a:solidFill>
              <a:latin typeface="Arial"/>
              <a:ea typeface="+mn-ea"/>
              <a:cs typeface="+mn-cs"/>
            </a:rPr>
            <a:t>Literature Review</a:t>
          </a:r>
          <a:endParaRPr lang="en-IE" sz="2200" baseline="0" dirty="0">
            <a:solidFill>
              <a:srgbClr val="0033CC">
                <a:hueOff val="0"/>
                <a:satOff val="0"/>
                <a:lumOff val="0"/>
                <a:alphaOff val="0"/>
              </a:srgbClr>
            </a:solidFill>
            <a:latin typeface="Arial"/>
            <a:ea typeface="+mn-ea"/>
            <a:cs typeface="+mn-cs"/>
          </a:endParaRPr>
        </a:p>
      </dgm:t>
    </dgm:pt>
    <dgm:pt modelId="{33F965D1-DBB6-435C-9856-5B022136FD7D}" type="parTrans" cxnId="{8243C3BE-C197-4131-A680-77795BDF8732}">
      <dgm:prSet/>
      <dgm:spPr/>
      <dgm:t>
        <a:bodyPr/>
        <a:lstStyle/>
        <a:p>
          <a:endParaRPr lang="en-IE"/>
        </a:p>
      </dgm:t>
    </dgm:pt>
    <dgm:pt modelId="{EAA8B025-1ED4-41A5-81F9-57AFE7F27DF0}" type="sibTrans" cxnId="{8243C3BE-C197-4131-A680-77795BDF8732}">
      <dgm:prSet/>
      <dgm:spPr>
        <a:xfrm rot="5314966">
          <a:off x="3394893" y="447795"/>
          <a:ext cx="203717"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gm:spPr>
      <dgm:t>
        <a:bodyPr/>
        <a:lstStyle/>
        <a:p>
          <a:pPr>
            <a:buNone/>
          </a:pPr>
          <a:endParaRPr lang="en-IE">
            <a:solidFill>
              <a:srgbClr val="0033CC">
                <a:hueOff val="0"/>
                <a:satOff val="0"/>
                <a:lumOff val="0"/>
                <a:alphaOff val="0"/>
              </a:srgbClr>
            </a:solidFill>
            <a:latin typeface="Arial"/>
            <a:ea typeface="+mn-ea"/>
            <a:cs typeface="+mn-cs"/>
          </a:endParaRPr>
        </a:p>
      </dgm:t>
    </dgm:pt>
    <dgm:pt modelId="{9EA491D1-1043-442B-A01B-0D0CFD8B4D68}">
      <dgm:prSet phldrT="[Text]" custT="1"/>
      <dgm:spPr>
        <a:xfrm>
          <a:off x="2" y="765084"/>
          <a:ext cx="7009782" cy="386570"/>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gm:spPr>
      <dgm:t>
        <a:bodyPr/>
        <a:lstStyle/>
        <a:p>
          <a:pPr>
            <a:buNone/>
          </a:pPr>
          <a:r>
            <a:rPr lang="en-IE" sz="2200" dirty="0">
              <a:solidFill>
                <a:srgbClr val="0033CC">
                  <a:hueOff val="0"/>
                  <a:satOff val="0"/>
                  <a:lumOff val="0"/>
                  <a:alphaOff val="0"/>
                </a:srgbClr>
              </a:solidFill>
              <a:latin typeface="Arial"/>
              <a:ea typeface="+mn-ea"/>
              <a:cs typeface="+mn-cs"/>
            </a:rPr>
            <a:t>Concepts and Theories</a:t>
          </a:r>
        </a:p>
      </dgm:t>
    </dgm:pt>
    <dgm:pt modelId="{4D54FBAE-0012-4D00-A5B9-66EA4A88ACB2}" type="parTrans" cxnId="{41942AA4-F450-4D04-A98D-3D10739FB265}">
      <dgm:prSet/>
      <dgm:spPr/>
      <dgm:t>
        <a:bodyPr/>
        <a:lstStyle/>
        <a:p>
          <a:endParaRPr lang="en-IE"/>
        </a:p>
      </dgm:t>
    </dgm:pt>
    <dgm:pt modelId="{A44B04CA-D7DD-4FEE-893D-0D4DEF5D5785}" type="sibTrans" cxnId="{41942AA4-F450-4D04-A98D-3D10739FB265}">
      <dgm:prSet/>
      <dgm:spPr>
        <a:xfrm rot="5416165">
          <a:off x="3378132" y="1136890"/>
          <a:ext cx="250135"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gm:spPr>
      <dgm:t>
        <a:bodyPr/>
        <a:lstStyle/>
        <a:p>
          <a:pPr>
            <a:buNone/>
          </a:pPr>
          <a:endParaRPr lang="en-IE">
            <a:solidFill>
              <a:srgbClr val="0033CC">
                <a:hueOff val="0"/>
                <a:satOff val="0"/>
                <a:lumOff val="0"/>
                <a:alphaOff val="0"/>
              </a:srgbClr>
            </a:solidFill>
            <a:latin typeface="Arial"/>
            <a:ea typeface="+mn-ea"/>
            <a:cs typeface="+mn-cs"/>
          </a:endParaRPr>
        </a:p>
      </dgm:t>
    </dgm:pt>
    <dgm:pt modelId="{46C22EB6-CCD2-453D-9292-2104F82EA8B3}">
      <dgm:prSet phldrT="[Text]" custT="1"/>
      <dgm:spPr>
        <a:xfrm>
          <a:off x="0" y="2205245"/>
          <a:ext cx="6993163" cy="392177"/>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gm:spPr>
      <dgm:t>
        <a:bodyPr/>
        <a:lstStyle/>
        <a:p>
          <a:pPr>
            <a:buNone/>
          </a:pPr>
          <a:r>
            <a:rPr lang="en-IE" sz="2200" dirty="0">
              <a:solidFill>
                <a:srgbClr val="0033CC">
                  <a:hueOff val="0"/>
                  <a:satOff val="0"/>
                  <a:lumOff val="0"/>
                  <a:alphaOff val="0"/>
                </a:srgbClr>
              </a:solidFill>
              <a:latin typeface="Arial"/>
              <a:ea typeface="+mn-ea"/>
              <a:cs typeface="+mn-cs"/>
            </a:rPr>
            <a:t>Sampling</a:t>
          </a:r>
        </a:p>
      </dgm:t>
    </dgm:pt>
    <dgm:pt modelId="{92380130-9196-4F0D-90BF-43C9B1608295}" type="parTrans" cxnId="{BD399BBE-515A-4DBB-9F8F-F27FFD7D9FF2}">
      <dgm:prSet/>
      <dgm:spPr/>
      <dgm:t>
        <a:bodyPr/>
        <a:lstStyle/>
        <a:p>
          <a:endParaRPr lang="en-IE"/>
        </a:p>
      </dgm:t>
    </dgm:pt>
    <dgm:pt modelId="{C9FA11E0-54D7-4E57-BDB0-108AD4AC4DCE}" type="sibTrans" cxnId="{BD399BBE-515A-4DBB-9F8F-F27FFD7D9FF2}">
      <dgm:prSet/>
      <dgm:spPr>
        <a:xfrm rot="5369601">
          <a:off x="3376796" y="2579855"/>
          <a:ext cx="245937"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gm:spPr>
      <dgm:t>
        <a:bodyPr/>
        <a:lstStyle/>
        <a:p>
          <a:pPr>
            <a:buNone/>
          </a:pPr>
          <a:endParaRPr lang="en-IE">
            <a:solidFill>
              <a:srgbClr val="0033CC">
                <a:hueOff val="0"/>
                <a:satOff val="0"/>
                <a:lumOff val="0"/>
                <a:alphaOff val="0"/>
              </a:srgbClr>
            </a:solidFill>
            <a:latin typeface="Arial"/>
            <a:ea typeface="+mn-ea"/>
            <a:cs typeface="+mn-cs"/>
          </a:endParaRPr>
        </a:p>
      </dgm:t>
    </dgm:pt>
    <dgm:pt modelId="{E5698F2E-B750-4C12-84EA-D9890DC77587}">
      <dgm:prSet custT="1"/>
      <dgm:spPr>
        <a:xfrm>
          <a:off x="2" y="1485164"/>
          <a:ext cx="7002941" cy="401333"/>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gm:spPr>
      <dgm:t>
        <a:bodyPr/>
        <a:lstStyle/>
        <a:p>
          <a:pPr>
            <a:buNone/>
          </a:pPr>
          <a:r>
            <a:rPr lang="en-IE" sz="2200" dirty="0">
              <a:solidFill>
                <a:srgbClr val="0033CC">
                  <a:hueOff val="0"/>
                  <a:satOff val="0"/>
                  <a:lumOff val="0"/>
                  <a:alphaOff val="0"/>
                </a:srgbClr>
              </a:solidFill>
              <a:latin typeface="Arial"/>
              <a:ea typeface="+mn-ea"/>
              <a:cs typeface="+mn-cs"/>
            </a:rPr>
            <a:t>Research Questions</a:t>
          </a:r>
        </a:p>
      </dgm:t>
    </dgm:pt>
    <dgm:pt modelId="{4BDDD49E-9E86-4EEC-AE46-CDE161C77394}" type="parTrans" cxnId="{76CB884B-A45A-4381-BAEB-A04BD6171D48}">
      <dgm:prSet/>
      <dgm:spPr/>
      <dgm:t>
        <a:bodyPr/>
        <a:lstStyle/>
        <a:p>
          <a:endParaRPr lang="en-IE"/>
        </a:p>
      </dgm:t>
    </dgm:pt>
    <dgm:pt modelId="{279E9B64-5D8B-49E9-95EF-D40461D93B1D}" type="sibTrans" cxnId="{76CB884B-A45A-4381-BAEB-A04BD6171D48}">
      <dgm:prSet/>
      <dgm:spPr>
        <a:xfrm rot="5423500">
          <a:off x="3379478" y="1864352"/>
          <a:ext cx="239065"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gm:spPr>
      <dgm:t>
        <a:bodyPr/>
        <a:lstStyle/>
        <a:p>
          <a:pPr>
            <a:buNone/>
          </a:pPr>
          <a:endParaRPr lang="en-IE">
            <a:solidFill>
              <a:srgbClr val="0033CC">
                <a:hueOff val="0"/>
                <a:satOff val="0"/>
                <a:lumOff val="0"/>
                <a:alphaOff val="0"/>
              </a:srgbClr>
            </a:solidFill>
            <a:latin typeface="Arial"/>
            <a:ea typeface="+mn-ea"/>
            <a:cs typeface="+mn-cs"/>
          </a:endParaRPr>
        </a:p>
      </dgm:t>
    </dgm:pt>
    <dgm:pt modelId="{2654DC35-313E-4E3B-B9E2-0D93C2AEB22C}">
      <dgm:prSet custT="1"/>
      <dgm:spPr>
        <a:xfrm>
          <a:off x="0" y="2925325"/>
          <a:ext cx="7006006" cy="404415"/>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gm:spPr>
      <dgm:t>
        <a:bodyPr/>
        <a:lstStyle/>
        <a:p>
          <a:pPr>
            <a:buNone/>
          </a:pPr>
          <a:r>
            <a:rPr lang="en-IE" sz="2200" dirty="0">
              <a:solidFill>
                <a:srgbClr val="0033CC">
                  <a:hueOff val="0"/>
                  <a:satOff val="0"/>
                  <a:lumOff val="0"/>
                  <a:alphaOff val="0"/>
                </a:srgbClr>
              </a:solidFill>
              <a:latin typeface="Arial"/>
              <a:ea typeface="+mn-ea"/>
              <a:cs typeface="+mn-cs"/>
            </a:rPr>
            <a:t>Data Collection</a:t>
          </a:r>
        </a:p>
      </dgm:t>
    </dgm:pt>
    <dgm:pt modelId="{72A70060-636E-47E1-BF91-35180BB3F547}" type="parTrans" cxnId="{400709DE-EFEC-494C-85DF-A472D4528F0E}">
      <dgm:prSet/>
      <dgm:spPr/>
      <dgm:t>
        <a:bodyPr/>
        <a:lstStyle/>
        <a:p>
          <a:endParaRPr lang="en-IE"/>
        </a:p>
      </dgm:t>
    </dgm:pt>
    <dgm:pt modelId="{748FFB70-175F-4447-AA29-19D49C5E6B29}" type="sibTrans" cxnId="{400709DE-EFEC-494C-85DF-A472D4528F0E}">
      <dgm:prSet/>
      <dgm:spPr>
        <a:xfrm rot="5339885">
          <a:off x="3390907" y="3306054"/>
          <a:ext cx="236784"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gm:spPr>
      <dgm:t>
        <a:bodyPr/>
        <a:lstStyle/>
        <a:p>
          <a:pPr>
            <a:buNone/>
          </a:pPr>
          <a:endParaRPr lang="en-IE">
            <a:solidFill>
              <a:srgbClr val="0033CC">
                <a:hueOff val="0"/>
                <a:satOff val="0"/>
                <a:lumOff val="0"/>
                <a:alphaOff val="0"/>
              </a:srgbClr>
            </a:solidFill>
            <a:latin typeface="Arial"/>
            <a:ea typeface="+mn-ea"/>
            <a:cs typeface="+mn-cs"/>
          </a:endParaRPr>
        </a:p>
      </dgm:t>
    </dgm:pt>
    <dgm:pt modelId="{9C2DB78D-5006-4D57-8AE6-254CF0E8F9F1}">
      <dgm:prSet custT="1"/>
      <dgm:spPr>
        <a:xfrm>
          <a:off x="2" y="3645405"/>
          <a:ext cx="7031403" cy="416694"/>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gm:spPr>
      <dgm:t>
        <a:bodyPr/>
        <a:lstStyle/>
        <a:p>
          <a:pPr>
            <a:buNone/>
          </a:pPr>
          <a:r>
            <a:rPr lang="en-IE" sz="2200" dirty="0">
              <a:solidFill>
                <a:srgbClr val="0033CC">
                  <a:hueOff val="0"/>
                  <a:satOff val="0"/>
                  <a:lumOff val="0"/>
                  <a:alphaOff val="0"/>
                </a:srgbClr>
              </a:solidFill>
              <a:latin typeface="Arial"/>
              <a:ea typeface="+mn-ea"/>
              <a:cs typeface="+mn-cs"/>
            </a:rPr>
            <a:t>Data Analysis </a:t>
          </a:r>
        </a:p>
      </dgm:t>
    </dgm:pt>
    <dgm:pt modelId="{A38CAAF9-8CBC-4D93-8603-65969539D3A8}" type="parTrans" cxnId="{0438C436-C203-445F-942D-CFBC882559AA}">
      <dgm:prSet/>
      <dgm:spPr/>
      <dgm:t>
        <a:bodyPr/>
        <a:lstStyle/>
        <a:p>
          <a:endParaRPr lang="en-IE"/>
        </a:p>
      </dgm:t>
    </dgm:pt>
    <dgm:pt modelId="{32AF76AF-C55B-4C69-83A6-FDF1DC691158}" type="sibTrans" cxnId="{0438C436-C203-445F-942D-CFBC882559AA}">
      <dgm:prSet/>
      <dgm:spPr>
        <a:xfrm rot="5409571">
          <a:off x="3400932" y="4032272"/>
          <a:ext cx="227537"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gm:spPr>
      <dgm:t>
        <a:bodyPr/>
        <a:lstStyle/>
        <a:p>
          <a:pPr>
            <a:buNone/>
          </a:pPr>
          <a:endParaRPr lang="en-IE">
            <a:solidFill>
              <a:srgbClr val="0033CC">
                <a:hueOff val="0"/>
                <a:satOff val="0"/>
                <a:lumOff val="0"/>
                <a:alphaOff val="0"/>
              </a:srgbClr>
            </a:solidFill>
            <a:latin typeface="Arial"/>
            <a:ea typeface="+mn-ea"/>
            <a:cs typeface="+mn-cs"/>
          </a:endParaRPr>
        </a:p>
      </dgm:t>
    </dgm:pt>
    <dgm:pt modelId="{7A0F97E6-1070-49CC-B62E-1ECA9F2A9559}">
      <dgm:prSet custT="1"/>
      <dgm:spPr>
        <a:xfrm>
          <a:off x="0" y="4365482"/>
          <a:ext cx="7027369" cy="427036"/>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gm:spPr>
      <dgm:t>
        <a:bodyPr/>
        <a:lstStyle/>
        <a:p>
          <a:pPr>
            <a:buNone/>
          </a:pPr>
          <a:r>
            <a:rPr lang="en-IE" sz="2200" dirty="0">
              <a:solidFill>
                <a:srgbClr val="0033CC">
                  <a:hueOff val="0"/>
                  <a:satOff val="0"/>
                  <a:lumOff val="0"/>
                  <a:alphaOff val="0"/>
                </a:srgbClr>
              </a:solidFill>
              <a:latin typeface="Arial"/>
              <a:ea typeface="+mn-ea"/>
              <a:cs typeface="+mn-cs"/>
            </a:rPr>
            <a:t>Writing Up</a:t>
          </a:r>
        </a:p>
      </dgm:t>
    </dgm:pt>
    <dgm:pt modelId="{5970AFD4-2EED-4B07-9239-3296D0ECCB32}" type="parTrans" cxnId="{026F2D36-B4A7-4D90-9D1F-5D5C81EE15B9}">
      <dgm:prSet/>
      <dgm:spPr/>
      <dgm:t>
        <a:bodyPr/>
        <a:lstStyle/>
        <a:p>
          <a:endParaRPr lang="en-IE"/>
        </a:p>
      </dgm:t>
    </dgm:pt>
    <dgm:pt modelId="{F64511F5-ABCC-4247-85B7-56392CE6BA23}" type="sibTrans" cxnId="{026F2D36-B4A7-4D90-9D1F-5D5C81EE15B9}">
      <dgm:prSet/>
      <dgm:spPr/>
      <dgm:t>
        <a:bodyPr/>
        <a:lstStyle/>
        <a:p>
          <a:endParaRPr lang="en-IE"/>
        </a:p>
      </dgm:t>
    </dgm:pt>
    <dgm:pt modelId="{94F423FE-5DC8-47EE-B31A-13E1CBA479A7}" type="pres">
      <dgm:prSet presAssocID="{E768F499-51D8-4589-A895-8EC6D2A4EFEE}" presName="linearFlow" presStyleCnt="0">
        <dgm:presLayoutVars>
          <dgm:resizeHandles val="exact"/>
        </dgm:presLayoutVars>
      </dgm:prSet>
      <dgm:spPr/>
    </dgm:pt>
    <dgm:pt modelId="{E1112C33-7CF7-4642-A10E-26DDD0E9B086}" type="pres">
      <dgm:prSet presAssocID="{2587AD2E-75C0-4917-9F72-8B69A5BB2DEE}" presName="node" presStyleLbl="node1" presStyleIdx="0" presStyleCnt="7" custScaleX="216222" custScaleY="46630" custLinFactNeighborX="-32612" custLinFactNeighborY="27978">
        <dgm:presLayoutVars>
          <dgm:bulletEnabled val="1"/>
        </dgm:presLayoutVars>
      </dgm:prSet>
      <dgm:spPr/>
    </dgm:pt>
    <dgm:pt modelId="{FE6D31F8-BD39-4609-84CF-7540E2C9D87E}" type="pres">
      <dgm:prSet presAssocID="{EAA8B025-1ED4-41A5-81F9-57AFE7F27DF0}" presName="sibTrans" presStyleLbl="sibTrans2D1" presStyleIdx="0" presStyleCnt="6"/>
      <dgm:spPr/>
    </dgm:pt>
    <dgm:pt modelId="{A7222AEF-0212-4F8C-AF0B-938E69EB1F31}" type="pres">
      <dgm:prSet presAssocID="{EAA8B025-1ED4-41A5-81F9-57AFE7F27DF0}" presName="connectorText" presStyleLbl="sibTrans2D1" presStyleIdx="0" presStyleCnt="6"/>
      <dgm:spPr/>
    </dgm:pt>
    <dgm:pt modelId="{FE605E2A-A8C3-4DF6-85C6-A8966AC40363}" type="pres">
      <dgm:prSet presAssocID="{9EA491D1-1043-442B-A01B-0D0CFD8B4D68}" presName="node" presStyleLbl="node1" presStyleIdx="1" presStyleCnt="7" custScaleX="217223" custScaleY="47917" custLinFactNeighborX="-20811" custLinFactNeighborY="-4705">
        <dgm:presLayoutVars>
          <dgm:bulletEnabled val="1"/>
        </dgm:presLayoutVars>
      </dgm:prSet>
      <dgm:spPr/>
    </dgm:pt>
    <dgm:pt modelId="{9CC23F03-80D8-448B-B1F8-914CB175DBF7}" type="pres">
      <dgm:prSet presAssocID="{A44B04CA-D7DD-4FEE-893D-0D4DEF5D5785}" presName="sibTrans" presStyleLbl="sibTrans2D1" presStyleIdx="1" presStyleCnt="6"/>
      <dgm:spPr/>
    </dgm:pt>
    <dgm:pt modelId="{0672B8FB-D1E6-4DA5-9741-53985B2B23AB}" type="pres">
      <dgm:prSet presAssocID="{A44B04CA-D7DD-4FEE-893D-0D4DEF5D5785}" presName="connectorText" presStyleLbl="sibTrans2D1" presStyleIdx="1" presStyleCnt="6"/>
      <dgm:spPr/>
    </dgm:pt>
    <dgm:pt modelId="{C3F97CBD-E0CA-4584-A8B3-DC3C2E9DC7A5}" type="pres">
      <dgm:prSet presAssocID="{E5698F2E-B750-4C12-84EA-D9890DC77587}" presName="node" presStyleLbl="node1" presStyleIdx="2" presStyleCnt="7" custScaleX="217011" custScaleY="49747" custLinFactNeighborX="-20917" custLinFactNeighborY="-22025">
        <dgm:presLayoutVars>
          <dgm:bulletEnabled val="1"/>
        </dgm:presLayoutVars>
      </dgm:prSet>
      <dgm:spPr/>
    </dgm:pt>
    <dgm:pt modelId="{410634DF-8703-438B-A928-F0E8D99CB5EB}" type="pres">
      <dgm:prSet presAssocID="{279E9B64-5D8B-49E9-95EF-D40461D93B1D}" presName="sibTrans" presStyleLbl="sibTrans2D1" presStyleIdx="2" presStyleCnt="6"/>
      <dgm:spPr/>
    </dgm:pt>
    <dgm:pt modelId="{B79B1224-8AAE-4BB1-967A-07EA47566638}" type="pres">
      <dgm:prSet presAssocID="{279E9B64-5D8B-49E9-95EF-D40461D93B1D}" presName="connectorText" presStyleLbl="sibTrans2D1" presStyleIdx="2" presStyleCnt="6"/>
      <dgm:spPr/>
    </dgm:pt>
    <dgm:pt modelId="{09D751BC-4858-4B9D-AF25-A5ED12662305}" type="pres">
      <dgm:prSet presAssocID="{46C22EB6-CCD2-453D-9292-2104F82EA8B3}" presName="node" presStyleLbl="node1" presStyleIdx="3" presStyleCnt="7" custScaleX="216708" custScaleY="48612" custLinFactNeighborX="-21069" custLinFactNeighborY="-43005">
        <dgm:presLayoutVars>
          <dgm:bulletEnabled val="1"/>
        </dgm:presLayoutVars>
      </dgm:prSet>
      <dgm:spPr/>
    </dgm:pt>
    <dgm:pt modelId="{583414DB-F386-4A21-86B8-D5EC164535EA}" type="pres">
      <dgm:prSet presAssocID="{C9FA11E0-54D7-4E57-BDB0-108AD4AC4DCE}" presName="sibTrans" presStyleLbl="sibTrans2D1" presStyleIdx="3" presStyleCnt="6"/>
      <dgm:spPr/>
    </dgm:pt>
    <dgm:pt modelId="{3DF7CE32-E482-4069-B975-A97683C433E8}" type="pres">
      <dgm:prSet presAssocID="{C9FA11E0-54D7-4E57-BDB0-108AD4AC4DCE}" presName="connectorText" presStyleLbl="sibTrans2D1" presStyleIdx="3" presStyleCnt="6"/>
      <dgm:spPr/>
    </dgm:pt>
    <dgm:pt modelId="{802F39ED-8067-45CD-8DAD-7A75406605A8}" type="pres">
      <dgm:prSet presAssocID="{2654DC35-313E-4E3B-B9E2-0D93C2AEB22C}" presName="node" presStyleLbl="node1" presStyleIdx="4" presStyleCnt="7" custScaleX="217106" custScaleY="50129" custLinFactNeighborX="-20870" custLinFactNeighborY="-61715">
        <dgm:presLayoutVars>
          <dgm:bulletEnabled val="1"/>
        </dgm:presLayoutVars>
      </dgm:prSet>
      <dgm:spPr/>
    </dgm:pt>
    <dgm:pt modelId="{406DAD12-E46B-4292-AF55-0C1B09B7C47D}" type="pres">
      <dgm:prSet presAssocID="{748FFB70-175F-4447-AA29-19D49C5E6B29}" presName="sibTrans" presStyleLbl="sibTrans2D1" presStyleIdx="4" presStyleCnt="6"/>
      <dgm:spPr/>
    </dgm:pt>
    <dgm:pt modelId="{A0DE1DF7-1604-4A1E-8E4E-AAB4F4D30745}" type="pres">
      <dgm:prSet presAssocID="{748FFB70-175F-4447-AA29-19D49C5E6B29}" presName="connectorText" presStyleLbl="sibTrans2D1" presStyleIdx="4" presStyleCnt="6"/>
      <dgm:spPr/>
    </dgm:pt>
    <dgm:pt modelId="{776C3FAE-14AD-43FC-B0A2-BD7C4B5CA7D2}" type="pres">
      <dgm:prSet presAssocID="{9C2DB78D-5006-4D57-8AE6-254CF0E8F9F1}" presName="node" presStyleLbl="node1" presStyleIdx="5" presStyleCnt="7" custScaleX="217893" custScaleY="51651" custLinFactNeighborX="-20476" custLinFactNeighborY="-83459">
        <dgm:presLayoutVars>
          <dgm:bulletEnabled val="1"/>
        </dgm:presLayoutVars>
      </dgm:prSet>
      <dgm:spPr/>
    </dgm:pt>
    <dgm:pt modelId="{E903069D-1A1A-4FBB-859C-1EDC78BB4AD2}" type="pres">
      <dgm:prSet presAssocID="{32AF76AF-C55B-4C69-83A6-FDF1DC691158}" presName="sibTrans" presStyleLbl="sibTrans2D1" presStyleIdx="5" presStyleCnt="6"/>
      <dgm:spPr/>
    </dgm:pt>
    <dgm:pt modelId="{8B9F11CA-50DC-4C8C-93CF-7AFCEBA4417A}" type="pres">
      <dgm:prSet presAssocID="{32AF76AF-C55B-4C69-83A6-FDF1DC691158}" presName="connectorText" presStyleLbl="sibTrans2D1" presStyleIdx="5" presStyleCnt="6"/>
      <dgm:spPr/>
    </dgm:pt>
    <dgm:pt modelId="{D35E0151-87AC-4D29-B7F3-35C0D7D75510}" type="pres">
      <dgm:prSet presAssocID="{7A0F97E6-1070-49CC-B62E-1ECA9F2A9559}" presName="node" presStyleLbl="node1" presStyleIdx="6" presStyleCnt="7" custScaleX="217768" custScaleY="52933" custLinFactY="-4124" custLinFactNeighborX="-20539" custLinFactNeighborY="-100000">
        <dgm:presLayoutVars>
          <dgm:bulletEnabled val="1"/>
        </dgm:presLayoutVars>
      </dgm:prSet>
      <dgm:spPr/>
    </dgm:pt>
  </dgm:ptLst>
  <dgm:cxnLst>
    <dgm:cxn modelId="{665A9304-63EB-49A1-8109-C8650D646B27}" type="presOf" srcId="{32AF76AF-C55B-4C69-83A6-FDF1DC691158}" destId="{8B9F11CA-50DC-4C8C-93CF-7AFCEBA4417A}" srcOrd="1" destOrd="0" presId="urn:microsoft.com/office/officeart/2005/8/layout/process2"/>
    <dgm:cxn modelId="{4DD29B0F-C387-41D4-A9A2-9932F8E42CAB}" type="presOf" srcId="{748FFB70-175F-4447-AA29-19D49C5E6B29}" destId="{406DAD12-E46B-4292-AF55-0C1B09B7C47D}" srcOrd="0" destOrd="0" presId="urn:microsoft.com/office/officeart/2005/8/layout/process2"/>
    <dgm:cxn modelId="{C3D93115-4274-4C9A-AF1E-64E70CBD1F3B}" type="presOf" srcId="{279E9B64-5D8B-49E9-95EF-D40461D93B1D}" destId="{410634DF-8703-438B-A928-F0E8D99CB5EB}" srcOrd="0" destOrd="0" presId="urn:microsoft.com/office/officeart/2005/8/layout/process2"/>
    <dgm:cxn modelId="{FCF40219-2EA9-468D-BCFE-768E86802DC4}" type="presOf" srcId="{E768F499-51D8-4589-A895-8EC6D2A4EFEE}" destId="{94F423FE-5DC8-47EE-B31A-13E1CBA479A7}" srcOrd="0" destOrd="0" presId="urn:microsoft.com/office/officeart/2005/8/layout/process2"/>
    <dgm:cxn modelId="{3CFB9323-FF37-4BD5-BDAA-2B49FBE99276}" type="presOf" srcId="{C9FA11E0-54D7-4E57-BDB0-108AD4AC4DCE}" destId="{3DF7CE32-E482-4069-B975-A97683C433E8}" srcOrd="1" destOrd="0" presId="urn:microsoft.com/office/officeart/2005/8/layout/process2"/>
    <dgm:cxn modelId="{723A042F-4A20-458E-84A4-496E18AB8318}" type="presOf" srcId="{EAA8B025-1ED4-41A5-81F9-57AFE7F27DF0}" destId="{A7222AEF-0212-4F8C-AF0B-938E69EB1F31}" srcOrd="1" destOrd="0" presId="urn:microsoft.com/office/officeart/2005/8/layout/process2"/>
    <dgm:cxn modelId="{026F2D36-B4A7-4D90-9D1F-5D5C81EE15B9}" srcId="{E768F499-51D8-4589-A895-8EC6D2A4EFEE}" destId="{7A0F97E6-1070-49CC-B62E-1ECA9F2A9559}" srcOrd="6" destOrd="0" parTransId="{5970AFD4-2EED-4B07-9239-3296D0ECCB32}" sibTransId="{F64511F5-ABCC-4247-85B7-56392CE6BA23}"/>
    <dgm:cxn modelId="{0438C436-C203-445F-942D-CFBC882559AA}" srcId="{E768F499-51D8-4589-A895-8EC6D2A4EFEE}" destId="{9C2DB78D-5006-4D57-8AE6-254CF0E8F9F1}" srcOrd="5" destOrd="0" parTransId="{A38CAAF9-8CBC-4D93-8603-65969539D3A8}" sibTransId="{32AF76AF-C55B-4C69-83A6-FDF1DC691158}"/>
    <dgm:cxn modelId="{9499CC3A-4B5D-4B05-9CA7-32B877CD34C8}" type="presOf" srcId="{EAA8B025-1ED4-41A5-81F9-57AFE7F27DF0}" destId="{FE6D31F8-BD39-4609-84CF-7540E2C9D87E}" srcOrd="0" destOrd="0" presId="urn:microsoft.com/office/officeart/2005/8/layout/process2"/>
    <dgm:cxn modelId="{D727B03E-0483-46DC-8A87-304B6E0441F4}" type="presOf" srcId="{A44B04CA-D7DD-4FEE-893D-0D4DEF5D5785}" destId="{0672B8FB-D1E6-4DA5-9741-53985B2B23AB}" srcOrd="1" destOrd="0" presId="urn:microsoft.com/office/officeart/2005/8/layout/process2"/>
    <dgm:cxn modelId="{5E60C349-DEEA-400F-A67D-2469AF641B2A}" type="presOf" srcId="{46C22EB6-CCD2-453D-9292-2104F82EA8B3}" destId="{09D751BC-4858-4B9D-AF25-A5ED12662305}" srcOrd="0" destOrd="0" presId="urn:microsoft.com/office/officeart/2005/8/layout/process2"/>
    <dgm:cxn modelId="{76CB884B-A45A-4381-BAEB-A04BD6171D48}" srcId="{E768F499-51D8-4589-A895-8EC6D2A4EFEE}" destId="{E5698F2E-B750-4C12-84EA-D9890DC77587}" srcOrd="2" destOrd="0" parTransId="{4BDDD49E-9E86-4EEC-AE46-CDE161C77394}" sibTransId="{279E9B64-5D8B-49E9-95EF-D40461D93B1D}"/>
    <dgm:cxn modelId="{0F6C1D53-5DA6-4F36-AB9F-48796C93702C}" type="presOf" srcId="{32AF76AF-C55B-4C69-83A6-FDF1DC691158}" destId="{E903069D-1A1A-4FBB-859C-1EDC78BB4AD2}" srcOrd="0" destOrd="0" presId="urn:microsoft.com/office/officeart/2005/8/layout/process2"/>
    <dgm:cxn modelId="{E47F7277-2E07-474C-83B3-B490EE47DE0D}" type="presOf" srcId="{9EA491D1-1043-442B-A01B-0D0CFD8B4D68}" destId="{FE605E2A-A8C3-4DF6-85C6-A8966AC40363}" srcOrd="0" destOrd="0" presId="urn:microsoft.com/office/officeart/2005/8/layout/process2"/>
    <dgm:cxn modelId="{CC7D0058-FD2D-4C3F-ACC5-4E65251022C5}" type="presOf" srcId="{9C2DB78D-5006-4D57-8AE6-254CF0E8F9F1}" destId="{776C3FAE-14AD-43FC-B0A2-BD7C4B5CA7D2}" srcOrd="0" destOrd="0" presId="urn:microsoft.com/office/officeart/2005/8/layout/process2"/>
    <dgm:cxn modelId="{3CA53A7D-144E-4C5B-BAF1-03E26070125B}" type="presOf" srcId="{2587AD2E-75C0-4917-9F72-8B69A5BB2DEE}" destId="{E1112C33-7CF7-4642-A10E-26DDD0E9B086}" srcOrd="0" destOrd="0" presId="urn:microsoft.com/office/officeart/2005/8/layout/process2"/>
    <dgm:cxn modelId="{62696585-11C8-45FA-BC0F-0B887CCA1F6B}" type="presOf" srcId="{279E9B64-5D8B-49E9-95EF-D40461D93B1D}" destId="{B79B1224-8AAE-4BB1-967A-07EA47566638}" srcOrd="1" destOrd="0" presId="urn:microsoft.com/office/officeart/2005/8/layout/process2"/>
    <dgm:cxn modelId="{EED4978F-3BD5-4407-9F60-469949433E54}" type="presOf" srcId="{A44B04CA-D7DD-4FEE-893D-0D4DEF5D5785}" destId="{9CC23F03-80D8-448B-B1F8-914CB175DBF7}" srcOrd="0" destOrd="0" presId="urn:microsoft.com/office/officeart/2005/8/layout/process2"/>
    <dgm:cxn modelId="{894DB294-982C-411C-9DC7-AA923716602B}" type="presOf" srcId="{7A0F97E6-1070-49CC-B62E-1ECA9F2A9559}" destId="{D35E0151-87AC-4D29-B7F3-35C0D7D75510}" srcOrd="0" destOrd="0" presId="urn:microsoft.com/office/officeart/2005/8/layout/process2"/>
    <dgm:cxn modelId="{41942AA4-F450-4D04-A98D-3D10739FB265}" srcId="{E768F499-51D8-4589-A895-8EC6D2A4EFEE}" destId="{9EA491D1-1043-442B-A01B-0D0CFD8B4D68}" srcOrd="1" destOrd="0" parTransId="{4D54FBAE-0012-4D00-A5B9-66EA4A88ACB2}" sibTransId="{A44B04CA-D7DD-4FEE-893D-0D4DEF5D5785}"/>
    <dgm:cxn modelId="{21248FBA-EC59-41D2-B9D6-4A06A6E38FA4}" type="presOf" srcId="{748FFB70-175F-4447-AA29-19D49C5E6B29}" destId="{A0DE1DF7-1604-4A1E-8E4E-AAB4F4D30745}" srcOrd="1" destOrd="0" presId="urn:microsoft.com/office/officeart/2005/8/layout/process2"/>
    <dgm:cxn modelId="{BD399BBE-515A-4DBB-9F8F-F27FFD7D9FF2}" srcId="{E768F499-51D8-4589-A895-8EC6D2A4EFEE}" destId="{46C22EB6-CCD2-453D-9292-2104F82EA8B3}" srcOrd="3" destOrd="0" parTransId="{92380130-9196-4F0D-90BF-43C9B1608295}" sibTransId="{C9FA11E0-54D7-4E57-BDB0-108AD4AC4DCE}"/>
    <dgm:cxn modelId="{8243C3BE-C197-4131-A680-77795BDF8732}" srcId="{E768F499-51D8-4589-A895-8EC6D2A4EFEE}" destId="{2587AD2E-75C0-4917-9F72-8B69A5BB2DEE}" srcOrd="0" destOrd="0" parTransId="{33F965D1-DBB6-435C-9856-5B022136FD7D}" sibTransId="{EAA8B025-1ED4-41A5-81F9-57AFE7F27DF0}"/>
    <dgm:cxn modelId="{400709DE-EFEC-494C-85DF-A472D4528F0E}" srcId="{E768F499-51D8-4589-A895-8EC6D2A4EFEE}" destId="{2654DC35-313E-4E3B-B9E2-0D93C2AEB22C}" srcOrd="4" destOrd="0" parTransId="{72A70060-636E-47E1-BF91-35180BB3F547}" sibTransId="{748FFB70-175F-4447-AA29-19D49C5E6B29}"/>
    <dgm:cxn modelId="{75CC72EB-7C80-49C6-8BE3-8CBA7A497688}" type="presOf" srcId="{2654DC35-313E-4E3B-B9E2-0D93C2AEB22C}" destId="{802F39ED-8067-45CD-8DAD-7A75406605A8}" srcOrd="0" destOrd="0" presId="urn:microsoft.com/office/officeart/2005/8/layout/process2"/>
    <dgm:cxn modelId="{EE0EC7EF-A73C-41E2-A02E-74A46529A961}" type="presOf" srcId="{C9FA11E0-54D7-4E57-BDB0-108AD4AC4DCE}" destId="{583414DB-F386-4A21-86B8-D5EC164535EA}" srcOrd="0" destOrd="0" presId="urn:microsoft.com/office/officeart/2005/8/layout/process2"/>
    <dgm:cxn modelId="{C91404F0-F64D-4A10-9D7F-95BBA5A5BCEA}" type="presOf" srcId="{E5698F2E-B750-4C12-84EA-D9890DC77587}" destId="{C3F97CBD-E0CA-4584-A8B3-DC3C2E9DC7A5}" srcOrd="0" destOrd="0" presId="urn:microsoft.com/office/officeart/2005/8/layout/process2"/>
    <dgm:cxn modelId="{97EF8A96-080D-41F0-9CF5-23832C54B6A6}" type="presParOf" srcId="{94F423FE-5DC8-47EE-B31A-13E1CBA479A7}" destId="{E1112C33-7CF7-4642-A10E-26DDD0E9B086}" srcOrd="0" destOrd="0" presId="urn:microsoft.com/office/officeart/2005/8/layout/process2"/>
    <dgm:cxn modelId="{045699F7-BA27-4E24-8381-9376BE587A31}" type="presParOf" srcId="{94F423FE-5DC8-47EE-B31A-13E1CBA479A7}" destId="{FE6D31F8-BD39-4609-84CF-7540E2C9D87E}" srcOrd="1" destOrd="0" presId="urn:microsoft.com/office/officeart/2005/8/layout/process2"/>
    <dgm:cxn modelId="{0197B880-7177-4236-A1C5-355099C0CC32}" type="presParOf" srcId="{FE6D31F8-BD39-4609-84CF-7540E2C9D87E}" destId="{A7222AEF-0212-4F8C-AF0B-938E69EB1F31}" srcOrd="0" destOrd="0" presId="urn:microsoft.com/office/officeart/2005/8/layout/process2"/>
    <dgm:cxn modelId="{7D987CFC-866C-4D04-A1D5-3249758D3969}" type="presParOf" srcId="{94F423FE-5DC8-47EE-B31A-13E1CBA479A7}" destId="{FE605E2A-A8C3-4DF6-85C6-A8966AC40363}" srcOrd="2" destOrd="0" presId="urn:microsoft.com/office/officeart/2005/8/layout/process2"/>
    <dgm:cxn modelId="{18A1CD08-0473-4B25-92D6-6FA73E56C6E6}" type="presParOf" srcId="{94F423FE-5DC8-47EE-B31A-13E1CBA479A7}" destId="{9CC23F03-80D8-448B-B1F8-914CB175DBF7}" srcOrd="3" destOrd="0" presId="urn:microsoft.com/office/officeart/2005/8/layout/process2"/>
    <dgm:cxn modelId="{7FFB9205-150C-4505-84D2-FAD00D117BE7}" type="presParOf" srcId="{9CC23F03-80D8-448B-B1F8-914CB175DBF7}" destId="{0672B8FB-D1E6-4DA5-9741-53985B2B23AB}" srcOrd="0" destOrd="0" presId="urn:microsoft.com/office/officeart/2005/8/layout/process2"/>
    <dgm:cxn modelId="{D38EA908-AC5F-4A05-8FA8-1E26644E53E3}" type="presParOf" srcId="{94F423FE-5DC8-47EE-B31A-13E1CBA479A7}" destId="{C3F97CBD-E0CA-4584-A8B3-DC3C2E9DC7A5}" srcOrd="4" destOrd="0" presId="urn:microsoft.com/office/officeart/2005/8/layout/process2"/>
    <dgm:cxn modelId="{86820A53-1B95-4A7C-AAD1-9416054BDB01}" type="presParOf" srcId="{94F423FE-5DC8-47EE-B31A-13E1CBA479A7}" destId="{410634DF-8703-438B-A928-F0E8D99CB5EB}" srcOrd="5" destOrd="0" presId="urn:microsoft.com/office/officeart/2005/8/layout/process2"/>
    <dgm:cxn modelId="{6E40EC11-300A-41AA-B652-4BCFD82901D5}" type="presParOf" srcId="{410634DF-8703-438B-A928-F0E8D99CB5EB}" destId="{B79B1224-8AAE-4BB1-967A-07EA47566638}" srcOrd="0" destOrd="0" presId="urn:microsoft.com/office/officeart/2005/8/layout/process2"/>
    <dgm:cxn modelId="{61D80815-22AC-4C21-BE60-C7D42076C5AB}" type="presParOf" srcId="{94F423FE-5DC8-47EE-B31A-13E1CBA479A7}" destId="{09D751BC-4858-4B9D-AF25-A5ED12662305}" srcOrd="6" destOrd="0" presId="urn:microsoft.com/office/officeart/2005/8/layout/process2"/>
    <dgm:cxn modelId="{54253B43-6366-475E-8252-D0A625A7D714}" type="presParOf" srcId="{94F423FE-5DC8-47EE-B31A-13E1CBA479A7}" destId="{583414DB-F386-4A21-86B8-D5EC164535EA}" srcOrd="7" destOrd="0" presId="urn:microsoft.com/office/officeart/2005/8/layout/process2"/>
    <dgm:cxn modelId="{69D04423-92DE-4120-8E0E-A654F6C49905}" type="presParOf" srcId="{583414DB-F386-4A21-86B8-D5EC164535EA}" destId="{3DF7CE32-E482-4069-B975-A97683C433E8}" srcOrd="0" destOrd="0" presId="urn:microsoft.com/office/officeart/2005/8/layout/process2"/>
    <dgm:cxn modelId="{E6900954-1FB3-4CE5-BA25-E2CB5B970BF0}" type="presParOf" srcId="{94F423FE-5DC8-47EE-B31A-13E1CBA479A7}" destId="{802F39ED-8067-45CD-8DAD-7A75406605A8}" srcOrd="8" destOrd="0" presId="urn:microsoft.com/office/officeart/2005/8/layout/process2"/>
    <dgm:cxn modelId="{5C3446AE-1869-4CBD-96D0-EDFD49FA5B7B}" type="presParOf" srcId="{94F423FE-5DC8-47EE-B31A-13E1CBA479A7}" destId="{406DAD12-E46B-4292-AF55-0C1B09B7C47D}" srcOrd="9" destOrd="0" presId="urn:microsoft.com/office/officeart/2005/8/layout/process2"/>
    <dgm:cxn modelId="{DD6F274D-0927-4E09-B915-2B943D94782B}" type="presParOf" srcId="{406DAD12-E46B-4292-AF55-0C1B09B7C47D}" destId="{A0DE1DF7-1604-4A1E-8E4E-AAB4F4D30745}" srcOrd="0" destOrd="0" presId="urn:microsoft.com/office/officeart/2005/8/layout/process2"/>
    <dgm:cxn modelId="{C32E2277-82C7-4DC5-9AD9-8CA89350879B}" type="presParOf" srcId="{94F423FE-5DC8-47EE-B31A-13E1CBA479A7}" destId="{776C3FAE-14AD-43FC-B0A2-BD7C4B5CA7D2}" srcOrd="10" destOrd="0" presId="urn:microsoft.com/office/officeart/2005/8/layout/process2"/>
    <dgm:cxn modelId="{D65D5713-1D21-4BF0-B123-12B1CA75AB82}" type="presParOf" srcId="{94F423FE-5DC8-47EE-B31A-13E1CBA479A7}" destId="{E903069D-1A1A-4FBB-859C-1EDC78BB4AD2}" srcOrd="11" destOrd="0" presId="urn:microsoft.com/office/officeart/2005/8/layout/process2"/>
    <dgm:cxn modelId="{9B9FFE4A-D986-469F-89E8-D931A29A7F3E}" type="presParOf" srcId="{E903069D-1A1A-4FBB-859C-1EDC78BB4AD2}" destId="{8B9F11CA-50DC-4C8C-93CF-7AFCEBA4417A}" srcOrd="0" destOrd="0" presId="urn:microsoft.com/office/officeart/2005/8/layout/process2"/>
    <dgm:cxn modelId="{DE0F5797-502D-421E-B711-3761C66FF730}" type="presParOf" srcId="{94F423FE-5DC8-47EE-B31A-13E1CBA479A7}" destId="{D35E0151-87AC-4D29-B7F3-35C0D7D75510}" srcOrd="1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112C33-7CF7-4642-A10E-26DDD0E9B086}">
      <dsp:nvSpPr>
        <dsp:cNvPr id="0" name=""/>
        <dsp:cNvSpPr/>
      </dsp:nvSpPr>
      <dsp:spPr>
        <a:xfrm>
          <a:off x="0" y="117357"/>
          <a:ext cx="6977479" cy="376187"/>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baseline="0" dirty="0">
              <a:solidFill>
                <a:srgbClr val="0033CC">
                  <a:hueOff val="0"/>
                  <a:satOff val="0"/>
                  <a:lumOff val="0"/>
                  <a:alphaOff val="0"/>
                </a:srgbClr>
              </a:solidFill>
              <a:latin typeface="Arial"/>
              <a:ea typeface="+mn-ea"/>
              <a:cs typeface="+mn-cs"/>
            </a:rPr>
            <a:t>Literature Review</a:t>
          </a:r>
          <a:endParaRPr lang="en-IE" sz="2200" kern="1200" baseline="0" dirty="0">
            <a:solidFill>
              <a:srgbClr val="0033CC">
                <a:hueOff val="0"/>
                <a:satOff val="0"/>
                <a:lumOff val="0"/>
                <a:alphaOff val="0"/>
              </a:srgbClr>
            </a:solidFill>
            <a:latin typeface="Arial"/>
            <a:ea typeface="+mn-ea"/>
            <a:cs typeface="+mn-cs"/>
          </a:endParaRPr>
        </a:p>
      </dsp:txBody>
      <dsp:txXfrm>
        <a:off x="11018" y="128375"/>
        <a:ext cx="6955443" cy="354151"/>
      </dsp:txXfrm>
    </dsp:sp>
    <dsp:sp modelId="{FE6D31F8-BD39-4609-84CF-7540E2C9D87E}">
      <dsp:nvSpPr>
        <dsp:cNvPr id="0" name=""/>
        <dsp:cNvSpPr/>
      </dsp:nvSpPr>
      <dsp:spPr>
        <a:xfrm rot="5314966">
          <a:off x="3394893" y="447795"/>
          <a:ext cx="203717"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IE" sz="1000" kern="1200">
            <a:solidFill>
              <a:srgbClr val="0033CC">
                <a:hueOff val="0"/>
                <a:satOff val="0"/>
                <a:lumOff val="0"/>
                <a:alphaOff val="0"/>
              </a:srgbClr>
            </a:solidFill>
            <a:latin typeface="Arial"/>
            <a:ea typeface="+mn-ea"/>
            <a:cs typeface="+mn-cs"/>
          </a:endParaRPr>
        </a:p>
      </dsp:txBody>
      <dsp:txXfrm rot="-5400000">
        <a:off x="3387085" y="527464"/>
        <a:ext cx="217823" cy="142602"/>
      </dsp:txXfrm>
    </dsp:sp>
    <dsp:sp modelId="{FE605E2A-A8C3-4DF6-85C6-A8966AC40363}">
      <dsp:nvSpPr>
        <dsp:cNvPr id="0" name=""/>
        <dsp:cNvSpPr/>
      </dsp:nvSpPr>
      <dsp:spPr>
        <a:xfrm>
          <a:off x="2" y="765084"/>
          <a:ext cx="7009782" cy="386570"/>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E" sz="2200" kern="1200" dirty="0">
              <a:solidFill>
                <a:srgbClr val="0033CC">
                  <a:hueOff val="0"/>
                  <a:satOff val="0"/>
                  <a:lumOff val="0"/>
                  <a:alphaOff val="0"/>
                </a:srgbClr>
              </a:solidFill>
              <a:latin typeface="Arial"/>
              <a:ea typeface="+mn-ea"/>
              <a:cs typeface="+mn-cs"/>
            </a:rPr>
            <a:t>Concepts and Theories</a:t>
          </a:r>
        </a:p>
      </dsp:txBody>
      <dsp:txXfrm>
        <a:off x="11324" y="776406"/>
        <a:ext cx="6987138" cy="363926"/>
      </dsp:txXfrm>
    </dsp:sp>
    <dsp:sp modelId="{9CC23F03-80D8-448B-B1F8-914CB175DBF7}">
      <dsp:nvSpPr>
        <dsp:cNvPr id="0" name=""/>
        <dsp:cNvSpPr/>
      </dsp:nvSpPr>
      <dsp:spPr>
        <a:xfrm rot="5416165">
          <a:off x="3378132" y="1136890"/>
          <a:ext cx="250135"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IE" sz="1300" kern="1200">
            <a:solidFill>
              <a:srgbClr val="0033CC">
                <a:hueOff val="0"/>
                <a:satOff val="0"/>
                <a:lumOff val="0"/>
                <a:alphaOff val="0"/>
              </a:srgbClr>
            </a:solidFill>
            <a:latin typeface="Arial"/>
            <a:ea typeface="+mn-ea"/>
            <a:cs typeface="+mn-cs"/>
          </a:endParaRPr>
        </a:p>
      </dsp:txBody>
      <dsp:txXfrm rot="-5400000">
        <a:off x="3394464" y="1193341"/>
        <a:ext cx="217823" cy="175095"/>
      </dsp:txXfrm>
    </dsp:sp>
    <dsp:sp modelId="{C3F97CBD-E0CA-4584-A8B3-DC3C2E9DC7A5}">
      <dsp:nvSpPr>
        <dsp:cNvPr id="0" name=""/>
        <dsp:cNvSpPr/>
      </dsp:nvSpPr>
      <dsp:spPr>
        <a:xfrm>
          <a:off x="2" y="1485164"/>
          <a:ext cx="7002941" cy="401333"/>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E" sz="2200" kern="1200" dirty="0">
              <a:solidFill>
                <a:srgbClr val="0033CC">
                  <a:hueOff val="0"/>
                  <a:satOff val="0"/>
                  <a:lumOff val="0"/>
                  <a:alphaOff val="0"/>
                </a:srgbClr>
              </a:solidFill>
              <a:latin typeface="Arial"/>
              <a:ea typeface="+mn-ea"/>
              <a:cs typeface="+mn-cs"/>
            </a:rPr>
            <a:t>Research Questions</a:t>
          </a:r>
        </a:p>
      </dsp:txBody>
      <dsp:txXfrm>
        <a:off x="11757" y="1496919"/>
        <a:ext cx="6979431" cy="377823"/>
      </dsp:txXfrm>
    </dsp:sp>
    <dsp:sp modelId="{410634DF-8703-438B-A928-F0E8D99CB5EB}">
      <dsp:nvSpPr>
        <dsp:cNvPr id="0" name=""/>
        <dsp:cNvSpPr/>
      </dsp:nvSpPr>
      <dsp:spPr>
        <a:xfrm rot="5423500">
          <a:off x="3379478" y="1864352"/>
          <a:ext cx="239065"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IE" sz="1200" kern="1200">
            <a:solidFill>
              <a:srgbClr val="0033CC">
                <a:hueOff val="0"/>
                <a:satOff val="0"/>
                <a:lumOff val="0"/>
                <a:alphaOff val="0"/>
              </a:srgbClr>
            </a:solidFill>
            <a:latin typeface="Arial"/>
            <a:ea typeface="+mn-ea"/>
            <a:cs typeface="+mn-cs"/>
          </a:endParaRPr>
        </a:p>
      </dsp:txBody>
      <dsp:txXfrm rot="-5400000">
        <a:off x="3390345" y="1926338"/>
        <a:ext cx="217823" cy="167346"/>
      </dsp:txXfrm>
    </dsp:sp>
    <dsp:sp modelId="{09D751BC-4858-4B9D-AF25-A5ED12662305}">
      <dsp:nvSpPr>
        <dsp:cNvPr id="0" name=""/>
        <dsp:cNvSpPr/>
      </dsp:nvSpPr>
      <dsp:spPr>
        <a:xfrm>
          <a:off x="0" y="2205245"/>
          <a:ext cx="6993163" cy="392177"/>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E" sz="2200" kern="1200" dirty="0">
              <a:solidFill>
                <a:srgbClr val="0033CC">
                  <a:hueOff val="0"/>
                  <a:satOff val="0"/>
                  <a:lumOff val="0"/>
                  <a:alphaOff val="0"/>
                </a:srgbClr>
              </a:solidFill>
              <a:latin typeface="Arial"/>
              <a:ea typeface="+mn-ea"/>
              <a:cs typeface="+mn-cs"/>
            </a:rPr>
            <a:t>Sampling</a:t>
          </a:r>
        </a:p>
      </dsp:txBody>
      <dsp:txXfrm>
        <a:off x="11486" y="2216731"/>
        <a:ext cx="6970191" cy="369205"/>
      </dsp:txXfrm>
    </dsp:sp>
    <dsp:sp modelId="{583414DB-F386-4A21-86B8-D5EC164535EA}">
      <dsp:nvSpPr>
        <dsp:cNvPr id="0" name=""/>
        <dsp:cNvSpPr/>
      </dsp:nvSpPr>
      <dsp:spPr>
        <a:xfrm rot="5369601">
          <a:off x="3376796" y="2579855"/>
          <a:ext cx="245937"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IE" sz="1300" kern="1200">
            <a:solidFill>
              <a:srgbClr val="0033CC">
                <a:hueOff val="0"/>
                <a:satOff val="0"/>
                <a:lumOff val="0"/>
                <a:alphaOff val="0"/>
              </a:srgbClr>
            </a:solidFill>
            <a:latin typeface="Arial"/>
            <a:ea typeface="+mn-ea"/>
            <a:cs typeface="+mn-cs"/>
          </a:endParaRPr>
        </a:p>
      </dsp:txBody>
      <dsp:txXfrm rot="-5400000">
        <a:off x="3390527" y="2638406"/>
        <a:ext cx="217823" cy="172156"/>
      </dsp:txXfrm>
    </dsp:sp>
    <dsp:sp modelId="{802F39ED-8067-45CD-8DAD-7A75406605A8}">
      <dsp:nvSpPr>
        <dsp:cNvPr id="0" name=""/>
        <dsp:cNvSpPr/>
      </dsp:nvSpPr>
      <dsp:spPr>
        <a:xfrm>
          <a:off x="0" y="2925325"/>
          <a:ext cx="7006006" cy="404415"/>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E" sz="2200" kern="1200" dirty="0">
              <a:solidFill>
                <a:srgbClr val="0033CC">
                  <a:hueOff val="0"/>
                  <a:satOff val="0"/>
                  <a:lumOff val="0"/>
                  <a:alphaOff val="0"/>
                </a:srgbClr>
              </a:solidFill>
              <a:latin typeface="Arial"/>
              <a:ea typeface="+mn-ea"/>
              <a:cs typeface="+mn-cs"/>
            </a:rPr>
            <a:t>Data Collection</a:t>
          </a:r>
        </a:p>
      </dsp:txBody>
      <dsp:txXfrm>
        <a:off x="11845" y="2937170"/>
        <a:ext cx="6982316" cy="380725"/>
      </dsp:txXfrm>
    </dsp:sp>
    <dsp:sp modelId="{406DAD12-E46B-4292-AF55-0C1B09B7C47D}">
      <dsp:nvSpPr>
        <dsp:cNvPr id="0" name=""/>
        <dsp:cNvSpPr/>
      </dsp:nvSpPr>
      <dsp:spPr>
        <a:xfrm rot="5339885">
          <a:off x="3390907" y="3306054"/>
          <a:ext cx="236784"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IE" sz="1200" kern="1200">
            <a:solidFill>
              <a:srgbClr val="0033CC">
                <a:hueOff val="0"/>
                <a:satOff val="0"/>
                <a:lumOff val="0"/>
                <a:alphaOff val="0"/>
              </a:srgbClr>
            </a:solidFill>
            <a:latin typeface="Arial"/>
            <a:ea typeface="+mn-ea"/>
            <a:cs typeface="+mn-cs"/>
          </a:endParaRPr>
        </a:p>
      </dsp:txBody>
      <dsp:txXfrm rot="-5400000">
        <a:off x="3399766" y="3369186"/>
        <a:ext cx="217823" cy="165749"/>
      </dsp:txXfrm>
    </dsp:sp>
    <dsp:sp modelId="{776C3FAE-14AD-43FC-B0A2-BD7C4B5CA7D2}">
      <dsp:nvSpPr>
        <dsp:cNvPr id="0" name=""/>
        <dsp:cNvSpPr/>
      </dsp:nvSpPr>
      <dsp:spPr>
        <a:xfrm>
          <a:off x="2" y="3645405"/>
          <a:ext cx="7031403" cy="416694"/>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E" sz="2200" kern="1200" dirty="0">
              <a:solidFill>
                <a:srgbClr val="0033CC">
                  <a:hueOff val="0"/>
                  <a:satOff val="0"/>
                  <a:lumOff val="0"/>
                  <a:alphaOff val="0"/>
                </a:srgbClr>
              </a:solidFill>
              <a:latin typeface="Arial"/>
              <a:ea typeface="+mn-ea"/>
              <a:cs typeface="+mn-cs"/>
            </a:rPr>
            <a:t>Data Analysis </a:t>
          </a:r>
        </a:p>
      </dsp:txBody>
      <dsp:txXfrm>
        <a:off x="12207" y="3657610"/>
        <a:ext cx="7006993" cy="392284"/>
      </dsp:txXfrm>
    </dsp:sp>
    <dsp:sp modelId="{E903069D-1A1A-4FBB-859C-1EDC78BB4AD2}">
      <dsp:nvSpPr>
        <dsp:cNvPr id="0" name=""/>
        <dsp:cNvSpPr/>
      </dsp:nvSpPr>
      <dsp:spPr>
        <a:xfrm rot="5409571">
          <a:off x="3400932" y="4032272"/>
          <a:ext cx="227537" cy="363037"/>
        </a:xfrm>
        <a:prstGeom prst="rightArrow">
          <a:avLst>
            <a:gd name="adj1" fmla="val 60000"/>
            <a:gd name="adj2" fmla="val 50000"/>
          </a:avLst>
        </a:prstGeom>
        <a:solidFill>
          <a:srgbClr val="ADCAFF">
            <a:tint val="60000"/>
            <a:hueOff val="0"/>
            <a:satOff val="0"/>
            <a:lumOff val="0"/>
            <a:alphaOff val="0"/>
          </a:srgb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IE" sz="1200" kern="1200">
            <a:solidFill>
              <a:srgbClr val="0033CC">
                <a:hueOff val="0"/>
                <a:satOff val="0"/>
                <a:lumOff val="0"/>
                <a:alphaOff val="0"/>
              </a:srgbClr>
            </a:solidFill>
            <a:latin typeface="Arial"/>
            <a:ea typeface="+mn-ea"/>
            <a:cs typeface="+mn-cs"/>
          </a:endParaRPr>
        </a:p>
      </dsp:txBody>
      <dsp:txXfrm rot="-5400000">
        <a:off x="3405885" y="4100022"/>
        <a:ext cx="217823" cy="159276"/>
      </dsp:txXfrm>
    </dsp:sp>
    <dsp:sp modelId="{D35E0151-87AC-4D29-B7F3-35C0D7D75510}">
      <dsp:nvSpPr>
        <dsp:cNvPr id="0" name=""/>
        <dsp:cNvSpPr/>
      </dsp:nvSpPr>
      <dsp:spPr>
        <a:xfrm>
          <a:off x="0" y="4365482"/>
          <a:ext cx="7027369" cy="427036"/>
        </a:xfrm>
        <a:prstGeom prst="roundRect">
          <a:avLst>
            <a:gd name="adj" fmla="val 10000"/>
          </a:avLst>
        </a:prstGeom>
        <a:solidFill>
          <a:srgbClr val="3399FF">
            <a:hueOff val="0"/>
            <a:satOff val="0"/>
            <a:lumOff val="0"/>
            <a:alphaOff val="0"/>
          </a:srgb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E" sz="2200" kern="1200" dirty="0">
              <a:solidFill>
                <a:srgbClr val="0033CC">
                  <a:hueOff val="0"/>
                  <a:satOff val="0"/>
                  <a:lumOff val="0"/>
                  <a:alphaOff val="0"/>
                </a:srgbClr>
              </a:solidFill>
              <a:latin typeface="Arial"/>
              <a:ea typeface="+mn-ea"/>
              <a:cs typeface="+mn-cs"/>
            </a:rPr>
            <a:t>Writing Up</a:t>
          </a:r>
        </a:p>
      </dsp:txBody>
      <dsp:txXfrm>
        <a:off x="12507" y="4377989"/>
        <a:ext cx="7002355" cy="402022"/>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a:t>
            </a:fld>
            <a:endParaRPr lang="en-GB" altLang="en-US" dirty="0"/>
          </a:p>
        </p:txBody>
      </p:sp>
    </p:spTree>
    <p:extLst>
      <p:ext uri="{BB962C8B-B14F-4D97-AF65-F5344CB8AC3E}">
        <p14:creationId xmlns:p14="http://schemas.microsoft.com/office/powerpoint/2010/main" val="1635430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dirty="0"/>
          </a:p>
        </p:txBody>
      </p:sp>
    </p:spTree>
    <p:extLst>
      <p:ext uri="{BB962C8B-B14F-4D97-AF65-F5344CB8AC3E}">
        <p14:creationId xmlns:p14="http://schemas.microsoft.com/office/powerpoint/2010/main" val="1828402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dirty="0"/>
          </a:p>
        </p:txBody>
      </p:sp>
    </p:spTree>
    <p:extLst>
      <p:ext uri="{BB962C8B-B14F-4D97-AF65-F5344CB8AC3E}">
        <p14:creationId xmlns:p14="http://schemas.microsoft.com/office/powerpoint/2010/main" val="634021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dirty="0"/>
          </a:p>
        </p:txBody>
      </p:sp>
    </p:spTree>
    <p:extLst>
      <p:ext uri="{BB962C8B-B14F-4D97-AF65-F5344CB8AC3E}">
        <p14:creationId xmlns:p14="http://schemas.microsoft.com/office/powerpoint/2010/main" val="4206973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dirty="0"/>
          </a:p>
        </p:txBody>
      </p:sp>
    </p:spTree>
    <p:extLst>
      <p:ext uri="{BB962C8B-B14F-4D97-AF65-F5344CB8AC3E}">
        <p14:creationId xmlns:p14="http://schemas.microsoft.com/office/powerpoint/2010/main" val="686885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dirty="0"/>
          </a:p>
        </p:txBody>
      </p:sp>
    </p:spTree>
    <p:extLst>
      <p:ext uri="{BB962C8B-B14F-4D97-AF65-F5344CB8AC3E}">
        <p14:creationId xmlns:p14="http://schemas.microsoft.com/office/powerpoint/2010/main" val="1470772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dirty="0"/>
          </a:p>
        </p:txBody>
      </p:sp>
    </p:spTree>
    <p:extLst>
      <p:ext uri="{BB962C8B-B14F-4D97-AF65-F5344CB8AC3E}">
        <p14:creationId xmlns:p14="http://schemas.microsoft.com/office/powerpoint/2010/main" val="3972734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dirty="0"/>
          </a:p>
        </p:txBody>
      </p:sp>
    </p:spTree>
    <p:extLst>
      <p:ext uri="{BB962C8B-B14F-4D97-AF65-F5344CB8AC3E}">
        <p14:creationId xmlns:p14="http://schemas.microsoft.com/office/powerpoint/2010/main" val="18250901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dirty="0"/>
          </a:p>
        </p:txBody>
      </p:sp>
    </p:spTree>
    <p:extLst>
      <p:ext uri="{BB962C8B-B14F-4D97-AF65-F5344CB8AC3E}">
        <p14:creationId xmlns:p14="http://schemas.microsoft.com/office/powerpoint/2010/main" val="1133045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dirty="0"/>
          </a:p>
        </p:txBody>
      </p:sp>
    </p:spTree>
    <p:extLst>
      <p:ext uri="{BB962C8B-B14F-4D97-AF65-F5344CB8AC3E}">
        <p14:creationId xmlns:p14="http://schemas.microsoft.com/office/powerpoint/2010/main" val="3797859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dirty="0"/>
          </a:p>
        </p:txBody>
      </p:sp>
    </p:spTree>
    <p:extLst>
      <p:ext uri="{BB962C8B-B14F-4D97-AF65-F5344CB8AC3E}">
        <p14:creationId xmlns:p14="http://schemas.microsoft.com/office/powerpoint/2010/main" val="4242571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dirty="0"/>
          </a:p>
        </p:txBody>
      </p:sp>
    </p:spTree>
    <p:extLst>
      <p:ext uri="{BB962C8B-B14F-4D97-AF65-F5344CB8AC3E}">
        <p14:creationId xmlns:p14="http://schemas.microsoft.com/office/powerpoint/2010/main" val="37180067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dirty="0"/>
          </a:p>
        </p:txBody>
      </p:sp>
    </p:spTree>
    <p:extLst>
      <p:ext uri="{BB962C8B-B14F-4D97-AF65-F5344CB8AC3E}">
        <p14:creationId xmlns:p14="http://schemas.microsoft.com/office/powerpoint/2010/main" val="3576602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dirty="0"/>
          </a:p>
        </p:txBody>
      </p:sp>
    </p:spTree>
    <p:extLst>
      <p:ext uri="{BB962C8B-B14F-4D97-AF65-F5344CB8AC3E}">
        <p14:creationId xmlns:p14="http://schemas.microsoft.com/office/powerpoint/2010/main" val="1436837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dirty="0"/>
          </a:p>
        </p:txBody>
      </p:sp>
    </p:spTree>
    <p:extLst>
      <p:ext uri="{BB962C8B-B14F-4D97-AF65-F5344CB8AC3E}">
        <p14:creationId xmlns:p14="http://schemas.microsoft.com/office/powerpoint/2010/main" val="3714461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dirty="0"/>
          </a:p>
        </p:txBody>
      </p:sp>
    </p:spTree>
    <p:extLst>
      <p:ext uri="{BB962C8B-B14F-4D97-AF65-F5344CB8AC3E}">
        <p14:creationId xmlns:p14="http://schemas.microsoft.com/office/powerpoint/2010/main" val="22840969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dirty="0"/>
          </a:p>
        </p:txBody>
      </p:sp>
    </p:spTree>
    <p:extLst>
      <p:ext uri="{BB962C8B-B14F-4D97-AF65-F5344CB8AC3E}">
        <p14:creationId xmlns:p14="http://schemas.microsoft.com/office/powerpoint/2010/main" val="22285145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dirty="0"/>
          </a:p>
        </p:txBody>
      </p:sp>
    </p:spTree>
    <p:extLst>
      <p:ext uri="{BB962C8B-B14F-4D97-AF65-F5344CB8AC3E}">
        <p14:creationId xmlns:p14="http://schemas.microsoft.com/office/powerpoint/2010/main" val="10369704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dirty="0"/>
          </a:p>
        </p:txBody>
      </p:sp>
    </p:spTree>
    <p:extLst>
      <p:ext uri="{BB962C8B-B14F-4D97-AF65-F5344CB8AC3E}">
        <p14:creationId xmlns:p14="http://schemas.microsoft.com/office/powerpoint/2010/main" val="26727497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dirty="0"/>
          </a:p>
        </p:txBody>
      </p:sp>
    </p:spTree>
    <p:extLst>
      <p:ext uri="{BB962C8B-B14F-4D97-AF65-F5344CB8AC3E}">
        <p14:creationId xmlns:p14="http://schemas.microsoft.com/office/powerpoint/2010/main" val="28523552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dirty="0"/>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02/02/2026</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02/02/2026</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02/02/2026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02/02/2026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02/02/2026</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02/02/2026</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02/02/2026</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02/02/2026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02/02/2026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02/02/2026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02/02/2026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02/02/2026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16080" y="4005064"/>
            <a:ext cx="4067944" cy="1235066"/>
          </a:xfrm>
        </p:spPr>
        <p:txBody>
          <a:bodyPr/>
          <a:lstStyle/>
          <a:p>
            <a:pPr eaLnBrk="1" hangingPunct="1"/>
            <a:r>
              <a:rPr lang="en-GB" altLang="en-US" sz="2400" b="1" dirty="0"/>
              <a:t>Week 2: Session 1: </a:t>
            </a:r>
            <a:br>
              <a:rPr lang="en-GB" altLang="en-US" sz="2400" b="1" dirty="0"/>
            </a:br>
            <a:r>
              <a:rPr lang="en-GB" altLang="en-US" sz="2200" b="1" dirty="0"/>
              <a:t>Research Process</a:t>
            </a:r>
          </a:p>
        </p:txBody>
      </p:sp>
      <p:sp>
        <p:nvSpPr>
          <p:cNvPr id="6147" name="Subtitle 4"/>
          <p:cNvSpPr>
            <a:spLocks noGrp="1"/>
          </p:cNvSpPr>
          <p:nvPr>
            <p:ph type="subTitle" idx="1"/>
          </p:nvPr>
        </p:nvSpPr>
        <p:spPr>
          <a:xfrm>
            <a:off x="2310110" y="980728"/>
            <a:ext cx="7786742" cy="3357586"/>
          </a:xfrm>
        </p:spPr>
        <p:txBody>
          <a:bodyPr/>
          <a:lstStyle/>
          <a:p>
            <a:pPr eaLnBrk="1" hangingPunct="1"/>
            <a:r>
              <a:rPr lang="en-GB" altLang="en-US" sz="4800" b="1" dirty="0">
                <a:solidFill>
                  <a:schemeClr val="tx1"/>
                </a:solidFill>
              </a:rPr>
              <a:t>Independent Project</a:t>
            </a:r>
          </a:p>
          <a:p>
            <a:pPr eaLnBrk="1" hangingPunct="1"/>
            <a:r>
              <a:rPr lang="en-GB" altLang="en-US" sz="4000" b="1" dirty="0">
                <a:solidFill>
                  <a:schemeClr val="tx1"/>
                </a:solidFill>
              </a:rPr>
              <a:t>LCBB6014</a:t>
            </a:r>
          </a:p>
        </p:txBody>
      </p:sp>
    </p:spTree>
    <p:extLst>
      <p:ext uri="{BB962C8B-B14F-4D97-AF65-F5344CB8AC3E}">
        <p14:creationId xmlns:p14="http://schemas.microsoft.com/office/powerpoint/2010/main" val="172047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Why Do Business Research?</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43000"/>
            <a:ext cx="10765195" cy="4518248"/>
          </a:xfrm>
        </p:spPr>
        <p:txBody>
          <a:bodyPr/>
          <a:lstStyle/>
          <a:p>
            <a:pPr marL="0" indent="0" algn="just">
              <a:buNone/>
            </a:pPr>
            <a:r>
              <a:rPr lang="en-GB" sz="3000" b="1" dirty="0"/>
              <a:t>Reasons for conducting business research include:</a:t>
            </a:r>
          </a:p>
          <a:p>
            <a:pPr algn="just"/>
            <a:endParaRPr lang="en-GB" sz="3000" dirty="0"/>
          </a:p>
          <a:p>
            <a:pPr lvl="1" algn="just">
              <a:buFont typeface="Wingdings" panose="05000000000000000000" pitchFamily="2" charset="2"/>
              <a:buChar char="§"/>
            </a:pPr>
            <a:r>
              <a:rPr lang="en-GB" sz="3200" dirty="0"/>
              <a:t>There is a gap in the literature;  </a:t>
            </a:r>
          </a:p>
          <a:p>
            <a:pPr lvl="1" algn="just">
              <a:buFont typeface="Wingdings" panose="05000000000000000000" pitchFamily="2" charset="2"/>
              <a:buChar char="§"/>
            </a:pPr>
            <a:r>
              <a:rPr lang="en-GB" sz="3200" dirty="0"/>
              <a:t>There is inconsistency amongst studies; </a:t>
            </a:r>
          </a:p>
          <a:p>
            <a:pPr lvl="1" algn="just">
              <a:buFont typeface="Wingdings" panose="05000000000000000000" pitchFamily="2" charset="2"/>
              <a:buChar char="§"/>
            </a:pPr>
            <a:r>
              <a:rPr lang="en-GB" sz="3200" dirty="0"/>
              <a:t>There are unresolved issues;</a:t>
            </a:r>
          </a:p>
          <a:p>
            <a:pPr lvl="1" algn="just">
              <a:buFont typeface="Wingdings" panose="05000000000000000000" pitchFamily="2" charset="2"/>
              <a:buChar char="§"/>
            </a:pPr>
            <a:r>
              <a:rPr lang="en-GB" sz="3200" dirty="0"/>
              <a:t>Societal development prompts a research question; </a:t>
            </a:r>
          </a:p>
          <a:p>
            <a:pPr lvl="1" algn="just">
              <a:buFont typeface="Wingdings" panose="05000000000000000000" pitchFamily="2" charset="2"/>
              <a:buChar char="§"/>
            </a:pPr>
            <a:r>
              <a:rPr lang="en-GB" sz="3200" dirty="0"/>
              <a:t>To understand a topic or phenomena better</a:t>
            </a:r>
          </a:p>
          <a:p>
            <a:pPr marL="0" indent="0" eaLnBrk="1" hangingPunct="1">
              <a:buNone/>
              <a:defRPr/>
            </a:pPr>
            <a:endParaRPr lang="en-GB" altLang="en-US" sz="2400" dirty="0"/>
          </a:p>
        </p:txBody>
      </p:sp>
    </p:spTree>
    <p:extLst>
      <p:ext uri="{BB962C8B-B14F-4D97-AF65-F5344CB8AC3E}">
        <p14:creationId xmlns:p14="http://schemas.microsoft.com/office/powerpoint/2010/main" val="2007084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Influences On Business Research</a:t>
            </a:r>
          </a:p>
        </p:txBody>
      </p:sp>
      <p:pic>
        <p:nvPicPr>
          <p:cNvPr id="4" name="Picture 3">
            <a:extLst>
              <a:ext uri="{FF2B5EF4-FFF2-40B4-BE49-F238E27FC236}">
                <a16:creationId xmlns:a16="http://schemas.microsoft.com/office/drawing/2014/main" id="{B782ECDD-EFFE-4454-A048-2F69A5859D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4087" y="980728"/>
            <a:ext cx="8943825" cy="470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0799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Business Research in 	Context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43000"/>
            <a:ext cx="10765195" cy="4518248"/>
          </a:xfrm>
        </p:spPr>
        <p:txBody>
          <a:bodyPr/>
          <a:lstStyle/>
          <a:p>
            <a:pPr marL="0" indent="0" algn="just">
              <a:buNone/>
            </a:pPr>
            <a:r>
              <a:rPr lang="en-GB" sz="3000" b="1" dirty="0"/>
              <a:t>The following factors affect the context within which research takes place: </a:t>
            </a:r>
          </a:p>
          <a:p>
            <a:pPr marL="857250" lvl="1" indent="-457200" algn="just">
              <a:buFont typeface="Wingdings" panose="05000000000000000000" pitchFamily="2" charset="2"/>
              <a:buChar char="§"/>
            </a:pPr>
            <a:r>
              <a:rPr lang="en-GB" sz="2400" dirty="0"/>
              <a:t>Academic theories</a:t>
            </a:r>
          </a:p>
          <a:p>
            <a:pPr marL="857250" lvl="1" indent="-457200" algn="just">
              <a:buFont typeface="Wingdings" panose="05000000000000000000" pitchFamily="2" charset="2"/>
              <a:buChar char="§"/>
            </a:pPr>
            <a:r>
              <a:rPr lang="en-GB" sz="2400" dirty="0"/>
              <a:t>Existing knowledge</a:t>
            </a:r>
          </a:p>
          <a:p>
            <a:pPr marL="857250" lvl="1" indent="-457200" algn="just">
              <a:buFont typeface="Wingdings" panose="05000000000000000000" pitchFamily="2" charset="2"/>
              <a:buChar char="§"/>
            </a:pPr>
            <a:r>
              <a:rPr lang="en-GB" sz="2400" dirty="0"/>
              <a:t>Researcher’s assumptions and views regarding the research process</a:t>
            </a:r>
          </a:p>
          <a:p>
            <a:pPr marL="857250" lvl="1" indent="-457200" algn="just">
              <a:buFont typeface="Wingdings" panose="05000000000000000000" pitchFamily="2" charset="2"/>
              <a:buChar char="§"/>
            </a:pPr>
            <a:r>
              <a:rPr lang="en-GB" sz="2400" dirty="0"/>
              <a:t>Researcher’s assumptions regarding the nature of social phenomena </a:t>
            </a:r>
          </a:p>
          <a:p>
            <a:pPr marL="857250" lvl="1" indent="-457200" algn="just">
              <a:buFont typeface="Wingdings" panose="05000000000000000000" pitchFamily="2" charset="2"/>
              <a:buChar char="§"/>
            </a:pPr>
            <a:r>
              <a:rPr lang="en-GB" sz="2400" dirty="0"/>
              <a:t>Quality criteria used to evaluate research </a:t>
            </a:r>
          </a:p>
          <a:p>
            <a:pPr marL="857250" lvl="1" indent="-457200" algn="just">
              <a:buFont typeface="Wingdings" panose="05000000000000000000" pitchFamily="2" charset="2"/>
              <a:buChar char="§"/>
            </a:pPr>
            <a:r>
              <a:rPr lang="en-GB" sz="2400" dirty="0"/>
              <a:t>Values of research community </a:t>
            </a:r>
          </a:p>
          <a:p>
            <a:pPr marL="857250" lvl="1" indent="-457200" algn="just">
              <a:buFont typeface="Wingdings" panose="05000000000000000000" pitchFamily="2" charset="2"/>
              <a:buChar char="§"/>
            </a:pPr>
            <a:r>
              <a:rPr lang="en-GB" sz="2400" dirty="0"/>
              <a:t>Political context of research study </a:t>
            </a:r>
          </a:p>
          <a:p>
            <a:pPr marL="857250" lvl="1" indent="-457200" algn="just">
              <a:buFont typeface="Wingdings" panose="05000000000000000000" pitchFamily="2" charset="2"/>
              <a:buChar char="§"/>
            </a:pPr>
            <a:r>
              <a:rPr lang="en-GB" sz="2400" dirty="0"/>
              <a:t>Training and personal researcher values</a:t>
            </a:r>
          </a:p>
          <a:p>
            <a:pPr marL="0" indent="0" eaLnBrk="1" hangingPunct="1">
              <a:buNone/>
              <a:defRPr/>
            </a:pPr>
            <a:endParaRPr lang="en-GB" altLang="en-US" sz="2400" dirty="0"/>
          </a:p>
        </p:txBody>
      </p:sp>
    </p:spTree>
    <p:extLst>
      <p:ext uri="{BB962C8B-B14F-4D97-AF65-F5344CB8AC3E}">
        <p14:creationId xmlns:p14="http://schemas.microsoft.com/office/powerpoint/2010/main" val="4100746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Role Of Theory In Research</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95400" y="1143000"/>
            <a:ext cx="10783197" cy="4518248"/>
          </a:xfrm>
        </p:spPr>
        <p:txBody>
          <a:bodyPr/>
          <a:lstStyle/>
          <a:p>
            <a:pPr marL="400050" lvl="1" indent="0" algn="ctr">
              <a:buNone/>
            </a:pPr>
            <a:r>
              <a:rPr lang="en-GB" b="1" dirty="0"/>
              <a:t>Which comes first, theory or research?</a:t>
            </a:r>
          </a:p>
          <a:p>
            <a:pPr marL="400050" lvl="1" indent="0" algn="ctr">
              <a:buNone/>
            </a:pPr>
            <a:endParaRPr lang="en-GB" dirty="0"/>
          </a:p>
          <a:p>
            <a:pPr marL="400050" lvl="1" indent="0" algn="ctr">
              <a:buNone/>
            </a:pPr>
            <a:r>
              <a:rPr lang="en-GB" sz="2500" dirty="0"/>
              <a:t>Should we examine a problem, and then try to work out how it is caused, and how it might be solved </a:t>
            </a:r>
            <a:r>
              <a:rPr lang="en-GB" sz="2500" b="1" dirty="0"/>
              <a:t>(inductive reasoning)</a:t>
            </a:r>
            <a:r>
              <a:rPr lang="en-GB" sz="2500" dirty="0"/>
              <a:t>?</a:t>
            </a:r>
          </a:p>
          <a:p>
            <a:pPr marL="400050" lvl="1" indent="0" algn="ctr">
              <a:buNone/>
            </a:pPr>
            <a:endParaRPr lang="en-GB" dirty="0"/>
          </a:p>
          <a:p>
            <a:pPr marL="400050" lvl="1" indent="0" algn="ctr">
              <a:buNone/>
            </a:pPr>
            <a:r>
              <a:rPr lang="en-GB" dirty="0"/>
              <a:t>OR </a:t>
            </a:r>
          </a:p>
          <a:p>
            <a:pPr marL="0" indent="0" algn="ctr">
              <a:buNone/>
            </a:pPr>
            <a:endParaRPr lang="en-GB" sz="2700" dirty="0"/>
          </a:p>
          <a:p>
            <a:pPr marL="0" indent="0" algn="ctr">
              <a:buNone/>
            </a:pPr>
            <a:r>
              <a:rPr lang="en-GB" sz="2500" dirty="0"/>
              <a:t>Should we take a generally accepted theory of </a:t>
            </a:r>
            <a:r>
              <a:rPr lang="en-GB" sz="2500" b="1" dirty="0"/>
              <a:t>how</a:t>
            </a:r>
            <a:r>
              <a:rPr lang="en-GB" sz="2500" dirty="0"/>
              <a:t> things work and find evidence for it in the problem we examine </a:t>
            </a:r>
            <a:r>
              <a:rPr lang="en-GB" sz="2500" b="1" dirty="0"/>
              <a:t>(deductive reasoning)</a:t>
            </a:r>
            <a:r>
              <a:rPr lang="en-GB" sz="2500" dirty="0"/>
              <a:t>?</a:t>
            </a:r>
          </a:p>
          <a:p>
            <a:pPr marL="0" indent="0" eaLnBrk="1" hangingPunct="1">
              <a:buNone/>
              <a:defRPr/>
            </a:pPr>
            <a:endParaRPr lang="en-GB" altLang="en-US" sz="2800" dirty="0"/>
          </a:p>
        </p:txBody>
      </p:sp>
    </p:spTree>
    <p:extLst>
      <p:ext uri="{BB962C8B-B14F-4D97-AF65-F5344CB8AC3E}">
        <p14:creationId xmlns:p14="http://schemas.microsoft.com/office/powerpoint/2010/main" val="3593438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Relevance of Research to Practice</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43000"/>
            <a:ext cx="10765195" cy="4518248"/>
          </a:xfrm>
        </p:spPr>
        <p:txBody>
          <a:bodyPr/>
          <a:lstStyle/>
          <a:p>
            <a:pPr lvl="1" algn="just">
              <a:buFont typeface="Wingdings" panose="05000000000000000000" pitchFamily="2" charset="2"/>
              <a:buChar char="§"/>
            </a:pPr>
            <a:r>
              <a:rPr lang="en-GB" sz="3000" dirty="0"/>
              <a:t>An applied field understanding organizations and solving problems?</a:t>
            </a:r>
          </a:p>
          <a:p>
            <a:pPr lvl="1" algn="just">
              <a:buFont typeface="Wingdings" panose="05000000000000000000" pitchFamily="2" charset="2"/>
              <a:buChar char="§"/>
            </a:pPr>
            <a:r>
              <a:rPr lang="en-GB" sz="3000" dirty="0"/>
              <a:t>Has management research lost touch with the concerns of practitioners (</a:t>
            </a:r>
            <a:r>
              <a:rPr lang="en-GB" sz="3000" dirty="0" err="1"/>
              <a:t>Tranfield</a:t>
            </a:r>
            <a:r>
              <a:rPr lang="en-GB" sz="3000" dirty="0"/>
              <a:t> and Starkey, 1998)?</a:t>
            </a:r>
          </a:p>
          <a:p>
            <a:pPr lvl="1" algn="just">
              <a:buFont typeface="Wingdings" panose="05000000000000000000" pitchFamily="2" charset="2"/>
              <a:buChar char="§"/>
            </a:pPr>
            <a:r>
              <a:rPr lang="en-GB" sz="3000" dirty="0"/>
              <a:t>A resource for managers to make inform decisions based on scientific evidence (Rousseau, 2006:256)? </a:t>
            </a:r>
          </a:p>
          <a:p>
            <a:pPr lvl="1" algn="just">
              <a:buFont typeface="Wingdings" panose="05000000000000000000" pitchFamily="2" charset="2"/>
              <a:buChar char="§"/>
            </a:pPr>
            <a:r>
              <a:rPr lang="en-GB" sz="3000" dirty="0"/>
              <a:t>Can dynamic and changing nature of organizations challenge generally applicable best practices (Reay, et al, 2009)? </a:t>
            </a:r>
          </a:p>
          <a:p>
            <a:pPr marL="0" indent="0" eaLnBrk="1" hangingPunct="1">
              <a:buNone/>
              <a:defRPr/>
            </a:pPr>
            <a:endParaRPr lang="en-GB" altLang="en-US" sz="2400" dirty="0"/>
          </a:p>
        </p:txBody>
      </p:sp>
    </p:spTree>
    <p:extLst>
      <p:ext uri="{BB962C8B-B14F-4D97-AF65-F5344CB8AC3E}">
        <p14:creationId xmlns:p14="http://schemas.microsoft.com/office/powerpoint/2010/main" val="2574791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Evidence-based Management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340768"/>
            <a:ext cx="10765195" cy="4320480"/>
          </a:xfrm>
        </p:spPr>
        <p:txBody>
          <a:bodyPr/>
          <a:lstStyle/>
          <a:p>
            <a:pPr lvl="1" algn="just">
              <a:buFont typeface="Wingdings" panose="05000000000000000000" pitchFamily="2" charset="2"/>
              <a:buChar char="§"/>
            </a:pPr>
            <a:r>
              <a:rPr lang="en-GB" sz="3200" dirty="0"/>
              <a:t>Evidence-based management is the systematic use of the best available evidence to improve management practice (Reay, Berta and Kohn 2009).</a:t>
            </a:r>
          </a:p>
          <a:p>
            <a:pPr lvl="1" algn="just">
              <a:buFont typeface="Wingdings" panose="05000000000000000000" pitchFamily="2" charset="2"/>
              <a:buChar char="§"/>
            </a:pPr>
            <a:r>
              <a:rPr lang="en-GB" sz="3200" dirty="0"/>
              <a:t>The concept was developed to reduce variation in (clinical) practice.</a:t>
            </a:r>
          </a:p>
          <a:p>
            <a:pPr lvl="1" algn="just">
              <a:buFont typeface="Wingdings" panose="05000000000000000000" pitchFamily="2" charset="2"/>
              <a:buChar char="§"/>
            </a:pPr>
            <a:r>
              <a:rPr lang="en-GB" sz="3200" dirty="0"/>
              <a:t>Information comes, in part, from the expertise and judgement of managers working in individual firms.</a:t>
            </a:r>
          </a:p>
          <a:p>
            <a:pPr marL="0" indent="0" eaLnBrk="1" hangingPunct="1">
              <a:buNone/>
              <a:defRPr/>
            </a:pPr>
            <a:endParaRPr lang="en-GB" altLang="en-US" sz="2400" dirty="0"/>
          </a:p>
        </p:txBody>
      </p:sp>
    </p:spTree>
    <p:extLst>
      <p:ext uri="{BB962C8B-B14F-4D97-AF65-F5344CB8AC3E}">
        <p14:creationId xmlns:p14="http://schemas.microsoft.com/office/powerpoint/2010/main" val="3982421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Knowledge Is ‘Produced’ In Two Modes </a:t>
            </a:r>
          </a:p>
        </p:txBody>
      </p:sp>
      <p:sp>
        <p:nvSpPr>
          <p:cNvPr id="4" name="Rectangle 3">
            <a:extLst>
              <a:ext uri="{FF2B5EF4-FFF2-40B4-BE49-F238E27FC236}">
                <a16:creationId xmlns:a16="http://schemas.microsoft.com/office/drawing/2014/main" id="{2BCB7160-C251-4CE2-8A04-C976E3148042}"/>
              </a:ext>
            </a:extLst>
          </p:cNvPr>
          <p:cNvSpPr txBox="1">
            <a:spLocks noChangeArrowheads="1"/>
          </p:cNvSpPr>
          <p:nvPr/>
        </p:nvSpPr>
        <p:spPr>
          <a:xfrm>
            <a:off x="1055440" y="1556792"/>
            <a:ext cx="4752528" cy="4495800"/>
          </a:xfrm>
          <a:prstGeom prst="rect">
            <a:avLst/>
          </a:prstGeom>
        </p:spPr>
        <p:txBody>
          <a:bodyPr/>
          <a:lstStyle>
            <a:lvl1pPr marL="342900" indent="-342900" algn="l" rtl="0" eaLnBrk="0" fontAlgn="base" hangingPunct="0">
              <a:spcBef>
                <a:spcPct val="20000"/>
              </a:spcBef>
              <a:spcAft>
                <a:spcPct val="0"/>
              </a:spcAft>
              <a:buChar char="•"/>
              <a:defRPr sz="2800">
                <a:solidFill>
                  <a:srgbClr val="000000"/>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400">
                <a:solidFill>
                  <a:srgbClr val="000000"/>
                </a:solidFill>
                <a:latin typeface="+mn-lt"/>
                <a:ea typeface="ＭＳ Ｐゴシック" charset="0"/>
              </a:defRPr>
            </a:lvl2pPr>
            <a:lvl3pPr marL="1143000" indent="-228600" algn="l" rtl="0" eaLnBrk="0" fontAlgn="base" hangingPunct="0">
              <a:spcBef>
                <a:spcPct val="20000"/>
              </a:spcBef>
              <a:spcAft>
                <a:spcPct val="0"/>
              </a:spcAft>
              <a:buChar char="•"/>
              <a:defRPr sz="2000">
                <a:solidFill>
                  <a:srgbClr val="000000"/>
                </a:solidFill>
                <a:latin typeface="+mn-lt"/>
                <a:ea typeface="ＭＳ Ｐゴシック" charset="0"/>
              </a:defRPr>
            </a:lvl3pPr>
            <a:lvl4pPr marL="1600200" indent="-228600" algn="l" rtl="0" eaLnBrk="0" fontAlgn="base" hangingPunct="0">
              <a:spcBef>
                <a:spcPct val="20000"/>
              </a:spcBef>
              <a:spcAft>
                <a:spcPct val="0"/>
              </a:spcAft>
              <a:buChar char="–"/>
              <a:defRPr>
                <a:solidFill>
                  <a:srgbClr val="000000"/>
                </a:solidFill>
                <a:latin typeface="+mn-lt"/>
                <a:ea typeface="ＭＳ Ｐゴシック" charset="0"/>
              </a:defRPr>
            </a:lvl4pPr>
            <a:lvl5pPr marL="2057400" indent="-228600" algn="l" rtl="0" eaLnBrk="0" fontAlgn="base" hangingPunct="0">
              <a:spcBef>
                <a:spcPct val="20000"/>
              </a:spcBef>
              <a:spcAft>
                <a:spcPct val="0"/>
              </a:spcAft>
              <a:buChar char="»"/>
              <a:defRPr lang="en-GB" sz="1400" i="1" baseline="0" smtClean="0">
                <a:solidFill>
                  <a:srgbClr val="000000"/>
                </a:solidFill>
                <a:latin typeface="+mn-lt"/>
                <a:ea typeface="ＭＳ Ｐゴシック" charset="0"/>
              </a:defRPr>
            </a:lvl5pPr>
            <a:lvl6pPr marL="2514600" indent="-228600" algn="l" rtl="0" eaLnBrk="0" fontAlgn="base" hangingPunct="0">
              <a:spcBef>
                <a:spcPct val="20000"/>
              </a:spcBef>
              <a:spcAft>
                <a:spcPct val="0"/>
              </a:spcAft>
              <a:buChar char="»"/>
              <a:defRPr sz="1600">
                <a:solidFill>
                  <a:srgbClr val="000000"/>
                </a:solidFill>
                <a:latin typeface="+mn-lt"/>
              </a:defRPr>
            </a:lvl6pPr>
            <a:lvl7pPr marL="2971800" indent="-228600" algn="l" rtl="0" eaLnBrk="0" fontAlgn="base" hangingPunct="0">
              <a:spcBef>
                <a:spcPct val="20000"/>
              </a:spcBef>
              <a:spcAft>
                <a:spcPct val="0"/>
              </a:spcAft>
              <a:buChar char="»"/>
              <a:defRPr sz="1600">
                <a:solidFill>
                  <a:srgbClr val="000000"/>
                </a:solidFill>
                <a:latin typeface="+mn-lt"/>
              </a:defRPr>
            </a:lvl7pPr>
            <a:lvl8pPr marL="3429000" indent="-228600" algn="l" rtl="0" eaLnBrk="0" fontAlgn="base" hangingPunct="0">
              <a:spcBef>
                <a:spcPct val="20000"/>
              </a:spcBef>
              <a:spcAft>
                <a:spcPct val="0"/>
              </a:spcAft>
              <a:buChar char="»"/>
              <a:defRPr sz="1600">
                <a:solidFill>
                  <a:srgbClr val="000000"/>
                </a:solidFill>
                <a:latin typeface="+mn-lt"/>
              </a:defRPr>
            </a:lvl8pPr>
            <a:lvl9pPr marL="3886200" indent="-228600" algn="l" rtl="0" eaLnBrk="0" fontAlgn="base" hangingPunct="0">
              <a:spcBef>
                <a:spcPct val="20000"/>
              </a:spcBef>
              <a:spcAft>
                <a:spcPct val="0"/>
              </a:spcAft>
              <a:buChar char="»"/>
              <a:defRPr sz="1600">
                <a:solidFill>
                  <a:srgbClr val="000000"/>
                </a:solidFill>
                <a:latin typeface="+mn-lt"/>
              </a:defRPr>
            </a:lvl9pPr>
          </a:lstStyle>
          <a:p>
            <a:pPr marL="0" indent="0">
              <a:buFontTx/>
              <a:buNone/>
              <a:defRPr/>
            </a:pPr>
            <a:r>
              <a:rPr lang="en-GB" altLang="en-US" b="1" kern="0" dirty="0"/>
              <a:t>Mode 1</a:t>
            </a:r>
          </a:p>
          <a:p>
            <a:pPr marL="0" indent="0">
              <a:buFontTx/>
              <a:buNone/>
              <a:defRPr/>
            </a:pPr>
            <a:endParaRPr lang="en-GB" altLang="en-US" b="1" kern="0" dirty="0"/>
          </a:p>
          <a:p>
            <a:pPr lvl="1">
              <a:defRPr/>
            </a:pPr>
            <a:r>
              <a:rPr lang="en-GB" altLang="en-US" sz="2000" kern="0" dirty="0">
                <a:cs typeface="Times New Roman" pitchFamily="18" charset="0"/>
              </a:rPr>
              <a:t>traditional, university-based </a:t>
            </a:r>
          </a:p>
          <a:p>
            <a:pPr lvl="1">
              <a:defRPr/>
            </a:pPr>
            <a:r>
              <a:rPr lang="en-GB" altLang="en-US" sz="2000" kern="0" dirty="0">
                <a:cs typeface="Times New Roman" pitchFamily="18" charset="0"/>
              </a:rPr>
              <a:t>academic audience</a:t>
            </a:r>
            <a:r>
              <a:rPr lang="en-GB" altLang="en-US" kern="0" dirty="0">
                <a:cs typeface="Times New Roman" pitchFamily="18" charset="0"/>
              </a:rPr>
              <a:t> </a:t>
            </a:r>
          </a:p>
          <a:p>
            <a:pPr lvl="1">
              <a:defRPr/>
            </a:pPr>
            <a:r>
              <a:rPr lang="en-GB" altLang="en-US" sz="2000" kern="0" dirty="0">
                <a:cs typeface="Times New Roman" pitchFamily="18" charset="0"/>
              </a:rPr>
              <a:t>pure and applied </a:t>
            </a:r>
          </a:p>
          <a:p>
            <a:pPr lvl="1">
              <a:defRPr/>
            </a:pPr>
            <a:r>
              <a:rPr lang="en-GB" altLang="en-US" sz="2000" kern="0" dirty="0">
                <a:cs typeface="Times New Roman" pitchFamily="18" charset="0"/>
              </a:rPr>
              <a:t>built upon existing knowledge</a:t>
            </a:r>
          </a:p>
          <a:p>
            <a:pPr lvl="1">
              <a:defRPr/>
            </a:pPr>
            <a:r>
              <a:rPr lang="en-GB" altLang="en-US" sz="2000" kern="0" dirty="0">
                <a:cs typeface="Times New Roman" pitchFamily="18" charset="0"/>
              </a:rPr>
              <a:t>more linear process</a:t>
            </a:r>
          </a:p>
          <a:p>
            <a:pPr lvl="1">
              <a:defRPr/>
            </a:pPr>
            <a:r>
              <a:rPr lang="en-GB" altLang="en-US" sz="2000" kern="0" dirty="0">
                <a:cs typeface="Times New Roman" pitchFamily="18" charset="0"/>
              </a:rPr>
              <a:t>limited emphasis on dissemination </a:t>
            </a:r>
          </a:p>
        </p:txBody>
      </p:sp>
      <p:sp>
        <p:nvSpPr>
          <p:cNvPr id="5" name="Rectangle 4">
            <a:extLst>
              <a:ext uri="{FF2B5EF4-FFF2-40B4-BE49-F238E27FC236}">
                <a16:creationId xmlns:a16="http://schemas.microsoft.com/office/drawing/2014/main" id="{F2C5296C-54C1-401E-BF77-B670EBCE7D41}"/>
              </a:ext>
            </a:extLst>
          </p:cNvPr>
          <p:cNvSpPr txBox="1">
            <a:spLocks noChangeArrowheads="1"/>
          </p:cNvSpPr>
          <p:nvPr/>
        </p:nvSpPr>
        <p:spPr>
          <a:xfrm>
            <a:off x="6096000" y="1556792"/>
            <a:ext cx="4752528" cy="4079875"/>
          </a:xfrm>
          <a:prstGeom prst="rect">
            <a:avLst/>
          </a:prstGeom>
        </p:spPr>
        <p:txBody>
          <a:bodyPr/>
          <a:lstStyle>
            <a:lvl1pPr marL="342900" indent="-342900" algn="l" rtl="0" eaLnBrk="0" fontAlgn="base" hangingPunct="0">
              <a:spcBef>
                <a:spcPct val="20000"/>
              </a:spcBef>
              <a:spcAft>
                <a:spcPct val="0"/>
              </a:spcAft>
              <a:buChar char="•"/>
              <a:defRPr sz="2800">
                <a:solidFill>
                  <a:srgbClr val="000000"/>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400">
                <a:solidFill>
                  <a:srgbClr val="000000"/>
                </a:solidFill>
                <a:latin typeface="+mn-lt"/>
                <a:ea typeface="ＭＳ Ｐゴシック" charset="0"/>
              </a:defRPr>
            </a:lvl2pPr>
            <a:lvl3pPr marL="1143000" indent="-228600" algn="l" rtl="0" eaLnBrk="0" fontAlgn="base" hangingPunct="0">
              <a:spcBef>
                <a:spcPct val="20000"/>
              </a:spcBef>
              <a:spcAft>
                <a:spcPct val="0"/>
              </a:spcAft>
              <a:buChar char="•"/>
              <a:defRPr sz="2000">
                <a:solidFill>
                  <a:srgbClr val="000000"/>
                </a:solidFill>
                <a:latin typeface="+mn-lt"/>
                <a:ea typeface="ＭＳ Ｐゴシック" charset="0"/>
              </a:defRPr>
            </a:lvl3pPr>
            <a:lvl4pPr marL="1600200" indent="-228600" algn="l" rtl="0" eaLnBrk="0" fontAlgn="base" hangingPunct="0">
              <a:spcBef>
                <a:spcPct val="20000"/>
              </a:spcBef>
              <a:spcAft>
                <a:spcPct val="0"/>
              </a:spcAft>
              <a:buChar char="–"/>
              <a:defRPr>
                <a:solidFill>
                  <a:srgbClr val="000000"/>
                </a:solidFill>
                <a:latin typeface="+mn-lt"/>
                <a:ea typeface="ＭＳ Ｐゴシック" charset="0"/>
              </a:defRPr>
            </a:lvl4pPr>
            <a:lvl5pPr marL="2057400" indent="-228600" algn="l" rtl="0" eaLnBrk="0" fontAlgn="base" hangingPunct="0">
              <a:spcBef>
                <a:spcPct val="20000"/>
              </a:spcBef>
              <a:spcAft>
                <a:spcPct val="0"/>
              </a:spcAft>
              <a:buChar char="»"/>
              <a:defRPr sz="1600">
                <a:solidFill>
                  <a:srgbClr val="000000"/>
                </a:solidFill>
                <a:latin typeface="+mn-lt"/>
                <a:ea typeface="ＭＳ Ｐゴシック" charset="0"/>
              </a:defRPr>
            </a:lvl5pPr>
            <a:lvl6pPr marL="2514600" indent="-228600" algn="l" rtl="0" eaLnBrk="0" fontAlgn="base" hangingPunct="0">
              <a:spcBef>
                <a:spcPct val="20000"/>
              </a:spcBef>
              <a:spcAft>
                <a:spcPct val="0"/>
              </a:spcAft>
              <a:buChar char="»"/>
              <a:defRPr sz="1600">
                <a:solidFill>
                  <a:srgbClr val="000000"/>
                </a:solidFill>
                <a:latin typeface="+mn-lt"/>
              </a:defRPr>
            </a:lvl6pPr>
            <a:lvl7pPr marL="2971800" indent="-228600" algn="l" rtl="0" eaLnBrk="0" fontAlgn="base" hangingPunct="0">
              <a:spcBef>
                <a:spcPct val="20000"/>
              </a:spcBef>
              <a:spcAft>
                <a:spcPct val="0"/>
              </a:spcAft>
              <a:buChar char="»"/>
              <a:defRPr sz="1600">
                <a:solidFill>
                  <a:srgbClr val="000000"/>
                </a:solidFill>
                <a:latin typeface="+mn-lt"/>
              </a:defRPr>
            </a:lvl7pPr>
            <a:lvl8pPr marL="3429000" indent="-228600" algn="l" rtl="0" eaLnBrk="0" fontAlgn="base" hangingPunct="0">
              <a:spcBef>
                <a:spcPct val="20000"/>
              </a:spcBef>
              <a:spcAft>
                <a:spcPct val="0"/>
              </a:spcAft>
              <a:buChar char="»"/>
              <a:defRPr sz="1600">
                <a:solidFill>
                  <a:srgbClr val="000000"/>
                </a:solidFill>
                <a:latin typeface="+mn-lt"/>
              </a:defRPr>
            </a:lvl8pPr>
            <a:lvl9pPr marL="3886200" indent="-228600" algn="l" rtl="0" eaLnBrk="0" fontAlgn="base" hangingPunct="0">
              <a:spcBef>
                <a:spcPct val="20000"/>
              </a:spcBef>
              <a:spcAft>
                <a:spcPct val="0"/>
              </a:spcAft>
              <a:buChar char="»"/>
              <a:defRPr sz="1600">
                <a:solidFill>
                  <a:srgbClr val="000000"/>
                </a:solidFill>
                <a:latin typeface="+mn-lt"/>
              </a:defRPr>
            </a:lvl9pPr>
          </a:lstStyle>
          <a:p>
            <a:pPr marL="0" indent="0">
              <a:lnSpc>
                <a:spcPct val="90000"/>
              </a:lnSpc>
              <a:buFontTx/>
              <a:buNone/>
              <a:defRPr/>
            </a:pPr>
            <a:r>
              <a:rPr lang="en-GB" altLang="en-US" b="1" kern="0" dirty="0"/>
              <a:t>Mode 2</a:t>
            </a:r>
          </a:p>
          <a:p>
            <a:pPr marL="0" indent="0">
              <a:lnSpc>
                <a:spcPct val="90000"/>
              </a:lnSpc>
              <a:buFontTx/>
              <a:buNone/>
              <a:defRPr/>
            </a:pPr>
            <a:endParaRPr lang="en-GB" altLang="en-US" b="1" kern="0" dirty="0"/>
          </a:p>
          <a:p>
            <a:pPr lvl="1">
              <a:lnSpc>
                <a:spcPct val="90000"/>
              </a:lnSpc>
              <a:defRPr/>
            </a:pPr>
            <a:r>
              <a:rPr lang="en-GB" altLang="en-US" sz="2000" kern="0" dirty="0">
                <a:cs typeface="Times New Roman" pitchFamily="18" charset="0"/>
              </a:rPr>
              <a:t>Involves academics, policy-makers, and practitioners </a:t>
            </a:r>
          </a:p>
          <a:p>
            <a:pPr lvl="1">
              <a:lnSpc>
                <a:spcPct val="90000"/>
              </a:lnSpc>
              <a:defRPr/>
            </a:pPr>
            <a:r>
              <a:rPr lang="en-GB" altLang="en-US" sz="2000" kern="0" dirty="0">
                <a:cs typeface="Times New Roman" pitchFamily="18" charset="0"/>
              </a:rPr>
              <a:t>trans-disciplinary</a:t>
            </a:r>
          </a:p>
          <a:p>
            <a:pPr lvl="1">
              <a:lnSpc>
                <a:spcPct val="90000"/>
              </a:lnSpc>
              <a:defRPr/>
            </a:pPr>
            <a:r>
              <a:rPr lang="en-GB" altLang="en-US" sz="2000" kern="0" dirty="0">
                <a:cs typeface="Times New Roman" pitchFamily="18" charset="0"/>
              </a:rPr>
              <a:t>related to context (and therefore not easily replicated) </a:t>
            </a:r>
          </a:p>
          <a:p>
            <a:pPr lvl="1">
              <a:lnSpc>
                <a:spcPct val="90000"/>
              </a:lnSpc>
              <a:defRPr/>
            </a:pPr>
            <a:r>
              <a:rPr lang="en-GB" altLang="en-US" sz="2000" kern="0" dirty="0">
                <a:cs typeface="Times New Roman" pitchFamily="18" charset="0"/>
              </a:rPr>
              <a:t>less linear process </a:t>
            </a:r>
          </a:p>
          <a:p>
            <a:pPr lvl="1">
              <a:lnSpc>
                <a:spcPct val="90000"/>
              </a:lnSpc>
              <a:defRPr/>
            </a:pPr>
            <a:r>
              <a:rPr lang="en-GB" altLang="en-US" sz="2000" kern="0" dirty="0">
                <a:cs typeface="Times New Roman" pitchFamily="18" charset="0"/>
              </a:rPr>
              <a:t>more emphasis on dissemination and exploitation</a:t>
            </a:r>
            <a:endParaRPr lang="en-GB" altLang="en-US" sz="1600" kern="0" dirty="0"/>
          </a:p>
        </p:txBody>
      </p:sp>
    </p:spTree>
    <p:extLst>
      <p:ext uri="{BB962C8B-B14F-4D97-AF65-F5344CB8AC3E}">
        <p14:creationId xmlns:p14="http://schemas.microsoft.com/office/powerpoint/2010/main" val="3649812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Process of Business Research</a:t>
            </a:r>
          </a:p>
        </p:txBody>
      </p:sp>
      <p:graphicFrame>
        <p:nvGraphicFramePr>
          <p:cNvPr id="7" name="Content Placeholder 3">
            <a:extLst>
              <a:ext uri="{FF2B5EF4-FFF2-40B4-BE49-F238E27FC236}">
                <a16:creationId xmlns:a16="http://schemas.microsoft.com/office/drawing/2014/main" id="{E6680E44-B52C-4A8C-9331-876754E1F2B9}"/>
              </a:ext>
            </a:extLst>
          </p:cNvPr>
          <p:cNvGraphicFramePr>
            <a:graphicFrameLocks/>
          </p:cNvGraphicFramePr>
          <p:nvPr>
            <p:extLst>
              <p:ext uri="{D42A27DB-BD31-4B8C-83A1-F6EECF244321}">
                <p14:modId xmlns:p14="http://schemas.microsoft.com/office/powerpoint/2010/main" val="1478488301"/>
              </p:ext>
            </p:extLst>
          </p:nvPr>
        </p:nvGraphicFramePr>
        <p:xfrm>
          <a:off x="767408" y="812167"/>
          <a:ext cx="8352928" cy="52336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4">
            <a:extLst>
              <a:ext uri="{FF2B5EF4-FFF2-40B4-BE49-F238E27FC236}">
                <a16:creationId xmlns:a16="http://schemas.microsoft.com/office/drawing/2014/main" id="{56FDEA95-39F2-4045-838A-D6E0A7759A3D}"/>
              </a:ext>
            </a:extLst>
          </p:cNvPr>
          <p:cNvSpPr txBox="1">
            <a:spLocks noChangeArrowheads="1"/>
          </p:cNvSpPr>
          <p:nvPr/>
        </p:nvSpPr>
        <p:spPr>
          <a:xfrm>
            <a:off x="7752184" y="1955167"/>
            <a:ext cx="3960440" cy="2543995"/>
          </a:xfrm>
          <a:prstGeom prst="rect">
            <a:avLst/>
          </a:prstGeom>
        </p:spPr>
        <p:txBody>
          <a:bodyPr/>
          <a:lstStyle>
            <a:lvl1pPr marL="342900" indent="-342900" algn="l" rtl="0" eaLnBrk="0" fontAlgn="base" hangingPunct="0">
              <a:spcBef>
                <a:spcPct val="20000"/>
              </a:spcBef>
              <a:spcAft>
                <a:spcPct val="0"/>
              </a:spcAft>
              <a:buChar char="•"/>
              <a:defRPr sz="2800">
                <a:solidFill>
                  <a:srgbClr val="000000"/>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400">
                <a:solidFill>
                  <a:srgbClr val="000000"/>
                </a:solidFill>
                <a:latin typeface="+mn-lt"/>
                <a:ea typeface="ＭＳ Ｐゴシック" charset="0"/>
              </a:defRPr>
            </a:lvl2pPr>
            <a:lvl3pPr marL="1143000" indent="-228600" algn="l" rtl="0" eaLnBrk="0" fontAlgn="base" hangingPunct="0">
              <a:spcBef>
                <a:spcPct val="20000"/>
              </a:spcBef>
              <a:spcAft>
                <a:spcPct val="0"/>
              </a:spcAft>
              <a:buChar char="•"/>
              <a:defRPr sz="2000">
                <a:solidFill>
                  <a:srgbClr val="000000"/>
                </a:solidFill>
                <a:latin typeface="+mn-lt"/>
                <a:ea typeface="ＭＳ Ｐゴシック" charset="0"/>
              </a:defRPr>
            </a:lvl3pPr>
            <a:lvl4pPr marL="1600200" indent="-228600" algn="l" rtl="0" eaLnBrk="0" fontAlgn="base" hangingPunct="0">
              <a:spcBef>
                <a:spcPct val="20000"/>
              </a:spcBef>
              <a:spcAft>
                <a:spcPct val="0"/>
              </a:spcAft>
              <a:buChar char="–"/>
              <a:defRPr>
                <a:solidFill>
                  <a:srgbClr val="000000"/>
                </a:solidFill>
                <a:latin typeface="+mn-lt"/>
                <a:ea typeface="ＭＳ Ｐゴシック" charset="0"/>
              </a:defRPr>
            </a:lvl4pPr>
            <a:lvl5pPr marL="2057400" indent="-228600" algn="l" rtl="0" eaLnBrk="0" fontAlgn="base" hangingPunct="0">
              <a:spcBef>
                <a:spcPct val="20000"/>
              </a:spcBef>
              <a:spcAft>
                <a:spcPct val="0"/>
              </a:spcAft>
              <a:buChar char="»"/>
              <a:defRPr sz="1600">
                <a:solidFill>
                  <a:srgbClr val="000000"/>
                </a:solidFill>
                <a:latin typeface="+mn-lt"/>
                <a:ea typeface="ＭＳ Ｐゴシック" charset="0"/>
              </a:defRPr>
            </a:lvl5pPr>
            <a:lvl6pPr marL="2514600" indent="-228600" algn="l" rtl="0" eaLnBrk="0" fontAlgn="base" hangingPunct="0">
              <a:spcBef>
                <a:spcPct val="20000"/>
              </a:spcBef>
              <a:spcAft>
                <a:spcPct val="0"/>
              </a:spcAft>
              <a:buChar char="»"/>
              <a:defRPr sz="1600">
                <a:solidFill>
                  <a:srgbClr val="000000"/>
                </a:solidFill>
                <a:latin typeface="+mn-lt"/>
              </a:defRPr>
            </a:lvl6pPr>
            <a:lvl7pPr marL="2971800" indent="-228600" algn="l" rtl="0" eaLnBrk="0" fontAlgn="base" hangingPunct="0">
              <a:spcBef>
                <a:spcPct val="20000"/>
              </a:spcBef>
              <a:spcAft>
                <a:spcPct val="0"/>
              </a:spcAft>
              <a:buChar char="»"/>
              <a:defRPr sz="1600">
                <a:solidFill>
                  <a:srgbClr val="000000"/>
                </a:solidFill>
                <a:latin typeface="+mn-lt"/>
              </a:defRPr>
            </a:lvl7pPr>
            <a:lvl8pPr marL="3429000" indent="-228600" algn="l" rtl="0" eaLnBrk="0" fontAlgn="base" hangingPunct="0">
              <a:spcBef>
                <a:spcPct val="20000"/>
              </a:spcBef>
              <a:spcAft>
                <a:spcPct val="0"/>
              </a:spcAft>
              <a:buChar char="»"/>
              <a:defRPr sz="1600">
                <a:solidFill>
                  <a:srgbClr val="000000"/>
                </a:solidFill>
                <a:latin typeface="+mn-lt"/>
              </a:defRPr>
            </a:lvl8pPr>
            <a:lvl9pPr marL="3886200" indent="-228600" algn="l" rtl="0" eaLnBrk="0" fontAlgn="base" hangingPunct="0">
              <a:spcBef>
                <a:spcPct val="20000"/>
              </a:spcBef>
              <a:spcAft>
                <a:spcPct val="0"/>
              </a:spcAft>
              <a:buChar char="»"/>
              <a:defRPr sz="1600">
                <a:solidFill>
                  <a:srgbClr val="000000"/>
                </a:solidFill>
                <a:latin typeface="+mn-lt"/>
              </a:defRPr>
            </a:lvl9pPr>
          </a:lstStyle>
          <a:p>
            <a:pPr marL="57150" indent="0" algn="just">
              <a:lnSpc>
                <a:spcPct val="90000"/>
              </a:lnSpc>
              <a:buNone/>
              <a:defRPr/>
            </a:pPr>
            <a:r>
              <a:rPr lang="en-GB" altLang="en-US" sz="3000" b="1" kern="0" dirty="0">
                <a:solidFill>
                  <a:schemeClr val="accent1">
                    <a:lumMod val="75000"/>
                  </a:schemeClr>
                </a:solidFill>
                <a:cs typeface="Times New Roman" pitchFamily="18" charset="0"/>
              </a:rPr>
              <a:t>The research process </a:t>
            </a:r>
            <a:r>
              <a:rPr lang="en-GB" altLang="en-US" sz="3000" kern="0" dirty="0">
                <a:cs typeface="Times New Roman" pitchFamily="18" charset="0"/>
              </a:rPr>
              <a:t>is a series of linked stages and gives the appearance of being organised in a linear manner.</a:t>
            </a:r>
            <a:endParaRPr lang="en-GB" altLang="en-US" sz="3000" kern="0" dirty="0"/>
          </a:p>
        </p:txBody>
      </p:sp>
    </p:spTree>
    <p:extLst>
      <p:ext uri="{BB962C8B-B14F-4D97-AF65-F5344CB8AC3E}">
        <p14:creationId xmlns:p14="http://schemas.microsoft.com/office/powerpoint/2010/main" val="2652201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Process of Business Research </a:t>
            </a:r>
          </a:p>
        </p:txBody>
      </p:sp>
      <p:sp>
        <p:nvSpPr>
          <p:cNvPr id="4" name="Content Placeholder 1">
            <a:extLst>
              <a:ext uri="{FF2B5EF4-FFF2-40B4-BE49-F238E27FC236}">
                <a16:creationId xmlns:a16="http://schemas.microsoft.com/office/drawing/2014/main" id="{2F940A58-EC42-4848-BDB9-A8119B9CDBF7}"/>
              </a:ext>
            </a:extLst>
          </p:cNvPr>
          <p:cNvSpPr txBox="1">
            <a:spLocks/>
          </p:cNvSpPr>
          <p:nvPr/>
        </p:nvSpPr>
        <p:spPr bwMode="auto">
          <a:xfrm>
            <a:off x="1031652" y="1118862"/>
            <a:ext cx="10128696" cy="4495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pPr>
            <a:r>
              <a:rPr lang="en-US" altLang="en-US" sz="2400" b="1">
                <a:ea typeface="ＭＳ Ｐゴシック" panose="020B0600070205080204" pitchFamily="34" charset="-128"/>
              </a:rPr>
              <a:t>Literature Review </a:t>
            </a:r>
          </a:p>
          <a:p>
            <a:pPr lvl="1"/>
            <a:endParaRPr lang="en-GB" altLang="en-US" sz="2200">
              <a:ea typeface="ＭＳ Ｐゴシック" panose="020B0600070205080204" pitchFamily="34" charset="-128"/>
            </a:endParaRPr>
          </a:p>
          <a:p>
            <a:pPr lvl="1">
              <a:buFont typeface="Arial" panose="020B0604020202020204" pitchFamily="34" charset="0"/>
              <a:buChar char="•"/>
            </a:pPr>
            <a:r>
              <a:rPr lang="en-GB" altLang="en-US">
                <a:ea typeface="ＭＳ Ｐゴシック" panose="020B0600070205080204" pitchFamily="34" charset="-128"/>
              </a:rPr>
              <a:t>What is already known about the topic?</a:t>
            </a:r>
            <a:endParaRPr lang="en-IE" altLang="en-US">
              <a:ea typeface="ＭＳ Ｐゴシック" panose="020B0600070205080204" pitchFamily="34" charset="-128"/>
            </a:endParaRPr>
          </a:p>
          <a:p>
            <a:pPr lvl="1">
              <a:buFont typeface="Arial" panose="020B0604020202020204" pitchFamily="34" charset="0"/>
              <a:buChar char="•"/>
            </a:pPr>
            <a:r>
              <a:rPr lang="en-GB" altLang="en-US">
                <a:ea typeface="ＭＳ Ｐゴシック" panose="020B0600070205080204" pitchFamily="34" charset="-128"/>
              </a:rPr>
              <a:t>What concepts and theories have been applied to it?</a:t>
            </a:r>
            <a:endParaRPr lang="en-IE" altLang="en-US">
              <a:ea typeface="ＭＳ Ｐゴシック" panose="020B0600070205080204" pitchFamily="34" charset="-128"/>
            </a:endParaRPr>
          </a:p>
          <a:p>
            <a:pPr lvl="1">
              <a:buFont typeface="Arial" panose="020B0604020202020204" pitchFamily="34" charset="0"/>
              <a:buChar char="•"/>
            </a:pPr>
            <a:r>
              <a:rPr lang="en-GB" altLang="en-US">
                <a:ea typeface="ＭＳ Ｐゴシック" panose="020B0600070205080204" pitchFamily="34" charset="-128"/>
              </a:rPr>
              <a:t>What research methods have been applied in studying it?</a:t>
            </a:r>
            <a:endParaRPr lang="en-IE" altLang="en-US">
              <a:ea typeface="ＭＳ Ｐゴシック" panose="020B0600070205080204" pitchFamily="34" charset="-128"/>
            </a:endParaRPr>
          </a:p>
          <a:p>
            <a:pPr lvl="1">
              <a:buFont typeface="Arial" panose="020B0604020202020204" pitchFamily="34" charset="0"/>
              <a:buChar char="•"/>
            </a:pPr>
            <a:r>
              <a:rPr lang="en-GB" altLang="en-US">
                <a:ea typeface="ＭＳ Ｐゴシック" panose="020B0600070205080204" pitchFamily="34" charset="-128"/>
              </a:rPr>
              <a:t>What controversies exist about the topic and about how it is studied?</a:t>
            </a:r>
            <a:endParaRPr lang="en-IE" altLang="en-US">
              <a:ea typeface="ＭＳ Ｐゴシック" panose="020B0600070205080204" pitchFamily="34" charset="-128"/>
            </a:endParaRPr>
          </a:p>
          <a:p>
            <a:pPr lvl="1">
              <a:buFont typeface="Arial" panose="020B0604020202020204" pitchFamily="34" charset="0"/>
              <a:buChar char="•"/>
            </a:pPr>
            <a:r>
              <a:rPr lang="en-GB" altLang="en-US">
                <a:ea typeface="ＭＳ Ｐゴシック" panose="020B0600070205080204" pitchFamily="34" charset="-128"/>
              </a:rPr>
              <a:t>What clashes of evidence (if any) exist?</a:t>
            </a:r>
            <a:endParaRPr lang="en-IE" altLang="en-US">
              <a:ea typeface="ＭＳ Ｐゴシック" panose="020B0600070205080204" pitchFamily="34" charset="-128"/>
            </a:endParaRPr>
          </a:p>
          <a:p>
            <a:pPr lvl="1">
              <a:buFont typeface="Arial" panose="020B0604020202020204" pitchFamily="34" charset="0"/>
              <a:buChar char="•"/>
            </a:pPr>
            <a:r>
              <a:rPr lang="en-IE" altLang="en-US">
                <a:ea typeface="ＭＳ Ｐゴシック" panose="020B0600070205080204" pitchFamily="34" charset="-128"/>
              </a:rPr>
              <a:t>Who are the key contributors to research on the topic?</a:t>
            </a:r>
          </a:p>
          <a:p>
            <a:pPr lvl="2"/>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3594591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Process of Business Research </a:t>
            </a:r>
          </a:p>
        </p:txBody>
      </p:sp>
      <p:sp>
        <p:nvSpPr>
          <p:cNvPr id="5" name="Content Placeholder 1">
            <a:extLst>
              <a:ext uri="{FF2B5EF4-FFF2-40B4-BE49-F238E27FC236}">
                <a16:creationId xmlns:a16="http://schemas.microsoft.com/office/drawing/2014/main" id="{F5F5D3ED-F807-4C0C-A7BF-775FB530310B}"/>
              </a:ext>
            </a:extLst>
          </p:cNvPr>
          <p:cNvSpPr txBox="1">
            <a:spLocks/>
          </p:cNvSpPr>
          <p:nvPr/>
        </p:nvSpPr>
        <p:spPr bwMode="auto">
          <a:xfrm>
            <a:off x="945028" y="1412776"/>
            <a:ext cx="10301944" cy="4495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en-IE" altLang="en-US" b="1" dirty="0">
                <a:ea typeface="ＭＳ Ｐゴシック" pitchFamily="34" charset="-128"/>
              </a:rPr>
              <a:t>Concepts</a:t>
            </a:r>
          </a:p>
          <a:p>
            <a:pPr marL="0" indent="0">
              <a:buFontTx/>
              <a:buNone/>
              <a:defRPr/>
            </a:pPr>
            <a:endParaRPr lang="en-IE" altLang="en-US" sz="2400" b="1" dirty="0">
              <a:ea typeface="ＭＳ Ｐゴシック" pitchFamily="34" charset="-128"/>
            </a:endParaRPr>
          </a:p>
          <a:p>
            <a:pPr>
              <a:defRPr/>
            </a:pPr>
            <a:r>
              <a:rPr lang="en-IE" altLang="en-US" sz="2800" dirty="0">
                <a:ea typeface="ＭＳ Ｐゴシック" pitchFamily="34" charset="-128"/>
              </a:rPr>
              <a:t>Concepts are the way that we make sense of the social world.</a:t>
            </a:r>
          </a:p>
          <a:p>
            <a:pPr>
              <a:defRPr/>
            </a:pPr>
            <a:r>
              <a:rPr lang="en-IE" altLang="en-US" sz="2800" dirty="0">
                <a:ea typeface="ＭＳ Ｐゴシック" pitchFamily="34" charset="-128"/>
              </a:rPr>
              <a:t>Concepts are labels that we give to aspects of the social world that seem to have significant common features.</a:t>
            </a:r>
          </a:p>
          <a:p>
            <a:pPr>
              <a:defRPr/>
            </a:pPr>
            <a:r>
              <a:rPr lang="en-US" altLang="en-US" sz="2800" dirty="0">
                <a:ea typeface="ＭＳ Ｐゴシック" pitchFamily="34" charset="-128"/>
              </a:rPr>
              <a:t>Choice between deductive and inductive approaches</a:t>
            </a:r>
            <a:endParaRPr lang="en-IE" altLang="en-US" sz="2800" dirty="0">
              <a:ea typeface="ＭＳ Ｐゴシック" pitchFamily="34" charset="-128"/>
            </a:endParaRPr>
          </a:p>
        </p:txBody>
      </p:sp>
    </p:spTree>
    <p:extLst>
      <p:ext uri="{BB962C8B-B14F-4D97-AF65-F5344CB8AC3E}">
        <p14:creationId xmlns:p14="http://schemas.microsoft.com/office/powerpoint/2010/main" val="2980931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Process of Business Research </a:t>
            </a:r>
          </a:p>
        </p:txBody>
      </p:sp>
      <p:sp>
        <p:nvSpPr>
          <p:cNvPr id="4" name="Content Placeholder 1">
            <a:extLst>
              <a:ext uri="{FF2B5EF4-FFF2-40B4-BE49-F238E27FC236}">
                <a16:creationId xmlns:a16="http://schemas.microsoft.com/office/drawing/2014/main" id="{88FC90D7-595A-4A2C-ABCE-9D5EABD1638F}"/>
              </a:ext>
            </a:extLst>
          </p:cNvPr>
          <p:cNvSpPr txBox="1">
            <a:spLocks/>
          </p:cNvSpPr>
          <p:nvPr/>
        </p:nvSpPr>
        <p:spPr bwMode="auto">
          <a:xfrm>
            <a:off x="676151" y="1052736"/>
            <a:ext cx="10839697" cy="4495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en-US" altLang="en-US" sz="2400" b="1" dirty="0">
                <a:ea typeface="ＭＳ Ｐゴシック" pitchFamily="34" charset="-128"/>
              </a:rPr>
              <a:t>Research Questions</a:t>
            </a:r>
          </a:p>
          <a:p>
            <a:pPr marL="0" indent="0">
              <a:buFontTx/>
              <a:buNone/>
              <a:defRPr/>
            </a:pPr>
            <a:r>
              <a:rPr lang="en-US" altLang="en-US" sz="2400" dirty="0">
                <a:ea typeface="ＭＳ Ｐゴシック" pitchFamily="34" charset="-128"/>
              </a:rPr>
              <a:t>Types of research question (Denscombe, 2010):</a:t>
            </a:r>
          </a:p>
          <a:p>
            <a:pPr marL="0" indent="0">
              <a:buFontTx/>
              <a:buNone/>
              <a:defRPr/>
            </a:pPr>
            <a:endParaRPr lang="en-US" altLang="en-US" sz="2200" dirty="0">
              <a:ea typeface="ＭＳ Ｐゴシック" pitchFamily="34" charset="-128"/>
            </a:endParaRPr>
          </a:p>
          <a:p>
            <a:pPr lvl="1">
              <a:buFont typeface="Wingdings" panose="05000000000000000000" pitchFamily="2" charset="2"/>
              <a:buChar char="§"/>
              <a:defRPr/>
            </a:pPr>
            <a:r>
              <a:rPr lang="en-US" altLang="en-US" sz="2400" dirty="0">
                <a:ea typeface="ＭＳ Ｐゴシック" pitchFamily="34" charset="-128"/>
              </a:rPr>
              <a:t>Predicting an outcome (does </a:t>
            </a:r>
            <a:r>
              <a:rPr lang="en-US" altLang="en-US" sz="2400" i="1" dirty="0">
                <a:ea typeface="ＭＳ Ｐゴシック" pitchFamily="34" charset="-128"/>
              </a:rPr>
              <a:t>y</a:t>
            </a:r>
            <a:r>
              <a:rPr lang="en-US" altLang="en-US" sz="2400" dirty="0">
                <a:ea typeface="ＭＳ Ｐゴシック" pitchFamily="34" charset="-128"/>
              </a:rPr>
              <a:t> happen under circumstances </a:t>
            </a:r>
            <a:r>
              <a:rPr lang="en-US" altLang="en-US" sz="2400" i="1" dirty="0">
                <a:ea typeface="ＭＳ Ｐゴシック" pitchFamily="34" charset="-128"/>
              </a:rPr>
              <a:t>a</a:t>
            </a:r>
            <a:r>
              <a:rPr lang="en-US" altLang="en-US" sz="2400" dirty="0">
                <a:ea typeface="ＭＳ Ｐゴシック" pitchFamily="34" charset="-128"/>
              </a:rPr>
              <a:t> and </a:t>
            </a:r>
            <a:r>
              <a:rPr lang="en-US" altLang="en-US" sz="2400" i="1" dirty="0">
                <a:ea typeface="ＭＳ Ｐゴシック" pitchFamily="34" charset="-128"/>
              </a:rPr>
              <a:t>b</a:t>
            </a:r>
            <a:r>
              <a:rPr lang="en-US" altLang="en-US" sz="2400" dirty="0">
                <a:ea typeface="ＭＳ Ｐゴシック" pitchFamily="34" charset="-128"/>
              </a:rPr>
              <a:t>?)</a:t>
            </a:r>
            <a:endParaRPr lang="en-IE" altLang="en-US" sz="2400" dirty="0">
              <a:ea typeface="ＭＳ Ｐゴシック" pitchFamily="34" charset="-128"/>
            </a:endParaRPr>
          </a:p>
          <a:p>
            <a:pPr lvl="1">
              <a:buFont typeface="Wingdings" panose="05000000000000000000" pitchFamily="2" charset="2"/>
              <a:buChar char="§"/>
              <a:defRPr/>
            </a:pPr>
            <a:r>
              <a:rPr lang="en-US" altLang="en-US" sz="2400" dirty="0">
                <a:ea typeface="ＭＳ Ｐゴシック" pitchFamily="34" charset="-128"/>
              </a:rPr>
              <a:t>Explaining causes and consequences of a phenomenon (is </a:t>
            </a:r>
            <a:r>
              <a:rPr lang="en-US" altLang="en-US" sz="2400" i="1" dirty="0">
                <a:ea typeface="ＭＳ Ｐゴシック" pitchFamily="34" charset="-128"/>
              </a:rPr>
              <a:t>y</a:t>
            </a:r>
            <a:r>
              <a:rPr lang="en-US" altLang="en-US" sz="2400" dirty="0">
                <a:ea typeface="ＭＳ Ｐゴシック" pitchFamily="34" charset="-128"/>
              </a:rPr>
              <a:t> affected by </a:t>
            </a:r>
            <a:r>
              <a:rPr lang="en-US" altLang="en-US" sz="2400" i="1" dirty="0">
                <a:ea typeface="ＭＳ Ｐゴシック" pitchFamily="34" charset="-128"/>
              </a:rPr>
              <a:t>x</a:t>
            </a:r>
            <a:r>
              <a:rPr lang="en-US" altLang="en-US" sz="2400" dirty="0">
                <a:ea typeface="ＭＳ Ｐゴシック" pitchFamily="34" charset="-128"/>
              </a:rPr>
              <a:t> or is </a:t>
            </a:r>
            <a:r>
              <a:rPr lang="en-US" altLang="en-US" sz="2400" i="1" dirty="0">
                <a:ea typeface="ＭＳ Ｐゴシック" pitchFamily="34" charset="-128"/>
              </a:rPr>
              <a:t>y</a:t>
            </a:r>
            <a:r>
              <a:rPr lang="en-US" altLang="en-US" sz="2400" dirty="0">
                <a:ea typeface="ＭＳ Ｐゴシック" pitchFamily="34" charset="-128"/>
              </a:rPr>
              <a:t> a consequence of </a:t>
            </a:r>
            <a:r>
              <a:rPr lang="en-US" altLang="en-US" sz="2400" i="1" dirty="0">
                <a:ea typeface="ＭＳ Ｐゴシック" pitchFamily="34" charset="-128"/>
              </a:rPr>
              <a:t>x</a:t>
            </a:r>
            <a:r>
              <a:rPr lang="en-US" altLang="en-US" sz="2400" dirty="0">
                <a:ea typeface="ＭＳ Ｐゴシック" pitchFamily="34" charset="-128"/>
              </a:rPr>
              <a:t>?)</a:t>
            </a:r>
            <a:endParaRPr lang="en-IE" altLang="en-US" sz="2400" dirty="0">
              <a:ea typeface="ＭＳ Ｐゴシック" pitchFamily="34" charset="-128"/>
            </a:endParaRPr>
          </a:p>
          <a:p>
            <a:pPr lvl="1">
              <a:buFont typeface="Wingdings" panose="05000000000000000000" pitchFamily="2" charset="2"/>
              <a:buChar char="§"/>
              <a:defRPr/>
            </a:pPr>
            <a:r>
              <a:rPr lang="en-US" altLang="en-US" sz="2400" dirty="0">
                <a:ea typeface="ＭＳ Ｐゴシック" pitchFamily="34" charset="-128"/>
              </a:rPr>
              <a:t>Evaluating a phenomenon (does </a:t>
            </a:r>
            <a:r>
              <a:rPr lang="en-US" altLang="en-US" sz="2400" i="1" dirty="0">
                <a:ea typeface="ＭＳ Ｐゴシック" pitchFamily="34" charset="-128"/>
              </a:rPr>
              <a:t>y</a:t>
            </a:r>
            <a:r>
              <a:rPr lang="en-US" altLang="en-US" sz="2400" dirty="0">
                <a:ea typeface="ＭＳ Ｐゴシック" pitchFamily="34" charset="-128"/>
              </a:rPr>
              <a:t> exhibit the benefits that it is claimed to have?)</a:t>
            </a:r>
            <a:endParaRPr lang="en-IE" altLang="en-US" sz="2400" dirty="0">
              <a:ea typeface="ＭＳ Ｐゴシック" pitchFamily="34" charset="-128"/>
            </a:endParaRPr>
          </a:p>
          <a:p>
            <a:pPr lvl="1">
              <a:buFont typeface="Wingdings" panose="05000000000000000000" pitchFamily="2" charset="2"/>
              <a:buChar char="§"/>
              <a:defRPr/>
            </a:pPr>
            <a:r>
              <a:rPr lang="en-US" altLang="en-US" sz="2400" dirty="0">
                <a:ea typeface="ＭＳ Ｐゴシック" pitchFamily="34" charset="-128"/>
              </a:rPr>
              <a:t>Describing a phenomenon (what is </a:t>
            </a:r>
            <a:r>
              <a:rPr lang="en-US" altLang="en-US" sz="2400" i="1" dirty="0">
                <a:ea typeface="ＭＳ Ｐゴシック" pitchFamily="34" charset="-128"/>
              </a:rPr>
              <a:t>y</a:t>
            </a:r>
            <a:r>
              <a:rPr lang="en-US" altLang="en-US" sz="2400" dirty="0">
                <a:ea typeface="ＭＳ Ｐゴシック" pitchFamily="34" charset="-128"/>
              </a:rPr>
              <a:t> like or what forms does </a:t>
            </a:r>
            <a:r>
              <a:rPr lang="en-US" altLang="en-US" sz="2400" i="1" dirty="0">
                <a:ea typeface="ＭＳ Ｐゴシック" pitchFamily="34" charset="-128"/>
              </a:rPr>
              <a:t>y</a:t>
            </a:r>
            <a:r>
              <a:rPr lang="en-US" altLang="en-US" sz="2400" dirty="0">
                <a:ea typeface="ＭＳ Ｐゴシック" pitchFamily="34" charset="-128"/>
              </a:rPr>
              <a:t> assume?)</a:t>
            </a:r>
            <a:endParaRPr lang="en-IE" altLang="en-US" sz="2400" dirty="0">
              <a:ea typeface="ＭＳ Ｐゴシック" pitchFamily="34" charset="-128"/>
            </a:endParaRPr>
          </a:p>
          <a:p>
            <a:pPr lvl="1">
              <a:buFont typeface="Wingdings" panose="05000000000000000000" pitchFamily="2" charset="2"/>
              <a:buChar char="§"/>
              <a:defRPr/>
            </a:pPr>
            <a:r>
              <a:rPr lang="en-US" altLang="en-US" sz="2400" dirty="0">
                <a:ea typeface="ＭＳ Ｐゴシック" pitchFamily="34" charset="-128"/>
              </a:rPr>
              <a:t>Developing good practice (how can we improve </a:t>
            </a:r>
            <a:r>
              <a:rPr lang="en-US" altLang="en-US" sz="2400" i="1" dirty="0">
                <a:ea typeface="ＭＳ Ｐゴシック" pitchFamily="34" charset="-128"/>
              </a:rPr>
              <a:t>y</a:t>
            </a:r>
            <a:r>
              <a:rPr lang="en-US" altLang="en-US" sz="2400" dirty="0">
                <a:ea typeface="ＭＳ Ｐゴシック" pitchFamily="34" charset="-128"/>
              </a:rPr>
              <a:t>?)</a:t>
            </a:r>
            <a:endParaRPr lang="en-IE" altLang="en-US" sz="2400" dirty="0">
              <a:ea typeface="ＭＳ Ｐゴシック" pitchFamily="34" charset="-128"/>
            </a:endParaRPr>
          </a:p>
          <a:p>
            <a:pPr lvl="1">
              <a:buFont typeface="Wingdings" panose="05000000000000000000" pitchFamily="2" charset="2"/>
              <a:buChar char="§"/>
              <a:defRPr/>
            </a:pPr>
            <a:r>
              <a:rPr lang="en-US" altLang="en-US" sz="2400" dirty="0">
                <a:ea typeface="ＭＳ Ｐゴシック" pitchFamily="34" charset="-128"/>
              </a:rPr>
              <a:t>Empowerment (how can we enhance the lives of those we research?)</a:t>
            </a:r>
          </a:p>
          <a:p>
            <a:pPr>
              <a:defRPr/>
            </a:pPr>
            <a:endParaRPr lang="en-IE" altLang="en-US" sz="2000" dirty="0">
              <a:ea typeface="ＭＳ Ｐゴシック" pitchFamily="34" charset="-128"/>
            </a:endParaRPr>
          </a:p>
          <a:p>
            <a:pPr>
              <a:defRPr/>
            </a:pPr>
            <a:endParaRPr lang="en-IE" altLang="en-US" sz="2000" dirty="0">
              <a:ea typeface="ＭＳ Ｐゴシック" pitchFamily="34" charset="-128"/>
            </a:endParaRPr>
          </a:p>
        </p:txBody>
      </p:sp>
    </p:spTree>
    <p:extLst>
      <p:ext uri="{BB962C8B-B14F-4D97-AF65-F5344CB8AC3E}">
        <p14:creationId xmlns:p14="http://schemas.microsoft.com/office/powerpoint/2010/main" val="2074496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Process of Business Research </a:t>
            </a:r>
          </a:p>
        </p:txBody>
      </p:sp>
      <p:sp>
        <p:nvSpPr>
          <p:cNvPr id="5" name="Content Placeholder 1">
            <a:extLst>
              <a:ext uri="{FF2B5EF4-FFF2-40B4-BE49-F238E27FC236}">
                <a16:creationId xmlns:a16="http://schemas.microsoft.com/office/drawing/2014/main" id="{D092ECC6-F446-4B2B-80B8-AA620D0126CC}"/>
              </a:ext>
            </a:extLst>
          </p:cNvPr>
          <p:cNvSpPr txBox="1">
            <a:spLocks/>
          </p:cNvSpPr>
          <p:nvPr/>
        </p:nvSpPr>
        <p:spPr bwMode="auto">
          <a:xfrm>
            <a:off x="947428" y="1052736"/>
            <a:ext cx="10297144" cy="460851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US" altLang="en-US" sz="2400" b="1">
                <a:ea typeface="ＭＳ Ｐゴシック" pitchFamily="34" charset="-128"/>
              </a:rPr>
              <a:t>Sampling</a:t>
            </a:r>
          </a:p>
          <a:p>
            <a:pPr lvl="1">
              <a:defRPr/>
            </a:pPr>
            <a:r>
              <a:rPr lang="en-US" altLang="en-US" sz="2000">
                <a:ea typeface="ＭＳ Ｐゴシック" pitchFamily="34" charset="-128"/>
              </a:rPr>
              <a:t>E.g. in survey research, or case study research</a:t>
            </a:r>
          </a:p>
          <a:p>
            <a:pPr marL="457200" lvl="1" indent="0">
              <a:buFontTx/>
              <a:buNone/>
              <a:defRPr/>
            </a:pPr>
            <a:endParaRPr lang="en-US" altLang="en-US" sz="2000">
              <a:ea typeface="ＭＳ Ｐゴシック" pitchFamily="34" charset="-128"/>
            </a:endParaRPr>
          </a:p>
          <a:p>
            <a:pPr>
              <a:defRPr/>
            </a:pPr>
            <a:r>
              <a:rPr lang="en-US" altLang="en-US" sz="2400" b="1">
                <a:ea typeface="ＭＳ Ｐゴシック" pitchFamily="34" charset="-128"/>
              </a:rPr>
              <a:t>Data Collection </a:t>
            </a:r>
          </a:p>
          <a:p>
            <a:pPr lvl="1">
              <a:defRPr/>
            </a:pPr>
            <a:r>
              <a:rPr lang="en-US" altLang="en-US" sz="2000">
                <a:ea typeface="ＭＳ Ｐゴシック" pitchFamily="34" charset="-128"/>
              </a:rPr>
              <a:t>E.g. Structured interview or participant observation</a:t>
            </a:r>
          </a:p>
          <a:p>
            <a:pPr lvl="1">
              <a:buFontTx/>
              <a:buNone/>
              <a:defRPr/>
            </a:pPr>
            <a:endParaRPr lang="en-US" altLang="en-US" sz="2000">
              <a:ea typeface="ＭＳ Ｐゴシック" pitchFamily="34" charset="-128"/>
            </a:endParaRPr>
          </a:p>
          <a:p>
            <a:pPr>
              <a:defRPr/>
            </a:pPr>
            <a:r>
              <a:rPr lang="en-US" altLang="en-US" sz="2400" b="1">
                <a:ea typeface="ＭＳ Ｐゴシック" pitchFamily="34" charset="-128"/>
              </a:rPr>
              <a:t>Data Analysis</a:t>
            </a:r>
          </a:p>
          <a:p>
            <a:pPr lvl="1">
              <a:defRPr/>
            </a:pPr>
            <a:r>
              <a:rPr lang="en-US" altLang="en-US" sz="2000">
                <a:ea typeface="ＭＳ Ｐゴシック" pitchFamily="34" charset="-128"/>
              </a:rPr>
              <a:t>Transcriptions, coding, thematic analysis, secondary analysis</a:t>
            </a:r>
          </a:p>
          <a:p>
            <a:pPr lvl="1">
              <a:defRPr/>
            </a:pPr>
            <a:endParaRPr lang="en-US" altLang="en-US" sz="2000">
              <a:ea typeface="ＭＳ Ｐゴシック" pitchFamily="34" charset="-128"/>
            </a:endParaRPr>
          </a:p>
          <a:p>
            <a:pPr>
              <a:defRPr/>
            </a:pPr>
            <a:r>
              <a:rPr lang="en-US" altLang="en-US" sz="2400" b="1">
                <a:ea typeface="ＭＳ Ｐゴシック" pitchFamily="34" charset="-128"/>
              </a:rPr>
              <a:t>Writing</a:t>
            </a:r>
            <a:r>
              <a:rPr lang="en-US" altLang="en-US" sz="2400">
                <a:ea typeface="ＭＳ Ｐゴシック" pitchFamily="34" charset="-128"/>
              </a:rPr>
              <a:t> </a:t>
            </a:r>
            <a:r>
              <a:rPr lang="en-US" altLang="en-US" sz="2400" b="1">
                <a:ea typeface="ＭＳ Ｐゴシック" pitchFamily="34" charset="-128"/>
              </a:rPr>
              <a:t>up </a:t>
            </a:r>
          </a:p>
          <a:p>
            <a:pPr lvl="1">
              <a:defRPr/>
            </a:pPr>
            <a:r>
              <a:rPr lang="en-US" altLang="en-US" sz="2000">
                <a:ea typeface="ＭＳ Ｐゴシック" pitchFamily="34" charset="-128"/>
              </a:rPr>
              <a:t>Generally to include the literature review, research methods, results, discussion and conclusion</a:t>
            </a:r>
            <a:endParaRPr lang="en-US" altLang="en-US" sz="2000" dirty="0">
              <a:ea typeface="ＭＳ Ｐゴシック" pitchFamily="34" charset="-128"/>
            </a:endParaRPr>
          </a:p>
        </p:txBody>
      </p:sp>
    </p:spTree>
    <p:extLst>
      <p:ext uri="{BB962C8B-B14F-4D97-AF65-F5344CB8AC3E}">
        <p14:creationId xmlns:p14="http://schemas.microsoft.com/office/powerpoint/2010/main" val="414576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Messiness of Business Research </a:t>
            </a:r>
          </a:p>
        </p:txBody>
      </p:sp>
      <p:sp>
        <p:nvSpPr>
          <p:cNvPr id="5" name="Content Placeholder 1">
            <a:extLst>
              <a:ext uri="{FF2B5EF4-FFF2-40B4-BE49-F238E27FC236}">
                <a16:creationId xmlns:a16="http://schemas.microsoft.com/office/drawing/2014/main" id="{D092ECC6-F446-4B2B-80B8-AA620D0126CC}"/>
              </a:ext>
            </a:extLst>
          </p:cNvPr>
          <p:cNvSpPr txBox="1">
            <a:spLocks/>
          </p:cNvSpPr>
          <p:nvPr/>
        </p:nvSpPr>
        <p:spPr bwMode="auto">
          <a:xfrm>
            <a:off x="947428" y="1052736"/>
            <a:ext cx="10297144" cy="460851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defRPr/>
            </a:pPr>
            <a:r>
              <a:rPr lang="en-GB" altLang="en-US" sz="3000" dirty="0">
                <a:ea typeface="ＭＳ Ｐゴシック" pitchFamily="34" charset="-128"/>
              </a:rPr>
              <a:t>The process of business research is not always so linear in reality – it can be much messier.</a:t>
            </a:r>
          </a:p>
          <a:p>
            <a:pPr algn="just">
              <a:defRPr/>
            </a:pPr>
            <a:endParaRPr lang="en-GB" altLang="en-US" sz="3000" dirty="0">
              <a:ea typeface="ＭＳ Ｐゴシック" pitchFamily="34" charset="-128"/>
            </a:endParaRPr>
          </a:p>
          <a:p>
            <a:pPr algn="just">
              <a:defRPr/>
            </a:pPr>
            <a:r>
              <a:rPr lang="en-GB" altLang="en-US" sz="3000" dirty="0">
                <a:ea typeface="ＭＳ Ｐゴシック" pitchFamily="34" charset="-128"/>
              </a:rPr>
              <a:t>Flexibility is important as you navigate the research process.</a:t>
            </a:r>
          </a:p>
          <a:p>
            <a:pPr algn="just">
              <a:defRPr/>
            </a:pPr>
            <a:endParaRPr lang="en-GB" altLang="en-US" sz="3000" dirty="0">
              <a:ea typeface="ＭＳ Ｐゴシック" pitchFamily="34" charset="-128"/>
            </a:endParaRPr>
          </a:p>
          <a:p>
            <a:pPr algn="just">
              <a:defRPr/>
            </a:pPr>
            <a:r>
              <a:rPr lang="en-GB" altLang="en-US" sz="3000" dirty="0">
                <a:ea typeface="ＭＳ Ｐゴシック" pitchFamily="34" charset="-128"/>
              </a:rPr>
              <a:t>Your own research community (i.e. classmates and/or supervisor, etc) is important to support you through the process.</a:t>
            </a:r>
          </a:p>
        </p:txBody>
      </p:sp>
    </p:spTree>
    <p:extLst>
      <p:ext uri="{BB962C8B-B14F-4D97-AF65-F5344CB8AC3E}">
        <p14:creationId xmlns:p14="http://schemas.microsoft.com/office/powerpoint/2010/main" val="3985296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Key Points </a:t>
            </a:r>
          </a:p>
        </p:txBody>
      </p:sp>
      <p:sp>
        <p:nvSpPr>
          <p:cNvPr id="5" name="Content Placeholder 1">
            <a:extLst>
              <a:ext uri="{FF2B5EF4-FFF2-40B4-BE49-F238E27FC236}">
                <a16:creationId xmlns:a16="http://schemas.microsoft.com/office/drawing/2014/main" id="{D092ECC6-F446-4B2B-80B8-AA620D0126CC}"/>
              </a:ext>
            </a:extLst>
          </p:cNvPr>
          <p:cNvSpPr txBox="1">
            <a:spLocks/>
          </p:cNvSpPr>
          <p:nvPr/>
        </p:nvSpPr>
        <p:spPr bwMode="auto">
          <a:xfrm>
            <a:off x="947428" y="1052736"/>
            <a:ext cx="10297144" cy="460851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defRPr/>
            </a:pPr>
            <a:r>
              <a:rPr lang="en-GB" altLang="en-US" sz="2800" dirty="0">
                <a:ea typeface="ＭＳ Ｐゴシック" pitchFamily="34" charset="-128"/>
              </a:rPr>
              <a:t>Business research and business research methods are embedded in wider contextual factors. </a:t>
            </a:r>
          </a:p>
          <a:p>
            <a:pPr algn="just">
              <a:defRPr/>
            </a:pPr>
            <a:r>
              <a:rPr lang="en-GB" altLang="en-US" sz="2800" dirty="0">
                <a:ea typeface="ＭＳ Ｐゴシック" pitchFamily="34" charset="-128"/>
              </a:rPr>
              <a:t>Business research practice comprises elements that are common to all (or at least most) forms of business research.</a:t>
            </a:r>
          </a:p>
          <a:p>
            <a:pPr algn="just">
              <a:defRPr/>
            </a:pPr>
            <a:r>
              <a:rPr lang="en-GB" altLang="en-US" sz="2800" dirty="0">
                <a:ea typeface="ＭＳ Ｐゴシック" pitchFamily="34" charset="-128"/>
              </a:rPr>
              <a:t>Attention to these steps is what distinguishes academic business research from other kinds of business research, such as market research conducted by private companies.</a:t>
            </a:r>
          </a:p>
          <a:p>
            <a:pPr algn="just">
              <a:defRPr/>
            </a:pPr>
            <a:r>
              <a:rPr lang="en-GB" altLang="en-US" sz="2800" dirty="0">
                <a:ea typeface="ＭＳ Ｐゴシック" pitchFamily="34" charset="-128"/>
              </a:rPr>
              <a:t>Although we can attempt to formulate general principles for conducting business research, we have to recognize that things do not always go entirely to plan.</a:t>
            </a:r>
          </a:p>
        </p:txBody>
      </p:sp>
    </p:spTree>
    <p:extLst>
      <p:ext uri="{BB962C8B-B14F-4D97-AF65-F5344CB8AC3E}">
        <p14:creationId xmlns:p14="http://schemas.microsoft.com/office/powerpoint/2010/main" val="1285452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Business Research?</a:t>
            </a:r>
          </a:p>
        </p:txBody>
      </p:sp>
      <p:sp>
        <p:nvSpPr>
          <p:cNvPr id="4" name="Rectangle 3">
            <a:extLst>
              <a:ext uri="{FF2B5EF4-FFF2-40B4-BE49-F238E27FC236}">
                <a16:creationId xmlns:a16="http://schemas.microsoft.com/office/drawing/2014/main" id="{51DDF22D-F19A-4F91-8952-E10505065675}"/>
              </a:ext>
            </a:extLst>
          </p:cNvPr>
          <p:cNvSpPr txBox="1">
            <a:spLocks noChangeArrowheads="1"/>
          </p:cNvSpPr>
          <p:nvPr/>
        </p:nvSpPr>
        <p:spPr bwMode="auto">
          <a:xfrm>
            <a:off x="798612" y="1361120"/>
            <a:ext cx="10594776" cy="413576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buFont typeface="Wingdings" panose="05000000000000000000" pitchFamily="2" charset="2"/>
              <a:buChar char="ü"/>
            </a:pPr>
            <a:r>
              <a:rPr lang="ms-MY" altLang="en-US" sz="3000" dirty="0">
                <a:ea typeface="ＭＳ Ｐゴシック" panose="020B0600070205080204" pitchFamily="34" charset="-128"/>
              </a:rPr>
              <a:t>Cooper and Schindler  (2001, p. 15):  “A systematic enquiry that provides information to guide business decisions.”  </a:t>
            </a:r>
          </a:p>
          <a:p>
            <a:pPr algn="just" eaLnBrk="1" hangingPunct="1">
              <a:buFont typeface="Wingdings" panose="05000000000000000000" pitchFamily="2" charset="2"/>
              <a:buChar char="ü"/>
            </a:pPr>
            <a:r>
              <a:rPr lang="ms-MY" altLang="en-US" sz="3000" dirty="0">
                <a:ea typeface="ＭＳ Ｐゴシック" panose="020B0600070205080204" pitchFamily="34" charset="-128"/>
              </a:rPr>
              <a:t>Zikmund (1997, p.6):  “The systematic and objective process of gathering, recording, analyzing data for aid in making business decisions.”  </a:t>
            </a:r>
          </a:p>
          <a:p>
            <a:pPr algn="just" eaLnBrk="1" hangingPunct="1">
              <a:buFont typeface="Wingdings" panose="05000000000000000000" pitchFamily="2" charset="2"/>
              <a:buChar char="ü"/>
            </a:pPr>
            <a:r>
              <a:rPr lang="en-US" altLang="en-US" sz="3000" dirty="0">
                <a:ea typeface="ＭＳ Ｐゴシック" panose="020B0600070205080204" pitchFamily="34" charset="-128"/>
              </a:rPr>
              <a:t>Research is systematic, disciplined and focused on gathering information to understand a phenomena, answer questions or solve research problems. </a:t>
            </a:r>
            <a:endParaRPr lang="ms-MY" altLang="en-US" sz="3000" dirty="0">
              <a:ea typeface="ＭＳ Ｐゴシック" panose="020B0600070205080204" pitchFamily="34" charset="-128"/>
            </a:endParaRPr>
          </a:p>
        </p:txBody>
      </p:sp>
    </p:spTree>
    <p:extLst>
      <p:ext uri="{BB962C8B-B14F-4D97-AF65-F5344CB8AC3E}">
        <p14:creationId xmlns:p14="http://schemas.microsoft.com/office/powerpoint/2010/main" val="1442573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Pure vs. Applied Research</a:t>
            </a:r>
          </a:p>
        </p:txBody>
      </p:sp>
      <p:sp>
        <p:nvSpPr>
          <p:cNvPr id="3" name="Rectangle 3">
            <a:extLst>
              <a:ext uri="{FF2B5EF4-FFF2-40B4-BE49-F238E27FC236}">
                <a16:creationId xmlns:a16="http://schemas.microsoft.com/office/drawing/2014/main" id="{8DF5D242-8231-4491-B095-BDEDDC065424}"/>
              </a:ext>
            </a:extLst>
          </p:cNvPr>
          <p:cNvSpPr txBox="1">
            <a:spLocks noChangeArrowheads="1"/>
          </p:cNvSpPr>
          <p:nvPr/>
        </p:nvSpPr>
        <p:spPr bwMode="auto">
          <a:xfrm>
            <a:off x="1122648" y="1181100"/>
            <a:ext cx="9946704" cy="4495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r>
              <a:rPr lang="ms-MY" altLang="en-US" sz="3000" b="1" u="sng" dirty="0">
                <a:ea typeface="ＭＳ Ｐゴシック" panose="020B0600070205080204" pitchFamily="34" charset="-128"/>
              </a:rPr>
              <a:t>Pure / Basic Research</a:t>
            </a:r>
            <a:r>
              <a:rPr lang="ms-MY" altLang="en-US" sz="3000" b="1" dirty="0">
                <a:ea typeface="ＭＳ Ｐゴシック" panose="020B0600070205080204" pitchFamily="34" charset="-128"/>
              </a:rPr>
              <a:t>:  </a:t>
            </a:r>
            <a:r>
              <a:rPr lang="ms-MY" altLang="en-US" sz="3000" dirty="0">
                <a:ea typeface="ＭＳ Ｐゴシック" panose="020B0600070205080204" pitchFamily="34" charset="-128"/>
              </a:rPr>
              <a:t>Also known as basic research.  Research that is done for the sake of knowledge or to develop and extend understanding of specific phenomena within a field of study.  There is no immediate managerial decisions and implications to be made.  </a:t>
            </a:r>
          </a:p>
          <a:p>
            <a:pPr algn="just" eaLnBrk="1" hangingPunct="1"/>
            <a:r>
              <a:rPr lang="ms-MY" altLang="en-US" sz="3000" b="1" u="sng" dirty="0">
                <a:ea typeface="ＭＳ Ｐゴシック" panose="020B0600070205080204" pitchFamily="34" charset="-128"/>
              </a:rPr>
              <a:t>Applied Research</a:t>
            </a:r>
            <a:r>
              <a:rPr lang="ms-MY" altLang="en-US" sz="3000" dirty="0">
                <a:ea typeface="ＭＳ Ｐゴシック" panose="020B0600070205080204" pitchFamily="34" charset="-128"/>
              </a:rPr>
              <a:t>: Has a practical problem-solving emphasis.  Directed much more to making immediate managerial decisions.   </a:t>
            </a:r>
            <a:endParaRPr lang="ms-MY" altLang="en-US" sz="3000" u="sng" dirty="0">
              <a:ea typeface="ＭＳ Ｐゴシック" panose="020B0600070205080204" pitchFamily="34" charset="-128"/>
            </a:endParaRPr>
          </a:p>
          <a:p>
            <a:pPr algn="just" eaLnBrk="1" hangingPunct="1"/>
            <a:endParaRPr lang="ms-MY" altLang="en-US" sz="3000" b="1" dirty="0">
              <a:ea typeface="ＭＳ Ｐゴシック" panose="020B0600070205080204" pitchFamily="34" charset="-128"/>
            </a:endParaRPr>
          </a:p>
        </p:txBody>
      </p:sp>
    </p:spTree>
    <p:extLst>
      <p:ext uri="{BB962C8B-B14F-4D97-AF65-F5344CB8AC3E}">
        <p14:creationId xmlns:p14="http://schemas.microsoft.com/office/powerpoint/2010/main" val="584648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Pure vs. Applied Research</a:t>
            </a:r>
          </a:p>
        </p:txBody>
      </p:sp>
      <p:pic>
        <p:nvPicPr>
          <p:cNvPr id="5" name="Picture 4">
            <a:extLst>
              <a:ext uri="{FF2B5EF4-FFF2-40B4-BE49-F238E27FC236}">
                <a16:creationId xmlns:a16="http://schemas.microsoft.com/office/drawing/2014/main" id="{3F97223D-0718-4B0C-AD1B-FBD3CCA564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5500" y="908720"/>
            <a:ext cx="9001000" cy="4752528"/>
          </a:xfrm>
          <a:prstGeom prst="rect">
            <a:avLst/>
          </a:prstGeom>
        </p:spPr>
      </p:pic>
    </p:spTree>
    <p:extLst>
      <p:ext uri="{BB962C8B-B14F-4D97-AF65-F5344CB8AC3E}">
        <p14:creationId xmlns:p14="http://schemas.microsoft.com/office/powerpoint/2010/main" val="6006901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Purpose of Research</a:t>
            </a:r>
          </a:p>
        </p:txBody>
      </p:sp>
      <p:sp>
        <p:nvSpPr>
          <p:cNvPr id="3" name="Rectangle 3">
            <a:extLst>
              <a:ext uri="{FF2B5EF4-FFF2-40B4-BE49-F238E27FC236}">
                <a16:creationId xmlns:a16="http://schemas.microsoft.com/office/drawing/2014/main" id="{02442FDE-4B1D-4020-BED7-B7204A7D8D21}"/>
              </a:ext>
            </a:extLst>
          </p:cNvPr>
          <p:cNvSpPr txBox="1">
            <a:spLocks noChangeArrowheads="1"/>
          </p:cNvSpPr>
          <p:nvPr/>
        </p:nvSpPr>
        <p:spPr bwMode="auto">
          <a:xfrm>
            <a:off x="1050640" y="1052736"/>
            <a:ext cx="10090720" cy="4495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r>
              <a:rPr lang="ms-MY" altLang="en-US" sz="2400" b="1" u="sng" dirty="0">
                <a:ea typeface="ＭＳ Ｐゴシック" panose="020B0600070205080204" pitchFamily="34" charset="-128"/>
              </a:rPr>
              <a:t>Reporting</a:t>
            </a:r>
            <a:r>
              <a:rPr lang="ms-MY" altLang="en-US" sz="2400" b="1" dirty="0">
                <a:ea typeface="ＭＳ Ｐゴシック" panose="020B0600070205080204" pitchFamily="34" charset="-128"/>
              </a:rPr>
              <a:t>:  </a:t>
            </a:r>
            <a:r>
              <a:rPr lang="ms-MY" altLang="en-US" sz="2400" dirty="0">
                <a:ea typeface="ＭＳ Ｐゴシック" panose="020B0600070205080204" pitchFamily="34" charset="-128"/>
              </a:rPr>
              <a:t>The most elementary level to provide an account or summation of some data or to generate some statistics.  </a:t>
            </a:r>
          </a:p>
          <a:p>
            <a:pPr algn="just" eaLnBrk="1" hangingPunct="1"/>
            <a:r>
              <a:rPr lang="ms-MY" altLang="en-US" sz="2400" b="1" u="sng" dirty="0">
                <a:ea typeface="ＭＳ Ｐゴシック" panose="020B0600070205080204" pitchFamily="34" charset="-128"/>
              </a:rPr>
              <a:t>Descriptive</a:t>
            </a:r>
            <a:r>
              <a:rPr lang="ms-MY" altLang="en-US" sz="2400" b="1" dirty="0">
                <a:ea typeface="ＭＳ Ｐゴシック" panose="020B0600070205080204" pitchFamily="34" charset="-128"/>
              </a:rPr>
              <a:t>:  </a:t>
            </a:r>
            <a:r>
              <a:rPr lang="ms-MY" altLang="en-US" sz="2400" dirty="0">
                <a:ea typeface="ＭＳ Ｐゴシック" panose="020B0600070205080204" pitchFamily="34" charset="-128"/>
              </a:rPr>
              <a:t>To discover or verify answers to the questions who, what, when, where, and, sometimes, how.  Does not have the potential for drawing powerful inferences.  </a:t>
            </a:r>
          </a:p>
          <a:p>
            <a:pPr algn="just" eaLnBrk="1" hangingPunct="1"/>
            <a:r>
              <a:rPr lang="ms-MY" altLang="en-US" sz="2400" b="1" u="sng" dirty="0">
                <a:ea typeface="ＭＳ Ｐゴシック" panose="020B0600070205080204" pitchFamily="34" charset="-128"/>
              </a:rPr>
              <a:t>Explanatory</a:t>
            </a:r>
            <a:r>
              <a:rPr lang="ms-MY" altLang="en-US" sz="2400" b="1" dirty="0">
                <a:ea typeface="ＭＳ Ｐゴシック" panose="020B0600070205080204" pitchFamily="34" charset="-128"/>
              </a:rPr>
              <a:t>:  </a:t>
            </a:r>
            <a:r>
              <a:rPr lang="ms-MY" altLang="en-US" sz="2400" dirty="0">
                <a:ea typeface="ＭＳ Ｐゴシック" panose="020B0600070205080204" pitchFamily="34" charset="-128"/>
              </a:rPr>
              <a:t>Goes beyond description and attempts to explain the reasons for the phenomenon that the descriptive study only observed.  Grounded in theory and theory is created to answer why and how questions.  Provide a plausible explanation for an event after it has happened.  </a:t>
            </a:r>
          </a:p>
          <a:p>
            <a:pPr algn="just" eaLnBrk="1" hangingPunct="1"/>
            <a:r>
              <a:rPr lang="ms-MY" altLang="en-US" sz="2400" b="1" u="sng" dirty="0">
                <a:ea typeface="ＭＳ Ｐゴシック" panose="020B0600070205080204" pitchFamily="34" charset="-128"/>
              </a:rPr>
              <a:t>Predictive</a:t>
            </a:r>
            <a:r>
              <a:rPr lang="ms-MY" altLang="en-US" sz="2400" b="1" dirty="0">
                <a:ea typeface="ＭＳ Ｐゴシック" panose="020B0600070205080204" pitchFamily="34" charset="-128"/>
              </a:rPr>
              <a:t>: </a:t>
            </a:r>
            <a:r>
              <a:rPr lang="ms-MY" altLang="en-US" sz="2400" dirty="0">
                <a:ea typeface="ＭＳ Ｐゴシック" panose="020B0600070205080204" pitchFamily="34" charset="-128"/>
              </a:rPr>
              <a:t>Rooted in theory as explanation to predict when and in what situations the event will occur.   </a:t>
            </a:r>
            <a:endParaRPr lang="ms-MY" altLang="en-US" sz="2400" u="sng" dirty="0">
              <a:ea typeface="ＭＳ Ｐゴシック" panose="020B0600070205080204" pitchFamily="34" charset="-128"/>
            </a:endParaRPr>
          </a:p>
        </p:txBody>
      </p:sp>
    </p:spTree>
    <p:extLst>
      <p:ext uri="{BB962C8B-B14F-4D97-AF65-F5344CB8AC3E}">
        <p14:creationId xmlns:p14="http://schemas.microsoft.com/office/powerpoint/2010/main" val="4021445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What is Good Research? </a:t>
            </a:r>
          </a:p>
        </p:txBody>
      </p:sp>
      <p:sp>
        <p:nvSpPr>
          <p:cNvPr id="4" name="Rectangle 5">
            <a:extLst>
              <a:ext uri="{FF2B5EF4-FFF2-40B4-BE49-F238E27FC236}">
                <a16:creationId xmlns:a16="http://schemas.microsoft.com/office/drawing/2014/main" id="{BAB71413-2159-444D-A44D-81BA09860DE6}"/>
              </a:ext>
            </a:extLst>
          </p:cNvPr>
          <p:cNvSpPr txBox="1">
            <a:spLocks noChangeArrowheads="1"/>
          </p:cNvSpPr>
          <p:nvPr/>
        </p:nvSpPr>
        <p:spPr bwMode="auto">
          <a:xfrm>
            <a:off x="911424" y="1556792"/>
            <a:ext cx="5320208" cy="34563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ms-MY" altLang="en-US" sz="2400" b="1" dirty="0">
                <a:ea typeface="ＭＳ Ｐゴシック" panose="020B0600070205080204" pitchFamily="34" charset="-128"/>
              </a:rPr>
              <a:t>Purpose clearly defined </a:t>
            </a:r>
          </a:p>
          <a:p>
            <a:pPr eaLnBrk="1" hangingPunct="1"/>
            <a:r>
              <a:rPr lang="ms-MY" altLang="en-US" sz="2400" b="1" dirty="0">
                <a:ea typeface="ＭＳ Ｐゴシック" panose="020B0600070205080204" pitchFamily="34" charset="-128"/>
              </a:rPr>
              <a:t>Research process detailed</a:t>
            </a:r>
          </a:p>
          <a:p>
            <a:pPr eaLnBrk="1" hangingPunct="1"/>
            <a:r>
              <a:rPr lang="ms-MY" altLang="en-US" sz="2400" b="1" dirty="0">
                <a:ea typeface="ＭＳ Ｐゴシック" panose="020B0600070205080204" pitchFamily="34" charset="-128"/>
              </a:rPr>
              <a:t>Research design thoroughly planned </a:t>
            </a:r>
          </a:p>
          <a:p>
            <a:pPr eaLnBrk="1" hangingPunct="1"/>
            <a:r>
              <a:rPr lang="ms-MY" altLang="en-US" sz="2400" b="1" dirty="0">
                <a:ea typeface="ＭＳ Ｐゴシック" panose="020B0600070205080204" pitchFamily="34" charset="-128"/>
              </a:rPr>
              <a:t>High ethical standards applied </a:t>
            </a:r>
          </a:p>
          <a:p>
            <a:pPr eaLnBrk="1" hangingPunct="1"/>
            <a:r>
              <a:rPr lang="ms-MY" altLang="en-US" sz="2400" b="1" dirty="0">
                <a:ea typeface="ＭＳ Ｐゴシック" panose="020B0600070205080204" pitchFamily="34" charset="-128"/>
              </a:rPr>
              <a:t>Limitations frankly revealed</a:t>
            </a:r>
          </a:p>
        </p:txBody>
      </p:sp>
      <p:sp>
        <p:nvSpPr>
          <p:cNvPr id="5" name="Rectangle 6">
            <a:extLst>
              <a:ext uri="{FF2B5EF4-FFF2-40B4-BE49-F238E27FC236}">
                <a16:creationId xmlns:a16="http://schemas.microsoft.com/office/drawing/2014/main" id="{D445741C-C191-4979-BA58-E65CD0F081F5}"/>
              </a:ext>
            </a:extLst>
          </p:cNvPr>
          <p:cNvSpPr txBox="1">
            <a:spLocks noChangeArrowheads="1"/>
          </p:cNvSpPr>
          <p:nvPr/>
        </p:nvSpPr>
        <p:spPr bwMode="auto">
          <a:xfrm>
            <a:off x="6384032" y="1556792"/>
            <a:ext cx="5256584" cy="324036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ms-MY" altLang="en-US" sz="2400" b="1" dirty="0">
                <a:ea typeface="ＭＳ Ｐゴシック" panose="020B0600070205080204" pitchFamily="34" charset="-128"/>
              </a:rPr>
              <a:t>Adequate analysis</a:t>
            </a:r>
          </a:p>
          <a:p>
            <a:pPr eaLnBrk="1" hangingPunct="1"/>
            <a:r>
              <a:rPr lang="ms-MY" altLang="en-US" sz="2400" b="1" dirty="0">
                <a:ea typeface="ＭＳ Ｐゴシック" panose="020B0600070205080204" pitchFamily="34" charset="-128"/>
              </a:rPr>
              <a:t>Findings presented unambiguously  </a:t>
            </a:r>
          </a:p>
          <a:p>
            <a:pPr eaLnBrk="1" hangingPunct="1"/>
            <a:r>
              <a:rPr lang="ms-MY" altLang="en-US" sz="2400" b="1" dirty="0">
                <a:ea typeface="ＭＳ Ｐゴシック" panose="020B0600070205080204" pitchFamily="34" charset="-128"/>
              </a:rPr>
              <a:t>Conclusions justified </a:t>
            </a:r>
          </a:p>
          <a:p>
            <a:pPr eaLnBrk="1" hangingPunct="1"/>
            <a:r>
              <a:rPr lang="ms-MY" altLang="en-US" sz="2400" b="1" dirty="0">
                <a:ea typeface="ＭＳ Ｐゴシック" panose="020B0600070205080204" pitchFamily="34" charset="-128"/>
              </a:rPr>
              <a:t>Researcher’s experience reflected </a:t>
            </a:r>
          </a:p>
        </p:txBody>
      </p:sp>
    </p:spTree>
    <p:extLst>
      <p:ext uri="{BB962C8B-B14F-4D97-AF65-F5344CB8AC3E}">
        <p14:creationId xmlns:p14="http://schemas.microsoft.com/office/powerpoint/2010/main" val="3364704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5" y="1628800"/>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000" dirty="0"/>
              <a:t>Saunders, M.N.K. (2019) Research methods for business students. 8th ed. Harlow: Pearson.</a:t>
            </a:r>
          </a:p>
          <a:p>
            <a:r>
              <a:rPr lang="en-GB" sz="2000" dirty="0"/>
              <a:t>Adams, J. (2014) Research Methods for Business and Social Science Students. New Delhi: SAGE Publications.</a:t>
            </a:r>
          </a:p>
          <a:p>
            <a:r>
              <a:rPr lang="en-GB" sz="2000" dirty="0"/>
              <a:t>O’Gorman, K. (2015) Research methods for business &amp; management: a guide to writing your dissertation. 2nd ed. Oxford, England: Goodfellow Publishers Ltd.</a:t>
            </a:r>
          </a:p>
          <a:p>
            <a:r>
              <a:rPr lang="en-GB" sz="2000" dirty="0"/>
              <a:t>Zikmund, W. G. (2010) Business research methods. 8Th ed. Mason, OH: South-Western Cengage Learning.</a:t>
            </a:r>
          </a:p>
          <a:p>
            <a:r>
              <a:rPr lang="en-GB" sz="2000" dirty="0" err="1"/>
              <a:t>Clippinger</a:t>
            </a:r>
            <a:r>
              <a:rPr lang="en-GB" sz="2000" dirty="0"/>
              <a:t>, D. (2017) Business research reporting. Business Expert Press.</a:t>
            </a:r>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Tree>
    <p:extLst>
      <p:ext uri="{BB962C8B-B14F-4D97-AF65-F5344CB8AC3E}">
        <p14:creationId xmlns:p14="http://schemas.microsoft.com/office/powerpoint/2010/main" val="193805161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1284</Words>
  <Application>Microsoft Office PowerPoint</Application>
  <PresentationFormat>Widescreen</PresentationFormat>
  <Paragraphs>167</Paragraphs>
  <Slides>22</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ＭＳ Ｐゴシック</vt:lpstr>
      <vt:lpstr>Myriad Pro</vt:lpstr>
      <vt:lpstr>Arial</vt:lpstr>
      <vt:lpstr>Symbol</vt:lpstr>
      <vt:lpstr>Times New Roman</vt:lpstr>
      <vt:lpstr>Verdana</vt:lpstr>
      <vt:lpstr>Wingdings</vt:lpstr>
      <vt:lpstr>20140311PresentationUWTSDTemplate</vt:lpstr>
      <vt:lpstr>Week 2: Session 1:  Research Process</vt:lpstr>
      <vt:lpstr>Why Do Business Research?</vt:lpstr>
      <vt:lpstr>Influences On Business Research</vt:lpstr>
      <vt:lpstr>Business Research in  Context</vt:lpstr>
      <vt:lpstr>The Role Of Theory In Research</vt:lpstr>
      <vt:lpstr>Relevance of Research to Practice</vt:lpstr>
      <vt:lpstr>Evidence-based Management</vt:lpstr>
      <vt:lpstr>Knowledge Is ‘Produced’ In Two Modes </vt:lpstr>
      <vt:lpstr>The Process of Business Research</vt:lpstr>
      <vt:lpstr>The Process of Business Research </vt:lpstr>
      <vt:lpstr>The Process of Business Research </vt:lpstr>
      <vt:lpstr>The Process of Business Research </vt:lpstr>
      <vt:lpstr>The Process of Business Research </vt:lpstr>
      <vt:lpstr>The Messiness of Business Research </vt:lpstr>
      <vt:lpstr>Key Points </vt:lpstr>
      <vt:lpstr>Business Research?</vt:lpstr>
      <vt:lpstr>Pure vs. Applied Research</vt:lpstr>
      <vt:lpstr>Pure vs. Applied Research</vt:lpstr>
      <vt:lpstr>Purpose of Research</vt:lpstr>
      <vt:lpstr>What is Good Research? </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Anupam Mazumdar</cp:lastModifiedBy>
  <cp:revision>193</cp:revision>
  <cp:lastPrinted>2018-07-09T15:27:01Z</cp:lastPrinted>
  <dcterms:created xsi:type="dcterms:W3CDTF">2002-10-07T19:43:58Z</dcterms:created>
  <dcterms:modified xsi:type="dcterms:W3CDTF">2026-02-02T13:27:05Z</dcterms:modified>
</cp:coreProperties>
</file>