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998" r:id="rId3"/>
    <p:sldId id="362" r:id="rId4"/>
    <p:sldId id="979" r:id="rId5"/>
    <p:sldId id="978" r:id="rId6"/>
    <p:sldId id="980" r:id="rId7"/>
    <p:sldId id="977" r:id="rId8"/>
    <p:sldId id="982" r:id="rId9"/>
    <p:sldId id="981" r:id="rId10"/>
    <p:sldId id="944" r:id="rId11"/>
    <p:sldId id="945" r:id="rId12"/>
    <p:sldId id="1000" r:id="rId13"/>
    <p:sldId id="987" r:id="rId14"/>
    <p:sldId id="988" r:id="rId15"/>
  </p:sldIdLst>
  <p:sldSz cx="9144000" cy="6858000" type="screen4x3"/>
  <p:notesSz cx="6858000" cy="9144000"/>
  <p:defaultTextStyle>
    <a:defPPr>
      <a:defRPr lang="es-E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6600"/>
    <a:srgbClr val="CC66FF"/>
    <a:srgbClr val="996600"/>
    <a:srgbClr val="008000"/>
    <a:srgbClr val="CC6600"/>
    <a:srgbClr val="C0C0C0"/>
    <a:srgbClr val="B2B2B2"/>
    <a:srgbClr val="FF3300"/>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74096" autoAdjust="0"/>
  </p:normalViewPr>
  <p:slideViewPr>
    <p:cSldViewPr showGuides="1">
      <p:cViewPr varScale="1">
        <p:scale>
          <a:sx n="75" d="100"/>
          <a:sy n="75" d="100"/>
        </p:scale>
        <p:origin x="1467"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ED9ECABE-184C-402C-BD04-176621501A1B}"/>
    <pc:docChg chg="delSld">
      <pc:chgData name="Ewa Kazimierska" userId="8edb7084-dccb-4d8f-9cfb-38098ea1d667" providerId="ADAL" clId="{ED9ECABE-184C-402C-BD04-176621501A1B}" dt="2023-07-06T07:44:41.761" v="0" actId="47"/>
      <pc:docMkLst>
        <pc:docMk/>
      </pc:docMkLst>
      <pc:sldChg chg="del">
        <pc:chgData name="Ewa Kazimierska" userId="8edb7084-dccb-4d8f-9cfb-38098ea1d667" providerId="ADAL" clId="{ED9ECABE-184C-402C-BD04-176621501A1B}" dt="2023-07-06T07:44:41.761" v="0" actId="47"/>
        <pc:sldMkLst>
          <pc:docMk/>
          <pc:sldMk cId="3301463325" sldId="9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02/07/2023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a:t>
            </a:fld>
            <a:endParaRPr lang="en-GB"/>
          </a:p>
        </p:txBody>
      </p:sp>
    </p:spTree>
    <p:extLst>
      <p:ext uri="{BB962C8B-B14F-4D97-AF65-F5344CB8AC3E}">
        <p14:creationId xmlns:p14="http://schemas.microsoft.com/office/powerpoint/2010/main" val="301402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395988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oxygen balance does not provide information on the energy changes during an explosion (can be obtained by calculating the heat liberated during the decomposition of explosive substances, known as the heat of explosion</a:t>
            </a:r>
          </a:p>
          <a:p>
            <a:r>
              <a:rPr lang="en-GB" dirty="0"/>
              <a:t>In order to calculate the heat of explosion, the decomposition products of the explosive must be determined since the magnitude of the heat of explosion is dependent upon the thermodynamic state of its products.</a:t>
            </a:r>
          </a:p>
          <a:p>
            <a:r>
              <a:rPr lang="en-GB" dirty="0"/>
              <a:t>The decomposition process will be by detonation in the case of primary and secondary explosives and burning in case of gun powders and propellants.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1857748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1100382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234951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4255786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4091789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98384-44DC-435B-A9F8-71A1633CD7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23F3E6-F572-4F6B-9141-5BDCB4F141F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BA0294-9D3C-480A-8CD3-E5FAE42F76CD}"/>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D72CFC3-67F6-4561-951C-E363E7A95453}"/>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F49CF6BE-16B8-46FB-AC5B-4059553D713E}"/>
              </a:ext>
            </a:extLst>
          </p:cNvPr>
          <p:cNvSpPr>
            <a:spLocks noGrp="1"/>
          </p:cNvSpPr>
          <p:nvPr>
            <p:ph type="sldNum" sz="quarter" idx="12"/>
          </p:nvPr>
        </p:nvSpPr>
        <p:spPr/>
        <p:txBody>
          <a:bodyPr/>
          <a:lstStyle>
            <a:lvl1pPr>
              <a:defRPr/>
            </a:lvl1pPr>
          </a:lstStyle>
          <a:p>
            <a:fld id="{32C39CDE-D3D1-437D-A42A-BEC252AA9F63}" type="slidenum">
              <a:rPr lang="es-ES" altLang="en-US"/>
              <a:pPr/>
              <a:t>‹#›</a:t>
            </a:fld>
            <a:endParaRPr lang="es-ES" altLang="en-US"/>
          </a:p>
        </p:txBody>
      </p:sp>
    </p:spTree>
    <p:extLst>
      <p:ext uri="{BB962C8B-B14F-4D97-AF65-F5344CB8AC3E}">
        <p14:creationId xmlns:p14="http://schemas.microsoft.com/office/powerpoint/2010/main" val="303373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23B8-8291-4FBE-8FC2-C9BFAFF775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32E46-CF31-4338-A400-1453347E7C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9A1C1-F560-44CB-A980-D36D43CD94E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6C8AB042-D015-43DE-A281-F3B73D6BD5C4}"/>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6C66EF9C-838E-4F78-9B42-029065E94BAB}"/>
              </a:ext>
            </a:extLst>
          </p:cNvPr>
          <p:cNvSpPr>
            <a:spLocks noGrp="1"/>
          </p:cNvSpPr>
          <p:nvPr>
            <p:ph type="sldNum" sz="quarter" idx="12"/>
          </p:nvPr>
        </p:nvSpPr>
        <p:spPr/>
        <p:txBody>
          <a:bodyPr/>
          <a:lstStyle>
            <a:lvl1pPr>
              <a:defRPr/>
            </a:lvl1pPr>
          </a:lstStyle>
          <a:p>
            <a:fld id="{2ADB1192-BDEA-41C8-92C7-4BE2D2E96004}" type="slidenum">
              <a:rPr lang="es-ES" altLang="en-US"/>
              <a:pPr/>
              <a:t>‹#›</a:t>
            </a:fld>
            <a:endParaRPr lang="es-ES" altLang="en-US"/>
          </a:p>
        </p:txBody>
      </p:sp>
    </p:spTree>
    <p:extLst>
      <p:ext uri="{BB962C8B-B14F-4D97-AF65-F5344CB8AC3E}">
        <p14:creationId xmlns:p14="http://schemas.microsoft.com/office/powerpoint/2010/main" val="334694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5B69-D448-4BA3-9E04-13F611AFC2E8}"/>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AB5E00-BD02-46E7-9F73-C181A411E2A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C7FB0FEA-A164-41B7-816A-2B171ED70B4F}"/>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AC3BFE9C-A28F-4430-8E36-A0B98CC8E932}"/>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02390DA3-B5E9-4BFC-B7F7-CCDD02257C0C}"/>
              </a:ext>
            </a:extLst>
          </p:cNvPr>
          <p:cNvSpPr>
            <a:spLocks noGrp="1"/>
          </p:cNvSpPr>
          <p:nvPr>
            <p:ph type="sldNum" sz="quarter" idx="12"/>
          </p:nvPr>
        </p:nvSpPr>
        <p:spPr/>
        <p:txBody>
          <a:bodyPr/>
          <a:lstStyle>
            <a:lvl1pPr>
              <a:defRPr/>
            </a:lvl1pPr>
          </a:lstStyle>
          <a:p>
            <a:fld id="{3A653E58-83AB-4E24-9335-DBFBBC6ADA48}" type="slidenum">
              <a:rPr lang="es-ES" altLang="en-US"/>
              <a:pPr/>
              <a:t>‹#›</a:t>
            </a:fld>
            <a:endParaRPr lang="es-ES" altLang="en-US"/>
          </a:p>
        </p:txBody>
      </p:sp>
    </p:spTree>
    <p:extLst>
      <p:ext uri="{BB962C8B-B14F-4D97-AF65-F5344CB8AC3E}">
        <p14:creationId xmlns:p14="http://schemas.microsoft.com/office/powerpoint/2010/main" val="8060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3A7FF-DFE6-483A-91FA-4A172717C1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576126-D59A-4D5C-AE14-D6EB84B3378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468B0B-9DB6-4174-A1B2-258B4B6601F5}"/>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D27749-9363-4D80-A78B-C706A70AD1C8}"/>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4D2299D-B3D9-41BC-905D-199660FDEA23}"/>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99A9A10E-4899-43A5-87A5-F01A4F7CD855}"/>
              </a:ext>
            </a:extLst>
          </p:cNvPr>
          <p:cNvSpPr>
            <a:spLocks noGrp="1"/>
          </p:cNvSpPr>
          <p:nvPr>
            <p:ph type="sldNum" sz="quarter" idx="12"/>
          </p:nvPr>
        </p:nvSpPr>
        <p:spPr/>
        <p:txBody>
          <a:bodyPr/>
          <a:lstStyle>
            <a:lvl1pPr>
              <a:defRPr/>
            </a:lvl1pPr>
          </a:lstStyle>
          <a:p>
            <a:fld id="{B09DD50F-DF8B-410E-B266-7BBBC4289E55}" type="slidenum">
              <a:rPr lang="es-ES" altLang="en-US"/>
              <a:pPr/>
              <a:t>‹#›</a:t>
            </a:fld>
            <a:endParaRPr lang="es-ES" altLang="en-US"/>
          </a:p>
        </p:txBody>
      </p:sp>
    </p:spTree>
    <p:extLst>
      <p:ext uri="{BB962C8B-B14F-4D97-AF65-F5344CB8AC3E}">
        <p14:creationId xmlns:p14="http://schemas.microsoft.com/office/powerpoint/2010/main" val="332836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426B-B5C3-4854-814C-DAEF8160DEA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570AFD-D7CB-450A-9FFE-25FE16DEAE33}"/>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2E1D8E-947B-4703-909E-ECF971F472B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0D486E-2012-4821-A9C7-2CD5E8B1E1E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108964-6DF2-4C3E-93BE-AB2D8D195D6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CF2B26-18CF-42C5-AB9B-1CC1BDAF1F68}"/>
              </a:ext>
            </a:extLst>
          </p:cNvPr>
          <p:cNvSpPr>
            <a:spLocks noGrp="1"/>
          </p:cNvSpPr>
          <p:nvPr>
            <p:ph type="dt" sz="half" idx="10"/>
          </p:nvPr>
        </p:nvSpPr>
        <p:spPr/>
        <p:txBody>
          <a:bodyPr/>
          <a:lstStyle>
            <a:lvl1pPr>
              <a:defRPr/>
            </a:lvl1pPr>
          </a:lstStyle>
          <a:p>
            <a:endParaRPr lang="es-ES" altLang="en-US"/>
          </a:p>
        </p:txBody>
      </p:sp>
      <p:sp>
        <p:nvSpPr>
          <p:cNvPr id="8" name="Footer Placeholder 7">
            <a:extLst>
              <a:ext uri="{FF2B5EF4-FFF2-40B4-BE49-F238E27FC236}">
                <a16:creationId xmlns:a16="http://schemas.microsoft.com/office/drawing/2014/main" id="{6B46BE3C-6F8E-483E-B9D8-D39F1BF7518F}"/>
              </a:ext>
            </a:extLst>
          </p:cNvPr>
          <p:cNvSpPr>
            <a:spLocks noGrp="1"/>
          </p:cNvSpPr>
          <p:nvPr>
            <p:ph type="ftr" sz="quarter" idx="11"/>
          </p:nvPr>
        </p:nvSpPr>
        <p:spPr/>
        <p:txBody>
          <a:bodyPr/>
          <a:lstStyle>
            <a:lvl1pPr>
              <a:defRPr/>
            </a:lvl1pPr>
          </a:lstStyle>
          <a:p>
            <a:endParaRPr lang="es-ES" altLang="en-US"/>
          </a:p>
        </p:txBody>
      </p:sp>
      <p:sp>
        <p:nvSpPr>
          <p:cNvPr id="9" name="Slide Number Placeholder 8">
            <a:extLst>
              <a:ext uri="{FF2B5EF4-FFF2-40B4-BE49-F238E27FC236}">
                <a16:creationId xmlns:a16="http://schemas.microsoft.com/office/drawing/2014/main" id="{33E967F0-45D9-49D0-B64A-F78FB8105843}"/>
              </a:ext>
            </a:extLst>
          </p:cNvPr>
          <p:cNvSpPr>
            <a:spLocks noGrp="1"/>
          </p:cNvSpPr>
          <p:nvPr>
            <p:ph type="sldNum" sz="quarter" idx="12"/>
          </p:nvPr>
        </p:nvSpPr>
        <p:spPr/>
        <p:txBody>
          <a:bodyPr/>
          <a:lstStyle>
            <a:lvl1pPr>
              <a:defRPr/>
            </a:lvl1pPr>
          </a:lstStyle>
          <a:p>
            <a:fld id="{266CD40F-CD40-4D23-9E14-87B3582A6EB5}" type="slidenum">
              <a:rPr lang="es-ES" altLang="en-US"/>
              <a:pPr/>
              <a:t>‹#›</a:t>
            </a:fld>
            <a:endParaRPr lang="es-ES" altLang="en-US"/>
          </a:p>
        </p:txBody>
      </p:sp>
    </p:spTree>
    <p:extLst>
      <p:ext uri="{BB962C8B-B14F-4D97-AF65-F5344CB8AC3E}">
        <p14:creationId xmlns:p14="http://schemas.microsoft.com/office/powerpoint/2010/main" val="3281743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463B-5335-46AE-BFE5-EE90F3DDD2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4E820C-BE52-4337-B081-505F9307A60C}"/>
              </a:ext>
            </a:extLst>
          </p:cNvPr>
          <p:cNvSpPr>
            <a:spLocks noGrp="1"/>
          </p:cNvSpPr>
          <p:nvPr>
            <p:ph type="dt" sz="half" idx="10"/>
          </p:nvPr>
        </p:nvSpPr>
        <p:spPr/>
        <p:txBody>
          <a:bodyPr/>
          <a:lstStyle>
            <a:lvl1pPr>
              <a:defRPr/>
            </a:lvl1pPr>
          </a:lstStyle>
          <a:p>
            <a:endParaRPr lang="es-ES" altLang="en-US"/>
          </a:p>
        </p:txBody>
      </p:sp>
      <p:sp>
        <p:nvSpPr>
          <p:cNvPr id="4" name="Footer Placeholder 3">
            <a:extLst>
              <a:ext uri="{FF2B5EF4-FFF2-40B4-BE49-F238E27FC236}">
                <a16:creationId xmlns:a16="http://schemas.microsoft.com/office/drawing/2014/main" id="{BB452A4C-9452-48E2-A27C-1E3C9FE49B2D}"/>
              </a:ext>
            </a:extLst>
          </p:cNvPr>
          <p:cNvSpPr>
            <a:spLocks noGrp="1"/>
          </p:cNvSpPr>
          <p:nvPr>
            <p:ph type="ftr" sz="quarter" idx="11"/>
          </p:nvPr>
        </p:nvSpPr>
        <p:spPr/>
        <p:txBody>
          <a:bodyPr/>
          <a:lstStyle>
            <a:lvl1pPr>
              <a:defRPr/>
            </a:lvl1pPr>
          </a:lstStyle>
          <a:p>
            <a:endParaRPr lang="es-ES" altLang="en-US"/>
          </a:p>
        </p:txBody>
      </p:sp>
      <p:sp>
        <p:nvSpPr>
          <p:cNvPr id="5" name="Slide Number Placeholder 4">
            <a:extLst>
              <a:ext uri="{FF2B5EF4-FFF2-40B4-BE49-F238E27FC236}">
                <a16:creationId xmlns:a16="http://schemas.microsoft.com/office/drawing/2014/main" id="{FA5EC42C-8C58-4FEE-9696-607A13380940}"/>
              </a:ext>
            </a:extLst>
          </p:cNvPr>
          <p:cNvSpPr>
            <a:spLocks noGrp="1"/>
          </p:cNvSpPr>
          <p:nvPr>
            <p:ph type="sldNum" sz="quarter" idx="12"/>
          </p:nvPr>
        </p:nvSpPr>
        <p:spPr/>
        <p:txBody>
          <a:bodyPr/>
          <a:lstStyle>
            <a:lvl1pPr>
              <a:defRPr/>
            </a:lvl1pPr>
          </a:lstStyle>
          <a:p>
            <a:fld id="{5469E60D-2D75-47EF-823F-A7873605D9CF}" type="slidenum">
              <a:rPr lang="es-ES" altLang="en-US"/>
              <a:pPr/>
              <a:t>‹#›</a:t>
            </a:fld>
            <a:endParaRPr lang="es-ES" altLang="en-US"/>
          </a:p>
        </p:txBody>
      </p:sp>
    </p:spTree>
    <p:extLst>
      <p:ext uri="{BB962C8B-B14F-4D97-AF65-F5344CB8AC3E}">
        <p14:creationId xmlns:p14="http://schemas.microsoft.com/office/powerpoint/2010/main" val="25167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E1EE6-70F8-472F-BEFE-D0F109799424}"/>
              </a:ext>
            </a:extLst>
          </p:cNvPr>
          <p:cNvSpPr>
            <a:spLocks noGrp="1"/>
          </p:cNvSpPr>
          <p:nvPr>
            <p:ph type="dt" sz="half" idx="10"/>
          </p:nvPr>
        </p:nvSpPr>
        <p:spPr/>
        <p:txBody>
          <a:bodyPr/>
          <a:lstStyle>
            <a:lvl1pPr>
              <a:defRPr/>
            </a:lvl1pPr>
          </a:lstStyle>
          <a:p>
            <a:endParaRPr lang="es-ES" altLang="en-US"/>
          </a:p>
        </p:txBody>
      </p:sp>
      <p:sp>
        <p:nvSpPr>
          <p:cNvPr id="3" name="Footer Placeholder 2">
            <a:extLst>
              <a:ext uri="{FF2B5EF4-FFF2-40B4-BE49-F238E27FC236}">
                <a16:creationId xmlns:a16="http://schemas.microsoft.com/office/drawing/2014/main" id="{CE4A2894-EA45-4C0A-AA1C-93F924C378E1}"/>
              </a:ext>
            </a:extLst>
          </p:cNvPr>
          <p:cNvSpPr>
            <a:spLocks noGrp="1"/>
          </p:cNvSpPr>
          <p:nvPr>
            <p:ph type="ftr" sz="quarter" idx="11"/>
          </p:nvPr>
        </p:nvSpPr>
        <p:spPr/>
        <p:txBody>
          <a:bodyPr/>
          <a:lstStyle>
            <a:lvl1pPr>
              <a:defRPr/>
            </a:lvl1pPr>
          </a:lstStyle>
          <a:p>
            <a:endParaRPr lang="es-ES" altLang="en-US"/>
          </a:p>
        </p:txBody>
      </p:sp>
      <p:sp>
        <p:nvSpPr>
          <p:cNvPr id="4" name="Slide Number Placeholder 3">
            <a:extLst>
              <a:ext uri="{FF2B5EF4-FFF2-40B4-BE49-F238E27FC236}">
                <a16:creationId xmlns:a16="http://schemas.microsoft.com/office/drawing/2014/main" id="{3117FDF7-0857-49DB-8BEF-A5BDD64CE9DA}"/>
              </a:ext>
            </a:extLst>
          </p:cNvPr>
          <p:cNvSpPr>
            <a:spLocks noGrp="1"/>
          </p:cNvSpPr>
          <p:nvPr>
            <p:ph type="sldNum" sz="quarter" idx="12"/>
          </p:nvPr>
        </p:nvSpPr>
        <p:spPr/>
        <p:txBody>
          <a:bodyPr/>
          <a:lstStyle>
            <a:lvl1pPr>
              <a:defRPr/>
            </a:lvl1pPr>
          </a:lstStyle>
          <a:p>
            <a:fld id="{C21BA16A-EF9E-4C97-954B-A6D831176CB3}" type="slidenum">
              <a:rPr lang="es-ES" altLang="en-US"/>
              <a:pPr/>
              <a:t>‹#›</a:t>
            </a:fld>
            <a:endParaRPr lang="es-ES" altLang="en-US"/>
          </a:p>
        </p:txBody>
      </p:sp>
    </p:spTree>
    <p:extLst>
      <p:ext uri="{BB962C8B-B14F-4D97-AF65-F5344CB8AC3E}">
        <p14:creationId xmlns:p14="http://schemas.microsoft.com/office/powerpoint/2010/main" val="179235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99CF-2C62-43AF-A53B-0C959B9FE1A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D5C96B-AEAC-4F00-9795-380DA1BB274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EDD350-CB2A-467F-A6F1-0F1FFDF2ED7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D17068-537E-4846-98E9-56B33E3A3237}"/>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F079D425-4C52-437B-BBBE-9D0A0329FD2B}"/>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78AA2661-4451-4B0B-BBF3-B9903978CF45}"/>
              </a:ext>
            </a:extLst>
          </p:cNvPr>
          <p:cNvSpPr>
            <a:spLocks noGrp="1"/>
          </p:cNvSpPr>
          <p:nvPr>
            <p:ph type="sldNum" sz="quarter" idx="12"/>
          </p:nvPr>
        </p:nvSpPr>
        <p:spPr/>
        <p:txBody>
          <a:bodyPr/>
          <a:lstStyle>
            <a:lvl1pPr>
              <a:defRPr/>
            </a:lvl1pPr>
          </a:lstStyle>
          <a:p>
            <a:fld id="{66CB1476-7AA8-471E-AAAD-D2F880718C4A}" type="slidenum">
              <a:rPr lang="es-ES" altLang="en-US"/>
              <a:pPr/>
              <a:t>‹#›</a:t>
            </a:fld>
            <a:endParaRPr lang="es-ES" altLang="en-US"/>
          </a:p>
        </p:txBody>
      </p:sp>
    </p:spTree>
    <p:extLst>
      <p:ext uri="{BB962C8B-B14F-4D97-AF65-F5344CB8AC3E}">
        <p14:creationId xmlns:p14="http://schemas.microsoft.com/office/powerpoint/2010/main" val="315864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ECF-7B74-44B4-BD5A-F4422A2E4D4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FD94C-EBA5-4CA6-8A48-58EF4507CF2E}"/>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83F00A-5F30-41CC-89D6-1A234D48DFF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CA3854-7BBB-42C7-ACC6-6C17889F13CB}"/>
              </a:ext>
            </a:extLst>
          </p:cNvPr>
          <p:cNvSpPr>
            <a:spLocks noGrp="1"/>
          </p:cNvSpPr>
          <p:nvPr>
            <p:ph type="dt" sz="half" idx="10"/>
          </p:nvPr>
        </p:nvSpPr>
        <p:spPr/>
        <p:txBody>
          <a:bodyPr/>
          <a:lstStyle>
            <a:lvl1pPr>
              <a:defRPr/>
            </a:lvl1pPr>
          </a:lstStyle>
          <a:p>
            <a:endParaRPr lang="es-ES" altLang="en-US"/>
          </a:p>
        </p:txBody>
      </p:sp>
      <p:sp>
        <p:nvSpPr>
          <p:cNvPr id="6" name="Footer Placeholder 5">
            <a:extLst>
              <a:ext uri="{FF2B5EF4-FFF2-40B4-BE49-F238E27FC236}">
                <a16:creationId xmlns:a16="http://schemas.microsoft.com/office/drawing/2014/main" id="{0AEE8D83-B68A-4DF1-BDE2-CB6C45880DBC}"/>
              </a:ext>
            </a:extLst>
          </p:cNvPr>
          <p:cNvSpPr>
            <a:spLocks noGrp="1"/>
          </p:cNvSpPr>
          <p:nvPr>
            <p:ph type="ftr" sz="quarter" idx="11"/>
          </p:nvPr>
        </p:nvSpPr>
        <p:spPr/>
        <p:txBody>
          <a:bodyPr/>
          <a:lstStyle>
            <a:lvl1pPr>
              <a:defRPr/>
            </a:lvl1pPr>
          </a:lstStyle>
          <a:p>
            <a:endParaRPr lang="es-ES" altLang="en-US"/>
          </a:p>
        </p:txBody>
      </p:sp>
      <p:sp>
        <p:nvSpPr>
          <p:cNvPr id="7" name="Slide Number Placeholder 6">
            <a:extLst>
              <a:ext uri="{FF2B5EF4-FFF2-40B4-BE49-F238E27FC236}">
                <a16:creationId xmlns:a16="http://schemas.microsoft.com/office/drawing/2014/main" id="{4041EEF2-BF60-4DE1-979F-F25F524DF8F3}"/>
              </a:ext>
            </a:extLst>
          </p:cNvPr>
          <p:cNvSpPr>
            <a:spLocks noGrp="1"/>
          </p:cNvSpPr>
          <p:nvPr>
            <p:ph type="sldNum" sz="quarter" idx="12"/>
          </p:nvPr>
        </p:nvSpPr>
        <p:spPr/>
        <p:txBody>
          <a:bodyPr/>
          <a:lstStyle>
            <a:lvl1pPr>
              <a:defRPr/>
            </a:lvl1pPr>
          </a:lstStyle>
          <a:p>
            <a:fld id="{313D91B6-8F7F-4367-8F77-6D2AAF1A437E}" type="slidenum">
              <a:rPr lang="es-ES" altLang="en-US"/>
              <a:pPr/>
              <a:t>‹#›</a:t>
            </a:fld>
            <a:endParaRPr lang="es-ES" altLang="en-US"/>
          </a:p>
        </p:txBody>
      </p:sp>
    </p:spTree>
    <p:extLst>
      <p:ext uri="{BB962C8B-B14F-4D97-AF65-F5344CB8AC3E}">
        <p14:creationId xmlns:p14="http://schemas.microsoft.com/office/powerpoint/2010/main" val="65166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3452-2B4C-47A8-B59E-15A8AABCEC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28AABD-A9F6-47E7-906D-02EA1C743D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AA164-2C03-4676-BCD8-33778DA53267}"/>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5F0DC70D-C73B-4EB5-B59E-A889D003D32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8650AACC-7261-41FE-B0DF-3F8BD3670373}"/>
              </a:ext>
            </a:extLst>
          </p:cNvPr>
          <p:cNvSpPr>
            <a:spLocks noGrp="1"/>
          </p:cNvSpPr>
          <p:nvPr>
            <p:ph type="sldNum" sz="quarter" idx="12"/>
          </p:nvPr>
        </p:nvSpPr>
        <p:spPr/>
        <p:txBody>
          <a:bodyPr/>
          <a:lstStyle>
            <a:lvl1pPr>
              <a:defRPr/>
            </a:lvl1pPr>
          </a:lstStyle>
          <a:p>
            <a:fld id="{5A898CAC-1C36-4D8B-B3EA-4846A7CC2A7E}" type="slidenum">
              <a:rPr lang="es-ES" altLang="en-US"/>
              <a:pPr/>
              <a:t>‹#›</a:t>
            </a:fld>
            <a:endParaRPr lang="es-ES" altLang="en-US"/>
          </a:p>
        </p:txBody>
      </p:sp>
    </p:spTree>
    <p:extLst>
      <p:ext uri="{BB962C8B-B14F-4D97-AF65-F5344CB8AC3E}">
        <p14:creationId xmlns:p14="http://schemas.microsoft.com/office/powerpoint/2010/main" val="2799997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528522-5938-4836-8779-6EEA316C4894}"/>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5C6DB-E346-47D9-828F-60B855862235}"/>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24693D-B210-416B-9540-0AAB8077876E}"/>
              </a:ext>
            </a:extLst>
          </p:cNvPr>
          <p:cNvSpPr>
            <a:spLocks noGrp="1"/>
          </p:cNvSpPr>
          <p:nvPr>
            <p:ph type="dt" sz="half" idx="10"/>
          </p:nvPr>
        </p:nvSpPr>
        <p:spPr/>
        <p:txBody>
          <a:bodyPr/>
          <a:lstStyle>
            <a:lvl1pPr>
              <a:defRPr/>
            </a:lvl1pPr>
          </a:lstStyle>
          <a:p>
            <a:endParaRPr lang="es-ES" altLang="en-US"/>
          </a:p>
        </p:txBody>
      </p:sp>
      <p:sp>
        <p:nvSpPr>
          <p:cNvPr id="5" name="Footer Placeholder 4">
            <a:extLst>
              <a:ext uri="{FF2B5EF4-FFF2-40B4-BE49-F238E27FC236}">
                <a16:creationId xmlns:a16="http://schemas.microsoft.com/office/drawing/2014/main" id="{443E79DD-6B2F-418C-9B34-AC16ECEA5DA7}"/>
              </a:ext>
            </a:extLst>
          </p:cNvPr>
          <p:cNvSpPr>
            <a:spLocks noGrp="1"/>
          </p:cNvSpPr>
          <p:nvPr>
            <p:ph type="ftr" sz="quarter" idx="11"/>
          </p:nvPr>
        </p:nvSpPr>
        <p:spPr/>
        <p:txBody>
          <a:bodyPr/>
          <a:lstStyle>
            <a:lvl1pPr>
              <a:defRPr/>
            </a:lvl1pPr>
          </a:lstStyle>
          <a:p>
            <a:endParaRPr lang="es-ES" altLang="en-US"/>
          </a:p>
        </p:txBody>
      </p:sp>
      <p:sp>
        <p:nvSpPr>
          <p:cNvPr id="6" name="Slide Number Placeholder 5">
            <a:extLst>
              <a:ext uri="{FF2B5EF4-FFF2-40B4-BE49-F238E27FC236}">
                <a16:creationId xmlns:a16="http://schemas.microsoft.com/office/drawing/2014/main" id="{41DAA966-C142-49CA-B46C-ABEA22826F91}"/>
              </a:ext>
            </a:extLst>
          </p:cNvPr>
          <p:cNvSpPr>
            <a:spLocks noGrp="1"/>
          </p:cNvSpPr>
          <p:nvPr>
            <p:ph type="sldNum" sz="quarter" idx="12"/>
          </p:nvPr>
        </p:nvSpPr>
        <p:spPr/>
        <p:txBody>
          <a:bodyPr/>
          <a:lstStyle>
            <a:lvl1pPr>
              <a:defRPr/>
            </a:lvl1pPr>
          </a:lstStyle>
          <a:p>
            <a:fld id="{740AF0D4-CD30-4285-8F90-0FEFB5D29F86}" type="slidenum">
              <a:rPr lang="es-ES" altLang="en-US"/>
              <a:pPr/>
              <a:t>‹#›</a:t>
            </a:fld>
            <a:endParaRPr lang="es-ES" altLang="en-US"/>
          </a:p>
        </p:txBody>
      </p:sp>
    </p:spTree>
    <p:extLst>
      <p:ext uri="{BB962C8B-B14F-4D97-AF65-F5344CB8AC3E}">
        <p14:creationId xmlns:p14="http://schemas.microsoft.com/office/powerpoint/2010/main" val="195911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1A53F73-9B6C-46BB-B43F-9D38A92F362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CD8F2D0-1938-4B72-963C-5317ABF4235E}"/>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A07C8464-BF41-455D-948A-74113B627D07}"/>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s-ES" altLang="en-US"/>
          </a:p>
        </p:txBody>
      </p:sp>
      <p:sp>
        <p:nvSpPr>
          <p:cNvPr id="1029" name="Rectangle 5">
            <a:extLst>
              <a:ext uri="{FF2B5EF4-FFF2-40B4-BE49-F238E27FC236}">
                <a16:creationId xmlns:a16="http://schemas.microsoft.com/office/drawing/2014/main" id="{7088FD4A-E974-4A41-80D5-5CD5987655C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s-ES" altLang="en-US"/>
          </a:p>
        </p:txBody>
      </p:sp>
      <p:sp>
        <p:nvSpPr>
          <p:cNvPr id="1030" name="Rectangle 6">
            <a:extLst>
              <a:ext uri="{FF2B5EF4-FFF2-40B4-BE49-F238E27FC236}">
                <a16:creationId xmlns:a16="http://schemas.microsoft.com/office/drawing/2014/main" id="{1A6CCBA7-A0B9-4695-9E4B-E7AE628CBCC0}"/>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4F4F3056-6684-43F5-AF46-6F5A5AD8E561}"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21.png"/><Relationship Id="rId4" Type="http://schemas.openxmlformats.org/officeDocument/2006/relationships/image" Target="../media/image100.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image" Target="../media/image2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7.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611560" y="1628800"/>
            <a:ext cx="8136904" cy="2387600"/>
          </a:xfrm>
        </p:spPr>
        <p:txBody>
          <a:bodyPr/>
          <a:lstStyle/>
          <a:p>
            <a:r>
              <a:rPr lang="en-GB" dirty="0"/>
              <a:t>DECOMPOSITION REACTIONS</a:t>
            </a:r>
          </a:p>
        </p:txBody>
      </p:sp>
      <p:sp>
        <p:nvSpPr>
          <p:cNvPr id="5" name="TextBox 4">
            <a:extLst>
              <a:ext uri="{FF2B5EF4-FFF2-40B4-BE49-F238E27FC236}">
                <a16:creationId xmlns:a16="http://schemas.microsoft.com/office/drawing/2014/main" id="{BFE8E8FC-64F1-446B-8C20-961374613C5B}"/>
              </a:ext>
            </a:extLst>
          </p:cNvPr>
          <p:cNvSpPr txBox="1"/>
          <p:nvPr/>
        </p:nvSpPr>
        <p:spPr>
          <a:xfrm>
            <a:off x="3563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DBDD26F4-668C-45B5-80B5-857436213F75}"/>
              </a:ext>
            </a:extLst>
          </p:cNvPr>
          <p:cNvSpPr txBox="1"/>
          <p:nvPr/>
        </p:nvSpPr>
        <p:spPr>
          <a:xfrm>
            <a:off x="8343781" y="17948"/>
            <a:ext cx="800219" cy="369332"/>
          </a:xfrm>
          <a:prstGeom prst="rect">
            <a:avLst/>
          </a:prstGeom>
          <a:noFill/>
        </p:spPr>
        <p:txBody>
          <a:bodyPr wrap="none" rtlCol="0">
            <a:spAutoFit/>
          </a:bodyPr>
          <a:lstStyle/>
          <a:p>
            <a:r>
              <a:rPr lang="en-GB" dirty="0"/>
              <a:t>L4-Y2</a:t>
            </a:r>
          </a:p>
        </p:txBody>
      </p:sp>
      <p:sp>
        <p:nvSpPr>
          <p:cNvPr id="6" name="TextBox 5">
            <a:extLst>
              <a:ext uri="{FF2B5EF4-FFF2-40B4-BE49-F238E27FC236}">
                <a16:creationId xmlns:a16="http://schemas.microsoft.com/office/drawing/2014/main" id="{10F42D2B-E2BE-4484-B092-30A3709EA37D}"/>
              </a:ext>
            </a:extLst>
          </p:cNvPr>
          <p:cNvSpPr txBox="1"/>
          <p:nvPr/>
        </p:nvSpPr>
        <p:spPr>
          <a:xfrm>
            <a:off x="0" y="-11200"/>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72E8A5E6-07CE-4B6E-AC23-D50A8DD379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073" y="577578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D0772EA3-F18F-47E5-AF77-6682E7313CE4}"/>
              </a:ext>
            </a:extLst>
          </p:cNvPr>
          <p:cNvSpPr txBox="1"/>
          <p:nvPr/>
        </p:nvSpPr>
        <p:spPr>
          <a:xfrm>
            <a:off x="-24887" y="17924"/>
            <a:ext cx="7760249" cy="523220"/>
          </a:xfrm>
          <a:prstGeom prst="rect">
            <a:avLst/>
          </a:prstGeom>
          <a:noFill/>
        </p:spPr>
        <p:txBody>
          <a:bodyPr wrap="square">
            <a:spAutoFit/>
          </a:bodyPr>
          <a:lstStyle/>
          <a:p>
            <a:r>
              <a:rPr lang="en-GB" sz="2800" b="1" dirty="0">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COMBUSTION vs. DETONATION</a:t>
            </a:r>
            <a:endParaRPr lang="en-GB" sz="2800" b="1"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9" name="Rectangle 2">
            <a:extLst>
              <a:ext uri="{FF2B5EF4-FFF2-40B4-BE49-F238E27FC236}">
                <a16:creationId xmlns:a16="http://schemas.microsoft.com/office/drawing/2014/main" id="{79764432-3F92-4744-9A50-0007E2EC642C}"/>
              </a:ext>
            </a:extLst>
          </p:cNvPr>
          <p:cNvSpPr>
            <a:spLocks noChangeArrowheads="1"/>
          </p:cNvSpPr>
          <p:nvPr/>
        </p:nvSpPr>
        <p:spPr bwMode="auto">
          <a:xfrm>
            <a:off x="53782" y="3708340"/>
            <a:ext cx="9144001"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dirty="0">
                <a:ln>
                  <a:noFill/>
                </a:ln>
                <a:solidFill>
                  <a:srgbClr val="00B050"/>
                </a:solidFill>
                <a:effectLst/>
                <a:latin typeface="Calibri" panose="020F0502020204030204" pitchFamily="34" charset="0"/>
                <a:cs typeface="Calibri" panose="020F0502020204030204" pitchFamily="34" charset="0"/>
              </a:rPr>
              <a:t>Detonation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is a process of intramolecular breakdown.  It relies only on the presence of a single, suitable explosive material and enough energy to stimulate that breakdown.  Because </a:t>
            </a:r>
            <a:r>
              <a:rPr kumimoji="0" lang="en-US" altLang="en-US" sz="2200" b="1"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high explosives </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do not require oxygen (or any other co-reactant), they break down much more rapidly and are much more versatile than combustible materials.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0ED07307-AF05-42B7-96D6-1DB2E58252BB}"/>
              </a:ext>
            </a:extLst>
          </p:cNvPr>
          <p:cNvSpPr txBox="1"/>
          <p:nvPr/>
        </p:nvSpPr>
        <p:spPr>
          <a:xfrm>
            <a:off x="53782" y="2446729"/>
            <a:ext cx="8748464" cy="1107996"/>
          </a:xfrm>
          <a:prstGeom prst="rect">
            <a:avLst/>
          </a:prstGeom>
          <a:noFill/>
        </p:spPr>
        <p:txBody>
          <a:bodyPr wrap="square">
            <a:spAutoFit/>
          </a:bodyPr>
          <a:lstStyle/>
          <a:p>
            <a:r>
              <a:rPr lang="en-GB" sz="2200" b="1" i="0" dirty="0">
                <a:solidFill>
                  <a:srgbClr val="0070C0"/>
                </a:solidFill>
                <a:effectLst/>
                <a:latin typeface="Calibri" panose="020F0502020204030204" pitchFamily="34" charset="0"/>
                <a:cs typeface="Calibri" panose="020F0502020204030204" pitchFamily="34" charset="0"/>
              </a:rPr>
              <a:t>Low explosives </a:t>
            </a:r>
            <a:r>
              <a:rPr lang="en-GB" sz="2200" b="0" i="0" dirty="0">
                <a:solidFill>
                  <a:srgbClr val="0070C0"/>
                </a:solidFill>
                <a:effectLst/>
                <a:latin typeface="Calibri" panose="020F0502020204030204" pitchFamily="34" charset="0"/>
                <a:cs typeface="Calibri" panose="020F0502020204030204" pitchFamily="34" charset="0"/>
              </a:rPr>
              <a:t>(like black powder) rely on </a:t>
            </a:r>
            <a:r>
              <a:rPr lang="en-GB" sz="2200" b="1" i="0" dirty="0">
                <a:solidFill>
                  <a:srgbClr val="0000FF"/>
                </a:solidFill>
                <a:effectLst/>
                <a:latin typeface="Calibri" panose="020F0502020204030204" pitchFamily="34" charset="0"/>
                <a:cs typeface="Calibri" panose="020F0502020204030204" pitchFamily="34" charset="0"/>
              </a:rPr>
              <a:t>combustion</a:t>
            </a:r>
            <a:r>
              <a:rPr lang="en-GB" sz="2200" b="0" i="0" dirty="0">
                <a:solidFill>
                  <a:srgbClr val="0070C0"/>
                </a:solidFill>
                <a:effectLst/>
                <a:latin typeface="Calibri" panose="020F0502020204030204" pitchFamily="34" charset="0"/>
                <a:cs typeface="Calibri" panose="020F0502020204030204" pitchFamily="34" charset="0"/>
              </a:rPr>
              <a:t> to generate energy.</a:t>
            </a:r>
          </a:p>
          <a:p>
            <a:r>
              <a:rPr lang="en-US" altLang="en-US" sz="2200" dirty="0">
                <a:solidFill>
                  <a:srgbClr val="0070C0"/>
                </a:solidFill>
                <a:latin typeface="Calibri" panose="020F0502020204030204" pitchFamily="34" charset="0"/>
                <a:cs typeface="Calibri" panose="020F0502020204030204" pitchFamily="34" charset="0"/>
              </a:rPr>
              <a:t>It is limited both by the amount of fuel present and the amount of oxygen it comes in contact with. </a:t>
            </a:r>
            <a:endParaRPr lang="en-GB" sz="2200" dirty="0">
              <a:solidFill>
                <a:srgbClr val="0070C0"/>
              </a:solidFill>
              <a:latin typeface="Calibri" panose="020F0502020204030204" pitchFamily="34" charset="0"/>
              <a:cs typeface="Calibri" panose="020F0502020204030204" pitchFamily="34" charset="0"/>
            </a:endParaRPr>
          </a:p>
        </p:txBody>
      </p:sp>
      <p:sp>
        <p:nvSpPr>
          <p:cNvPr id="7" name="Rectangle 1">
            <a:extLst>
              <a:ext uri="{FF2B5EF4-FFF2-40B4-BE49-F238E27FC236}">
                <a16:creationId xmlns:a16="http://schemas.microsoft.com/office/drawing/2014/main" id="{5A4AB263-4384-4BF3-AC95-D021AA970832}"/>
              </a:ext>
            </a:extLst>
          </p:cNvPr>
          <p:cNvSpPr>
            <a:spLocks noChangeArrowheads="1"/>
          </p:cNvSpPr>
          <p:nvPr/>
        </p:nvSpPr>
        <p:spPr bwMode="auto">
          <a:xfrm>
            <a:off x="33561" y="508010"/>
            <a:ext cx="9073008"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The release of energy (energy extremely useful for military purposes) is fundamental to both these phenomena.  In both </a:t>
            </a:r>
            <a:r>
              <a:rPr kumimoji="0" lang="en-US" altLang="en-US" sz="2200" b="1" i="0" u="none" strike="noStrike" cap="none" normalizeH="0" baseline="0" dirty="0">
                <a:ln>
                  <a:noFill/>
                </a:ln>
                <a:solidFill>
                  <a:srgbClr val="0000FF"/>
                </a:solidFill>
                <a:effectLst/>
                <a:latin typeface="Calibri" panose="020F0502020204030204" pitchFamily="34" charset="0"/>
                <a:cs typeface="Calibri" panose="020F0502020204030204" pitchFamily="34" charset="0"/>
              </a:rPr>
              <a:t>combustion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and </a:t>
            </a:r>
            <a:r>
              <a:rPr lang="en-US" altLang="en-US" sz="2200" b="1" dirty="0">
                <a:solidFill>
                  <a:srgbClr val="00B050"/>
                </a:solidFill>
                <a:latin typeface="Calibri" panose="020F0502020204030204" pitchFamily="34" charset="0"/>
                <a:cs typeface="Calibri" panose="020F0502020204030204" pitchFamily="34" charset="0"/>
              </a:rPr>
              <a:t>detonation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energy is released when a complex molecule is broken down into simpler constituent parts; however, </a:t>
            </a:r>
            <a:r>
              <a:rPr kumimoji="0" lang="en-US" altLang="en-US" sz="2200" b="1" i="0" u="none" strike="noStrike" cap="none" normalizeH="0" baseline="0" dirty="0">
                <a:ln>
                  <a:noFill/>
                </a:ln>
                <a:solidFill>
                  <a:srgbClr val="0000FF"/>
                </a:solidFill>
                <a:effectLst/>
                <a:latin typeface="Calibri" panose="020F0502020204030204" pitchFamily="34" charset="0"/>
                <a:cs typeface="Calibri" panose="020F0502020204030204" pitchFamily="34" charset="0"/>
              </a:rPr>
              <a:t>combustion</a:t>
            </a:r>
            <a:r>
              <a:rPr kumimoji="0" lang="en-US" altLang="en-US" sz="2200" b="0" i="0" u="none" strike="noStrike" cap="none" normalizeH="0" baseline="0" dirty="0">
                <a:ln>
                  <a:noFill/>
                </a:ln>
                <a:solidFill>
                  <a:srgbClr val="0070C0"/>
                </a:solidFill>
                <a:effectLst/>
                <a:latin typeface="Calibri" panose="020F0502020204030204" pitchFamily="34" charset="0"/>
                <a:cs typeface="Calibri" panose="020F0502020204030204" pitchFamily="34" charset="0"/>
              </a:rPr>
              <a:t> is a much slower process as it needs oxygen.  </a:t>
            </a:r>
          </a:p>
        </p:txBody>
      </p:sp>
    </p:spTree>
    <p:extLst>
      <p:ext uri="{BB962C8B-B14F-4D97-AF65-F5344CB8AC3E}">
        <p14:creationId xmlns:p14="http://schemas.microsoft.com/office/powerpoint/2010/main" val="1535844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OF EXPLOSIVES</a:t>
            </a:r>
            <a:endParaRPr lang="en-GB" sz="2400" b="1" dirty="0">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051FA2A5-293D-4521-BF4A-9F32119A477B}"/>
              </a:ext>
            </a:extLst>
          </p:cNvPr>
          <p:cNvGrpSpPr/>
          <p:nvPr/>
        </p:nvGrpSpPr>
        <p:grpSpPr>
          <a:xfrm>
            <a:off x="188063" y="625259"/>
            <a:ext cx="8927350" cy="3507114"/>
            <a:chOff x="323528" y="573164"/>
            <a:chExt cx="8927350" cy="3507114"/>
          </a:xfrm>
        </p:grpSpPr>
        <p:sp>
          <p:nvSpPr>
            <p:cNvPr id="2" name="TextBox 1">
              <a:extLst>
                <a:ext uri="{FF2B5EF4-FFF2-40B4-BE49-F238E27FC236}">
                  <a16:creationId xmlns:a16="http://schemas.microsoft.com/office/drawing/2014/main" id="{354AEFAB-B2A4-4EB3-BE83-B0A22045EA6A}"/>
                </a:ext>
              </a:extLst>
            </p:cNvPr>
            <p:cNvSpPr txBox="1"/>
            <p:nvPr/>
          </p:nvSpPr>
          <p:spPr>
            <a:xfrm>
              <a:off x="323528" y="573164"/>
              <a:ext cx="8927350" cy="3507114"/>
            </a:xfrm>
            <a:prstGeom prst="rect">
              <a:avLst/>
            </a:prstGeom>
            <a:noFill/>
          </p:spPr>
          <p:txBody>
            <a:bodyPr wrap="square" rtlCol="0">
              <a:spAutoFit/>
            </a:bodyPr>
            <a:lstStyle/>
            <a:p>
              <a:pPr>
                <a:lnSpc>
                  <a:spcPct val="150000"/>
                </a:lnSpc>
              </a:pPr>
              <a:r>
                <a:rPr lang="en-GB" sz="2200" dirty="0">
                  <a:solidFill>
                    <a:srgbClr val="0070C0"/>
                  </a:solidFill>
                  <a:latin typeface="Calibri" panose="020F0502020204030204" pitchFamily="34" charset="0"/>
                  <a:cs typeface="Calibri" panose="020F0502020204030204" pitchFamily="34" charset="0"/>
                </a:rPr>
                <a:t>       when an explosive reaction takes place, the explosive molecule </a:t>
              </a:r>
            </a:p>
            <a:p>
              <a:pPr marL="342900" indent="-342900">
                <a:lnSpc>
                  <a:spcPct val="150000"/>
                </a:lnSpc>
                <a:buFont typeface="Arial" panose="020B0604020202020204" pitchFamily="34" charset="0"/>
                <a:buChar char="•"/>
              </a:pPr>
              <a:endParaRPr lang="en-GB" sz="2000" dirty="0">
                <a:solidFill>
                  <a:srgbClr val="0070C0"/>
                </a:solidFill>
                <a:latin typeface="Calibri" panose="020F0502020204030204" pitchFamily="34" charset="0"/>
                <a:cs typeface="Calibri" panose="020F0502020204030204" pitchFamily="34" charset="0"/>
              </a:endParaRP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breaks apart into its constituent atoms</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followed by a rearrangement of the atoms into a series of small, stable molecules of gases, such as 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 CO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CO and N</a:t>
              </a:r>
              <a:r>
                <a:rPr lang="en-GB" sz="2200" baseline="-25000" dirty="0">
                  <a:solidFill>
                    <a:srgbClr val="0070C0"/>
                  </a:solidFill>
                  <a:latin typeface="Calibri" panose="020F0502020204030204" pitchFamily="34" charset="0"/>
                  <a:cs typeface="Calibri" panose="020F0502020204030204" pitchFamily="34" charset="0"/>
                </a:rPr>
                <a:t>2</a:t>
              </a:r>
            </a:p>
            <a:p>
              <a:pPr marL="800100" lvl="1" indent="-342900">
                <a:lnSpc>
                  <a:spcPct val="150000"/>
                </a:lnSpc>
                <a:buFont typeface="Arial" panose="020B0604020202020204" pitchFamily="34" charset="0"/>
                <a:buChar char="•"/>
              </a:pPr>
              <a:r>
                <a:rPr lang="en-GB" sz="2200" dirty="0">
                  <a:solidFill>
                    <a:srgbClr val="0070C0"/>
                  </a:solidFill>
                  <a:latin typeface="Calibri" panose="020F0502020204030204" pitchFamily="34" charset="0"/>
                  <a:cs typeface="Calibri" panose="020F0502020204030204" pitchFamily="34" charset="0"/>
                </a:rPr>
                <a:t>H</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C, Al</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O</a:t>
              </a:r>
              <a:r>
                <a:rPr lang="en-GB" sz="2200" baseline="-25000" dirty="0">
                  <a:solidFill>
                    <a:srgbClr val="0070C0"/>
                  </a:solidFill>
                  <a:latin typeface="Calibri" panose="020F0502020204030204" pitchFamily="34" charset="0"/>
                  <a:cs typeface="Calibri" panose="020F0502020204030204" pitchFamily="34" charset="0"/>
                </a:rPr>
                <a:t>3</a:t>
              </a:r>
              <a:r>
                <a:rPr lang="en-GB" sz="2200" dirty="0">
                  <a:solidFill>
                    <a:srgbClr val="0070C0"/>
                  </a:solidFill>
                  <a:latin typeface="Calibri" panose="020F0502020204030204" pitchFamily="34" charset="0"/>
                  <a:cs typeface="Calibri" panose="020F0502020204030204" pitchFamily="34" charset="0"/>
                </a:rPr>
                <a:t>, SO</a:t>
              </a:r>
              <a:r>
                <a:rPr lang="en-GB" sz="2200" baseline="-25000" dirty="0">
                  <a:solidFill>
                    <a:srgbClr val="0070C0"/>
                  </a:solidFill>
                  <a:latin typeface="Calibri" panose="020F0502020204030204" pitchFamily="34" charset="0"/>
                  <a:cs typeface="Calibri" panose="020F0502020204030204" pitchFamily="34" charset="0"/>
                </a:rPr>
                <a:t>2</a:t>
              </a:r>
              <a:r>
                <a:rPr lang="en-GB" sz="2200" dirty="0">
                  <a:solidFill>
                    <a:srgbClr val="0070C0"/>
                  </a:solidFill>
                  <a:latin typeface="Calibri" panose="020F0502020204030204" pitchFamily="34" charset="0"/>
                  <a:cs typeface="Calibri" panose="020F0502020204030204" pitchFamily="34" charset="0"/>
                </a:rPr>
                <a:t>, etc can be also formed</a:t>
              </a:r>
            </a:p>
            <a:p>
              <a:pPr lvl="1">
                <a:lnSpc>
                  <a:spcPct val="150000"/>
                </a:lnSpc>
              </a:pPr>
              <a:endParaRPr lang="en-GB" sz="2000" dirty="0">
                <a:solidFill>
                  <a:srgbClr val="0070C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A4703414-CE08-4CB9-AD83-3AC42103FF9A}"/>
                </a:ext>
              </a:extLst>
            </p:cNvPr>
            <p:cNvSpPr txBox="1"/>
            <p:nvPr/>
          </p:nvSpPr>
          <p:spPr>
            <a:xfrm>
              <a:off x="323528" y="1105695"/>
              <a:ext cx="8710205" cy="446276"/>
            </a:xfrm>
            <a:prstGeom prst="rect">
              <a:avLst/>
            </a:prstGeom>
            <a:noFill/>
          </p:spPr>
          <p:txBody>
            <a:bodyPr wrap="none" rtlCol="0">
              <a:spAutoFit/>
            </a:bodyPr>
            <a:lstStyle/>
            <a:p>
              <a:r>
                <a:rPr lang="en-GB" sz="2300" dirty="0" err="1">
                  <a:latin typeface="Calibri" panose="020F0502020204030204" pitchFamily="34" charset="0"/>
                  <a:cs typeface="Calibri" panose="020F0502020204030204" pitchFamily="34" charset="0"/>
                </a:rPr>
                <a:t>C</a:t>
              </a:r>
              <a:r>
                <a:rPr lang="en-GB" sz="2300" i="1" baseline="-25000" dirty="0" err="1">
                  <a:latin typeface="Calibri" panose="020F0502020204030204" pitchFamily="34" charset="0"/>
                  <a:cs typeface="Calibri" panose="020F0502020204030204" pitchFamily="34" charset="0"/>
                </a:rPr>
                <a:t>a</a:t>
              </a:r>
              <a:r>
                <a:rPr lang="en-GB" sz="2300" dirty="0" err="1">
                  <a:solidFill>
                    <a:srgbClr val="00B050"/>
                  </a:solidFill>
                  <a:latin typeface="Calibri" panose="020F0502020204030204" pitchFamily="34" charset="0"/>
                  <a:cs typeface="Calibri" panose="020F0502020204030204" pitchFamily="34" charset="0"/>
                </a:rPr>
                <a:t>H</a:t>
              </a:r>
              <a:r>
                <a:rPr lang="en-GB" sz="2300" i="1" baseline="-25000" dirty="0" err="1">
                  <a:solidFill>
                    <a:srgbClr val="00B050"/>
                  </a:solidFill>
                  <a:latin typeface="Calibri" panose="020F0502020204030204" pitchFamily="34" charset="0"/>
                  <a:cs typeface="Calibri" panose="020F0502020204030204" pitchFamily="34" charset="0"/>
                </a:rPr>
                <a:t>b</a:t>
              </a:r>
              <a:r>
                <a:rPr lang="en-GB" sz="2300" dirty="0" err="1">
                  <a:solidFill>
                    <a:srgbClr val="FF0000"/>
                  </a:solidFill>
                  <a:latin typeface="Calibri" panose="020F0502020204030204" pitchFamily="34" charset="0"/>
                  <a:cs typeface="Calibri" panose="020F0502020204030204" pitchFamily="34" charset="0"/>
                </a:rPr>
                <a:t>N</a:t>
              </a:r>
              <a:r>
                <a:rPr lang="en-GB" sz="2300" i="1" baseline="-25000" dirty="0" err="1">
                  <a:solidFill>
                    <a:srgbClr val="FF0000"/>
                  </a:solidFill>
                  <a:latin typeface="Calibri" panose="020F0502020204030204" pitchFamily="34" charset="0"/>
                  <a:cs typeface="Calibri" panose="020F0502020204030204" pitchFamily="34" charset="0"/>
                </a:rPr>
                <a:t>c</a:t>
              </a:r>
              <a:r>
                <a:rPr lang="en-GB" sz="2300" dirty="0" err="1">
                  <a:solidFill>
                    <a:srgbClr val="0000FF"/>
                  </a:solidFill>
                  <a:latin typeface="Calibri" panose="020F0502020204030204" pitchFamily="34" charset="0"/>
                  <a:cs typeface="Calibri" panose="020F0502020204030204" pitchFamily="34" charset="0"/>
                </a:rPr>
                <a:t>O</a:t>
              </a:r>
              <a:r>
                <a:rPr lang="en-GB" sz="2300" i="1" baseline="-25000" dirty="0" err="1">
                  <a:solidFill>
                    <a:srgbClr val="0000FF"/>
                  </a:solidFill>
                  <a:latin typeface="Calibri" panose="020F0502020204030204" pitchFamily="34" charset="0"/>
                  <a:cs typeface="Calibri" panose="020F0502020204030204" pitchFamily="34" charset="0"/>
                </a:rPr>
                <a:t>d</a:t>
              </a:r>
              <a:r>
                <a:rPr lang="en-GB" sz="2300" i="1"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rPr>
                <a:t> </a:t>
              </a:r>
              <a:r>
                <a:rPr lang="en-GB" sz="2300" dirty="0">
                  <a:latin typeface="Calibri" panose="020F0502020204030204" pitchFamily="34" charset="0"/>
                  <a:cs typeface="Calibri" panose="020F0502020204030204" pitchFamily="34" charset="0"/>
                  <a:sym typeface="Wingdings" panose="05000000000000000000" pitchFamily="2" charset="2"/>
                </a:rPr>
                <a:t>  </a:t>
              </a:r>
              <a:r>
                <a:rPr lang="en-GB" sz="2300" i="1" dirty="0">
                  <a:latin typeface="Calibri" panose="020F0502020204030204" pitchFamily="34" charset="0"/>
                  <a:cs typeface="Calibri" panose="020F0502020204030204" pitchFamily="34" charset="0"/>
                  <a:sym typeface="Wingdings" panose="05000000000000000000" pitchFamily="2" charset="2"/>
                </a:rPr>
                <a:t>a</a:t>
              </a:r>
              <a:r>
                <a:rPr lang="en-GB" sz="2300" dirty="0">
                  <a:latin typeface="Calibri" panose="020F0502020204030204" pitchFamily="34" charset="0"/>
                  <a:cs typeface="Calibri" panose="020F0502020204030204" pitchFamily="34" charset="0"/>
                  <a:sym typeface="Wingdings" panose="05000000000000000000" pitchFamily="2" charset="2"/>
                </a:rPr>
                <a:t> C + </a:t>
              </a:r>
              <a:r>
                <a:rPr lang="en-GB" sz="2300" i="1" dirty="0">
                  <a:solidFill>
                    <a:srgbClr val="00B050"/>
                  </a:solidFill>
                  <a:latin typeface="Calibri" panose="020F0502020204030204" pitchFamily="34" charset="0"/>
                  <a:cs typeface="Calibri" panose="020F0502020204030204" pitchFamily="34" charset="0"/>
                  <a:sym typeface="Wingdings" panose="05000000000000000000" pitchFamily="2" charset="2"/>
                </a:rPr>
                <a:t>b</a:t>
              </a:r>
              <a:r>
                <a:rPr lang="en-GB" sz="2300" dirty="0">
                  <a:solidFill>
                    <a:srgbClr val="00B050"/>
                  </a:solidFill>
                  <a:latin typeface="Calibri" panose="020F0502020204030204" pitchFamily="34" charset="0"/>
                  <a:cs typeface="Calibri" panose="020F0502020204030204" pitchFamily="34" charset="0"/>
                  <a:sym typeface="Wingdings" panose="05000000000000000000" pitchFamily="2" charset="2"/>
                </a:rPr>
                <a:t> H</a:t>
              </a:r>
              <a:r>
                <a:rPr lang="en-GB" sz="2300" dirty="0">
                  <a:latin typeface="Calibri" panose="020F0502020204030204" pitchFamily="34" charset="0"/>
                  <a:cs typeface="Calibri" panose="020F0502020204030204" pitchFamily="34" charset="0"/>
                  <a:sym typeface="Wingdings" panose="05000000000000000000" pitchFamily="2" charset="2"/>
                </a:rPr>
                <a:t> + </a:t>
              </a:r>
              <a:r>
                <a:rPr lang="en-GB" sz="2300" i="1" dirty="0">
                  <a:solidFill>
                    <a:srgbClr val="FF0000"/>
                  </a:solidFill>
                  <a:latin typeface="Calibri" panose="020F0502020204030204" pitchFamily="34" charset="0"/>
                  <a:cs typeface="Calibri" panose="020F0502020204030204" pitchFamily="34" charset="0"/>
                  <a:sym typeface="Wingdings" panose="05000000000000000000" pitchFamily="2" charset="2"/>
                </a:rPr>
                <a:t>c </a:t>
              </a:r>
              <a:r>
                <a:rPr lang="en-GB" sz="23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300" dirty="0">
                  <a:latin typeface="Calibri" panose="020F0502020204030204" pitchFamily="34" charset="0"/>
                  <a:cs typeface="Calibri" panose="020F0502020204030204" pitchFamily="34" charset="0"/>
                  <a:sym typeface="Wingdings" panose="05000000000000000000" pitchFamily="2" charset="2"/>
                </a:rPr>
                <a:t> + </a:t>
              </a:r>
              <a:r>
                <a:rPr lang="en-GB" sz="2300" i="1" dirty="0">
                  <a:solidFill>
                    <a:srgbClr val="0000FF"/>
                  </a:solidFill>
                  <a:latin typeface="Calibri" panose="020F0502020204030204" pitchFamily="34" charset="0"/>
                  <a:cs typeface="Calibri" panose="020F0502020204030204" pitchFamily="34" charset="0"/>
                  <a:sym typeface="Wingdings" panose="05000000000000000000" pitchFamily="2" charset="2"/>
                </a:rPr>
                <a:t>d</a:t>
              </a:r>
              <a:r>
                <a:rPr lang="en-GB" sz="2300" dirty="0">
                  <a:solidFill>
                    <a:srgbClr val="0000FF"/>
                  </a:solidFill>
                  <a:latin typeface="Calibri" panose="020F0502020204030204" pitchFamily="34" charset="0"/>
                  <a:cs typeface="Calibri" panose="020F0502020204030204" pitchFamily="34" charset="0"/>
                  <a:sym typeface="Wingdings" panose="05000000000000000000" pitchFamily="2" charset="2"/>
                </a:rPr>
                <a:t> O</a:t>
              </a:r>
              <a:r>
                <a:rPr lang="en-GB" sz="2300" dirty="0">
                  <a:latin typeface="Calibri" panose="020F0502020204030204" pitchFamily="34" charset="0"/>
                  <a:cs typeface="Calibri" panose="020F0502020204030204" pitchFamily="34" charset="0"/>
                  <a:sym typeface="Wingdings" panose="05000000000000000000" pitchFamily="2" charset="2"/>
                </a:rPr>
                <a:t> </a:t>
              </a:r>
              <a:r>
                <a:rPr lang="en-GB" sz="2300" dirty="0">
                  <a:latin typeface="Calibri" panose="020F0502020204030204" pitchFamily="34" charset="0"/>
                  <a:cs typeface="Calibri" panose="020F0502020204030204" pitchFamily="34" charset="0"/>
                </a:rPr>
                <a:t> </a:t>
              </a:r>
              <a:r>
                <a:rPr lang="en-GB" sz="2300" i="1" dirty="0">
                  <a:latin typeface="Calibri" panose="020F0502020204030204" pitchFamily="34" charset="0"/>
                  <a:cs typeface="Calibri" panose="020F0502020204030204" pitchFamily="34" charset="0"/>
                </a:rPr>
                <a:t>a</a:t>
              </a:r>
              <a:r>
                <a:rPr lang="en-GB" sz="2300" dirty="0">
                  <a:latin typeface="Calibri" panose="020F0502020204030204" pitchFamily="34" charset="0"/>
                  <a:cs typeface="Calibri" panose="020F0502020204030204" pitchFamily="34" charset="0"/>
                </a:rPr>
                <a:t> C</a:t>
              </a:r>
              <a:r>
                <a:rPr lang="en-GB" sz="2300" dirty="0">
                  <a:solidFill>
                    <a:srgbClr val="0000FF"/>
                  </a:solidFill>
                  <a:latin typeface="Calibri" panose="020F0502020204030204" pitchFamily="34" charset="0"/>
                  <a:cs typeface="Calibri" panose="020F0502020204030204" pitchFamily="34" charset="0"/>
                </a:rPr>
                <a:t>O</a:t>
              </a:r>
              <a:r>
                <a:rPr lang="en-GB" sz="2300" baseline="-25000" dirty="0">
                  <a:solidFill>
                    <a:srgbClr val="0000FF"/>
                  </a:solidFill>
                  <a:latin typeface="Calibri" panose="020F0502020204030204" pitchFamily="34" charset="0"/>
                  <a:cs typeface="Calibri" panose="020F0502020204030204" pitchFamily="34" charset="0"/>
                </a:rPr>
                <a:t>2</a:t>
              </a:r>
              <a:r>
                <a:rPr lang="en-GB" sz="2300" dirty="0">
                  <a:latin typeface="Calibri" panose="020F0502020204030204" pitchFamily="34" charset="0"/>
                  <a:cs typeface="Calibri" panose="020F0502020204030204" pitchFamily="34" charset="0"/>
                </a:rPr>
                <a:t>, </a:t>
              </a:r>
              <a:r>
                <a:rPr lang="en-GB" sz="2300" i="1" dirty="0">
                  <a:latin typeface="Calibri" panose="020F0502020204030204" pitchFamily="34" charset="0"/>
                  <a:cs typeface="Calibri" panose="020F0502020204030204" pitchFamily="34" charset="0"/>
                </a:rPr>
                <a:t>a</a:t>
              </a:r>
              <a:r>
                <a:rPr lang="en-GB" sz="2300" dirty="0">
                  <a:latin typeface="Calibri" panose="020F0502020204030204" pitchFamily="34" charset="0"/>
                  <a:cs typeface="Calibri" panose="020F0502020204030204" pitchFamily="34" charset="0"/>
                </a:rPr>
                <a:t> C</a:t>
              </a:r>
              <a:r>
                <a:rPr lang="en-GB" sz="2300" dirty="0">
                  <a:solidFill>
                    <a:srgbClr val="0000FF"/>
                  </a:solidFill>
                  <a:latin typeface="Calibri" panose="020F0502020204030204" pitchFamily="34" charset="0"/>
                  <a:cs typeface="Calibri" panose="020F0502020204030204" pitchFamily="34" charset="0"/>
                </a:rPr>
                <a:t>O</a:t>
              </a:r>
              <a:r>
                <a:rPr lang="en-GB" sz="2300" dirty="0">
                  <a:latin typeface="Calibri" panose="020F0502020204030204" pitchFamily="34" charset="0"/>
                  <a:cs typeface="Calibri" panose="020F0502020204030204" pitchFamily="34" charset="0"/>
                </a:rPr>
                <a:t>, </a:t>
              </a:r>
              <a:r>
                <a:rPr lang="en-GB" sz="2300" i="1" dirty="0">
                  <a:solidFill>
                    <a:srgbClr val="00B050"/>
                  </a:solidFill>
                  <a:latin typeface="Calibri" panose="020F0502020204030204" pitchFamily="34" charset="0"/>
                  <a:cs typeface="Calibri" panose="020F0502020204030204" pitchFamily="34" charset="0"/>
                </a:rPr>
                <a:t>b/2</a:t>
              </a:r>
              <a:r>
                <a:rPr lang="en-GB" sz="2300" dirty="0">
                  <a:solidFill>
                    <a:srgbClr val="00B050"/>
                  </a:solidFill>
                  <a:latin typeface="Calibri" panose="020F0502020204030204" pitchFamily="34" charset="0"/>
                  <a:cs typeface="Calibri" panose="020F0502020204030204" pitchFamily="34" charset="0"/>
                </a:rPr>
                <a:t>  H</a:t>
              </a:r>
              <a:r>
                <a:rPr lang="en-GB" sz="2300" baseline="-25000" dirty="0">
                  <a:solidFill>
                    <a:srgbClr val="00B050"/>
                  </a:solidFill>
                  <a:latin typeface="Calibri" panose="020F0502020204030204" pitchFamily="34" charset="0"/>
                  <a:cs typeface="Calibri" panose="020F0502020204030204" pitchFamily="34" charset="0"/>
                </a:rPr>
                <a:t>2</a:t>
              </a:r>
              <a:r>
                <a:rPr lang="en-GB" sz="2300" dirty="0">
                  <a:solidFill>
                    <a:srgbClr val="0000FF"/>
                  </a:solidFill>
                  <a:latin typeface="Calibri" panose="020F0502020204030204" pitchFamily="34" charset="0"/>
                  <a:cs typeface="Calibri" panose="020F0502020204030204" pitchFamily="34" charset="0"/>
                </a:rPr>
                <a:t>O</a:t>
              </a:r>
              <a:r>
                <a:rPr lang="en-GB" sz="2300" dirty="0">
                  <a:latin typeface="Calibri" panose="020F0502020204030204" pitchFamily="34" charset="0"/>
                  <a:cs typeface="Calibri" panose="020F0502020204030204" pitchFamily="34" charset="0"/>
                </a:rPr>
                <a:t> and </a:t>
              </a:r>
              <a:r>
                <a:rPr lang="en-GB" sz="2300" i="1" dirty="0">
                  <a:solidFill>
                    <a:srgbClr val="FF0000"/>
                  </a:solidFill>
                  <a:latin typeface="Calibri" panose="020F0502020204030204" pitchFamily="34" charset="0"/>
                  <a:cs typeface="Calibri" panose="020F0502020204030204" pitchFamily="34" charset="0"/>
                </a:rPr>
                <a:t>c/2</a:t>
              </a:r>
              <a:r>
                <a:rPr lang="en-GB" sz="2300" dirty="0">
                  <a:solidFill>
                    <a:srgbClr val="FF0000"/>
                  </a:solidFill>
                  <a:latin typeface="Calibri" panose="020F0502020204030204" pitchFamily="34" charset="0"/>
                  <a:cs typeface="Calibri" panose="020F0502020204030204" pitchFamily="34" charset="0"/>
                </a:rPr>
                <a:t>  N</a:t>
              </a:r>
              <a:r>
                <a:rPr lang="en-GB" sz="2300" baseline="-25000" dirty="0">
                  <a:solidFill>
                    <a:srgbClr val="FF0000"/>
                  </a:solidFill>
                  <a:latin typeface="Calibri" panose="020F0502020204030204" pitchFamily="34" charset="0"/>
                  <a:cs typeface="Calibri" panose="020F0502020204030204" pitchFamily="34" charset="0"/>
                </a:rPr>
                <a:t>2</a:t>
              </a:r>
              <a:r>
                <a:rPr lang="en-GB" sz="23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300" baseline="-25000" dirty="0">
                <a:solidFill>
                  <a:srgbClr val="FF0000"/>
                </a:solidFill>
                <a:latin typeface="Calibri" panose="020F0502020204030204" pitchFamily="34" charset="0"/>
                <a:cs typeface="Calibri" panose="020F0502020204030204" pitchFamily="34" charset="0"/>
              </a:endParaRPr>
            </a:p>
          </p:txBody>
        </p:sp>
      </p:grpSp>
      <p:sp>
        <p:nvSpPr>
          <p:cNvPr id="10" name="TextBox 9">
            <a:extLst>
              <a:ext uri="{FF2B5EF4-FFF2-40B4-BE49-F238E27FC236}">
                <a16:creationId xmlns:a16="http://schemas.microsoft.com/office/drawing/2014/main" id="{6F82E3E2-AE46-4823-8733-5EA4B3136BA8}"/>
              </a:ext>
            </a:extLst>
          </p:cNvPr>
          <p:cNvSpPr txBox="1"/>
          <p:nvPr/>
        </p:nvSpPr>
        <p:spPr>
          <a:xfrm>
            <a:off x="1115616" y="3926454"/>
            <a:ext cx="6780057" cy="225106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the nature of the products depends upon the amount of oxygen available for the reaction</a:t>
            </a:r>
          </a:p>
          <a:p>
            <a:pPr marL="342900" indent="-342900">
              <a:lnSpc>
                <a:spcPct val="150000"/>
              </a:lnSpc>
              <a:buFont typeface="Arial" panose="020B0604020202020204" pitchFamily="34" charset="0"/>
              <a:buChar char="•"/>
            </a:pPr>
            <a:r>
              <a:rPr lang="en-GB" sz="2400" b="1" dirty="0">
                <a:solidFill>
                  <a:srgbClr val="0070C0"/>
                </a:solidFill>
                <a:latin typeface="Calibri" panose="020F0502020204030204" pitchFamily="34" charset="0"/>
                <a:cs typeface="Calibri" panose="020F0502020204030204" pitchFamily="34" charset="0"/>
              </a:rPr>
              <a:t>this supply of oxygen depends on the quantity of oxidizing atoms in the explosive molecule.</a:t>
            </a:r>
          </a:p>
        </p:txBody>
      </p:sp>
    </p:spTree>
    <p:extLst>
      <p:ext uri="{BB962C8B-B14F-4D97-AF65-F5344CB8AC3E}">
        <p14:creationId xmlns:p14="http://schemas.microsoft.com/office/powerpoint/2010/main" val="1408298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25" name="TextBox 24">
            <a:extLst>
              <a:ext uri="{FF2B5EF4-FFF2-40B4-BE49-F238E27FC236}">
                <a16:creationId xmlns:a16="http://schemas.microsoft.com/office/drawing/2014/main" id="{EAE3BE25-CAA0-4268-90A0-F37581A24B26}"/>
              </a:ext>
            </a:extLst>
          </p:cNvPr>
          <p:cNvSpPr txBox="1"/>
          <p:nvPr/>
        </p:nvSpPr>
        <p:spPr>
          <a:xfrm>
            <a:off x="827584" y="5159260"/>
            <a:ext cx="7905360" cy="1015663"/>
          </a:xfrm>
          <a:prstGeom prst="rect">
            <a:avLst/>
          </a:prstGeom>
          <a:noFill/>
        </p:spPr>
        <p:txBody>
          <a:bodyPr wrap="square">
            <a:spAutoFit/>
          </a:bodyPr>
          <a:lstStyle/>
          <a:p>
            <a:r>
              <a:rPr lang="en-US" sz="2000" b="0" i="0" dirty="0">
                <a:solidFill>
                  <a:srgbClr val="0070C0"/>
                </a:solidFill>
                <a:effectLst/>
                <a:latin typeface="Arial" panose="020B0604020202020204" pitchFamily="34" charset="0"/>
              </a:rPr>
              <a:t>The </a:t>
            </a:r>
            <a:r>
              <a:rPr lang="en-US" sz="2000" b="1" i="0" dirty="0">
                <a:solidFill>
                  <a:srgbClr val="0070C0"/>
                </a:solidFill>
                <a:effectLst/>
                <a:latin typeface="Arial" panose="020B0604020202020204" pitchFamily="34" charset="0"/>
              </a:rPr>
              <a:t>sensitivity</a:t>
            </a:r>
            <a:r>
              <a:rPr lang="en-US" sz="2000" b="0" i="0" dirty="0">
                <a:solidFill>
                  <a:srgbClr val="0070C0"/>
                </a:solidFill>
                <a:effectLst/>
                <a:latin typeface="Arial" panose="020B0604020202020204" pitchFamily="34" charset="0"/>
              </a:rPr>
              <a:t>, </a:t>
            </a:r>
            <a:r>
              <a:rPr lang="en-US" sz="2000" b="1" i="0" dirty="0">
                <a:solidFill>
                  <a:srgbClr val="0070C0"/>
                </a:solidFill>
                <a:effectLst/>
                <a:latin typeface="Arial" panose="020B0604020202020204" pitchFamily="34" charset="0"/>
              </a:rPr>
              <a:t>strength</a:t>
            </a:r>
            <a:r>
              <a:rPr lang="en-US" sz="2000" b="0" i="0" dirty="0">
                <a:solidFill>
                  <a:srgbClr val="0070C0"/>
                </a:solidFill>
                <a:effectLst/>
                <a:latin typeface="Arial" panose="020B0604020202020204" pitchFamily="34" charset="0"/>
              </a:rPr>
              <a:t> and </a:t>
            </a:r>
            <a:r>
              <a:rPr lang="en-US" sz="2000" b="1" i="0" dirty="0">
                <a:solidFill>
                  <a:srgbClr val="0070C0"/>
                </a:solidFill>
                <a:effectLst/>
                <a:latin typeface="Arial" panose="020B0604020202020204" pitchFamily="34" charset="0"/>
              </a:rPr>
              <a:t>brisance</a:t>
            </a:r>
            <a:r>
              <a:rPr lang="en-US" sz="2000" b="0" i="0" dirty="0">
                <a:solidFill>
                  <a:srgbClr val="0070C0"/>
                </a:solidFill>
                <a:effectLst/>
                <a:latin typeface="Arial" panose="020B0604020202020204" pitchFamily="34" charset="0"/>
              </a:rPr>
              <a:t> of an explosive depend upon oxygen balance and tend to approach their maxima as oxygen balance approaches zero.</a:t>
            </a:r>
            <a:endParaRPr lang="en-GB" sz="2000" dirty="0">
              <a:solidFill>
                <a:srgbClr val="0070C0"/>
              </a:solidFill>
            </a:endParaRPr>
          </a:p>
        </p:txBody>
      </p:sp>
      <p:sp>
        <p:nvSpPr>
          <p:cNvPr id="24" name="TextBox 23">
            <a:extLst>
              <a:ext uri="{FF2B5EF4-FFF2-40B4-BE49-F238E27FC236}">
                <a16:creationId xmlns:a16="http://schemas.microsoft.com/office/drawing/2014/main" id="{FB4D50FF-35E5-4090-AE16-BEF04366B344}"/>
              </a:ext>
            </a:extLst>
          </p:cNvPr>
          <p:cNvSpPr txBox="1"/>
          <p:nvPr/>
        </p:nvSpPr>
        <p:spPr>
          <a:xfrm>
            <a:off x="237492" y="624223"/>
            <a:ext cx="8135412" cy="1200329"/>
          </a:xfrm>
          <a:prstGeom prst="rect">
            <a:avLst/>
          </a:prstGeom>
          <a:noFill/>
        </p:spPr>
        <p:txBody>
          <a:bodyPr wrap="square">
            <a:spAutoFit/>
          </a:bodyPr>
          <a:lstStyle/>
          <a:p>
            <a:r>
              <a:rPr lang="en-US" sz="2400" b="1" i="0" dirty="0">
                <a:solidFill>
                  <a:srgbClr val="00B0F0"/>
                </a:solidFill>
                <a:latin typeface="Calibri" panose="020F0502020204030204" pitchFamily="34" charset="0"/>
                <a:cs typeface="Calibri" panose="020F0502020204030204" pitchFamily="34" charset="0"/>
              </a:rPr>
              <a:t>the amount of oxygen expressed as </a:t>
            </a:r>
            <a:r>
              <a:rPr lang="en-US" sz="2400" b="1" i="0" dirty="0" err="1">
                <a:solidFill>
                  <a:srgbClr val="00B0F0"/>
                </a:solidFill>
                <a:latin typeface="Calibri" panose="020F0502020204030204" pitchFamily="34" charset="0"/>
                <a:cs typeface="Calibri" panose="020F0502020204030204" pitchFamily="34" charset="0"/>
              </a:rPr>
              <a:t>wt</a:t>
            </a:r>
            <a:r>
              <a:rPr lang="en-US" sz="2400" b="1" i="0" dirty="0">
                <a:solidFill>
                  <a:srgbClr val="00B0F0"/>
                </a:solidFill>
                <a:latin typeface="Calibri" panose="020F0502020204030204" pitchFamily="34" charset="0"/>
                <a:cs typeface="Calibri" panose="020F0502020204030204" pitchFamily="34" charset="0"/>
              </a:rPr>
              <a:t>% needed or produced to ensure the complete oxidation of all the carbon, hydrogen, or other elements to </a:t>
            </a:r>
            <a:r>
              <a:rPr lang="en-US" sz="2400" b="1" dirty="0">
                <a:solidFill>
                  <a:srgbClr val="00B0F0"/>
                </a:solidFill>
                <a:latin typeface="Calibri" panose="020F0502020204030204" pitchFamily="34" charset="0"/>
                <a:cs typeface="Calibri" panose="020F0502020204030204" pitchFamily="34" charset="0"/>
              </a:rPr>
              <a:t>CO</a:t>
            </a:r>
            <a:r>
              <a:rPr lang="en-US" sz="2400" b="1" baseline="-25000" dirty="0">
                <a:solidFill>
                  <a:srgbClr val="00B0F0"/>
                </a:solidFill>
                <a:latin typeface="Calibri" panose="020F0502020204030204" pitchFamily="34" charset="0"/>
                <a:cs typeface="Calibri" panose="020F0502020204030204" pitchFamily="34" charset="0"/>
              </a:rPr>
              <a:t>2</a:t>
            </a:r>
            <a:r>
              <a:rPr lang="en-US" sz="2400" b="1" dirty="0">
                <a:solidFill>
                  <a:srgbClr val="00B0F0"/>
                </a:solidFill>
                <a:latin typeface="Calibri" panose="020F0502020204030204" pitchFamily="34" charset="0"/>
                <a:cs typeface="Calibri" panose="020F0502020204030204" pitchFamily="34" charset="0"/>
              </a:rPr>
              <a:t>, H</a:t>
            </a:r>
            <a:r>
              <a:rPr lang="en-US" sz="2400" b="1" baseline="-25000" dirty="0">
                <a:solidFill>
                  <a:srgbClr val="00B0F0"/>
                </a:solidFill>
                <a:latin typeface="Calibri" panose="020F0502020204030204" pitchFamily="34" charset="0"/>
                <a:cs typeface="Calibri" panose="020F0502020204030204" pitchFamily="34" charset="0"/>
              </a:rPr>
              <a:t>2</a:t>
            </a:r>
            <a:r>
              <a:rPr lang="en-US" sz="2400" b="1" dirty="0">
                <a:solidFill>
                  <a:srgbClr val="00B0F0"/>
                </a:solidFill>
                <a:latin typeface="Calibri" panose="020F0502020204030204" pitchFamily="34" charset="0"/>
                <a:cs typeface="Calibri" panose="020F0502020204030204" pitchFamily="34" charset="0"/>
              </a:rPr>
              <a:t>O, (and </a:t>
            </a:r>
            <a:r>
              <a:rPr lang="en-US" sz="2400" dirty="0">
                <a:solidFill>
                  <a:srgbClr val="0070C0"/>
                </a:solidFill>
                <a:latin typeface="Calibri" panose="020F0502020204030204" pitchFamily="34" charset="0"/>
                <a:cs typeface="Calibri" panose="020F0502020204030204" pitchFamily="34" charset="0"/>
              </a:rPr>
              <a:t>SO</a:t>
            </a:r>
            <a:r>
              <a:rPr lang="en-US" sz="2400" baseline="-25000" dirty="0">
                <a:solidFill>
                  <a:srgbClr val="0070C0"/>
                </a:solidFill>
                <a:latin typeface="Calibri" panose="020F0502020204030204" pitchFamily="34" charset="0"/>
                <a:cs typeface="Calibri" panose="020F0502020204030204" pitchFamily="34" charset="0"/>
              </a:rPr>
              <a:t>2</a:t>
            </a:r>
            <a:r>
              <a:rPr lang="en-US" sz="2400" dirty="0">
                <a:solidFill>
                  <a:srgbClr val="0070C0"/>
                </a:solidFill>
                <a:latin typeface="Calibri" panose="020F0502020204030204" pitchFamily="34" charset="0"/>
                <a:cs typeface="Calibri" panose="020F0502020204030204" pitchFamily="34" charset="0"/>
              </a:rPr>
              <a:t>, Al</a:t>
            </a:r>
            <a:r>
              <a:rPr lang="en-US" sz="2400" baseline="-25000" dirty="0">
                <a:solidFill>
                  <a:srgbClr val="0070C0"/>
                </a:solidFill>
                <a:latin typeface="Calibri" panose="020F0502020204030204" pitchFamily="34" charset="0"/>
                <a:cs typeface="Calibri" panose="020F0502020204030204" pitchFamily="34" charset="0"/>
              </a:rPr>
              <a:t>2</a:t>
            </a:r>
            <a:r>
              <a:rPr lang="en-US" sz="2400" dirty="0">
                <a:solidFill>
                  <a:srgbClr val="0070C0"/>
                </a:solidFill>
                <a:latin typeface="Calibri" panose="020F0502020204030204" pitchFamily="34" charset="0"/>
                <a:cs typeface="Calibri" panose="020F0502020204030204" pitchFamily="34" charset="0"/>
              </a:rPr>
              <a:t>O</a:t>
            </a:r>
            <a:r>
              <a:rPr lang="en-US" sz="2400" baseline="-25000" dirty="0">
                <a:solidFill>
                  <a:srgbClr val="0070C0"/>
                </a:solidFill>
                <a:latin typeface="Calibri" panose="020F0502020204030204" pitchFamily="34" charset="0"/>
                <a:cs typeface="Calibri" panose="020F0502020204030204" pitchFamily="34" charset="0"/>
              </a:rPr>
              <a:t>3</a:t>
            </a:r>
            <a:r>
              <a:rPr lang="en-US" sz="2400" dirty="0">
                <a:solidFill>
                  <a:srgbClr val="0070C0"/>
                </a:solidFill>
                <a:latin typeface="Calibri" panose="020F0502020204030204" pitchFamily="34" charset="0"/>
                <a:cs typeface="Calibri" panose="020F0502020204030204" pitchFamily="34" charset="0"/>
              </a:rPr>
              <a:t>, </a:t>
            </a:r>
            <a:r>
              <a:rPr lang="en-US" sz="2400" i="1" dirty="0">
                <a:solidFill>
                  <a:srgbClr val="0070C0"/>
                </a:solidFill>
                <a:latin typeface="Calibri" panose="020F0502020204030204" pitchFamily="34" charset="0"/>
                <a:cs typeface="Calibri" panose="020F0502020204030204" pitchFamily="34" charset="0"/>
              </a:rPr>
              <a:t>etc.)</a:t>
            </a:r>
            <a:endParaRPr lang="en-GB" sz="2400" b="1" dirty="0">
              <a:solidFill>
                <a:srgbClr val="00B0F0"/>
              </a:solidFill>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8D30A51D-F756-49DC-94B7-E138A5B49E20}"/>
              </a:ext>
            </a:extLst>
          </p:cNvPr>
          <p:cNvSpPr txBox="1"/>
          <p:nvPr/>
        </p:nvSpPr>
        <p:spPr>
          <a:xfrm>
            <a:off x="668794" y="2027599"/>
            <a:ext cx="7272808" cy="400110"/>
          </a:xfrm>
          <a:prstGeom prst="rect">
            <a:avLst/>
          </a:prstGeom>
          <a:noFill/>
        </p:spPr>
        <p:txBody>
          <a:bodyPr wrap="square">
            <a:spAutoFit/>
          </a:bodyPr>
          <a:lstStyle/>
          <a:p>
            <a:r>
              <a:rPr lang="en-US" sz="2000" b="0" i="0" dirty="0">
                <a:solidFill>
                  <a:srgbClr val="202122"/>
                </a:solidFill>
                <a:effectLst/>
                <a:latin typeface="Calibri" panose="020F0502020204030204" pitchFamily="34" charset="0"/>
                <a:cs typeface="Calibri" panose="020F0502020204030204" pitchFamily="34" charset="0"/>
              </a:rPr>
              <a:t>used to indicate the degree to which an explosive can be oxidized </a:t>
            </a:r>
            <a:endParaRPr lang="en-GB" sz="2000" dirty="0">
              <a:latin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5BF3B3A1-0891-45C3-B0A4-0018D4D37E27}"/>
              </a:ext>
            </a:extLst>
          </p:cNvPr>
          <p:cNvSpPr txBox="1"/>
          <p:nvPr/>
        </p:nvSpPr>
        <p:spPr>
          <a:xfrm>
            <a:off x="89067" y="2632883"/>
            <a:ext cx="9089902" cy="523220"/>
          </a:xfrm>
          <a:prstGeom prst="rect">
            <a:avLst/>
          </a:prstGeom>
          <a:noFill/>
        </p:spPr>
        <p:txBody>
          <a:bodyPr wrap="square" rtlCol="0">
            <a:spAutoFit/>
          </a:bodyPr>
          <a:lstStyle/>
          <a:p>
            <a:r>
              <a:rPr lang="en-GB" sz="2000" dirty="0">
                <a:solidFill>
                  <a:srgbClr val="0070C0"/>
                </a:solidFill>
                <a:latin typeface="Calibri" panose="020F0502020204030204" pitchFamily="34" charset="0"/>
                <a:cs typeface="Calibri" panose="020F0502020204030204" pitchFamily="34" charset="0"/>
              </a:rPr>
              <a:t>for an explosive with the general formula</a:t>
            </a:r>
            <a:r>
              <a:rPr lang="en-GB" sz="2000" dirty="0">
                <a:latin typeface="Calibri" panose="020F0502020204030204" pitchFamily="34" charset="0"/>
                <a:cs typeface="Calibri" panose="020F0502020204030204" pitchFamily="34" charset="0"/>
              </a:rPr>
              <a:t> </a:t>
            </a:r>
            <a:r>
              <a:rPr lang="en-GB" sz="2800" dirty="0" err="1">
                <a:latin typeface="Calibri" panose="020F0502020204030204" pitchFamily="34" charset="0"/>
                <a:cs typeface="Calibri" panose="020F0502020204030204" pitchFamily="34" charset="0"/>
              </a:rPr>
              <a:t>C</a:t>
            </a:r>
            <a:r>
              <a:rPr lang="en-GB" sz="2800" i="1" baseline="-25000" dirty="0" err="1">
                <a:latin typeface="Calibri" panose="020F0502020204030204" pitchFamily="34" charset="0"/>
                <a:cs typeface="Calibri" panose="020F0502020204030204" pitchFamily="34" charset="0"/>
              </a:rPr>
              <a:t>a</a:t>
            </a:r>
            <a:r>
              <a:rPr lang="en-GB" sz="2800" dirty="0" err="1">
                <a:solidFill>
                  <a:srgbClr val="00B050"/>
                </a:solidFill>
                <a:latin typeface="Calibri" panose="020F0502020204030204" pitchFamily="34" charset="0"/>
                <a:cs typeface="Calibri" panose="020F0502020204030204" pitchFamily="34" charset="0"/>
              </a:rPr>
              <a:t>H</a:t>
            </a:r>
            <a:r>
              <a:rPr lang="en-GB" sz="2800" i="1" baseline="-25000" dirty="0" err="1">
                <a:solidFill>
                  <a:srgbClr val="00B050"/>
                </a:solidFill>
                <a:latin typeface="Calibri" panose="020F0502020204030204" pitchFamily="34" charset="0"/>
                <a:cs typeface="Calibri" panose="020F0502020204030204" pitchFamily="34" charset="0"/>
              </a:rPr>
              <a:t>b</a:t>
            </a:r>
            <a:r>
              <a:rPr lang="en-GB" sz="2800" dirty="0" err="1">
                <a:solidFill>
                  <a:srgbClr val="FF0000"/>
                </a:solidFill>
                <a:latin typeface="Calibri" panose="020F0502020204030204" pitchFamily="34" charset="0"/>
                <a:cs typeface="Calibri" panose="020F0502020204030204" pitchFamily="34" charset="0"/>
              </a:rPr>
              <a:t>N</a:t>
            </a:r>
            <a:r>
              <a:rPr lang="en-GB" sz="2800" i="1" baseline="-25000" dirty="0" err="1">
                <a:solidFill>
                  <a:srgbClr val="FF0000"/>
                </a:solidFill>
                <a:latin typeface="Calibri" panose="020F0502020204030204" pitchFamily="34" charset="0"/>
                <a:cs typeface="Calibri" panose="020F0502020204030204" pitchFamily="34" charset="0"/>
              </a:rPr>
              <a:t>c</a:t>
            </a:r>
            <a:r>
              <a:rPr lang="en-GB" sz="2800" dirty="0" err="1">
                <a:solidFill>
                  <a:srgbClr val="0000FF"/>
                </a:solidFill>
                <a:latin typeface="Calibri" panose="020F0502020204030204" pitchFamily="34" charset="0"/>
                <a:cs typeface="Calibri" panose="020F0502020204030204" pitchFamily="34" charset="0"/>
              </a:rPr>
              <a:t>O</a:t>
            </a:r>
            <a:r>
              <a:rPr lang="en-GB" sz="2800" i="1" baseline="-25000" dirty="0" err="1">
                <a:solidFill>
                  <a:srgbClr val="0000FF"/>
                </a:solidFill>
                <a:latin typeface="Calibri" panose="020F0502020204030204" pitchFamily="34" charset="0"/>
                <a:cs typeface="Calibri" panose="020F0502020204030204" pitchFamily="34" charset="0"/>
              </a:rPr>
              <a:t>d</a:t>
            </a:r>
            <a:r>
              <a:rPr lang="en-GB" sz="2400" dirty="0">
                <a:solidFill>
                  <a:srgbClr val="0000FF"/>
                </a:solidFill>
                <a:latin typeface="Calibri" panose="020F0502020204030204" pitchFamily="34" charset="0"/>
                <a:cs typeface="Calibri" panose="020F0502020204030204" pitchFamily="34" charset="0"/>
              </a:rPr>
              <a:t> </a:t>
            </a:r>
            <a:r>
              <a:rPr lang="en-GB" sz="2000" dirty="0">
                <a:solidFill>
                  <a:srgbClr val="0070C0"/>
                </a:solidFill>
                <a:latin typeface="Calibri" panose="020F0502020204030204" pitchFamily="34" charset="0"/>
                <a:cs typeface="Calibri" panose="020F0502020204030204" pitchFamily="34" charset="0"/>
              </a:rPr>
              <a:t>and molecular weight </a:t>
            </a:r>
            <a:r>
              <a:rPr lang="en-GB" sz="2800" b="1" dirty="0">
                <a:solidFill>
                  <a:srgbClr val="0070C0"/>
                </a:solidFill>
                <a:latin typeface="Calibri" panose="020F0502020204030204" pitchFamily="34" charset="0"/>
                <a:cs typeface="Calibri" panose="020F0502020204030204" pitchFamily="34" charset="0"/>
              </a:rPr>
              <a:t>MW</a:t>
            </a:r>
            <a:r>
              <a:rPr lang="en-GB" dirty="0">
                <a:solidFill>
                  <a:srgbClr val="0070C0"/>
                </a:solidFill>
                <a:latin typeface="Calibri" panose="020F0502020204030204" pitchFamily="34" charset="0"/>
                <a:cs typeface="Calibri" panose="020F0502020204030204" pitchFamily="34" charset="0"/>
              </a:rPr>
              <a:t>:</a:t>
            </a:r>
          </a:p>
        </p:txBody>
      </p:sp>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0EE8C8ED-03F5-40B6-BCA9-45AD941D541D}"/>
                  </a:ext>
                </a:extLst>
              </p:cNvPr>
              <p:cNvSpPr txBox="1"/>
              <p:nvPr/>
            </p:nvSpPr>
            <p:spPr>
              <a:xfrm>
                <a:off x="1429088" y="3629377"/>
                <a:ext cx="6285823" cy="829330"/>
              </a:xfrm>
              <a:prstGeom prst="rect">
                <a:avLst/>
              </a:prstGeom>
              <a:noFill/>
              <a:ln w="28575">
                <a:solidFill>
                  <a:srgbClr val="00B0F0"/>
                </a:solidFill>
              </a:ln>
            </p:spPr>
            <p:txBody>
              <a:bodyPr wrap="none" rtlCol="0">
                <a:spAutoFit/>
              </a:bodyPr>
              <a:lstStyle/>
              <a:p>
                <a14:m>
                  <m:oMath xmlns:m="http://schemas.openxmlformats.org/officeDocument/2006/math">
                    <m:r>
                      <m:rPr>
                        <m:sty m:val="p"/>
                      </m:rPr>
                      <a:rPr lang="el-GR" sz="3200" i="1" smtClean="0">
                        <a:latin typeface="Cambria Math" panose="02040503050406030204" pitchFamily="18" charset="0"/>
                        <a:ea typeface="Cambria Math" panose="02040503050406030204" pitchFamily="18" charset="0"/>
                      </a:rPr>
                      <m:t>Ω</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16</m:t>
                        </m:r>
                      </m:num>
                      <m:den>
                        <m:r>
                          <a:rPr lang="en-GB" sz="3200" b="0" i="1" smtClean="0">
                            <a:latin typeface="Cambria Math" panose="02040503050406030204" pitchFamily="18" charset="0"/>
                            <a:ea typeface="Cambria Math" panose="02040503050406030204" pitchFamily="18" charset="0"/>
                          </a:rPr>
                          <m:t>𝑀𝑊</m:t>
                        </m:r>
                      </m:den>
                    </m:f>
                    <m:r>
                      <a:rPr lang="en-GB" sz="3200" b="0" i="1" smtClean="0">
                        <a:latin typeface="Cambria Math" panose="02040503050406030204" pitchFamily="18" charset="0"/>
                        <a:ea typeface="Cambria Math" panose="02040503050406030204" pitchFamily="18" charset="0"/>
                      </a:rPr>
                      <m:t>×</m:t>
                    </m:r>
                    <m:d>
                      <m:dPr>
                        <m:begChr m:val="["/>
                        <m:endChr m:val="]"/>
                        <m:ctrlPr>
                          <a:rPr lang="en-GB" sz="3200" b="0" i="1" smtClean="0">
                            <a:latin typeface="Cambria Math" panose="02040503050406030204" pitchFamily="18" charset="0"/>
                            <a:ea typeface="Cambria Math" panose="02040503050406030204" pitchFamily="18" charset="0"/>
                          </a:rPr>
                        </m:ctrlPr>
                      </m:dPr>
                      <m:e>
                        <m:r>
                          <a:rPr lang="en-GB" sz="3200" b="0" i="1" smtClean="0">
                            <a:solidFill>
                              <a:srgbClr val="0000FF"/>
                            </a:solidFill>
                            <a:latin typeface="Cambria Math" panose="02040503050406030204" pitchFamily="18" charset="0"/>
                            <a:ea typeface="Cambria Math" panose="02040503050406030204" pitchFamily="18" charset="0"/>
                          </a:rPr>
                          <m:t>𝑑</m:t>
                        </m:r>
                        <m:r>
                          <a:rPr lang="en-GB" sz="3200" b="0" i="1" smtClean="0">
                            <a:latin typeface="Cambria Math" panose="02040503050406030204" pitchFamily="18" charset="0"/>
                            <a:ea typeface="Cambria Math" panose="02040503050406030204" pitchFamily="18" charset="0"/>
                          </a:rPr>
                          <m:t>−</m:t>
                        </m:r>
                        <m:d>
                          <m:dPr>
                            <m:ctrlPr>
                              <a:rPr lang="en-GB" sz="3200" b="0" i="1" smtClean="0">
                                <a:latin typeface="Cambria Math" panose="02040503050406030204" pitchFamily="18" charset="0"/>
                                <a:ea typeface="Cambria Math" panose="02040503050406030204" pitchFamily="18" charset="0"/>
                              </a:rPr>
                            </m:ctrlPr>
                          </m:dPr>
                          <m:e>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𝑎</m:t>
                            </m:r>
                          </m:e>
                        </m:d>
                        <m:r>
                          <a:rPr lang="en-GB" sz="3200" b="0" i="1" smtClean="0">
                            <a:latin typeface="Cambria Math" panose="02040503050406030204" pitchFamily="18" charset="0"/>
                            <a:ea typeface="Cambria Math" panose="02040503050406030204" pitchFamily="18" charset="0"/>
                          </a:rPr>
                          <m:t>−</m:t>
                        </m:r>
                        <m:d>
                          <m:dPr>
                            <m:ctrlPr>
                              <a:rPr lang="en-GB" sz="3200" b="0" i="1" smtClean="0">
                                <a:latin typeface="Cambria Math" panose="02040503050406030204" pitchFamily="18" charset="0"/>
                                <a:ea typeface="Cambria Math" panose="02040503050406030204" pitchFamily="18" charset="0"/>
                              </a:rPr>
                            </m:ctrlPr>
                          </m:dPr>
                          <m:e>
                            <m:f>
                              <m:fPr>
                                <m:ctrlPr>
                                  <a:rPr lang="en-GB" sz="3200" b="0" i="1" smtClean="0">
                                    <a:latin typeface="Cambria Math" panose="02040503050406030204" pitchFamily="18" charset="0"/>
                                    <a:ea typeface="Cambria Math" panose="02040503050406030204" pitchFamily="18" charset="0"/>
                                  </a:rPr>
                                </m:ctrlPr>
                              </m:fPr>
                              <m:num>
                                <m:r>
                                  <a:rPr lang="en-GB" sz="3200" b="0" i="1" smtClean="0">
                                    <a:solidFill>
                                      <a:srgbClr val="00B050"/>
                                    </a:solidFill>
                                    <a:latin typeface="Cambria Math" panose="02040503050406030204" pitchFamily="18" charset="0"/>
                                    <a:ea typeface="Cambria Math" panose="02040503050406030204" pitchFamily="18" charset="0"/>
                                  </a:rPr>
                                  <m:t>𝑏</m:t>
                                </m:r>
                              </m:num>
                              <m:den>
                                <m:r>
                                  <a:rPr lang="en-GB" sz="3200" b="0" i="1" smtClean="0">
                                    <a:latin typeface="Cambria Math" panose="02040503050406030204" pitchFamily="18" charset="0"/>
                                    <a:ea typeface="Cambria Math" panose="02040503050406030204" pitchFamily="18" charset="0"/>
                                  </a:rPr>
                                  <m:t>2</m:t>
                                </m:r>
                              </m:den>
                            </m:f>
                          </m:e>
                        </m:d>
                      </m:e>
                    </m:d>
                  </m:oMath>
                </a14:m>
                <a:r>
                  <a:rPr lang="en-GB" sz="3200" dirty="0">
                    <a:ea typeface="Cambria Math" panose="02040503050406030204" pitchFamily="18" charset="0"/>
                  </a:rPr>
                  <a:t> </a:t>
                </a:r>
                <a14:m>
                  <m:oMath xmlns:m="http://schemas.openxmlformats.org/officeDocument/2006/math">
                    <m:r>
                      <a:rPr lang="en-GB" sz="3200" i="1">
                        <a:latin typeface="Cambria Math" panose="02040503050406030204" pitchFamily="18" charset="0"/>
                        <a:ea typeface="Cambria Math" panose="02040503050406030204" pitchFamily="18" charset="0"/>
                      </a:rPr>
                      <m:t>×</m:t>
                    </m:r>
                  </m:oMath>
                </a14:m>
                <a:r>
                  <a:rPr lang="en-GB" sz="3200" b="0" dirty="0">
                    <a:latin typeface="Calibri" panose="020F0502020204030204" pitchFamily="34" charset="0"/>
                    <a:ea typeface="Cambria Math" panose="02040503050406030204" pitchFamily="18" charset="0"/>
                    <a:cs typeface="Calibri" panose="020F0502020204030204" pitchFamily="34" charset="0"/>
                  </a:rPr>
                  <a:t>100%</a:t>
                </a:r>
              </a:p>
            </p:txBody>
          </p:sp>
        </mc:Choice>
        <mc:Fallback xmlns="">
          <p:sp>
            <p:nvSpPr>
              <p:cNvPr id="28" name="TextBox 27">
                <a:extLst>
                  <a:ext uri="{FF2B5EF4-FFF2-40B4-BE49-F238E27FC236}">
                    <a16:creationId xmlns:a16="http://schemas.microsoft.com/office/drawing/2014/main" id="{0EE8C8ED-03F5-40B6-BCA9-45AD941D541D}"/>
                  </a:ext>
                </a:extLst>
              </p:cNvPr>
              <p:cNvSpPr txBox="1">
                <a:spLocks noRot="1" noChangeAspect="1" noMove="1" noResize="1" noEditPoints="1" noAdjustHandles="1" noChangeArrowheads="1" noChangeShapeType="1" noTextEdit="1"/>
              </p:cNvSpPr>
              <p:nvPr/>
            </p:nvSpPr>
            <p:spPr>
              <a:xfrm>
                <a:off x="1429088" y="3629377"/>
                <a:ext cx="6285823" cy="829330"/>
              </a:xfrm>
              <a:prstGeom prst="rect">
                <a:avLst/>
              </a:prstGeom>
              <a:blipFill>
                <a:blip r:embed="rId5"/>
                <a:stretch>
                  <a:fillRect r="-1254" b="-7801"/>
                </a:stretch>
              </a:blipFill>
              <a:ln w="28575">
                <a:solidFill>
                  <a:srgbClr val="00B0F0"/>
                </a:solidFill>
              </a:ln>
            </p:spPr>
            <p:txBody>
              <a:bodyPr/>
              <a:lstStyle/>
              <a:p>
                <a:r>
                  <a:rPr lang="en-GB">
                    <a:noFill/>
                  </a:rPr>
                  <a:t> </a:t>
                </a:r>
              </a:p>
            </p:txBody>
          </p:sp>
        </mc:Fallback>
      </mc:AlternateContent>
      <p:sp>
        <p:nvSpPr>
          <p:cNvPr id="29" name="TextBox 28">
            <a:extLst>
              <a:ext uri="{FF2B5EF4-FFF2-40B4-BE49-F238E27FC236}">
                <a16:creationId xmlns:a16="http://schemas.microsoft.com/office/drawing/2014/main" id="{8226DE59-6380-4C66-8721-4F35263A2139}"/>
              </a:ext>
            </a:extLst>
          </p:cNvPr>
          <p:cNvSpPr txBox="1"/>
          <p:nvPr/>
        </p:nvSpPr>
        <p:spPr>
          <a:xfrm>
            <a:off x="1356152" y="4478450"/>
            <a:ext cx="1851789" cy="369332"/>
          </a:xfrm>
          <a:prstGeom prst="rect">
            <a:avLst/>
          </a:prstGeom>
          <a:noFill/>
        </p:spPr>
        <p:txBody>
          <a:bodyPr wrap="none" rtlCol="0">
            <a:spAutoFit/>
          </a:bodyPr>
          <a:lstStyle/>
          <a:p>
            <a:r>
              <a:rPr lang="en-GB" dirty="0"/>
              <a:t>oxygen balance</a:t>
            </a:r>
          </a:p>
        </p:txBody>
      </p:sp>
    </p:spTree>
    <p:extLst>
      <p:ext uri="{BB962C8B-B14F-4D97-AF65-F5344CB8AC3E}">
        <p14:creationId xmlns:p14="http://schemas.microsoft.com/office/powerpoint/2010/main" val="4056608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a:t>
            </a:r>
            <a:endParaRPr lang="en-GB" sz="2400" b="1"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25F51C3F-BD41-4006-ABF1-DB20DDC782BE}"/>
              </a:ext>
            </a:extLst>
          </p:cNvPr>
          <p:cNvSpPr txBox="1"/>
          <p:nvPr/>
        </p:nvSpPr>
        <p:spPr>
          <a:xfrm>
            <a:off x="4211960" y="103483"/>
            <a:ext cx="1633781" cy="369332"/>
          </a:xfrm>
          <a:prstGeom prst="rect">
            <a:avLst/>
          </a:prstGeom>
          <a:noFill/>
        </p:spPr>
        <p:txBody>
          <a:bodyPr wrap="none" rtlCol="0">
            <a:spAutoFit/>
          </a:bodyPr>
          <a:lstStyle/>
          <a:p>
            <a:r>
              <a:rPr lang="en-GB" b="1" dirty="0"/>
              <a:t>EXAMPLE 1: </a:t>
            </a:r>
          </a:p>
        </p:txBody>
      </p:sp>
      <p:grpSp>
        <p:nvGrpSpPr>
          <p:cNvPr id="10" name="Group 9">
            <a:extLst>
              <a:ext uri="{FF2B5EF4-FFF2-40B4-BE49-F238E27FC236}">
                <a16:creationId xmlns:a16="http://schemas.microsoft.com/office/drawing/2014/main" id="{3A9AB663-FBB2-4433-9041-A6B6E2252F9E}"/>
              </a:ext>
            </a:extLst>
          </p:cNvPr>
          <p:cNvGrpSpPr/>
          <p:nvPr/>
        </p:nvGrpSpPr>
        <p:grpSpPr>
          <a:xfrm>
            <a:off x="896517" y="2760658"/>
            <a:ext cx="5967211" cy="468268"/>
            <a:chOff x="1138293" y="1568473"/>
            <a:chExt cx="5967211" cy="468268"/>
          </a:xfrm>
        </p:grpSpPr>
        <p:sp>
          <p:nvSpPr>
            <p:cNvPr id="11" name="TextBox 10">
              <a:extLst>
                <a:ext uri="{FF2B5EF4-FFF2-40B4-BE49-F238E27FC236}">
                  <a16:creationId xmlns:a16="http://schemas.microsoft.com/office/drawing/2014/main" id="{1F8CDED4-F554-4C50-9CCB-66E2604D15D9}"/>
                </a:ext>
              </a:extLst>
            </p:cNvPr>
            <p:cNvSpPr txBox="1"/>
            <p:nvPr/>
          </p:nvSpPr>
          <p:spPr>
            <a:xfrm>
              <a:off x="1138293" y="1575076"/>
              <a:ext cx="5967211"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2</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4</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2</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0198AF28-AB8B-44DA-971C-FC62BFA948D2}"/>
                </a:ext>
              </a:extLst>
            </p:cNvPr>
            <p:cNvSpPr txBox="1"/>
            <p:nvPr/>
          </p:nvSpPr>
          <p:spPr>
            <a:xfrm>
              <a:off x="2808172" y="1568473"/>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2</a:t>
              </a:r>
              <a:endParaRPr lang="en-GB" sz="2400" dirty="0"/>
            </a:p>
          </p:txBody>
        </p:sp>
        <p:sp>
          <p:nvSpPr>
            <p:cNvPr id="13" name="TextBox 12">
              <a:extLst>
                <a:ext uri="{FF2B5EF4-FFF2-40B4-BE49-F238E27FC236}">
                  <a16:creationId xmlns:a16="http://schemas.microsoft.com/office/drawing/2014/main" id="{C2166D2B-E452-4AE2-B226-74433AE74058}"/>
                </a:ext>
              </a:extLst>
            </p:cNvPr>
            <p:cNvSpPr txBox="1"/>
            <p:nvPr/>
          </p:nvSpPr>
          <p:spPr>
            <a:xfrm>
              <a:off x="4132519" y="1575075"/>
              <a:ext cx="283343"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endParaRPr lang="en-GB" sz="2400" dirty="0">
                <a:solidFill>
                  <a:srgbClr val="00B050"/>
                </a:solidFill>
              </a:endParaRPr>
            </a:p>
          </p:txBody>
        </p:sp>
        <p:sp>
          <p:nvSpPr>
            <p:cNvPr id="14" name="TextBox 13">
              <a:extLst>
                <a:ext uri="{FF2B5EF4-FFF2-40B4-BE49-F238E27FC236}">
                  <a16:creationId xmlns:a16="http://schemas.microsoft.com/office/drawing/2014/main" id="{1C57B585-9B08-4A6F-BB79-8C9480F1DC7A}"/>
                </a:ext>
              </a:extLst>
            </p:cNvPr>
            <p:cNvSpPr txBox="1"/>
            <p:nvPr/>
          </p:nvSpPr>
          <p:spPr>
            <a:xfrm>
              <a:off x="5301759" y="1575075"/>
              <a:ext cx="307560" cy="461665"/>
            </a:xfrm>
            <a:prstGeom prst="rect">
              <a:avLst/>
            </a:prstGeom>
            <a:solidFill>
              <a:srgbClr val="C0C0C0"/>
            </a:solidFill>
          </p:spPr>
          <p:txBody>
            <a:bodyPr wrap="square">
              <a:spAutoFit/>
            </a:bodyPr>
            <a:lstStyle/>
            <a:p>
              <a:endParaRPr lang="en-GB" sz="2400" dirty="0">
                <a:solidFill>
                  <a:srgbClr val="FF0000"/>
                </a:solidFill>
              </a:endParaRPr>
            </a:p>
          </p:txBody>
        </p:sp>
        <p:sp>
          <p:nvSpPr>
            <p:cNvPr id="15" name="TextBox 14">
              <a:extLst>
                <a:ext uri="{FF2B5EF4-FFF2-40B4-BE49-F238E27FC236}">
                  <a16:creationId xmlns:a16="http://schemas.microsoft.com/office/drawing/2014/main" id="{F62206D4-F509-4E1D-8B48-08717A726032}"/>
                </a:ext>
              </a:extLst>
            </p:cNvPr>
            <p:cNvSpPr txBox="1"/>
            <p:nvPr/>
          </p:nvSpPr>
          <p:spPr>
            <a:xfrm>
              <a:off x="6041062" y="1572810"/>
              <a:ext cx="857871"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0 O</a:t>
              </a:r>
              <a:endParaRPr lang="en-GB" sz="2400" dirty="0">
                <a:solidFill>
                  <a:srgbClr val="0000FF"/>
                </a:solidFill>
              </a:endParaRPr>
            </a:p>
          </p:txBody>
        </p:sp>
      </p:grpSp>
      <p:grpSp>
        <p:nvGrpSpPr>
          <p:cNvPr id="16" name="Group 15">
            <a:extLst>
              <a:ext uri="{FF2B5EF4-FFF2-40B4-BE49-F238E27FC236}">
                <a16:creationId xmlns:a16="http://schemas.microsoft.com/office/drawing/2014/main" id="{9421A836-3442-4571-8D9A-46D0E9BBDDE7}"/>
              </a:ext>
            </a:extLst>
          </p:cNvPr>
          <p:cNvGrpSpPr/>
          <p:nvPr/>
        </p:nvGrpSpPr>
        <p:grpSpPr>
          <a:xfrm>
            <a:off x="4572000" y="2801444"/>
            <a:ext cx="3676130" cy="1353500"/>
            <a:chOff x="4279477" y="2566247"/>
            <a:chExt cx="3676130" cy="1353500"/>
          </a:xfrm>
        </p:grpSpPr>
        <p:sp>
          <p:nvSpPr>
            <p:cNvPr id="17" name="Oval 16">
              <a:extLst>
                <a:ext uri="{FF2B5EF4-FFF2-40B4-BE49-F238E27FC236}">
                  <a16:creationId xmlns:a16="http://schemas.microsoft.com/office/drawing/2014/main" id="{9216B14D-7721-45C6-A058-CD4A7025D5D6}"/>
                </a:ext>
              </a:extLst>
            </p:cNvPr>
            <p:cNvSpPr/>
            <p:nvPr/>
          </p:nvSpPr>
          <p:spPr>
            <a:xfrm>
              <a:off x="5760533" y="2566247"/>
              <a:ext cx="576059" cy="37328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3BF85196-6DFC-4C13-9AE3-516709B53E1F}"/>
                </a:ext>
              </a:extLst>
            </p:cNvPr>
            <p:cNvCxnSpPr/>
            <p:nvPr/>
          </p:nvCxnSpPr>
          <p:spPr>
            <a:xfrm>
              <a:off x="6053621" y="2962456"/>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467D09F-57D3-4760-A715-E7947F10E5FA}"/>
                </a:ext>
              </a:extLst>
            </p:cNvPr>
            <p:cNvSpPr txBox="1"/>
            <p:nvPr/>
          </p:nvSpPr>
          <p:spPr>
            <a:xfrm>
              <a:off x="4279477" y="3273416"/>
              <a:ext cx="3676130" cy="646331"/>
            </a:xfrm>
            <a:prstGeom prst="rect">
              <a:avLst/>
            </a:prstGeom>
            <a:noFill/>
            <a:ln w="28575">
              <a:solidFill>
                <a:srgbClr val="FFC000"/>
              </a:solidFill>
            </a:ln>
          </p:spPr>
          <p:txBody>
            <a:bodyPr wrap="square">
              <a:spAutoFit/>
            </a:bodyPr>
            <a:lstStyle/>
            <a:p>
              <a:r>
                <a:rPr lang="en-US" b="0" i="0" dirty="0">
                  <a:solidFill>
                    <a:srgbClr val="202122"/>
                  </a:solidFill>
                  <a:effectLst/>
                  <a:latin typeface="Calibri" panose="020F0502020204030204" pitchFamily="34" charset="0"/>
                  <a:cs typeface="Calibri" panose="020F0502020204030204" pitchFamily="34" charset="0"/>
                </a:rPr>
                <a:t>just enough oxygen in EGDN </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to oxidize reactants fully to CO</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0" name="TextBox 19">
            <a:extLst>
              <a:ext uri="{FF2B5EF4-FFF2-40B4-BE49-F238E27FC236}">
                <a16:creationId xmlns:a16="http://schemas.microsoft.com/office/drawing/2014/main" id="{B712CC00-5605-441E-B88A-CE8766A11089}"/>
              </a:ext>
            </a:extLst>
          </p:cNvPr>
          <p:cNvSpPr txBox="1"/>
          <p:nvPr/>
        </p:nvSpPr>
        <p:spPr>
          <a:xfrm>
            <a:off x="2872112" y="759276"/>
            <a:ext cx="6271888" cy="1610432"/>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EGDN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2</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4</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152</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EGDN. </a:t>
            </a:r>
            <a:endParaRPr lang="en-GB" sz="2400" dirty="0">
              <a:solidFill>
                <a:srgbClr val="00B0F0"/>
              </a:solidFill>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E2214215-A84A-45C7-B828-4282803309C3}"/>
                  </a:ext>
                </a:extLst>
              </p:cNvPr>
              <p:cNvSpPr txBox="1"/>
              <p:nvPr/>
            </p:nvSpPr>
            <p:spPr>
              <a:xfrm>
                <a:off x="898428" y="4487302"/>
                <a:ext cx="5442657"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b="0" dirty="0">
                    <a:latin typeface="Calibri" panose="020F0502020204030204" pitchFamily="34" charset="0"/>
                    <a:ea typeface="Cambria Math" panose="02040503050406030204" pitchFamily="18" charset="0"/>
                    <a:cs typeface="Calibri" panose="020F0502020204030204" pitchFamily="34" charset="0"/>
                  </a:rPr>
                  <a:t>100% =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152</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2×2</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4</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=0</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E2214215-A84A-45C7-B828-4282803309C3}"/>
                  </a:ext>
                </a:extLst>
              </p:cNvPr>
              <p:cNvSpPr txBox="1">
                <a:spLocks noRot="1" noChangeAspect="1" noMove="1" noResize="1" noEditPoints="1" noAdjustHandles="1" noChangeArrowheads="1" noChangeShapeType="1" noTextEdit="1"/>
              </p:cNvSpPr>
              <p:nvPr/>
            </p:nvSpPr>
            <p:spPr>
              <a:xfrm>
                <a:off x="898428" y="4487302"/>
                <a:ext cx="5442657" cy="1197764"/>
              </a:xfrm>
              <a:prstGeom prst="rect">
                <a:avLst/>
              </a:prstGeom>
              <a:blipFill>
                <a:blip r:embed="rId4"/>
                <a:stretch>
                  <a:fillRect l="-1448" b="-1980"/>
                </a:stretch>
              </a:blipFill>
              <a:ln w="28575">
                <a:solidFill>
                  <a:srgbClr val="00B0F0"/>
                </a:solidFill>
              </a:ln>
            </p:spPr>
            <p:txBody>
              <a:bodyPr/>
              <a:lstStyle/>
              <a:p>
                <a:r>
                  <a:rPr lang="en-GB">
                    <a:noFill/>
                  </a:rPr>
                  <a:t> </a:t>
                </a:r>
              </a:p>
            </p:txBody>
          </p:sp>
        </mc:Fallback>
      </mc:AlternateContent>
      <p:sp>
        <p:nvSpPr>
          <p:cNvPr id="26" name="TextBox 25">
            <a:extLst>
              <a:ext uri="{FF2B5EF4-FFF2-40B4-BE49-F238E27FC236}">
                <a16:creationId xmlns:a16="http://schemas.microsoft.com/office/drawing/2014/main" id="{48AA289B-E657-4A69-A44E-5E21869480C7}"/>
              </a:ext>
            </a:extLst>
          </p:cNvPr>
          <p:cNvSpPr txBox="1"/>
          <p:nvPr/>
        </p:nvSpPr>
        <p:spPr>
          <a:xfrm>
            <a:off x="2016844" y="3329507"/>
            <a:ext cx="704039" cy="923330"/>
          </a:xfrm>
          <a:prstGeom prst="rect">
            <a:avLst/>
          </a:prstGeom>
          <a:noFill/>
        </p:spPr>
        <p:txBody>
          <a:bodyPr wrap="none" rtlCol="0">
            <a:spAutoFit/>
          </a:bodyPr>
          <a:lstStyle/>
          <a:p>
            <a:r>
              <a:rPr lang="en-GB" dirty="0"/>
              <a:t>a = 2</a:t>
            </a:r>
          </a:p>
          <a:p>
            <a:r>
              <a:rPr lang="en-GB" dirty="0">
                <a:solidFill>
                  <a:srgbClr val="00B050"/>
                </a:solidFill>
              </a:rPr>
              <a:t>b = 4</a:t>
            </a:r>
          </a:p>
          <a:p>
            <a:r>
              <a:rPr lang="en-GB" dirty="0">
                <a:solidFill>
                  <a:srgbClr val="0000FF"/>
                </a:solidFill>
              </a:rPr>
              <a:t>d = 6</a:t>
            </a:r>
          </a:p>
        </p:txBody>
      </p:sp>
      <p:sp>
        <p:nvSpPr>
          <p:cNvPr id="30" name="TextBox 29">
            <a:extLst>
              <a:ext uri="{FF2B5EF4-FFF2-40B4-BE49-F238E27FC236}">
                <a16:creationId xmlns:a16="http://schemas.microsoft.com/office/drawing/2014/main" id="{FC50342D-4EA4-416A-A5B0-AFC92A5FF7D8}"/>
              </a:ext>
            </a:extLst>
          </p:cNvPr>
          <p:cNvSpPr txBox="1"/>
          <p:nvPr/>
        </p:nvSpPr>
        <p:spPr>
          <a:xfrm>
            <a:off x="3064263" y="6178318"/>
            <a:ext cx="2943793" cy="461665"/>
          </a:xfrm>
          <a:prstGeom prst="rect">
            <a:avLst/>
          </a:prstGeom>
          <a:noFill/>
          <a:ln w="28575">
            <a:solidFill>
              <a:srgbClr val="0000FF"/>
            </a:solidFill>
          </a:ln>
        </p:spPr>
        <p:txBody>
          <a:bodyPr wrap="square">
            <a:spAutoFit/>
          </a:bodyPr>
          <a:lstStyle/>
          <a:p>
            <a:r>
              <a:rPr lang="en-US" sz="2400" b="1" i="0" dirty="0">
                <a:solidFill>
                  <a:srgbClr val="00B0F0"/>
                </a:solidFill>
                <a:effectLst/>
                <a:latin typeface="Calibri" panose="020F0502020204030204" pitchFamily="34" charset="0"/>
                <a:cs typeface="Calibri" panose="020F0502020204030204" pitchFamily="34" charset="0"/>
              </a:rPr>
              <a:t>zero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0482" name="Picture 2" descr="Skeletal formula of ethylene glycol dinitrate">
            <a:extLst>
              <a:ext uri="{FF2B5EF4-FFF2-40B4-BE49-F238E27FC236}">
                <a16:creationId xmlns:a16="http://schemas.microsoft.com/office/drawing/2014/main" id="{B98C2984-8486-4CED-935E-8EE225EDF0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218" y="998491"/>
            <a:ext cx="2615665" cy="584775"/>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a:extLst>
              <a:ext uri="{FF2B5EF4-FFF2-40B4-BE49-F238E27FC236}">
                <a16:creationId xmlns:a16="http://schemas.microsoft.com/office/drawing/2014/main" id="{F6DA11CB-F4C8-4FB9-ABA3-B2F13C2589DD}"/>
              </a:ext>
            </a:extLst>
          </p:cNvPr>
          <p:cNvSpPr txBox="1"/>
          <p:nvPr/>
        </p:nvSpPr>
        <p:spPr>
          <a:xfrm>
            <a:off x="317950" y="1685054"/>
            <a:ext cx="2248446" cy="584775"/>
          </a:xfrm>
          <a:prstGeom prst="rect">
            <a:avLst/>
          </a:prstGeom>
          <a:noFill/>
        </p:spPr>
        <p:txBody>
          <a:bodyPr wrap="square">
            <a:spAutoFit/>
          </a:bodyPr>
          <a:lstStyle/>
          <a:p>
            <a:r>
              <a:rPr lang="en-GB" sz="1600" b="1" dirty="0">
                <a:solidFill>
                  <a:srgbClr val="202122"/>
                </a:solidFill>
                <a:latin typeface="Calibri" panose="020F0502020204030204" pitchFamily="34" charset="0"/>
                <a:cs typeface="Calibri" panose="020F0502020204030204" pitchFamily="34" charset="0"/>
              </a:rPr>
              <a:t>e</a:t>
            </a:r>
            <a:r>
              <a:rPr lang="en-GB" sz="1600" b="1" i="0" dirty="0">
                <a:solidFill>
                  <a:srgbClr val="202122"/>
                </a:solidFill>
                <a:effectLst/>
                <a:latin typeface="Calibri" panose="020F0502020204030204" pitchFamily="34" charset="0"/>
                <a:cs typeface="Calibri" panose="020F0502020204030204" pitchFamily="34" charset="0"/>
              </a:rPr>
              <a:t>thylene glycol dinitrate</a:t>
            </a:r>
          </a:p>
          <a:p>
            <a:r>
              <a:rPr lang="en-GB" sz="1600" b="1" dirty="0">
                <a:solidFill>
                  <a:srgbClr val="202122"/>
                </a:solidFill>
                <a:latin typeface="Calibri" panose="020F0502020204030204" pitchFamily="34" charset="0"/>
                <a:cs typeface="Calibri" panose="020F0502020204030204" pitchFamily="34" charset="0"/>
              </a:rPr>
              <a:t>(nitroglycol)</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5970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3</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9</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3</a:t>
            </a:r>
            <a:endParaRPr lang="en-GB" sz="24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1/2 O</a:t>
            </a:r>
            <a:endParaRPr lang="en-GB" sz="24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lang="en-US" altLang="en-US" dirty="0">
                  <a:solidFill>
                    <a:srgbClr val="222222"/>
                  </a:solidFill>
                  <a:latin typeface="Calibri" panose="020F0502020204030204" pitchFamily="34" charset="0"/>
                  <a:cs typeface="Calibri" panose="020F0502020204030204" pitchFamily="34" charset="0"/>
                </a:rPr>
                <a:t>e</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xcess of oxygen in NG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p:sp>
        <p:nvSpPr>
          <p:cNvPr id="26" name="TextBox 25">
            <a:extLst>
              <a:ext uri="{FF2B5EF4-FFF2-40B4-BE49-F238E27FC236}">
                <a16:creationId xmlns:a16="http://schemas.microsoft.com/office/drawing/2014/main" id="{2C9BEF8C-C9D1-4F6B-A12D-73AD39F4FD00}"/>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(½ x 16 = 8) divided by the MW of nitroglycerin</a:t>
            </a: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443207" y="4269716"/>
                <a:ext cx="4665297" cy="14228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𝑙𝑖𝑏𝑒𝑟𝑎𝑡𝑒𝑑</m:t>
                      </m:r>
                      <m:r>
                        <a:rPr lang="en-GB" b="0" i="1" smtClean="0">
                          <a:latin typeface="Cambria Math" panose="02040503050406030204" pitchFamily="18" charset="0"/>
                        </a:rPr>
                        <m:t> </m:t>
                      </m:r>
                    </m:oMath>
                  </m:oMathPara>
                </a14:m>
                <a:endParaRPr lang="en-GB" b="0"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m:t>
                              </m:r>
                            </m:den>
                          </m:f>
                          <m:r>
                            <a:rPr lang="en-GB" sz="2000">
                              <a:latin typeface="Cambria Math" panose="02040503050406030204" pitchFamily="18" charset="0"/>
                              <a:ea typeface="Cambria Math" panose="02040503050406030204" pitchFamily="18" charset="0"/>
                            </a:rPr>
                            <m:t>×</m:t>
                          </m:r>
                          <m:r>
                            <a:rPr lang="en-GB" sz="2000" b="0" i="0" smtClean="0">
                              <a:latin typeface="Cambria Math" panose="02040503050406030204" pitchFamily="18" charset="0"/>
                            </a:rPr>
                            <m:t>16)</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𝟑</m:t>
                      </m:r>
                      <m:r>
                        <a:rPr lang="en-GB" sz="2000" b="1" i="0" smtClean="0">
                          <a:latin typeface="Cambria Math" panose="02040503050406030204" pitchFamily="18" charset="0"/>
                        </a:rPr>
                        <m:t>.</m:t>
                      </m:r>
                      <m:r>
                        <a:rPr lang="en-GB" sz="2000" b="1" i="0" smtClean="0">
                          <a:latin typeface="Cambria Math" panose="02040503050406030204" pitchFamily="18" charset="0"/>
                        </a:rPr>
                        <m:t>𝟓</m:t>
                      </m:r>
                      <m:r>
                        <a:rPr lang="en-GB" sz="2000" b="1" i="0" smtClean="0">
                          <a:latin typeface="Cambria Math" panose="02040503050406030204" pitchFamily="18" charset="0"/>
                        </a:rPr>
                        <m:t>%</m:t>
                      </m:r>
                    </m:oMath>
                  </m:oMathPara>
                </a14:m>
                <a:endParaRPr lang="en-GB" sz="2000" b="1"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443207" y="4269716"/>
                <a:ext cx="4665297" cy="1422825"/>
              </a:xfrm>
              <a:prstGeom prst="rect">
                <a:avLst/>
              </a:prstGeom>
              <a:blipFill>
                <a:blip r:embed="rId4"/>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633781" cy="369332"/>
          </a:xfrm>
          <a:prstGeom prst="rect">
            <a:avLst/>
          </a:prstGeom>
          <a:noFill/>
        </p:spPr>
        <p:txBody>
          <a:bodyPr wrap="none" rtlCol="0">
            <a:spAutoFit/>
          </a:bodyPr>
          <a:lstStyle/>
          <a:p>
            <a:r>
              <a:rPr lang="en-GB" b="1" dirty="0"/>
              <a:t>EXAMPLE 2: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746744" y="582093"/>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nitroglycerin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3</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9</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nitroglycerine. </a:t>
            </a:r>
            <a:endParaRPr lang="en-GB" sz="2400" dirty="0">
              <a:solidFill>
                <a:srgbClr val="00B0F0"/>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82E5C564-8B83-4B08-8393-E635AE54F268}"/>
              </a:ext>
            </a:extLst>
          </p:cNvPr>
          <p:cNvSpPr txBox="1"/>
          <p:nvPr/>
        </p:nvSpPr>
        <p:spPr>
          <a:xfrm>
            <a:off x="1851738" y="2995143"/>
            <a:ext cx="644728" cy="923330"/>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a = 3</a:t>
            </a:r>
          </a:p>
          <a:p>
            <a:r>
              <a:rPr lang="en-GB" dirty="0">
                <a:solidFill>
                  <a:srgbClr val="00B050"/>
                </a:solidFill>
                <a:latin typeface="Calibri" panose="020F0502020204030204" pitchFamily="34" charset="0"/>
                <a:cs typeface="Calibri" panose="020F0502020204030204" pitchFamily="34" charset="0"/>
              </a:rPr>
              <a:t>b = 5</a:t>
            </a:r>
          </a:p>
          <a:p>
            <a:r>
              <a:rPr lang="en-GB" dirty="0">
                <a:solidFill>
                  <a:srgbClr val="0000FF"/>
                </a:solidFill>
                <a:latin typeface="Calibri" panose="020F0502020204030204" pitchFamily="34" charset="0"/>
                <a:cs typeface="Calibri" panose="020F0502020204030204" pitchFamily="34" charset="0"/>
              </a:rPr>
              <a:t>d = 9</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44323" y="4129167"/>
                <a:ext cx="4423968" cy="1321387"/>
              </a:xfrm>
              <a:prstGeom prst="rect">
                <a:avLst/>
              </a:prstGeom>
              <a:noFill/>
              <a:ln w="28575">
                <a:noFill/>
              </a:ln>
            </p:spPr>
            <p:txBody>
              <a:bodyPr wrap="non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9</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2×3</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𝟑</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𝟓</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44323" y="4129167"/>
                <a:ext cx="4423968" cy="1321387"/>
              </a:xfrm>
              <a:prstGeom prst="rect">
                <a:avLst/>
              </a:prstGeom>
              <a:blipFill>
                <a:blip r:embed="rId5"/>
                <a:stretch>
                  <a:fillRect b="-1843"/>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p:nvPr/>
        </p:nvCxnSpPr>
        <p:spPr>
          <a:xfrm>
            <a:off x="4579613" y="3949595"/>
            <a:ext cx="0" cy="2707948"/>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062524" y="5808454"/>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positive</a:t>
            </a:r>
            <a:r>
              <a:rPr lang="en-US" sz="2400" b="1" i="0" dirty="0">
                <a:solidFill>
                  <a:srgbClr val="00B0F0"/>
                </a:solidFill>
                <a:effectLst/>
                <a:latin typeface="Calibri" panose="020F0502020204030204" pitchFamily="34" charset="0"/>
                <a:cs typeface="Calibri" panose="020F0502020204030204" pitchFamily="34" charset="0"/>
              </a:rPr>
              <a:t> oxygen balance </a:t>
            </a:r>
            <a:endParaRPr lang="en-GB" sz="2400" b="1" dirty="0">
              <a:solidFill>
                <a:srgbClr val="00B0F0"/>
              </a:solidFill>
              <a:latin typeface="Calibri" panose="020F0502020204030204" pitchFamily="34" charset="0"/>
              <a:cs typeface="Calibri" panose="020F0502020204030204" pitchFamily="34" charset="0"/>
            </a:endParaRPr>
          </a:p>
        </p:txBody>
      </p:sp>
      <p:pic>
        <p:nvPicPr>
          <p:cNvPr id="22530" name="Picture 2" descr="Skeletal formula of zwitterionic nitroglycerin">
            <a:extLst>
              <a:ext uri="{FF2B5EF4-FFF2-40B4-BE49-F238E27FC236}">
                <a16:creationId xmlns:a16="http://schemas.microsoft.com/office/drawing/2014/main" id="{9EDD0611-88A0-4AAA-8405-D6A3FBFC86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627982"/>
            <a:ext cx="2623880" cy="1455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775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3F25AB32-AAC8-4E3A-A2EA-3CE01C2A273F}"/>
              </a:ext>
            </a:extLst>
          </p:cNvPr>
          <p:cNvGrpSpPr/>
          <p:nvPr/>
        </p:nvGrpSpPr>
        <p:grpSpPr>
          <a:xfrm>
            <a:off x="0" y="3439095"/>
            <a:ext cx="9144000" cy="3435846"/>
            <a:chOff x="0" y="3429000"/>
            <a:chExt cx="9144000" cy="3435846"/>
          </a:xfrm>
        </p:grpSpPr>
        <p:pic>
          <p:nvPicPr>
            <p:cNvPr id="18" name="Picture 17">
              <a:extLst>
                <a:ext uri="{FF2B5EF4-FFF2-40B4-BE49-F238E27FC236}">
                  <a16:creationId xmlns:a16="http://schemas.microsoft.com/office/drawing/2014/main" id="{69F8C0FE-523C-4F6B-8EB8-501045129E88}"/>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19" name="Picture 18">
              <a:extLst>
                <a:ext uri="{FF2B5EF4-FFF2-40B4-BE49-F238E27FC236}">
                  <a16:creationId xmlns:a16="http://schemas.microsoft.com/office/drawing/2014/main" id="{C4F07E86-6526-4BC4-8551-6CFAC38F4CC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8" name="TextBox 7">
            <a:extLst>
              <a:ext uri="{FF2B5EF4-FFF2-40B4-BE49-F238E27FC236}">
                <a16:creationId xmlns:a16="http://schemas.microsoft.com/office/drawing/2014/main" id="{70C48BFB-EB94-458B-9EAC-39D6D85B5CB0}"/>
              </a:ext>
            </a:extLst>
          </p:cNvPr>
          <p:cNvSpPr txBox="1"/>
          <p:nvPr/>
        </p:nvSpPr>
        <p:spPr>
          <a:xfrm>
            <a:off x="683568" y="2477863"/>
            <a:ext cx="6242927"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A15459B5-400A-4805-AD9A-DE1F570206D5}"/>
              </a:ext>
            </a:extLst>
          </p:cNvPr>
          <p:cNvSpPr txBox="1"/>
          <p:nvPr/>
        </p:nvSpPr>
        <p:spPr>
          <a:xfrm>
            <a:off x="2393772" y="2471260"/>
            <a:ext cx="283343"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7</a:t>
            </a:r>
            <a:endParaRPr lang="en-GB" sz="2400" dirty="0"/>
          </a:p>
        </p:txBody>
      </p:sp>
      <p:sp>
        <p:nvSpPr>
          <p:cNvPr id="12" name="TextBox 11">
            <a:extLst>
              <a:ext uri="{FF2B5EF4-FFF2-40B4-BE49-F238E27FC236}">
                <a16:creationId xmlns:a16="http://schemas.microsoft.com/office/drawing/2014/main" id="{67057DA8-1106-4188-A9CB-201E84805A84}"/>
              </a:ext>
            </a:extLst>
          </p:cNvPr>
          <p:cNvSpPr txBox="1"/>
          <p:nvPr/>
        </p:nvSpPr>
        <p:spPr>
          <a:xfrm>
            <a:off x="3520251" y="2469147"/>
            <a:ext cx="648072" cy="461665"/>
          </a:xfrm>
          <a:prstGeom prst="rect">
            <a:avLst/>
          </a:prstGeom>
          <a:solidFill>
            <a:srgbClr val="C0C0C0"/>
          </a:solidFill>
        </p:spPr>
        <p:txBody>
          <a:bodyPr wrap="square">
            <a:spAutoFit/>
          </a:bodyPr>
          <a:lstStyle/>
          <a:p>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5/2</a:t>
            </a:r>
            <a:endParaRPr lang="en-GB" sz="2400" dirty="0">
              <a:solidFill>
                <a:srgbClr val="00B050"/>
              </a:solidFill>
            </a:endParaRPr>
          </a:p>
        </p:txBody>
      </p:sp>
      <p:sp>
        <p:nvSpPr>
          <p:cNvPr id="14" name="TextBox 13">
            <a:extLst>
              <a:ext uri="{FF2B5EF4-FFF2-40B4-BE49-F238E27FC236}">
                <a16:creationId xmlns:a16="http://schemas.microsoft.com/office/drawing/2014/main" id="{E99027CA-7B02-4A7B-ABD9-4F1885103C31}"/>
              </a:ext>
            </a:extLst>
          </p:cNvPr>
          <p:cNvSpPr txBox="1"/>
          <p:nvPr/>
        </p:nvSpPr>
        <p:spPr>
          <a:xfrm>
            <a:off x="4945821" y="2471973"/>
            <a:ext cx="611616" cy="461665"/>
          </a:xfrm>
          <a:prstGeom prst="rect">
            <a:avLst/>
          </a:prstGeom>
          <a:solidFill>
            <a:srgbClr val="C0C0C0"/>
          </a:solidFill>
        </p:spPr>
        <p:txBody>
          <a:bodyPr wrap="square">
            <a:spAutoFit/>
          </a:bodyPr>
          <a:lstStyle/>
          <a:p>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3/2</a:t>
            </a:r>
            <a:endParaRPr lang="en-GB" sz="2400" dirty="0">
              <a:solidFill>
                <a:srgbClr val="FF0000"/>
              </a:solidFill>
            </a:endParaRPr>
          </a:p>
        </p:txBody>
      </p:sp>
      <p:sp>
        <p:nvSpPr>
          <p:cNvPr id="15" name="TextBox 14">
            <a:extLst>
              <a:ext uri="{FF2B5EF4-FFF2-40B4-BE49-F238E27FC236}">
                <a16:creationId xmlns:a16="http://schemas.microsoft.com/office/drawing/2014/main" id="{93D5CF2B-3AF3-49FE-AB99-5438B2739937}"/>
              </a:ext>
            </a:extLst>
          </p:cNvPr>
          <p:cNvSpPr txBox="1"/>
          <p:nvPr/>
        </p:nvSpPr>
        <p:spPr>
          <a:xfrm>
            <a:off x="5989483" y="2469146"/>
            <a:ext cx="1296144" cy="461665"/>
          </a:xfrm>
          <a:prstGeom prst="rect">
            <a:avLst/>
          </a:prstGeom>
          <a:solidFill>
            <a:srgbClr val="C0C0C0"/>
          </a:solidFill>
        </p:spPr>
        <p:txBody>
          <a:bodyPr wrap="square">
            <a:spAutoFit/>
          </a:bodyPr>
          <a:lstStyle/>
          <a:p>
            <a:r>
              <a:rPr lang="en-GB" sz="2400" dirty="0">
                <a:latin typeface="Calibri" panose="020F0502020204030204" pitchFamily="34" charset="0"/>
                <a:cs typeface="Calibri" panose="020F0502020204030204" pitchFamily="34" charset="0"/>
                <a:sym typeface="Wingdings" panose="05000000000000000000" pitchFamily="2" charset="2"/>
              </a:rPr>
              <a:t>-</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21/2 O</a:t>
            </a:r>
            <a:endParaRPr lang="en-GB" sz="2400" dirty="0">
              <a:solidFill>
                <a:srgbClr val="0000FF"/>
              </a:solidFill>
            </a:endParaRPr>
          </a:p>
        </p:txBody>
      </p:sp>
      <p:sp>
        <p:nvSpPr>
          <p:cNvPr id="21" name="TextBox 20">
            <a:extLst>
              <a:ext uri="{FF2B5EF4-FFF2-40B4-BE49-F238E27FC236}">
                <a16:creationId xmlns:a16="http://schemas.microsoft.com/office/drawing/2014/main" id="{7AA708E7-0E2B-425A-98D1-CA2558B48E07}"/>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OXYGEN BALANCE, </a:t>
            </a:r>
            <a:r>
              <a:rPr lang="en-GB" sz="2400" b="1" dirty="0" err="1">
                <a:solidFill>
                  <a:srgbClr val="0070C0"/>
                </a:solidFill>
                <a:effectLst>
                  <a:outerShdw blurRad="38100" dist="38100" dir="2700000" algn="tl">
                    <a:srgbClr val="000000">
                      <a:alpha val="43137"/>
                    </a:srgbClr>
                  </a:outerShdw>
                </a:effectLst>
              </a:rPr>
              <a:t>cnt</a:t>
            </a:r>
            <a:endParaRPr lang="en-GB" sz="2400" b="1" dirty="0">
              <a:effectLst>
                <a:outerShdw blurRad="38100" dist="38100" dir="2700000" algn="tl">
                  <a:srgbClr val="000000">
                    <a:alpha val="43137"/>
                  </a:srgbClr>
                </a:outerShdw>
              </a:effectLst>
            </a:endParaRPr>
          </a:p>
        </p:txBody>
      </p:sp>
      <p:grpSp>
        <p:nvGrpSpPr>
          <p:cNvPr id="25" name="Group 24">
            <a:extLst>
              <a:ext uri="{FF2B5EF4-FFF2-40B4-BE49-F238E27FC236}">
                <a16:creationId xmlns:a16="http://schemas.microsoft.com/office/drawing/2014/main" id="{15D43F78-997B-4EDA-9046-06C134452D83}"/>
              </a:ext>
            </a:extLst>
          </p:cNvPr>
          <p:cNvGrpSpPr/>
          <p:nvPr/>
        </p:nvGrpSpPr>
        <p:grpSpPr>
          <a:xfrm>
            <a:off x="4650956" y="2530395"/>
            <a:ext cx="3548287" cy="1267989"/>
            <a:chOff x="4579011" y="2651758"/>
            <a:chExt cx="3548287" cy="1267989"/>
          </a:xfrm>
        </p:grpSpPr>
        <p:sp>
          <p:nvSpPr>
            <p:cNvPr id="11" name="Oval 10">
              <a:extLst>
                <a:ext uri="{FF2B5EF4-FFF2-40B4-BE49-F238E27FC236}">
                  <a16:creationId xmlns:a16="http://schemas.microsoft.com/office/drawing/2014/main" id="{E55FCAC6-8E3F-4CF9-9069-47A7190A52F8}"/>
                </a:ext>
              </a:extLst>
            </p:cNvPr>
            <p:cNvSpPr/>
            <p:nvPr/>
          </p:nvSpPr>
          <p:spPr>
            <a:xfrm>
              <a:off x="5945609" y="2651758"/>
              <a:ext cx="1218742" cy="314962"/>
            </a:xfrm>
            <a:prstGeom prst="ellipse">
              <a:avLst/>
            </a:prstGeom>
            <a:noFill/>
            <a:ln w="285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4FE225D9-6990-4522-A712-D245D0F907B8}"/>
                </a:ext>
              </a:extLst>
            </p:cNvPr>
            <p:cNvCxnSpPr/>
            <p:nvPr/>
          </p:nvCxnSpPr>
          <p:spPr>
            <a:xfrm>
              <a:off x="6516279" y="2985384"/>
              <a:ext cx="0" cy="288032"/>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6440A954-85AE-465F-95A6-3DF0038E6E34}"/>
                </a:ext>
              </a:extLst>
            </p:cNvPr>
            <p:cNvSpPr txBox="1"/>
            <p:nvPr/>
          </p:nvSpPr>
          <p:spPr>
            <a:xfrm>
              <a:off x="4579011" y="3273416"/>
              <a:ext cx="3548287" cy="646331"/>
            </a:xfrm>
            <a:prstGeom prst="rect">
              <a:avLst/>
            </a:prstGeom>
            <a:noFill/>
            <a:ln w="28575">
              <a:solidFill>
                <a:srgbClr val="FFC000"/>
              </a:solidFill>
            </a:ln>
          </p:spPr>
          <p:txBody>
            <a:bodyPr wrap="square">
              <a:spAutoFit/>
            </a:bodyPr>
            <a:lstStyle/>
            <a:p>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insufficient oxygen in TNT to oxidize reactants fully to CO</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 and H</a:t>
              </a:r>
              <a:r>
                <a:rPr kumimoji="0" lang="en-US" altLang="en-US" sz="1800" b="0" i="0" u="none" strike="noStrike" cap="none" normalizeH="0" baseline="-25000" dirty="0">
                  <a:ln>
                    <a:noFill/>
                  </a:ln>
                  <a:solidFill>
                    <a:srgbClr val="222222"/>
                  </a:solidFill>
                  <a:effectLst/>
                  <a:latin typeface="Calibri" panose="020F0502020204030204" pitchFamily="34" charset="0"/>
                  <a:cs typeface="Calibri" panose="020F0502020204030204" pitchFamily="34" charset="0"/>
                </a:rPr>
                <a:t>2</a:t>
              </a:r>
              <a:r>
                <a:rPr kumimoji="0" lang="en-US" altLang="en-US" sz="1800" b="0" i="0" u="none" strike="noStrike" cap="none" normalizeH="0" baseline="0" dirty="0">
                  <a:ln>
                    <a:noFill/>
                  </a:ln>
                  <a:solidFill>
                    <a:srgbClr val="222222"/>
                  </a:solidFill>
                  <a:effectLst/>
                  <a:latin typeface="Calibri" panose="020F0502020204030204" pitchFamily="34" charset="0"/>
                  <a:cs typeface="Calibri" panose="020F0502020204030204" pitchFamily="34" charset="0"/>
                </a:rPr>
                <a:t>O</a:t>
              </a:r>
              <a:endParaRPr lang="en-GB" dirty="0">
                <a:latin typeface="Calibri" panose="020F0502020204030204" pitchFamily="34" charset="0"/>
                <a:cs typeface="Calibri" panose="020F0502020204030204" pitchFamily="34" charset="0"/>
              </a:endParaRPr>
            </a:p>
          </p:txBody>
        </p:sp>
      </p:gr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FEA9C2EB-4267-45F3-987C-AA4320589102}"/>
                  </a:ext>
                </a:extLst>
              </p:cNvPr>
              <p:cNvSpPr txBox="1"/>
              <p:nvPr/>
            </p:nvSpPr>
            <p:spPr>
              <a:xfrm>
                <a:off x="4299191" y="4057593"/>
                <a:ext cx="4665297" cy="1223412"/>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𝑎𝑚𝑜𝑢𝑛𝑡</m:t>
                      </m:r>
                      <m:r>
                        <a:rPr lang="en-GB" b="0" i="1" smtClean="0">
                          <a:latin typeface="Cambria Math" panose="02040503050406030204" pitchFamily="18" charset="0"/>
                        </a:rPr>
                        <m:t> </m:t>
                      </m:r>
                      <m:r>
                        <a:rPr lang="en-GB" b="0" i="1" smtClean="0">
                          <a:latin typeface="Cambria Math" panose="02040503050406030204" pitchFamily="18" charset="0"/>
                        </a:rPr>
                        <m:t>𝑜𝑓</m:t>
                      </m:r>
                      <m:r>
                        <a:rPr lang="en-GB" b="0" i="1" smtClean="0">
                          <a:latin typeface="Cambria Math" panose="02040503050406030204" pitchFamily="18" charset="0"/>
                        </a:rPr>
                        <m:t> </m:t>
                      </m:r>
                      <m:r>
                        <a:rPr lang="en-GB" b="0" i="1" smtClean="0">
                          <a:latin typeface="Cambria Math" panose="02040503050406030204" pitchFamily="18" charset="0"/>
                        </a:rPr>
                        <m:t>𝑜𝑥𝑦𝑔𝑒𝑛</m:t>
                      </m:r>
                      <m:r>
                        <a:rPr lang="en-GB" b="0" i="1" smtClean="0">
                          <a:latin typeface="Cambria Math" panose="02040503050406030204" pitchFamily="18" charset="0"/>
                        </a:rPr>
                        <m:t> </m:t>
                      </m:r>
                      <m:r>
                        <a:rPr lang="en-GB" b="0" i="1" smtClean="0">
                          <a:latin typeface="Cambria Math" panose="02040503050406030204" pitchFamily="18" charset="0"/>
                        </a:rPr>
                        <m:t>𝑡𝑎𝑘𝑒𝑛</m:t>
                      </m:r>
                      <m:r>
                        <a:rPr lang="en-GB" b="0" i="1" smtClean="0">
                          <a:latin typeface="Cambria Math" panose="02040503050406030204" pitchFamily="18" charset="0"/>
                        </a:rPr>
                        <m:t> </m:t>
                      </m:r>
                      <m:r>
                        <a:rPr lang="en-GB" b="0" i="1" smtClean="0">
                          <a:latin typeface="Cambria Math" panose="02040503050406030204" pitchFamily="18" charset="0"/>
                        </a:rPr>
                        <m:t>𝑖𝑛</m:t>
                      </m:r>
                    </m:oMath>
                  </m:oMathPara>
                </a14:m>
                <a:endParaRPr lang="en-GB" b="0" i="1" dirty="0">
                  <a:latin typeface="Cambria Math" panose="02040503050406030204" pitchFamily="18" charset="0"/>
                </a:endParaRPr>
              </a:p>
              <a:p>
                <a:endParaRPr lang="en-GB" i="1" dirty="0">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m:rPr>
                          <m:sty m:val="p"/>
                        </m:rPr>
                        <a:rPr lang="en-GB" sz="2000" b="0" i="0" smtClean="0">
                          <a:latin typeface="Cambria Math" panose="02040503050406030204" pitchFamily="18" charset="0"/>
                        </a:rPr>
                        <m:t>wt</m:t>
                      </m:r>
                      <m:r>
                        <a:rPr lang="en-GB" sz="2000" b="0" i="0" smtClean="0">
                          <a:latin typeface="Cambria Math" panose="02040503050406030204" pitchFamily="18" charset="0"/>
                        </a:rPr>
                        <m:t>% </m:t>
                      </m:r>
                      <m:r>
                        <m:rPr>
                          <m:sty m:val="p"/>
                        </m:rPr>
                        <a:rPr lang="en-GB" sz="2000" b="0" i="0" smtClean="0">
                          <a:latin typeface="Cambria Math" panose="02040503050406030204" pitchFamily="18" charset="0"/>
                        </a:rPr>
                        <m:t>O</m:t>
                      </m:r>
                      <m:r>
                        <a:rPr lang="en-GB" sz="2000" b="0" i="0"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0" smtClean="0">
                              <a:latin typeface="Cambria Math" panose="02040503050406030204" pitchFamily="18" charset="0"/>
                            </a:rPr>
                            <m:t>−168 </m:t>
                          </m:r>
                          <m:r>
                            <a:rPr lang="en-GB" sz="2000" b="0" i="0" smtClean="0">
                              <a:latin typeface="Cambria Math" panose="02040503050406030204" pitchFamily="18" charset="0"/>
                              <a:ea typeface="Cambria Math" panose="02040503050406030204" pitchFamily="18" charset="0"/>
                            </a:rPr>
                            <m:t>×100</m:t>
                          </m:r>
                        </m:num>
                        <m:den>
                          <m:r>
                            <a:rPr lang="en-GB" sz="2000" b="0" i="0" smtClean="0">
                              <a:latin typeface="Cambria Math" panose="02040503050406030204" pitchFamily="18" charset="0"/>
                            </a:rPr>
                            <m:t>227</m:t>
                          </m:r>
                        </m:den>
                      </m:f>
                      <m:r>
                        <a:rPr lang="en-GB" sz="2000" b="0" i="0" smtClean="0">
                          <a:latin typeface="Cambria Math" panose="02040503050406030204" pitchFamily="18" charset="0"/>
                        </a:rPr>
                        <m:t>=</m:t>
                      </m:r>
                      <m:r>
                        <a:rPr lang="en-GB" sz="2000" b="1" i="0" smtClean="0">
                          <a:latin typeface="Cambria Math" panose="02040503050406030204" pitchFamily="18" charset="0"/>
                        </a:rPr>
                        <m:t>−</m:t>
                      </m:r>
                      <m:r>
                        <a:rPr lang="en-GB" sz="2000" b="1" i="0" smtClean="0">
                          <a:latin typeface="Cambria Math" panose="02040503050406030204" pitchFamily="18" charset="0"/>
                        </a:rPr>
                        <m:t>𝟕𝟒</m:t>
                      </m:r>
                      <m:r>
                        <a:rPr lang="en-GB" sz="2000" b="1" i="0" smtClean="0">
                          <a:latin typeface="Cambria Math" panose="02040503050406030204" pitchFamily="18" charset="0"/>
                        </a:rPr>
                        <m:t>%</m:t>
                      </m:r>
                    </m:oMath>
                  </m:oMathPara>
                </a14:m>
                <a:endParaRPr lang="en-GB" sz="2000" b="1" dirty="0"/>
              </a:p>
            </p:txBody>
          </p:sp>
        </mc:Choice>
        <mc:Fallback xmlns="">
          <p:sp>
            <p:nvSpPr>
              <p:cNvPr id="27" name="TextBox 26">
                <a:extLst>
                  <a:ext uri="{FF2B5EF4-FFF2-40B4-BE49-F238E27FC236}">
                    <a16:creationId xmlns:a16="http://schemas.microsoft.com/office/drawing/2014/main" id="{FEA9C2EB-4267-45F3-987C-AA4320589102}"/>
                  </a:ext>
                </a:extLst>
              </p:cNvPr>
              <p:cNvSpPr txBox="1">
                <a:spLocks noRot="1" noChangeAspect="1" noMove="1" noResize="1" noEditPoints="1" noAdjustHandles="1" noChangeArrowheads="1" noChangeShapeType="1" noTextEdit="1"/>
              </p:cNvSpPr>
              <p:nvPr/>
            </p:nvSpPr>
            <p:spPr>
              <a:xfrm>
                <a:off x="4299191" y="4057593"/>
                <a:ext cx="4665297" cy="1223412"/>
              </a:xfrm>
              <a:prstGeom prst="rect">
                <a:avLst/>
              </a:prstGeom>
              <a:blipFill>
                <a:blip r:embed="rId5"/>
                <a:stretch>
                  <a:fillRect/>
                </a:stretch>
              </a:blipFill>
            </p:spPr>
            <p:txBody>
              <a:bodyPr/>
              <a:lstStyle/>
              <a:p>
                <a:r>
                  <a:rPr lang="en-GB">
                    <a:noFill/>
                  </a:rPr>
                  <a:t> </a:t>
                </a:r>
              </a:p>
            </p:txBody>
          </p:sp>
        </mc:Fallback>
      </mc:AlternateContent>
      <p:sp>
        <p:nvSpPr>
          <p:cNvPr id="28" name="TextBox 27">
            <a:extLst>
              <a:ext uri="{FF2B5EF4-FFF2-40B4-BE49-F238E27FC236}">
                <a16:creationId xmlns:a16="http://schemas.microsoft.com/office/drawing/2014/main" id="{04AA002B-56E8-4290-AC48-7692795FCF7F}"/>
              </a:ext>
            </a:extLst>
          </p:cNvPr>
          <p:cNvSpPr txBox="1"/>
          <p:nvPr/>
        </p:nvSpPr>
        <p:spPr>
          <a:xfrm>
            <a:off x="4211960" y="103483"/>
            <a:ext cx="1595309" cy="369332"/>
          </a:xfrm>
          <a:prstGeom prst="rect">
            <a:avLst/>
          </a:prstGeom>
          <a:noFill/>
        </p:spPr>
        <p:txBody>
          <a:bodyPr wrap="none" rtlCol="0">
            <a:spAutoFit/>
          </a:bodyPr>
          <a:lstStyle/>
          <a:p>
            <a:r>
              <a:rPr lang="en-GB" dirty="0"/>
              <a:t>EXAMPLE 3: </a:t>
            </a:r>
          </a:p>
        </p:txBody>
      </p:sp>
      <p:sp>
        <p:nvSpPr>
          <p:cNvPr id="30" name="TextBox 29">
            <a:extLst>
              <a:ext uri="{FF2B5EF4-FFF2-40B4-BE49-F238E27FC236}">
                <a16:creationId xmlns:a16="http://schemas.microsoft.com/office/drawing/2014/main" id="{1C934DE9-70A9-438F-AE74-2B76210C4706}"/>
              </a:ext>
            </a:extLst>
          </p:cNvPr>
          <p:cNvSpPr txBox="1"/>
          <p:nvPr/>
        </p:nvSpPr>
        <p:spPr>
          <a:xfrm>
            <a:off x="2502578" y="627982"/>
            <a:ext cx="6364549" cy="1569660"/>
          </a:xfrm>
          <a:prstGeom prst="rect">
            <a:avLst/>
          </a:prstGeom>
          <a:noFill/>
        </p:spPr>
        <p:txBody>
          <a:bodyPr wrap="square">
            <a:spAutoFit/>
          </a:bodyPr>
          <a:lstStyle/>
          <a:p>
            <a:r>
              <a:rPr lang="en-US" sz="2400" b="0" i="0" dirty="0">
                <a:solidFill>
                  <a:srgbClr val="00B0F0"/>
                </a:solidFill>
                <a:effectLst/>
                <a:latin typeface="Calibri" panose="020F0502020204030204" pitchFamily="34" charset="0"/>
                <a:cs typeface="Calibri" panose="020F0502020204030204" pitchFamily="34" charset="0"/>
              </a:rPr>
              <a:t>As a result of detonation, the explosive molecule TNT (</a:t>
            </a:r>
            <a:r>
              <a:rPr lang="en-US" sz="2400" b="0" i="0" dirty="0">
                <a:effectLst/>
                <a:latin typeface="Calibri" panose="020F0502020204030204" pitchFamily="34" charset="0"/>
                <a:cs typeface="Calibri" panose="020F0502020204030204" pitchFamily="34" charset="0"/>
              </a:rPr>
              <a:t>C</a:t>
            </a:r>
            <a:r>
              <a:rPr lang="en-US" sz="2400" b="0" i="0" baseline="-25000" dirty="0">
                <a:effectLst/>
                <a:latin typeface="Calibri" panose="020F0502020204030204" pitchFamily="34" charset="0"/>
                <a:cs typeface="Calibri" panose="020F0502020204030204" pitchFamily="34" charset="0"/>
              </a:rPr>
              <a:t>7</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5</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3</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6</a:t>
            </a:r>
            <a:r>
              <a:rPr lang="en-US" sz="2400" b="0" i="0" dirty="0">
                <a:solidFill>
                  <a:srgbClr val="0000FF"/>
                </a:solidFill>
                <a:effectLst/>
                <a:latin typeface="Calibri" panose="020F0502020204030204" pitchFamily="34" charset="0"/>
                <a:cs typeface="Calibri" panose="020F0502020204030204" pitchFamily="34" charset="0"/>
              </a:rPr>
              <a:t>, </a:t>
            </a:r>
            <a:r>
              <a:rPr lang="en-US" sz="2400" b="0" i="0" dirty="0">
                <a:effectLst/>
                <a:latin typeface="Calibri" panose="020F0502020204030204" pitchFamily="34" charset="0"/>
                <a:cs typeface="Calibri" panose="020F0502020204030204" pitchFamily="34" charset="0"/>
              </a:rPr>
              <a:t>MW = 227</a:t>
            </a:r>
            <a:r>
              <a:rPr lang="en-US" sz="2400" b="0" i="0" dirty="0">
                <a:solidFill>
                  <a:srgbClr val="00B0F0"/>
                </a:solidFill>
                <a:effectLst/>
                <a:latin typeface="Calibri" panose="020F0502020204030204" pitchFamily="34" charset="0"/>
                <a:cs typeface="Calibri" panose="020F0502020204030204" pitchFamily="34" charset="0"/>
              </a:rPr>
              <a:t>) is fully oxidized to form gaseous products, </a:t>
            </a:r>
            <a:r>
              <a:rPr lang="en-US" sz="2400" b="0" i="0" dirty="0">
                <a:effectLst/>
                <a:latin typeface="Calibri" panose="020F0502020204030204" pitchFamily="34" charset="0"/>
                <a:cs typeface="Calibri" panose="020F0502020204030204" pitchFamily="34" charset="0"/>
              </a:rPr>
              <a:t>C</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baseline="-25000" dirty="0">
                <a:solidFill>
                  <a:srgbClr val="0000FF"/>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a:t>
            </a:r>
            <a:r>
              <a:rPr lang="en-US" sz="2400" b="0" i="0" dirty="0">
                <a:solidFill>
                  <a:srgbClr val="00B050"/>
                </a:solidFill>
                <a:effectLst/>
                <a:latin typeface="Calibri" panose="020F0502020204030204" pitchFamily="34" charset="0"/>
                <a:cs typeface="Calibri" panose="020F0502020204030204" pitchFamily="34" charset="0"/>
              </a:rPr>
              <a:t>H</a:t>
            </a:r>
            <a:r>
              <a:rPr lang="en-US" sz="2400" b="0" i="0" baseline="-25000" dirty="0">
                <a:solidFill>
                  <a:srgbClr val="00B050"/>
                </a:solidFill>
                <a:effectLst/>
                <a:latin typeface="Calibri" panose="020F0502020204030204" pitchFamily="34" charset="0"/>
                <a:cs typeface="Calibri" panose="020F0502020204030204" pitchFamily="34" charset="0"/>
              </a:rPr>
              <a:t>2</a:t>
            </a:r>
            <a:r>
              <a:rPr lang="en-US" sz="2400" b="0" i="0" dirty="0">
                <a:solidFill>
                  <a:srgbClr val="0000FF"/>
                </a:solidFill>
                <a:effectLst/>
                <a:latin typeface="Calibri" panose="020F0502020204030204" pitchFamily="34" charset="0"/>
                <a:cs typeface="Calibri" panose="020F0502020204030204" pitchFamily="34" charset="0"/>
              </a:rPr>
              <a:t>O</a:t>
            </a:r>
            <a:r>
              <a:rPr lang="en-US" sz="2400" b="0" i="0" dirty="0">
                <a:solidFill>
                  <a:srgbClr val="00B0F0"/>
                </a:solidFill>
                <a:effectLst/>
                <a:latin typeface="Calibri" panose="020F0502020204030204" pitchFamily="34" charset="0"/>
                <a:cs typeface="Calibri" panose="020F0502020204030204" pitchFamily="34" charset="0"/>
              </a:rPr>
              <a:t> and </a:t>
            </a:r>
            <a:r>
              <a:rPr lang="en-US" sz="2400" b="0" i="0" dirty="0">
                <a:solidFill>
                  <a:srgbClr val="FF0000"/>
                </a:solidFill>
                <a:effectLst/>
                <a:latin typeface="Calibri" panose="020F0502020204030204" pitchFamily="34" charset="0"/>
                <a:cs typeface="Calibri" panose="020F0502020204030204" pitchFamily="34" charset="0"/>
              </a:rPr>
              <a:t>N</a:t>
            </a:r>
            <a:r>
              <a:rPr lang="en-US" sz="2400" b="0" i="0" baseline="-25000" dirty="0">
                <a:solidFill>
                  <a:srgbClr val="FF0000"/>
                </a:solidFill>
                <a:effectLst/>
                <a:latin typeface="Calibri" panose="020F0502020204030204" pitchFamily="34" charset="0"/>
                <a:cs typeface="Calibri" panose="020F0502020204030204" pitchFamily="34" charset="0"/>
              </a:rPr>
              <a:t>2</a:t>
            </a:r>
            <a:r>
              <a:rPr lang="en-US" sz="2400" b="0" i="0" dirty="0">
                <a:solidFill>
                  <a:srgbClr val="00B0F0"/>
                </a:solidFill>
                <a:effectLst/>
                <a:latin typeface="Calibri" panose="020F0502020204030204" pitchFamily="34" charset="0"/>
                <a:cs typeface="Calibri" panose="020F0502020204030204" pitchFamily="34" charset="0"/>
              </a:rPr>
              <a:t>. Calculate the oxygen balance for TNT. </a:t>
            </a:r>
            <a:endParaRPr lang="en-GB" sz="2400" dirty="0">
              <a:solidFill>
                <a:srgbClr val="00B0F0"/>
              </a:solidFill>
              <a:latin typeface="Calibri" panose="020F0502020204030204" pitchFamily="34" charset="0"/>
              <a:cs typeface="Calibri" panose="020F0502020204030204" pitchFamily="34" charset="0"/>
            </a:endParaRPr>
          </a:p>
        </p:txBody>
      </p:sp>
      <p:pic>
        <p:nvPicPr>
          <p:cNvPr id="31" name="Picture 30">
            <a:extLst>
              <a:ext uri="{FF2B5EF4-FFF2-40B4-BE49-F238E27FC236}">
                <a16:creationId xmlns:a16="http://schemas.microsoft.com/office/drawing/2014/main" id="{5BFB9DBC-EA29-4DDD-AD5B-74664C4905AA}"/>
              </a:ext>
            </a:extLst>
          </p:cNvPr>
          <p:cNvPicPr>
            <a:picLocks noChangeAspect="1"/>
          </p:cNvPicPr>
          <p:nvPr/>
        </p:nvPicPr>
        <p:blipFill>
          <a:blip r:embed="rId6"/>
          <a:stretch>
            <a:fillRect/>
          </a:stretch>
        </p:blipFill>
        <p:spPr>
          <a:xfrm>
            <a:off x="276873" y="486192"/>
            <a:ext cx="1944217" cy="1652584"/>
          </a:xfrm>
          <a:prstGeom prst="rect">
            <a:avLst/>
          </a:prstGeom>
        </p:spPr>
      </p:pic>
      <p:sp>
        <p:nvSpPr>
          <p:cNvPr id="32" name="TextBox 31">
            <a:extLst>
              <a:ext uri="{FF2B5EF4-FFF2-40B4-BE49-F238E27FC236}">
                <a16:creationId xmlns:a16="http://schemas.microsoft.com/office/drawing/2014/main" id="{82E5C564-8B83-4B08-8393-E635AE54F268}"/>
              </a:ext>
            </a:extLst>
          </p:cNvPr>
          <p:cNvSpPr txBox="1"/>
          <p:nvPr/>
        </p:nvSpPr>
        <p:spPr>
          <a:xfrm>
            <a:off x="1203605" y="3152053"/>
            <a:ext cx="1999265" cy="369332"/>
          </a:xfrm>
          <a:prstGeom prst="rect">
            <a:avLst/>
          </a:prstGeom>
          <a:noFill/>
        </p:spPr>
        <p:txBody>
          <a:bodyPr wrap="none" rtlCol="0">
            <a:spAutoFit/>
          </a:bodyPr>
          <a:lstStyle/>
          <a:p>
            <a:r>
              <a:rPr lang="en-GB" dirty="0"/>
              <a:t>a = 7, </a:t>
            </a:r>
            <a:r>
              <a:rPr lang="en-GB" dirty="0">
                <a:solidFill>
                  <a:srgbClr val="00B050"/>
                </a:solidFill>
              </a:rPr>
              <a:t>b = 5, </a:t>
            </a:r>
            <a:r>
              <a:rPr lang="en-GB" dirty="0">
                <a:solidFill>
                  <a:srgbClr val="0000FF"/>
                </a:solidFill>
              </a:rPr>
              <a:t>d = 6</a:t>
            </a:r>
          </a:p>
        </p:txBody>
      </p:sp>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F661BBC3-8CEC-4829-842A-780259A6FB44}"/>
                  </a:ext>
                </a:extLst>
              </p:cNvPr>
              <p:cNvSpPr txBox="1"/>
              <p:nvPr/>
            </p:nvSpPr>
            <p:spPr>
              <a:xfrm>
                <a:off x="163413" y="3561591"/>
                <a:ext cx="4571693" cy="1936941"/>
              </a:xfrm>
              <a:prstGeom prst="rect">
                <a:avLst/>
              </a:prstGeom>
              <a:noFill/>
              <a:ln w="28575">
                <a:noFill/>
              </a:ln>
            </p:spPr>
            <p:txBody>
              <a:bodyPr wrap="square" rtlCol="0">
                <a:spAutoFit/>
              </a:bodyPr>
              <a:lstStyle/>
              <a:p>
                <a14:m>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oMath>
                </a14:m>
                <a:r>
                  <a:rPr lang="en-GB" sz="2000" b="0" dirty="0">
                    <a:latin typeface="Calibri" panose="020F0502020204030204" pitchFamily="34" charset="0"/>
                    <a:ea typeface="Cambria Math" panose="02040503050406030204" pitchFamily="18" charset="0"/>
                    <a:cs typeface="Calibri" panose="020F0502020204030204" pitchFamily="34" charset="0"/>
                  </a:rPr>
                  <a:t> x 100%=</a:t>
                </a:r>
              </a:p>
              <a:p>
                <a:endParaRPr lang="en-GB" sz="2000" b="0" dirty="0">
                  <a:latin typeface="Calibri" panose="020F0502020204030204" pitchFamily="34" charset="0"/>
                  <a:ea typeface="Cambria Math" panose="02040503050406030204" pitchFamily="18" charset="0"/>
                  <a:cs typeface="Calibri" panose="020F0502020204030204" pitchFamily="34" charset="0"/>
                </a:endParaRPr>
              </a:p>
              <a:p>
                <a:r>
                  <a:rPr lang="en-GB" sz="2000" b="0" dirty="0">
                    <a:latin typeface="Calibri" panose="020F0502020204030204" pitchFamily="34" charset="0"/>
                    <a:ea typeface="Cambria Math" panose="02040503050406030204" pitchFamily="18" charset="0"/>
                    <a:cs typeface="Calibri" panose="020F0502020204030204" pitchFamily="34" charset="0"/>
                  </a:rPr>
                  <a:t>  =  </a:t>
                </a:r>
                <a14:m>
                  <m:oMath xmlns:m="http://schemas.openxmlformats.org/officeDocument/2006/math">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227</m:t>
                        </m:r>
                      </m:den>
                    </m:f>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6</m:t>
                        </m:r>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000" b="0" i="0" smtClean="0">
                                <a:latin typeface="Cambria Math" panose="02040503050406030204" pitchFamily="18" charset="0"/>
                                <a:ea typeface="Cambria Math" panose="02040503050406030204" pitchFamily="18" charset="0"/>
                                <a:cs typeface="Calibri" panose="020F0502020204030204" pitchFamily="34" charset="0"/>
                              </a:rPr>
                              <m:t>2×7</m:t>
                            </m:r>
                          </m:e>
                        </m:d>
                        <m:r>
                          <a:rPr lang="en-GB" sz="20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0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0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5</m:t>
                                </m:r>
                              </m:num>
                              <m:den>
                                <m:r>
                                  <a:rPr lang="en-GB" sz="2000" b="0" i="0" smtClean="0">
                                    <a:latin typeface="Cambria Math" panose="02040503050406030204" pitchFamily="18" charset="0"/>
                                    <a:ea typeface="Cambria Math" panose="02040503050406030204" pitchFamily="18" charset="0"/>
                                    <a:cs typeface="Calibri" panose="020F0502020204030204" pitchFamily="34" charset="0"/>
                                  </a:rPr>
                                  <m:t>2</m:t>
                                </m:r>
                              </m:den>
                            </m:f>
                          </m:e>
                        </m:d>
                      </m:e>
                    </m:d>
                    <m:r>
                      <m:rPr>
                        <m:sty m:val="p"/>
                      </m:rPr>
                      <a:rPr lang="en-GB" sz="2000" b="0" i="0" smtClean="0">
                        <a:latin typeface="Cambria Math" panose="02040503050406030204" pitchFamily="18" charset="0"/>
                        <a:ea typeface="Cambria Math" panose="02040503050406030204" pitchFamily="18" charset="0"/>
                        <a:cs typeface="Calibri" panose="020F0502020204030204" pitchFamily="34" charset="0"/>
                      </a:rPr>
                      <m:t>x</m:t>
                    </m:r>
                    <m:r>
                      <a:rPr lang="en-GB" sz="2000" b="0" i="0" smtClean="0">
                        <a:latin typeface="Cambria Math" panose="02040503050406030204" pitchFamily="18" charset="0"/>
                        <a:ea typeface="Cambria Math" panose="02040503050406030204" pitchFamily="18" charset="0"/>
                        <a:cs typeface="Calibri" panose="020F0502020204030204" pitchFamily="34" charset="0"/>
                      </a:rPr>
                      <m:t> 100%=</m:t>
                    </m:r>
                  </m:oMath>
                </a14:m>
                <a:endParaRPr lang="en-GB" sz="2000" b="0" i="0" dirty="0">
                  <a:latin typeface="Cambria Math" panose="02040503050406030204" pitchFamily="18" charset="0"/>
                  <a:ea typeface="Cambria Math" panose="02040503050406030204" pitchFamily="18" charset="0"/>
                  <a:cs typeface="Calibri" panose="020F0502020204030204" pitchFamily="34" charset="0"/>
                </a:endParaRPr>
              </a:p>
              <a:p>
                <a:endParaRPr lang="en-GB" sz="2000" b="1" i="1" dirty="0">
                  <a:latin typeface="Cambria Math" panose="02040503050406030204" pitchFamily="18" charset="0"/>
                  <a:ea typeface="Cambria Math" panose="02040503050406030204" pitchFamily="18" charset="0"/>
                  <a:cs typeface="Calibri" panose="020F0502020204030204" pitchFamily="34" charset="0"/>
                </a:endParaRPr>
              </a:p>
              <a:p>
                <a:r>
                  <a:rPr lang="en-GB" sz="2000" b="1" i="1" dirty="0">
                    <a:latin typeface="Cambria Math" panose="02040503050406030204" pitchFamily="18" charset="0"/>
                    <a:ea typeface="Cambria Math" panose="02040503050406030204" pitchFamily="18" charset="0"/>
                    <a:cs typeface="Calibri" panose="020F0502020204030204" pitchFamily="34" charset="0"/>
                  </a:rPr>
                  <a:t>= </a:t>
                </a:r>
                <a14:m>
                  <m:oMath xmlns:m="http://schemas.openxmlformats.org/officeDocument/2006/math">
                    <m:r>
                      <a:rPr lang="en-GB" sz="2000" b="1" i="1" smtClean="0">
                        <a:latin typeface="Cambria Math" panose="02040503050406030204" pitchFamily="18" charset="0"/>
                        <a:ea typeface="Cambria Math" panose="02040503050406030204" pitchFamily="18" charset="0"/>
                        <a:cs typeface="Calibri" panose="020F0502020204030204" pitchFamily="34" charset="0"/>
                      </a:rPr>
                      <m:t>−</m:t>
                    </m:r>
                    <m:r>
                      <a:rPr lang="en-GB" sz="2000" b="1" i="1" smtClean="0">
                        <a:latin typeface="Cambria Math" panose="02040503050406030204" pitchFamily="18" charset="0"/>
                        <a:ea typeface="Cambria Math" panose="02040503050406030204" pitchFamily="18" charset="0"/>
                        <a:cs typeface="Calibri" panose="020F0502020204030204" pitchFamily="34" charset="0"/>
                      </a:rPr>
                      <m:t>𝟕𝟒</m:t>
                    </m:r>
                    <m:r>
                      <a:rPr lang="en-GB" sz="2000" b="1" i="1" smtClean="0">
                        <a:latin typeface="Cambria Math" panose="02040503050406030204" pitchFamily="18" charset="0"/>
                        <a:ea typeface="Cambria Math" panose="02040503050406030204" pitchFamily="18" charset="0"/>
                        <a:cs typeface="Calibri" panose="020F0502020204030204" pitchFamily="34" charset="0"/>
                      </a:rPr>
                      <m:t>%</m:t>
                    </m:r>
                  </m:oMath>
                </a14:m>
                <a:endParaRPr lang="en-GB" sz="2000" b="1"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33" name="TextBox 32">
                <a:extLst>
                  <a:ext uri="{FF2B5EF4-FFF2-40B4-BE49-F238E27FC236}">
                    <a16:creationId xmlns:a16="http://schemas.microsoft.com/office/drawing/2014/main" id="{F661BBC3-8CEC-4829-842A-780259A6FB44}"/>
                  </a:ext>
                </a:extLst>
              </p:cNvPr>
              <p:cNvSpPr txBox="1">
                <a:spLocks noRot="1" noChangeAspect="1" noMove="1" noResize="1" noEditPoints="1" noAdjustHandles="1" noChangeArrowheads="1" noChangeShapeType="1" noTextEdit="1"/>
              </p:cNvSpPr>
              <p:nvPr/>
            </p:nvSpPr>
            <p:spPr>
              <a:xfrm>
                <a:off x="163413" y="3561591"/>
                <a:ext cx="4571693" cy="1936941"/>
              </a:xfrm>
              <a:prstGeom prst="rect">
                <a:avLst/>
              </a:prstGeom>
              <a:blipFill>
                <a:blip r:embed="rId7"/>
                <a:stretch>
                  <a:fillRect l="-1467" b="-4088"/>
                </a:stretch>
              </a:blipFill>
              <a:ln w="28575">
                <a:noFill/>
              </a:ln>
            </p:spPr>
            <p:txBody>
              <a:bodyPr/>
              <a:lstStyle/>
              <a:p>
                <a:r>
                  <a:rPr lang="en-GB">
                    <a:noFill/>
                  </a:rPr>
                  <a:t> </a:t>
                </a:r>
              </a:p>
            </p:txBody>
          </p:sp>
        </mc:Fallback>
      </mc:AlternateContent>
      <p:cxnSp>
        <p:nvCxnSpPr>
          <p:cNvPr id="35" name="Straight Connector 34">
            <a:extLst>
              <a:ext uri="{FF2B5EF4-FFF2-40B4-BE49-F238E27FC236}">
                <a16:creationId xmlns:a16="http://schemas.microsoft.com/office/drawing/2014/main" id="{8A3388BD-F866-4670-873B-8ABB61E06128}"/>
              </a:ext>
            </a:extLst>
          </p:cNvPr>
          <p:cNvCxnSpPr>
            <a:cxnSpLocks/>
          </p:cNvCxnSpPr>
          <p:nvPr/>
        </p:nvCxnSpPr>
        <p:spPr>
          <a:xfrm>
            <a:off x="4615730" y="3152053"/>
            <a:ext cx="0" cy="3505490"/>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F719388-762A-4C2C-B169-0F5E12E9939F}"/>
              </a:ext>
            </a:extLst>
          </p:cNvPr>
          <p:cNvSpPr txBox="1"/>
          <p:nvPr/>
        </p:nvSpPr>
        <p:spPr>
          <a:xfrm>
            <a:off x="1289774" y="5021312"/>
            <a:ext cx="3368440" cy="461665"/>
          </a:xfrm>
          <a:prstGeom prst="rect">
            <a:avLst/>
          </a:prstGeom>
          <a:noFill/>
          <a:ln w="28575">
            <a:solidFill>
              <a:srgbClr val="0000FF"/>
            </a:solidFill>
          </a:ln>
        </p:spPr>
        <p:txBody>
          <a:bodyPr wrap="square">
            <a:spAutoFit/>
          </a:bodyPr>
          <a:lstStyle/>
          <a:p>
            <a:r>
              <a:rPr lang="en-US" sz="2400" b="1" dirty="0">
                <a:solidFill>
                  <a:srgbClr val="00B0F0"/>
                </a:solidFill>
                <a:latin typeface="Calibri" panose="020F0502020204030204" pitchFamily="34" charset="0"/>
                <a:cs typeface="Calibri" panose="020F0502020204030204" pitchFamily="34" charset="0"/>
              </a:rPr>
              <a:t>n</a:t>
            </a:r>
            <a:r>
              <a:rPr lang="en-US" sz="2400" b="1" i="0" dirty="0">
                <a:solidFill>
                  <a:srgbClr val="00B0F0"/>
                </a:solidFill>
                <a:effectLst/>
                <a:latin typeface="Calibri" panose="020F0502020204030204" pitchFamily="34" charset="0"/>
                <a:cs typeface="Calibri" panose="020F0502020204030204" pitchFamily="34" charset="0"/>
              </a:rPr>
              <a:t>egative oxygen balance </a:t>
            </a:r>
            <a:endParaRPr lang="en-GB" sz="2400" b="1" dirty="0">
              <a:solidFill>
                <a:srgbClr val="00B0F0"/>
              </a:solidFill>
              <a:latin typeface="Calibri" panose="020F0502020204030204" pitchFamily="34" charset="0"/>
              <a:cs typeface="Calibri" panose="020F0502020204030204" pitchFamily="34" charset="0"/>
            </a:endParaRPr>
          </a:p>
        </p:txBody>
      </p:sp>
      <p:sp>
        <p:nvSpPr>
          <p:cNvPr id="38" name="TextBox 37">
            <a:extLst>
              <a:ext uri="{FF2B5EF4-FFF2-40B4-BE49-F238E27FC236}">
                <a16:creationId xmlns:a16="http://schemas.microsoft.com/office/drawing/2014/main" id="{E5B403E8-F221-4B57-9010-F4D8C261CC98}"/>
              </a:ext>
            </a:extLst>
          </p:cNvPr>
          <p:cNvSpPr txBox="1"/>
          <p:nvPr/>
        </p:nvSpPr>
        <p:spPr>
          <a:xfrm>
            <a:off x="1177800" y="5828207"/>
            <a:ext cx="3449303" cy="584775"/>
          </a:xfrm>
          <a:prstGeom prst="rect">
            <a:avLst/>
          </a:prstGeom>
          <a:noFill/>
        </p:spPr>
        <p:txBody>
          <a:bodyPr wrap="square">
            <a:spAutoFit/>
          </a:bodyPr>
          <a:lstStyle/>
          <a:p>
            <a:r>
              <a:rPr lang="en-US" sz="1600" b="0" i="0" dirty="0">
                <a:solidFill>
                  <a:srgbClr val="202122"/>
                </a:solidFill>
                <a:effectLst/>
                <a:latin typeface="Calibri" panose="020F0502020204030204" pitchFamily="34" charset="0"/>
                <a:cs typeface="Calibri" panose="020F0502020204030204" pitchFamily="34" charset="0"/>
              </a:rPr>
              <a:t>incomplete </a:t>
            </a:r>
            <a:r>
              <a:rPr lang="en-US" sz="1600" dirty="0">
                <a:solidFill>
                  <a:srgbClr val="202122"/>
                </a:solidFill>
                <a:latin typeface="Calibri" panose="020F0502020204030204" pitchFamily="34" charset="0"/>
                <a:cs typeface="Calibri" panose="020F0502020204030204" pitchFamily="34" charset="0"/>
              </a:rPr>
              <a:t>combustion; a </a:t>
            </a:r>
            <a:r>
              <a:rPr lang="en-US" sz="1600" b="0" i="0" dirty="0">
                <a:solidFill>
                  <a:srgbClr val="202122"/>
                </a:solidFill>
                <a:effectLst/>
                <a:latin typeface="Calibri" panose="020F0502020204030204" pitchFamily="34" charset="0"/>
                <a:cs typeface="Calibri" panose="020F0502020204030204" pitchFamily="34" charset="0"/>
              </a:rPr>
              <a:t>large amount of toxic gases like CO produced</a:t>
            </a:r>
            <a:endParaRPr lang="en-GB" sz="1600" dirty="0">
              <a:latin typeface="Calibri" panose="020F0502020204030204" pitchFamily="34" charset="0"/>
              <a:cs typeface="Calibri" panose="020F0502020204030204" pitchFamily="34" charset="0"/>
            </a:endParaRPr>
          </a:p>
        </p:txBody>
      </p:sp>
      <p:sp>
        <p:nvSpPr>
          <p:cNvPr id="39" name="TextBox 38">
            <a:extLst>
              <a:ext uri="{FF2B5EF4-FFF2-40B4-BE49-F238E27FC236}">
                <a16:creationId xmlns:a16="http://schemas.microsoft.com/office/drawing/2014/main" id="{51949FE8-5874-4F1D-863F-A0B56A94FD86}"/>
              </a:ext>
            </a:extLst>
          </p:cNvPr>
          <p:cNvSpPr txBox="1"/>
          <p:nvPr/>
        </p:nvSpPr>
        <p:spPr>
          <a:xfrm>
            <a:off x="4603291" y="5589240"/>
            <a:ext cx="4403962" cy="923330"/>
          </a:xfrm>
          <a:prstGeom prst="rect">
            <a:avLst/>
          </a:prstGeom>
          <a:noFill/>
        </p:spPr>
        <p:txBody>
          <a:bodyPr wrap="square">
            <a:spAutoFit/>
          </a:bodyPr>
          <a:lstStyle/>
          <a:p>
            <a:pPr lvl="0" eaLnBrk="0" hangingPunct="0"/>
            <a:r>
              <a:rPr lang="en-US" altLang="en-US" b="1" dirty="0" err="1">
                <a:solidFill>
                  <a:srgbClr val="00B0F0"/>
                </a:solidFill>
                <a:latin typeface="Calibri" panose="020F0502020204030204" pitchFamily="34" charset="0"/>
                <a:cs typeface="Calibri" panose="020F0502020204030204" pitchFamily="34" charset="0"/>
              </a:rPr>
              <a:t>wt</a:t>
            </a:r>
            <a:r>
              <a:rPr lang="en-US" altLang="en-US" b="1" dirty="0">
                <a:solidFill>
                  <a:srgbClr val="00B0F0"/>
                </a:solidFill>
                <a:latin typeface="Calibri" panose="020F0502020204030204" pitchFamily="34" charset="0"/>
                <a:cs typeface="Calibri" panose="020F0502020204030204" pitchFamily="34" charset="0"/>
              </a:rPr>
              <a:t>% of O as the total MW of O atoms in the product (10½ x 16 = 168) divided by the MW of TNT</a:t>
            </a:r>
          </a:p>
        </p:txBody>
      </p:sp>
    </p:spTree>
    <p:extLst>
      <p:ext uri="{BB962C8B-B14F-4D97-AF65-F5344CB8AC3E}">
        <p14:creationId xmlns:p14="http://schemas.microsoft.com/office/powerpoint/2010/main" val="1046676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DECOMPOSITION REACTIONS</a:t>
            </a:r>
            <a:endParaRPr lang="en-GB" sz="2400" b="1" dirty="0">
              <a:effectLst>
                <a:outerShdw blurRad="38100" dist="38100" dir="2700000" algn="tl">
                  <a:srgbClr val="000000">
                    <a:alpha val="43137"/>
                  </a:srgbClr>
                </a:outerShdw>
              </a:effectLst>
            </a:endParaRPr>
          </a:p>
        </p:txBody>
      </p:sp>
      <p:sp>
        <p:nvSpPr>
          <p:cNvPr id="16" name="TextBox 15">
            <a:extLst>
              <a:ext uri="{FF2B5EF4-FFF2-40B4-BE49-F238E27FC236}">
                <a16:creationId xmlns:a16="http://schemas.microsoft.com/office/drawing/2014/main" id="{9197B6C9-5A0C-4F64-9FE9-452481165120}"/>
              </a:ext>
            </a:extLst>
          </p:cNvPr>
          <p:cNvSpPr txBox="1"/>
          <p:nvPr/>
        </p:nvSpPr>
        <p:spPr>
          <a:xfrm>
            <a:off x="3193952" y="1140900"/>
            <a:ext cx="4459039"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4C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8C52F206-632A-4FE7-8678-65DF04079757}"/>
              </a:ext>
            </a:extLst>
          </p:cNvPr>
          <p:cNvSpPr txBox="1"/>
          <p:nvPr/>
        </p:nvSpPr>
        <p:spPr>
          <a:xfrm>
            <a:off x="3177183" y="1853024"/>
            <a:ext cx="5443151"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+ 2C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69B6941B-DC27-4B5B-BF7E-36505DE9690A}"/>
              </a:ext>
            </a:extLst>
          </p:cNvPr>
          <p:cNvSpPr txBox="1"/>
          <p:nvPr/>
        </p:nvSpPr>
        <p:spPr>
          <a:xfrm>
            <a:off x="3177184" y="2565148"/>
            <a:ext cx="578886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 </a:t>
            </a:r>
            <a:r>
              <a:rPr lang="en-GB" sz="2400" dirty="0">
                <a:latin typeface="Calibri" panose="020F0502020204030204" pitchFamily="34" charset="0"/>
                <a:cs typeface="Calibri" panose="020F0502020204030204" pitchFamily="34" charset="0"/>
                <a:sym typeface="Wingdings" panose="05000000000000000000" pitchFamily="2" charset="2"/>
              </a:rPr>
              <a:t>+ 2C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B823275B-98DC-4EA2-B72A-428C8292F80D}"/>
              </a:ext>
            </a:extLst>
          </p:cNvPr>
          <p:cNvSpPr txBox="1"/>
          <p:nvPr/>
        </p:nvSpPr>
        <p:spPr>
          <a:xfrm>
            <a:off x="3203848" y="3277272"/>
            <a:ext cx="5416487" cy="461665"/>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4</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8</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8</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8</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C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2H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 </a:t>
            </a:r>
            <a:r>
              <a:rPr lang="en-GB" sz="2400" dirty="0">
                <a:latin typeface="Calibri" panose="020F0502020204030204" pitchFamily="34" charset="0"/>
                <a:cs typeface="Calibri" panose="020F0502020204030204" pitchFamily="34" charset="0"/>
                <a:sym typeface="Wingdings" panose="05000000000000000000" pitchFamily="2" charset="2"/>
              </a:rPr>
              <a:t>+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pic>
        <p:nvPicPr>
          <p:cNvPr id="15" name="Picture 14">
            <a:extLst>
              <a:ext uri="{FF2B5EF4-FFF2-40B4-BE49-F238E27FC236}">
                <a16:creationId xmlns:a16="http://schemas.microsoft.com/office/drawing/2014/main" id="{2AF0C33E-4775-446C-AD3C-9B40C4FD3301}"/>
              </a:ext>
            </a:extLst>
          </p:cNvPr>
          <p:cNvPicPr>
            <a:picLocks noChangeAspect="1"/>
          </p:cNvPicPr>
          <p:nvPr/>
        </p:nvPicPr>
        <p:blipFill>
          <a:blip r:embed="rId5"/>
          <a:stretch>
            <a:fillRect/>
          </a:stretch>
        </p:blipFill>
        <p:spPr>
          <a:xfrm>
            <a:off x="385640" y="973671"/>
            <a:ext cx="2448272" cy="2303601"/>
          </a:xfrm>
          <a:prstGeom prst="rect">
            <a:avLst/>
          </a:prstGeom>
        </p:spPr>
      </p:pic>
      <p:sp>
        <p:nvSpPr>
          <p:cNvPr id="22" name="TextBox 21">
            <a:extLst>
              <a:ext uri="{FF2B5EF4-FFF2-40B4-BE49-F238E27FC236}">
                <a16:creationId xmlns:a16="http://schemas.microsoft.com/office/drawing/2014/main" id="{203B7F66-B8E4-4FE1-8FC2-C47F26888320}"/>
              </a:ext>
            </a:extLst>
          </p:cNvPr>
          <p:cNvSpPr txBox="1"/>
          <p:nvPr/>
        </p:nvSpPr>
        <p:spPr>
          <a:xfrm>
            <a:off x="706029" y="3401375"/>
            <a:ext cx="1771997" cy="369332"/>
          </a:xfrm>
          <a:prstGeom prst="rect">
            <a:avLst/>
          </a:prstGeom>
          <a:noFill/>
        </p:spPr>
        <p:txBody>
          <a:bodyPr wrap="square">
            <a:spAutoFit/>
          </a:bodyPr>
          <a:lstStyle/>
          <a:p>
            <a:r>
              <a:rPr lang="en-GB" b="0" i="0" dirty="0">
                <a:solidFill>
                  <a:srgbClr val="000000"/>
                </a:solidFill>
                <a:effectLst/>
                <a:latin typeface="Calibri" panose="020F0502020204030204" pitchFamily="34" charset="0"/>
                <a:cs typeface="Calibri" panose="020F0502020204030204" pitchFamily="34" charset="0"/>
              </a:rPr>
              <a:t>HMX (</a:t>
            </a:r>
            <a:r>
              <a:rPr lang="en-GB" dirty="0">
                <a:solidFill>
                  <a:srgbClr val="000000"/>
                </a:solidFill>
                <a:latin typeface="Calibri" panose="020F0502020204030204" pitchFamily="34" charset="0"/>
                <a:cs typeface="Calibri" panose="020F0502020204030204" pitchFamily="34" charset="0"/>
              </a:rPr>
              <a:t>octogen)</a:t>
            </a:r>
            <a:endParaRPr lang="en-GB" dirty="0">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D8B5743-B76A-4E68-8755-27F2738FACFD}"/>
                  </a:ext>
                </a:extLst>
              </p:cNvPr>
              <p:cNvSpPr txBox="1"/>
              <p:nvPr/>
            </p:nvSpPr>
            <p:spPr>
              <a:xfrm>
                <a:off x="1259632" y="4622530"/>
                <a:ext cx="6500616" cy="1197764"/>
              </a:xfrm>
              <a:prstGeom prst="rect">
                <a:avLst/>
              </a:prstGeom>
              <a:noFill/>
              <a:ln w="28575">
                <a:solidFill>
                  <a:srgbClr val="00B0F0"/>
                </a:solidFill>
              </a:ln>
            </p:spPr>
            <p:txBody>
              <a:bodyPr wrap="square" rtlCol="0">
                <a:spAutoFit/>
              </a:bodyPr>
              <a:lstStyle/>
              <a:p>
                <a14:m>
                  <m:oMath xmlns:m="http://schemas.openxmlformats.org/officeDocument/2006/math">
                    <m:r>
                      <m:rPr>
                        <m:sty m:val="p"/>
                      </m:rPr>
                      <a:rPr lang="el-GR" sz="2400" i="0" smtClean="0">
                        <a:latin typeface="Cambria Math" panose="02040503050406030204" pitchFamily="18" charset="0"/>
                        <a:ea typeface="Cambria Math" panose="02040503050406030204" pitchFamily="18" charset="0"/>
                      </a:rPr>
                      <m:t>Ω</m:t>
                    </m:r>
                    <m:r>
                      <a:rPr lang="en-GB" sz="2400" b="0" i="0"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0" smtClean="0">
                            <a:latin typeface="Cambria Math" panose="02040503050406030204" pitchFamily="18" charset="0"/>
                            <a:ea typeface="Cambria Math" panose="02040503050406030204" pitchFamily="18" charset="0"/>
                          </a:rPr>
                          <m:t>16</m:t>
                        </m:r>
                      </m:num>
                      <m:den>
                        <m:r>
                          <m:rPr>
                            <m:sty m:val="p"/>
                          </m:rPr>
                          <a:rPr lang="en-GB" sz="2400" b="0" i="0" smtClean="0">
                            <a:latin typeface="Cambria Math" panose="02040503050406030204" pitchFamily="18" charset="0"/>
                            <a:ea typeface="Cambria Math" panose="02040503050406030204" pitchFamily="18" charset="0"/>
                          </a:rPr>
                          <m:t>MW</m:t>
                        </m:r>
                      </m:den>
                    </m:f>
                    <m:r>
                      <a:rPr lang="en-GB" sz="2400" b="0" i="0" smtClean="0">
                        <a:latin typeface="Cambria Math" panose="02040503050406030204" pitchFamily="18" charset="0"/>
                        <a:ea typeface="Cambria Math" panose="02040503050406030204" pitchFamily="18" charset="0"/>
                      </a:rPr>
                      <m:t>×</m:t>
                    </m:r>
                    <m:d>
                      <m:dPr>
                        <m:begChr m:val="["/>
                        <m:endChr m:val="]"/>
                        <m:ctrlPr>
                          <a:rPr lang="en-GB" sz="2400" b="0" i="1" smtClean="0">
                            <a:latin typeface="Cambria Math" panose="02040503050406030204" pitchFamily="18" charset="0"/>
                            <a:ea typeface="Cambria Math" panose="02040503050406030204" pitchFamily="18" charset="0"/>
                          </a:rPr>
                        </m:ctrlPr>
                      </m:dPr>
                      <m:e>
                        <m:r>
                          <m:rPr>
                            <m:sty m:val="p"/>
                          </m:rPr>
                          <a:rPr lang="en-GB" sz="2400" b="0" i="0" smtClean="0">
                            <a:solidFill>
                              <a:srgbClr val="0000FF"/>
                            </a:solidFill>
                            <a:latin typeface="Cambria Math" panose="02040503050406030204" pitchFamily="18" charset="0"/>
                            <a:ea typeface="Cambria Math" panose="02040503050406030204" pitchFamily="18" charset="0"/>
                          </a:rPr>
                          <m:t>d</m:t>
                        </m:r>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r>
                              <a:rPr lang="en-GB" sz="2400" b="0" i="0" smtClean="0">
                                <a:latin typeface="Cambria Math" panose="02040503050406030204" pitchFamily="18" charset="0"/>
                                <a:ea typeface="Cambria Math" panose="02040503050406030204" pitchFamily="18" charset="0"/>
                              </a:rPr>
                              <m:t>2</m:t>
                            </m:r>
                            <m:r>
                              <m:rPr>
                                <m:sty m:val="p"/>
                              </m:rPr>
                              <a:rPr lang="en-GB" sz="2400" b="0" i="0" smtClean="0">
                                <a:latin typeface="Cambria Math" panose="02040503050406030204" pitchFamily="18" charset="0"/>
                                <a:ea typeface="Cambria Math" panose="02040503050406030204" pitchFamily="18" charset="0"/>
                              </a:rPr>
                              <m:t>a</m:t>
                            </m:r>
                          </m:e>
                        </m:d>
                        <m:r>
                          <a:rPr lang="en-GB" sz="2400" b="0" i="0" smtClean="0">
                            <a:latin typeface="Cambria Math" panose="02040503050406030204" pitchFamily="18" charset="0"/>
                            <a:ea typeface="Cambria Math" panose="02040503050406030204" pitchFamily="18" charset="0"/>
                          </a:rPr>
                          <m:t>−</m:t>
                        </m:r>
                        <m:d>
                          <m:dPr>
                            <m:ctrlPr>
                              <a:rPr lang="en-GB" sz="2400" b="0" i="1" smtClean="0">
                                <a:latin typeface="Cambria Math" panose="02040503050406030204" pitchFamily="18" charset="0"/>
                                <a:ea typeface="Cambria Math" panose="02040503050406030204" pitchFamily="18" charset="0"/>
                              </a:rPr>
                            </m:ctrlPr>
                          </m:dPr>
                          <m:e>
                            <m:f>
                              <m:fPr>
                                <m:ctrlPr>
                                  <a:rPr lang="en-GB" sz="2400" b="0" i="1" smtClean="0">
                                    <a:latin typeface="Cambria Math" panose="02040503050406030204" pitchFamily="18" charset="0"/>
                                    <a:ea typeface="Cambria Math" panose="02040503050406030204" pitchFamily="18" charset="0"/>
                                  </a:rPr>
                                </m:ctrlPr>
                              </m:fPr>
                              <m:num>
                                <m:r>
                                  <m:rPr>
                                    <m:sty m:val="p"/>
                                  </m:rPr>
                                  <a:rPr lang="en-GB" sz="2400" b="0" i="0" smtClean="0">
                                    <a:solidFill>
                                      <a:srgbClr val="00B050"/>
                                    </a:solidFill>
                                    <a:latin typeface="Cambria Math" panose="02040503050406030204" pitchFamily="18" charset="0"/>
                                    <a:ea typeface="Cambria Math" panose="02040503050406030204" pitchFamily="18" charset="0"/>
                                  </a:rPr>
                                  <m:t>b</m:t>
                                </m:r>
                              </m:num>
                              <m:den>
                                <m:r>
                                  <a:rPr lang="en-GB" sz="2400" b="0" i="0" smtClean="0">
                                    <a:latin typeface="Cambria Math" panose="02040503050406030204" pitchFamily="18" charset="0"/>
                                    <a:ea typeface="Cambria Math" panose="02040503050406030204" pitchFamily="18" charset="0"/>
                                  </a:rPr>
                                  <m:t>2</m:t>
                                </m:r>
                              </m:den>
                            </m:f>
                          </m:e>
                        </m:d>
                      </m:e>
                    </m:d>
                  </m:oMath>
                </a14:m>
                <a:r>
                  <a:rPr lang="en-GB" sz="2400" dirty="0">
                    <a:ea typeface="Cambria Math" panose="02040503050406030204" pitchFamily="18" charset="0"/>
                  </a:rPr>
                  <a:t> </a:t>
                </a:r>
                <a14:m>
                  <m:oMath xmlns:m="http://schemas.openxmlformats.org/officeDocument/2006/math">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oMath>
                </a14:m>
                <a:r>
                  <a:rPr lang="en-GB" sz="2400" dirty="0">
                    <a:latin typeface="Calibri" panose="020F0502020204030204" pitchFamily="34" charset="0"/>
                    <a:ea typeface="Cambria Math" panose="02040503050406030204" pitchFamily="18" charset="0"/>
                    <a:cs typeface="Calibri" panose="020F0502020204030204" pitchFamily="34" charset="0"/>
                  </a:rPr>
                  <a:t>100% = </a:t>
                </a:r>
              </a:p>
              <a:p>
                <a:r>
                  <a:rPr lang="en-GB" sz="2400" dirty="0">
                    <a:latin typeface="Calibri" panose="020F0502020204030204" pitchFamily="34" charset="0"/>
                    <a:ea typeface="Cambria Math" panose="02040503050406030204" pitchFamily="18" charset="0"/>
                    <a:cs typeface="Calibri" panose="020F0502020204030204" pitchFamily="34" charset="0"/>
                  </a:rPr>
                  <a:t>= </a:t>
                </a:r>
                <a14:m>
                  <m:oMath xmlns:m="http://schemas.openxmlformats.org/officeDocument/2006/math">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latin typeface="Cambria Math" panose="02040503050406030204" pitchFamily="18" charset="0"/>
                            <a:ea typeface="Cambria Math" panose="02040503050406030204" pitchFamily="18" charset="0"/>
                            <a:cs typeface="Calibri" panose="020F0502020204030204" pitchFamily="34" charset="0"/>
                          </a:rPr>
                          <m:t>16</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296</m:t>
                        </m:r>
                      </m:den>
                    </m:f>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begChr m:val="["/>
                        <m:endChr m:val="]"/>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solidFill>
                              <a:srgbClr val="0000FF"/>
                            </a:solidFill>
                            <a:latin typeface="Cambria Math" panose="02040503050406030204" pitchFamily="18" charset="0"/>
                            <a:ea typeface="Cambria Math" panose="02040503050406030204" pitchFamily="18" charset="0"/>
                            <a:cs typeface="Calibri" panose="020F0502020204030204" pitchFamily="34" charset="0"/>
                          </a:rPr>
                          <m:t>8</m:t>
                        </m:r>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r>
                              <a:rPr lang="en-GB" sz="2400" b="0" i="0" smtClean="0">
                                <a:latin typeface="Cambria Math" panose="02040503050406030204" pitchFamily="18" charset="0"/>
                                <a:ea typeface="Cambria Math" panose="02040503050406030204" pitchFamily="18" charset="0"/>
                                <a:cs typeface="Calibri" panose="020F0502020204030204" pitchFamily="34" charset="0"/>
                              </a:rPr>
                              <m:t>2×4</m:t>
                            </m:r>
                          </m:e>
                        </m:d>
                        <m:r>
                          <a:rPr lang="en-GB" sz="2400" b="0" i="0" smtClean="0">
                            <a:latin typeface="Cambria Math" panose="02040503050406030204" pitchFamily="18" charset="0"/>
                            <a:ea typeface="Cambria Math" panose="02040503050406030204" pitchFamily="18" charset="0"/>
                            <a:cs typeface="Calibri" panose="020F0502020204030204" pitchFamily="34" charset="0"/>
                          </a:rPr>
                          <m:t>−</m:t>
                        </m:r>
                        <m:d>
                          <m:d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dPr>
                          <m:e>
                            <m:f>
                              <m:fPr>
                                <m:ctrlPr>
                                  <a:rPr lang="en-GB" sz="2400" b="0" i="1" smtClean="0">
                                    <a:latin typeface="Cambria Math" panose="02040503050406030204" pitchFamily="18" charset="0"/>
                                    <a:ea typeface="Cambria Math" panose="02040503050406030204" pitchFamily="18" charset="0"/>
                                    <a:cs typeface="Calibri" panose="020F0502020204030204" pitchFamily="34" charset="0"/>
                                  </a:rPr>
                                </m:ctrlPr>
                              </m:fPr>
                              <m:num>
                                <m:r>
                                  <a:rPr lang="en-GB" sz="2400" b="0" i="0" smtClean="0">
                                    <a:solidFill>
                                      <a:srgbClr val="00B050"/>
                                    </a:solidFill>
                                    <a:latin typeface="Cambria Math" panose="02040503050406030204" pitchFamily="18" charset="0"/>
                                    <a:ea typeface="Cambria Math" panose="02040503050406030204" pitchFamily="18" charset="0"/>
                                    <a:cs typeface="Calibri" panose="020F0502020204030204" pitchFamily="34" charset="0"/>
                                  </a:rPr>
                                  <m:t>8</m:t>
                                </m:r>
                              </m:num>
                              <m:den>
                                <m:r>
                                  <a:rPr lang="en-GB" sz="2400" b="0" i="0" smtClean="0">
                                    <a:latin typeface="Cambria Math" panose="02040503050406030204" pitchFamily="18" charset="0"/>
                                    <a:ea typeface="Cambria Math" panose="02040503050406030204" pitchFamily="18" charset="0"/>
                                    <a:cs typeface="Calibri" panose="020F0502020204030204" pitchFamily="34" charset="0"/>
                                  </a:rPr>
                                  <m:t>2</m:t>
                                </m:r>
                              </m:den>
                            </m:f>
                          </m:e>
                        </m:d>
                      </m:e>
                    </m:d>
                    <m:r>
                      <a:rPr lang="en-GB" sz="2400">
                        <a:latin typeface="Cambria Math" panose="02040503050406030204" pitchFamily="18" charset="0"/>
                        <a:ea typeface="Cambria Math" panose="02040503050406030204" pitchFamily="18" charset="0"/>
                      </a:rPr>
                      <m:t>×</m:t>
                    </m:r>
                    <m:r>
                      <a:rPr lang="en-GB" sz="2400" i="1">
                        <a:latin typeface="Cambria Math" panose="02040503050406030204" pitchFamily="18" charset="0"/>
                        <a:ea typeface="Cambria Math" panose="02040503050406030204" pitchFamily="18" charset="0"/>
                      </a:rPr>
                      <m:t> </m:t>
                    </m:r>
                    <m:r>
                      <m:rPr>
                        <m:nor/>
                      </m:rPr>
                      <a:rPr lang="en-GB" sz="2400" dirty="0">
                        <a:latin typeface="Calibri" panose="020F0502020204030204" pitchFamily="34" charset="0"/>
                        <a:ea typeface="Cambria Math" panose="02040503050406030204" pitchFamily="18" charset="0"/>
                        <a:cs typeface="Calibri" panose="020F0502020204030204" pitchFamily="34" charset="0"/>
                      </a:rPr>
                      <m:t>100%</m:t>
                    </m:r>
                    <m:r>
                      <a:rPr lang="en-GB" sz="2400" b="0" i="0" smtClean="0">
                        <a:latin typeface="Cambria Math" panose="02040503050406030204" pitchFamily="18" charset="0"/>
                        <a:ea typeface="Cambria Math" panose="02040503050406030204" pitchFamily="18" charset="0"/>
                        <a:cs typeface="Calibri" panose="020F0502020204030204" pitchFamily="34" charset="0"/>
                      </a:rPr>
                      <m:t>=−21.6%</m:t>
                    </m:r>
                  </m:oMath>
                </a14:m>
                <a:endParaRPr lang="en-GB" sz="24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5D8B5743-B76A-4E68-8755-27F2738FACFD}"/>
                  </a:ext>
                </a:extLst>
              </p:cNvPr>
              <p:cNvSpPr txBox="1">
                <a:spLocks noRot="1" noChangeAspect="1" noMove="1" noResize="1" noEditPoints="1" noAdjustHandles="1" noChangeArrowheads="1" noChangeShapeType="1" noTextEdit="1"/>
              </p:cNvSpPr>
              <p:nvPr/>
            </p:nvSpPr>
            <p:spPr>
              <a:xfrm>
                <a:off x="1259632" y="4622530"/>
                <a:ext cx="6500616" cy="1197764"/>
              </a:xfrm>
              <a:prstGeom prst="rect">
                <a:avLst/>
              </a:prstGeom>
              <a:blipFill>
                <a:blip r:embed="rId6"/>
                <a:stretch>
                  <a:fillRect l="-1307" b="-1980"/>
                </a:stretch>
              </a:blipFill>
              <a:ln w="28575">
                <a:solidFill>
                  <a:srgbClr val="00B0F0"/>
                </a:solidFill>
              </a:ln>
            </p:spPr>
            <p:txBody>
              <a:bodyPr/>
              <a:lstStyle/>
              <a:p>
                <a:r>
                  <a:rPr lang="en-GB">
                    <a:noFill/>
                  </a:rPr>
                  <a:t> </a:t>
                </a:r>
              </a:p>
            </p:txBody>
          </p:sp>
        </mc:Fallback>
      </mc:AlternateContent>
      <p:sp>
        <p:nvSpPr>
          <p:cNvPr id="20" name="TextBox 19">
            <a:extLst>
              <a:ext uri="{FF2B5EF4-FFF2-40B4-BE49-F238E27FC236}">
                <a16:creationId xmlns:a16="http://schemas.microsoft.com/office/drawing/2014/main" id="{0A0F008C-627D-4470-9DF7-E999B4C5E16E}"/>
              </a:ext>
            </a:extLst>
          </p:cNvPr>
          <p:cNvSpPr txBox="1"/>
          <p:nvPr/>
        </p:nvSpPr>
        <p:spPr>
          <a:xfrm>
            <a:off x="507361" y="3922435"/>
            <a:ext cx="1999265" cy="369332"/>
          </a:xfrm>
          <a:prstGeom prst="rect">
            <a:avLst/>
          </a:prstGeom>
          <a:noFill/>
        </p:spPr>
        <p:txBody>
          <a:bodyPr wrap="none" rtlCol="0">
            <a:spAutoFit/>
          </a:bodyPr>
          <a:lstStyle/>
          <a:p>
            <a:r>
              <a:rPr lang="en-GB" dirty="0"/>
              <a:t>a = 4, </a:t>
            </a:r>
            <a:r>
              <a:rPr lang="en-GB" dirty="0">
                <a:solidFill>
                  <a:srgbClr val="00B050"/>
                </a:solidFill>
              </a:rPr>
              <a:t>b = 8, </a:t>
            </a:r>
            <a:r>
              <a:rPr lang="en-GB" dirty="0">
                <a:solidFill>
                  <a:srgbClr val="0000FF"/>
                </a:solidFill>
              </a:rPr>
              <a:t>d = 8</a:t>
            </a:r>
          </a:p>
        </p:txBody>
      </p:sp>
    </p:spTree>
    <p:extLst>
      <p:ext uri="{BB962C8B-B14F-4D97-AF65-F5344CB8AC3E}">
        <p14:creationId xmlns:p14="http://schemas.microsoft.com/office/powerpoint/2010/main" val="1174468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KISTIAKOWSKY-WILSON RULES</a:t>
            </a:r>
            <a:endParaRPr lang="en-GB" sz="2400" b="1" dirty="0">
              <a:effectLst>
                <a:outerShdw blurRad="38100" dist="38100" dir="2700000" algn="tl">
                  <a:srgbClr val="000000">
                    <a:alpha val="43137"/>
                  </a:srgbClr>
                </a:outerShdw>
              </a:effectLst>
            </a:endParaRPr>
          </a:p>
        </p:txBody>
      </p:sp>
      <p:graphicFrame>
        <p:nvGraphicFramePr>
          <p:cNvPr id="4" name="Table 5">
            <a:extLst>
              <a:ext uri="{FF2B5EF4-FFF2-40B4-BE49-F238E27FC236}">
                <a16:creationId xmlns:a16="http://schemas.microsoft.com/office/drawing/2014/main" id="{FA77B490-8E22-4861-98A6-0AC5C911A3F3}"/>
              </a:ext>
            </a:extLst>
          </p:cNvPr>
          <p:cNvGraphicFramePr>
            <a:graphicFrameLocks noGrp="1"/>
          </p:cNvGraphicFramePr>
          <p:nvPr>
            <p:extLst>
              <p:ext uri="{D42A27DB-BD31-4B8C-83A1-F6EECF244321}">
                <p14:modId xmlns:p14="http://schemas.microsoft.com/office/powerpoint/2010/main" val="3226902834"/>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F7373C96-C18A-46F8-9C84-765562A5F3FF}"/>
                  </a:ext>
                </a:extLst>
              </p:cNvPr>
              <p:cNvSpPr txBox="1"/>
              <p:nvPr/>
            </p:nvSpPr>
            <p:spPr>
              <a:xfrm>
                <a:off x="86781" y="741799"/>
                <a:ext cx="8661683"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moderately oxygen-deficient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&gt; -40.0 (</a:t>
                </a:r>
                <a:r>
                  <a:rPr lang="en-US" sz="2000" dirty="0">
                    <a:latin typeface="Calibri" panose="020F0502020204030204" pitchFamily="34" charset="0"/>
                    <a:cs typeface="Calibri" panose="020F0502020204030204" pitchFamily="34" charset="0"/>
                  </a:rPr>
                  <a:t>HMX,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4</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8</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8</a:t>
                </a:r>
                <a:r>
                  <a:rPr lang="en-GB" sz="2000" dirty="0">
                    <a:solidFill>
                      <a:srgbClr val="0000FF"/>
                    </a:solidFill>
                    <a:latin typeface="Calibri" panose="020F0502020204030204" pitchFamily="34" charset="0"/>
                    <a:cs typeface="Calibri" panose="020F0502020204030204" pitchFamily="34" charset="0"/>
                  </a:rPr>
                  <a:t>)</a:t>
                </a:r>
                <a:r>
                  <a:rPr lang="en-GB" sz="2000" dirty="0">
                    <a:latin typeface="Calibri" panose="020F0502020204030204" pitchFamily="34" charset="0"/>
                    <a:cs typeface="Calibri" panose="020F0502020204030204" pitchFamily="34" charset="0"/>
                  </a:rPr>
                  <a:t> </a:t>
                </a:r>
              </a:p>
            </p:txBody>
          </p:sp>
        </mc:Choice>
        <mc:Fallback xmlns="">
          <p:sp>
            <p:nvSpPr>
              <p:cNvPr id="26" name="TextBox 25">
                <a:extLst>
                  <a:ext uri="{FF2B5EF4-FFF2-40B4-BE49-F238E27FC236}">
                    <a16:creationId xmlns:a16="http://schemas.microsoft.com/office/drawing/2014/main" id="{F7373C96-C18A-46F8-9C84-765562A5F3FF}"/>
                  </a:ext>
                </a:extLst>
              </p:cNvPr>
              <p:cNvSpPr txBox="1">
                <a:spLocks noRot="1" noChangeAspect="1" noMove="1" noResize="1" noEditPoints="1" noAdjustHandles="1" noChangeArrowheads="1" noChangeShapeType="1" noTextEdit="1"/>
              </p:cNvSpPr>
              <p:nvPr/>
            </p:nvSpPr>
            <p:spPr>
              <a:xfrm>
                <a:off x="86781" y="741799"/>
                <a:ext cx="8661683" cy="400110"/>
              </a:xfrm>
              <a:prstGeom prst="rect">
                <a:avLst/>
              </a:prstGeom>
              <a:blipFill>
                <a:blip r:embed="rId5"/>
                <a:stretch>
                  <a:fillRect l="-704" t="-9231" b="-27692"/>
                </a:stretch>
              </a:blipFill>
            </p:spPr>
            <p:txBody>
              <a:bodyPr/>
              <a:lstStyle/>
              <a:p>
                <a:r>
                  <a:rPr lang="en-GB">
                    <a:noFill/>
                  </a:rPr>
                  <a:t> </a:t>
                </a:r>
              </a:p>
            </p:txBody>
          </p:sp>
        </mc:Fallback>
      </mc:AlternateContent>
      <p:sp>
        <p:nvSpPr>
          <p:cNvPr id="30" name="TextBox 29">
            <a:extLst>
              <a:ext uri="{FF2B5EF4-FFF2-40B4-BE49-F238E27FC236}">
                <a16:creationId xmlns:a16="http://schemas.microsoft.com/office/drawing/2014/main" id="{97737D07-3E77-4A67-B9FE-434E6E5C55FB}"/>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4 C </a:t>
            </a:r>
            <a:r>
              <a:rPr lang="en-GB" sz="2000" dirty="0">
                <a:latin typeface="Calibri" panose="020F0502020204030204" pitchFamily="34" charset="0"/>
                <a:cs typeface="Calibri" panose="020F0502020204030204" pitchFamily="34" charset="0"/>
                <a:sym typeface="Wingdings" panose="05000000000000000000" pitchFamily="2" charset="2"/>
              </a:rPr>
              <a:t> 4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2" name="TextBox 31">
            <a:extLst>
              <a:ext uri="{FF2B5EF4-FFF2-40B4-BE49-F238E27FC236}">
                <a16:creationId xmlns:a16="http://schemas.microsoft.com/office/drawing/2014/main" id="{321AA8C1-BDCD-4F5B-A241-A4BC0AE4FB76}"/>
              </a:ext>
            </a:extLst>
          </p:cNvPr>
          <p:cNvSpPr txBox="1"/>
          <p:nvPr/>
        </p:nvSpPr>
        <p:spPr>
          <a:xfrm>
            <a:off x="5431209" y="2366569"/>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4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4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15518447-A469-4566-AE36-7EF73C00E77E}"/>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36" name="TextBox 35">
            <a:extLst>
              <a:ext uri="{FF2B5EF4-FFF2-40B4-BE49-F238E27FC236}">
                <a16:creationId xmlns:a16="http://schemas.microsoft.com/office/drawing/2014/main" id="{50B6E27A-6A16-463C-9A35-80DBA3810D2A}"/>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8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4</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38" name="TextBox 37">
            <a:extLst>
              <a:ext uri="{FF2B5EF4-FFF2-40B4-BE49-F238E27FC236}">
                <a16:creationId xmlns:a16="http://schemas.microsoft.com/office/drawing/2014/main" id="{CF316879-31D2-4B90-AC89-7E79D0274CF5}"/>
              </a:ext>
            </a:extLst>
          </p:cNvPr>
          <p:cNvSpPr txBox="1"/>
          <p:nvPr/>
        </p:nvSpPr>
        <p:spPr>
          <a:xfrm>
            <a:off x="1268649" y="4420361"/>
            <a:ext cx="660670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HMX:</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4</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8</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8</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8</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4C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4H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4N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434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2" grpId="0"/>
      <p:bldP spid="34" grpId="0"/>
      <p:bldP spid="36" grpId="0"/>
      <p:bldP spid="3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15" name="TextBox 14">
            <a:extLst>
              <a:ext uri="{FF2B5EF4-FFF2-40B4-BE49-F238E27FC236}">
                <a16:creationId xmlns:a16="http://schemas.microsoft.com/office/drawing/2014/main" id="{51A84C15-A25B-4245-A377-AC48CF9FE102}"/>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MODIFIED KISTIAKOWSKY-WILSON RULES</a:t>
            </a:r>
            <a:endParaRPr lang="en-GB" sz="2400" b="1" dirty="0">
              <a:effectLst>
                <a:outerShdw blurRad="38100" dist="38100" dir="2700000" algn="tl">
                  <a:srgbClr val="000000">
                    <a:alpha val="43137"/>
                  </a:srgbClr>
                </a:outerShdw>
              </a:effectLst>
            </a:endParaRP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052C5ECA-5BC0-4F34-9EB6-03E1BACA0546}"/>
                  </a:ext>
                </a:extLst>
              </p:cNvPr>
              <p:cNvSpPr txBox="1"/>
              <p:nvPr/>
            </p:nvSpPr>
            <p:spPr>
              <a:xfrm>
                <a:off x="107504" y="731989"/>
                <a:ext cx="5472608" cy="400110"/>
              </a:xfrm>
              <a:prstGeom prst="rect">
                <a:avLst/>
              </a:prstGeom>
              <a:noFill/>
            </p:spPr>
            <p:txBody>
              <a:bodyPr wrap="square">
                <a:spAutoFit/>
              </a:bodyPr>
              <a:lstStyle/>
              <a:p>
                <a:r>
                  <a:rPr lang="en-US" sz="2000" dirty="0">
                    <a:solidFill>
                      <a:srgbClr val="222222"/>
                    </a:solidFill>
                    <a:latin typeface="Calibri" panose="020F0502020204030204" pitchFamily="34" charset="0"/>
                    <a:cs typeface="Calibri" panose="020F0502020204030204" pitchFamily="34" charset="0"/>
                  </a:rPr>
                  <a:t>for explosives with </a:t>
                </a:r>
                <a14:m>
                  <m:oMath xmlns:m="http://schemas.openxmlformats.org/officeDocument/2006/math">
                    <m:r>
                      <m:rPr>
                        <m:sty m:val="p"/>
                      </m:rPr>
                      <a:rPr lang="el-GR" sz="2000">
                        <a:latin typeface="Cambria Math" panose="02040503050406030204" pitchFamily="18" charset="0"/>
                        <a:ea typeface="Cambria Math" panose="02040503050406030204" pitchFamily="18" charset="0"/>
                      </a:rPr>
                      <m:t>Ω</m:t>
                    </m:r>
                    <m:r>
                      <a:rPr lang="el-GR" sz="2000" i="1">
                        <a:latin typeface="Cambria Math" panose="02040503050406030204" pitchFamily="18" charset="0"/>
                        <a:ea typeface="Cambria Math" panose="02040503050406030204" pitchFamily="18" charset="0"/>
                      </a:rPr>
                      <m:t> </m:t>
                    </m:r>
                  </m:oMath>
                </a14:m>
                <a:r>
                  <a:rPr lang="en-US" sz="2000" dirty="0">
                    <a:solidFill>
                      <a:srgbClr val="222222"/>
                    </a:solidFill>
                    <a:latin typeface="Calibri" panose="020F0502020204030204" pitchFamily="34" charset="0"/>
                    <a:cs typeface="Calibri" panose="020F0502020204030204" pitchFamily="34" charset="0"/>
                  </a:rPr>
                  <a:t>&lt; -40.0 (TNT,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052C5ECA-5BC0-4F34-9EB6-03E1BACA0546}"/>
                  </a:ext>
                </a:extLst>
              </p:cNvPr>
              <p:cNvSpPr txBox="1">
                <a:spLocks noRot="1" noChangeAspect="1" noMove="1" noResize="1" noEditPoints="1" noAdjustHandles="1" noChangeArrowheads="1" noChangeShapeType="1" noTextEdit="1"/>
              </p:cNvSpPr>
              <p:nvPr/>
            </p:nvSpPr>
            <p:spPr>
              <a:xfrm>
                <a:off x="107504" y="731989"/>
                <a:ext cx="5472608" cy="400110"/>
              </a:xfrm>
              <a:prstGeom prst="rect">
                <a:avLst/>
              </a:prstGeom>
              <a:blipFill>
                <a:blip r:embed="rId4"/>
                <a:stretch>
                  <a:fillRect l="-1226" t="-7576" b="-25758"/>
                </a:stretch>
              </a:blipFill>
            </p:spPr>
            <p:txBody>
              <a:bodyPr/>
              <a:lstStyle/>
              <a:p>
                <a:r>
                  <a:rPr lang="en-GB">
                    <a:noFill/>
                  </a:rPr>
                  <a:t> </a:t>
                </a:r>
              </a:p>
            </p:txBody>
          </p:sp>
        </mc:Fallback>
      </mc:AlternateContent>
      <p:graphicFrame>
        <p:nvGraphicFramePr>
          <p:cNvPr id="17" name="Table 5">
            <a:extLst>
              <a:ext uri="{FF2B5EF4-FFF2-40B4-BE49-F238E27FC236}">
                <a16:creationId xmlns:a16="http://schemas.microsoft.com/office/drawing/2014/main" id="{9FDE8EB1-527C-457D-B26E-666A3BCFF830}"/>
              </a:ext>
            </a:extLst>
          </p:cNvPr>
          <p:cNvGraphicFramePr>
            <a:graphicFrameLocks noGrp="1"/>
          </p:cNvGraphicFramePr>
          <p:nvPr>
            <p:extLst>
              <p:ext uri="{D42A27DB-BD31-4B8C-83A1-F6EECF244321}">
                <p14:modId xmlns:p14="http://schemas.microsoft.com/office/powerpoint/2010/main" val="443105836"/>
              </p:ext>
            </p:extLst>
          </p:nvPr>
        </p:nvGraphicFramePr>
        <p:xfrm>
          <a:off x="179512" y="1431727"/>
          <a:ext cx="7848872" cy="2669905"/>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18" name="TextBox 17">
            <a:extLst>
              <a:ext uri="{FF2B5EF4-FFF2-40B4-BE49-F238E27FC236}">
                <a16:creationId xmlns:a16="http://schemas.microsoft.com/office/drawing/2014/main" id="{A7E6D655-B765-445E-91E6-C6A87629F728}"/>
              </a:ext>
            </a:extLst>
          </p:cNvPr>
          <p:cNvSpPr txBox="1"/>
          <p:nvPr/>
        </p:nvSpPr>
        <p:spPr>
          <a:xfrm>
            <a:off x="5393940" y="1384499"/>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solidFill>
                  <a:srgbClr val="00B050"/>
                </a:solidFill>
                <a:latin typeface="Calibri" panose="020F0502020204030204" pitchFamily="34" charset="0"/>
                <a:cs typeface="Calibri" panose="020F0502020204030204" pitchFamily="34" charset="0"/>
              </a:rPr>
              <a:t>5 H</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8FCE58FE-477F-4989-9823-76657681EDBB}"/>
              </a:ext>
            </a:extLst>
          </p:cNvPr>
          <p:cNvSpPr txBox="1"/>
          <p:nvPr/>
        </p:nvSpPr>
        <p:spPr>
          <a:xfrm>
            <a:off x="5431209" y="2366569"/>
            <a:ext cx="2131271"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3½ </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3½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7D62B15F-742B-43AB-A5F3-2E5EA8E24CD4}"/>
              </a:ext>
            </a:extLst>
          </p:cNvPr>
          <p:cNvSpPr txBox="1"/>
          <p:nvPr/>
        </p:nvSpPr>
        <p:spPr>
          <a:xfrm>
            <a:off x="5414214" y="2940884"/>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E08E1876-C45D-49D8-B2B3-F0D23E52F53F}"/>
              </a:ext>
            </a:extLst>
          </p:cNvPr>
          <p:cNvSpPr txBox="1"/>
          <p:nvPr/>
        </p:nvSpPr>
        <p:spPr>
          <a:xfrm>
            <a:off x="5436096" y="3509586"/>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3" name="TextBox 22">
            <a:extLst>
              <a:ext uri="{FF2B5EF4-FFF2-40B4-BE49-F238E27FC236}">
                <a16:creationId xmlns:a16="http://schemas.microsoft.com/office/drawing/2014/main" id="{AA3D3C9E-F80A-41C8-9A24-A907796E4779}"/>
              </a:ext>
            </a:extLst>
          </p:cNvPr>
          <p:cNvSpPr txBox="1"/>
          <p:nvPr/>
        </p:nvSpPr>
        <p:spPr>
          <a:xfrm>
            <a:off x="1268649" y="4420361"/>
            <a:ext cx="7263791" cy="1261884"/>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800" dirty="0">
                <a:latin typeface="Calibri" panose="020F0502020204030204" pitchFamily="34" charset="0"/>
                <a:cs typeface="Calibri" panose="020F0502020204030204" pitchFamily="34" charset="0"/>
              </a:rPr>
              <a:t>C</a:t>
            </a:r>
            <a:r>
              <a:rPr lang="en-GB" sz="2800" baseline="-25000" dirty="0">
                <a:latin typeface="Calibri" panose="020F0502020204030204" pitchFamily="34" charset="0"/>
                <a:cs typeface="Calibri" panose="020F0502020204030204" pitchFamily="34" charset="0"/>
              </a:rPr>
              <a:t>7</a:t>
            </a:r>
            <a:r>
              <a:rPr lang="en-GB" sz="2800" dirty="0">
                <a:solidFill>
                  <a:srgbClr val="00B050"/>
                </a:solidFill>
                <a:latin typeface="Calibri" panose="020F0502020204030204" pitchFamily="34" charset="0"/>
                <a:cs typeface="Calibri" panose="020F0502020204030204" pitchFamily="34" charset="0"/>
              </a:rPr>
              <a:t>H</a:t>
            </a:r>
            <a:r>
              <a:rPr lang="en-GB" sz="2800" baseline="-25000" dirty="0">
                <a:solidFill>
                  <a:srgbClr val="00B050"/>
                </a:solidFill>
                <a:latin typeface="Calibri" panose="020F0502020204030204" pitchFamily="34" charset="0"/>
                <a:cs typeface="Calibri" panose="020F0502020204030204" pitchFamily="34" charset="0"/>
              </a:rPr>
              <a:t>5</a:t>
            </a:r>
            <a:r>
              <a:rPr lang="en-GB" sz="2800" dirty="0">
                <a:solidFill>
                  <a:srgbClr val="FF0000"/>
                </a:solidFill>
                <a:latin typeface="Calibri" panose="020F0502020204030204" pitchFamily="34" charset="0"/>
                <a:cs typeface="Calibri" panose="020F0502020204030204" pitchFamily="34" charset="0"/>
              </a:rPr>
              <a:t>N</a:t>
            </a:r>
            <a:r>
              <a:rPr lang="en-GB" sz="2800" baseline="-25000" dirty="0">
                <a:solidFill>
                  <a:srgbClr val="FF0000"/>
                </a:solidFill>
                <a:latin typeface="Calibri" panose="020F0502020204030204" pitchFamily="34" charset="0"/>
                <a:cs typeface="Calibri" panose="020F0502020204030204" pitchFamily="34" charset="0"/>
              </a:rPr>
              <a:t>3</a:t>
            </a:r>
            <a:r>
              <a:rPr lang="en-GB" sz="2800" dirty="0">
                <a:solidFill>
                  <a:srgbClr val="0000FF"/>
                </a:solidFill>
                <a:latin typeface="Calibri" panose="020F0502020204030204" pitchFamily="34" charset="0"/>
                <a:cs typeface="Calibri" panose="020F0502020204030204" pitchFamily="34" charset="0"/>
              </a:rPr>
              <a:t>O</a:t>
            </a:r>
            <a:r>
              <a:rPr lang="en-GB" sz="2800" baseline="-25000" dirty="0">
                <a:solidFill>
                  <a:srgbClr val="0000FF"/>
                </a:solidFill>
                <a:latin typeface="Calibri" panose="020F0502020204030204" pitchFamily="34" charset="0"/>
                <a:cs typeface="Calibri" panose="020F0502020204030204" pitchFamily="34" charset="0"/>
              </a:rPr>
              <a:t>6</a:t>
            </a:r>
            <a:r>
              <a:rPr lang="en-GB" sz="2800" dirty="0">
                <a:latin typeface="Calibri" panose="020F0502020204030204" pitchFamily="34" charset="0"/>
                <a:cs typeface="Calibri" panose="020F0502020204030204" pitchFamily="34" charset="0"/>
              </a:rPr>
              <a:t> </a:t>
            </a:r>
            <a:r>
              <a:rPr lang="en-GB" sz="2800" dirty="0">
                <a:latin typeface="Calibri" panose="020F0502020204030204" pitchFamily="34" charset="0"/>
                <a:cs typeface="Calibri" panose="020F0502020204030204" pitchFamily="34" charset="0"/>
                <a:sym typeface="Wingdings" panose="05000000000000000000" pitchFamily="2" charset="2"/>
              </a:rPr>
              <a:t>  3½ C</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+ 3½ C +  </a:t>
            </a:r>
            <a:r>
              <a:rPr lang="en-GB" sz="2800"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8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8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800" dirty="0">
                <a:latin typeface="Calibri" panose="020F0502020204030204" pitchFamily="34" charset="0"/>
                <a:cs typeface="Calibri" panose="020F0502020204030204" pitchFamily="34" charset="0"/>
                <a:sym typeface="Wingdings" panose="05000000000000000000" pitchFamily="2" charset="2"/>
              </a:rPr>
              <a:t>  +  </a:t>
            </a:r>
            <a:r>
              <a:rPr lang="en-GB" sz="28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8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800" dirty="0">
                <a:latin typeface="Calibri" panose="020F0502020204030204" pitchFamily="34" charset="0"/>
                <a:cs typeface="Calibri" panose="020F0502020204030204" pitchFamily="34" charset="0"/>
                <a:sym typeface="Wingdings" panose="05000000000000000000" pitchFamily="2" charset="2"/>
              </a:rPr>
              <a:t> </a:t>
            </a:r>
            <a:endParaRPr lang="en-GB" sz="28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0215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SPRINGALL ROBERTS RULES</a:t>
            </a:r>
            <a:endParaRPr lang="en-GB" sz="24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CC19D54-81C0-42E5-A444-4EF00463436A}"/>
              </a:ext>
            </a:extLst>
          </p:cNvPr>
          <p:cNvSpPr txBox="1"/>
          <p:nvPr/>
        </p:nvSpPr>
        <p:spPr>
          <a:xfrm>
            <a:off x="179512" y="508512"/>
            <a:ext cx="8964488"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unmodified </a:t>
            </a:r>
            <a:r>
              <a:rPr lang="en-GB" sz="2000" dirty="0" err="1">
                <a:latin typeface="Calibri" panose="020F0502020204030204" pitchFamily="34" charset="0"/>
                <a:cs typeface="Calibri" panose="020F0502020204030204" pitchFamily="34" charset="0"/>
              </a:rPr>
              <a:t>Kistiakowsky</a:t>
            </a:r>
            <a:r>
              <a:rPr lang="en-GB" sz="2000" dirty="0">
                <a:latin typeface="Calibri" panose="020F0502020204030204" pitchFamily="34" charset="0"/>
                <a:cs typeface="Calibri" panose="020F0502020204030204" pitchFamily="34" charset="0"/>
              </a:rPr>
              <a:t>-Wilson rules PLUS two more conditions </a:t>
            </a:r>
            <a:r>
              <a:rPr lang="en-US" sz="2000" dirty="0">
                <a:solidFill>
                  <a:srgbClr val="222222"/>
                </a:solidFill>
                <a:latin typeface="Calibri" panose="020F0502020204030204" pitchFamily="34" charset="0"/>
                <a:cs typeface="Calibri" panose="020F0502020204030204" pitchFamily="34" charset="0"/>
              </a:rPr>
              <a:t>(TNT, </a:t>
            </a:r>
            <a:r>
              <a:rPr lang="en-GB" sz="2000" dirty="0">
                <a:latin typeface="Calibri" panose="020F0502020204030204" pitchFamily="34" charset="0"/>
                <a:cs typeface="Calibri" panose="020F0502020204030204" pitchFamily="34" charset="0"/>
              </a:rPr>
              <a:t>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US" sz="2000" dirty="0">
                <a:solidFill>
                  <a:srgbClr val="222222"/>
                </a:solidFill>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graphicFrame>
        <p:nvGraphicFramePr>
          <p:cNvPr id="15" name="Table 5">
            <a:extLst>
              <a:ext uri="{FF2B5EF4-FFF2-40B4-BE49-F238E27FC236}">
                <a16:creationId xmlns:a16="http://schemas.microsoft.com/office/drawing/2014/main" id="{C21BE380-06C1-4995-A19C-A08747ADD74A}"/>
              </a:ext>
            </a:extLst>
          </p:cNvPr>
          <p:cNvGraphicFramePr>
            <a:graphicFrameLocks noGrp="1"/>
          </p:cNvGraphicFramePr>
          <p:nvPr>
            <p:extLst>
              <p:ext uri="{D42A27DB-BD31-4B8C-83A1-F6EECF244321}">
                <p14:modId xmlns:p14="http://schemas.microsoft.com/office/powerpoint/2010/main" val="2408577800"/>
              </p:ext>
            </p:extLst>
          </p:nvPr>
        </p:nvGraphicFramePr>
        <p:xfrm>
          <a:off x="251520" y="995015"/>
          <a:ext cx="7848872" cy="4444186"/>
        </p:xfrm>
        <a:graphic>
          <a:graphicData uri="http://schemas.openxmlformats.org/drawingml/2006/table">
            <a:tbl>
              <a:tblPr firstRow="1" bandRow="1">
                <a:tableStyleId>{5C22544A-7EE6-4342-B048-85BDC9FD1C3A}</a:tableStyleId>
              </a:tblPr>
              <a:tblGrid>
                <a:gridCol w="827585">
                  <a:extLst>
                    <a:ext uri="{9D8B030D-6E8A-4147-A177-3AD203B41FA5}">
                      <a16:colId xmlns:a16="http://schemas.microsoft.com/office/drawing/2014/main" val="1309494447"/>
                    </a:ext>
                  </a:extLst>
                </a:gridCol>
                <a:gridCol w="7021287">
                  <a:extLst>
                    <a:ext uri="{9D8B030D-6E8A-4147-A177-3AD203B41FA5}">
                      <a16:colId xmlns:a16="http://schemas.microsoft.com/office/drawing/2014/main" val="1606386893"/>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C atoms converted to C</a:t>
                      </a:r>
                      <a:r>
                        <a:rPr lang="en-GB" sz="2000" dirty="0">
                          <a:solidFill>
                            <a:srgbClr val="0000FF"/>
                          </a:solidFill>
                          <a:latin typeface="Calibri" panose="020F0502020204030204" pitchFamily="34" charset="0"/>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a:t>
                      </a:r>
                      <a:r>
                        <a:rPr lang="en-GB" sz="2000" dirty="0">
                          <a:solidFill>
                            <a:srgbClr val="00B050"/>
                          </a:solidFill>
                          <a:latin typeface="Calibri" panose="020F0502020204030204" pitchFamily="34" charset="0"/>
                          <a:cs typeface="Calibri" panose="020F0502020204030204" pitchFamily="34" charset="0"/>
                        </a:rPr>
                        <a:t>H</a:t>
                      </a:r>
                      <a:r>
                        <a:rPr lang="en-GB" sz="2000" dirty="0">
                          <a:latin typeface="Calibri" panose="020F0502020204030204" pitchFamily="34" charset="0"/>
                          <a:cs typeface="Calibri" panose="020F0502020204030204" pitchFamily="34" charset="0"/>
                        </a:rPr>
                        <a:t>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2086221508"/>
                  </a:ext>
                </a:extLst>
              </a:tr>
              <a:tr h="591427">
                <a:tc>
                  <a:txBody>
                    <a:bodyPr/>
                    <a:lstStyle/>
                    <a:p>
                      <a:pPr algn="ctr"/>
                      <a:endParaRPr lang="en-GB" sz="2000" dirty="0">
                        <a:latin typeface="Calibri" panose="020F0502020204030204" pitchFamily="34" charset="0"/>
                        <a:cs typeface="Calibri" panose="020F0502020204030204" pitchFamily="34" charset="0"/>
                      </a:endParaRPr>
                    </a:p>
                  </a:txBody>
                  <a:tcPr/>
                </a:tc>
                <a:tc>
                  <a:txBody>
                    <a:bodyPr/>
                    <a:lstStyle/>
                    <a:p>
                      <a:endParaRPr lang="en-GB" sz="2000" dirty="0">
                        <a:solidFill>
                          <a:srgbClr val="FF0000"/>
                        </a:solidFill>
                        <a:latin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23858734"/>
                  </a:ext>
                </a:extLst>
              </a:tr>
              <a:tr h="591427">
                <a:tc>
                  <a:txBody>
                    <a:bodyPr/>
                    <a:lstStyle/>
                    <a:p>
                      <a:pPr algn="ctr"/>
                      <a:r>
                        <a:rPr lang="en-GB" sz="2000" dirty="0">
                          <a:latin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cs typeface="Calibri" panose="020F0502020204030204" pitchFamily="34" charset="0"/>
                        </a:rPr>
                        <a:t>1/3 of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3556114099"/>
                  </a:ext>
                </a:extLst>
              </a:tr>
              <a:tr h="591427">
                <a:tc>
                  <a:txBody>
                    <a:bodyPr/>
                    <a:lstStyle/>
                    <a:p>
                      <a:pPr algn="ctr"/>
                      <a:r>
                        <a:rPr lang="en-GB" sz="2000" dirty="0">
                          <a:latin typeface="Calibri" panose="020F0502020204030204" pitchFamily="34" charset="0"/>
                          <a:cs typeface="Calibri" panose="020F0502020204030204" pitchFamily="34" charset="0"/>
                        </a:rPr>
                        <a:t>6</a:t>
                      </a:r>
                    </a:p>
                  </a:txBody>
                  <a:tcPr/>
                </a:tc>
                <a:tc>
                  <a:txBody>
                    <a:bodyPr/>
                    <a:lstStyle/>
                    <a:p>
                      <a:r>
                        <a:rPr lang="en-GB" sz="2000" dirty="0">
                          <a:latin typeface="Calibri" panose="020F0502020204030204" pitchFamily="34" charset="0"/>
                          <a:cs typeface="Calibri" panose="020F0502020204030204" pitchFamily="34" charset="0"/>
                        </a:rPr>
                        <a:t>1/6 of original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converts to C and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22040993"/>
                  </a:ext>
                </a:extLst>
              </a:tr>
            </a:tbl>
          </a:graphicData>
        </a:graphic>
      </p:graphicFrame>
      <p:sp>
        <p:nvSpPr>
          <p:cNvPr id="16" name="TextBox 15">
            <a:extLst>
              <a:ext uri="{FF2B5EF4-FFF2-40B4-BE49-F238E27FC236}">
                <a16:creationId xmlns:a16="http://schemas.microsoft.com/office/drawing/2014/main" id="{E9CD01FD-5156-47D8-8B57-7F3D6E65F845}"/>
              </a:ext>
            </a:extLst>
          </p:cNvPr>
          <p:cNvSpPr txBox="1"/>
          <p:nvPr/>
        </p:nvSpPr>
        <p:spPr>
          <a:xfrm>
            <a:off x="5465948" y="947787"/>
            <a:ext cx="2274404" cy="831318"/>
          </a:xfrm>
          <a:prstGeom prst="rect">
            <a:avLst/>
          </a:prstGeom>
          <a:noFill/>
        </p:spPr>
        <p:txBody>
          <a:bodyPr wrap="square">
            <a:spAutoFit/>
          </a:bodyPr>
          <a:lstStyle/>
          <a:p>
            <a:pPr>
              <a:lnSpc>
                <a:spcPts val="3000"/>
              </a:lnSpc>
            </a:pPr>
            <a:r>
              <a:rPr lang="en-GB" sz="2000" b="1" dirty="0">
                <a:solidFill>
                  <a:schemeClr val="tx1"/>
                </a:solidFill>
                <a:latin typeface="Calibri" panose="020F0502020204030204" pitchFamily="34" charset="0"/>
                <a:cs typeface="Calibri" panose="020F0502020204030204" pitchFamily="34" charset="0"/>
              </a:rPr>
              <a:t>Products </a:t>
            </a:r>
          </a:p>
          <a:p>
            <a:pPr>
              <a:lnSpc>
                <a:spcPts val="3000"/>
              </a:lnSpc>
            </a:pPr>
            <a:r>
              <a:rPr lang="en-GB" sz="2000" dirty="0">
                <a:latin typeface="Calibri" panose="020F0502020204030204" pitchFamily="34" charset="0"/>
                <a:cs typeface="Calibri" panose="020F0502020204030204" pitchFamily="34" charset="0"/>
              </a:rPr>
              <a:t>6 C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91F37AEE-B32E-4992-8860-0386C853EE26}"/>
              </a:ext>
            </a:extLst>
          </p:cNvPr>
          <p:cNvSpPr txBox="1"/>
          <p:nvPr/>
        </p:nvSpPr>
        <p:spPr>
          <a:xfrm>
            <a:off x="5508104" y="1929857"/>
            <a:ext cx="1805087"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dirty="0">
              <a:solidFill>
                <a:srgbClr val="0000FF"/>
              </a:solidFill>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13022BEC-3E6C-4BEA-97AA-D295F44F88C5}"/>
              </a:ext>
            </a:extLst>
          </p:cNvPr>
          <p:cNvSpPr txBox="1"/>
          <p:nvPr/>
        </p:nvSpPr>
        <p:spPr>
          <a:xfrm>
            <a:off x="5486222" y="2504172"/>
            <a:ext cx="2148266"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No more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left</a:t>
            </a:r>
            <a:endParaRPr lang="en-GB" sz="2000" baseline="-25000" dirty="0">
              <a:solidFill>
                <a:srgbClr val="0000FF"/>
              </a:solidFill>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42727A9D-031F-4E01-AA22-93C4D195919D}"/>
              </a:ext>
            </a:extLst>
          </p:cNvPr>
          <p:cNvSpPr txBox="1"/>
          <p:nvPr/>
        </p:nvSpPr>
        <p:spPr>
          <a:xfrm>
            <a:off x="5508104" y="3072874"/>
            <a:ext cx="1661071" cy="400110"/>
          </a:xfrm>
          <a:prstGeom prst="rect">
            <a:avLst/>
          </a:prstGeom>
          <a:noFill/>
        </p:spPr>
        <p:txBody>
          <a:bodyPr wrap="square">
            <a:spAutoFit/>
          </a:bodyPr>
          <a:lstStyle/>
          <a:p>
            <a:r>
              <a:rPr lang="en-GB" sz="2000" dirty="0">
                <a:solidFill>
                  <a:srgbClr val="FF0000"/>
                </a:solidFill>
                <a:latin typeface="Calibri" panose="020F0502020204030204" pitchFamily="34" charset="0"/>
                <a:cs typeface="Calibri" panose="020F0502020204030204" pitchFamily="34" charset="0"/>
              </a:rPr>
              <a:t>3 N</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 </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p:txBody>
      </p:sp>
      <p:sp>
        <p:nvSpPr>
          <p:cNvPr id="20" name="TextBox 19">
            <a:extLst>
              <a:ext uri="{FF2B5EF4-FFF2-40B4-BE49-F238E27FC236}">
                <a16:creationId xmlns:a16="http://schemas.microsoft.com/office/drawing/2014/main" id="{AAC0754B-F209-42CC-A707-C0E0067AEAD3}"/>
              </a:ext>
            </a:extLst>
          </p:cNvPr>
          <p:cNvSpPr txBox="1"/>
          <p:nvPr/>
        </p:nvSpPr>
        <p:spPr>
          <a:xfrm>
            <a:off x="1046264" y="3711608"/>
            <a:ext cx="6785992" cy="400110"/>
          </a:xfrm>
          <a:prstGeom prst="rect">
            <a:avLst/>
          </a:prstGeom>
          <a:noFill/>
        </p:spPr>
        <p:txBody>
          <a:bodyPr wrap="square">
            <a:spAutoFit/>
          </a:bodyPr>
          <a:lstStyle/>
          <a:p>
            <a:r>
              <a:rPr lang="en-GB" sz="2000" dirty="0">
                <a:latin typeface="Calibri" panose="020F0502020204030204" pitchFamily="34" charset="0"/>
                <a:cs typeface="Calibri" panose="020F0502020204030204" pitchFamily="34" charset="0"/>
              </a:rPr>
              <a:t>This results in equation: C</a:t>
            </a:r>
            <a:r>
              <a:rPr lang="en-GB" sz="2000" baseline="-25000" dirty="0">
                <a:latin typeface="Calibri" panose="020F0502020204030204" pitchFamily="34" charset="0"/>
                <a:cs typeface="Calibri" panose="020F0502020204030204" pitchFamily="34" charset="0"/>
              </a:rPr>
              <a:t>7</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5</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3</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6</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6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dirty="0">
                <a:latin typeface="Calibri" panose="020F0502020204030204" pitchFamily="34" charset="0"/>
                <a:cs typeface="Calibri" panose="020F0502020204030204" pitchFamily="34" charset="0"/>
                <a:sym typeface="Wingdings" panose="05000000000000000000" pitchFamily="2" charset="2"/>
              </a:rPr>
              <a:t> +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2½ H2</a:t>
            </a:r>
            <a:r>
              <a:rPr lang="en-GB" sz="2000" dirty="0">
                <a:latin typeface="Calibri" panose="020F0502020204030204" pitchFamily="34" charset="0"/>
                <a:cs typeface="Calibri" panose="020F0502020204030204" pitchFamily="34" charset="0"/>
                <a:sym typeface="Wingdings" panose="05000000000000000000" pitchFamily="2" charset="2"/>
              </a:rPr>
              <a:t> +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1½</a:t>
            </a:r>
            <a:r>
              <a:rPr lang="en-GB" sz="2000" dirty="0">
                <a:latin typeface="Calibri" panose="020F0502020204030204" pitchFamily="34" charset="0"/>
                <a:cs typeface="Calibri" panose="020F0502020204030204" pitchFamily="34" charset="0"/>
                <a:sym typeface="Wingdings" panose="05000000000000000000" pitchFamily="2" charset="2"/>
              </a:rPr>
              <a:t> </a:t>
            </a:r>
            <a:r>
              <a:rPr lang="en-GB" sz="2000" dirty="0">
                <a:solidFill>
                  <a:srgbClr val="FF0000"/>
                </a:solidFill>
                <a:latin typeface="Calibri" panose="020F0502020204030204" pitchFamily="34" charset="0"/>
                <a:cs typeface="Calibri" panose="020F0502020204030204" pitchFamily="34" charset="0"/>
                <a:sym typeface="Wingdings" panose="05000000000000000000" pitchFamily="2" charset="2"/>
              </a:rPr>
              <a:t>N2</a:t>
            </a:r>
            <a:endParaRPr lang="en-GB" sz="2000" dirty="0">
              <a:solidFill>
                <a:srgbClr val="FF0000"/>
              </a:solidFill>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740A133-3C68-4F38-B52B-AC57C9089EF4}"/>
              </a:ext>
            </a:extLst>
          </p:cNvPr>
          <p:cNvSpPr txBox="1"/>
          <p:nvPr/>
        </p:nvSpPr>
        <p:spPr>
          <a:xfrm>
            <a:off x="5581102" y="4270170"/>
            <a:ext cx="1799210"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2C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C</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aseline="-25000" dirty="0">
                <a:latin typeface="Calibri" panose="020F0502020204030204" pitchFamily="34" charset="0"/>
                <a:cs typeface="Calibri" panose="020F0502020204030204" pitchFamily="34" charset="0"/>
                <a:sym typeface="Wingdings" panose="05000000000000000000" pitchFamily="2" charset="2"/>
              </a:rPr>
              <a:t>2</a:t>
            </a:r>
            <a:endParaRPr lang="en-GB" sz="2000" baseline="-25000"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C0A3D227-33FC-4FD4-BE66-4DBDB12CBC85}"/>
              </a:ext>
            </a:extLst>
          </p:cNvPr>
          <p:cNvSpPr txBox="1"/>
          <p:nvPr/>
        </p:nvSpPr>
        <p:spPr>
          <a:xfrm>
            <a:off x="5582904" y="4847782"/>
            <a:ext cx="2142894"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sym typeface="Wingdings" panose="05000000000000000000" pitchFamily="2" charset="2"/>
              </a:rPr>
              <a:t> C + </a:t>
            </a:r>
            <a:r>
              <a:rPr lang="en-GB" sz="20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0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endParaRPr lang="en-GB" sz="2000" dirty="0">
              <a:solidFill>
                <a:srgbClr val="0000FF"/>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42D809FD-7954-4F24-801E-4ADC9104D2CB}"/>
              </a:ext>
            </a:extLst>
          </p:cNvPr>
          <p:cNvSpPr txBox="1"/>
          <p:nvPr/>
        </p:nvSpPr>
        <p:spPr>
          <a:xfrm>
            <a:off x="825104" y="5522284"/>
            <a:ext cx="7275288" cy="1200329"/>
          </a:xfrm>
          <a:prstGeom prst="rect">
            <a:avLst/>
          </a:prstGeom>
          <a:noFill/>
        </p:spPr>
        <p:txBody>
          <a:bodyPr wrap="square">
            <a:spAutoFit/>
          </a:bodyPr>
          <a:lstStyle/>
          <a:p>
            <a:r>
              <a:rPr lang="en-GB" sz="2400" dirty="0">
                <a:latin typeface="Calibri" panose="020F0502020204030204" pitchFamily="34" charset="0"/>
                <a:cs typeface="Calibri" panose="020F0502020204030204" pitchFamily="34" charset="0"/>
              </a:rPr>
              <a:t>Overall reaction for decomposition of TNT:</a:t>
            </a:r>
          </a:p>
          <a:p>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C</a:t>
            </a:r>
            <a:r>
              <a:rPr lang="en-GB" sz="2400" baseline="-25000" dirty="0">
                <a:latin typeface="Calibri" panose="020F0502020204030204" pitchFamily="34" charset="0"/>
                <a:cs typeface="Calibri" panose="020F0502020204030204" pitchFamily="34" charset="0"/>
              </a:rPr>
              <a:t>7</a:t>
            </a:r>
            <a:r>
              <a:rPr lang="en-GB" sz="2400" dirty="0">
                <a:solidFill>
                  <a:srgbClr val="00B050"/>
                </a:solidFill>
                <a:latin typeface="Calibri" panose="020F0502020204030204" pitchFamily="34" charset="0"/>
                <a:cs typeface="Calibri" panose="020F0502020204030204" pitchFamily="34" charset="0"/>
              </a:rPr>
              <a:t>H</a:t>
            </a:r>
            <a:r>
              <a:rPr lang="en-GB" sz="2400" baseline="-25000" dirty="0">
                <a:solidFill>
                  <a:srgbClr val="00B050"/>
                </a:solidFill>
                <a:latin typeface="Calibri" panose="020F0502020204030204" pitchFamily="34" charset="0"/>
                <a:cs typeface="Calibri" panose="020F0502020204030204" pitchFamily="34" charset="0"/>
              </a:rPr>
              <a:t>5</a:t>
            </a:r>
            <a:r>
              <a:rPr lang="en-GB" sz="2400" dirty="0">
                <a:solidFill>
                  <a:srgbClr val="FF0000"/>
                </a:solidFill>
                <a:latin typeface="Calibri" panose="020F0502020204030204" pitchFamily="34" charset="0"/>
                <a:cs typeface="Calibri" panose="020F0502020204030204" pitchFamily="34" charset="0"/>
              </a:rPr>
              <a:t>N</a:t>
            </a:r>
            <a:r>
              <a:rPr lang="en-GB" sz="2400" baseline="-25000" dirty="0">
                <a:solidFill>
                  <a:srgbClr val="FF0000"/>
                </a:solidFill>
                <a:latin typeface="Calibri" panose="020F0502020204030204" pitchFamily="34" charset="0"/>
                <a:cs typeface="Calibri" panose="020F0502020204030204" pitchFamily="34" charset="0"/>
              </a:rPr>
              <a:t>3</a:t>
            </a:r>
            <a:r>
              <a:rPr lang="en-GB" sz="2400" dirty="0">
                <a:solidFill>
                  <a:srgbClr val="0000FF"/>
                </a:solidFill>
                <a:latin typeface="Calibri" panose="020F0502020204030204" pitchFamily="34" charset="0"/>
                <a:cs typeface="Calibri" panose="020F0502020204030204" pitchFamily="34" charset="0"/>
              </a:rPr>
              <a:t>O</a:t>
            </a:r>
            <a:r>
              <a:rPr lang="en-GB" sz="2400" baseline="-25000" dirty="0">
                <a:solidFill>
                  <a:srgbClr val="0000FF"/>
                </a:solidFill>
                <a:latin typeface="Calibri" panose="020F0502020204030204" pitchFamily="34" charset="0"/>
                <a:cs typeface="Calibri" panose="020F0502020204030204" pitchFamily="34" charset="0"/>
              </a:rPr>
              <a:t>6</a:t>
            </a: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sym typeface="Wingdings" panose="05000000000000000000" pitchFamily="2" charset="2"/>
              </a:rPr>
              <a:t>  3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dirty="0">
                <a:latin typeface="Calibri" panose="020F0502020204030204" pitchFamily="34" charset="0"/>
                <a:cs typeface="Calibri" panose="020F0502020204030204" pitchFamily="34" charset="0"/>
                <a:sym typeface="Wingdings" panose="05000000000000000000" pitchFamily="2" charset="2"/>
              </a:rPr>
              <a:t> + C</a:t>
            </a:r>
            <a:r>
              <a:rPr lang="en-GB" sz="2400"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aseline="-25000" dirty="0">
                <a:solidFill>
                  <a:srgbClr val="0000FF"/>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3 C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1½ 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 </a:t>
            </a:r>
            <a:r>
              <a:rPr lang="en-GB" sz="2400" dirty="0">
                <a:solidFill>
                  <a:srgbClr val="00B050"/>
                </a:solidFill>
                <a:latin typeface="Calibri" panose="020F0502020204030204" pitchFamily="34" charset="0"/>
                <a:cs typeface="Calibri" panose="020F0502020204030204" pitchFamily="34" charset="0"/>
                <a:sym typeface="Wingdings" panose="05000000000000000000" pitchFamily="2" charset="2"/>
              </a:rPr>
              <a:t>H</a:t>
            </a:r>
            <a:r>
              <a:rPr lang="en-GB" sz="2400"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O +  </a:t>
            </a:r>
            <a:r>
              <a:rPr lang="en-GB" sz="2400"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dirty="0">
                <a:latin typeface="Calibri" panose="020F0502020204030204" pitchFamily="34" charset="0"/>
                <a:cs typeface="Calibri" panose="020F0502020204030204" pitchFamily="34" charset="0"/>
                <a:sym typeface="Wingdings" panose="05000000000000000000" pitchFamily="2" charset="2"/>
              </a:rPr>
              <a:t> </a:t>
            </a:r>
            <a:endParaRPr lang="en-GB" sz="2400" baseline="-25000"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9837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P spid="19" grpId="0"/>
      <p:bldP spid="20" grpId="0"/>
      <p:bldP spid="21" grpId="0"/>
      <p:bldP spid="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6EB5458-18EA-4F5F-9539-254B470D4B95}"/>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3F11EEE3-9C66-4B49-8704-31FC48D182A5}"/>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4" name="Picture 3">
              <a:extLst>
                <a:ext uri="{FF2B5EF4-FFF2-40B4-BE49-F238E27FC236}">
                  <a16:creationId xmlns:a16="http://schemas.microsoft.com/office/drawing/2014/main" id="{C00C5EED-45E8-48AE-876C-529A58DFF4A5}"/>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6E9FA5BA-710E-4050-8FF7-C50AA0B53519}"/>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31C7384B-6C9F-45D4-B21E-25FDE356739A}"/>
              </a:ext>
            </a:extLst>
          </p:cNvPr>
          <p:cNvSpPr txBox="1"/>
          <p:nvPr/>
        </p:nvSpPr>
        <p:spPr>
          <a:xfrm>
            <a:off x="162583" y="548680"/>
            <a:ext cx="8784976" cy="1107996"/>
          </a:xfrm>
          <a:prstGeom prst="rect">
            <a:avLst/>
          </a:prstGeom>
          <a:noFill/>
        </p:spPr>
        <p:txBody>
          <a:bodyPr wrap="square" rtlCol="0">
            <a:spAutoFit/>
          </a:bodyPr>
          <a:lstStyle/>
          <a:p>
            <a:r>
              <a:rPr lang="en-GB" sz="2200" dirty="0">
                <a:latin typeface="Calibri" panose="020F0502020204030204" pitchFamily="34" charset="0"/>
                <a:cs typeface="Calibri" panose="020F0502020204030204" pitchFamily="34" charset="0"/>
              </a:rPr>
              <a:t>For two explosive compounds, TNAZ (C</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4</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 and picric acid (C</a:t>
            </a:r>
            <a:r>
              <a:rPr lang="en-GB" sz="2200" baseline="-25000" dirty="0">
                <a:latin typeface="Calibri" panose="020F0502020204030204" pitchFamily="34" charset="0"/>
                <a:cs typeface="Calibri" panose="020F0502020204030204" pitchFamily="34" charset="0"/>
              </a:rPr>
              <a:t>6</a:t>
            </a:r>
            <a:r>
              <a:rPr lang="en-GB" sz="2200" dirty="0">
                <a:latin typeface="Calibri" panose="020F0502020204030204" pitchFamily="34" charset="0"/>
                <a:cs typeface="Calibri" panose="020F0502020204030204" pitchFamily="34" charset="0"/>
              </a:rPr>
              <a:t>H</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N</a:t>
            </a:r>
            <a:r>
              <a:rPr lang="en-GB" sz="2200" baseline="-25000" dirty="0">
                <a:latin typeface="Calibri" panose="020F0502020204030204" pitchFamily="34" charset="0"/>
                <a:cs typeface="Calibri" panose="020F0502020204030204" pitchFamily="34" charset="0"/>
              </a:rPr>
              <a:t>3</a:t>
            </a:r>
            <a:r>
              <a:rPr lang="en-GB" sz="2200" dirty="0">
                <a:latin typeface="Calibri" panose="020F0502020204030204" pitchFamily="34" charset="0"/>
                <a:cs typeface="Calibri" panose="020F0502020204030204" pitchFamily="34" charset="0"/>
              </a:rPr>
              <a:t>O</a:t>
            </a:r>
            <a:r>
              <a:rPr lang="en-GB" sz="2200" baseline="-25000" dirty="0">
                <a:latin typeface="Calibri" panose="020F0502020204030204" pitchFamily="34" charset="0"/>
                <a:cs typeface="Calibri" panose="020F0502020204030204" pitchFamily="34" charset="0"/>
              </a:rPr>
              <a:t>7</a:t>
            </a:r>
            <a:r>
              <a:rPr lang="en-GB" sz="2200" dirty="0">
                <a:latin typeface="Calibri" panose="020F0502020204030204" pitchFamily="34" charset="0"/>
                <a:cs typeface="Calibri" panose="020F0502020204030204" pitchFamily="34" charset="0"/>
              </a:rPr>
              <a:t>), calculate the oxygen balance. Use either the K-W and S-R rules to determine the decomposition products.</a:t>
            </a:r>
          </a:p>
        </p:txBody>
      </p:sp>
      <p:graphicFrame>
        <p:nvGraphicFramePr>
          <p:cNvPr id="7" name="Table 5">
            <a:extLst>
              <a:ext uri="{FF2B5EF4-FFF2-40B4-BE49-F238E27FC236}">
                <a16:creationId xmlns:a16="http://schemas.microsoft.com/office/drawing/2014/main" id="{512A0838-A3E0-416A-8B3B-BD034A19B4DB}"/>
              </a:ext>
            </a:extLst>
          </p:cNvPr>
          <p:cNvGraphicFramePr>
            <a:graphicFrameLocks noGrp="1"/>
          </p:cNvGraphicFramePr>
          <p:nvPr>
            <p:extLst>
              <p:ext uri="{D42A27DB-BD31-4B8C-83A1-F6EECF244321}">
                <p14:modId xmlns:p14="http://schemas.microsoft.com/office/powerpoint/2010/main" val="299317813"/>
              </p:ext>
            </p:extLst>
          </p:nvPr>
        </p:nvGraphicFramePr>
        <p:xfrm>
          <a:off x="107504" y="2095506"/>
          <a:ext cx="4389133" cy="2708521"/>
        </p:xfrm>
        <a:graphic>
          <a:graphicData uri="http://schemas.openxmlformats.org/drawingml/2006/table">
            <a:tbl>
              <a:tblPr firstRow="1" bandRow="1">
                <a:tableStyleId>{5C22544A-7EE6-4342-B048-85BDC9FD1C3A}</a:tableStyleId>
              </a:tblPr>
              <a:tblGrid>
                <a:gridCol w="839099">
                  <a:extLst>
                    <a:ext uri="{9D8B030D-6E8A-4147-A177-3AD203B41FA5}">
                      <a16:colId xmlns:a16="http://schemas.microsoft.com/office/drawing/2014/main" val="1309494447"/>
                    </a:ext>
                  </a:extLst>
                </a:gridCol>
                <a:gridCol w="3550034">
                  <a:extLst>
                    <a:ext uri="{9D8B030D-6E8A-4147-A177-3AD203B41FA5}">
                      <a16:colId xmlns:a16="http://schemas.microsoft.com/office/drawing/2014/main" val="1606386893"/>
                    </a:ext>
                  </a:extLst>
                </a:gridCol>
              </a:tblGrid>
              <a:tr h="370840">
                <a:tc>
                  <a:txBody>
                    <a:bodyPr/>
                    <a:lstStyle/>
                    <a:p>
                      <a:r>
                        <a:rPr lang="en-GB" sz="1800" dirty="0">
                          <a:solidFill>
                            <a:schemeClr val="tx1"/>
                          </a:solidFill>
                          <a:latin typeface="+mn-lt"/>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tx1"/>
                          </a:solidFill>
                          <a:latin typeface="+mn-lt"/>
                          <a:cs typeface="Calibri" panose="020F0502020204030204" pitchFamily="34" charset="0"/>
                        </a:rPr>
                        <a:t>Conditions</a:t>
                      </a:r>
                    </a:p>
                  </a:txBody>
                  <a:tcPr/>
                </a:tc>
                <a:extLst>
                  <a:ext uri="{0D108BD9-81ED-4DB2-BD59-A6C34878D82A}">
                    <a16:rowId xmlns:a16="http://schemas.microsoft.com/office/drawing/2014/main" val="1270473353"/>
                  </a:ext>
                </a:extLst>
              </a:tr>
              <a:tr h="530110">
                <a:tc>
                  <a:txBody>
                    <a:bodyPr/>
                    <a:lstStyle/>
                    <a:p>
                      <a:pPr algn="ctr"/>
                      <a:r>
                        <a:rPr lang="en-GB" sz="1800" dirty="0">
                          <a:latin typeface="+mn-lt"/>
                          <a:cs typeface="Calibri" panose="020F0502020204030204" pitchFamily="34" charset="0"/>
                        </a:rPr>
                        <a:t>1</a:t>
                      </a:r>
                    </a:p>
                  </a:txBody>
                  <a:tcPr/>
                </a:tc>
                <a:tc>
                  <a:txBody>
                    <a:bodyPr/>
                    <a:lstStyle/>
                    <a:p>
                      <a:r>
                        <a:rPr lang="en-GB" sz="1800" dirty="0">
                          <a:latin typeface="+mn-lt"/>
                          <a:cs typeface="Calibri" panose="020F0502020204030204" pitchFamily="34" charset="0"/>
                        </a:rPr>
                        <a:t>C atoms converted to C</a:t>
                      </a:r>
                      <a:r>
                        <a:rPr lang="en-GB" sz="1800" dirty="0">
                          <a:solidFill>
                            <a:srgbClr val="0000FF"/>
                          </a:solidFill>
                          <a:latin typeface="+mn-lt"/>
                          <a:cs typeface="Calibri" panose="020F0502020204030204" pitchFamily="34" charset="0"/>
                        </a:rPr>
                        <a:t>O                                       </a:t>
                      </a:r>
                    </a:p>
                  </a:txBody>
                  <a:tcPr/>
                </a:tc>
                <a:extLst>
                  <a:ext uri="{0D108BD9-81ED-4DB2-BD59-A6C34878D82A}">
                    <a16:rowId xmlns:a16="http://schemas.microsoft.com/office/drawing/2014/main" val="3894284445"/>
                  </a:ext>
                </a:extLst>
              </a:tr>
              <a:tr h="576064">
                <a:tc>
                  <a:txBody>
                    <a:bodyPr/>
                    <a:lstStyle/>
                    <a:p>
                      <a:pPr algn="ctr"/>
                      <a:r>
                        <a:rPr lang="en-GB" sz="1800" dirty="0">
                          <a:latin typeface="+mn-lt"/>
                          <a:cs typeface="Calibri" panose="020F0502020204030204" pitchFamily="34" charset="0"/>
                        </a:rPr>
                        <a:t>2</a:t>
                      </a:r>
                    </a:p>
                  </a:txBody>
                  <a:tcPr/>
                </a:tc>
                <a:tc>
                  <a:txBody>
                    <a:bodyPr/>
                    <a:lstStyle/>
                    <a:p>
                      <a:r>
                        <a:rPr lang="en-GB" sz="1800" dirty="0">
                          <a:latin typeface="+mn-lt"/>
                          <a:cs typeface="Calibri" panose="020F0502020204030204" pitchFamily="34" charset="0"/>
                        </a:rPr>
                        <a:t>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a:t>
                      </a:r>
                      <a:r>
                        <a:rPr lang="en-GB" sz="1800" dirty="0">
                          <a:solidFill>
                            <a:srgbClr val="00B050"/>
                          </a:solidFill>
                          <a:latin typeface="+mn-lt"/>
                          <a:cs typeface="Calibri" panose="020F0502020204030204" pitchFamily="34" charset="0"/>
                        </a:rPr>
                        <a:t>H</a:t>
                      </a:r>
                      <a:r>
                        <a:rPr lang="en-GB" sz="1800" dirty="0">
                          <a:latin typeface="+mn-lt"/>
                          <a:cs typeface="Calibri" panose="020F0502020204030204" pitchFamily="34" charset="0"/>
                        </a:rPr>
                        <a:t> to </a:t>
                      </a:r>
                      <a:r>
                        <a:rPr lang="en-GB" sz="1800" dirty="0">
                          <a:solidFill>
                            <a:srgbClr val="00B050"/>
                          </a:solidFill>
                          <a:latin typeface="+mn-lt"/>
                          <a:cs typeface="Calibri" panose="020F0502020204030204" pitchFamily="34" charset="0"/>
                        </a:rPr>
                        <a:t>H</a:t>
                      </a:r>
                      <a:r>
                        <a:rPr lang="en-GB" sz="1800" baseline="-25000" dirty="0">
                          <a:solidFill>
                            <a:srgbClr val="00B050"/>
                          </a:solidFill>
                          <a:latin typeface="+mn-lt"/>
                          <a:cs typeface="Calibri" panose="020F0502020204030204" pitchFamily="34" charset="0"/>
                        </a:rPr>
                        <a:t>2</a:t>
                      </a:r>
                      <a:r>
                        <a:rPr lang="en-GB" sz="1800" dirty="0">
                          <a:solidFill>
                            <a:srgbClr val="0000FF"/>
                          </a:solidFill>
                          <a:latin typeface="+mn-lt"/>
                          <a:cs typeface="Calibri" panose="020F0502020204030204" pitchFamily="34" charset="0"/>
                        </a:rPr>
                        <a:t>O</a:t>
                      </a:r>
                    </a:p>
                  </a:txBody>
                  <a:tcPr/>
                </a:tc>
                <a:extLst>
                  <a:ext uri="{0D108BD9-81ED-4DB2-BD59-A6C34878D82A}">
                    <a16:rowId xmlns:a16="http://schemas.microsoft.com/office/drawing/2014/main" val="1944447012"/>
                  </a:ext>
                </a:extLst>
              </a:tr>
              <a:tr h="576064">
                <a:tc>
                  <a:txBody>
                    <a:bodyPr/>
                    <a:lstStyle/>
                    <a:p>
                      <a:pPr algn="ctr"/>
                      <a:r>
                        <a:rPr lang="en-GB" sz="1800" dirty="0">
                          <a:latin typeface="+mn-lt"/>
                          <a:cs typeface="Calibri" panose="020F0502020204030204" pitchFamily="34" charset="0"/>
                        </a:rPr>
                        <a:t>3</a:t>
                      </a:r>
                    </a:p>
                  </a:txBody>
                  <a:tcPr/>
                </a:tc>
                <a:tc>
                  <a:txBody>
                    <a:bodyPr/>
                    <a:lstStyle/>
                    <a:p>
                      <a:r>
                        <a:rPr lang="en-GB" sz="1800" dirty="0">
                          <a:latin typeface="+mn-lt"/>
                          <a:cs typeface="Calibri" panose="020F0502020204030204" pitchFamily="34" charset="0"/>
                        </a:rPr>
                        <a:t>Still remaining </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oxidizes C</a:t>
                      </a:r>
                      <a:r>
                        <a:rPr lang="en-GB" sz="1800" dirty="0">
                          <a:solidFill>
                            <a:srgbClr val="0000FF"/>
                          </a:solidFill>
                          <a:latin typeface="+mn-lt"/>
                          <a:cs typeface="Calibri" panose="020F0502020204030204" pitchFamily="34" charset="0"/>
                        </a:rPr>
                        <a:t>O</a:t>
                      </a:r>
                      <a:r>
                        <a:rPr lang="en-GB" sz="1800" dirty="0">
                          <a:latin typeface="+mn-lt"/>
                          <a:cs typeface="Calibri" panose="020F0502020204030204" pitchFamily="34" charset="0"/>
                        </a:rPr>
                        <a:t> to C</a:t>
                      </a:r>
                      <a:r>
                        <a:rPr lang="en-GB" sz="1800" dirty="0">
                          <a:solidFill>
                            <a:srgbClr val="0000FF"/>
                          </a:solidFill>
                          <a:latin typeface="+mn-lt"/>
                          <a:cs typeface="Calibri" panose="020F0502020204030204" pitchFamily="34" charset="0"/>
                        </a:rPr>
                        <a:t>O</a:t>
                      </a:r>
                      <a:r>
                        <a:rPr lang="en-GB" sz="1800" baseline="-25000" dirty="0">
                          <a:solidFill>
                            <a:srgbClr val="0000FF"/>
                          </a:solidFill>
                          <a:latin typeface="+mn-lt"/>
                          <a:cs typeface="Calibri" panose="020F0502020204030204" pitchFamily="34" charset="0"/>
                        </a:rPr>
                        <a:t>2</a:t>
                      </a:r>
                    </a:p>
                  </a:txBody>
                  <a:tcPr/>
                </a:tc>
                <a:extLst>
                  <a:ext uri="{0D108BD9-81ED-4DB2-BD59-A6C34878D82A}">
                    <a16:rowId xmlns:a16="http://schemas.microsoft.com/office/drawing/2014/main" val="1423451996"/>
                  </a:ext>
                </a:extLst>
              </a:tr>
              <a:tr h="591427">
                <a:tc>
                  <a:txBody>
                    <a:bodyPr/>
                    <a:lstStyle/>
                    <a:p>
                      <a:pPr algn="ctr"/>
                      <a:r>
                        <a:rPr lang="en-GB" sz="1800" dirty="0">
                          <a:latin typeface="+mn-lt"/>
                          <a:cs typeface="Calibri" panose="020F0502020204030204" pitchFamily="34" charset="0"/>
                        </a:rPr>
                        <a:t>4</a:t>
                      </a:r>
                    </a:p>
                  </a:txBody>
                  <a:tcPr/>
                </a:tc>
                <a:tc>
                  <a:txBody>
                    <a:bodyPr/>
                    <a:lstStyle/>
                    <a:p>
                      <a:r>
                        <a:rPr lang="en-GB" sz="1800" dirty="0">
                          <a:latin typeface="+mn-lt"/>
                          <a:cs typeface="Calibri" panose="020F0502020204030204" pitchFamily="34" charset="0"/>
                        </a:rPr>
                        <a:t>All </a:t>
                      </a:r>
                      <a:r>
                        <a:rPr lang="en-GB" sz="1800" dirty="0">
                          <a:solidFill>
                            <a:srgbClr val="FF0000"/>
                          </a:solidFill>
                          <a:latin typeface="+mn-lt"/>
                          <a:cs typeface="Calibri" panose="020F0502020204030204" pitchFamily="34" charset="0"/>
                        </a:rPr>
                        <a:t>N</a:t>
                      </a:r>
                      <a:r>
                        <a:rPr lang="en-GB" sz="1800" dirty="0">
                          <a:latin typeface="+mn-lt"/>
                          <a:cs typeface="Calibri" panose="020F0502020204030204" pitchFamily="34" charset="0"/>
                        </a:rPr>
                        <a:t> converted to </a:t>
                      </a:r>
                      <a:r>
                        <a:rPr lang="en-GB" sz="1800" dirty="0">
                          <a:solidFill>
                            <a:srgbClr val="FF0000"/>
                          </a:solidFill>
                          <a:latin typeface="+mn-lt"/>
                          <a:cs typeface="Calibri" panose="020F0502020204030204" pitchFamily="34" charset="0"/>
                        </a:rPr>
                        <a:t>N</a:t>
                      </a:r>
                      <a:r>
                        <a:rPr lang="en-GB" sz="1800" baseline="-25000" dirty="0">
                          <a:solidFill>
                            <a:srgbClr val="FF0000"/>
                          </a:solidFill>
                          <a:latin typeface="+mn-lt"/>
                          <a:cs typeface="Calibri" panose="020F0502020204030204" pitchFamily="34" charset="0"/>
                        </a:rPr>
                        <a:t>2</a:t>
                      </a:r>
                      <a:r>
                        <a:rPr lang="en-GB" sz="1800" dirty="0">
                          <a:latin typeface="+mn-lt"/>
                          <a:cs typeface="Calibri" panose="020F0502020204030204" pitchFamily="34" charset="0"/>
                        </a:rPr>
                        <a:t> </a:t>
                      </a:r>
                    </a:p>
                  </a:txBody>
                  <a:tcPr/>
                </a:tc>
                <a:extLst>
                  <a:ext uri="{0D108BD9-81ED-4DB2-BD59-A6C34878D82A}">
                    <a16:rowId xmlns:a16="http://schemas.microsoft.com/office/drawing/2014/main" val="2086221508"/>
                  </a:ext>
                </a:extLst>
              </a:tr>
            </a:tbl>
          </a:graphicData>
        </a:graphic>
      </p:graphicFrame>
      <p:sp>
        <p:nvSpPr>
          <p:cNvPr id="8" name="TextBox 7">
            <a:extLst>
              <a:ext uri="{FF2B5EF4-FFF2-40B4-BE49-F238E27FC236}">
                <a16:creationId xmlns:a16="http://schemas.microsoft.com/office/drawing/2014/main" id="{E962E16C-88EE-41C0-937B-37C4935D757A}"/>
              </a:ext>
            </a:extLst>
          </p:cNvPr>
          <p:cNvSpPr txBox="1"/>
          <p:nvPr/>
        </p:nvSpPr>
        <p:spPr>
          <a:xfrm>
            <a:off x="114478" y="1656676"/>
            <a:ext cx="800219" cy="461665"/>
          </a:xfrm>
          <a:prstGeom prst="rect">
            <a:avLst/>
          </a:prstGeom>
          <a:noFill/>
        </p:spPr>
        <p:txBody>
          <a:bodyPr wrap="none" rtlCol="0">
            <a:spAutoFit/>
          </a:bodyPr>
          <a:lstStyle/>
          <a:p>
            <a:r>
              <a:rPr lang="en-GB" sz="2400" b="1" dirty="0">
                <a:solidFill>
                  <a:srgbClr val="00B050"/>
                </a:solidFill>
              </a:rPr>
              <a:t>K-W</a:t>
            </a:r>
          </a:p>
        </p:txBody>
      </p:sp>
      <p:sp>
        <p:nvSpPr>
          <p:cNvPr id="10" name="TextBox 9">
            <a:extLst>
              <a:ext uri="{FF2B5EF4-FFF2-40B4-BE49-F238E27FC236}">
                <a16:creationId xmlns:a16="http://schemas.microsoft.com/office/drawing/2014/main" id="{E47011F0-6116-45BE-9418-6DA825D651FB}"/>
              </a:ext>
            </a:extLst>
          </p:cNvPr>
          <p:cNvSpPr txBox="1"/>
          <p:nvPr/>
        </p:nvSpPr>
        <p:spPr>
          <a:xfrm>
            <a:off x="4638940" y="1599183"/>
            <a:ext cx="1141659" cy="461665"/>
          </a:xfrm>
          <a:prstGeom prst="rect">
            <a:avLst/>
          </a:prstGeom>
          <a:noFill/>
        </p:spPr>
        <p:txBody>
          <a:bodyPr wrap="none" rtlCol="0">
            <a:spAutoFit/>
          </a:bodyPr>
          <a:lstStyle/>
          <a:p>
            <a:r>
              <a:rPr lang="en-GB" sz="2400" b="1" dirty="0">
                <a:solidFill>
                  <a:srgbClr val="00B050"/>
                </a:solidFill>
              </a:rPr>
              <a:t>M K-W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C1D95ABB-8281-428D-8311-EE341C46F4DD}"/>
                  </a:ext>
                </a:extLst>
              </p:cNvPr>
              <p:cNvSpPr txBox="1"/>
              <p:nvPr/>
            </p:nvSpPr>
            <p:spPr>
              <a:xfrm>
                <a:off x="187917" y="4941168"/>
                <a:ext cx="4317144" cy="783869"/>
              </a:xfrm>
              <a:prstGeom prst="rect">
                <a:avLst/>
              </a:prstGeom>
              <a:noFill/>
              <a:ln w="28575">
                <a:noFill/>
              </a:ln>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l-GR" sz="2000" i="0" smtClean="0">
                          <a:latin typeface="Cambria Math" panose="02040503050406030204" pitchFamily="18" charset="0"/>
                          <a:ea typeface="Cambria Math" panose="02040503050406030204" pitchFamily="18" charset="0"/>
                        </a:rPr>
                        <m:t>Ω</m:t>
                      </m:r>
                      <m:r>
                        <a:rPr lang="en-GB" sz="2000" b="0" i="0"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0" smtClean="0">
                              <a:latin typeface="Cambria Math" panose="02040503050406030204" pitchFamily="18" charset="0"/>
                              <a:ea typeface="Cambria Math" panose="02040503050406030204" pitchFamily="18" charset="0"/>
                            </a:rPr>
                            <m:t>16</m:t>
                          </m:r>
                        </m:num>
                        <m:den>
                          <m:r>
                            <m:rPr>
                              <m:sty m:val="p"/>
                            </m:rPr>
                            <a:rPr lang="en-GB" sz="2000" b="0" i="0" smtClean="0">
                              <a:latin typeface="Cambria Math" panose="02040503050406030204" pitchFamily="18" charset="0"/>
                              <a:ea typeface="Cambria Math" panose="02040503050406030204" pitchFamily="18" charset="0"/>
                            </a:rPr>
                            <m:t>MW</m:t>
                          </m:r>
                        </m:den>
                      </m:f>
                      <m:r>
                        <a:rPr lang="en-GB" sz="2000" b="0" i="0"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r>
                            <m:rPr>
                              <m:sty m:val="p"/>
                            </m:rPr>
                            <a:rPr lang="en-GB" sz="2000" b="0" i="0" smtClean="0">
                              <a:solidFill>
                                <a:srgbClr val="0000FF"/>
                              </a:solidFill>
                              <a:latin typeface="Cambria Math" panose="02040503050406030204" pitchFamily="18" charset="0"/>
                              <a:ea typeface="Cambria Math" panose="02040503050406030204" pitchFamily="18" charset="0"/>
                            </a:rPr>
                            <m:t>d</m:t>
                          </m:r>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r>
                                <a:rPr lang="en-GB" sz="2000" b="0" i="0" smtClean="0">
                                  <a:latin typeface="Cambria Math" panose="02040503050406030204" pitchFamily="18" charset="0"/>
                                  <a:ea typeface="Cambria Math" panose="02040503050406030204" pitchFamily="18" charset="0"/>
                                </a:rPr>
                                <m:t>2</m:t>
                              </m:r>
                              <m:r>
                                <m:rPr>
                                  <m:sty m:val="p"/>
                                </m:rPr>
                                <a:rPr lang="en-GB" sz="2000" b="0" i="0" smtClean="0">
                                  <a:latin typeface="Cambria Math" panose="02040503050406030204" pitchFamily="18" charset="0"/>
                                  <a:ea typeface="Cambria Math" panose="02040503050406030204" pitchFamily="18" charset="0"/>
                                </a:rPr>
                                <m:t>a</m:t>
                              </m:r>
                            </m:e>
                          </m:d>
                          <m:r>
                            <a:rPr lang="en-GB" sz="2000" b="0" i="0" smtClean="0">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r>
                                    <m:rPr>
                                      <m:sty m:val="p"/>
                                    </m:rPr>
                                    <a:rPr lang="en-GB" sz="2000" b="0" i="0" smtClean="0">
                                      <a:solidFill>
                                        <a:srgbClr val="00B050"/>
                                      </a:solidFill>
                                      <a:latin typeface="Cambria Math" panose="02040503050406030204" pitchFamily="18" charset="0"/>
                                      <a:ea typeface="Cambria Math" panose="02040503050406030204" pitchFamily="18" charset="0"/>
                                    </a:rPr>
                                    <m:t>b</m:t>
                                  </m:r>
                                </m:num>
                                <m:den>
                                  <m:r>
                                    <a:rPr lang="en-GB" sz="2000" b="0" i="0" smtClean="0">
                                      <a:latin typeface="Cambria Math" panose="02040503050406030204" pitchFamily="18" charset="0"/>
                                      <a:ea typeface="Cambria Math" panose="02040503050406030204" pitchFamily="18" charset="0"/>
                                    </a:rPr>
                                    <m:t>2</m:t>
                                  </m:r>
                                </m:den>
                              </m:f>
                            </m:e>
                          </m:d>
                          <m:r>
                            <a:rPr lang="en-GB" sz="2000" b="0" i="0" smtClean="0">
                              <a:latin typeface="Cambria Math" panose="02040503050406030204" pitchFamily="18" charset="0"/>
                              <a:ea typeface="Cambria Math" panose="02040503050406030204" pitchFamily="18" charset="0"/>
                            </a:rPr>
                            <m:t> </m:t>
                          </m:r>
                        </m:e>
                      </m:d>
                      <m:r>
                        <a:rPr lang="en-GB" sz="2000" b="0" i="1" smtClean="0">
                          <a:latin typeface="Cambria Math" panose="02040503050406030204" pitchFamily="18" charset="0"/>
                          <a:ea typeface="Cambria Math" panose="02040503050406030204" pitchFamily="18" charset="0"/>
                        </a:rPr>
                        <m:t>𝑥</m:t>
                      </m:r>
                      <m:r>
                        <a:rPr lang="en-GB" sz="2000" b="0" i="1" smtClean="0">
                          <a:latin typeface="Cambria Math" panose="02040503050406030204" pitchFamily="18" charset="0"/>
                          <a:ea typeface="Cambria Math" panose="02040503050406030204" pitchFamily="18" charset="0"/>
                        </a:rPr>
                        <m:t> 100%</m:t>
                      </m:r>
                    </m:oMath>
                  </m:oMathPara>
                </a14:m>
                <a:endParaRPr lang="en-GB" sz="2000" b="0" dirty="0">
                  <a:latin typeface="Calibri" panose="020F0502020204030204" pitchFamily="34" charset="0"/>
                  <a:ea typeface="Cambria Math" panose="02040503050406030204" pitchFamily="18" charset="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C1D95ABB-8281-428D-8311-EE341C46F4DD}"/>
                  </a:ext>
                </a:extLst>
              </p:cNvPr>
              <p:cNvSpPr txBox="1">
                <a:spLocks noRot="1" noChangeAspect="1" noMove="1" noResize="1" noEditPoints="1" noAdjustHandles="1" noChangeArrowheads="1" noChangeShapeType="1" noTextEdit="1"/>
              </p:cNvSpPr>
              <p:nvPr/>
            </p:nvSpPr>
            <p:spPr>
              <a:xfrm>
                <a:off x="187917" y="4941168"/>
                <a:ext cx="4317144" cy="783869"/>
              </a:xfrm>
              <a:prstGeom prst="rect">
                <a:avLst/>
              </a:prstGeom>
              <a:blipFill>
                <a:blip r:embed="rId5"/>
                <a:stretch>
                  <a:fillRect/>
                </a:stretch>
              </a:blipFill>
              <a:ln w="28575">
                <a:noFill/>
              </a:ln>
            </p:spPr>
            <p:txBody>
              <a:bodyPr/>
              <a:lstStyle/>
              <a:p>
                <a:r>
                  <a:rPr lang="en-GB">
                    <a:noFill/>
                  </a:rPr>
                  <a:t> </a:t>
                </a:r>
              </a:p>
            </p:txBody>
          </p:sp>
        </mc:Fallback>
      </mc:AlternateContent>
      <p:graphicFrame>
        <p:nvGraphicFramePr>
          <p:cNvPr id="13" name="Table 12">
            <a:extLst>
              <a:ext uri="{FF2B5EF4-FFF2-40B4-BE49-F238E27FC236}">
                <a16:creationId xmlns:a16="http://schemas.microsoft.com/office/drawing/2014/main" id="{EE518D4E-760A-47BF-A407-4FDC61BDFD03}"/>
              </a:ext>
            </a:extLst>
          </p:cNvPr>
          <p:cNvGraphicFramePr>
            <a:graphicFrameLocks noGrp="1"/>
          </p:cNvGraphicFramePr>
          <p:nvPr>
            <p:extLst>
              <p:ext uri="{D42A27DB-BD31-4B8C-83A1-F6EECF244321}">
                <p14:modId xmlns:p14="http://schemas.microsoft.com/office/powerpoint/2010/main" val="2843053224"/>
              </p:ext>
            </p:extLst>
          </p:nvPr>
        </p:nvGraphicFramePr>
        <p:xfrm>
          <a:off x="4572000" y="2130696"/>
          <a:ext cx="4464496" cy="2794881"/>
        </p:xfrm>
        <a:graphic>
          <a:graphicData uri="http://schemas.openxmlformats.org/drawingml/2006/table">
            <a:tbl>
              <a:tblPr firstRow="1" bandRow="1">
                <a:tableStyleId>{5C22544A-7EE6-4342-B048-85BDC9FD1C3A}</a:tableStyleId>
              </a:tblPr>
              <a:tblGrid>
                <a:gridCol w="731793">
                  <a:extLst>
                    <a:ext uri="{9D8B030D-6E8A-4147-A177-3AD203B41FA5}">
                      <a16:colId xmlns:a16="http://schemas.microsoft.com/office/drawing/2014/main" val="914450545"/>
                    </a:ext>
                  </a:extLst>
                </a:gridCol>
                <a:gridCol w="3732703">
                  <a:extLst>
                    <a:ext uri="{9D8B030D-6E8A-4147-A177-3AD203B41FA5}">
                      <a16:colId xmlns:a16="http://schemas.microsoft.com/office/drawing/2014/main" val="4096373626"/>
                    </a:ext>
                  </a:extLst>
                </a:gridCol>
              </a:tblGrid>
              <a:tr h="370840">
                <a:tc>
                  <a:txBody>
                    <a:bodyPr/>
                    <a:lstStyle/>
                    <a:p>
                      <a:r>
                        <a:rPr lang="en-GB" sz="2000" dirty="0">
                          <a:solidFill>
                            <a:schemeClr val="tx1"/>
                          </a:solidFill>
                          <a:latin typeface="Calibri" panose="020F0502020204030204" pitchFamily="34" charset="0"/>
                          <a:cs typeface="Calibri" panose="020F0502020204030204" pitchFamily="34" charset="0"/>
                        </a:rPr>
                        <a:t>Rule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solidFill>
                            <a:schemeClr val="tx1"/>
                          </a:solidFill>
                          <a:latin typeface="Calibri" panose="020F0502020204030204" pitchFamily="34" charset="0"/>
                          <a:cs typeface="Calibri" panose="020F0502020204030204" pitchFamily="34" charset="0"/>
                        </a:rPr>
                        <a:t>Conditions</a:t>
                      </a:r>
                    </a:p>
                  </a:txBody>
                  <a:tcPr/>
                </a:tc>
                <a:extLst>
                  <a:ext uri="{0D108BD9-81ED-4DB2-BD59-A6C34878D82A}">
                    <a16:rowId xmlns:a16="http://schemas.microsoft.com/office/drawing/2014/main" val="3811941868"/>
                  </a:ext>
                </a:extLst>
              </a:tr>
              <a:tr h="530110">
                <a:tc>
                  <a:txBody>
                    <a:bodyPr/>
                    <a:lstStyle/>
                    <a:p>
                      <a:pPr algn="ctr"/>
                      <a:r>
                        <a:rPr lang="en-GB" sz="2000" dirty="0">
                          <a:latin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cs typeface="Calibri" panose="020F0502020204030204" pitchFamily="34" charset="0"/>
                        </a:rPr>
                        <a:t>H atoms converted to </a:t>
                      </a:r>
                      <a:r>
                        <a:rPr lang="en-GB" sz="2000" dirty="0">
                          <a:solidFill>
                            <a:srgbClr val="00B050"/>
                          </a:solidFill>
                          <a:latin typeface="Calibri" panose="020F0502020204030204" pitchFamily="34" charset="0"/>
                          <a:cs typeface="Calibri" panose="020F0502020204030204" pitchFamily="34" charset="0"/>
                        </a:rPr>
                        <a:t>H</a:t>
                      </a:r>
                      <a:r>
                        <a:rPr lang="en-GB" sz="2000" baseline="-25000" dirty="0">
                          <a:solidFill>
                            <a:srgbClr val="00B050"/>
                          </a:solidFill>
                          <a:latin typeface="Calibri" panose="020F0502020204030204" pitchFamily="34" charset="0"/>
                          <a:cs typeface="Calibri" panose="020F0502020204030204" pitchFamily="34" charset="0"/>
                        </a:rPr>
                        <a:t>2</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324025032"/>
                  </a:ext>
                </a:extLst>
              </a:tr>
              <a:tr h="576064">
                <a:tc>
                  <a:txBody>
                    <a:bodyPr/>
                    <a:lstStyle/>
                    <a:p>
                      <a:pPr algn="ctr"/>
                      <a:r>
                        <a:rPr lang="en-GB" sz="2000" dirty="0">
                          <a:latin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cs typeface="Calibri" panose="020F0502020204030204" pitchFamily="34" charset="0"/>
                        </a:rPr>
                        <a:t>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 to C</a:t>
                      </a:r>
                      <a:r>
                        <a:rPr lang="en-GB" sz="2000" dirty="0">
                          <a:solidFill>
                            <a:srgbClr val="0000FF"/>
                          </a:solidFill>
                          <a:latin typeface="Calibri" panose="020F0502020204030204" pitchFamily="34" charset="0"/>
                          <a:cs typeface="Calibri" panose="020F0502020204030204" pitchFamily="34" charset="0"/>
                        </a:rPr>
                        <a:t>O</a:t>
                      </a:r>
                    </a:p>
                  </a:txBody>
                  <a:tcPr/>
                </a:tc>
                <a:extLst>
                  <a:ext uri="{0D108BD9-81ED-4DB2-BD59-A6C34878D82A}">
                    <a16:rowId xmlns:a16="http://schemas.microsoft.com/office/drawing/2014/main" val="2198020679"/>
                  </a:ext>
                </a:extLst>
              </a:tr>
              <a:tr h="576064">
                <a:tc>
                  <a:txBody>
                    <a:bodyPr/>
                    <a:lstStyle/>
                    <a:p>
                      <a:pPr algn="ctr"/>
                      <a:r>
                        <a:rPr lang="en-GB" sz="2000" dirty="0">
                          <a:latin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cs typeface="Calibri" panose="020F0502020204030204" pitchFamily="34" charset="0"/>
                        </a:rPr>
                        <a:t>Still remaining </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oxidizes C</a:t>
                      </a:r>
                      <a:r>
                        <a:rPr lang="en-GB" sz="2000" dirty="0">
                          <a:solidFill>
                            <a:srgbClr val="0000FF"/>
                          </a:solidFill>
                          <a:latin typeface="Calibri" panose="020F0502020204030204" pitchFamily="34" charset="0"/>
                          <a:cs typeface="Calibri" panose="020F0502020204030204" pitchFamily="34" charset="0"/>
                        </a:rPr>
                        <a:t>O</a:t>
                      </a:r>
                      <a:r>
                        <a:rPr lang="en-GB" sz="2000" dirty="0">
                          <a:latin typeface="Calibri" panose="020F0502020204030204" pitchFamily="34" charset="0"/>
                          <a:cs typeface="Calibri" panose="020F0502020204030204" pitchFamily="34" charset="0"/>
                        </a:rPr>
                        <a:t> to C</a:t>
                      </a:r>
                      <a:r>
                        <a:rPr lang="en-GB" sz="2000" dirty="0">
                          <a:solidFill>
                            <a:srgbClr val="0000FF"/>
                          </a:solidFill>
                          <a:latin typeface="Calibri" panose="020F0502020204030204" pitchFamily="34" charset="0"/>
                          <a:cs typeface="Calibri" panose="020F0502020204030204" pitchFamily="34" charset="0"/>
                        </a:rPr>
                        <a:t>O</a:t>
                      </a:r>
                      <a:r>
                        <a:rPr lang="en-GB" sz="2000" baseline="-25000" dirty="0">
                          <a:solidFill>
                            <a:srgbClr val="0000FF"/>
                          </a:solidFill>
                          <a:latin typeface="Calibri" panose="020F0502020204030204" pitchFamily="34" charset="0"/>
                          <a:cs typeface="Calibri" panose="020F0502020204030204" pitchFamily="34" charset="0"/>
                        </a:rPr>
                        <a:t>2</a:t>
                      </a:r>
                    </a:p>
                  </a:txBody>
                  <a:tcPr/>
                </a:tc>
                <a:extLst>
                  <a:ext uri="{0D108BD9-81ED-4DB2-BD59-A6C34878D82A}">
                    <a16:rowId xmlns:a16="http://schemas.microsoft.com/office/drawing/2014/main" val="14386471"/>
                  </a:ext>
                </a:extLst>
              </a:tr>
              <a:tr h="591427">
                <a:tc>
                  <a:txBody>
                    <a:bodyPr/>
                    <a:lstStyle/>
                    <a:p>
                      <a:pPr algn="ctr"/>
                      <a:r>
                        <a:rPr lang="en-GB" sz="2000" dirty="0">
                          <a:latin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cs typeface="Calibri" panose="020F0502020204030204" pitchFamily="34" charset="0"/>
                        </a:rPr>
                        <a:t>All </a:t>
                      </a:r>
                      <a:r>
                        <a:rPr lang="en-GB" sz="2000" dirty="0">
                          <a:solidFill>
                            <a:srgbClr val="FF0000"/>
                          </a:solidFill>
                          <a:latin typeface="Calibri" panose="020F0502020204030204" pitchFamily="34" charset="0"/>
                          <a:cs typeface="Calibri" panose="020F0502020204030204" pitchFamily="34" charset="0"/>
                        </a:rPr>
                        <a:t>N</a:t>
                      </a:r>
                      <a:r>
                        <a:rPr lang="en-GB" sz="2000" dirty="0">
                          <a:latin typeface="Calibri" panose="020F0502020204030204" pitchFamily="34" charset="0"/>
                          <a:cs typeface="Calibri" panose="020F0502020204030204" pitchFamily="34" charset="0"/>
                        </a:rPr>
                        <a:t> converted to </a:t>
                      </a:r>
                      <a:r>
                        <a:rPr lang="en-GB" sz="2000" dirty="0">
                          <a:solidFill>
                            <a:srgbClr val="FF0000"/>
                          </a:solidFill>
                          <a:latin typeface="Calibri" panose="020F0502020204030204" pitchFamily="34" charset="0"/>
                          <a:cs typeface="Calibri" panose="020F0502020204030204" pitchFamily="34" charset="0"/>
                        </a:rPr>
                        <a:t>N</a:t>
                      </a:r>
                      <a:r>
                        <a:rPr lang="en-GB" sz="2000" baseline="-25000" dirty="0">
                          <a:solidFill>
                            <a:srgbClr val="FF0000"/>
                          </a:solidFill>
                          <a:latin typeface="Calibri" panose="020F0502020204030204" pitchFamily="34" charset="0"/>
                          <a:cs typeface="Calibri" panose="020F0502020204030204" pitchFamily="34" charset="0"/>
                        </a:rPr>
                        <a:t>2</a:t>
                      </a:r>
                      <a:r>
                        <a:rPr lang="en-GB" sz="2000" dirty="0">
                          <a:latin typeface="Calibri" panose="020F0502020204030204" pitchFamily="34" charset="0"/>
                          <a:cs typeface="Calibri" panose="020F0502020204030204" pitchFamily="34" charset="0"/>
                        </a:rPr>
                        <a:t> </a:t>
                      </a:r>
                    </a:p>
                  </a:txBody>
                  <a:tcPr/>
                </a:tc>
                <a:extLst>
                  <a:ext uri="{0D108BD9-81ED-4DB2-BD59-A6C34878D82A}">
                    <a16:rowId xmlns:a16="http://schemas.microsoft.com/office/drawing/2014/main" val="3140294051"/>
                  </a:ext>
                </a:extLst>
              </a:tr>
            </a:tbl>
          </a:graphicData>
        </a:graphic>
      </p:graphicFrame>
    </p:spTree>
    <p:extLst>
      <p:ext uri="{BB962C8B-B14F-4D97-AF65-F5344CB8AC3E}">
        <p14:creationId xmlns:p14="http://schemas.microsoft.com/office/powerpoint/2010/main" val="1216712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3"/>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4"/>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VOLUME OF GASEOUS PRODUCTS OF EXPLOSION</a:t>
            </a:r>
            <a:endParaRPr lang="en-GB" sz="2400" b="1" dirty="0">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27632" y="479589"/>
            <a:ext cx="9144000" cy="5582490"/>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US" sz="2000" b="1" i="0" dirty="0">
                <a:solidFill>
                  <a:srgbClr val="212529"/>
                </a:solidFill>
                <a:effectLst/>
                <a:latin typeface="Calibri" panose="020F0502020204030204" pitchFamily="34" charset="0"/>
                <a:cs typeface="Calibri" panose="020F0502020204030204" pitchFamily="34" charset="0"/>
              </a:rPr>
              <a:t>IMPORTANT</a:t>
            </a:r>
            <a:r>
              <a:rPr lang="en-US" sz="2000" b="0" i="0" dirty="0">
                <a:solidFill>
                  <a:srgbClr val="212529"/>
                </a:solidFill>
                <a:effectLst/>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gn="l">
              <a:lnSpc>
                <a:spcPct val="150000"/>
              </a:lnSpc>
              <a:buFont typeface="Arial" panose="020B0604020202020204" pitchFamily="34" charset="0"/>
              <a:buChar char="•"/>
            </a:pPr>
            <a:r>
              <a:rPr lang="en-US" sz="2000" b="1" dirty="0">
                <a:solidFill>
                  <a:srgbClr val="212529"/>
                </a:solidFill>
                <a:latin typeface="Calibri" panose="020F0502020204030204" pitchFamily="34" charset="0"/>
                <a:cs typeface="Calibri" panose="020F0502020204030204" pitchFamily="34" charset="0"/>
              </a:rPr>
              <a:t>STP</a:t>
            </a:r>
            <a:r>
              <a:rPr lang="en-US" sz="2000" dirty="0">
                <a:solidFill>
                  <a:srgbClr val="212529"/>
                </a:solidFill>
                <a:latin typeface="Calibri" panose="020F0502020204030204" pitchFamily="34" charset="0"/>
                <a:cs typeface="Calibri" panose="020F0502020204030204" pitchFamily="34" charset="0"/>
              </a:rPr>
              <a:t> (</a:t>
            </a:r>
            <a:r>
              <a:rPr lang="en-US" sz="2000" b="1" i="0" dirty="0">
                <a:solidFill>
                  <a:srgbClr val="0000FF"/>
                </a:solidFill>
                <a:effectLst/>
                <a:latin typeface="Calibri" panose="020F0502020204030204" pitchFamily="34" charset="0"/>
                <a:cs typeface="Calibri" panose="020F0502020204030204" pitchFamily="34" charset="0"/>
              </a:rPr>
              <a:t>0 °C</a:t>
            </a:r>
            <a:r>
              <a:rPr lang="en-US" sz="2000" b="0" i="0" dirty="0">
                <a:solidFill>
                  <a:srgbClr val="212529"/>
                </a:solidFill>
                <a:effectLst/>
                <a:latin typeface="Calibri" panose="020F0502020204030204" pitchFamily="34" charset="0"/>
                <a:cs typeface="Calibri" panose="020F0502020204030204" pitchFamily="34" charset="0"/>
              </a:rPr>
              <a:t> or </a:t>
            </a:r>
            <a:r>
              <a:rPr lang="en-US" sz="2000" b="1" i="0" dirty="0">
                <a:solidFill>
                  <a:srgbClr val="0000FF"/>
                </a:solidFill>
                <a:effectLst/>
                <a:latin typeface="Calibri" panose="020F0502020204030204" pitchFamily="34" charset="0"/>
                <a:cs typeface="Calibri" panose="020F0502020204030204" pitchFamily="34" charset="0"/>
              </a:rPr>
              <a:t>273K</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00B050"/>
                </a:solidFill>
                <a:effectLst/>
                <a:latin typeface="Calibri" panose="020F0502020204030204" pitchFamily="34" charset="0"/>
                <a:cs typeface="Calibri" panose="020F0502020204030204" pitchFamily="34" charset="0"/>
              </a:rPr>
              <a:t>1 atm</a:t>
            </a:r>
            <a:r>
              <a:rPr lang="en-US" sz="2000" b="0" i="0" dirty="0">
                <a:solidFill>
                  <a:srgbClr val="212529"/>
                </a:solidFill>
                <a:effectLst/>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volume of gas varies with temperature at which the measurement is taken. </a:t>
            </a:r>
          </a:p>
          <a:p>
            <a:pPr marL="742950" lvl="1" indent="-285750">
              <a:lnSpc>
                <a:spcPct val="150000"/>
              </a:lnSpc>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enable comparisons between one explosive and another.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	one mole of gas occupies </a:t>
            </a:r>
            <a:r>
              <a:rPr lang="en-US" sz="2000" b="1" i="0" dirty="0">
                <a:solidFill>
                  <a:srgbClr val="FF6600"/>
                </a:solidFill>
                <a:effectLst/>
                <a:latin typeface="Calibri" panose="020F0502020204030204" pitchFamily="34" charset="0"/>
                <a:cs typeface="Calibri" panose="020F0502020204030204" pitchFamily="34" charset="0"/>
              </a:rPr>
              <a:t>22.4 </a:t>
            </a:r>
            <a:r>
              <a:rPr lang="en-US" sz="2000" b="1" dirty="0">
                <a:solidFill>
                  <a:srgbClr val="FF6600"/>
                </a:solidFill>
                <a:latin typeface="Calibri" panose="020F0502020204030204" pitchFamily="34" charset="0"/>
                <a:cs typeface="Calibri" panose="020F0502020204030204" pitchFamily="34" charset="0"/>
              </a:rPr>
              <a:t>dm</a:t>
            </a:r>
            <a:r>
              <a:rPr lang="en-US" sz="2000" b="1" baseline="30000" dirty="0">
                <a:solidFill>
                  <a:srgbClr val="FF6600"/>
                </a:solidFill>
                <a:latin typeface="Calibri" panose="020F0502020204030204" pitchFamily="34" charset="0"/>
                <a:cs typeface="Calibri" panose="020F0502020204030204" pitchFamily="34" charset="0"/>
              </a:rPr>
              <a:t>3</a:t>
            </a:r>
            <a:r>
              <a:rPr lang="en-US" sz="2000" b="1" dirty="0">
                <a:solidFill>
                  <a:srgbClr val="FF6600"/>
                </a:solidFill>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(molar gas volume) </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volume of gas </a:t>
            </a:r>
            <a:r>
              <a:rPr lang="en-US" sz="2000" b="1" i="1" dirty="0">
                <a:solidFill>
                  <a:srgbClr val="FF6600"/>
                </a:solidFill>
                <a:effectLst/>
                <a:latin typeface="Calibri" panose="020F0502020204030204" pitchFamily="34" charset="0"/>
                <a:cs typeface="Calibri" panose="020F0502020204030204" pitchFamily="34" charset="0"/>
              </a:rPr>
              <a:t>V</a:t>
            </a:r>
            <a:r>
              <a:rPr lang="en-US" sz="2000" b="0" i="0" dirty="0">
                <a:solidFill>
                  <a:srgbClr val="212529"/>
                </a:solidFill>
                <a:effectLst/>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gn="l">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C</a:t>
            </a:r>
            <a:r>
              <a:rPr lang="en-US" sz="2000" b="0" i="0" baseline="-25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00B050"/>
                </a:solidFill>
                <a:effectLst/>
                <a:latin typeface="Calibri" panose="020F0502020204030204" pitchFamily="34" charset="0"/>
                <a:cs typeface="Calibri" panose="020F0502020204030204" pitchFamily="34" charset="0"/>
              </a:rPr>
              <a:t>H</a:t>
            </a:r>
            <a:r>
              <a:rPr lang="en-US" sz="2000" b="0" i="0" baseline="-25000" dirty="0">
                <a:solidFill>
                  <a:srgbClr val="00B050"/>
                </a:solidFill>
                <a:effectLst/>
                <a:latin typeface="Calibri" panose="020F0502020204030204" pitchFamily="34" charset="0"/>
                <a:cs typeface="Calibri" panose="020F0502020204030204" pitchFamily="34" charset="0"/>
              </a:rPr>
              <a:t>6</a:t>
            </a:r>
            <a:r>
              <a:rPr lang="en-US" sz="2000" b="0" i="0" dirty="0">
                <a:solidFill>
                  <a:srgbClr val="FF0000"/>
                </a:solidFill>
                <a:effectLst/>
                <a:latin typeface="Calibri" panose="020F0502020204030204" pitchFamily="34" charset="0"/>
                <a:cs typeface="Calibri" panose="020F0502020204030204" pitchFamily="34" charset="0"/>
              </a:rPr>
              <a:t>N</a:t>
            </a:r>
            <a:r>
              <a:rPr lang="en-US" sz="2000" b="0" i="0" baseline="-25000" dirty="0">
                <a:solidFill>
                  <a:srgbClr val="FF0000"/>
                </a:solidFill>
                <a:effectLst/>
                <a:latin typeface="Calibri" panose="020F0502020204030204" pitchFamily="34" charset="0"/>
                <a:cs typeface="Calibri" panose="020F0502020204030204" pitchFamily="34" charset="0"/>
              </a:rPr>
              <a:t>6</a:t>
            </a:r>
            <a:r>
              <a:rPr lang="en-US" sz="2000" b="0" i="0" dirty="0">
                <a:solidFill>
                  <a:srgbClr val="0000FF"/>
                </a:solidFill>
                <a:effectLst/>
                <a:latin typeface="Calibri" panose="020F0502020204030204" pitchFamily="34" charset="0"/>
                <a:cs typeface="Calibri" panose="020F0502020204030204" pitchFamily="34" charset="0"/>
              </a:rPr>
              <a:t>O</a:t>
            </a:r>
            <a:r>
              <a:rPr lang="en-US" sz="2000" b="0" i="0" baseline="-25000" dirty="0">
                <a:solidFill>
                  <a:srgbClr val="0000FF"/>
                </a:solidFill>
                <a:effectLst/>
                <a:latin typeface="Calibri" panose="020F0502020204030204" pitchFamily="34" charset="0"/>
                <a:cs typeface="Calibri" panose="020F0502020204030204" pitchFamily="34" charset="0"/>
              </a:rPr>
              <a:t>6</a:t>
            </a:r>
            <a:r>
              <a:rPr lang="en-US" sz="2000" b="0" i="0" dirty="0">
                <a:solidFill>
                  <a:srgbClr val="212529"/>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3 C</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3 H</a:t>
            </a:r>
            <a:r>
              <a:rPr lang="en-US" sz="2000" b="0" i="0" baseline="-25000" dirty="0">
                <a:solidFill>
                  <a:srgbClr val="00B05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0000FF"/>
                </a:solidFill>
                <a:effectLst/>
                <a:latin typeface="Calibri" panose="020F0502020204030204" pitchFamily="34" charset="0"/>
                <a:cs typeface="Calibri" panose="020F0502020204030204" pitchFamily="34" charset="0"/>
                <a:sym typeface="Wingdings" panose="05000000000000000000" pitchFamily="2" charset="2"/>
              </a:rPr>
              <a:t>O</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 (g) + </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3 N</a:t>
            </a:r>
            <a:r>
              <a:rPr lang="en-US" sz="2000" b="0" i="0" baseline="-2500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2</a:t>
            </a:r>
            <a:r>
              <a:rPr lang="en-US" sz="2000" b="0" i="0" dirty="0">
                <a:solidFill>
                  <a:srgbClr val="FF0000"/>
                </a:solidFill>
                <a:effectLst/>
                <a:latin typeface="Calibri" panose="020F0502020204030204" pitchFamily="34" charset="0"/>
                <a:cs typeface="Calibri" panose="020F0502020204030204" pitchFamily="34" charset="0"/>
                <a:sym typeface="Wingdings" panose="05000000000000000000" pitchFamily="2" charset="2"/>
              </a:rPr>
              <a:t> </a:t>
            </a:r>
            <a:r>
              <a:rPr lang="en-US" sz="2000" b="0" i="0" dirty="0">
                <a:solidFill>
                  <a:srgbClr val="212529"/>
                </a:solidFill>
                <a:effectLst/>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are produced from </a:t>
            </a:r>
            <a:r>
              <a:rPr lang="en-US" sz="2000" b="1" i="0" dirty="0">
                <a:solidFill>
                  <a:srgbClr val="CC66FF"/>
                </a:solidFill>
                <a:effectLst/>
                <a:latin typeface="Calibri" panose="020F0502020204030204" pitchFamily="34" charset="0"/>
                <a:cs typeface="Calibri" panose="020F0502020204030204" pitchFamily="34" charset="0"/>
              </a:rPr>
              <a:t>1 mole </a:t>
            </a:r>
            <a:r>
              <a:rPr lang="en-US" sz="2000" b="0" i="0" dirty="0">
                <a:solidFill>
                  <a:srgbClr val="212529"/>
                </a:solidFill>
                <a:effectLst/>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b="0" i="0" dirty="0">
                <a:solidFill>
                  <a:srgbClr val="212529"/>
                </a:solidFill>
                <a:effectLst/>
                <a:latin typeface="Calibri" panose="020F0502020204030204" pitchFamily="34" charset="0"/>
                <a:cs typeface="Calibri" panose="020F0502020204030204" pitchFamily="34" charset="0"/>
              </a:rPr>
              <a:t>at </a:t>
            </a:r>
            <a:r>
              <a:rPr lang="en-US" sz="2000" b="1" i="0" dirty="0">
                <a:solidFill>
                  <a:srgbClr val="212529"/>
                </a:solidFill>
                <a:effectLst/>
                <a:latin typeface="Calibri" panose="020F0502020204030204" pitchFamily="34" charset="0"/>
                <a:cs typeface="Calibri" panose="020F0502020204030204" pitchFamily="34" charset="0"/>
              </a:rPr>
              <a:t>STP</a:t>
            </a:r>
            <a:r>
              <a:rPr lang="en-US" sz="2000" b="0" i="0" dirty="0">
                <a:solidFill>
                  <a:srgbClr val="212529"/>
                </a:solidFill>
                <a:effectLst/>
                <a:latin typeface="Calibri" panose="020F0502020204030204" pitchFamily="34" charset="0"/>
                <a:cs typeface="Calibri" panose="020F0502020204030204" pitchFamily="34" charset="0"/>
              </a:rPr>
              <a:t> </a:t>
            </a:r>
            <a:r>
              <a:rPr lang="en-US" sz="2000" b="1" i="0" dirty="0">
                <a:solidFill>
                  <a:srgbClr val="CC66FF"/>
                </a:solidFill>
                <a:effectLst/>
                <a:latin typeface="Calibri" panose="020F0502020204030204" pitchFamily="34" charset="0"/>
                <a:cs typeface="Calibri" panose="020F0502020204030204" pitchFamily="34" charset="0"/>
              </a:rPr>
              <a:t>9 moles </a:t>
            </a:r>
            <a:r>
              <a:rPr lang="en-US" sz="2000" b="0" i="0" dirty="0">
                <a:solidFill>
                  <a:srgbClr val="212529"/>
                </a:solidFill>
                <a:effectLst/>
                <a:latin typeface="Calibri" panose="020F0502020204030204" pitchFamily="34" charset="0"/>
                <a:cs typeface="Calibri" panose="020F0502020204030204" pitchFamily="34" charset="0"/>
              </a:rPr>
              <a:t>of gas will occupy (9 moles x 22.4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/mol) </a:t>
            </a:r>
            <a:r>
              <a:rPr lang="en-US" sz="2000" b="1" i="0" dirty="0">
                <a:solidFill>
                  <a:srgbClr val="FF6600"/>
                </a:solidFill>
                <a:effectLst/>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i="0" dirty="0">
                <a:solidFill>
                  <a:srgbClr val="7030A0"/>
                </a:solidFill>
                <a:effectLst/>
                <a:latin typeface="Calibri" panose="020F0502020204030204" pitchFamily="34" charset="0"/>
                <a:cs typeface="Calibri" panose="020F0502020204030204" pitchFamily="34" charset="0"/>
              </a:rPr>
              <a:t>1 g</a:t>
            </a:r>
            <a:r>
              <a:rPr lang="en-US" sz="2000" b="0" i="0" dirty="0">
                <a:solidFill>
                  <a:srgbClr val="212529"/>
                </a:solidFill>
                <a:effectLst/>
                <a:latin typeface="Calibri" panose="020F0502020204030204" pitchFamily="34" charset="0"/>
                <a:cs typeface="Calibri" panose="020F0502020204030204" pitchFamily="34" charset="0"/>
              </a:rPr>
              <a:t> of RDX will produce 201.6 dm</a:t>
            </a:r>
            <a:r>
              <a:rPr lang="en-US" sz="2000" b="0" i="0" baseline="30000" dirty="0">
                <a:solidFill>
                  <a:srgbClr val="212529"/>
                </a:solidFill>
                <a:effectLst/>
                <a:latin typeface="Calibri" panose="020F0502020204030204" pitchFamily="34" charset="0"/>
                <a:cs typeface="Calibri" panose="020F0502020204030204" pitchFamily="34" charset="0"/>
              </a:rPr>
              <a:t>3</a:t>
            </a:r>
            <a:r>
              <a:rPr lang="en-US" sz="2000" b="0" i="0" dirty="0">
                <a:solidFill>
                  <a:srgbClr val="212529"/>
                </a:solidFill>
                <a:effectLst/>
                <a:latin typeface="Calibri" panose="020F0502020204030204" pitchFamily="34" charset="0"/>
                <a:cs typeface="Calibri" panose="020F0502020204030204" pitchFamily="34" charset="0"/>
              </a:rPr>
              <a:t> / 222.1 g) </a:t>
            </a:r>
            <a:r>
              <a:rPr lang="en-US" sz="2000" b="1" i="0" dirty="0">
                <a:solidFill>
                  <a:srgbClr val="FF6600"/>
                </a:solidFill>
                <a:effectLst/>
                <a:latin typeface="Calibri" panose="020F0502020204030204" pitchFamily="34" charset="0"/>
                <a:cs typeface="Calibri" panose="020F0502020204030204" pitchFamily="34" charset="0"/>
              </a:rPr>
              <a:t>0.908 dm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1" i="0" dirty="0">
                <a:solidFill>
                  <a:srgbClr val="FF6600"/>
                </a:solidFill>
                <a:effectLst/>
                <a:latin typeface="Calibri" panose="020F0502020204030204" pitchFamily="34" charset="0"/>
                <a:cs typeface="Calibri" panose="020F0502020204030204" pitchFamily="34" charset="0"/>
              </a:rPr>
              <a:t> </a:t>
            </a:r>
            <a:r>
              <a:rPr lang="en-US" sz="2000" b="0" i="0" dirty="0">
                <a:solidFill>
                  <a:srgbClr val="212529"/>
                </a:solidFill>
                <a:effectLst/>
                <a:latin typeface="Calibri" panose="020F0502020204030204" pitchFamily="34" charset="0"/>
                <a:cs typeface="Calibri" panose="020F0502020204030204" pitchFamily="34" charset="0"/>
              </a:rPr>
              <a:t>(</a:t>
            </a:r>
            <a:r>
              <a:rPr lang="en-US" sz="2000" b="1" i="0" dirty="0">
                <a:solidFill>
                  <a:srgbClr val="FF6600"/>
                </a:solidFill>
                <a:effectLst/>
                <a:latin typeface="Calibri" panose="020F0502020204030204" pitchFamily="34" charset="0"/>
                <a:cs typeface="Calibri" panose="020F0502020204030204" pitchFamily="34" charset="0"/>
              </a:rPr>
              <a:t>908 cm</a:t>
            </a:r>
            <a:r>
              <a:rPr lang="en-US" sz="2000" b="1" i="0" baseline="30000" dirty="0">
                <a:solidFill>
                  <a:srgbClr val="FF6600"/>
                </a:solidFill>
                <a:effectLst/>
                <a:latin typeface="Calibri" panose="020F0502020204030204" pitchFamily="34" charset="0"/>
                <a:cs typeface="Calibri" panose="020F0502020204030204" pitchFamily="34" charset="0"/>
              </a:rPr>
              <a:t>3</a:t>
            </a:r>
            <a:r>
              <a:rPr lang="en-US" sz="2000" b="1" i="0" dirty="0">
                <a:solidFill>
                  <a:srgbClr val="FF6600"/>
                </a:solidFill>
                <a:effectLst/>
                <a:latin typeface="Calibri" panose="020F0502020204030204" pitchFamily="34" charset="0"/>
                <a:cs typeface="Calibri" panose="020F0502020204030204" pitchFamily="34" charset="0"/>
              </a:rPr>
              <a:t>/</a:t>
            </a:r>
            <a:r>
              <a:rPr lang="en-US" sz="2000" b="1" i="0" dirty="0">
                <a:solidFill>
                  <a:srgbClr val="7030A0"/>
                </a:solidFill>
                <a:effectLst/>
                <a:latin typeface="Calibri" panose="020F0502020204030204" pitchFamily="34" charset="0"/>
                <a:cs typeface="Calibri" panose="020F0502020204030204" pitchFamily="34" charset="0"/>
              </a:rPr>
              <a:t>g</a:t>
            </a:r>
            <a:r>
              <a:rPr lang="en-US" sz="2000" b="0" i="0" dirty="0">
                <a:solidFill>
                  <a:srgbClr val="212529"/>
                </a:solidFill>
                <a:effectLst/>
                <a:latin typeface="Calibri" panose="020F0502020204030204" pitchFamily="34" charset="0"/>
                <a:cs typeface="Calibri" panose="020F0502020204030204" pitchFamily="34" charset="0"/>
              </a:rPr>
              <a:t>) </a:t>
            </a:r>
            <a:endParaRPr lang="en-US" sz="2000" b="0" i="0" dirty="0">
              <a:solidFill>
                <a:srgbClr val="212529"/>
              </a:solidFill>
              <a:effectLst/>
              <a:latin typeface="dosis" pitchFamily="2" charset="0"/>
            </a:endParaRPr>
          </a:p>
        </p:txBody>
      </p:sp>
    </p:spTree>
    <p:extLst>
      <p:ext uri="{BB962C8B-B14F-4D97-AF65-F5344CB8AC3E}">
        <p14:creationId xmlns:p14="http://schemas.microsoft.com/office/powerpoint/2010/main" val="431287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6" name="TextBox 5">
            <a:extLst>
              <a:ext uri="{FF2B5EF4-FFF2-40B4-BE49-F238E27FC236}">
                <a16:creationId xmlns:a16="http://schemas.microsoft.com/office/drawing/2014/main" id="{D593E85F-5807-4391-BB25-27A1B1125276}"/>
              </a:ext>
            </a:extLst>
          </p:cNvPr>
          <p:cNvSpPr txBox="1"/>
          <p:nvPr/>
        </p:nvSpPr>
        <p:spPr>
          <a:xfrm>
            <a:off x="-1" y="17924"/>
            <a:ext cx="896448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0142" y="483132"/>
            <a:ext cx="8964488" cy="769441"/>
          </a:xfrm>
          <a:prstGeom prst="rect">
            <a:avLst/>
          </a:prstGeom>
          <a:noFill/>
        </p:spPr>
        <p:txBody>
          <a:bodyPr wrap="square">
            <a:spAutoFit/>
          </a:bodyPr>
          <a:lstStyle/>
          <a:p>
            <a:r>
              <a:rPr lang="en-US" sz="2200" b="0" i="0" dirty="0">
                <a:solidFill>
                  <a:srgbClr val="212529"/>
                </a:solidFill>
                <a:effectLst/>
                <a:latin typeface="Calibri" panose="020F0502020204030204" pitchFamily="34" charset="0"/>
                <a:cs typeface="Calibri" panose="020F0502020204030204" pitchFamily="34" charset="0"/>
              </a:rPr>
              <a:t>The chemical equation for an explosion of TNT (C</a:t>
            </a:r>
            <a:r>
              <a:rPr lang="en-US" sz="2200" b="0" i="0" baseline="-25000" dirty="0">
                <a:solidFill>
                  <a:srgbClr val="212529"/>
                </a:solidFill>
                <a:effectLst/>
                <a:latin typeface="Calibri" panose="020F0502020204030204" pitchFamily="34" charset="0"/>
                <a:cs typeface="Calibri" panose="020F0502020204030204" pitchFamily="34" charset="0"/>
              </a:rPr>
              <a:t>7</a:t>
            </a:r>
            <a:r>
              <a:rPr lang="en-US" sz="2200" b="0" i="0" dirty="0">
                <a:solidFill>
                  <a:srgbClr val="212529"/>
                </a:solidFill>
                <a:effectLst/>
                <a:latin typeface="Calibri" panose="020F0502020204030204" pitchFamily="34" charset="0"/>
                <a:cs typeface="Calibri" panose="020F0502020204030204" pitchFamily="34" charset="0"/>
              </a:rPr>
              <a:t>H</a:t>
            </a:r>
            <a:r>
              <a:rPr lang="en-US" sz="2200" b="0" i="0" baseline="-25000" dirty="0">
                <a:solidFill>
                  <a:srgbClr val="212529"/>
                </a:solidFill>
                <a:effectLst/>
                <a:latin typeface="Calibri" panose="020F0502020204030204" pitchFamily="34" charset="0"/>
                <a:cs typeface="Calibri" panose="020F0502020204030204" pitchFamily="34" charset="0"/>
              </a:rPr>
              <a:t>5</a:t>
            </a:r>
            <a:r>
              <a:rPr lang="en-US" sz="2200" b="0" i="0" dirty="0">
                <a:solidFill>
                  <a:srgbClr val="212529"/>
                </a:solidFill>
                <a:effectLst/>
                <a:latin typeface="Calibri" panose="020F0502020204030204" pitchFamily="34" charset="0"/>
                <a:cs typeface="Calibri" panose="020F0502020204030204" pitchFamily="34" charset="0"/>
              </a:rPr>
              <a:t>N</a:t>
            </a:r>
            <a:r>
              <a:rPr lang="en-US" sz="2200" b="0" i="0" baseline="-25000" dirty="0">
                <a:solidFill>
                  <a:srgbClr val="212529"/>
                </a:solidFill>
                <a:effectLst/>
                <a:latin typeface="Calibri" panose="020F0502020204030204" pitchFamily="34" charset="0"/>
                <a:cs typeface="Calibri" panose="020F0502020204030204" pitchFamily="34" charset="0"/>
              </a:rPr>
              <a:t>3</a:t>
            </a:r>
            <a:r>
              <a:rPr lang="en-US" sz="2200" b="0" i="0" dirty="0">
                <a:solidFill>
                  <a:srgbClr val="212529"/>
                </a:solidFill>
                <a:effectLst/>
                <a:latin typeface="Calibri" panose="020F0502020204030204" pitchFamily="34" charset="0"/>
                <a:cs typeface="Calibri" panose="020F0502020204030204" pitchFamily="34" charset="0"/>
              </a:rPr>
              <a:t>O</a:t>
            </a:r>
            <a:r>
              <a:rPr lang="en-US" sz="2200" b="0" i="0" baseline="-25000" dirty="0">
                <a:solidFill>
                  <a:srgbClr val="212529"/>
                </a:solidFill>
                <a:effectLst/>
                <a:latin typeface="Calibri" panose="020F0502020204030204" pitchFamily="34" charset="0"/>
                <a:cs typeface="Calibri" panose="020F0502020204030204" pitchFamily="34" charset="0"/>
              </a:rPr>
              <a:t>6</a:t>
            </a:r>
            <a:r>
              <a:rPr lang="en-US" sz="2200" b="0" i="0" dirty="0">
                <a:solidFill>
                  <a:srgbClr val="212529"/>
                </a:solidFill>
                <a:effectLst/>
                <a:latin typeface="Calibri" panose="020F0502020204030204" pitchFamily="34" charset="0"/>
                <a:cs typeface="Calibri" panose="020F0502020204030204" pitchFamily="34" charset="0"/>
              </a:rPr>
              <a:t>) was derived using the modified K-W rules and is shown below.</a:t>
            </a:r>
            <a:endParaRPr lang="en-GB" sz="22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539552" y="1439115"/>
            <a:ext cx="5986895"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C</a:t>
            </a:r>
            <a:r>
              <a:rPr lang="en-GB" sz="2400" b="1" baseline="-25000" dirty="0">
                <a:latin typeface="Calibri" panose="020F0502020204030204" pitchFamily="34" charset="0"/>
                <a:cs typeface="Calibri" panose="020F0502020204030204" pitchFamily="34" charset="0"/>
              </a:rPr>
              <a:t>7</a:t>
            </a:r>
            <a:r>
              <a:rPr lang="en-GB" sz="2400" b="1" dirty="0">
                <a:solidFill>
                  <a:srgbClr val="00B050"/>
                </a:solidFill>
                <a:latin typeface="Calibri" panose="020F0502020204030204" pitchFamily="34" charset="0"/>
                <a:cs typeface="Calibri" panose="020F0502020204030204" pitchFamily="34" charset="0"/>
              </a:rPr>
              <a:t>H</a:t>
            </a:r>
            <a:r>
              <a:rPr lang="en-GB" sz="2400" b="1" baseline="-25000" dirty="0">
                <a:solidFill>
                  <a:srgbClr val="00B050"/>
                </a:solidFill>
                <a:latin typeface="Calibri" panose="020F0502020204030204" pitchFamily="34" charset="0"/>
                <a:cs typeface="Calibri" panose="020F0502020204030204" pitchFamily="34" charset="0"/>
              </a:rPr>
              <a:t>5</a:t>
            </a:r>
            <a:r>
              <a:rPr lang="en-GB" sz="2400" b="1" dirty="0">
                <a:solidFill>
                  <a:srgbClr val="FF0000"/>
                </a:solidFill>
                <a:latin typeface="Calibri" panose="020F0502020204030204" pitchFamily="34" charset="0"/>
                <a:cs typeface="Calibri" panose="020F0502020204030204" pitchFamily="34" charset="0"/>
              </a:rPr>
              <a:t>N</a:t>
            </a:r>
            <a:r>
              <a:rPr lang="en-GB" sz="2400" b="1" baseline="-25000" dirty="0">
                <a:solidFill>
                  <a:srgbClr val="FF0000"/>
                </a:solidFill>
                <a:latin typeface="Calibri" panose="020F0502020204030204" pitchFamily="34" charset="0"/>
                <a:cs typeface="Calibri" panose="020F0502020204030204" pitchFamily="34" charset="0"/>
              </a:rPr>
              <a:t>3</a:t>
            </a:r>
            <a:r>
              <a:rPr lang="en-GB" sz="2400" b="1" dirty="0">
                <a:solidFill>
                  <a:srgbClr val="0000FF"/>
                </a:solidFill>
                <a:latin typeface="Calibri" panose="020F0502020204030204" pitchFamily="34" charset="0"/>
                <a:cs typeface="Calibri" panose="020F0502020204030204" pitchFamily="34" charset="0"/>
              </a:rPr>
              <a:t>O</a:t>
            </a:r>
            <a:r>
              <a:rPr lang="en-GB" sz="2400" b="1" baseline="-25000" dirty="0">
                <a:solidFill>
                  <a:srgbClr val="0000FF"/>
                </a:solidFill>
                <a:latin typeface="Calibri" panose="020F0502020204030204" pitchFamily="34" charset="0"/>
                <a:cs typeface="Calibri" panose="020F0502020204030204" pitchFamily="34" charset="0"/>
              </a:rPr>
              <a:t>6</a:t>
            </a:r>
            <a:r>
              <a:rPr lang="en-GB" sz="2400" b="1" dirty="0">
                <a:latin typeface="Calibri" panose="020F0502020204030204" pitchFamily="34" charset="0"/>
                <a:cs typeface="Calibri" panose="020F0502020204030204" pitchFamily="34" charset="0"/>
              </a:rPr>
              <a:t> </a:t>
            </a:r>
            <a:r>
              <a:rPr lang="en-GB" sz="2400" b="1" dirty="0">
                <a:latin typeface="Calibri" panose="020F0502020204030204" pitchFamily="34" charset="0"/>
                <a:cs typeface="Calibri" panose="020F0502020204030204" pitchFamily="34" charset="0"/>
                <a:sym typeface="Wingdings" panose="05000000000000000000" pitchFamily="2" charset="2"/>
              </a:rPr>
              <a:t>  3½ C</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+ 3½ C + </a:t>
            </a:r>
            <a:r>
              <a:rPr lang="en-GB" sz="2400" b="1" dirty="0">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400" b="1" baseline="-25000" dirty="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400" b="1" dirty="0">
                <a:latin typeface="Calibri" panose="020F0502020204030204" pitchFamily="34" charset="0"/>
                <a:cs typeface="Calibri" panose="020F0502020204030204" pitchFamily="34" charset="0"/>
                <a:sym typeface="Wingdings" panose="05000000000000000000" pitchFamily="2" charset="2"/>
              </a:rPr>
              <a:t> + </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400" b="1" baseline="-25000" dirty="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400" b="1" dirty="0">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400" b="1" dirty="0">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17584" y="2014249"/>
            <a:ext cx="7552780" cy="1107996"/>
          </a:xfrm>
          <a:prstGeom prst="rect">
            <a:avLst/>
          </a:prstGeom>
          <a:noFill/>
        </p:spPr>
        <p:txBody>
          <a:bodyPr wrap="square">
            <a:spAutoFit/>
          </a:bodyPr>
          <a:lstStyle/>
          <a:p>
            <a:pPr algn="l"/>
            <a:r>
              <a:rPr lang="en-US" sz="2200" b="0" i="0" dirty="0">
                <a:solidFill>
                  <a:srgbClr val="212529"/>
                </a:solidFill>
                <a:effectLst/>
                <a:latin typeface="Calibri" panose="020F0502020204030204" pitchFamily="34" charset="0"/>
                <a:cs typeface="Calibri" panose="020F0502020204030204" pitchFamily="34" charset="0"/>
              </a:rPr>
              <a:t>Calculate the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a:t>
            </a:r>
            <a:r>
              <a:rPr lang="en-US" sz="2200" dirty="0">
                <a:solidFill>
                  <a:srgbClr val="212529"/>
                </a:solidFill>
                <a:latin typeface="Calibri" panose="020F0502020204030204" pitchFamily="34" charset="0"/>
                <a:cs typeface="Calibri" panose="020F0502020204030204" pitchFamily="34" charset="0"/>
              </a:rPr>
              <a:t>of all gas products liberated upon detonation of </a:t>
            </a:r>
            <a:r>
              <a:rPr lang="en-US" sz="2200" b="1" dirty="0">
                <a:solidFill>
                  <a:srgbClr val="CC66FF"/>
                </a:solidFill>
                <a:latin typeface="Calibri" panose="020F0502020204030204" pitchFamily="34" charset="0"/>
                <a:cs typeface="Calibri" panose="020F0502020204030204" pitchFamily="34" charset="0"/>
              </a:rPr>
              <a:t>o</a:t>
            </a:r>
            <a:r>
              <a:rPr lang="en-US" sz="2200" b="1" i="0" dirty="0">
                <a:solidFill>
                  <a:srgbClr val="CC66FF"/>
                </a:solidFill>
                <a:effectLst/>
                <a:latin typeface="Calibri" panose="020F0502020204030204" pitchFamily="34" charset="0"/>
                <a:cs typeface="Calibri" panose="020F0502020204030204" pitchFamily="34" charset="0"/>
              </a:rPr>
              <a:t>ne mole </a:t>
            </a:r>
            <a:r>
              <a:rPr lang="en-US" sz="2200" b="0" i="0" dirty="0">
                <a:solidFill>
                  <a:srgbClr val="212529"/>
                </a:solidFill>
                <a:effectLst/>
                <a:latin typeface="Calibri" panose="020F0502020204030204" pitchFamily="34" charset="0"/>
                <a:cs typeface="Calibri" panose="020F0502020204030204" pitchFamily="34" charset="0"/>
              </a:rPr>
              <a:t>of TNT.</a:t>
            </a:r>
          </a:p>
          <a:p>
            <a:pPr algn="l"/>
            <a:r>
              <a:rPr lang="en-US" sz="2200" b="0" i="0" dirty="0">
                <a:solidFill>
                  <a:srgbClr val="212529"/>
                </a:solidFill>
                <a:effectLst/>
                <a:latin typeface="Calibri" panose="020F0502020204030204" pitchFamily="34" charset="0"/>
                <a:cs typeface="Calibri" panose="020F0502020204030204" pitchFamily="34" charset="0"/>
              </a:rPr>
              <a:t>What </a:t>
            </a:r>
            <a:r>
              <a:rPr lang="en-US" sz="2200" b="1" i="0" dirty="0">
                <a:solidFill>
                  <a:srgbClr val="FF6600"/>
                </a:solidFill>
                <a:effectLst/>
                <a:latin typeface="Calibri" panose="020F0502020204030204" pitchFamily="34" charset="0"/>
                <a:cs typeface="Calibri" panose="020F0502020204030204" pitchFamily="34" charset="0"/>
              </a:rPr>
              <a:t>volume</a:t>
            </a:r>
            <a:r>
              <a:rPr lang="en-US" sz="2200" b="0" i="0" dirty="0">
                <a:solidFill>
                  <a:srgbClr val="212529"/>
                </a:solidFill>
                <a:effectLst/>
                <a:latin typeface="Calibri" panose="020F0502020204030204" pitchFamily="34" charset="0"/>
                <a:cs typeface="Calibri" panose="020F0502020204030204" pitchFamily="34" charset="0"/>
              </a:rPr>
              <a:t> of gases is produced from </a:t>
            </a:r>
            <a:r>
              <a:rPr lang="en-US" sz="2200" b="1" i="0" dirty="0">
                <a:solidFill>
                  <a:srgbClr val="7030A0"/>
                </a:solidFill>
                <a:effectLst/>
                <a:latin typeface="Calibri" panose="020F0502020204030204" pitchFamily="34" charset="0"/>
                <a:cs typeface="Calibri" panose="020F0502020204030204" pitchFamily="34" charset="0"/>
              </a:rPr>
              <a:t>1 g</a:t>
            </a:r>
            <a:r>
              <a:rPr lang="en-US" sz="2200" b="0" i="0" dirty="0">
                <a:solidFill>
                  <a:srgbClr val="212529"/>
                </a:solidFill>
                <a:effectLst/>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75871" y="4978878"/>
            <a:ext cx="4491935" cy="400110"/>
          </a:xfrm>
          <a:prstGeom prst="rect">
            <a:avLst/>
          </a:prstGeom>
          <a:noFill/>
        </p:spPr>
        <p:txBody>
          <a:bodyPr wrap="none" rtlCol="0">
            <a:spAutoFit/>
          </a:bodyPr>
          <a:lstStyle/>
          <a:p>
            <a:r>
              <a:rPr lang="en-GB" sz="2000" i="1" dirty="0">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4843677" y="4946181"/>
            <a:ext cx="4624250" cy="400110"/>
          </a:xfrm>
          <a:prstGeom prst="rect">
            <a:avLst/>
          </a:prstGeom>
          <a:noFill/>
        </p:spPr>
        <p:txBody>
          <a:bodyPr wrap="square">
            <a:spAutoFit/>
          </a:bodyPr>
          <a:lstStyle/>
          <a:p>
            <a:r>
              <a:rPr lang="en-US" sz="2000" b="0" i="1" dirty="0">
                <a:solidFill>
                  <a:srgbClr val="212529"/>
                </a:solidFill>
                <a:effectLst/>
                <a:latin typeface="Calibri" panose="020F0502020204030204" pitchFamily="34" charset="0"/>
                <a:cs typeface="Calibri" panose="020F0502020204030204" pitchFamily="34" charset="0"/>
              </a:rPr>
              <a:t>where the molecular mass of TNT is 227</a:t>
            </a:r>
            <a:endParaRPr lang="en-GB" sz="2000" i="1"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17584" y="3314965"/>
            <a:ext cx="9100444" cy="1631216"/>
          </a:xfrm>
          <a:prstGeom prst="rect">
            <a:avLst/>
          </a:prstGeom>
          <a:noFill/>
        </p:spPr>
        <p:txBody>
          <a:bodyPr wrap="square">
            <a:spAutoFit/>
          </a:bodyPr>
          <a:lstStyle/>
          <a:p>
            <a:pPr algn="l"/>
            <a:r>
              <a:rPr lang="en-US" sz="2000" b="0" i="1" dirty="0">
                <a:solidFill>
                  <a:srgbClr val="212529"/>
                </a:solidFill>
                <a:effectLst/>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b="0" i="1" dirty="0">
                <a:solidFill>
                  <a:srgbClr val="212529"/>
                </a:solidFill>
                <a:effectLst/>
                <a:latin typeface="Calibri" panose="020F0502020204030204" pitchFamily="34" charset="0"/>
                <a:cs typeface="Calibri" panose="020F0502020204030204" pitchFamily="34" charset="0"/>
              </a:rPr>
              <a:t> </a:t>
            </a:r>
          </a:p>
          <a:p>
            <a:pPr algn="l"/>
            <a:r>
              <a:rPr lang="en-US" sz="2000" b="0" i="1" dirty="0">
                <a:solidFill>
                  <a:srgbClr val="212529"/>
                </a:solidFill>
                <a:effectLst/>
                <a:latin typeface="Calibri" panose="020F0502020204030204" pitchFamily="34" charset="0"/>
                <a:cs typeface="Calibri" panose="020F0502020204030204" pitchFamily="34" charset="0"/>
              </a:rPr>
              <a:t>7½ mol of gas will occupy 22.4 × 7½ = 168 dm3</a:t>
            </a:r>
          </a:p>
          <a:p>
            <a:pPr algn="l"/>
            <a:r>
              <a:rPr lang="en-US" sz="2000" i="1" dirty="0">
                <a:solidFill>
                  <a:srgbClr val="212529"/>
                </a:solidFill>
                <a:latin typeface="Calibri" panose="020F0502020204030204" pitchFamily="34" charset="0"/>
                <a:cs typeface="Calibri" panose="020F0502020204030204" pitchFamily="34" charset="0"/>
              </a:rPr>
              <a:t>Therefore,</a:t>
            </a:r>
            <a:r>
              <a:rPr lang="en-US" sz="2000" b="0" i="1" dirty="0">
                <a:solidFill>
                  <a:srgbClr val="212529"/>
                </a:solidFill>
                <a:effectLst/>
                <a:latin typeface="Calibri" panose="020F0502020204030204" pitchFamily="34" charset="0"/>
                <a:cs typeface="Calibri" panose="020F0502020204030204" pitchFamily="34" charset="0"/>
              </a:rPr>
              <a:t> 1 mol of TNT produces 168 dm3 of gas</a:t>
            </a:r>
          </a:p>
        </p:txBody>
      </p:sp>
    </p:spTree>
    <p:extLst>
      <p:ext uri="{BB962C8B-B14F-4D97-AF65-F5344CB8AC3E}">
        <p14:creationId xmlns:p14="http://schemas.microsoft.com/office/powerpoint/2010/main" val="3584555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1729</Words>
  <Application>Microsoft Office PowerPoint</Application>
  <PresentationFormat>On-screen Show (4:3)</PresentationFormat>
  <Paragraphs>214</Paragraphs>
  <Slides>14</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Cambria Math</vt:lpstr>
      <vt:lpstr>Dosis</vt:lpstr>
      <vt:lpstr>Diseño predeterminado</vt:lpstr>
      <vt:lpstr>DECOMPOSITION REACTIONS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271</cp:revision>
  <dcterms:created xsi:type="dcterms:W3CDTF">2010-05-23T14:28:12Z</dcterms:created>
  <dcterms:modified xsi:type="dcterms:W3CDTF">2023-07-06T07:44:52Z</dcterms:modified>
</cp:coreProperties>
</file>