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5" r:id="rId11"/>
    <p:sldId id="266" r:id="rId12"/>
  </p:sldIdLst>
  <p:sldSz cx="18288000" cy="10287000"/>
  <p:notesSz cx="6858000" cy="9144000"/>
  <p:embeddedFontLst>
    <p:embeddedFont>
      <p:font typeface="Arimo" panose="020B0604020202020204" charset="0"/>
      <p:regular r:id="rId13"/>
    </p:embeddedFont>
    <p:embeddedFont>
      <p:font typeface="Arimo Bold" panose="020B0604020202020204" charset="0"/>
      <p:regular r:id="rId14"/>
    </p:embeddedFont>
    <p:embeddedFont>
      <p:font typeface="Arimo Bold Italics" panose="020B0604020202020204" charset="0"/>
      <p:regular r:id="rId15"/>
    </p:embeddedFont>
    <p:embeddedFont>
      <p:font typeface="Arimo Italics" panose="020B0604020202020204" charset="0"/>
      <p:regular r:id="rId16"/>
    </p:embeddedFont>
    <p:embeddedFont>
      <p:font typeface="Raleway" pitchFamily="2" charset="0"/>
      <p:regular r:id="rId17"/>
      <p:bold r:id="rId18"/>
      <p:italic r:id="rId19"/>
      <p:boldItalic r:id="rId20"/>
    </p:embeddedFont>
    <p:embeddedFont>
      <p:font typeface="Raleway Bold" charset="0"/>
      <p:regular r:id="rId21"/>
    </p:embeddedFont>
    <p:embeddedFont>
      <p:font typeface="Raleway Italics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243A49-9AD3-4D4F-8FB7-4286D8019F12}" v="17" dt="2026-05-09T18:17:28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660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Medina" userId="df5ea2b6edab5d23" providerId="LiveId" clId="{88044AD2-52A0-4F73-8ADC-63B0CA8BC1EA}"/>
    <pc:docChg chg="custSel addSld delSld modSld">
      <pc:chgData name="Lara Medina" userId="df5ea2b6edab5d23" providerId="LiveId" clId="{88044AD2-52A0-4F73-8ADC-63B0CA8BC1EA}" dt="2026-05-09T18:18:15.490" v="539" actId="14100"/>
      <pc:docMkLst>
        <pc:docMk/>
      </pc:docMkLst>
      <pc:sldChg chg="modSp mod">
        <pc:chgData name="Lara Medina" userId="df5ea2b6edab5d23" providerId="LiveId" clId="{88044AD2-52A0-4F73-8ADC-63B0CA8BC1EA}" dt="2026-04-23T19:17:55.816" v="4" actId="14100"/>
        <pc:sldMkLst>
          <pc:docMk/>
          <pc:sldMk cId="0" sldId="256"/>
        </pc:sldMkLst>
        <pc:grpChg chg="mod">
          <ac:chgData name="Lara Medina" userId="df5ea2b6edab5d23" providerId="LiveId" clId="{88044AD2-52A0-4F73-8ADC-63B0CA8BC1EA}" dt="2026-04-23T19:17:47.325" v="2" actId="14100"/>
          <ac:grpSpMkLst>
            <pc:docMk/>
            <pc:sldMk cId="0" sldId="256"/>
            <ac:grpSpMk id="2" creationId="{00000000-0000-0000-0000-000000000000}"/>
          </ac:grpSpMkLst>
        </pc:grpChg>
        <pc:grpChg chg="mod">
          <ac:chgData name="Lara Medina" userId="df5ea2b6edab5d23" providerId="LiveId" clId="{88044AD2-52A0-4F73-8ADC-63B0CA8BC1EA}" dt="2026-04-23T19:17:55.816" v="4" actId="14100"/>
          <ac:grpSpMkLst>
            <pc:docMk/>
            <pc:sldMk cId="0" sldId="256"/>
            <ac:grpSpMk id="5" creationId="{00000000-0000-0000-0000-000000000000}"/>
          </ac:grpSpMkLst>
        </pc:grpChg>
        <pc:grpChg chg="mod">
          <ac:chgData name="Lara Medina" userId="df5ea2b6edab5d23" providerId="LiveId" clId="{88044AD2-52A0-4F73-8ADC-63B0CA8BC1EA}" dt="2026-04-23T19:17:52.844" v="3" actId="14100"/>
          <ac:grpSpMkLst>
            <pc:docMk/>
            <pc:sldMk cId="0" sldId="256"/>
            <ac:grpSpMk id="8" creationId="{00000000-0000-0000-0000-000000000000}"/>
          </ac:grpSpMkLst>
        </pc:grpChg>
      </pc:sldChg>
      <pc:sldChg chg="addSp delSp modSp mod">
        <pc:chgData name="Lara Medina" userId="df5ea2b6edab5d23" providerId="LiveId" clId="{88044AD2-52A0-4F73-8ADC-63B0CA8BC1EA}" dt="2026-05-09T18:03:52.425" v="420" actId="1076"/>
        <pc:sldMkLst>
          <pc:docMk/>
          <pc:sldMk cId="0" sldId="258"/>
        </pc:sldMkLst>
        <pc:spChg chg="mod">
          <ac:chgData name="Lara Medina" userId="df5ea2b6edab5d23" providerId="LiveId" clId="{88044AD2-52A0-4F73-8ADC-63B0CA8BC1EA}" dt="2026-05-09T17:56:12.896" v="374" actId="14100"/>
          <ac:spMkLst>
            <pc:docMk/>
            <pc:sldMk cId="0" sldId="258"/>
            <ac:spMk id="3" creationId="{00000000-0000-0000-0000-000000000000}"/>
          </ac:spMkLst>
        </pc:spChg>
        <pc:spChg chg="del">
          <ac:chgData name="Lara Medina" userId="df5ea2b6edab5d23" providerId="LiveId" clId="{88044AD2-52A0-4F73-8ADC-63B0CA8BC1EA}" dt="2026-05-09T17:56:22.301" v="376" actId="478"/>
          <ac:spMkLst>
            <pc:docMk/>
            <pc:sldMk cId="0" sldId="258"/>
            <ac:spMk id="5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3:38.879" v="416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Lara Medina" userId="df5ea2b6edab5d23" providerId="LiveId" clId="{88044AD2-52A0-4F73-8ADC-63B0CA8BC1EA}" dt="2026-05-09T17:56:41.416" v="378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Lara Medina" userId="df5ea2b6edab5d23" providerId="LiveId" clId="{88044AD2-52A0-4F73-8ADC-63B0CA8BC1EA}" dt="2026-05-09T17:56:45.818" v="379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3:52.425" v="420" actId="1076"/>
          <ac:spMkLst>
            <pc:docMk/>
            <pc:sldMk cId="0" sldId="258"/>
            <ac:spMk id="11" creationId="{00000000-0000-0000-0000-000000000000}"/>
          </ac:spMkLst>
        </pc:spChg>
        <pc:spChg chg="del">
          <ac:chgData name="Lara Medina" userId="df5ea2b6edab5d23" providerId="LiveId" clId="{88044AD2-52A0-4F73-8ADC-63B0CA8BC1EA}" dt="2026-05-09T17:55:08.910" v="338" actId="21"/>
          <ac:spMkLst>
            <pc:docMk/>
            <pc:sldMk cId="0" sldId="258"/>
            <ac:spMk id="12" creationId="{00000000-0000-0000-0000-000000000000}"/>
          </ac:spMkLst>
        </pc:spChg>
        <pc:spChg chg="del">
          <ac:chgData name="Lara Medina" userId="df5ea2b6edab5d23" providerId="LiveId" clId="{88044AD2-52A0-4F73-8ADC-63B0CA8BC1EA}" dt="2026-05-09T17:53:45.422" v="83" actId="21"/>
          <ac:spMkLst>
            <pc:docMk/>
            <pc:sldMk cId="0" sldId="258"/>
            <ac:spMk id="13" creationId="{00000000-0000-0000-0000-000000000000}"/>
          </ac:spMkLst>
        </pc:spChg>
        <pc:spChg chg="del">
          <ac:chgData name="Lara Medina" userId="df5ea2b6edab5d23" providerId="LiveId" clId="{88044AD2-52A0-4F73-8ADC-63B0CA8BC1EA}" dt="2026-05-09T17:55:04.990" v="337" actId="21"/>
          <ac:spMkLst>
            <pc:docMk/>
            <pc:sldMk cId="0" sldId="258"/>
            <ac:spMk id="14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3:36.484" v="415" actId="1076"/>
          <ac:spMkLst>
            <pc:docMk/>
            <pc:sldMk cId="0" sldId="258"/>
            <ac:spMk id="15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3:41.625" v="417" actId="1076"/>
          <ac:spMkLst>
            <pc:docMk/>
            <pc:sldMk cId="0" sldId="258"/>
            <ac:spMk id="16" creationId="{00000000-0000-0000-0000-000000000000}"/>
          </ac:spMkLst>
        </pc:spChg>
        <pc:spChg chg="add del mod">
          <ac:chgData name="Lara Medina" userId="df5ea2b6edab5d23" providerId="LiveId" clId="{88044AD2-52A0-4F73-8ADC-63B0CA8BC1EA}" dt="2026-05-09T17:54:49.078" v="336" actId="21"/>
          <ac:spMkLst>
            <pc:docMk/>
            <pc:sldMk cId="0" sldId="258"/>
            <ac:spMk id="17" creationId="{00000000-0000-0000-0000-000000000000}"/>
          </ac:spMkLst>
        </pc:spChg>
        <pc:grpChg chg="mod">
          <ac:chgData name="Lara Medina" userId="df5ea2b6edab5d23" providerId="LiveId" clId="{88044AD2-52A0-4F73-8ADC-63B0CA8BC1EA}" dt="2026-05-09T17:56:09.976" v="373" actId="1076"/>
          <ac:grpSpMkLst>
            <pc:docMk/>
            <pc:sldMk cId="0" sldId="258"/>
            <ac:grpSpMk id="2" creationId="{00000000-0000-0000-0000-000000000000}"/>
          </ac:grpSpMkLst>
        </pc:grpChg>
        <pc:graphicFrameChg chg="add mod modGraphic">
          <ac:chgData name="Lara Medina" userId="df5ea2b6edab5d23" providerId="LiveId" clId="{88044AD2-52A0-4F73-8ADC-63B0CA8BC1EA}" dt="2026-05-09T18:03:46.635" v="419" actId="1076"/>
          <ac:graphicFrameMkLst>
            <pc:docMk/>
            <pc:sldMk cId="0" sldId="258"/>
            <ac:graphicFrameMk id="18" creationId="{9105426F-F87B-8CB7-5C33-2ADD3BBAD934}"/>
          </ac:graphicFrameMkLst>
        </pc:graphicFrameChg>
      </pc:sldChg>
      <pc:sldChg chg="addSp delSp modSp mod">
        <pc:chgData name="Lara Medina" userId="df5ea2b6edab5d23" providerId="LiveId" clId="{88044AD2-52A0-4F73-8ADC-63B0CA8BC1EA}" dt="2026-05-09T18:12:05.034" v="473" actId="1076"/>
        <pc:sldMkLst>
          <pc:docMk/>
          <pc:sldMk cId="0" sldId="259"/>
        </pc:sldMkLst>
        <pc:spChg chg="add mod">
          <ac:chgData name="Lara Medina" userId="df5ea2b6edab5d23" providerId="LiveId" clId="{88044AD2-52A0-4F73-8ADC-63B0CA8BC1EA}" dt="2026-05-09T18:12:05.034" v="473" actId="1076"/>
          <ac:spMkLst>
            <pc:docMk/>
            <pc:sldMk cId="0" sldId="259"/>
            <ac:spMk id="7" creationId="{DEEE5F9A-8F2B-DBFE-D16B-34874E5E45B6}"/>
          </ac:spMkLst>
        </pc:spChg>
        <pc:spChg chg="mod">
          <ac:chgData name="Lara Medina" userId="df5ea2b6edab5d23" providerId="LiveId" clId="{88044AD2-52A0-4F73-8ADC-63B0CA8BC1EA}" dt="2026-05-09T18:11:17.008" v="449" actId="1076"/>
          <ac:spMkLst>
            <pc:docMk/>
            <pc:sldMk cId="0" sldId="259"/>
            <ac:spMk id="11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5:04.942" v="443" actId="20577"/>
          <ac:spMkLst>
            <pc:docMk/>
            <pc:sldMk cId="0" sldId="259"/>
            <ac:spMk id="12" creationId="{00000000-0000-0000-0000-000000000000}"/>
          </ac:spMkLst>
        </pc:spChg>
      </pc:sldChg>
      <pc:sldChg chg="modSp mod">
        <pc:chgData name="Lara Medina" userId="df5ea2b6edab5d23" providerId="LiveId" clId="{88044AD2-52A0-4F73-8ADC-63B0CA8BC1EA}" dt="2026-05-09T18:05:26.212" v="444" actId="20577"/>
        <pc:sldMkLst>
          <pc:docMk/>
          <pc:sldMk cId="0" sldId="260"/>
        </pc:sldMkLst>
        <pc:spChg chg="mod">
          <ac:chgData name="Lara Medina" userId="df5ea2b6edab5d23" providerId="LiveId" clId="{88044AD2-52A0-4F73-8ADC-63B0CA8BC1EA}" dt="2026-05-09T17:50:45.592" v="64" actId="20577"/>
          <ac:spMkLst>
            <pc:docMk/>
            <pc:sldMk cId="0" sldId="260"/>
            <ac:spMk id="3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5:26.212" v="444" actId="20577"/>
          <ac:spMkLst>
            <pc:docMk/>
            <pc:sldMk cId="0" sldId="260"/>
            <ac:spMk id="14" creationId="{00000000-0000-0000-0000-000000000000}"/>
          </ac:spMkLst>
        </pc:spChg>
        <pc:spChg chg="mod">
          <ac:chgData name="Lara Medina" userId="df5ea2b6edab5d23" providerId="LiveId" clId="{88044AD2-52A0-4F73-8ADC-63B0CA8BC1EA}" dt="2026-04-23T19:20:42.945" v="15" actId="1076"/>
          <ac:spMkLst>
            <pc:docMk/>
            <pc:sldMk cId="0" sldId="260"/>
            <ac:spMk id="15" creationId="{00000000-0000-0000-0000-000000000000}"/>
          </ac:spMkLst>
        </pc:spChg>
        <pc:spChg chg="mod">
          <ac:chgData name="Lara Medina" userId="df5ea2b6edab5d23" providerId="LiveId" clId="{88044AD2-52A0-4F73-8ADC-63B0CA8BC1EA}" dt="2026-04-23T19:20:45.493" v="16" actId="1076"/>
          <ac:spMkLst>
            <pc:docMk/>
            <pc:sldMk cId="0" sldId="260"/>
            <ac:spMk id="16" creationId="{00000000-0000-0000-0000-000000000000}"/>
          </ac:spMkLst>
        </pc:spChg>
      </pc:sldChg>
      <pc:sldChg chg="modSp mod">
        <pc:chgData name="Lara Medina" userId="df5ea2b6edab5d23" providerId="LiveId" clId="{88044AD2-52A0-4F73-8ADC-63B0CA8BC1EA}" dt="2026-05-09T17:51:34.729" v="79" actId="20577"/>
        <pc:sldMkLst>
          <pc:docMk/>
          <pc:sldMk cId="0" sldId="261"/>
        </pc:sldMkLst>
        <pc:spChg chg="mod">
          <ac:chgData name="Lara Medina" userId="df5ea2b6edab5d23" providerId="LiveId" clId="{88044AD2-52A0-4F73-8ADC-63B0CA8BC1EA}" dt="2026-05-09T17:51:34.729" v="79" actId="20577"/>
          <ac:spMkLst>
            <pc:docMk/>
            <pc:sldMk cId="0" sldId="261"/>
            <ac:spMk id="10" creationId="{00000000-0000-0000-0000-000000000000}"/>
          </ac:spMkLst>
        </pc:spChg>
      </pc:sldChg>
      <pc:sldChg chg="delSp del mod">
        <pc:chgData name="Lara Medina" userId="df5ea2b6edab5d23" providerId="LiveId" clId="{88044AD2-52A0-4F73-8ADC-63B0CA8BC1EA}" dt="2026-05-09T18:15:40.243" v="474" actId="2696"/>
        <pc:sldMkLst>
          <pc:docMk/>
          <pc:sldMk cId="0" sldId="264"/>
        </pc:sldMkLst>
        <pc:spChg chg="del">
          <ac:chgData name="Lara Medina" userId="df5ea2b6edab5d23" providerId="LiveId" clId="{88044AD2-52A0-4F73-8ADC-63B0CA8BC1EA}" dt="2026-05-09T18:06:25.332" v="448" actId="478"/>
          <ac:spMkLst>
            <pc:docMk/>
            <pc:sldMk cId="0" sldId="264"/>
            <ac:spMk id="22" creationId="{00000000-0000-0000-0000-000000000000}"/>
          </ac:spMkLst>
        </pc:spChg>
      </pc:sldChg>
      <pc:sldChg chg="modSp mod">
        <pc:chgData name="Lara Medina" userId="df5ea2b6edab5d23" providerId="LiveId" clId="{88044AD2-52A0-4F73-8ADC-63B0CA8BC1EA}" dt="2026-05-09T18:06:14.594" v="447" actId="1076"/>
        <pc:sldMkLst>
          <pc:docMk/>
          <pc:sldMk cId="0" sldId="265"/>
        </pc:sldMkLst>
        <pc:spChg chg="mod">
          <ac:chgData name="Lara Medina" userId="df5ea2b6edab5d23" providerId="LiveId" clId="{88044AD2-52A0-4F73-8ADC-63B0CA8BC1EA}" dt="2026-05-09T18:06:14.594" v="447" actId="1076"/>
          <ac:spMkLst>
            <pc:docMk/>
            <pc:sldMk cId="0" sldId="265"/>
            <ac:spMk id="10" creationId="{00000000-0000-0000-0000-000000000000}"/>
          </ac:spMkLst>
        </pc:spChg>
        <pc:spChg chg="mod">
          <ac:chgData name="Lara Medina" userId="df5ea2b6edab5d23" providerId="LiveId" clId="{88044AD2-52A0-4F73-8ADC-63B0CA8BC1EA}" dt="2026-05-09T18:06:09.317" v="446" actId="20577"/>
          <ac:spMkLst>
            <pc:docMk/>
            <pc:sldMk cId="0" sldId="265"/>
            <ac:spMk id="11" creationId="{00000000-0000-0000-0000-000000000000}"/>
          </ac:spMkLst>
        </pc:spChg>
      </pc:sldChg>
      <pc:sldChg chg="modSp mod">
        <pc:chgData name="Lara Medina" userId="df5ea2b6edab5d23" providerId="LiveId" clId="{88044AD2-52A0-4F73-8ADC-63B0CA8BC1EA}" dt="2026-04-23T19:20:01.961" v="14" actId="14100"/>
        <pc:sldMkLst>
          <pc:docMk/>
          <pc:sldMk cId="0" sldId="266"/>
        </pc:sldMkLst>
        <pc:grpChg chg="mod">
          <ac:chgData name="Lara Medina" userId="df5ea2b6edab5d23" providerId="LiveId" clId="{88044AD2-52A0-4F73-8ADC-63B0CA8BC1EA}" dt="2026-04-23T19:20:01.961" v="14" actId="14100"/>
          <ac:grpSpMkLst>
            <pc:docMk/>
            <pc:sldMk cId="0" sldId="266"/>
            <ac:grpSpMk id="5" creationId="{00000000-0000-0000-0000-000000000000}"/>
          </ac:grpSpMkLst>
        </pc:grpChg>
        <pc:grpChg chg="mod">
          <ac:chgData name="Lara Medina" userId="df5ea2b6edab5d23" providerId="LiveId" clId="{88044AD2-52A0-4F73-8ADC-63B0CA8BC1EA}" dt="2026-04-23T19:19:59.671" v="13" actId="14100"/>
          <ac:grpSpMkLst>
            <pc:docMk/>
            <pc:sldMk cId="0" sldId="266"/>
            <ac:grpSpMk id="8" creationId="{00000000-0000-0000-0000-000000000000}"/>
          </ac:grpSpMkLst>
        </pc:grpChg>
      </pc:sldChg>
      <pc:sldChg chg="del">
        <pc:chgData name="Lara Medina" userId="df5ea2b6edab5d23" providerId="LiveId" clId="{88044AD2-52A0-4F73-8ADC-63B0CA8BC1EA}" dt="2026-05-09T17:40:09.116" v="17" actId="2696"/>
        <pc:sldMkLst>
          <pc:docMk/>
          <pc:sldMk cId="0" sldId="267"/>
        </pc:sldMkLst>
      </pc:sldChg>
      <pc:sldChg chg="addSp modSp new mod">
        <pc:chgData name="Lara Medina" userId="df5ea2b6edab5d23" providerId="LiveId" clId="{88044AD2-52A0-4F73-8ADC-63B0CA8BC1EA}" dt="2026-05-09T18:18:15.490" v="539" actId="14100"/>
        <pc:sldMkLst>
          <pc:docMk/>
          <pc:sldMk cId="4050567674" sldId="267"/>
        </pc:sldMkLst>
        <pc:spChg chg="add mod">
          <ac:chgData name="Lara Medina" userId="df5ea2b6edab5d23" providerId="LiveId" clId="{88044AD2-52A0-4F73-8ADC-63B0CA8BC1EA}" dt="2026-05-09T18:16:58.055" v="483" actId="1076"/>
          <ac:spMkLst>
            <pc:docMk/>
            <pc:sldMk cId="4050567674" sldId="267"/>
            <ac:spMk id="4" creationId="{EAC0A672-A01F-F202-7F16-6D39C8739E1F}"/>
          </ac:spMkLst>
        </pc:spChg>
        <pc:spChg chg="add mod">
          <ac:chgData name="Lara Medina" userId="df5ea2b6edab5d23" providerId="LiveId" clId="{88044AD2-52A0-4F73-8ADC-63B0CA8BC1EA}" dt="2026-05-09T18:17:58.838" v="538" actId="20577"/>
          <ac:spMkLst>
            <pc:docMk/>
            <pc:sldMk cId="4050567674" sldId="267"/>
            <ac:spMk id="5" creationId="{6E5A2735-CF30-538F-1F21-9D3D89ACF3A4}"/>
          </ac:spMkLst>
        </pc:spChg>
        <pc:picChg chg="add mod">
          <ac:chgData name="Lara Medina" userId="df5ea2b6edab5d23" providerId="LiveId" clId="{88044AD2-52A0-4F73-8ADC-63B0CA8BC1EA}" dt="2026-05-09T18:18:15.490" v="539" actId="14100"/>
          <ac:picMkLst>
            <pc:docMk/>
            <pc:sldMk cId="4050567674" sldId="267"/>
            <ac:picMk id="3" creationId="{5600F274-1059-69F5-8A31-FE357D1865D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123235-A92D-495F-8CEF-0FF8E1EF4E5F}" type="doc">
      <dgm:prSet loTypeId="urn:microsoft.com/office/officeart/2005/8/layout/default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s-ES"/>
        </a:p>
      </dgm:t>
    </dgm:pt>
    <dgm:pt modelId="{58DAE686-2251-4FB0-9D0C-A4BEADE02BBF}">
      <dgm:prSet phldrT="[Texto]"/>
      <dgm:spPr/>
      <dgm:t>
        <a:bodyPr/>
        <a:lstStyle/>
        <a:p>
          <a:pPr>
            <a:buNone/>
          </a:pPr>
          <a:r>
            <a:rPr lang="es-ES" dirty="0" err="1"/>
            <a:t>Environmental</a:t>
          </a:r>
          <a:r>
            <a:rPr lang="es-ES" dirty="0"/>
            <a:t> </a:t>
          </a:r>
          <a:r>
            <a:rPr lang="es-ES" dirty="0" err="1"/>
            <a:t>sustainability</a:t>
          </a:r>
          <a:endParaRPr lang="es-ES" dirty="0"/>
        </a:p>
      </dgm:t>
    </dgm:pt>
    <dgm:pt modelId="{09E29620-28B9-4599-8C9A-A279F7AD650D}" type="parTrans" cxnId="{97CAE6D0-6D07-4F57-AF6A-0AB3AC40F720}">
      <dgm:prSet/>
      <dgm:spPr/>
      <dgm:t>
        <a:bodyPr/>
        <a:lstStyle/>
        <a:p>
          <a:endParaRPr lang="es-ES"/>
        </a:p>
      </dgm:t>
    </dgm:pt>
    <dgm:pt modelId="{46CC5F8A-D2EF-4D05-ACBC-87FA75FC2264}" type="sibTrans" cxnId="{97CAE6D0-6D07-4F57-AF6A-0AB3AC40F720}">
      <dgm:prSet/>
      <dgm:spPr/>
      <dgm:t>
        <a:bodyPr/>
        <a:lstStyle/>
        <a:p>
          <a:endParaRPr lang="es-ES"/>
        </a:p>
      </dgm:t>
    </dgm:pt>
    <dgm:pt modelId="{20A674A7-112F-4091-B49D-C3536CC4D5E6}">
      <dgm:prSet phldrT="[Texto]"/>
      <dgm:spPr/>
      <dgm:t>
        <a:bodyPr/>
        <a:lstStyle/>
        <a:p>
          <a:pPr>
            <a:buNone/>
          </a:pPr>
          <a:r>
            <a:rPr lang="es-ES" dirty="0"/>
            <a:t>Heritage </a:t>
          </a:r>
          <a:r>
            <a:rPr lang="es-ES" dirty="0" err="1"/>
            <a:t>preservation</a:t>
          </a:r>
          <a:endParaRPr lang="es-ES" dirty="0"/>
        </a:p>
      </dgm:t>
    </dgm:pt>
    <dgm:pt modelId="{4AEFDAEF-FDAF-439A-86CF-5923E4A59C55}" type="parTrans" cxnId="{A867E8E8-8B26-42BF-982F-5FAE53B1F5B1}">
      <dgm:prSet/>
      <dgm:spPr/>
      <dgm:t>
        <a:bodyPr/>
        <a:lstStyle/>
        <a:p>
          <a:endParaRPr lang="es-ES"/>
        </a:p>
      </dgm:t>
    </dgm:pt>
    <dgm:pt modelId="{2D2064C1-3DE4-4A03-80FF-0C6824BA36B5}" type="sibTrans" cxnId="{A867E8E8-8B26-42BF-982F-5FAE53B1F5B1}">
      <dgm:prSet/>
      <dgm:spPr/>
      <dgm:t>
        <a:bodyPr/>
        <a:lstStyle/>
        <a:p>
          <a:endParaRPr lang="es-ES"/>
        </a:p>
      </dgm:t>
    </dgm:pt>
    <dgm:pt modelId="{2473C3C6-FD69-4011-9671-ED76A1FA2BEF}">
      <dgm:prSet phldrT="[Texto]"/>
      <dgm:spPr/>
      <dgm:t>
        <a:bodyPr/>
        <a:lstStyle/>
        <a:p>
          <a:pPr>
            <a:buNone/>
          </a:pPr>
          <a:r>
            <a:rPr lang="es-ES" dirty="0"/>
            <a:t>Local </a:t>
          </a:r>
          <a:r>
            <a:rPr lang="es-ES" dirty="0" err="1"/>
            <a:t>community</a:t>
          </a:r>
          <a:endParaRPr lang="es-ES" dirty="0"/>
        </a:p>
      </dgm:t>
    </dgm:pt>
    <dgm:pt modelId="{6A1D0697-5605-4071-B4AB-E1D5DDA957F7}" type="parTrans" cxnId="{040C55AD-134B-4411-9C9E-0F8BC12D48B2}">
      <dgm:prSet/>
      <dgm:spPr/>
      <dgm:t>
        <a:bodyPr/>
        <a:lstStyle/>
        <a:p>
          <a:endParaRPr lang="es-ES"/>
        </a:p>
      </dgm:t>
    </dgm:pt>
    <dgm:pt modelId="{2C730603-EDCD-4345-9B37-AD9F30E865D1}" type="sibTrans" cxnId="{040C55AD-134B-4411-9C9E-0F8BC12D48B2}">
      <dgm:prSet/>
      <dgm:spPr/>
      <dgm:t>
        <a:bodyPr/>
        <a:lstStyle/>
        <a:p>
          <a:endParaRPr lang="es-ES"/>
        </a:p>
      </dgm:t>
    </dgm:pt>
    <dgm:pt modelId="{9180EED8-8FB7-404E-BE04-AA2ADA76E490}" type="pres">
      <dgm:prSet presAssocID="{67123235-A92D-495F-8CEF-0FF8E1EF4E5F}" presName="diagram" presStyleCnt="0">
        <dgm:presLayoutVars>
          <dgm:dir/>
          <dgm:resizeHandles val="exact"/>
        </dgm:presLayoutVars>
      </dgm:prSet>
      <dgm:spPr/>
    </dgm:pt>
    <dgm:pt modelId="{EAA7BB20-4A5A-4326-95CA-E607AB0B191B}" type="pres">
      <dgm:prSet presAssocID="{58DAE686-2251-4FB0-9D0C-A4BEADE02BBF}" presName="node" presStyleLbl="node1" presStyleIdx="0" presStyleCnt="3">
        <dgm:presLayoutVars>
          <dgm:bulletEnabled val="1"/>
        </dgm:presLayoutVars>
      </dgm:prSet>
      <dgm:spPr/>
    </dgm:pt>
    <dgm:pt modelId="{3F017254-9D0E-4272-BDCD-83BE73701A03}" type="pres">
      <dgm:prSet presAssocID="{46CC5F8A-D2EF-4D05-ACBC-87FA75FC2264}" presName="sibTrans" presStyleCnt="0"/>
      <dgm:spPr/>
    </dgm:pt>
    <dgm:pt modelId="{0BFBADE0-5C28-4433-8DAD-C5C4C8EAC6D7}" type="pres">
      <dgm:prSet presAssocID="{20A674A7-112F-4091-B49D-C3536CC4D5E6}" presName="node" presStyleLbl="node1" presStyleIdx="1" presStyleCnt="3">
        <dgm:presLayoutVars>
          <dgm:bulletEnabled val="1"/>
        </dgm:presLayoutVars>
      </dgm:prSet>
      <dgm:spPr/>
    </dgm:pt>
    <dgm:pt modelId="{04690DF8-142C-4ADF-B495-F6B263096729}" type="pres">
      <dgm:prSet presAssocID="{2D2064C1-3DE4-4A03-80FF-0C6824BA36B5}" presName="sibTrans" presStyleCnt="0"/>
      <dgm:spPr/>
    </dgm:pt>
    <dgm:pt modelId="{88A51D5E-8F97-4372-9D9C-C598A1583F12}" type="pres">
      <dgm:prSet presAssocID="{2473C3C6-FD69-4011-9671-ED76A1FA2BEF}" presName="node" presStyleLbl="node1" presStyleIdx="2" presStyleCnt="3">
        <dgm:presLayoutVars>
          <dgm:bulletEnabled val="1"/>
        </dgm:presLayoutVars>
      </dgm:prSet>
      <dgm:spPr/>
    </dgm:pt>
  </dgm:ptLst>
  <dgm:cxnLst>
    <dgm:cxn modelId="{D29BBD28-D69D-40E9-B246-DBF7AFD3398D}" type="presOf" srcId="{58DAE686-2251-4FB0-9D0C-A4BEADE02BBF}" destId="{EAA7BB20-4A5A-4326-95CA-E607AB0B191B}" srcOrd="0" destOrd="0" presId="urn:microsoft.com/office/officeart/2005/8/layout/default"/>
    <dgm:cxn modelId="{040C55AD-134B-4411-9C9E-0F8BC12D48B2}" srcId="{67123235-A92D-495F-8CEF-0FF8E1EF4E5F}" destId="{2473C3C6-FD69-4011-9671-ED76A1FA2BEF}" srcOrd="2" destOrd="0" parTransId="{6A1D0697-5605-4071-B4AB-E1D5DDA957F7}" sibTransId="{2C730603-EDCD-4345-9B37-AD9F30E865D1}"/>
    <dgm:cxn modelId="{9D674EBC-72E3-44DC-8E0F-57A4837E54CE}" type="presOf" srcId="{67123235-A92D-495F-8CEF-0FF8E1EF4E5F}" destId="{9180EED8-8FB7-404E-BE04-AA2ADA76E490}" srcOrd="0" destOrd="0" presId="urn:microsoft.com/office/officeart/2005/8/layout/default"/>
    <dgm:cxn modelId="{0C1EB4C7-20CF-4684-B27F-D6AA69B5A10E}" type="presOf" srcId="{20A674A7-112F-4091-B49D-C3536CC4D5E6}" destId="{0BFBADE0-5C28-4433-8DAD-C5C4C8EAC6D7}" srcOrd="0" destOrd="0" presId="urn:microsoft.com/office/officeart/2005/8/layout/default"/>
    <dgm:cxn modelId="{97CAE6D0-6D07-4F57-AF6A-0AB3AC40F720}" srcId="{67123235-A92D-495F-8CEF-0FF8E1EF4E5F}" destId="{58DAE686-2251-4FB0-9D0C-A4BEADE02BBF}" srcOrd="0" destOrd="0" parTransId="{09E29620-28B9-4599-8C9A-A279F7AD650D}" sibTransId="{46CC5F8A-D2EF-4D05-ACBC-87FA75FC2264}"/>
    <dgm:cxn modelId="{F7A4B2D3-E854-428E-979F-29D1FE6A6E88}" type="presOf" srcId="{2473C3C6-FD69-4011-9671-ED76A1FA2BEF}" destId="{88A51D5E-8F97-4372-9D9C-C598A1583F12}" srcOrd="0" destOrd="0" presId="urn:microsoft.com/office/officeart/2005/8/layout/default"/>
    <dgm:cxn modelId="{A867E8E8-8B26-42BF-982F-5FAE53B1F5B1}" srcId="{67123235-A92D-495F-8CEF-0FF8E1EF4E5F}" destId="{20A674A7-112F-4091-B49D-C3536CC4D5E6}" srcOrd="1" destOrd="0" parTransId="{4AEFDAEF-FDAF-439A-86CF-5923E4A59C55}" sibTransId="{2D2064C1-3DE4-4A03-80FF-0C6824BA36B5}"/>
    <dgm:cxn modelId="{D64ABF99-13A6-4E19-945D-4D1688570DCD}" type="presParOf" srcId="{9180EED8-8FB7-404E-BE04-AA2ADA76E490}" destId="{EAA7BB20-4A5A-4326-95CA-E607AB0B191B}" srcOrd="0" destOrd="0" presId="urn:microsoft.com/office/officeart/2005/8/layout/default"/>
    <dgm:cxn modelId="{B3FECA1B-F6A8-4A7F-8BE4-5687484EE84B}" type="presParOf" srcId="{9180EED8-8FB7-404E-BE04-AA2ADA76E490}" destId="{3F017254-9D0E-4272-BDCD-83BE73701A03}" srcOrd="1" destOrd="0" presId="urn:microsoft.com/office/officeart/2005/8/layout/default"/>
    <dgm:cxn modelId="{148CA17C-D608-4374-9257-922AA2FE2A69}" type="presParOf" srcId="{9180EED8-8FB7-404E-BE04-AA2ADA76E490}" destId="{0BFBADE0-5C28-4433-8DAD-C5C4C8EAC6D7}" srcOrd="2" destOrd="0" presId="urn:microsoft.com/office/officeart/2005/8/layout/default"/>
    <dgm:cxn modelId="{72A38084-F27A-4BCC-A3F4-E46ECECEC094}" type="presParOf" srcId="{9180EED8-8FB7-404E-BE04-AA2ADA76E490}" destId="{04690DF8-142C-4ADF-B495-F6B263096729}" srcOrd="3" destOrd="0" presId="urn:microsoft.com/office/officeart/2005/8/layout/default"/>
    <dgm:cxn modelId="{8394F81F-D9E9-4518-AAB0-05C67575FAE2}" type="presParOf" srcId="{9180EED8-8FB7-404E-BE04-AA2ADA76E490}" destId="{88A51D5E-8F97-4372-9D9C-C598A1583F1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7BB20-4A5A-4326-95CA-E607AB0B191B}">
      <dsp:nvSpPr>
        <dsp:cNvPr id="0" name=""/>
        <dsp:cNvSpPr/>
      </dsp:nvSpPr>
      <dsp:spPr>
        <a:xfrm>
          <a:off x="686" y="766099"/>
          <a:ext cx="2678540" cy="16071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200" kern="1200" dirty="0" err="1"/>
            <a:t>Environmental</a:t>
          </a:r>
          <a:r>
            <a:rPr lang="es-ES" sz="3200" kern="1200" dirty="0"/>
            <a:t> </a:t>
          </a:r>
          <a:r>
            <a:rPr lang="es-ES" sz="3200" kern="1200" dirty="0" err="1"/>
            <a:t>sustainability</a:t>
          </a:r>
          <a:endParaRPr lang="es-ES" sz="3200" kern="1200" dirty="0"/>
        </a:p>
      </dsp:txBody>
      <dsp:txXfrm>
        <a:off x="686" y="766099"/>
        <a:ext cx="2678540" cy="1607124"/>
      </dsp:txXfrm>
    </dsp:sp>
    <dsp:sp modelId="{0BFBADE0-5C28-4433-8DAD-C5C4C8EAC6D7}">
      <dsp:nvSpPr>
        <dsp:cNvPr id="0" name=""/>
        <dsp:cNvSpPr/>
      </dsp:nvSpPr>
      <dsp:spPr>
        <a:xfrm>
          <a:off x="2947081" y="766099"/>
          <a:ext cx="2678540" cy="16071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200" kern="1200" dirty="0"/>
            <a:t>Heritage </a:t>
          </a:r>
          <a:r>
            <a:rPr lang="es-ES" sz="3200" kern="1200" dirty="0" err="1"/>
            <a:t>preservation</a:t>
          </a:r>
          <a:endParaRPr lang="es-ES" sz="3200" kern="1200" dirty="0"/>
        </a:p>
      </dsp:txBody>
      <dsp:txXfrm>
        <a:off x="2947081" y="766099"/>
        <a:ext cx="2678540" cy="1607124"/>
      </dsp:txXfrm>
    </dsp:sp>
    <dsp:sp modelId="{88A51D5E-8F97-4372-9D9C-C598A1583F12}">
      <dsp:nvSpPr>
        <dsp:cNvPr id="0" name=""/>
        <dsp:cNvSpPr/>
      </dsp:nvSpPr>
      <dsp:spPr>
        <a:xfrm>
          <a:off x="1473884" y="2641078"/>
          <a:ext cx="2678540" cy="16071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200" kern="1200" dirty="0"/>
            <a:t>Local </a:t>
          </a:r>
          <a:r>
            <a:rPr lang="es-ES" sz="3200" kern="1200" dirty="0" err="1"/>
            <a:t>community</a:t>
          </a:r>
          <a:endParaRPr lang="es-ES" sz="3200" kern="1200" dirty="0"/>
        </a:p>
      </dsp:txBody>
      <dsp:txXfrm>
        <a:off x="1473884" y="2641078"/>
        <a:ext cx="2678540" cy="1607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7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411819" y="3585094"/>
            <a:ext cx="5876181" cy="6701906"/>
            <a:chOff x="0" y="0"/>
            <a:chExt cx="1811451" cy="2058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11451" cy="2058994"/>
            </a:xfrm>
            <a:custGeom>
              <a:avLst/>
              <a:gdLst/>
              <a:ahLst/>
              <a:cxnLst/>
              <a:rect l="l" t="t" r="r" b="b"/>
              <a:pathLst>
                <a:path w="1811451" h="2058994">
                  <a:moveTo>
                    <a:pt x="0" y="0"/>
                  </a:moveTo>
                  <a:lnTo>
                    <a:pt x="1811451" y="0"/>
                  </a:lnTo>
                  <a:lnTo>
                    <a:pt x="1811451" y="2058994"/>
                  </a:lnTo>
                  <a:lnTo>
                    <a:pt x="0" y="2058994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11451" cy="20970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0"/>
            <a:ext cx="4351918" cy="4396741"/>
            <a:chOff x="0" y="0"/>
            <a:chExt cx="1581356" cy="142667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81356" cy="1426676"/>
            </a:xfrm>
            <a:custGeom>
              <a:avLst/>
              <a:gdLst/>
              <a:ahLst/>
              <a:cxnLst/>
              <a:rect l="l" t="t" r="r" b="b"/>
              <a:pathLst>
                <a:path w="1581356" h="1426676">
                  <a:moveTo>
                    <a:pt x="35141" y="0"/>
                  </a:moveTo>
                  <a:lnTo>
                    <a:pt x="1546215" y="0"/>
                  </a:lnTo>
                  <a:cubicBezTo>
                    <a:pt x="1555535" y="0"/>
                    <a:pt x="1564473" y="3702"/>
                    <a:pt x="1571063" y="10292"/>
                  </a:cubicBezTo>
                  <a:cubicBezTo>
                    <a:pt x="1577653" y="16883"/>
                    <a:pt x="1581356" y="25821"/>
                    <a:pt x="1581356" y="35141"/>
                  </a:cubicBezTo>
                  <a:lnTo>
                    <a:pt x="1581356" y="1391536"/>
                  </a:lnTo>
                  <a:cubicBezTo>
                    <a:pt x="1581356" y="1400855"/>
                    <a:pt x="1577653" y="1409794"/>
                    <a:pt x="1571063" y="1416384"/>
                  </a:cubicBezTo>
                  <a:cubicBezTo>
                    <a:pt x="1564473" y="1422974"/>
                    <a:pt x="1555535" y="1426676"/>
                    <a:pt x="1546215" y="1426676"/>
                  </a:cubicBezTo>
                  <a:lnTo>
                    <a:pt x="35141" y="1426676"/>
                  </a:lnTo>
                  <a:cubicBezTo>
                    <a:pt x="25821" y="1426676"/>
                    <a:pt x="16883" y="1422974"/>
                    <a:pt x="10292" y="1416384"/>
                  </a:cubicBezTo>
                  <a:cubicBezTo>
                    <a:pt x="3702" y="1409794"/>
                    <a:pt x="0" y="1400855"/>
                    <a:pt x="0" y="1391536"/>
                  </a:cubicBezTo>
                  <a:lnTo>
                    <a:pt x="0" y="35141"/>
                  </a:lnTo>
                  <a:cubicBezTo>
                    <a:pt x="0" y="25821"/>
                    <a:pt x="3702" y="16883"/>
                    <a:pt x="10292" y="10292"/>
                  </a:cubicBezTo>
                  <a:cubicBezTo>
                    <a:pt x="16883" y="3702"/>
                    <a:pt x="25821" y="0"/>
                    <a:pt x="35141" y="0"/>
                  </a:cubicBez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581356" cy="14647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0"/>
            <a:ext cx="17259300" cy="4396741"/>
            <a:chOff x="0" y="0"/>
            <a:chExt cx="2673917" cy="76983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673917" cy="769839"/>
            </a:xfrm>
            <a:custGeom>
              <a:avLst/>
              <a:gdLst/>
              <a:ahLst/>
              <a:cxnLst/>
              <a:rect l="l" t="t" r="r" b="b"/>
              <a:pathLst>
                <a:path w="2673917" h="769839">
                  <a:moveTo>
                    <a:pt x="0" y="0"/>
                  </a:moveTo>
                  <a:lnTo>
                    <a:pt x="2673917" y="0"/>
                  </a:lnTo>
                  <a:lnTo>
                    <a:pt x="2673917" y="769839"/>
                  </a:lnTo>
                  <a:lnTo>
                    <a:pt x="0" y="769839"/>
                  </a:lnTo>
                  <a:close/>
                </a:path>
              </a:pathLst>
            </a:custGeom>
            <a:blipFill>
              <a:blip r:embed="rId2"/>
              <a:stretch>
                <a:fillRect t="-22308" b="-22308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0" name="AutoShape 10"/>
          <p:cNvSpPr/>
          <p:nvPr/>
        </p:nvSpPr>
        <p:spPr>
          <a:xfrm flipH="1" flipV="1">
            <a:off x="13232323" y="5332096"/>
            <a:ext cx="0" cy="3565384"/>
          </a:xfrm>
          <a:prstGeom prst="line">
            <a:avLst/>
          </a:prstGeom>
          <a:ln w="285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>
            <a:off x="-93222" y="9258300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89" y="0"/>
                </a:lnTo>
                <a:lnTo>
                  <a:pt x="1504589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>
            <a:off x="17259300" y="9258300"/>
            <a:ext cx="552352" cy="552352"/>
          </a:xfrm>
          <a:custGeom>
            <a:avLst/>
            <a:gdLst/>
            <a:ahLst/>
            <a:cxnLst/>
            <a:rect l="l" t="t" r="r" b="b"/>
            <a:pathLst>
              <a:path w="552352" h="552352">
                <a:moveTo>
                  <a:pt x="0" y="0"/>
                </a:moveTo>
                <a:lnTo>
                  <a:pt x="552352" y="0"/>
                </a:lnTo>
                <a:lnTo>
                  <a:pt x="552352" y="552352"/>
                </a:lnTo>
                <a:lnTo>
                  <a:pt x="0" y="552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Freeform 13"/>
          <p:cNvSpPr/>
          <p:nvPr/>
        </p:nvSpPr>
        <p:spPr>
          <a:xfrm>
            <a:off x="1598011" y="364394"/>
            <a:ext cx="9922606" cy="9922606"/>
          </a:xfrm>
          <a:custGeom>
            <a:avLst/>
            <a:gdLst/>
            <a:ahLst/>
            <a:cxnLst/>
            <a:rect l="l" t="t" r="r" b="b"/>
            <a:pathLst>
              <a:path w="9922606" h="9922606">
                <a:moveTo>
                  <a:pt x="0" y="0"/>
                </a:moveTo>
                <a:lnTo>
                  <a:pt x="9922606" y="0"/>
                </a:lnTo>
                <a:lnTo>
                  <a:pt x="9922606" y="9922606"/>
                </a:lnTo>
                <a:lnTo>
                  <a:pt x="0" y="99226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4" name="TextBox 14"/>
          <p:cNvSpPr txBox="1"/>
          <p:nvPr/>
        </p:nvSpPr>
        <p:spPr>
          <a:xfrm>
            <a:off x="14038924" y="6678636"/>
            <a:ext cx="3220376" cy="260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99"/>
              </a:lnSpc>
              <a:spcBef>
                <a:spcPct val="0"/>
              </a:spcBef>
            </a:pPr>
            <a:r>
              <a:rPr lang="en-US" sz="1499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SUSTAINABLE HOSPITALITY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038924" y="7048016"/>
            <a:ext cx="3220376" cy="763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64"/>
              </a:lnSpc>
              <a:spcBef>
                <a:spcPct val="0"/>
              </a:spcBef>
            </a:pPr>
            <a:r>
              <a:rPr lang="en-US" sz="2189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DANIEL LUQUE FERNANDEZ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0"/>
            <a:ext cx="9144000" cy="10287000"/>
            <a:chOff x="0" y="0"/>
            <a:chExt cx="1416645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4954" b="-4954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8130883" y="9258300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90" y="0"/>
                </a:lnTo>
                <a:lnTo>
                  <a:pt x="1504590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1530016" y="997559"/>
            <a:ext cx="6926701" cy="13209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668"/>
              </a:lnSpc>
              <a:spcBef>
                <a:spcPct val="0"/>
              </a:spcBef>
            </a:pPr>
            <a:r>
              <a:rPr lang="en-US" sz="7620" b="1">
                <a:solidFill>
                  <a:srgbClr val="117740"/>
                </a:solidFill>
                <a:latin typeface="Raleway Bold"/>
                <a:ea typeface="Raleway Bold"/>
                <a:cs typeface="Raleway Bold"/>
                <a:sym typeface="Raleway Bold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60518" y="2707264"/>
            <a:ext cx="7102183" cy="7313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Hotel Concept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Vision, Mission &amp; Market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Energy strategy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Water conservation strategy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Building and Design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Guest Experience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Impact</a:t>
            </a:r>
          </a:p>
          <a:p>
            <a:pPr marL="896927" lvl="1" indent="-448463" algn="l">
              <a:lnSpc>
                <a:spcPts val="5816"/>
              </a:lnSpc>
              <a:buAutoNum type="arabicPeriod"/>
            </a:pPr>
            <a:r>
              <a:rPr lang="en-US" sz="4154" b="1">
                <a:solidFill>
                  <a:srgbClr val="117740"/>
                </a:solidFill>
                <a:latin typeface="Arimo Bold"/>
                <a:ea typeface="Arimo Bold"/>
                <a:cs typeface="Arimo Bold"/>
                <a:sym typeface="Arimo Bold"/>
              </a:rPr>
              <a:t>Conclusion</a:t>
            </a:r>
          </a:p>
          <a:p>
            <a:pPr marL="0" lvl="0" indent="0" algn="l">
              <a:lnSpc>
                <a:spcPts val="2736"/>
              </a:lnSpc>
              <a:spcBef>
                <a:spcPct val="0"/>
              </a:spcBef>
            </a:pPr>
            <a:endParaRPr lang="en-US" sz="4154" b="1">
              <a:solidFill>
                <a:srgbClr val="117740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marL="0" lvl="0" indent="0" algn="l">
              <a:lnSpc>
                <a:spcPts val="2736"/>
              </a:lnSpc>
              <a:spcBef>
                <a:spcPct val="0"/>
              </a:spcBef>
            </a:pPr>
            <a:endParaRPr lang="en-US" sz="4154" b="1">
              <a:solidFill>
                <a:srgbClr val="117740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28436" y="-123630"/>
            <a:ext cx="5141504" cy="10554054"/>
            <a:chOff x="0" y="-38100"/>
            <a:chExt cx="1312673" cy="30301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12673" cy="2953515"/>
            </a:xfrm>
            <a:custGeom>
              <a:avLst/>
              <a:gdLst/>
              <a:ahLst/>
              <a:cxnLst/>
              <a:rect l="l" t="t" r="r" b="b"/>
              <a:pathLst>
                <a:path w="1312673" h="2992089">
                  <a:moveTo>
                    <a:pt x="0" y="0"/>
                  </a:moveTo>
                  <a:lnTo>
                    <a:pt x="1312673" y="0"/>
                  </a:lnTo>
                  <a:lnTo>
                    <a:pt x="1312673" y="2992089"/>
                  </a:lnTo>
                  <a:lnTo>
                    <a:pt x="0" y="2992089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12673" cy="30301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7259300" y="983787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90" y="0"/>
                </a:lnTo>
                <a:lnTo>
                  <a:pt x="1504590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-240985" y="0"/>
            <a:ext cx="4812985" cy="10287000"/>
          </a:xfrm>
          <a:custGeom>
            <a:avLst/>
            <a:gdLst/>
            <a:ahLst/>
            <a:cxnLst/>
            <a:rect l="l" t="t" r="r" b="b"/>
            <a:pathLst>
              <a:path w="4812985" h="10287000">
                <a:moveTo>
                  <a:pt x="0" y="0"/>
                </a:moveTo>
                <a:lnTo>
                  <a:pt x="4812985" y="0"/>
                </a:lnTo>
                <a:lnTo>
                  <a:pt x="481298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571" r="-218341" b="-1571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5177573" y="6173233"/>
            <a:ext cx="4030033" cy="2686689"/>
          </a:xfrm>
          <a:custGeom>
            <a:avLst/>
            <a:gdLst/>
            <a:ahLst/>
            <a:cxnLst/>
            <a:rect l="l" t="t" r="r" b="b"/>
            <a:pathLst>
              <a:path w="4030033" h="2686689">
                <a:moveTo>
                  <a:pt x="0" y="0"/>
                </a:moveTo>
                <a:lnTo>
                  <a:pt x="4030033" y="0"/>
                </a:lnTo>
                <a:lnTo>
                  <a:pt x="4030033" y="2686689"/>
                </a:lnTo>
                <a:lnTo>
                  <a:pt x="0" y="26866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TextBox 9"/>
          <p:cNvSpPr txBox="1"/>
          <p:nvPr/>
        </p:nvSpPr>
        <p:spPr>
          <a:xfrm>
            <a:off x="10619371" y="440104"/>
            <a:ext cx="6639929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HOTEL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648071" y="1428979"/>
            <a:ext cx="6639929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 dirty="0">
                <a:solidFill>
                  <a:srgbClr val="117740"/>
                </a:solidFill>
                <a:latin typeface="Raleway Bold"/>
                <a:ea typeface="Raleway Bold"/>
                <a:cs typeface="Raleway Bold"/>
                <a:sym typeface="Raleway Bold"/>
              </a:rPr>
              <a:t>CONCEPT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458197" y="3736417"/>
            <a:ext cx="7564284" cy="4789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4057"/>
              </a:lnSpc>
              <a:spcBef>
                <a:spcPct val="0"/>
              </a:spcBef>
            </a:pPr>
            <a:r>
              <a:rPr lang="en-US" sz="2898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Core pillars: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44442" y="602477"/>
            <a:ext cx="3776300" cy="55707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600" b="1" i="1" dirty="0">
                <a:solidFill>
                  <a:schemeClr val="bg1"/>
                </a:solidFill>
              </a:rPr>
              <a:t>What is it?</a:t>
            </a:r>
            <a:br>
              <a:rPr lang="en-GB" b="1" dirty="0"/>
            </a:br>
            <a:r>
              <a:rPr lang="en-GB" sz="2400" b="1" dirty="0">
                <a:solidFill>
                  <a:schemeClr val="bg1"/>
                </a:solidFill>
              </a:rPr>
              <a:t>A small rural eco-boutique hotel in a restored traditional olive mill (</a:t>
            </a:r>
            <a:r>
              <a:rPr lang="en-GB" sz="2400" b="1" dirty="0" err="1">
                <a:solidFill>
                  <a:schemeClr val="bg1"/>
                </a:solidFill>
              </a:rPr>
              <a:t>Almazara</a:t>
            </a:r>
            <a:r>
              <a:rPr lang="en-GB" sz="2400" b="1" dirty="0">
                <a:solidFill>
                  <a:schemeClr val="bg1"/>
                </a:solidFill>
              </a:rPr>
              <a:t>)</a:t>
            </a:r>
          </a:p>
          <a:p>
            <a:endParaRPr lang="es-ES" sz="2400" dirty="0">
              <a:solidFill>
                <a:schemeClr val="bg1"/>
              </a:solidFill>
            </a:endParaRPr>
          </a:p>
          <a:p>
            <a:r>
              <a:rPr lang="en-GB" sz="3600" b="1" i="1" dirty="0">
                <a:solidFill>
                  <a:schemeClr val="bg1"/>
                </a:solidFill>
              </a:rPr>
              <a:t>Where?</a:t>
            </a:r>
            <a:br>
              <a:rPr lang="en-GB" b="1" dirty="0"/>
            </a:br>
            <a:r>
              <a:rPr lang="en-GB" sz="2400" b="1" dirty="0" err="1">
                <a:solidFill>
                  <a:schemeClr val="bg1"/>
                </a:solidFill>
              </a:rPr>
              <a:t>Genalguacil</a:t>
            </a:r>
            <a:r>
              <a:rPr lang="en-GB" sz="2400" b="1" dirty="0">
                <a:solidFill>
                  <a:schemeClr val="bg1"/>
                </a:solidFill>
              </a:rPr>
              <a:t>, in the Genal Valley, Málaga.</a:t>
            </a:r>
          </a:p>
          <a:p>
            <a:endParaRPr lang="es-ES" sz="2400" dirty="0">
              <a:solidFill>
                <a:schemeClr val="bg1"/>
              </a:solidFill>
            </a:endParaRPr>
          </a:p>
          <a:p>
            <a:r>
              <a:rPr lang="en-GB" sz="3200" b="1" i="1" dirty="0">
                <a:solidFill>
                  <a:schemeClr val="bg1"/>
                </a:solidFill>
              </a:rPr>
              <a:t>Why is it different?</a:t>
            </a:r>
            <a:br>
              <a:rPr lang="en-GB" b="1" dirty="0"/>
            </a:br>
            <a:r>
              <a:rPr lang="en-GB" sz="2400" b="1" dirty="0">
                <a:solidFill>
                  <a:schemeClr val="bg1"/>
                </a:solidFill>
              </a:rPr>
              <a:t>It offers a slower and more authentic alternative to mass coastal tourism.</a:t>
            </a:r>
            <a:endParaRPr lang="es-ES" sz="2400" dirty="0">
              <a:solidFill>
                <a:schemeClr val="bg1"/>
              </a:solidFill>
            </a:endParaRPr>
          </a:p>
          <a:p>
            <a:endParaRPr lang="es-ES" dirty="0">
              <a:solidFill>
                <a:schemeClr val="bg1"/>
              </a:solidFill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572000" y="9016209"/>
            <a:ext cx="4665831" cy="4268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08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ABANDONED ALMAZARA</a:t>
            </a:r>
          </a:p>
        </p:txBody>
      </p:sp>
      <p:graphicFrame>
        <p:nvGraphicFramePr>
          <p:cNvPr id="18" name="Diagrama 17">
            <a:extLst>
              <a:ext uri="{FF2B5EF4-FFF2-40B4-BE49-F238E27FC236}">
                <a16:creationId xmlns:a16="http://schemas.microsoft.com/office/drawing/2014/main" id="{9105426F-F87B-8CB7-5C33-2ADD3BBAD9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2219964"/>
              </p:ext>
            </p:extLst>
          </p:nvPr>
        </p:nvGraphicFramePr>
        <p:xfrm>
          <a:off x="10946409" y="4215331"/>
          <a:ext cx="5626309" cy="5014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68639" y="0"/>
            <a:ext cx="8219361" cy="10287000"/>
            <a:chOff x="0" y="0"/>
            <a:chExt cx="1054581" cy="13198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54581" cy="1319869"/>
            </a:xfrm>
            <a:custGeom>
              <a:avLst/>
              <a:gdLst/>
              <a:ahLst/>
              <a:cxnLst/>
              <a:rect l="l" t="t" r="r" b="b"/>
              <a:pathLst>
                <a:path w="1054581" h="1319869">
                  <a:moveTo>
                    <a:pt x="0" y="0"/>
                  </a:moveTo>
                  <a:lnTo>
                    <a:pt x="1054581" y="0"/>
                  </a:lnTo>
                  <a:lnTo>
                    <a:pt x="1054581" y="1319869"/>
                  </a:lnTo>
                  <a:lnTo>
                    <a:pt x="0" y="1319869"/>
                  </a:lnTo>
                  <a:close/>
                </a:path>
              </a:pathLst>
            </a:custGeom>
            <a:blipFill>
              <a:blip r:embed="rId2"/>
              <a:stretch>
                <a:fillRect l="-44037" r="-44037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699826" y="4005411"/>
            <a:ext cx="6036200" cy="6534887"/>
            <a:chOff x="0" y="0"/>
            <a:chExt cx="1733062" cy="187624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733062" cy="1876240"/>
            </a:xfrm>
            <a:custGeom>
              <a:avLst/>
              <a:gdLst/>
              <a:ahLst/>
              <a:cxnLst/>
              <a:rect l="l" t="t" r="r" b="b"/>
              <a:pathLst>
                <a:path w="1733062" h="1876240">
                  <a:moveTo>
                    <a:pt x="0" y="0"/>
                  </a:moveTo>
                  <a:lnTo>
                    <a:pt x="1733062" y="0"/>
                  </a:lnTo>
                  <a:lnTo>
                    <a:pt x="1733062" y="1876240"/>
                  </a:lnTo>
                  <a:lnTo>
                    <a:pt x="0" y="1876240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733062" cy="19143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59072" y="500718"/>
            <a:ext cx="7613984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117740"/>
                </a:solidFill>
                <a:latin typeface="Raleway Bold"/>
                <a:ea typeface="Raleway Bold"/>
                <a:cs typeface="Raleway Bold"/>
                <a:sym typeface="Raleway Bold"/>
              </a:rPr>
              <a:t>VISION &amp;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11367" y="1477224"/>
            <a:ext cx="7613984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117740"/>
                </a:solidFill>
                <a:latin typeface="Raleway Bold"/>
                <a:ea typeface="Raleway Bold"/>
                <a:cs typeface="Raleway Bold"/>
                <a:sym typeface="Raleway Bold"/>
              </a:rPr>
              <a:t>MISSION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062591" y="2453730"/>
            <a:ext cx="7613984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STATEMENT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6649" y="3695700"/>
            <a:ext cx="6163501" cy="4821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19"/>
              </a:lnSpc>
              <a:spcBef>
                <a:spcPct val="0"/>
              </a:spcBef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Vision</a:t>
            </a:r>
          </a:p>
          <a:p>
            <a:pPr marL="619846" lvl="1" indent="-309923" algn="l">
              <a:lnSpc>
                <a:spcPts val="4019"/>
              </a:lnSpc>
              <a:spcBef>
                <a:spcPct val="0"/>
              </a:spcBef>
              <a:buFont typeface="Arial"/>
              <a:buChar char="•"/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Low-impact sustainable hotel</a:t>
            </a:r>
          </a:p>
          <a:p>
            <a:pPr marL="619846" lvl="1" indent="-309923" algn="l">
              <a:lnSpc>
                <a:spcPts val="4019"/>
              </a:lnSpc>
              <a:spcBef>
                <a:spcPct val="0"/>
              </a:spcBef>
              <a:buFont typeface="Arial"/>
              <a:buChar char="•"/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Protect environment</a:t>
            </a:r>
          </a:p>
          <a:p>
            <a:pPr marL="619846" lvl="1" indent="-309923" algn="l">
              <a:lnSpc>
                <a:spcPts val="4019"/>
              </a:lnSpc>
              <a:spcBef>
                <a:spcPct val="0"/>
              </a:spcBef>
              <a:buFont typeface="Arial"/>
              <a:buChar char="•"/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Support community</a:t>
            </a:r>
          </a:p>
          <a:p>
            <a:pPr algn="l">
              <a:lnSpc>
                <a:spcPts val="4019"/>
              </a:lnSpc>
              <a:spcBef>
                <a:spcPct val="0"/>
              </a:spcBef>
            </a:pPr>
            <a:endParaRPr lang="en-US" sz="2870" b="1" dirty="0">
              <a:solidFill>
                <a:srgbClr val="2A2A2A"/>
              </a:solidFill>
              <a:latin typeface="Arimo Bold"/>
              <a:ea typeface="Arimo Bold"/>
              <a:cs typeface="Arimo Bold"/>
              <a:sym typeface="Arimo Bold"/>
            </a:endParaRPr>
          </a:p>
          <a:p>
            <a:pPr marL="0" lvl="0" indent="0" algn="l">
              <a:lnSpc>
                <a:spcPts val="4019"/>
              </a:lnSpc>
              <a:spcBef>
                <a:spcPct val="0"/>
              </a:spcBef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Mission</a:t>
            </a:r>
          </a:p>
          <a:p>
            <a:pPr marL="619846" lvl="1" indent="-309923" algn="l">
              <a:lnSpc>
                <a:spcPts val="4019"/>
              </a:lnSpc>
              <a:spcBef>
                <a:spcPct val="0"/>
              </a:spcBef>
              <a:buFont typeface="Arial"/>
              <a:buChar char="•"/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Reuse building</a:t>
            </a:r>
          </a:p>
          <a:p>
            <a:pPr marL="619846" lvl="1" indent="-309923" algn="l">
              <a:lnSpc>
                <a:spcPts val="4019"/>
              </a:lnSpc>
              <a:spcBef>
                <a:spcPct val="0"/>
              </a:spcBef>
              <a:buFont typeface="Arial"/>
              <a:buChar char="•"/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Reduce energy and water</a:t>
            </a:r>
          </a:p>
          <a:p>
            <a:pPr marL="619846" lvl="1" indent="-309923" algn="l">
              <a:lnSpc>
                <a:spcPts val="4019"/>
              </a:lnSpc>
              <a:spcBef>
                <a:spcPct val="0"/>
              </a:spcBef>
              <a:buFont typeface="Arial"/>
              <a:buChar char="•"/>
            </a:pPr>
            <a:r>
              <a:rPr lang="en-US" sz="2870" b="1" dirty="0">
                <a:solidFill>
                  <a:srgbClr val="2A2A2A"/>
                </a:solidFill>
                <a:latin typeface="Arimo Bold"/>
                <a:ea typeface="Arimo Bold"/>
                <a:cs typeface="Arimo Bold"/>
                <a:sym typeface="Arimo Bold"/>
              </a:rPr>
              <a:t>Offer authentic experiences</a:t>
            </a:r>
          </a:p>
          <a:p>
            <a:pPr marL="0" lvl="0" indent="0" algn="l">
              <a:lnSpc>
                <a:spcPts val="2059"/>
              </a:lnSpc>
              <a:spcBef>
                <a:spcPct val="0"/>
              </a:spcBef>
            </a:pPr>
            <a:endParaRPr lang="en-US" sz="2870" b="1" dirty="0">
              <a:solidFill>
                <a:srgbClr val="2A2A2A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273057" y="5523366"/>
            <a:ext cx="5005396" cy="41598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77"/>
              </a:lnSpc>
              <a:spcBef>
                <a:spcPct val="0"/>
              </a:spcBef>
            </a:pPr>
            <a:r>
              <a:rPr lang="en-US" sz="2912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• Eco-conscious </a:t>
            </a:r>
            <a:r>
              <a:rPr lang="en-US" sz="2912" b="1" dirty="0" err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travellers</a:t>
            </a:r>
            <a:r>
              <a:rPr lang="en-US" sz="2912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 looking for a sustainable accommodation.</a:t>
            </a:r>
          </a:p>
          <a:p>
            <a:pPr marL="0" lvl="0" indent="0" algn="l">
              <a:lnSpc>
                <a:spcPts val="4077"/>
              </a:lnSpc>
              <a:spcBef>
                <a:spcPct val="0"/>
              </a:spcBef>
            </a:pPr>
            <a:r>
              <a:rPr lang="en-US" sz="2912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• Couples looking for romantic rural escapes.</a:t>
            </a:r>
          </a:p>
          <a:p>
            <a:pPr marL="0" lvl="0" indent="0" algn="l">
              <a:lnSpc>
                <a:spcPts val="4077"/>
              </a:lnSpc>
              <a:spcBef>
                <a:spcPct val="0"/>
              </a:spcBef>
            </a:pPr>
            <a:r>
              <a:rPr lang="en-US" sz="2912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• Slow tourism enthusiasts who value quality over quantity.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803917" y="4469126"/>
            <a:ext cx="3828018" cy="6982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14"/>
              </a:lnSpc>
              <a:spcBef>
                <a:spcPct val="0"/>
              </a:spcBef>
            </a:pPr>
            <a:r>
              <a:rPr lang="en-US" sz="401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Target Market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DEEE5F9A-8F2B-DBFE-D16B-34874E5E45B6}"/>
              </a:ext>
            </a:extLst>
          </p:cNvPr>
          <p:cNvSpPr txBox="1"/>
          <p:nvPr/>
        </p:nvSpPr>
        <p:spPr>
          <a:xfrm>
            <a:off x="543837" y="8678899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/>
              <a:t>Inspired by Mediterranean sustainable tourism models that connect tourism, conservation and local development. (</a:t>
            </a:r>
            <a:r>
              <a:rPr lang="es-ES" sz="2400" dirty="0"/>
              <a:t>IUCN </a:t>
            </a:r>
            <a:r>
              <a:rPr lang="es-ES" sz="2400" dirty="0" err="1"/>
              <a:t>Mediterranean</a:t>
            </a:r>
            <a:r>
              <a:rPr lang="es-ES" sz="2400" dirty="0"/>
              <a:t>, </a:t>
            </a:r>
            <a:r>
              <a:rPr lang="es-ES" sz="2400" dirty="0" err="1"/>
              <a:t>n.d</a:t>
            </a:r>
            <a:r>
              <a:rPr lang="es-ES" sz="2400" dirty="0"/>
              <a:t>.)</a:t>
            </a:r>
            <a:endParaRPr lang="es-ES" sz="24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548965" y="3837079"/>
            <a:ext cx="10874853" cy="6449921"/>
            <a:chOff x="0" y="-38100"/>
            <a:chExt cx="3122294" cy="1851846"/>
          </a:xfrm>
        </p:grpSpPr>
        <p:sp>
          <p:nvSpPr>
            <p:cNvPr id="3" name="Freeform 3"/>
            <p:cNvSpPr/>
            <p:nvPr/>
          </p:nvSpPr>
          <p:spPr>
            <a:xfrm>
              <a:off x="38995" y="1"/>
              <a:ext cx="3083299" cy="1813745"/>
            </a:xfrm>
            <a:custGeom>
              <a:avLst/>
              <a:gdLst/>
              <a:ahLst/>
              <a:cxnLst/>
              <a:rect l="l" t="t" r="r" b="b"/>
              <a:pathLst>
                <a:path w="3083299" h="1813745">
                  <a:moveTo>
                    <a:pt x="0" y="0"/>
                  </a:moveTo>
                  <a:lnTo>
                    <a:pt x="3083299" y="0"/>
                  </a:lnTo>
                  <a:lnTo>
                    <a:pt x="3083299" y="1813745"/>
                  </a:lnTo>
                  <a:lnTo>
                    <a:pt x="0" y="1813745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083299" cy="18518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3969780"/>
            <a:ext cx="7689333" cy="6317220"/>
            <a:chOff x="0" y="0"/>
            <a:chExt cx="1191279" cy="9787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91279" cy="978703"/>
            </a:xfrm>
            <a:custGeom>
              <a:avLst/>
              <a:gdLst/>
              <a:ahLst/>
              <a:cxnLst/>
              <a:rect l="l" t="t" r="r" b="b"/>
              <a:pathLst>
                <a:path w="1191279" h="978703">
                  <a:moveTo>
                    <a:pt x="0" y="0"/>
                  </a:moveTo>
                  <a:lnTo>
                    <a:pt x="1191279" y="0"/>
                  </a:lnTo>
                  <a:lnTo>
                    <a:pt x="1191279" y="978703"/>
                  </a:lnTo>
                  <a:lnTo>
                    <a:pt x="0" y="978703"/>
                  </a:lnTo>
                  <a:close/>
                </a:path>
              </a:pathLst>
            </a:custGeom>
            <a:blipFill>
              <a:blip r:embed="rId2"/>
              <a:stretch>
                <a:fillRect l="-791" r="-791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7" name="Freeform 7"/>
          <p:cNvSpPr/>
          <p:nvPr/>
        </p:nvSpPr>
        <p:spPr>
          <a:xfrm>
            <a:off x="17259300" y="0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90" y="0"/>
                </a:lnTo>
                <a:lnTo>
                  <a:pt x="1504590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11954937" y="4385291"/>
            <a:ext cx="1450164" cy="1180055"/>
          </a:xfrm>
          <a:custGeom>
            <a:avLst/>
            <a:gdLst/>
            <a:ahLst/>
            <a:cxnLst/>
            <a:rect l="l" t="t" r="r" b="b"/>
            <a:pathLst>
              <a:path w="1450164" h="1180055">
                <a:moveTo>
                  <a:pt x="0" y="0"/>
                </a:moveTo>
                <a:lnTo>
                  <a:pt x="1450164" y="0"/>
                </a:lnTo>
                <a:lnTo>
                  <a:pt x="1450164" y="1180055"/>
                </a:lnTo>
                <a:lnTo>
                  <a:pt x="0" y="11800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9399" b="-9399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>
            <a:off x="13405101" y="4709094"/>
            <a:ext cx="779894" cy="1268875"/>
          </a:xfrm>
          <a:custGeom>
            <a:avLst/>
            <a:gdLst/>
            <a:ahLst/>
            <a:cxnLst/>
            <a:rect l="l" t="t" r="r" b="b"/>
            <a:pathLst>
              <a:path w="779894" h="1268875">
                <a:moveTo>
                  <a:pt x="0" y="0"/>
                </a:moveTo>
                <a:lnTo>
                  <a:pt x="779894" y="0"/>
                </a:lnTo>
                <a:lnTo>
                  <a:pt x="779894" y="1268875"/>
                </a:lnTo>
                <a:lnTo>
                  <a:pt x="0" y="12688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10" name="TextBox 10"/>
          <p:cNvSpPr txBox="1"/>
          <p:nvPr/>
        </p:nvSpPr>
        <p:spPr>
          <a:xfrm>
            <a:off x="1530016" y="1035659"/>
            <a:ext cx="3945826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ENERGY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0016" y="2012050"/>
            <a:ext cx="5877433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117740"/>
                </a:solidFill>
                <a:latin typeface="Raleway Bold"/>
                <a:ea typeface="Raleway Bold"/>
                <a:cs typeface="Raleway Bold"/>
                <a:sym typeface="Raleway Bold"/>
              </a:rPr>
              <a:t>STRATEGY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19928" y="1288369"/>
            <a:ext cx="7491778" cy="1281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05"/>
              </a:lnSpc>
              <a:spcBef>
                <a:spcPct val="0"/>
              </a:spcBef>
            </a:pPr>
            <a:r>
              <a:rPr lang="en-US" sz="2432" b="1" i="1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Andalusia has an average solar radiation of 4.75 kWh/m² per day, making it one of the areas in Europe with the highest solar energy potential.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996411" y="6119609"/>
            <a:ext cx="4169406" cy="3407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25"/>
              </a:lnSpc>
              <a:spcBef>
                <a:spcPct val="0"/>
              </a:spcBef>
            </a:pPr>
            <a:r>
              <a:rPr lang="en-US" sz="2732" dirty="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Photovoltaic panels generate clean electricity for lighting, appliances and guest amenities. Solar hot water systems provide heated water throughout the hotel.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405101" y="6241578"/>
            <a:ext cx="4568980" cy="3032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06"/>
              </a:lnSpc>
              <a:spcBef>
                <a:spcPct val="0"/>
              </a:spcBef>
            </a:pPr>
            <a:r>
              <a:rPr lang="en-US" sz="2861" dirty="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Photovoltaic, solar thermal systems and heat pumps can reduce annual energy costs by </a:t>
            </a:r>
            <a:r>
              <a:rPr lang="en-US" sz="2861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3% to 23%</a:t>
            </a:r>
            <a:r>
              <a:rPr lang="en-US" sz="2861" dirty="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, with payback periods of 3 to 6 years.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19928" y="4739688"/>
            <a:ext cx="2123438" cy="511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09"/>
              </a:lnSpc>
              <a:spcBef>
                <a:spcPct val="0"/>
              </a:spcBef>
            </a:pPr>
            <a:r>
              <a:rPr lang="en-US" sz="2792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Solar Systems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307446" y="4840022"/>
            <a:ext cx="2123438" cy="511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09"/>
              </a:lnSpc>
              <a:spcBef>
                <a:spcPct val="0"/>
              </a:spcBef>
            </a:pPr>
            <a:r>
              <a:rPr lang="en-US" sz="2792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Key Benefits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0663900" cy="10287000"/>
            <a:chOff x="0" y="0"/>
            <a:chExt cx="3061727" cy="29535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061727" cy="2953514"/>
            </a:xfrm>
            <a:custGeom>
              <a:avLst/>
              <a:gdLst/>
              <a:ahLst/>
              <a:cxnLst/>
              <a:rect l="l" t="t" r="r" b="b"/>
              <a:pathLst>
                <a:path w="3061727" h="2953514">
                  <a:moveTo>
                    <a:pt x="0" y="0"/>
                  </a:moveTo>
                  <a:lnTo>
                    <a:pt x="3061727" y="0"/>
                  </a:lnTo>
                  <a:lnTo>
                    <a:pt x="3061727" y="2953514"/>
                  </a:lnTo>
                  <a:lnTo>
                    <a:pt x="0" y="2953514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061727" cy="29916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93222" y="9258300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89" y="0"/>
                </a:lnTo>
                <a:lnTo>
                  <a:pt x="1504589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10663900" y="-68418"/>
            <a:ext cx="7624100" cy="10321375"/>
          </a:xfrm>
          <a:custGeom>
            <a:avLst/>
            <a:gdLst/>
            <a:ahLst/>
            <a:cxnLst/>
            <a:rect l="l" t="t" r="r" b="b"/>
            <a:pathLst>
              <a:path w="7624100" h="10321375">
                <a:moveTo>
                  <a:pt x="0" y="0"/>
                </a:moveTo>
                <a:lnTo>
                  <a:pt x="7624100" y="0"/>
                </a:lnTo>
                <a:lnTo>
                  <a:pt x="7624100" y="10321375"/>
                </a:lnTo>
                <a:lnTo>
                  <a:pt x="0" y="103213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2795" r="-7708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659072" y="416622"/>
            <a:ext cx="6639929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WATER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1393128"/>
            <a:ext cx="6639929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CONSERVATION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891211" y="2296479"/>
            <a:ext cx="6639929" cy="110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STRATEGY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90891" y="3699979"/>
            <a:ext cx="8308866" cy="38562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15"/>
              </a:lnSpc>
              <a:spcBef>
                <a:spcPct val="0"/>
              </a:spcBef>
            </a:pPr>
            <a:r>
              <a:rPr lang="en-US" sz="2725" dirty="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La </a:t>
            </a:r>
            <a:r>
              <a:rPr lang="en-US" sz="2725" dirty="0" err="1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Almazara</a:t>
            </a:r>
            <a:r>
              <a:rPr lang="en-US" sz="2725" dirty="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 Verde uses smart water management to reduce consumption in a region with limited water resources:</a:t>
            </a:r>
          </a:p>
          <a:p>
            <a:pPr marL="0" lvl="0" indent="0" algn="l">
              <a:lnSpc>
                <a:spcPts val="3815"/>
              </a:lnSpc>
              <a:spcBef>
                <a:spcPct val="0"/>
              </a:spcBef>
            </a:pPr>
            <a:r>
              <a:rPr lang="en-US" sz="2725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• Rainwater harvesting system collects water from rooftops and stores it in underground tanks.</a:t>
            </a:r>
          </a:p>
          <a:p>
            <a:pPr marL="0" lvl="0" indent="0" algn="l">
              <a:lnSpc>
                <a:spcPts val="3815"/>
              </a:lnSpc>
              <a:spcBef>
                <a:spcPct val="0"/>
              </a:spcBef>
            </a:pPr>
            <a:r>
              <a:rPr lang="en-US" sz="2725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• Greywater recycling treats water from sinks and showers for garden irrigation.</a:t>
            </a:r>
          </a:p>
          <a:p>
            <a:pPr marL="0" lvl="0" indent="0" algn="l">
              <a:lnSpc>
                <a:spcPts val="3815"/>
              </a:lnSpc>
              <a:spcBef>
                <a:spcPct val="0"/>
              </a:spcBef>
            </a:pPr>
            <a:r>
              <a:rPr lang="en-US" sz="2725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• These systems reduce freshwater demand.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91211" y="8643625"/>
            <a:ext cx="7252789" cy="1172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15"/>
              </a:lnSpc>
              <a:spcBef>
                <a:spcPct val="0"/>
              </a:spcBef>
            </a:pPr>
            <a:r>
              <a:rPr lang="en-US" sz="2225" i="1">
                <a:solidFill>
                  <a:srgbClr val="FFFFFF"/>
                </a:solidFill>
                <a:latin typeface="Arimo Italics"/>
                <a:ea typeface="Arimo Italics"/>
                <a:cs typeface="Arimo Italics"/>
                <a:sym typeface="Arimo Italics"/>
              </a:rPr>
              <a:t>Water conservation protects local ecosystems and reduces operating costs while maintaining guest comfort.(Khalil et al., 2024; Sharma, 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024413" y="3240993"/>
            <a:ext cx="6263587" cy="7046007"/>
            <a:chOff x="0" y="0"/>
            <a:chExt cx="1798347" cy="20229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8347" cy="2022989"/>
            </a:xfrm>
            <a:custGeom>
              <a:avLst/>
              <a:gdLst/>
              <a:ahLst/>
              <a:cxnLst/>
              <a:rect l="l" t="t" r="r" b="b"/>
              <a:pathLst>
                <a:path w="1798347" h="2022989">
                  <a:moveTo>
                    <a:pt x="0" y="0"/>
                  </a:moveTo>
                  <a:lnTo>
                    <a:pt x="1798347" y="0"/>
                  </a:lnTo>
                  <a:lnTo>
                    <a:pt x="1798347" y="2022989"/>
                  </a:lnTo>
                  <a:lnTo>
                    <a:pt x="0" y="2022989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798347" cy="20610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7259300" y="0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90" y="0"/>
                </a:lnTo>
                <a:lnTo>
                  <a:pt x="1504590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13405101" y="4709094"/>
            <a:ext cx="779894" cy="1268875"/>
          </a:xfrm>
          <a:custGeom>
            <a:avLst/>
            <a:gdLst/>
            <a:ahLst/>
            <a:cxnLst/>
            <a:rect l="l" t="t" r="r" b="b"/>
            <a:pathLst>
              <a:path w="779894" h="1268875">
                <a:moveTo>
                  <a:pt x="0" y="0"/>
                </a:moveTo>
                <a:lnTo>
                  <a:pt x="779894" y="0"/>
                </a:lnTo>
                <a:lnTo>
                  <a:pt x="779894" y="1268875"/>
                </a:lnTo>
                <a:lnTo>
                  <a:pt x="0" y="12688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0" y="5504439"/>
            <a:ext cx="7120327" cy="4759171"/>
          </a:xfrm>
          <a:custGeom>
            <a:avLst/>
            <a:gdLst/>
            <a:ahLst/>
            <a:cxnLst/>
            <a:rect l="l" t="t" r="r" b="b"/>
            <a:pathLst>
              <a:path w="7120327" h="4759171">
                <a:moveTo>
                  <a:pt x="0" y="0"/>
                </a:moveTo>
                <a:lnTo>
                  <a:pt x="7120327" y="0"/>
                </a:lnTo>
                <a:lnTo>
                  <a:pt x="7120327" y="4759171"/>
                </a:lnTo>
                <a:lnTo>
                  <a:pt x="0" y="47591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3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6279419" y="3018840"/>
            <a:ext cx="5333904" cy="4971199"/>
          </a:xfrm>
          <a:custGeom>
            <a:avLst/>
            <a:gdLst/>
            <a:ahLst/>
            <a:cxnLst/>
            <a:rect l="l" t="t" r="r" b="b"/>
            <a:pathLst>
              <a:path w="5333904" h="4971199">
                <a:moveTo>
                  <a:pt x="0" y="0"/>
                </a:moveTo>
                <a:lnTo>
                  <a:pt x="5333904" y="0"/>
                </a:lnTo>
                <a:lnTo>
                  <a:pt x="5333904" y="4971198"/>
                </a:lnTo>
                <a:lnTo>
                  <a:pt x="0" y="497119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TextBox 9"/>
          <p:cNvSpPr txBox="1"/>
          <p:nvPr/>
        </p:nvSpPr>
        <p:spPr>
          <a:xfrm>
            <a:off x="1028700" y="2013784"/>
            <a:ext cx="3945826" cy="2239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88"/>
              </a:lnSpc>
              <a:spcBef>
                <a:spcPct val="0"/>
              </a:spcBef>
            </a:pPr>
            <a:r>
              <a:rPr lang="en-US" sz="6420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BUILDING &amp; DESIGN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526226" y="971550"/>
            <a:ext cx="7491778" cy="1281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5202" lvl="1" indent="-262601" algn="l">
              <a:lnSpc>
                <a:spcPts val="3405"/>
              </a:lnSpc>
              <a:spcBef>
                <a:spcPct val="0"/>
              </a:spcBef>
              <a:buFont typeface="Arial"/>
              <a:buChar char="•"/>
            </a:pPr>
            <a:r>
              <a:rPr lang="en-US" sz="2432" b="1" i="1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Passive design reduces energy demand significantly (Passivhaus Trust, no date)</a:t>
            </a:r>
          </a:p>
          <a:p>
            <a:pPr marL="0" lvl="0" indent="0" algn="l">
              <a:lnSpc>
                <a:spcPts val="3405"/>
              </a:lnSpc>
              <a:spcBef>
                <a:spcPct val="0"/>
              </a:spcBef>
            </a:pPr>
            <a:endParaRPr lang="en-US" sz="2432" b="1" i="1">
              <a:solidFill>
                <a:srgbClr val="2A2A2A"/>
              </a:solidFill>
              <a:latin typeface="Arimo Bold Italics"/>
              <a:ea typeface="Arimo Bold Italics"/>
              <a:cs typeface="Arimo Bold Italics"/>
              <a:sym typeface="Arimo Bold Italic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2024413" y="4632894"/>
            <a:ext cx="5987182" cy="5333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54739" lvl="1" indent="-327369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032" b="1" i="1">
                <a:solidFill>
                  <a:srgbClr val="FFFFFF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Reuse of an old almazara to reduce new construction impact</a:t>
            </a:r>
          </a:p>
          <a:p>
            <a:pPr marL="654739" lvl="1" indent="-327369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032" b="1" i="1">
                <a:solidFill>
                  <a:srgbClr val="FFFFFF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Local materials such as stone, wood and lime</a:t>
            </a:r>
          </a:p>
          <a:p>
            <a:pPr marL="654739" lvl="1" indent="-327369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032" b="1" i="1">
                <a:solidFill>
                  <a:srgbClr val="FFFFFF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Passive design strategies: natural ventilation, insulation and shading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032" b="1" i="1">
              <a:solidFill>
                <a:srgbClr val="FFFFFF"/>
              </a:solidFill>
              <a:latin typeface="Arimo Bold Italics"/>
              <a:ea typeface="Arimo Bold Italics"/>
              <a:cs typeface="Arimo Bold Italics"/>
              <a:sym typeface="Arimo Bold Italics"/>
            </a:endParaRPr>
          </a:p>
          <a:p>
            <a:pPr marL="0" lvl="0" indent="0" algn="l">
              <a:lnSpc>
                <a:spcPts val="4245"/>
              </a:lnSpc>
              <a:spcBef>
                <a:spcPct val="0"/>
              </a:spcBef>
            </a:pPr>
            <a:endParaRPr lang="en-US" sz="3032" b="1" i="1">
              <a:solidFill>
                <a:srgbClr val="FFFFFF"/>
              </a:solidFill>
              <a:latin typeface="Arimo Bold Italics"/>
              <a:ea typeface="Arimo Bold Italics"/>
              <a:cs typeface="Arimo Bold Italics"/>
              <a:sym typeface="Arimo Bold Itali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3869517"/>
            <a:ext cx="9957634" cy="6417483"/>
            <a:chOff x="0" y="0"/>
            <a:chExt cx="1542698" cy="9942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42698" cy="994236"/>
            </a:xfrm>
            <a:custGeom>
              <a:avLst/>
              <a:gdLst/>
              <a:ahLst/>
              <a:cxnLst/>
              <a:rect l="l" t="t" r="r" b="b"/>
              <a:pathLst>
                <a:path w="1542698" h="994236">
                  <a:moveTo>
                    <a:pt x="0" y="0"/>
                  </a:moveTo>
                  <a:lnTo>
                    <a:pt x="1542698" y="0"/>
                  </a:lnTo>
                  <a:lnTo>
                    <a:pt x="1542698" y="994236"/>
                  </a:lnTo>
                  <a:lnTo>
                    <a:pt x="0" y="994236"/>
                  </a:lnTo>
                  <a:close/>
                </a:path>
              </a:pathLst>
            </a:custGeom>
            <a:blipFill>
              <a:blip r:embed="rId2"/>
              <a:stretch>
                <a:fillRect l="-2280" r="-2280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775763" y="4501816"/>
            <a:ext cx="12783813" cy="4756484"/>
            <a:chOff x="0" y="0"/>
            <a:chExt cx="3670378" cy="136564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670378" cy="1365641"/>
            </a:xfrm>
            <a:custGeom>
              <a:avLst/>
              <a:gdLst/>
              <a:ahLst/>
              <a:cxnLst/>
              <a:rect l="l" t="t" r="r" b="b"/>
              <a:pathLst>
                <a:path w="3670378" h="1365641">
                  <a:moveTo>
                    <a:pt x="0" y="0"/>
                  </a:moveTo>
                  <a:lnTo>
                    <a:pt x="3670378" y="0"/>
                  </a:lnTo>
                  <a:lnTo>
                    <a:pt x="3670378" y="1365641"/>
                  </a:lnTo>
                  <a:lnTo>
                    <a:pt x="0" y="1365641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670378" cy="1403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7259300" y="3173003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90" y="0"/>
                </a:lnTo>
                <a:lnTo>
                  <a:pt x="1504590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474434" y="396401"/>
            <a:ext cx="5622443" cy="3158791"/>
          </a:xfrm>
          <a:custGeom>
            <a:avLst/>
            <a:gdLst/>
            <a:ahLst/>
            <a:cxnLst/>
            <a:rect l="l" t="t" r="r" b="b"/>
            <a:pathLst>
              <a:path w="5622443" h="3158791">
                <a:moveTo>
                  <a:pt x="0" y="0"/>
                </a:moveTo>
                <a:lnTo>
                  <a:pt x="5622443" y="0"/>
                </a:lnTo>
                <a:lnTo>
                  <a:pt x="5622443" y="3158791"/>
                </a:lnTo>
                <a:lnTo>
                  <a:pt x="0" y="31587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TextBox 9"/>
          <p:cNvSpPr txBox="1"/>
          <p:nvPr/>
        </p:nvSpPr>
        <p:spPr>
          <a:xfrm>
            <a:off x="8553044" y="895350"/>
            <a:ext cx="7301666" cy="1153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398"/>
              </a:lnSpc>
              <a:spcBef>
                <a:spcPct val="0"/>
              </a:spcBef>
            </a:pPr>
            <a:r>
              <a:rPr lang="en-US" sz="6713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GUEST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57634" y="2044212"/>
            <a:ext cx="7301666" cy="1229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58"/>
              </a:lnSpc>
              <a:spcBef>
                <a:spcPct val="0"/>
              </a:spcBef>
            </a:pPr>
            <a:r>
              <a:rPr lang="en-US" sz="7113" b="1">
                <a:solidFill>
                  <a:srgbClr val="117740"/>
                </a:solidFill>
                <a:latin typeface="Raleway Bold"/>
                <a:ea typeface="Raleway Bold"/>
                <a:cs typeface="Raleway Bold"/>
                <a:sym typeface="Raleway Bold"/>
              </a:rPr>
              <a:t>EXPERIENCE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78817" y="6524705"/>
            <a:ext cx="3574227" cy="1636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4077" lvl="1" indent="-252039" algn="l">
              <a:lnSpc>
                <a:spcPts val="3268"/>
              </a:lnSpc>
              <a:buFont typeface="Arial"/>
              <a:buChar char="•"/>
            </a:pPr>
            <a:r>
              <a:rPr lang="en-US" sz="23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Quiet and relaxing rural environment</a:t>
            </a:r>
          </a:p>
          <a:p>
            <a:pPr marL="504077" lvl="1" indent="-252039" algn="l">
              <a:lnSpc>
                <a:spcPts val="3268"/>
              </a:lnSpc>
              <a:buFont typeface="Arial"/>
              <a:buChar char="•"/>
            </a:pPr>
            <a:r>
              <a:rPr lang="en-US" sz="23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Natural temperature (passive design)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426022" y="7021109"/>
            <a:ext cx="3490137" cy="170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5667" lvl="1" indent="-262833" algn="l">
              <a:lnSpc>
                <a:spcPts val="3408"/>
              </a:lnSpc>
              <a:spcBef>
                <a:spcPct val="0"/>
              </a:spcBef>
              <a:buFont typeface="Arial"/>
              <a:buChar char="•"/>
            </a:pPr>
            <a:r>
              <a:rPr lang="en-US" sz="24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almazara restoration</a:t>
            </a:r>
          </a:p>
          <a:p>
            <a:pPr marL="525667" lvl="1" indent="-262833" algn="l">
              <a:lnSpc>
                <a:spcPts val="3408"/>
              </a:lnSpc>
              <a:spcBef>
                <a:spcPct val="0"/>
              </a:spcBef>
              <a:buFont typeface="Arial"/>
              <a:buChar char="•"/>
            </a:pPr>
            <a:r>
              <a:rPr lang="en-US" sz="24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hotel garden</a:t>
            </a:r>
          </a:p>
          <a:p>
            <a:pPr marL="525667" lvl="1" indent="-262833" algn="l">
              <a:lnSpc>
                <a:spcPts val="3408"/>
              </a:lnSpc>
              <a:spcBef>
                <a:spcPct val="0"/>
              </a:spcBef>
              <a:buFont typeface="Arial"/>
              <a:buChar char="•"/>
            </a:pPr>
            <a:r>
              <a:rPr lang="en-US" sz="24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seasonal farm tasks</a:t>
            </a:r>
          </a:p>
          <a:p>
            <a:pPr marL="0" lvl="0" indent="0" algn="l">
              <a:lnSpc>
                <a:spcPts val="3408"/>
              </a:lnSpc>
              <a:spcBef>
                <a:spcPct val="0"/>
              </a:spcBef>
            </a:pPr>
            <a:endParaRPr lang="en-US" sz="2434">
              <a:solidFill>
                <a:srgbClr val="FFFFFF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5227842" y="5261827"/>
            <a:ext cx="2901501" cy="1002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31"/>
              </a:lnSpc>
              <a:spcBef>
                <a:spcPct val="0"/>
              </a:spcBef>
            </a:pPr>
            <a:r>
              <a:rPr lang="en-US" sz="2808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Sustainable but comfortable stay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06510" y="5261827"/>
            <a:ext cx="3490137" cy="1501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31"/>
              </a:lnSpc>
              <a:spcBef>
                <a:spcPct val="0"/>
              </a:spcBef>
            </a:pPr>
            <a:r>
              <a:rPr lang="en-US" sz="2808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Optional hands-on sustainability activities: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789136" y="6505655"/>
            <a:ext cx="3770439" cy="17460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0435" lvl="1" indent="-295218" algn="l">
              <a:lnSpc>
                <a:spcPts val="3828"/>
              </a:lnSpc>
              <a:spcBef>
                <a:spcPct val="0"/>
              </a:spcBef>
              <a:buFont typeface="Arial"/>
              <a:buChar char="•"/>
            </a:pPr>
            <a:r>
              <a:rPr lang="en-US" sz="27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gastronomy</a:t>
            </a:r>
          </a:p>
          <a:p>
            <a:pPr marL="590435" lvl="1" indent="-295218" algn="l">
              <a:lnSpc>
                <a:spcPts val="3828"/>
              </a:lnSpc>
              <a:spcBef>
                <a:spcPct val="0"/>
              </a:spcBef>
              <a:buFont typeface="Arial"/>
              <a:buChar char="•"/>
            </a:pPr>
            <a:r>
              <a:rPr lang="en-US" sz="27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festivals</a:t>
            </a:r>
          </a:p>
          <a:p>
            <a:pPr marL="590435" lvl="1" indent="-295218" algn="l">
              <a:lnSpc>
                <a:spcPts val="3828"/>
              </a:lnSpc>
              <a:spcBef>
                <a:spcPct val="0"/>
              </a:spcBef>
              <a:buFont typeface="Arial"/>
              <a:buChar char="•"/>
            </a:pPr>
            <a:r>
              <a:rPr lang="en-US" sz="2734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nature experiences</a:t>
            </a:r>
          </a:p>
          <a:p>
            <a:pPr marL="0" lvl="0" indent="0" algn="l">
              <a:lnSpc>
                <a:spcPts val="2148"/>
              </a:lnSpc>
              <a:spcBef>
                <a:spcPct val="0"/>
              </a:spcBef>
            </a:pPr>
            <a:endParaRPr lang="en-US" sz="2734">
              <a:solidFill>
                <a:srgbClr val="FFFFFF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789136" y="5261827"/>
            <a:ext cx="3770439" cy="1002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31"/>
              </a:lnSpc>
              <a:spcBef>
                <a:spcPct val="0"/>
              </a:spcBef>
            </a:pPr>
            <a:r>
              <a:rPr lang="en-US" sz="2808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Local and authentic activities: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5600F274-1059-69F5-8A31-FE357D1865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622" y="1714499"/>
            <a:ext cx="13353178" cy="7986503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EAC0A672-A01F-F202-7F16-6D39C8739E1F}"/>
              </a:ext>
            </a:extLst>
          </p:cNvPr>
          <p:cNvSpPr txBox="1"/>
          <p:nvPr/>
        </p:nvSpPr>
        <p:spPr>
          <a:xfrm>
            <a:off x="5601529" y="9701003"/>
            <a:ext cx="2955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/>
              <a:t>IUCN </a:t>
            </a:r>
            <a:r>
              <a:rPr lang="es-ES" dirty="0" err="1"/>
              <a:t>Mediterranean</a:t>
            </a:r>
            <a:r>
              <a:rPr lang="es-ES" dirty="0"/>
              <a:t>, no date</a:t>
            </a:r>
          </a:p>
        </p:txBody>
      </p:sp>
      <p:sp>
        <p:nvSpPr>
          <p:cNvPr id="5" name="Rectángulo 4">
            <a:extLst>
              <a:ext uri="{FF2B5EF4-FFF2-40B4-BE49-F238E27FC236}">
                <a16:creationId xmlns:a16="http://schemas.microsoft.com/office/drawing/2014/main" id="{6E5A2735-CF30-538F-1F21-9D3D89ACF3A4}"/>
              </a:ext>
            </a:extLst>
          </p:cNvPr>
          <p:cNvSpPr/>
          <p:nvPr/>
        </p:nvSpPr>
        <p:spPr>
          <a:xfrm>
            <a:off x="3710851" y="375538"/>
            <a:ext cx="96925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s-ES" sz="5400" b="1" cap="none" spc="0" dirty="0">
                <a:ln/>
                <a:solidFill>
                  <a:schemeClr val="accent3"/>
                </a:solidFill>
                <a:effectLst/>
              </a:rPr>
              <a:t>Why </a:t>
            </a:r>
            <a:r>
              <a:rPr lang="es-ES" sz="5400" b="1" cap="none" spc="0" dirty="0" err="1">
                <a:ln/>
                <a:solidFill>
                  <a:schemeClr val="accent3"/>
                </a:solidFill>
                <a:effectLst/>
              </a:rPr>
              <a:t>sustainable</a:t>
            </a:r>
            <a:r>
              <a:rPr lang="es-ES" sz="5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s-ES" sz="5400" b="1" cap="none" spc="0" dirty="0" err="1">
                <a:ln/>
                <a:solidFill>
                  <a:schemeClr val="accent3"/>
                </a:solidFill>
                <a:effectLst/>
              </a:rPr>
              <a:t>tourism</a:t>
            </a:r>
            <a:r>
              <a:rPr lang="es-ES" sz="5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s-ES" sz="5400" b="1" cap="none" spc="0" dirty="0" err="1">
                <a:ln/>
                <a:solidFill>
                  <a:schemeClr val="accent3"/>
                </a:solidFill>
                <a:effectLst/>
              </a:rPr>
              <a:t>matters</a:t>
            </a:r>
            <a:endParaRPr lang="es-E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50567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407250" cy="10287000"/>
            <a:chOff x="0" y="0"/>
            <a:chExt cx="837724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37724" cy="1593725"/>
            </a:xfrm>
            <a:custGeom>
              <a:avLst/>
              <a:gdLst/>
              <a:ahLst/>
              <a:cxnLst/>
              <a:rect l="l" t="t" r="r" b="b"/>
              <a:pathLst>
                <a:path w="837724" h="1593725">
                  <a:moveTo>
                    <a:pt x="0" y="0"/>
                  </a:moveTo>
                  <a:lnTo>
                    <a:pt x="837724" y="0"/>
                  </a:lnTo>
                  <a:lnTo>
                    <a:pt x="83772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4219" r="-4219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240485" y="1095876"/>
            <a:ext cx="5784280" cy="8095247"/>
            <a:chOff x="0" y="0"/>
            <a:chExt cx="1660733" cy="232423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60733" cy="2324237"/>
            </a:xfrm>
            <a:custGeom>
              <a:avLst/>
              <a:gdLst/>
              <a:ahLst/>
              <a:cxnLst/>
              <a:rect l="l" t="t" r="r" b="b"/>
              <a:pathLst>
                <a:path w="1660733" h="2324237">
                  <a:moveTo>
                    <a:pt x="0" y="0"/>
                  </a:moveTo>
                  <a:lnTo>
                    <a:pt x="1660733" y="0"/>
                  </a:lnTo>
                  <a:lnTo>
                    <a:pt x="1660733" y="2324237"/>
                  </a:lnTo>
                  <a:lnTo>
                    <a:pt x="0" y="232423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660733" cy="23623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943790" y="1821800"/>
            <a:ext cx="4377669" cy="6643400"/>
            <a:chOff x="0" y="0"/>
            <a:chExt cx="759210" cy="115215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59210" cy="1152151"/>
            </a:xfrm>
            <a:custGeom>
              <a:avLst/>
              <a:gdLst/>
              <a:ahLst/>
              <a:cxnLst/>
              <a:rect l="l" t="t" r="r" b="b"/>
              <a:pathLst>
                <a:path w="759210" h="1152151">
                  <a:moveTo>
                    <a:pt x="0" y="0"/>
                  </a:moveTo>
                  <a:lnTo>
                    <a:pt x="759210" y="0"/>
                  </a:lnTo>
                  <a:lnTo>
                    <a:pt x="759210" y="1152151"/>
                  </a:lnTo>
                  <a:lnTo>
                    <a:pt x="0" y="1152151"/>
                  </a:lnTo>
                  <a:close/>
                </a:path>
              </a:pathLst>
            </a:custGeom>
            <a:blipFill>
              <a:blip r:embed="rId3"/>
              <a:stretch>
                <a:fillRect l="-63817" r="-63817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1135048">
            <a:off x="14936423" y="333297"/>
            <a:ext cx="2750342" cy="4167185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8945285" y="1573950"/>
            <a:ext cx="6639929" cy="1029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64"/>
              </a:lnSpc>
              <a:spcBef>
                <a:spcPct val="0"/>
              </a:spcBef>
            </a:pPr>
            <a:r>
              <a:rPr lang="en-US" sz="5974" b="1" dirty="0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CONCLUSION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33287" y="3699162"/>
            <a:ext cx="7222886" cy="611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3149" lvl="1" indent="-316575" algn="l">
              <a:lnSpc>
                <a:spcPts val="4105"/>
              </a:lnSpc>
              <a:spcBef>
                <a:spcPct val="0"/>
              </a:spcBef>
              <a:buFont typeface="Arial"/>
              <a:buChar char="•"/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Small-scale, low-impact hotel</a:t>
            </a:r>
          </a:p>
          <a:p>
            <a:pPr marL="633149" lvl="1" indent="-316575" algn="l">
              <a:lnSpc>
                <a:spcPts val="4105"/>
              </a:lnSpc>
              <a:spcBef>
                <a:spcPct val="0"/>
              </a:spcBef>
              <a:buFont typeface="Arial"/>
              <a:buChar char="•"/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Alternative to mass tourism</a:t>
            </a:r>
          </a:p>
          <a:p>
            <a:pPr marL="633149" lvl="1" indent="-316575" algn="l">
              <a:lnSpc>
                <a:spcPts val="4105"/>
              </a:lnSpc>
              <a:spcBef>
                <a:spcPct val="0"/>
              </a:spcBef>
              <a:buFont typeface="Arial"/>
              <a:buChar char="•"/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Combines sustainability and guest experience</a:t>
            </a:r>
          </a:p>
          <a:p>
            <a:pPr marL="633149" lvl="1" indent="-316575" algn="l">
              <a:lnSpc>
                <a:spcPts val="4105"/>
              </a:lnSpc>
              <a:spcBef>
                <a:spcPct val="0"/>
              </a:spcBef>
              <a:buFont typeface="Arial"/>
              <a:buChar char="•"/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Supports environment and local community</a:t>
            </a:r>
          </a:p>
          <a:p>
            <a:pPr algn="l">
              <a:lnSpc>
                <a:spcPts val="4105"/>
              </a:lnSpc>
              <a:spcBef>
                <a:spcPct val="0"/>
              </a:spcBef>
            </a:pPr>
            <a:endParaRPr lang="en-US" sz="2932" b="1" i="1" dirty="0">
              <a:solidFill>
                <a:srgbClr val="2A2A2A"/>
              </a:solidFill>
              <a:latin typeface="Arimo Bold Italics"/>
              <a:ea typeface="Arimo Bold Italics"/>
              <a:cs typeface="Arimo Bold Italics"/>
              <a:sym typeface="Arimo Bold Italics"/>
            </a:endParaRPr>
          </a:p>
          <a:p>
            <a:pPr algn="l">
              <a:lnSpc>
                <a:spcPts val="4105"/>
              </a:lnSpc>
              <a:spcBef>
                <a:spcPct val="0"/>
              </a:spcBef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More balanced and responsible tourism model.</a:t>
            </a:r>
          </a:p>
          <a:p>
            <a:pPr marL="0" lvl="0" indent="0" algn="l">
              <a:lnSpc>
                <a:spcPts val="4105"/>
              </a:lnSpc>
              <a:spcBef>
                <a:spcPct val="0"/>
              </a:spcBef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 </a:t>
            </a:r>
          </a:p>
          <a:p>
            <a:pPr marL="0" lvl="0" indent="0" algn="l">
              <a:lnSpc>
                <a:spcPts val="4105"/>
              </a:lnSpc>
              <a:spcBef>
                <a:spcPct val="0"/>
              </a:spcBef>
            </a:pPr>
            <a:r>
              <a:rPr lang="en-US" sz="2932" b="1" i="1" dirty="0">
                <a:solidFill>
                  <a:srgbClr val="2A2A2A"/>
                </a:solidFill>
                <a:latin typeface="Arimo Bold Italics"/>
                <a:ea typeface="Arimo Bold Italics"/>
                <a:cs typeface="Arimo Bold Italics"/>
                <a:sym typeface="Arimo Bold Italics"/>
              </a:rPr>
              <a:t>Future of sustainable hospitality.</a:t>
            </a:r>
          </a:p>
          <a:p>
            <a:pPr marL="0" lvl="0" indent="0" algn="l">
              <a:lnSpc>
                <a:spcPts val="2565"/>
              </a:lnSpc>
              <a:spcBef>
                <a:spcPct val="0"/>
              </a:spcBef>
            </a:pPr>
            <a:endParaRPr lang="en-US" sz="2932" b="1" i="1" dirty="0">
              <a:solidFill>
                <a:srgbClr val="2A2A2A"/>
              </a:solidFill>
              <a:latin typeface="Arimo Bold Italics"/>
              <a:ea typeface="Arimo Bold Italics"/>
              <a:cs typeface="Arimo Bold Italics"/>
              <a:sym typeface="Arimo Bold Itali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30016" y="7497470"/>
            <a:ext cx="6446145" cy="1400010"/>
            <a:chOff x="0" y="0"/>
            <a:chExt cx="1850762" cy="4019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50761" cy="401959"/>
            </a:xfrm>
            <a:custGeom>
              <a:avLst/>
              <a:gdLst/>
              <a:ahLst/>
              <a:cxnLst/>
              <a:rect l="l" t="t" r="r" b="b"/>
              <a:pathLst>
                <a:path w="1850761" h="401959">
                  <a:moveTo>
                    <a:pt x="0" y="0"/>
                  </a:moveTo>
                  <a:lnTo>
                    <a:pt x="1850761" y="0"/>
                  </a:lnTo>
                  <a:lnTo>
                    <a:pt x="1850761" y="401959"/>
                  </a:lnTo>
                  <a:lnTo>
                    <a:pt x="0" y="401959"/>
                  </a:ln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50762" cy="4400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0"/>
            <a:ext cx="4351918" cy="4396741"/>
            <a:chOff x="0" y="0"/>
            <a:chExt cx="1581356" cy="142667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81356" cy="1426676"/>
            </a:xfrm>
            <a:custGeom>
              <a:avLst/>
              <a:gdLst/>
              <a:ahLst/>
              <a:cxnLst/>
              <a:rect l="l" t="t" r="r" b="b"/>
              <a:pathLst>
                <a:path w="1581356" h="1426676">
                  <a:moveTo>
                    <a:pt x="35141" y="0"/>
                  </a:moveTo>
                  <a:lnTo>
                    <a:pt x="1546215" y="0"/>
                  </a:lnTo>
                  <a:cubicBezTo>
                    <a:pt x="1555535" y="0"/>
                    <a:pt x="1564473" y="3702"/>
                    <a:pt x="1571063" y="10292"/>
                  </a:cubicBezTo>
                  <a:cubicBezTo>
                    <a:pt x="1577653" y="16883"/>
                    <a:pt x="1581356" y="25821"/>
                    <a:pt x="1581356" y="35141"/>
                  </a:cubicBezTo>
                  <a:lnTo>
                    <a:pt x="1581356" y="1391536"/>
                  </a:lnTo>
                  <a:cubicBezTo>
                    <a:pt x="1581356" y="1400855"/>
                    <a:pt x="1577653" y="1409794"/>
                    <a:pt x="1571063" y="1416384"/>
                  </a:cubicBezTo>
                  <a:cubicBezTo>
                    <a:pt x="1564473" y="1422974"/>
                    <a:pt x="1555535" y="1426676"/>
                    <a:pt x="1546215" y="1426676"/>
                  </a:cubicBezTo>
                  <a:lnTo>
                    <a:pt x="35141" y="1426676"/>
                  </a:lnTo>
                  <a:cubicBezTo>
                    <a:pt x="25821" y="1426676"/>
                    <a:pt x="16883" y="1422974"/>
                    <a:pt x="10292" y="1416384"/>
                  </a:cubicBezTo>
                  <a:cubicBezTo>
                    <a:pt x="3702" y="1409794"/>
                    <a:pt x="0" y="1400855"/>
                    <a:pt x="0" y="1391536"/>
                  </a:cubicBezTo>
                  <a:lnTo>
                    <a:pt x="0" y="35141"/>
                  </a:lnTo>
                  <a:cubicBezTo>
                    <a:pt x="0" y="25821"/>
                    <a:pt x="3702" y="16883"/>
                    <a:pt x="10292" y="10292"/>
                  </a:cubicBezTo>
                  <a:cubicBezTo>
                    <a:pt x="16883" y="3702"/>
                    <a:pt x="25821" y="0"/>
                    <a:pt x="35141" y="0"/>
                  </a:cubicBezTo>
                  <a:close/>
                </a:path>
              </a:pathLst>
            </a:custGeom>
            <a:solidFill>
              <a:srgbClr val="117740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581356" cy="14647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78042" y="0"/>
            <a:ext cx="15781258" cy="4396741"/>
            <a:chOff x="0" y="0"/>
            <a:chExt cx="2444930" cy="76983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444930" cy="769839"/>
            </a:xfrm>
            <a:custGeom>
              <a:avLst/>
              <a:gdLst/>
              <a:ahLst/>
              <a:cxnLst/>
              <a:rect l="l" t="t" r="r" b="b"/>
              <a:pathLst>
                <a:path w="2444930" h="769839">
                  <a:moveTo>
                    <a:pt x="0" y="0"/>
                  </a:moveTo>
                  <a:lnTo>
                    <a:pt x="2444930" y="0"/>
                  </a:lnTo>
                  <a:lnTo>
                    <a:pt x="2444930" y="769839"/>
                  </a:lnTo>
                  <a:lnTo>
                    <a:pt x="0" y="769839"/>
                  </a:lnTo>
                  <a:close/>
                </a:path>
              </a:pathLst>
            </a:custGeom>
            <a:blipFill>
              <a:blip r:embed="rId2"/>
              <a:stretch>
                <a:fillRect t="-40513" b="-4051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0" name="Freeform 10"/>
          <p:cNvSpPr/>
          <p:nvPr/>
        </p:nvSpPr>
        <p:spPr>
          <a:xfrm>
            <a:off x="-93222" y="9258300"/>
            <a:ext cx="1504590" cy="1525566"/>
          </a:xfrm>
          <a:custGeom>
            <a:avLst/>
            <a:gdLst/>
            <a:ahLst/>
            <a:cxnLst/>
            <a:rect l="l" t="t" r="r" b="b"/>
            <a:pathLst>
              <a:path w="1504590" h="1525566">
                <a:moveTo>
                  <a:pt x="0" y="0"/>
                </a:moveTo>
                <a:lnTo>
                  <a:pt x="1504589" y="0"/>
                </a:lnTo>
                <a:lnTo>
                  <a:pt x="1504589" y="1525566"/>
                </a:lnTo>
                <a:lnTo>
                  <a:pt x="0" y="1525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>
            <a:off x="13034403" y="5478566"/>
            <a:ext cx="505815" cy="505815"/>
          </a:xfrm>
          <a:custGeom>
            <a:avLst/>
            <a:gdLst/>
            <a:ahLst/>
            <a:cxnLst/>
            <a:rect l="l" t="t" r="r" b="b"/>
            <a:pathLst>
              <a:path w="505815" h="505815">
                <a:moveTo>
                  <a:pt x="0" y="0"/>
                </a:moveTo>
                <a:lnTo>
                  <a:pt x="505814" y="0"/>
                </a:lnTo>
                <a:lnTo>
                  <a:pt x="505814" y="505815"/>
                </a:lnTo>
                <a:lnTo>
                  <a:pt x="0" y="5058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>
            <a:off x="11514787" y="3513787"/>
            <a:ext cx="6773213" cy="6773213"/>
          </a:xfrm>
          <a:custGeom>
            <a:avLst/>
            <a:gdLst/>
            <a:ahLst/>
            <a:cxnLst/>
            <a:rect l="l" t="t" r="r" b="b"/>
            <a:pathLst>
              <a:path w="6773213" h="6773213">
                <a:moveTo>
                  <a:pt x="0" y="0"/>
                </a:moveTo>
                <a:lnTo>
                  <a:pt x="6773213" y="0"/>
                </a:lnTo>
                <a:lnTo>
                  <a:pt x="6773213" y="6773213"/>
                </a:lnTo>
                <a:lnTo>
                  <a:pt x="0" y="677321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TextBox 13"/>
          <p:cNvSpPr txBox="1"/>
          <p:nvPr/>
        </p:nvSpPr>
        <p:spPr>
          <a:xfrm>
            <a:off x="1530016" y="4844416"/>
            <a:ext cx="8355344" cy="1490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141"/>
              </a:lnSpc>
              <a:spcBef>
                <a:spcPct val="0"/>
              </a:spcBef>
            </a:pPr>
            <a:r>
              <a:rPr lang="en-US" sz="8672" b="1">
                <a:solidFill>
                  <a:srgbClr val="000000"/>
                </a:solidFill>
                <a:latin typeface="Raleway Bold"/>
                <a:ea typeface="Raleway Bold"/>
                <a:cs typeface="Raleway Bold"/>
                <a:sym typeface="Raleway Bold"/>
              </a:rPr>
              <a:t>THANK YOU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30016" y="5949933"/>
            <a:ext cx="6193222" cy="1484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141"/>
              </a:lnSpc>
              <a:spcBef>
                <a:spcPct val="0"/>
              </a:spcBef>
            </a:pPr>
            <a:r>
              <a:rPr lang="en-US" sz="8672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FOR YOUR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30016" y="7483595"/>
            <a:ext cx="6446145" cy="1269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336"/>
              </a:lnSpc>
              <a:spcBef>
                <a:spcPct val="0"/>
              </a:spcBef>
            </a:pPr>
            <a:r>
              <a:rPr lang="en-US" sz="7383" i="1">
                <a:solidFill>
                  <a:srgbClr val="FFFFFF"/>
                </a:solidFill>
                <a:latin typeface="Raleway Italics"/>
                <a:ea typeface="Raleway Italics"/>
                <a:cs typeface="Raleway Italics"/>
                <a:sym typeface="Raleway Italics"/>
              </a:rPr>
              <a:t>INTEREST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458</Words>
  <Application>Microsoft Office PowerPoint</Application>
  <PresentationFormat>Personalizado</PresentationFormat>
  <Paragraphs>87</Paragraphs>
  <Slides>11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9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11</vt:i4>
      </vt:variant>
    </vt:vector>
  </HeadingPairs>
  <TitlesOfParts>
    <vt:vector size="21" baseType="lpstr">
      <vt:lpstr>Arimo</vt:lpstr>
      <vt:lpstr>Calibri</vt:lpstr>
      <vt:lpstr>Arial</vt:lpstr>
      <vt:lpstr>Raleway Italics</vt:lpstr>
      <vt:lpstr>Raleway</vt:lpstr>
      <vt:lpstr>Arimo Bold Italics</vt:lpstr>
      <vt:lpstr>Arimo Bold</vt:lpstr>
      <vt:lpstr>Arimo Italics</vt:lpstr>
      <vt:lpstr>Raleway Bold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ALMAZARA</dc:title>
  <cp:lastModifiedBy>Lara Medina</cp:lastModifiedBy>
  <cp:revision>1</cp:revision>
  <dcterms:created xsi:type="dcterms:W3CDTF">2006-08-16T00:00:00Z</dcterms:created>
  <dcterms:modified xsi:type="dcterms:W3CDTF">2026-05-09T18:18:18Z</dcterms:modified>
  <dc:identifier>DAHHnBh-LPY</dc:identifier>
</cp:coreProperties>
</file>