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6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8" r:id="rId6"/>
    <p:sldId id="269" r:id="rId7"/>
    <p:sldId id="270" r:id="rId8"/>
    <p:sldId id="263" r:id="rId9"/>
    <p:sldId id="264" r:id="rId10"/>
    <p:sldId id="262" r:id="rId11"/>
    <p:sldId id="261" r:id="rId12"/>
    <p:sldId id="265" r:id="rId13"/>
    <p:sldId id="267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4788"/>
  </p:normalViewPr>
  <p:slideViewPr>
    <p:cSldViewPr snapToGrid="0" snapToObjects="1">
      <p:cViewPr varScale="1">
        <p:scale>
          <a:sx n="98" d="100"/>
          <a:sy n="98" d="100"/>
        </p:scale>
        <p:origin x="86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29B8D-4F76-BC4F-BB37-DF482099D41B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849FEE-DDEE-8742-8DA4-449A98024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74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849FEE-DDEE-8742-8DA4-449A980248C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075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849FEE-DDEE-8742-8DA4-449A980248C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5672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849FEE-DDEE-8742-8DA4-449A980248C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557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5CBE6-6671-F34F-92E8-93887AB193A8}" type="datetimeFigureOut">
              <a:rPr lang="en-US" smtClean="0"/>
              <a:t>11/23/17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2703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63" r:id="rId1"/>
    <p:sldLayoutId id="2147484164" r:id="rId2"/>
    <p:sldLayoutId id="2147484165" r:id="rId3"/>
    <p:sldLayoutId id="2147484166" r:id="rId4"/>
    <p:sldLayoutId id="2147484167" r:id="rId5"/>
    <p:sldLayoutId id="2147484168" r:id="rId6"/>
    <p:sldLayoutId id="2147484169" r:id="rId7"/>
    <p:sldLayoutId id="2147484170" r:id="rId8"/>
    <p:sldLayoutId id="2147484171" r:id="rId9"/>
    <p:sldLayoutId id="2147484172" r:id="rId10"/>
    <p:sldLayoutId id="2147484173" r:id="rId11"/>
    <p:sldLayoutId id="2147484174" r:id="rId12"/>
    <p:sldLayoutId id="2147484175" r:id="rId13"/>
    <p:sldLayoutId id="2147484176" r:id="rId14"/>
    <p:sldLayoutId id="2147484177" r:id="rId15"/>
    <p:sldLayoutId id="2147484178" r:id="rId16"/>
    <p:sldLayoutId id="214748417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Relationship Id="rId3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Relationship Id="rId3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Relationship Id="rId3" Type="http://schemas.openxmlformats.org/officeDocument/2006/relationships/image" Target="../media/image9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alesppa.org/about-us/what-is-the-foundation-phase/" TargetMode="External"/><Relationship Id="rId4" Type="http://schemas.openxmlformats.org/officeDocument/2006/relationships/hyperlink" Target="http://dera.ioe.ac.uk/3642/1/110517foundassessmenten.pdf" TargetMode="External"/><Relationship Id="rId5" Type="http://schemas.openxmlformats.org/officeDocument/2006/relationships/hyperlink" Target="http://learning.gov.wales/docs/learningwales/publications/130424-framework-for-childrens-learning-en.pdf" TargetMode="External"/><Relationship Id="rId6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ducation.govt.nz/assets/Documents/Early-Childhood/Te-Whariki-1996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forum.com/images/stories/te-whariki-cover.jpg" TargetMode="External"/><Relationship Id="rId4" Type="http://schemas.openxmlformats.org/officeDocument/2006/relationships/hyperlink" Target="http://www.aape.org.nz/pics/smallish-1395881381.jpg" TargetMode="External"/><Relationship Id="rId5" Type="http://schemas.openxmlformats.org/officeDocument/2006/relationships/hyperlink" Target="http://1.bp.blogspot.com/-UCb5kZ02IV4/Ut_fBeoCqQI/AAAAAAAAABg/XUQ9xPZbVS8/s1600/holistic.jpg" TargetMode="External"/><Relationship Id="rId6" Type="http://schemas.openxmlformats.org/officeDocument/2006/relationships/hyperlink" Target="https://tccl.arcc.albany.edu/knilt/images/thumb/d/d5/Play-learn.jpg/650px-Play-learn.jpg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upload.wikimedia.org/wikipedia/commons/thumb/3/3e/Flag_of_New_Zealand.svg/2000px-Flag_of_New_Zealand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Early Childhood Curriculum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9280" y="2607376"/>
            <a:ext cx="2331720" cy="1598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94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 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Develop an understanding of the 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 curriculum</a:t>
            </a:r>
          </a:p>
          <a:p>
            <a:r>
              <a:rPr lang="en-US" dirty="0" smtClean="0"/>
              <a:t>Outline the benefits and drawbacks of the 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 curriculum</a:t>
            </a:r>
          </a:p>
          <a:p>
            <a:r>
              <a:rPr lang="en-US" dirty="0" smtClean="0"/>
              <a:t>Compare to the Foundation Phase in Wales</a:t>
            </a:r>
          </a:p>
          <a:p>
            <a:r>
              <a:rPr lang="en-US" dirty="0" smtClean="0"/>
              <a:t>Conclude with overall opinion on the curriculum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Curriculum guideline in New Zealand </a:t>
            </a:r>
          </a:p>
          <a:p>
            <a:r>
              <a:rPr lang="en-US" dirty="0" smtClean="0"/>
              <a:t>Concerns early years education</a:t>
            </a:r>
          </a:p>
          <a:p>
            <a:r>
              <a:rPr lang="en-US" dirty="0" smtClean="0"/>
              <a:t>Originally Published in 1996 </a:t>
            </a:r>
          </a:p>
          <a:p>
            <a:r>
              <a:rPr lang="en-US" dirty="0" smtClean="0"/>
              <a:t>Revised in 2017 </a:t>
            </a:r>
          </a:p>
          <a:p>
            <a:r>
              <a:rPr lang="en-US" dirty="0" smtClean="0"/>
              <a:t>Four Principles </a:t>
            </a:r>
          </a:p>
          <a:p>
            <a:r>
              <a:rPr lang="en-US" dirty="0" smtClean="0"/>
              <a:t>Five Strands</a:t>
            </a:r>
          </a:p>
          <a:p>
            <a:r>
              <a:rPr lang="en-US" dirty="0" smtClean="0"/>
              <a:t>Each strand contains Goals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9000" y="2390049"/>
            <a:ext cx="2849880" cy="404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07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</a:t>
            </a:r>
            <a:r>
              <a:rPr lang="en-US" dirty="0" err="1"/>
              <a:t>Whakamana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Empowerment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85996"/>
          </a:xfrm>
        </p:spPr>
        <p:txBody>
          <a:bodyPr>
            <a:normAutofit/>
          </a:bodyPr>
          <a:lstStyle/>
          <a:p>
            <a:r>
              <a:rPr lang="en-US" dirty="0" smtClean="0"/>
              <a:t>Empowering children to learn and grow</a:t>
            </a:r>
          </a:p>
          <a:p>
            <a:r>
              <a:rPr lang="en-US" dirty="0" smtClean="0"/>
              <a:t>Develop independence </a:t>
            </a:r>
          </a:p>
          <a:p>
            <a:r>
              <a:rPr lang="en-US" dirty="0" smtClean="0"/>
              <a:t>Taking responsibility over learning  </a:t>
            </a:r>
          </a:p>
          <a:p>
            <a:r>
              <a:rPr lang="en-US" dirty="0" smtClean="0"/>
              <a:t>Develop self worth, identity, confidence and enjoyment </a:t>
            </a:r>
          </a:p>
          <a:p>
            <a:r>
              <a:rPr lang="en-US" dirty="0" smtClean="0"/>
              <a:t>Opportunities to contribute individual strengths and interests</a:t>
            </a:r>
          </a:p>
          <a:p>
            <a:r>
              <a:rPr lang="en-US" dirty="0" smtClean="0"/>
              <a:t>Creativity</a:t>
            </a:r>
          </a:p>
          <a:p>
            <a:r>
              <a:rPr lang="en-US" dirty="0" smtClean="0"/>
              <a:t>Teacher embrace individuality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6642" y="3002280"/>
            <a:ext cx="2490737" cy="186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13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Kotatihanga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Holistic Development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Embraces the holistic way in which young learners develop and </a:t>
            </a:r>
            <a:r>
              <a:rPr lang="en-US" dirty="0" smtClean="0"/>
              <a:t>grow</a:t>
            </a:r>
          </a:p>
          <a:p>
            <a:r>
              <a:rPr lang="en-US" dirty="0" smtClean="0"/>
              <a:t>Cognitive, social, cultural, physical, emotional and spiritual are integrated into the curriculum</a:t>
            </a:r>
          </a:p>
          <a:p>
            <a:r>
              <a:rPr lang="en-US" dirty="0" smtClean="0"/>
              <a:t>Relationships with others e.g. Peers, Family, Teachers</a:t>
            </a:r>
          </a:p>
          <a:p>
            <a:r>
              <a:rPr lang="en-US" dirty="0" smtClean="0"/>
              <a:t>Curriculum assumes the child wants to learn</a:t>
            </a:r>
            <a:endParaRPr lang="en-US" dirty="0"/>
          </a:p>
          <a:p>
            <a:r>
              <a:rPr lang="en-US" dirty="0" smtClean="0"/>
              <a:t>Opportunities for unstructured play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5100" y="3849733"/>
            <a:ext cx="23368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81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Whãnau</a:t>
            </a:r>
            <a:r>
              <a:rPr lang="en-US" dirty="0"/>
              <a:t> </a:t>
            </a:r>
            <a:r>
              <a:rPr lang="en-US" dirty="0" err="1"/>
              <a:t>Tangata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Family and Community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Concerns the wider world and the </a:t>
            </a:r>
            <a:r>
              <a:rPr lang="en-US" dirty="0" smtClean="0"/>
              <a:t>community</a:t>
            </a:r>
          </a:p>
          <a:p>
            <a:r>
              <a:rPr lang="en-US" dirty="0" smtClean="0"/>
              <a:t>Accommodates for different cultures and beliefs </a:t>
            </a:r>
          </a:p>
          <a:p>
            <a:r>
              <a:rPr lang="en-US" dirty="0" smtClean="0"/>
              <a:t>Daily activities based around family and </a:t>
            </a:r>
            <a:r>
              <a:rPr lang="en-US" dirty="0"/>
              <a:t>c</a:t>
            </a:r>
            <a:r>
              <a:rPr lang="en-US" dirty="0" smtClean="0"/>
              <a:t>ommunity traditions</a:t>
            </a:r>
          </a:p>
          <a:p>
            <a:r>
              <a:rPr lang="en-US" dirty="0" smtClean="0"/>
              <a:t>Active participation of parents, extended family and </a:t>
            </a:r>
            <a:r>
              <a:rPr lang="en-US" dirty="0" err="1" smtClean="0"/>
              <a:t>commubity</a:t>
            </a:r>
            <a:r>
              <a:rPr lang="en-US" dirty="0" smtClean="0"/>
              <a:t> elders</a:t>
            </a:r>
          </a:p>
          <a:p>
            <a:r>
              <a:rPr lang="en-US" dirty="0" smtClean="0"/>
              <a:t>Teachers need sufficient knowledge of different cultures </a:t>
            </a:r>
          </a:p>
          <a:p>
            <a:r>
              <a:rPr lang="en-US" dirty="0" smtClean="0"/>
              <a:t>Teacher work closely with the community</a:t>
            </a:r>
          </a:p>
          <a:p>
            <a:r>
              <a:rPr lang="en-US" dirty="0" smtClean="0"/>
              <a:t>Parents aspirations for their child are taken into account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71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Ngã</a:t>
            </a:r>
            <a:r>
              <a:rPr lang="en-US" dirty="0"/>
              <a:t> </a:t>
            </a:r>
            <a:r>
              <a:rPr lang="en-US" dirty="0" err="1"/>
              <a:t>Hononga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Relationships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Responsive and reciprocal relationships with people, </a:t>
            </a:r>
            <a:r>
              <a:rPr lang="en-US" dirty="0" smtClean="0"/>
              <a:t>different </a:t>
            </a:r>
            <a:r>
              <a:rPr lang="en-US" dirty="0" smtClean="0"/>
              <a:t>places </a:t>
            </a:r>
            <a:r>
              <a:rPr lang="en-US" dirty="0"/>
              <a:t>and </a:t>
            </a:r>
            <a:r>
              <a:rPr lang="en-US" dirty="0" smtClean="0"/>
              <a:t>the </a:t>
            </a:r>
            <a:r>
              <a:rPr lang="en-US" smtClean="0"/>
              <a:t>things around them</a:t>
            </a:r>
            <a:endParaRPr lang="en-US" dirty="0" smtClean="0"/>
          </a:p>
          <a:p>
            <a:r>
              <a:rPr lang="en-US" dirty="0" smtClean="0"/>
              <a:t>Children share ideas with adults </a:t>
            </a:r>
          </a:p>
          <a:p>
            <a:r>
              <a:rPr lang="en-US" dirty="0" smtClean="0"/>
              <a:t>Social and communication skills develop through relationships</a:t>
            </a:r>
          </a:p>
          <a:p>
            <a:r>
              <a:rPr lang="en-US" dirty="0" smtClean="0"/>
              <a:t>Adults instill confidence and encouragement in learners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Similarities to Foundation Phase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841858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Development of the Whole child over traditional knowledge based learning </a:t>
            </a:r>
          </a:p>
          <a:p>
            <a:r>
              <a:rPr lang="en-US" dirty="0" smtClean="0"/>
              <a:t>Progressive elements to the Curriculums</a:t>
            </a:r>
          </a:p>
          <a:p>
            <a:r>
              <a:rPr lang="en-US" dirty="0" smtClean="0"/>
              <a:t>Emphasis on the development of the Individual</a:t>
            </a:r>
          </a:p>
          <a:p>
            <a:r>
              <a:rPr lang="en-US" dirty="0" smtClean="0"/>
              <a:t>Active learning </a:t>
            </a:r>
          </a:p>
          <a:p>
            <a:r>
              <a:rPr lang="en-US" dirty="0" smtClean="0"/>
              <a:t>Play based learning </a:t>
            </a:r>
            <a:r>
              <a:rPr lang="mr-IN" dirty="0" smtClean="0"/>
              <a:t>–</a:t>
            </a:r>
            <a:r>
              <a:rPr lang="en-US" dirty="0" smtClean="0"/>
              <a:t> Spontaneous and Guided</a:t>
            </a:r>
          </a:p>
          <a:p>
            <a:r>
              <a:rPr lang="en-US" dirty="0" smtClean="0"/>
              <a:t>Both Curriculums celebrate cultural diversity and are inclusive of different cultures, ethnicities and beliefs</a:t>
            </a:r>
          </a:p>
          <a:p>
            <a:r>
              <a:rPr lang="en-US" dirty="0" smtClean="0"/>
              <a:t>Both Curriculums focus on instilling a sense of national identity </a:t>
            </a:r>
            <a:r>
              <a:rPr lang="en-US" dirty="0" err="1" smtClean="0"/>
              <a:t>e.g</a:t>
            </a:r>
            <a:r>
              <a:rPr lang="en-US" dirty="0" smtClean="0"/>
              <a:t> Maori, Welsh</a:t>
            </a:r>
          </a:p>
          <a:p>
            <a:r>
              <a:rPr lang="en-US" dirty="0" smtClean="0"/>
              <a:t>Assessment process is similar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7880" y="3169920"/>
            <a:ext cx="2161540" cy="162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81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Differences to Foundation Phase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Teacher Autonomy </a:t>
            </a:r>
          </a:p>
          <a:p>
            <a:r>
              <a:rPr lang="en-US" dirty="0" smtClean="0"/>
              <a:t>Role of the Teacher </a:t>
            </a:r>
          </a:p>
          <a:p>
            <a:r>
              <a:rPr lang="en-US" dirty="0" smtClean="0"/>
              <a:t>Inclusion of Parents and Community in the Education process </a:t>
            </a:r>
          </a:p>
          <a:p>
            <a:r>
              <a:rPr lang="en-US" dirty="0" smtClean="0"/>
              <a:t>Foundation Phase is more specific in terms of Goals and Teacher instruction</a:t>
            </a:r>
          </a:p>
          <a:p>
            <a:r>
              <a:rPr lang="en-US" dirty="0" smtClean="0"/>
              <a:t>More adult led activities in Foundation Phase </a:t>
            </a:r>
          </a:p>
          <a:p>
            <a:r>
              <a:rPr lang="en-US" dirty="0" smtClean="0"/>
              <a:t>Stricter assessment requirements in Foundation Phase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47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Drawbacks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Little evidence on the effectiveness of the Curriculum</a:t>
            </a:r>
          </a:p>
          <a:p>
            <a:r>
              <a:rPr lang="en-US" dirty="0" smtClean="0"/>
              <a:t>Lack of assessment makes It difficult to gauge individual levels </a:t>
            </a:r>
          </a:p>
          <a:p>
            <a:r>
              <a:rPr lang="en-US" dirty="0" smtClean="0"/>
              <a:t>Teachers provided with minor guidance on how to provide valuable learning experiences </a:t>
            </a:r>
          </a:p>
          <a:p>
            <a:r>
              <a:rPr lang="en-US" dirty="0" smtClean="0"/>
              <a:t>Lack of subjects may limit learning </a:t>
            </a:r>
          </a:p>
          <a:p>
            <a:r>
              <a:rPr lang="en-US" dirty="0" smtClean="0"/>
              <a:t>Broad curriculum guidelines may lead to inconsistent teaching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10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Emphasis on play has benefits on young learners development </a:t>
            </a:r>
          </a:p>
          <a:p>
            <a:r>
              <a:rPr lang="en-US" dirty="0" smtClean="0"/>
              <a:t>Respect of different cultures and beliefs </a:t>
            </a:r>
          </a:p>
          <a:p>
            <a:r>
              <a:rPr lang="en-US" dirty="0" smtClean="0"/>
              <a:t>Rights and responsibilities of young learners respected </a:t>
            </a:r>
          </a:p>
          <a:p>
            <a:r>
              <a:rPr lang="en-US" dirty="0" smtClean="0"/>
              <a:t>More independent learners </a:t>
            </a:r>
          </a:p>
          <a:p>
            <a:r>
              <a:rPr lang="en-US" dirty="0" smtClean="0"/>
              <a:t>Develops creative adults with good social skills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303268" y="3718560"/>
            <a:ext cx="1706451" cy="242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Holistic, child led curriculum</a:t>
            </a:r>
          </a:p>
          <a:p>
            <a:r>
              <a:rPr lang="en-US" dirty="0" smtClean="0"/>
              <a:t>Integrates family and culture </a:t>
            </a:r>
          </a:p>
          <a:p>
            <a:r>
              <a:rPr lang="en-US" dirty="0" smtClean="0"/>
              <a:t>Curriculum guidelines are broad </a:t>
            </a:r>
          </a:p>
          <a:p>
            <a:r>
              <a:rPr lang="en-US" dirty="0" smtClean="0"/>
              <a:t>Similar to the Foundation Phase in Wales </a:t>
            </a:r>
          </a:p>
          <a:p>
            <a:r>
              <a:rPr lang="en-US" dirty="0" smtClean="0"/>
              <a:t>Little research on effectiveness, though similar curriculums have positive learner outcomes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767" y="2336873"/>
            <a:ext cx="9719416" cy="4377436"/>
          </a:xfrm>
        </p:spPr>
        <p:txBody>
          <a:bodyPr>
            <a:normAutofit lnSpcReduction="10000"/>
          </a:bodyPr>
          <a:lstStyle/>
          <a:p>
            <a:r>
              <a:rPr lang="en-US" sz="1600" dirty="0" err="1"/>
              <a:t>Blaiklock</a:t>
            </a:r>
            <a:r>
              <a:rPr lang="en-US" sz="1600" dirty="0"/>
              <a:t>, K. (2011) </a:t>
            </a:r>
            <a:r>
              <a:rPr lang="en-US" sz="1600" i="1" dirty="0"/>
              <a:t>Curriculum guidelines for early literacy: A comparison of New Zealand and England, </a:t>
            </a:r>
            <a:r>
              <a:rPr lang="en-US" sz="1600" dirty="0"/>
              <a:t>36 (3), 3-9. </a:t>
            </a:r>
          </a:p>
          <a:p>
            <a:r>
              <a:rPr lang="en-US" sz="1600" dirty="0" err="1"/>
              <a:t>Blaiklock</a:t>
            </a:r>
            <a:r>
              <a:rPr lang="en-US" sz="1600" dirty="0"/>
              <a:t>, K. (2010) </a:t>
            </a:r>
            <a:r>
              <a:rPr lang="en-US" sz="1600" i="1" dirty="0" err="1"/>
              <a:t>Te</a:t>
            </a:r>
            <a:r>
              <a:rPr lang="en-US" sz="1600" i="1" dirty="0"/>
              <a:t> </a:t>
            </a:r>
            <a:r>
              <a:rPr lang="en-US" sz="1600" i="1" dirty="0" err="1"/>
              <a:t>Whãriki</a:t>
            </a:r>
            <a:r>
              <a:rPr lang="en-US" sz="1600" i="1" dirty="0"/>
              <a:t>, the New Zealand early childhood curriculum: is it effective?,</a:t>
            </a:r>
            <a:r>
              <a:rPr lang="en-US" sz="1600" dirty="0"/>
              <a:t> 18 (3), 201-212. </a:t>
            </a:r>
          </a:p>
          <a:p>
            <a:r>
              <a:rPr lang="en-US" sz="1600" dirty="0" smtClean="0"/>
              <a:t>Flanagan, F. (2006) </a:t>
            </a:r>
            <a:r>
              <a:rPr lang="en-US" sz="1600" i="1" dirty="0" smtClean="0"/>
              <a:t>The greatest educators ever!. </a:t>
            </a:r>
            <a:r>
              <a:rPr lang="en-US" sz="1600" dirty="0" smtClean="0"/>
              <a:t>London: Continuum International Publishing Group </a:t>
            </a:r>
          </a:p>
          <a:p>
            <a:r>
              <a:rPr lang="en-US" sz="1600" dirty="0"/>
              <a:t>New Zealand ministry of Education. (1996) </a:t>
            </a:r>
            <a:r>
              <a:rPr lang="en-US" sz="1600" i="1" dirty="0" err="1"/>
              <a:t>Te</a:t>
            </a:r>
            <a:r>
              <a:rPr lang="en-US" sz="1600" i="1" dirty="0"/>
              <a:t> </a:t>
            </a:r>
            <a:r>
              <a:rPr lang="en-US" sz="1600" i="1" dirty="0" err="1"/>
              <a:t>Whãriki</a:t>
            </a:r>
            <a:r>
              <a:rPr lang="en-US" sz="1600" i="1" dirty="0"/>
              <a:t>. </a:t>
            </a:r>
            <a:r>
              <a:rPr lang="en-US" sz="1600" dirty="0">
                <a:hlinkClick r:id="rId2"/>
              </a:rPr>
              <a:t>https://www.education.govt.nz/assets/Documents/Early-Childhood/Te-Whariki-1996.pdf</a:t>
            </a:r>
            <a:r>
              <a:rPr lang="en-US" sz="1600" dirty="0"/>
              <a:t> (Accessed 23.11.17). </a:t>
            </a:r>
          </a:p>
          <a:p>
            <a:r>
              <a:rPr lang="en-US" sz="1600" dirty="0" err="1" smtClean="0"/>
              <a:t>Soler</a:t>
            </a:r>
            <a:r>
              <a:rPr lang="en-US" sz="1600" dirty="0" smtClean="0"/>
              <a:t>, J and Miller, L. (2003) </a:t>
            </a:r>
            <a:r>
              <a:rPr lang="en-US" sz="1600" i="1" dirty="0" smtClean="0"/>
              <a:t>International journal of early years education, </a:t>
            </a:r>
            <a:r>
              <a:rPr lang="en-US" sz="1600" dirty="0" smtClean="0"/>
              <a:t>11 (1), 58-66. </a:t>
            </a:r>
          </a:p>
          <a:p>
            <a:r>
              <a:rPr lang="en-US" sz="1600" dirty="0" smtClean="0"/>
              <a:t>Wales pre school providers association. (2012) </a:t>
            </a:r>
            <a:r>
              <a:rPr lang="en-US" sz="1600" i="1" dirty="0"/>
              <a:t>What is the Foundation Phase?. </a:t>
            </a:r>
            <a:r>
              <a:rPr lang="en-US" sz="1600" dirty="0">
                <a:hlinkClick r:id="rId3"/>
              </a:rPr>
              <a:t>https://walesppa.org/about-us/what-is-the-foundation-phase</a:t>
            </a:r>
            <a:r>
              <a:rPr lang="en-US" sz="1600" dirty="0" smtClean="0">
                <a:hlinkClick r:id="rId3"/>
              </a:rPr>
              <a:t>/</a:t>
            </a:r>
            <a:r>
              <a:rPr lang="en-US" sz="1600" dirty="0" smtClean="0"/>
              <a:t> (Accessed 23.11.17). </a:t>
            </a:r>
          </a:p>
          <a:p>
            <a:r>
              <a:rPr lang="en-US" sz="1600" dirty="0"/>
              <a:t>Welsh Assembly Government. (2011). </a:t>
            </a:r>
            <a:r>
              <a:rPr lang="en-US" sz="1600" i="1" dirty="0"/>
              <a:t>Foundation Phase child development assessment profile. </a:t>
            </a:r>
            <a:r>
              <a:rPr lang="en-US" sz="1600" dirty="0">
                <a:hlinkClick r:id="rId4"/>
              </a:rPr>
              <a:t>http://dera.ioe.ac.uk/3642/1/110517foundassessmenten.pdf</a:t>
            </a:r>
            <a:r>
              <a:rPr lang="en-US" sz="1600" dirty="0"/>
              <a:t> (Accessed: 23.11.17). </a:t>
            </a:r>
          </a:p>
          <a:p>
            <a:r>
              <a:rPr lang="en-US" sz="1600" dirty="0" smtClean="0"/>
              <a:t>Welsh Assembly Government. (2008) </a:t>
            </a:r>
            <a:r>
              <a:rPr lang="en-US" sz="1600" i="1" dirty="0" smtClean="0"/>
              <a:t>Framework </a:t>
            </a:r>
            <a:r>
              <a:rPr lang="en-US" sz="1600" i="1" dirty="0"/>
              <a:t>for children’s learning for 3 to 7- year olds in Wales. </a:t>
            </a:r>
            <a:r>
              <a:rPr lang="en-US" sz="1600" dirty="0">
                <a:hlinkClick r:id="rId5"/>
              </a:rPr>
              <a:t>http://</a:t>
            </a:r>
            <a:r>
              <a:rPr lang="en-US" sz="1600" dirty="0" smtClean="0">
                <a:hlinkClick r:id="rId5"/>
              </a:rPr>
              <a:t>learning.gov.wales/docs/learningwales/publications/130424-framework-for-childrens-learning-en.pdf</a:t>
            </a:r>
            <a:r>
              <a:rPr lang="en-US" sz="1600" dirty="0" smtClean="0"/>
              <a:t> (Accessed: 23.11.17).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85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Picture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upload.wikimedia.org/wikipedia/commons/thumb/3/3e/Flag_of_New_Zealand.svg/2000px-Flag_of_New_Zealand.svg.png</a:t>
            </a:r>
            <a:endParaRPr lang="en-US" dirty="0" smtClean="0"/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www.childforum.com/images/stories/te-whariki-cover.jpg</a:t>
            </a:r>
            <a:endParaRPr lang="en-US" dirty="0" smtClean="0"/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www.aape.org.nz/pics/smallish-1395881381.jpg</a:t>
            </a:r>
            <a:endParaRPr lang="en-US" dirty="0" smtClean="0"/>
          </a:p>
          <a:p>
            <a:r>
              <a:rPr lang="en-US" dirty="0">
                <a:hlinkClick r:id="rId5"/>
              </a:rPr>
              <a:t>http://1.bp.blogspot.com/-</a:t>
            </a:r>
            <a:r>
              <a:rPr lang="en-US" dirty="0" smtClean="0">
                <a:hlinkClick r:id="rId5"/>
              </a:rPr>
              <a:t>UCb5kZ02IV4/Ut_fBeoCqQI/AAAAAAAAABg/XUQ9xPZbVS8/s1600/holistic.jpg</a:t>
            </a:r>
            <a:endParaRPr lang="en-US" dirty="0" smtClean="0"/>
          </a:p>
          <a:p>
            <a:r>
              <a:rPr lang="en-US" dirty="0">
                <a:hlinkClick r:id="rId6"/>
              </a:rPr>
              <a:t>https://</a:t>
            </a:r>
            <a:r>
              <a:rPr lang="en-US" dirty="0" smtClean="0">
                <a:hlinkClick r:id="rId6"/>
              </a:rPr>
              <a:t>tccl.arcc.albany.edu/knilt/images/thumb/d/d5/Play-learn.jpg/650px-Play-learn.jpg</a:t>
            </a:r>
            <a:endParaRPr lang="en-US" dirty="0" smtClean="0"/>
          </a:p>
          <a:p>
            <a:r>
              <a:rPr lang="en-US" dirty="0"/>
              <a:t>http://</a:t>
            </a:r>
            <a:r>
              <a:rPr lang="en-US" dirty="0" err="1"/>
              <a:t>wwww.designyourway.net</a:t>
            </a:r>
            <a:r>
              <a:rPr lang="en-US" dirty="0"/>
              <a:t>/diverse/5/creativity/Creativity-</a:t>
            </a:r>
            <a:r>
              <a:rPr lang="en-US" dirty="0" err="1"/>
              <a:t>Poster.jpg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50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11440</TotalTime>
  <Words>690</Words>
  <Application>Microsoft Macintosh PowerPoint</Application>
  <PresentationFormat>Widescreen</PresentationFormat>
  <Paragraphs>97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Mangal</vt:lpstr>
      <vt:lpstr>Trebuchet MS</vt:lpstr>
      <vt:lpstr>Arial</vt:lpstr>
      <vt:lpstr>Berlin</vt:lpstr>
      <vt:lpstr>Te Whariki </vt:lpstr>
      <vt:lpstr>Presentation Aims</vt:lpstr>
      <vt:lpstr>What is Te Whariki?</vt:lpstr>
      <vt:lpstr>  Whakamana – Empowerment  </vt:lpstr>
      <vt:lpstr>Kotatihanga – Holistic Development  </vt:lpstr>
      <vt:lpstr>Whãnau Tangata – Family and Community  </vt:lpstr>
      <vt:lpstr>Ngã Hononga – Relationships </vt:lpstr>
      <vt:lpstr>Similarities to Foundation Phase </vt:lpstr>
      <vt:lpstr>Differences to Foundation Phase </vt:lpstr>
      <vt:lpstr>Drawbacks </vt:lpstr>
      <vt:lpstr>Benefits </vt:lpstr>
      <vt:lpstr>Conclusion </vt:lpstr>
      <vt:lpstr>Reference List</vt:lpstr>
      <vt:lpstr>Picture Links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 Whariki </dc:title>
  <dc:creator>Lewis Keen (P148069)</dc:creator>
  <cp:lastModifiedBy>Lewis Keen (P148069)</cp:lastModifiedBy>
  <cp:revision>40</cp:revision>
  <dcterms:created xsi:type="dcterms:W3CDTF">2017-11-15T19:08:46Z</dcterms:created>
  <dcterms:modified xsi:type="dcterms:W3CDTF">2017-11-23T17:55:00Z</dcterms:modified>
</cp:coreProperties>
</file>