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56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0" autoAdjust="0"/>
    <p:restoredTop sz="94660"/>
  </p:normalViewPr>
  <p:slideViewPr>
    <p:cSldViewPr snapToGrid="0">
      <p:cViewPr varScale="1">
        <p:scale>
          <a:sx n="85" d="100"/>
          <a:sy n="85" d="100"/>
        </p:scale>
        <p:origin x="30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F06C7-0CFD-8E44-D280-10F0BA2000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C78AEA-1914-C754-B164-31DD3D750A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F20FBF-E187-2C1D-E744-F8AC10CF7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D882-5CE9-4BD9-9B13-B03EB5F3ED0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771CF9-D393-B78B-A493-E317FCFB3B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22638-718D-11C2-B9FC-D57435492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E30A-812A-4958-A78A-933A64356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660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60D08-D19D-5A94-3134-796381C4B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F0F2C-AED7-603E-EBEC-8555E24C72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572DE-F161-98ED-D801-FC9BAFA18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D882-5CE9-4BD9-9B13-B03EB5F3ED0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F940B7-4E8E-5270-C9AE-67FD9C036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42398-4665-151F-A1C0-E5B78FA03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E30A-812A-4958-A78A-933A64356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378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5E6D2-EEAA-FB64-0389-C19A11C2F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88FE7A-9D78-98D5-9394-9A02F4A9B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7B683-DCEC-4E3F-729D-EBF45F784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D882-5CE9-4BD9-9B13-B03EB5F3ED0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7ADCD2-76BE-DE20-D26D-689CB7DCA1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718101-E556-9160-3225-36BCAF311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E30A-812A-4958-A78A-933A64356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670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58D97-F181-4665-A6CE-EDC0E73B7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826D3-D12C-51BE-C09C-52238F152A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D9AF9E-8DA6-F7AA-4D44-451D669981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1DA14F-103C-AD57-EAD3-8CEB24C0D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D882-5CE9-4BD9-9B13-B03EB5F3ED0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1B312-A1E8-3805-EEA4-89438921BE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0A459D-C6F8-BAD0-5C1F-CAD9AEECE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E30A-812A-4958-A78A-933A64356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897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77383-0A2E-CD19-3701-6A8F4912E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FFA9A2-1E9A-7896-A8F4-DA2BF3B9DC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96BAA4-99E7-5DA6-2DEB-0E83C87EA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B2947B-73ED-F0E6-CD56-74BA97BDF8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E418FC-1769-3089-C529-C54919ED22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D89947-484B-2867-53F1-88C3F278A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D882-5CE9-4BD9-9B13-B03EB5F3ED0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E173F3-1002-EC27-A26F-CA0916B4A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CFF512-72F9-3CDB-7D8A-EAC3C0860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E30A-812A-4958-A78A-933A64356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73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8CFA6-CA1F-B625-831C-47F9DF973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583E83-59E0-373F-870A-E60E3BB98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D882-5CE9-4BD9-9B13-B03EB5F3ED0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6534B5-0E56-AE05-A186-21FCE96D5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6BC0FB-14A5-A90F-4A34-3A1ABDF94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E30A-812A-4958-A78A-933A64356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067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A29D17-04F9-4DAF-69DE-9C52EE70CD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D882-5CE9-4BD9-9B13-B03EB5F3ED0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E810E3-1793-DFF6-84C0-A6CF9427F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AA5F5-ACEB-7B9F-06E6-8BBE02887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E30A-812A-4958-A78A-933A64356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752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332E3-30FB-7F88-79C8-2252E7669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1057C-1386-02B5-4492-743BEB856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E73504-A378-8D8D-B0EE-FED545C809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57169-81DE-5D20-CF4B-52A7D0DFB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D882-5CE9-4BD9-9B13-B03EB5F3ED0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D15A62-E1F8-BF91-192A-760CCC7C0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8C3741-AB36-95EE-A81B-2ACC03700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E30A-812A-4958-A78A-933A64356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410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F95A5-F395-FFDB-9E7D-B916BC181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5102AC-2C06-2FCC-A220-F721831474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09407F-42B6-FFA9-7E36-639C067C71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5D0295-0EF9-4B50-78E0-8E3583FB7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D882-5CE9-4BD9-9B13-B03EB5F3ED0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55AE6F-8AF2-BB46-53D6-CF3B7532F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6806AB-E6CF-7346-7CD5-969996C90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E30A-812A-4958-A78A-933A64356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380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51070-1C9D-6C60-B310-008282FE5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084A84-3FE1-8C33-99C1-4A1265635A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52CFE-834D-9379-6C1E-EF186B38B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D882-5CE9-4BD9-9B13-B03EB5F3ED0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17EF47-6618-4BF6-0DAE-DEC0BE392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16E8D9-2B8E-19D0-7D36-934BB5723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E30A-812A-4958-A78A-933A64356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432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FFFA87-C5B9-85C7-E83F-DB049C0D17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C24E92-76F7-5F55-FEF8-0765DAD67A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C80AA-15FB-D4A2-92D4-C50B076AD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5D882-5CE9-4BD9-9B13-B03EB5F3ED0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10857D-2BF0-EBC7-FFC2-78FA736BD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F9216E-30E1-A6CF-1A41-57DA53BD3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EE30A-812A-4958-A78A-933A64356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602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243EAA-BED6-8158-CD2A-3235F9E89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8C4E82-1FE4-0275-F18C-3A81D3AD10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0BF2A-6D62-B257-86A5-35973FF67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5D882-5CE9-4BD9-9B13-B03EB5F3ED09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A6C4-4C14-A4E2-D2AB-0DEBE7A46B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8B4079-1EFC-674E-FD9C-5D9FD02A3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EE30A-812A-4958-A78A-933A64356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26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over of a book&#10;&#10;Description automatically generated with low confidence">
            <a:extLst>
              <a:ext uri="{FF2B5EF4-FFF2-40B4-BE49-F238E27FC236}">
                <a16:creationId xmlns:a16="http://schemas.microsoft.com/office/drawing/2014/main" id="{644DE1B7-1398-0C55-EC47-CDDEEA6927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00442">
            <a:off x="1060622" y="1290257"/>
            <a:ext cx="3209260" cy="4277485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34000">
                <a:schemeClr val="accent1">
                  <a:lumMod val="45000"/>
                  <a:lumOff val="55000"/>
                </a:schemeClr>
              </a:gs>
              <a:gs pos="56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38100">
            <a:solidFill>
              <a:schemeClr val="accent1">
                <a:lumMod val="75000"/>
              </a:schemeClr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DBDCBDD-886B-8B8A-79F0-F8FE5E7772C9}"/>
              </a:ext>
            </a:extLst>
          </p:cNvPr>
          <p:cNvSpPr txBox="1"/>
          <p:nvPr/>
        </p:nvSpPr>
        <p:spPr>
          <a:xfrm rot="21061065">
            <a:off x="4965500" y="1935387"/>
            <a:ext cx="6097057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600" dirty="0" err="1"/>
              <a:t>Cerddi</a:t>
            </a:r>
            <a:endParaRPr lang="en-GB" sz="16600" dirty="0"/>
          </a:p>
        </p:txBody>
      </p:sp>
    </p:spTree>
    <p:extLst>
      <p:ext uri="{BB962C8B-B14F-4D97-AF65-F5344CB8AC3E}">
        <p14:creationId xmlns:p14="http://schemas.microsoft.com/office/powerpoint/2010/main" val="1488303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fabric&#10;&#10;Description automatically generated">
            <a:extLst>
              <a:ext uri="{FF2B5EF4-FFF2-40B4-BE49-F238E27FC236}">
                <a16:creationId xmlns:a16="http://schemas.microsoft.com/office/drawing/2014/main" id="{123CCF9D-02CE-768F-ACEE-D8461617F2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296" y="1122362"/>
            <a:ext cx="4781372" cy="3275733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7CAD53-9FB1-1FC8-2B64-7A61DCBAD60A}"/>
              </a:ext>
            </a:extLst>
          </p:cNvPr>
          <p:cNvSpPr txBox="1"/>
          <p:nvPr/>
        </p:nvSpPr>
        <p:spPr>
          <a:xfrm>
            <a:off x="6176406" y="521714"/>
            <a:ext cx="4409315" cy="61720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Llygod</a:t>
            </a:r>
            <a:endParaRPr lang="en-GB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(</a:t>
            </a:r>
            <a:r>
              <a:rPr lang="en-GB" sz="1200" i="1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Detholiad</a:t>
            </a:r>
            <a:r>
              <a:rPr lang="en-GB" sz="1200" i="1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)</a:t>
            </a:r>
            <a:endParaRPr lang="en-GB" sz="1200" i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Llygod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!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O! dyna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chwi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lygod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a dyna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chwi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s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mbria" panose="02040503050406030204" pitchFamily="18" charset="0"/>
              </a:rPr>
              <a:t>ŵ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!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cymaint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â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chathod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bron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cymaint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â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chwn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;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duon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llwydion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melyn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brith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lluoedd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afrifed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amled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â'r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gwlith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;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gwynion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gwinau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tewion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tenau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rhuthro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i'r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golau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siopau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tai,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Gan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dyllu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trwy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furiau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o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gerrig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chlai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;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mawrion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bychain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hisian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thisian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rhedeg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dan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wichian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at Neuadd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Dref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Ac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yno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heidio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dawnsio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neidio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Wrth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nodau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deniadol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delyn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 </a:t>
            </a:r>
            <a:r>
              <a:rPr lang="en-GB" sz="1200" i="1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Fantell</a:t>
            </a:r>
            <a:r>
              <a:rPr lang="en-GB" sz="1200" i="1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i="1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Fraith</a:t>
            </a:r>
            <a:r>
              <a:rPr lang="en-GB" sz="1200" i="1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  I.D. Hooson</a:t>
            </a:r>
            <a:endParaRPr lang="en-GB" sz="1200" i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2710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EE7E6EA-4DC6-14C0-D727-641E9D7598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2290" y="1040873"/>
            <a:ext cx="2872703" cy="4272691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B9BE7F-33DD-EA90-54FC-7BE8BE5EC052}"/>
              </a:ext>
            </a:extLst>
          </p:cNvPr>
          <p:cNvSpPr txBox="1"/>
          <p:nvPr/>
        </p:nvSpPr>
        <p:spPr>
          <a:xfrm>
            <a:off x="420737" y="258052"/>
            <a:ext cx="2889055" cy="65812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Yr Hwyl-long </a:t>
            </a:r>
            <a:r>
              <a:rPr lang="en-GB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Fawr</a:t>
            </a:r>
            <a:endParaRPr lang="en-GB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Fe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welais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long un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dydd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o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haf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las y don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hwylio’n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braf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;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hwyliau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llawn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oedd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o bob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lliw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Ac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bwrdd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fe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safai’r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criw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       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Wel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dyna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griw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!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Pry-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copyn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du,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gapten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del,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‘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smygai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siag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tan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ambarél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;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Ac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wrth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llyw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fe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chwyrnai’r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met -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Hen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chwilen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werdd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ynghwsg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set.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ben y mast,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-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fach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-yr-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haf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-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gweiddi’n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groch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bod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glaf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tynnu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rhaff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roedd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malwen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goch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lindys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main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canu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cloch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chan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pob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un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roedd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cot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laes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wen,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chap 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phig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chlocsiau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pren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4CA4F7-359F-F7EA-0DF9-E4A373ADB67A}"/>
              </a:ext>
            </a:extLst>
          </p:cNvPr>
          <p:cNvSpPr txBox="1"/>
          <p:nvPr/>
        </p:nvSpPr>
        <p:spPr>
          <a:xfrm>
            <a:off x="3393687" y="258052"/>
            <a:ext cx="2702313" cy="6822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Fe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ddaeth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llong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o’r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Felinheli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llwyth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o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goed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dre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’ Pwllheli;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Ac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o’r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fan hon,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fe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glywais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son,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llwyth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o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faip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Bentraeth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Môn.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Ble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mae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hi’n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awr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Yr hwyl-long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fawr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A’i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chriw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mor od?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Nid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dŵr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- 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Mae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hynny’n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siŵr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-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Nac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lan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Ond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pan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fo’r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lloer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A’i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olau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oer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lliwio’r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nen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Fe’i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gwelwch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hi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hwylio’r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C34E73-26C3-ABEC-E38D-541AF5A6D7F7}"/>
              </a:ext>
            </a:extLst>
          </p:cNvPr>
          <p:cNvSpPr txBox="1"/>
          <p:nvPr/>
        </p:nvSpPr>
        <p:spPr>
          <a:xfrm>
            <a:off x="6406409" y="830253"/>
            <a:ext cx="1985876" cy="65812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Sydd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uwch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ein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pen -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gwmwl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du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gwyntoedd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cry'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llenwi'r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hwyl.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gelwch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hi - 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gwrando'n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graff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-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Efallai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clywch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chi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Wichian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rhaff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- 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sŵn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gloch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gweiddi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croch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-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fach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-yr-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haf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Owain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Owain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63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p&#10;&#10;Description automatically generated">
            <a:extLst>
              <a:ext uri="{FF2B5EF4-FFF2-40B4-BE49-F238E27FC236}">
                <a16:creationId xmlns:a16="http://schemas.microsoft.com/office/drawing/2014/main" id="{BD3E72D9-76FA-84BE-256C-0C09E55C27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9401" y="551164"/>
            <a:ext cx="2654343" cy="2154147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3CF137-FF6F-6246-CBF9-029DE4143838}"/>
              </a:ext>
            </a:extLst>
          </p:cNvPr>
          <p:cNvSpPr txBox="1"/>
          <p:nvPr/>
        </p:nvSpPr>
        <p:spPr>
          <a:xfrm>
            <a:off x="100977" y="903179"/>
            <a:ext cx="3781016" cy="5506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 </a:t>
            </a:r>
            <a:r>
              <a:rPr lang="en-GB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Lleidr</a:t>
            </a:r>
            <a:r>
              <a:rPr lang="en-GB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Pen-</a:t>
            </a:r>
            <a:r>
              <a:rPr lang="en-GB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ffordd</a:t>
            </a:r>
            <a:endParaRPr lang="en-GB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ambell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nos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loer-olau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A’r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gwynt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nhwll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clo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swn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moduron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prysur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ddistaw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bach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ers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tro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Fe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glywch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ond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ichi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wrando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Swn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ceffyl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mynd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heibio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Dros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heol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fawr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fro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phwy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yw'r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marchog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hwnnw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Sy'n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mynd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mor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hwyr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nos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Dros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lawer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nant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ac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afon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thros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waun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rhos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?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Wel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Twm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Sïon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Cati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'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hunan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A'i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glogyn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du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hofran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O dan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lleuad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dlos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60DC6-70C2-6047-CD81-CD104072507A}"/>
              </a:ext>
            </a:extLst>
          </p:cNvPr>
          <p:cNvSpPr txBox="1"/>
          <p:nvPr/>
        </p:nvSpPr>
        <p:spPr>
          <a:xfrm>
            <a:off x="3939493" y="1744805"/>
            <a:ext cx="3393938" cy="5113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Mae'n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aros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groesffordd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Yng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nghysgod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coed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Plas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;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Fe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rydd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law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bistol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thyn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gleddyf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glas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Ac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yno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mae'n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clustfeinio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, -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Am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swn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Coets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Fawr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Llandeilo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dringo'n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cwm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ras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Tu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ôl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i'r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coed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hynafol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Mae'r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Plas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adfail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llwm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Rhy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bell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yw'r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Sgweiar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heno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I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ofni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castiau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Twm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Ac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ni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ddaw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coets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Llandeilo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charnau'r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meirch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fflachio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Byth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mwy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fyny'r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cwm.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A3DD4C-D004-0420-DEE7-117624C1987B}"/>
              </a:ext>
            </a:extLst>
          </p:cNvPr>
          <p:cNvSpPr txBox="1"/>
          <p:nvPr/>
        </p:nvSpPr>
        <p:spPr>
          <a:xfrm>
            <a:off x="8059401" y="3429000"/>
            <a:ext cx="2535636" cy="3592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Carlama'r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ceffyl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ymaith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marchog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gefn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Mae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swn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carnau'n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darfod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lawr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briffordd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lefn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,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Ond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gwn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-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ond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chi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wrando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ambell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nos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fel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hon - 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clywch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chi 'r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swn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drachefn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T. Llew Jones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5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604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67CEE186-E9FB-A40D-70BC-111328300D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1050" y="1243011"/>
            <a:ext cx="3681237" cy="4423647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E965C2-D77E-7579-8539-DD38ABCAA8A5}"/>
              </a:ext>
            </a:extLst>
          </p:cNvPr>
          <p:cNvSpPr txBox="1"/>
          <p:nvPr/>
        </p:nvSpPr>
        <p:spPr>
          <a:xfrm>
            <a:off x="841472" y="246831"/>
            <a:ext cx="5970969" cy="7072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 </a:t>
            </a:r>
            <a:r>
              <a:rPr lang="en-GB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Lein</a:t>
            </a:r>
            <a:r>
              <a:rPr lang="en-GB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Dillad</a:t>
            </a:r>
            <a:endParaRPr lang="en-GB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Dac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nhw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lein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rhes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dawnsio'n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llon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gwynt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gwres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Medd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ffedog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fy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mam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wrth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frat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fy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chwaer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"A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gawn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ni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fynd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gyda'r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gwynt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Gaer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?"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"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Eithaf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peth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,"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meddai'r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lliain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bwrdd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"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Fyddai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torri'r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lein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dianc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ffwrdd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."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Ac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yna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sydyn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roddodd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lam;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Ac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wir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chwi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dacw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ffedog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fy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mam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esgyn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fyny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uwch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na'r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tŷ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thros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caeau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ffwrdd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a hi.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'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Mhen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mis neu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ddau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daeth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y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gog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i'r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fro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adrodd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hanes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ffedog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ffo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"Mi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gwelais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hi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olaf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eistedd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fainc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Mewn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pentre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bychan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ynghanol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Ffrainc</a:t>
            </a: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."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Anhysbys</a:t>
            </a:r>
            <a:endParaRPr lang="en-GB" sz="1200" dirty="0">
              <a:effectLst/>
              <a:latin typeface="Comic Sans MS" panose="030F0702030302020204" pitchFamily="66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214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3DFD997-75BC-D192-5A98-F980BE6B8490}"/>
              </a:ext>
            </a:extLst>
          </p:cNvPr>
          <p:cNvSpPr txBox="1"/>
          <p:nvPr/>
        </p:nvSpPr>
        <p:spPr>
          <a:xfrm>
            <a:off x="819034" y="314150"/>
            <a:ext cx="7079587" cy="6895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Rhyfeddodau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Wrth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loetran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ennyd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fy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ffordd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i'r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tŷ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Fe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welais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,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neithiwr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ryfeddodau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lu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Fe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welais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wrach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hedeg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ei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hynt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A'i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gwallt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afler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hofran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y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gwynt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Fe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welais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gawr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camu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dros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ben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bryn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thwr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o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blant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edrych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arno'n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syn.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Ac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yna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cerbyd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mawr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croesi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dôl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llewod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gwyllt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rhedeg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ei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ôl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!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'R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oedd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bachgen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bach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sefyll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ar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un goes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ymyl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castell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wedi'i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o does;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llong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mynd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erbyn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craig o dan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A'i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hwyliau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fil o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ddarnau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man.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A bore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heddiw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codais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gyda'r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wawr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 weed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mwy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o'r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rhyfeddodau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mawr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Ond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er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im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chwilio’n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hir a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holi'n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syn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Ni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welais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heddiw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ond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cymylau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 </a:t>
            </a:r>
            <a:r>
              <a:rPr lang="en-GB" sz="1100" dirty="0" err="1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gwyn</a:t>
            </a: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omic Sans MS" panose="030F0702030302020204" pitchFamily="66" charset="0"/>
                <a:ea typeface="DengXian" panose="02010600030101010101" pitchFamily="2" charset="-122"/>
                <a:cs typeface="Calibri" panose="020F0502020204030204" pitchFamily="34" charset="0"/>
              </a:rPr>
              <a:t>W. Rhys Nicholas</a:t>
            </a:r>
            <a:endParaRPr lang="en-GB" sz="1100" i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8" name="Picture 7" descr="A picture containing text, painting&#10;&#10;Description automatically generated">
            <a:extLst>
              <a:ext uri="{FF2B5EF4-FFF2-40B4-BE49-F238E27FC236}">
                <a16:creationId xmlns:a16="http://schemas.microsoft.com/office/drawing/2014/main" id="{2C6E27AC-52C2-E9B8-7DD9-79528D0558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7608" y="1478761"/>
            <a:ext cx="7201162" cy="3073107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5635702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847</Words>
  <Application>Microsoft Office PowerPoint</Application>
  <PresentationFormat>Widescreen</PresentationFormat>
  <Paragraphs>157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Jayne Morgan</cp:lastModifiedBy>
  <cp:revision>18</cp:revision>
  <dcterms:created xsi:type="dcterms:W3CDTF">2023-02-27T10:11:55Z</dcterms:created>
  <dcterms:modified xsi:type="dcterms:W3CDTF">2023-02-27T11:38:51Z</dcterms:modified>
</cp:coreProperties>
</file>