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7" r:id="rId2"/>
    <p:sldId id="268" r:id="rId3"/>
    <p:sldId id="266" r:id="rId4"/>
    <p:sldId id="259" r:id="rId5"/>
    <p:sldId id="260" r:id="rId6"/>
    <p:sldId id="261" r:id="rId7"/>
    <p:sldId id="262" r:id="rId8"/>
    <p:sldId id="263" r:id="rId9"/>
    <p:sldId id="264" r:id="rId10"/>
    <p:sldId id="265" r:id="rId11"/>
    <p:sldId id="267"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062"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3FB5EB8-21E5-4860-94CD-07CBA269E2A8}" type="datetimeFigureOut">
              <a:rPr lang="en-GB" smtClean="0"/>
              <a:t>04/12/2017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EC07EC-D58E-48A4-B7C6-9BBCBD7CCDB0}" type="slidenum">
              <a:rPr lang="en-GB" smtClean="0"/>
              <a:t>‹#›</a:t>
            </a:fld>
            <a:endParaRPr lang="en-GB"/>
          </a:p>
        </p:txBody>
      </p:sp>
    </p:spTree>
    <p:extLst>
      <p:ext uri="{BB962C8B-B14F-4D97-AF65-F5344CB8AC3E}">
        <p14:creationId xmlns:p14="http://schemas.microsoft.com/office/powerpoint/2010/main" val="5731762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4EC07EC-D58E-48A4-B7C6-9BBCBD7CCDB0}" type="slidenum">
              <a:rPr lang="en-GB" smtClean="0"/>
              <a:t>1</a:t>
            </a:fld>
            <a:endParaRPr lang="en-GB"/>
          </a:p>
        </p:txBody>
      </p:sp>
    </p:spTree>
    <p:extLst>
      <p:ext uri="{BB962C8B-B14F-4D97-AF65-F5344CB8AC3E}">
        <p14:creationId xmlns:p14="http://schemas.microsoft.com/office/powerpoint/2010/main" val="11298544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4EC07EC-D58E-48A4-B7C6-9BBCBD7CCDB0}" type="slidenum">
              <a:rPr lang="en-GB" smtClean="0"/>
              <a:t>2</a:t>
            </a:fld>
            <a:endParaRPr lang="en-GB"/>
          </a:p>
        </p:txBody>
      </p:sp>
    </p:spTree>
    <p:extLst>
      <p:ext uri="{BB962C8B-B14F-4D97-AF65-F5344CB8AC3E}">
        <p14:creationId xmlns:p14="http://schemas.microsoft.com/office/powerpoint/2010/main" val="3344605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D4EC07EC-D58E-48A4-B7C6-9BBCBD7CCDB0}" type="slidenum">
              <a:rPr lang="en-GB" smtClean="0"/>
              <a:t>3</a:t>
            </a:fld>
            <a:endParaRPr lang="en-GB"/>
          </a:p>
        </p:txBody>
      </p:sp>
    </p:spTree>
    <p:extLst>
      <p:ext uri="{BB962C8B-B14F-4D97-AF65-F5344CB8AC3E}">
        <p14:creationId xmlns:p14="http://schemas.microsoft.com/office/powerpoint/2010/main" val="35565412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4EC07EC-D58E-48A4-B7C6-9BBCBD7CCDB0}" type="slidenum">
              <a:rPr lang="en-GB" smtClean="0"/>
              <a:t>4</a:t>
            </a:fld>
            <a:endParaRPr lang="en-GB"/>
          </a:p>
        </p:txBody>
      </p:sp>
    </p:spTree>
    <p:extLst>
      <p:ext uri="{BB962C8B-B14F-4D97-AF65-F5344CB8AC3E}">
        <p14:creationId xmlns:p14="http://schemas.microsoft.com/office/powerpoint/2010/main" val="2813699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4EC07EC-D58E-48A4-B7C6-9BBCBD7CCDB0}" type="slidenum">
              <a:rPr lang="en-GB" smtClean="0"/>
              <a:t>5</a:t>
            </a:fld>
            <a:endParaRPr lang="en-GB"/>
          </a:p>
        </p:txBody>
      </p:sp>
    </p:spTree>
    <p:extLst>
      <p:ext uri="{BB962C8B-B14F-4D97-AF65-F5344CB8AC3E}">
        <p14:creationId xmlns:p14="http://schemas.microsoft.com/office/powerpoint/2010/main" val="7254321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4EC07EC-D58E-48A4-B7C6-9BBCBD7CCDB0}" type="slidenum">
              <a:rPr lang="en-GB" smtClean="0"/>
              <a:t>6</a:t>
            </a:fld>
            <a:endParaRPr lang="en-GB"/>
          </a:p>
        </p:txBody>
      </p:sp>
    </p:spTree>
    <p:extLst>
      <p:ext uri="{BB962C8B-B14F-4D97-AF65-F5344CB8AC3E}">
        <p14:creationId xmlns:p14="http://schemas.microsoft.com/office/powerpoint/2010/main" val="33997012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D4EC07EC-D58E-48A4-B7C6-9BBCBD7CCDB0}" type="slidenum">
              <a:rPr lang="en-GB" smtClean="0"/>
              <a:t>7</a:t>
            </a:fld>
            <a:endParaRPr lang="en-GB"/>
          </a:p>
        </p:txBody>
      </p:sp>
    </p:spTree>
    <p:extLst>
      <p:ext uri="{BB962C8B-B14F-4D97-AF65-F5344CB8AC3E}">
        <p14:creationId xmlns:p14="http://schemas.microsoft.com/office/powerpoint/2010/main" val="19563353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4EC07EC-D58E-48A4-B7C6-9BBCBD7CCDB0}" type="slidenum">
              <a:rPr lang="en-GB" smtClean="0"/>
              <a:t>8</a:t>
            </a:fld>
            <a:endParaRPr lang="en-GB"/>
          </a:p>
        </p:txBody>
      </p:sp>
    </p:spTree>
    <p:extLst>
      <p:ext uri="{BB962C8B-B14F-4D97-AF65-F5344CB8AC3E}">
        <p14:creationId xmlns:p14="http://schemas.microsoft.com/office/powerpoint/2010/main" val="21976938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4EC07EC-D58E-48A4-B7C6-9BBCBD7CCDB0}" type="slidenum">
              <a:rPr lang="en-GB" smtClean="0"/>
              <a:t>9</a:t>
            </a:fld>
            <a:endParaRPr lang="en-GB"/>
          </a:p>
        </p:txBody>
      </p:sp>
    </p:spTree>
    <p:extLst>
      <p:ext uri="{BB962C8B-B14F-4D97-AF65-F5344CB8AC3E}">
        <p14:creationId xmlns:p14="http://schemas.microsoft.com/office/powerpoint/2010/main" val="26641704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4EC07EC-D58E-48A4-B7C6-9BBCBD7CCDB0}" type="slidenum">
              <a:rPr lang="en-GB" smtClean="0"/>
              <a:t>10</a:t>
            </a:fld>
            <a:endParaRPr lang="en-GB"/>
          </a:p>
        </p:txBody>
      </p:sp>
    </p:spTree>
    <p:extLst>
      <p:ext uri="{BB962C8B-B14F-4D97-AF65-F5344CB8AC3E}">
        <p14:creationId xmlns:p14="http://schemas.microsoft.com/office/powerpoint/2010/main" val="27100301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4EC07EC-D58E-48A4-B7C6-9BBCBD7CCDB0}" type="slidenum">
              <a:rPr lang="en-GB" smtClean="0"/>
              <a:t>11</a:t>
            </a:fld>
            <a:endParaRPr lang="en-GB"/>
          </a:p>
        </p:txBody>
      </p:sp>
    </p:spTree>
    <p:extLst>
      <p:ext uri="{BB962C8B-B14F-4D97-AF65-F5344CB8AC3E}">
        <p14:creationId xmlns:p14="http://schemas.microsoft.com/office/powerpoint/2010/main" val="2627823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2E105DF-BDC7-4C45-B3A8-CC8FDA96A42F}" type="datetimeFigureOut">
              <a:rPr lang="en-GB" smtClean="0"/>
              <a:pPr/>
              <a:t>04/12/2017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2B3988-437B-4D60-B489-6C4257B33C64}" type="slidenum">
              <a:rPr lang="en-GB" smtClean="0"/>
              <a:pPr/>
              <a:t>‹#›</a:t>
            </a:fld>
            <a:endParaRPr lang="en-GB"/>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653248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2E105DF-BDC7-4C45-B3A8-CC8FDA96A42F}" type="datetimeFigureOut">
              <a:rPr lang="en-GB" smtClean="0"/>
              <a:pPr/>
              <a:t>04/12/2017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2B3988-437B-4D60-B489-6C4257B33C64}" type="slidenum">
              <a:rPr lang="en-GB" smtClean="0"/>
              <a:pPr/>
              <a:t>‹#›</a:t>
            </a:fld>
            <a:endParaRPr lang="en-GB"/>
          </a:p>
        </p:txBody>
      </p:sp>
    </p:spTree>
    <p:extLst>
      <p:ext uri="{BB962C8B-B14F-4D97-AF65-F5344CB8AC3E}">
        <p14:creationId xmlns:p14="http://schemas.microsoft.com/office/powerpoint/2010/main" val="3001628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E105DF-BDC7-4C45-B3A8-CC8FDA96A42F}" type="datetimeFigureOut">
              <a:rPr lang="en-GB" smtClean="0"/>
              <a:pPr/>
              <a:t>04/12/2017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2B3988-437B-4D60-B489-6C4257B33C64}" type="slidenum">
              <a:rPr lang="en-GB" smtClean="0"/>
              <a:pPr/>
              <a:t>‹#›</a:t>
            </a:fld>
            <a:endParaRPr lang="en-GB"/>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905116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2E105DF-BDC7-4C45-B3A8-CC8FDA96A42F}" type="datetimeFigureOut">
              <a:rPr lang="en-GB" smtClean="0"/>
              <a:pPr/>
              <a:t>04/12/2017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2B3988-437B-4D60-B489-6C4257B33C64}" type="slidenum">
              <a:rPr lang="en-GB" smtClean="0"/>
              <a:pPr/>
              <a:t>‹#›</a:t>
            </a:fld>
            <a:endParaRPr lang="en-GB"/>
          </a:p>
        </p:txBody>
      </p:sp>
    </p:spTree>
    <p:extLst>
      <p:ext uri="{BB962C8B-B14F-4D97-AF65-F5344CB8AC3E}">
        <p14:creationId xmlns:p14="http://schemas.microsoft.com/office/powerpoint/2010/main" val="41218965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2E105DF-BDC7-4C45-B3A8-CC8FDA96A42F}" type="datetimeFigureOut">
              <a:rPr lang="en-GB" smtClean="0"/>
              <a:pPr/>
              <a:t>04/12/2017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82B3988-437B-4D60-B489-6C4257B33C64}" type="slidenum">
              <a:rPr lang="en-GB" smtClean="0"/>
              <a:pPr/>
              <a:t>‹#›</a:t>
            </a:fld>
            <a:endParaRPr lang="en-GB"/>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70251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2E105DF-BDC7-4C45-B3A8-CC8FDA96A42F}" type="datetimeFigureOut">
              <a:rPr lang="en-GB" smtClean="0"/>
              <a:pPr/>
              <a:t>04/12/2017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82B3988-437B-4D60-B489-6C4257B33C64}" type="slidenum">
              <a:rPr lang="en-GB" smtClean="0"/>
              <a:pPr/>
              <a:t>‹#›</a:t>
            </a:fld>
            <a:endParaRPr lang="en-GB"/>
          </a:p>
        </p:txBody>
      </p:sp>
    </p:spTree>
    <p:extLst>
      <p:ext uri="{BB962C8B-B14F-4D97-AF65-F5344CB8AC3E}">
        <p14:creationId xmlns:p14="http://schemas.microsoft.com/office/powerpoint/2010/main" val="748445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E105DF-BDC7-4C45-B3A8-CC8FDA96A42F}" type="datetimeFigureOut">
              <a:rPr lang="en-GB" smtClean="0"/>
              <a:pPr/>
              <a:t>04/12/2017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82B3988-437B-4D60-B489-6C4257B33C64}" type="slidenum">
              <a:rPr lang="en-GB" smtClean="0"/>
              <a:pPr/>
              <a:t>‹#›</a:t>
            </a:fld>
            <a:endParaRPr lang="en-GB"/>
          </a:p>
        </p:txBody>
      </p:sp>
    </p:spTree>
    <p:extLst>
      <p:ext uri="{BB962C8B-B14F-4D97-AF65-F5344CB8AC3E}">
        <p14:creationId xmlns:p14="http://schemas.microsoft.com/office/powerpoint/2010/main" val="30482422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2E105DF-BDC7-4C45-B3A8-CC8FDA96A42F}" type="datetimeFigureOut">
              <a:rPr lang="en-GB" smtClean="0"/>
              <a:pPr/>
              <a:t>04/12/2017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2B3988-437B-4D60-B489-6C4257B33C64}" type="slidenum">
              <a:rPr lang="en-GB" smtClean="0"/>
              <a:pPr/>
              <a:t>‹#›</a:t>
            </a:fld>
            <a:endParaRPr lang="en-GB"/>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503477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2E105DF-BDC7-4C45-B3A8-CC8FDA96A42F}" type="datetimeFigureOut">
              <a:rPr lang="en-GB" smtClean="0"/>
              <a:pPr/>
              <a:t>04/12/2017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2B3988-437B-4D60-B489-6C4257B33C64}" type="slidenum">
              <a:rPr lang="en-GB" smtClean="0"/>
              <a:pPr/>
              <a:t>‹#›</a:t>
            </a:fld>
            <a:endParaRPr lang="en-GB"/>
          </a:p>
        </p:txBody>
      </p:sp>
    </p:spTree>
    <p:extLst>
      <p:ext uri="{BB962C8B-B14F-4D97-AF65-F5344CB8AC3E}">
        <p14:creationId xmlns:p14="http://schemas.microsoft.com/office/powerpoint/2010/main" val="12348561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2E105DF-BDC7-4C45-B3A8-CC8FDA96A42F}" type="datetimeFigureOut">
              <a:rPr lang="en-GB" smtClean="0"/>
              <a:pPr/>
              <a:t>04/12/2017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2B3988-437B-4D60-B489-6C4257B33C64}" type="slidenum">
              <a:rPr lang="en-GB" smtClean="0"/>
              <a:pPr/>
              <a:t>‹#›</a:t>
            </a:fld>
            <a:endParaRPr lang="en-GB"/>
          </a:p>
        </p:txBody>
      </p:sp>
    </p:spTree>
    <p:extLst>
      <p:ext uri="{BB962C8B-B14F-4D97-AF65-F5344CB8AC3E}">
        <p14:creationId xmlns:p14="http://schemas.microsoft.com/office/powerpoint/2010/main" val="11450739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E105DF-BDC7-4C45-B3A8-CC8FDA96A42F}" type="datetimeFigureOut">
              <a:rPr lang="en-GB" smtClean="0"/>
              <a:pPr/>
              <a:t>04/12/2017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2B3988-437B-4D60-B489-6C4257B33C64}" type="slidenum">
              <a:rPr lang="en-GB" smtClean="0"/>
              <a:pPr/>
              <a:t>‹#›</a:t>
            </a:fld>
            <a:endParaRPr lang="en-GB"/>
          </a:p>
        </p:txBody>
      </p:sp>
    </p:spTree>
    <p:extLst>
      <p:ext uri="{BB962C8B-B14F-4D97-AF65-F5344CB8AC3E}">
        <p14:creationId xmlns:p14="http://schemas.microsoft.com/office/powerpoint/2010/main" val="24362899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371600"/>
          </a:xfrm>
        </p:spPr>
        <p:txBody>
          <a:bodyPr/>
          <a:lstStyle/>
          <a:p>
            <a:r>
              <a:rPr lang="en-US"/>
              <a:t>Click to edit Master title style</a:t>
            </a:r>
            <a:endParaRPr lang="en-GB"/>
          </a:p>
        </p:txBody>
      </p:sp>
      <p:sp>
        <p:nvSpPr>
          <p:cNvPr id="3" name="Content Placeholder 2"/>
          <p:cNvSpPr>
            <a:spLocks noGrp="1"/>
          </p:cNvSpPr>
          <p:nvPr>
            <p:ph sz="half" idx="1"/>
          </p:nvPr>
        </p:nvSpPr>
        <p:spPr>
          <a:xfrm>
            <a:off x="457200" y="1981200"/>
            <a:ext cx="40386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4648200" y="1981200"/>
            <a:ext cx="40386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4648200" y="4114800"/>
            <a:ext cx="40386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Date Placeholder 5"/>
          <p:cNvSpPr>
            <a:spLocks noGrp="1"/>
          </p:cNvSpPr>
          <p:nvPr>
            <p:ph type="dt" sz="half" idx="10"/>
          </p:nvPr>
        </p:nvSpPr>
        <p:spPr/>
        <p:txBody>
          <a:bodyPr/>
          <a:lstStyle>
            <a:lvl1pPr>
              <a:defRPr/>
            </a:lvl1pPr>
          </a:lstStyle>
          <a:p>
            <a:pPr>
              <a:defRPr/>
            </a:pPr>
            <a:endParaRPr lang="en-GB"/>
          </a:p>
        </p:txBody>
      </p:sp>
      <p:sp>
        <p:nvSpPr>
          <p:cNvPr id="7" name="Footer Placeholder 6"/>
          <p:cNvSpPr>
            <a:spLocks noGrp="1"/>
          </p:cNvSpPr>
          <p:nvPr>
            <p:ph type="ftr" sz="quarter" idx="11"/>
          </p:nvPr>
        </p:nvSpPr>
        <p:spPr/>
        <p:txBody>
          <a:bodyPr/>
          <a:lstStyle>
            <a:lvl1pPr>
              <a:defRPr/>
            </a:lvl1pPr>
          </a:lstStyle>
          <a:p>
            <a:pPr>
              <a:defRPr/>
            </a:pPr>
            <a:endParaRPr lang="en-GB"/>
          </a:p>
        </p:txBody>
      </p:sp>
      <p:sp>
        <p:nvSpPr>
          <p:cNvPr id="8" name="Slide Number Placeholder 7"/>
          <p:cNvSpPr>
            <a:spLocks noGrp="1"/>
          </p:cNvSpPr>
          <p:nvPr>
            <p:ph type="sldNum" sz="quarter" idx="12"/>
          </p:nvPr>
        </p:nvSpPr>
        <p:spPr/>
        <p:txBody>
          <a:bodyPr/>
          <a:lstStyle>
            <a:lvl1pPr>
              <a:defRPr/>
            </a:lvl1pPr>
          </a:lstStyle>
          <a:p>
            <a:pPr>
              <a:defRPr/>
            </a:pPr>
            <a:fld id="{C295AB4D-65FC-42C3-84F6-8CF09C03952F}" type="slidenum">
              <a:rPr lang="en-GB"/>
              <a:pPr>
                <a:defRPr/>
              </a:pPr>
              <a:t>‹#›</a:t>
            </a:fld>
            <a:endParaRPr lang="en-GB"/>
          </a:p>
        </p:txBody>
      </p:sp>
    </p:spTree>
    <p:extLst>
      <p:ext uri="{BB962C8B-B14F-4D97-AF65-F5344CB8AC3E}">
        <p14:creationId xmlns:p14="http://schemas.microsoft.com/office/powerpoint/2010/main" val="18669153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32E105DF-BDC7-4C45-B3A8-CC8FDA96A42F}" type="datetimeFigureOut">
              <a:rPr lang="en-GB" smtClean="0"/>
              <a:pPr/>
              <a:t>04/12/2017</a:t>
            </a:fld>
            <a:endParaRPr lang="en-GB"/>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GB"/>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582B3988-437B-4D60-B489-6C4257B33C64}" type="slidenum">
              <a:rPr lang="en-GB" smtClean="0"/>
              <a:pPr/>
              <a:t>‹#›</a:t>
            </a:fld>
            <a:endParaRPr lang="en-GB"/>
          </a:p>
        </p:txBody>
      </p:sp>
    </p:spTree>
    <p:extLst>
      <p:ext uri="{BB962C8B-B14F-4D97-AF65-F5344CB8AC3E}">
        <p14:creationId xmlns:p14="http://schemas.microsoft.com/office/powerpoint/2010/main" val="25641919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Clah4007 Defenders</a:t>
            </a:r>
          </a:p>
        </p:txBody>
      </p:sp>
      <p:sp>
        <p:nvSpPr>
          <p:cNvPr id="3" name="Subtitle 2"/>
          <p:cNvSpPr>
            <a:spLocks noGrp="1"/>
          </p:cNvSpPr>
          <p:nvPr>
            <p:ph type="subTitle" idx="1"/>
          </p:nvPr>
        </p:nvSpPr>
        <p:spPr/>
        <p:txBody>
          <a:bodyPr/>
          <a:lstStyle/>
          <a:p>
            <a:r>
              <a:rPr lang="en-GB" dirty="0"/>
              <a:t>404-354 Imperialism and Chaos: Persia and the Greeks</a:t>
            </a:r>
          </a:p>
        </p:txBody>
      </p:sp>
    </p:spTree>
    <p:extLst>
      <p:ext uri="{BB962C8B-B14F-4D97-AF65-F5344CB8AC3E}">
        <p14:creationId xmlns:p14="http://schemas.microsoft.com/office/powerpoint/2010/main" val="18422617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83568" y="3212976"/>
            <a:ext cx="7772400" cy="2200275"/>
          </a:xfrm>
        </p:spPr>
        <p:txBody>
          <a:bodyPr/>
          <a:lstStyle/>
          <a:p>
            <a:r>
              <a:rPr lang="en-GB" dirty="0"/>
              <a:t>Persia and the </a:t>
            </a:r>
            <a:r>
              <a:rPr lang="en-GB" dirty="0" err="1"/>
              <a:t>greeks</a:t>
            </a:r>
            <a:endParaRPr lang="en-GB" dirty="0"/>
          </a:p>
        </p:txBody>
      </p:sp>
      <p:sp>
        <p:nvSpPr>
          <p:cNvPr id="5" name="Text Placeholder 4"/>
          <p:cNvSpPr>
            <a:spLocks noGrp="1"/>
          </p:cNvSpPr>
          <p:nvPr>
            <p:ph type="body" idx="1"/>
          </p:nvPr>
        </p:nvSpPr>
        <p:spPr>
          <a:xfrm>
            <a:off x="755576" y="5373216"/>
            <a:ext cx="7772400" cy="1212155"/>
          </a:xfrm>
        </p:spPr>
        <p:txBody>
          <a:bodyPr/>
          <a:lstStyle/>
          <a:p>
            <a:r>
              <a:rPr lang="en-GB" dirty="0"/>
              <a:t>404-366</a:t>
            </a: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620688"/>
            <a:ext cx="4016972" cy="39604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0500" y="620688"/>
            <a:ext cx="4643116"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94807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Persian Empire</a:t>
            </a:r>
          </a:p>
        </p:txBody>
      </p:sp>
      <p:pic>
        <p:nvPicPr>
          <p:cNvPr id="1028" name="Picture 4"/>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1395737"/>
            <a:ext cx="8568952" cy="53305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014128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04664"/>
            <a:ext cx="8075240" cy="420656"/>
          </a:xfrm>
        </p:spPr>
        <p:txBody>
          <a:bodyPr>
            <a:normAutofit fontScale="90000"/>
          </a:bodyPr>
          <a:lstStyle/>
          <a:p>
            <a:r>
              <a:rPr lang="en-GB" dirty="0"/>
              <a:t>The Freedom of the Greeks</a:t>
            </a:r>
          </a:p>
        </p:txBody>
      </p:sp>
      <p:sp>
        <p:nvSpPr>
          <p:cNvPr id="3" name="Content Placeholder 2"/>
          <p:cNvSpPr>
            <a:spLocks noGrp="1"/>
          </p:cNvSpPr>
          <p:nvPr>
            <p:ph sz="half" idx="1"/>
          </p:nvPr>
        </p:nvSpPr>
        <p:spPr>
          <a:xfrm>
            <a:off x="457200" y="1052736"/>
            <a:ext cx="4038600" cy="5302189"/>
          </a:xfrm>
        </p:spPr>
        <p:txBody>
          <a:bodyPr>
            <a:normAutofit fontScale="77500" lnSpcReduction="20000"/>
          </a:bodyPr>
          <a:lstStyle/>
          <a:p>
            <a:r>
              <a:rPr lang="en-GB" sz="2900" dirty="0"/>
              <a:t>412: Sparta allies with Persia against Athens. </a:t>
            </a:r>
          </a:p>
          <a:p>
            <a:endParaRPr lang="en-GB" sz="2900" dirty="0"/>
          </a:p>
          <a:p>
            <a:r>
              <a:rPr lang="en-GB" sz="2900" dirty="0"/>
              <a:t>406/5: In Cyrus’ absence, Lysander made </a:t>
            </a:r>
            <a:r>
              <a:rPr lang="en-GB" sz="2900" i="1" dirty="0"/>
              <a:t>de facto</a:t>
            </a:r>
            <a:r>
              <a:rPr lang="en-GB" sz="2900" dirty="0"/>
              <a:t> satrap of Asia Minor. </a:t>
            </a:r>
          </a:p>
          <a:p>
            <a:endParaRPr lang="en-GB" sz="2900" dirty="0"/>
          </a:p>
          <a:p>
            <a:r>
              <a:rPr lang="en-GB" sz="2900" dirty="0"/>
              <a:t>401-400: Revolt of Cyrus the Younger against the Persian king. Sparta supports him. Cyrus loses</a:t>
            </a:r>
            <a:r>
              <a:rPr lang="en-GB" sz="2900" b="1" dirty="0"/>
              <a:t>.</a:t>
            </a:r>
          </a:p>
          <a:p>
            <a:endParaRPr lang="en-GB" b="1" dirty="0"/>
          </a:p>
          <a:p>
            <a:r>
              <a:rPr lang="en-GB" dirty="0"/>
              <a:t>396: Spartan campaign to “free” Asia Minor from Persia.</a:t>
            </a:r>
          </a:p>
        </p:txBody>
      </p:sp>
      <p:sp>
        <p:nvSpPr>
          <p:cNvPr id="4" name="Content Placeholder 3"/>
          <p:cNvSpPr>
            <a:spLocks noGrp="1"/>
          </p:cNvSpPr>
          <p:nvPr>
            <p:ph sz="half" idx="2"/>
          </p:nvPr>
        </p:nvSpPr>
        <p:spPr>
          <a:xfrm>
            <a:off x="4648200" y="908720"/>
            <a:ext cx="4038600" cy="5949280"/>
          </a:xfrm>
        </p:spPr>
        <p:txBody>
          <a:bodyPr>
            <a:normAutofit fontScale="70000" lnSpcReduction="20000"/>
          </a:bodyPr>
          <a:lstStyle/>
          <a:p>
            <a:r>
              <a:rPr lang="en-GB" sz="2800" dirty="0"/>
              <a:t>But they, </a:t>
            </a:r>
            <a:r>
              <a:rPr lang="en-GB" sz="2800" b="1" dirty="0"/>
              <a:t>both because they wanted to be free and because they feared </a:t>
            </a:r>
            <a:r>
              <a:rPr lang="en-GB" sz="2800" b="1" dirty="0" err="1"/>
              <a:t>Tissaphernes</a:t>
            </a:r>
            <a:r>
              <a:rPr lang="en-GB" sz="2800" dirty="0"/>
              <a:t>, inasmuch as they had chosen Cyrus...instead of him, refused to admit him into their cities and </a:t>
            </a:r>
            <a:r>
              <a:rPr lang="en-GB" sz="2800" b="1" dirty="0"/>
              <a:t>sent ambassadors to Lacedaemon asking that the Lacedaemonians, since they were the leaders of all Hellas, should undertake to protect them also, the Greeks in Asia</a:t>
            </a:r>
            <a:r>
              <a:rPr lang="en-GB" sz="2800" dirty="0"/>
              <a:t>, in order that their land might not be laid waste and that they themselves might be free. [4] </a:t>
            </a:r>
            <a:r>
              <a:rPr lang="en-GB" sz="2800" b="1" dirty="0"/>
              <a:t>Accordingly, the </a:t>
            </a:r>
            <a:r>
              <a:rPr lang="en-GB" sz="2800" b="1" dirty="0" err="1"/>
              <a:t>Lacedaemonians</a:t>
            </a:r>
            <a:r>
              <a:rPr lang="en-GB" sz="2800" b="1" dirty="0"/>
              <a:t> sent them </a:t>
            </a:r>
            <a:r>
              <a:rPr lang="en-GB" sz="2800" b="1" dirty="0" err="1"/>
              <a:t>Thibron</a:t>
            </a:r>
            <a:r>
              <a:rPr lang="en-GB" sz="2800" b="1" dirty="0"/>
              <a:t> as governor</a:t>
            </a:r>
            <a:r>
              <a:rPr lang="en-GB" sz="2800" dirty="0"/>
              <a:t>, giving him an army made up of a thousand emancipated Helots and four thousand of the other Peloponnesians. Xenophon </a:t>
            </a:r>
            <a:r>
              <a:rPr lang="en-GB" sz="2800" i="1" dirty="0"/>
              <a:t>Hellenika</a:t>
            </a:r>
            <a:r>
              <a:rPr lang="en-GB" sz="2800" dirty="0"/>
              <a:t> 3.1.3-4</a:t>
            </a:r>
          </a:p>
          <a:p>
            <a:endParaRPr lang="en-GB" dirty="0"/>
          </a:p>
        </p:txBody>
      </p:sp>
    </p:spTree>
    <p:extLst>
      <p:ext uri="{BB962C8B-B14F-4D97-AF65-F5344CB8AC3E}">
        <p14:creationId xmlns:p14="http://schemas.microsoft.com/office/powerpoint/2010/main" val="229283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Corinthian War</a:t>
            </a:r>
          </a:p>
        </p:txBody>
      </p:sp>
      <p:sp>
        <p:nvSpPr>
          <p:cNvPr id="3" name="Content Placeholder 2"/>
          <p:cNvSpPr>
            <a:spLocks noGrp="1"/>
          </p:cNvSpPr>
          <p:nvPr>
            <p:ph idx="1"/>
          </p:nvPr>
        </p:nvSpPr>
        <p:spPr/>
        <p:txBody>
          <a:bodyPr/>
          <a:lstStyle/>
          <a:p>
            <a:r>
              <a:rPr lang="en-GB" dirty="0"/>
              <a:t>395-386</a:t>
            </a:r>
          </a:p>
          <a:p>
            <a:r>
              <a:rPr lang="en-GB" dirty="0"/>
              <a:t>Between Sparta (and allies) and an alliance of Athens, Argos, Corinth, and Thebes.</a:t>
            </a:r>
          </a:p>
          <a:p>
            <a:endParaRPr lang="en-GB" dirty="0"/>
          </a:p>
          <a:p>
            <a:r>
              <a:rPr lang="en-GB" dirty="0"/>
              <a:t>The importance of Persian support becomes obvious.</a:t>
            </a:r>
          </a:p>
          <a:p>
            <a:endParaRPr lang="en-GB" dirty="0"/>
          </a:p>
          <a:p>
            <a:r>
              <a:rPr lang="en-GB" dirty="0"/>
              <a:t>Ends with the King’s Peace (387/6).</a:t>
            </a:r>
          </a:p>
        </p:txBody>
      </p:sp>
    </p:spTree>
    <p:extLst>
      <p:ext uri="{BB962C8B-B14F-4D97-AF65-F5344CB8AC3E}">
        <p14:creationId xmlns:p14="http://schemas.microsoft.com/office/powerpoint/2010/main" val="9316635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229600" cy="1143000"/>
          </a:xfrm>
        </p:spPr>
        <p:txBody>
          <a:bodyPr/>
          <a:lstStyle/>
          <a:p>
            <a:r>
              <a:rPr lang="en-GB" dirty="0"/>
              <a:t>Persian support against Sparta </a:t>
            </a:r>
          </a:p>
        </p:txBody>
      </p:sp>
      <p:sp>
        <p:nvSpPr>
          <p:cNvPr id="3" name="Content Placeholder 2"/>
          <p:cNvSpPr>
            <a:spLocks noGrp="1"/>
          </p:cNvSpPr>
          <p:nvPr>
            <p:ph sz="half" idx="1"/>
          </p:nvPr>
        </p:nvSpPr>
        <p:spPr>
          <a:xfrm>
            <a:off x="457200" y="1412776"/>
            <a:ext cx="4038600" cy="4942149"/>
          </a:xfrm>
        </p:spPr>
        <p:txBody>
          <a:bodyPr>
            <a:normAutofit fontScale="92500" lnSpcReduction="10000"/>
          </a:bodyPr>
          <a:lstStyle/>
          <a:p>
            <a:r>
              <a:rPr lang="en-GB" dirty="0"/>
              <a:t>After the Spartan defeat at Knidos, Persia supported openly a major revolt against Sparta in Greece itself.</a:t>
            </a:r>
          </a:p>
          <a:p>
            <a:endParaRPr lang="en-GB" dirty="0"/>
          </a:p>
          <a:p>
            <a:r>
              <a:rPr lang="en-GB" dirty="0"/>
              <a:t>By providing money for the anti-Spartan alliance, Persia brought Sparta to bay very quickly and stopped any Spartan effort to “free” Asia Minor.</a:t>
            </a:r>
          </a:p>
        </p:txBody>
      </p:sp>
      <p:sp>
        <p:nvSpPr>
          <p:cNvPr id="4" name="Content Placeholder 3"/>
          <p:cNvSpPr>
            <a:spLocks noGrp="1"/>
          </p:cNvSpPr>
          <p:nvPr>
            <p:ph sz="half" idx="2"/>
          </p:nvPr>
        </p:nvSpPr>
        <p:spPr>
          <a:xfrm>
            <a:off x="4648200" y="1196752"/>
            <a:ext cx="4038600" cy="5158173"/>
          </a:xfrm>
        </p:spPr>
        <p:txBody>
          <a:bodyPr>
            <a:normAutofit fontScale="62500" lnSpcReduction="20000"/>
          </a:bodyPr>
          <a:lstStyle/>
          <a:p>
            <a:r>
              <a:rPr lang="en-GB" sz="2800" dirty="0"/>
              <a:t>But now </a:t>
            </a:r>
            <a:r>
              <a:rPr lang="en-GB" sz="2800" dirty="0" err="1"/>
              <a:t>Tithraustes</a:t>
            </a:r>
            <a:r>
              <a:rPr lang="en-GB" sz="2800" dirty="0"/>
              <a:t>, …sent </a:t>
            </a:r>
            <a:r>
              <a:rPr lang="en-GB" sz="2800" dirty="0" err="1"/>
              <a:t>Timocrates</a:t>
            </a:r>
            <a:r>
              <a:rPr lang="en-GB" sz="2800" dirty="0"/>
              <a:t> the Rhodian to Greece, giving him gold to the value of fifty talents of silver, and bade him undertake, on receipt of the surest pledges, </a:t>
            </a:r>
            <a:r>
              <a:rPr lang="en-GB" sz="2800" b="1" dirty="0"/>
              <a:t>to give this money to the leaders in the various states on condition that they should make war upon the </a:t>
            </a:r>
            <a:r>
              <a:rPr lang="en-GB" sz="2800" b="1" dirty="0" err="1"/>
              <a:t>Lacedaemonians</a:t>
            </a:r>
            <a:r>
              <a:rPr lang="en-GB" sz="2800" dirty="0"/>
              <a:t>. So </a:t>
            </a:r>
            <a:r>
              <a:rPr lang="en-GB" sz="2800" dirty="0" err="1"/>
              <a:t>Timocrates</a:t>
            </a:r>
            <a:r>
              <a:rPr lang="en-GB" sz="2800" dirty="0"/>
              <a:t> went and gave his money, </a:t>
            </a:r>
            <a:r>
              <a:rPr lang="en-GB" sz="2800" b="1" dirty="0"/>
              <a:t>at Thebes to </a:t>
            </a:r>
            <a:r>
              <a:rPr lang="en-GB" sz="2800" b="1" dirty="0" err="1"/>
              <a:t>Androcleidas</a:t>
            </a:r>
            <a:r>
              <a:rPr lang="en-GB" sz="2800" b="1" dirty="0"/>
              <a:t>, </a:t>
            </a:r>
            <a:r>
              <a:rPr lang="en-GB" sz="2800" b="1" dirty="0" err="1"/>
              <a:t>Ismenias</a:t>
            </a:r>
            <a:r>
              <a:rPr lang="en-GB" sz="2800" b="1" dirty="0"/>
              <a:t>, and </a:t>
            </a:r>
            <a:r>
              <a:rPr lang="en-GB" sz="2800" b="1" dirty="0" err="1"/>
              <a:t>Galaxidorus</a:t>
            </a:r>
            <a:r>
              <a:rPr lang="en-GB" sz="2800" b="1" dirty="0"/>
              <a:t>; at Corinth to </a:t>
            </a:r>
            <a:r>
              <a:rPr lang="en-GB" sz="2800" b="1" dirty="0" err="1"/>
              <a:t>Timolaus</a:t>
            </a:r>
            <a:r>
              <a:rPr lang="en-GB" sz="2800" b="1" dirty="0"/>
              <a:t> and </a:t>
            </a:r>
            <a:r>
              <a:rPr lang="en-GB" sz="2800" b="1" dirty="0" err="1"/>
              <a:t>Polyanthes</a:t>
            </a:r>
            <a:r>
              <a:rPr lang="en-GB" sz="2800" b="1" dirty="0"/>
              <a:t>; and at Argos to </a:t>
            </a:r>
            <a:r>
              <a:rPr lang="en-GB" sz="2800" b="1" dirty="0" err="1"/>
              <a:t>Cylon</a:t>
            </a:r>
            <a:r>
              <a:rPr lang="en-GB" sz="2800" b="1" dirty="0"/>
              <a:t> and his followers. [2] And the Athenians, even though they did not receive a share of this gold, were nevertheless eager for the war, </a:t>
            </a:r>
            <a:r>
              <a:rPr lang="en-GB" sz="2800" dirty="0"/>
              <a:t>thinking that theirs was the right to rule. Xenophon </a:t>
            </a:r>
            <a:r>
              <a:rPr lang="en-GB" sz="2800" i="1" dirty="0"/>
              <a:t>Hellenika </a:t>
            </a:r>
            <a:r>
              <a:rPr lang="en-GB" sz="2800" dirty="0"/>
              <a:t>3.5.1-2</a:t>
            </a:r>
          </a:p>
          <a:p>
            <a:endParaRPr lang="en-GB" dirty="0"/>
          </a:p>
        </p:txBody>
      </p:sp>
    </p:spTree>
    <p:extLst>
      <p:ext uri="{BB962C8B-B14F-4D97-AF65-F5344CB8AC3E}">
        <p14:creationId xmlns:p14="http://schemas.microsoft.com/office/powerpoint/2010/main" val="23922412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marL="838200" indent="-838200" eaLnBrk="1" hangingPunct="1">
              <a:defRPr/>
            </a:pPr>
            <a:r>
              <a:rPr lang="en-GB" dirty="0"/>
              <a:t>The King’s Peace: 387/6.</a:t>
            </a:r>
          </a:p>
        </p:txBody>
      </p:sp>
      <p:sp>
        <p:nvSpPr>
          <p:cNvPr id="20483" name="Rectangle 3"/>
          <p:cNvSpPr>
            <a:spLocks noGrp="1" noChangeArrowheads="1"/>
          </p:cNvSpPr>
          <p:nvPr>
            <p:ph type="body" idx="1"/>
          </p:nvPr>
        </p:nvSpPr>
        <p:spPr/>
        <p:txBody>
          <a:bodyPr/>
          <a:lstStyle/>
          <a:p>
            <a:pPr eaLnBrk="1" hangingPunct="1">
              <a:defRPr/>
            </a:pPr>
            <a:r>
              <a:rPr lang="en-GB" dirty="0"/>
              <a:t>With Persian support, Sparta concluded a Peace guaranteed by the Persian King with the other Greeks.</a:t>
            </a:r>
          </a:p>
          <a:p>
            <a:pPr marL="0" indent="0" eaLnBrk="1" hangingPunct="1">
              <a:buNone/>
              <a:defRPr/>
            </a:pPr>
            <a:r>
              <a:rPr lang="en-GB" dirty="0"/>
              <a:t> </a:t>
            </a:r>
          </a:p>
          <a:p>
            <a:pPr eaLnBrk="1" hangingPunct="1">
              <a:defRPr/>
            </a:pPr>
            <a:r>
              <a:rPr lang="en-GB" dirty="0"/>
              <a:t>The treaty put Sparta in a position of power and with Persian support it was almost impossible to dispute her power in Greece. </a:t>
            </a:r>
          </a:p>
        </p:txBody>
      </p:sp>
    </p:spTree>
    <p:extLst>
      <p:ext uri="{BB962C8B-B14F-4D97-AF65-F5344CB8AC3E}">
        <p14:creationId xmlns:p14="http://schemas.microsoft.com/office/powerpoint/2010/main" val="12282022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normAutofit fontScale="90000"/>
          </a:bodyPr>
          <a:lstStyle/>
          <a:p>
            <a:pPr marL="838200" indent="-838200" eaLnBrk="1" hangingPunct="1">
              <a:defRPr/>
            </a:pPr>
            <a:r>
              <a:rPr lang="en-GB" sz="4000"/>
              <a:t>The King’s Seal and the Autonomy Clause</a:t>
            </a:r>
          </a:p>
        </p:txBody>
      </p:sp>
      <p:sp>
        <p:nvSpPr>
          <p:cNvPr id="21507" name="Rectangle 3"/>
          <p:cNvSpPr>
            <a:spLocks noGrp="1" noChangeArrowheads="1"/>
          </p:cNvSpPr>
          <p:nvPr>
            <p:ph type="body" idx="1"/>
          </p:nvPr>
        </p:nvSpPr>
        <p:spPr/>
        <p:txBody>
          <a:bodyPr/>
          <a:lstStyle/>
          <a:p>
            <a:pPr eaLnBrk="1" hangingPunct="1">
              <a:lnSpc>
                <a:spcPct val="80000"/>
              </a:lnSpc>
              <a:defRPr/>
            </a:pPr>
            <a:r>
              <a:rPr lang="en-US" sz="2800" dirty="0"/>
              <a:t> “King Artaxerxes thinks it just that the cities in Asia should belong to him, as well as </a:t>
            </a:r>
            <a:r>
              <a:rPr lang="en-US" sz="2800" dirty="0" err="1"/>
              <a:t>Clazomenae</a:t>
            </a:r>
            <a:r>
              <a:rPr lang="en-US" sz="2800" dirty="0"/>
              <a:t> and Cyprus among the islands, and </a:t>
            </a:r>
            <a:r>
              <a:rPr lang="en-US" sz="2800" b="1" dirty="0"/>
              <a:t>that the other Greek cities, both small and great, should be left autonomous</a:t>
            </a:r>
            <a:r>
              <a:rPr lang="en-US" sz="2800" dirty="0"/>
              <a:t>, except Lemnos, Imbros, and Scyros; and these should belong, as of old, to the Athenians. But whichever of the two parties does not accept this peace, upon them I will make war, in company with those who desire this arrangement, both by land and by sea, with ships and with money.” Xenophon </a:t>
            </a:r>
            <a:r>
              <a:rPr lang="en-US" sz="2800" i="1" dirty="0" err="1"/>
              <a:t>Hellenika</a:t>
            </a:r>
            <a:r>
              <a:rPr lang="en-US" sz="2800" dirty="0"/>
              <a:t> 5.1.31</a:t>
            </a:r>
            <a:endParaRPr lang="en-GB" sz="2800" dirty="0"/>
          </a:p>
        </p:txBody>
      </p:sp>
    </p:spTree>
    <p:extLst>
      <p:ext uri="{BB962C8B-B14F-4D97-AF65-F5344CB8AC3E}">
        <p14:creationId xmlns:p14="http://schemas.microsoft.com/office/powerpoint/2010/main" val="11346247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pPr marL="838200" indent="-838200">
              <a:defRPr/>
            </a:pPr>
            <a:r>
              <a:rPr lang="en-GB" dirty="0"/>
              <a:t>2</a:t>
            </a:r>
            <a:r>
              <a:rPr lang="en-GB" baseline="30000" dirty="0"/>
              <a:t>nd</a:t>
            </a:r>
            <a:r>
              <a:rPr lang="en-GB" dirty="0"/>
              <a:t> Athenian League and the King’s Peace</a:t>
            </a:r>
          </a:p>
        </p:txBody>
      </p:sp>
      <p:sp>
        <p:nvSpPr>
          <p:cNvPr id="12291" name="Rectangle 3"/>
          <p:cNvSpPr>
            <a:spLocks noGrp="1" noChangeArrowheads="1"/>
          </p:cNvSpPr>
          <p:nvPr>
            <p:ph type="body" idx="1"/>
          </p:nvPr>
        </p:nvSpPr>
        <p:spPr/>
        <p:txBody>
          <a:bodyPr/>
          <a:lstStyle/>
          <a:p>
            <a:pPr>
              <a:defRPr/>
            </a:pPr>
            <a:r>
              <a:rPr lang="en-GB" sz="2800"/>
              <a:t>For the good fortune of the Athenians and the allies of the Athenians. So that the Spartans shall allow the Greeks to be free and autonomous, and to live at peace occupying their own territory in security, and so that the peace and friendship sworn by the Greeks and the King may be in force and endure in accordance with the agreements… Rhodes &amp; Osborne 22.7-14</a:t>
            </a:r>
          </a:p>
        </p:txBody>
      </p:sp>
    </p:spTree>
    <p:extLst>
      <p:ext uri="{BB962C8B-B14F-4D97-AF65-F5344CB8AC3E}">
        <p14:creationId xmlns:p14="http://schemas.microsoft.com/office/powerpoint/2010/main" val="11743352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a:t>Another King’s Peace</a:t>
            </a:r>
          </a:p>
        </p:txBody>
      </p:sp>
      <p:sp>
        <p:nvSpPr>
          <p:cNvPr id="3" name="Content Placeholder 2"/>
          <p:cNvSpPr>
            <a:spLocks noGrp="1"/>
          </p:cNvSpPr>
          <p:nvPr>
            <p:ph sz="half" idx="1"/>
          </p:nvPr>
        </p:nvSpPr>
        <p:spPr>
          <a:xfrm>
            <a:off x="457200" y="1600200"/>
            <a:ext cx="2819400" cy="4525963"/>
          </a:xfrm>
        </p:spPr>
        <p:txBody>
          <a:bodyPr>
            <a:normAutofit fontScale="92500" lnSpcReduction="10000"/>
          </a:bodyPr>
          <a:lstStyle/>
          <a:p>
            <a:pPr>
              <a:defRPr/>
            </a:pPr>
            <a:r>
              <a:rPr lang="en-GB" dirty="0"/>
              <a:t>371: Battle of Leuctra, Theban victory over Spartans.  </a:t>
            </a:r>
          </a:p>
          <a:p>
            <a:pPr>
              <a:defRPr/>
            </a:pPr>
            <a:endParaRPr lang="en-GB" dirty="0"/>
          </a:p>
          <a:p>
            <a:pPr>
              <a:defRPr/>
            </a:pPr>
            <a:r>
              <a:rPr lang="en-GB" dirty="0"/>
              <a:t>367-6: Efforts to create another King’s Peace, only under Thebes this time. Effort fails.</a:t>
            </a:r>
          </a:p>
        </p:txBody>
      </p:sp>
      <p:sp>
        <p:nvSpPr>
          <p:cNvPr id="4" name="Content Placeholder 3"/>
          <p:cNvSpPr>
            <a:spLocks noGrp="1"/>
          </p:cNvSpPr>
          <p:nvPr>
            <p:ph sz="half" idx="2"/>
          </p:nvPr>
        </p:nvSpPr>
        <p:spPr>
          <a:xfrm>
            <a:off x="3348038" y="1600200"/>
            <a:ext cx="5338762" cy="4525963"/>
          </a:xfrm>
        </p:spPr>
        <p:txBody>
          <a:bodyPr>
            <a:noAutofit/>
          </a:bodyPr>
          <a:lstStyle/>
          <a:p>
            <a:pPr>
              <a:defRPr/>
            </a:pPr>
            <a:r>
              <a:rPr lang="en-GB" sz="2000" dirty="0"/>
              <a:t>And now the Thebans, who were continually planning how they might obtain the leadership of Greece, hit upon the idea that if they should send to the King of the Persians, they would gain some advantage in him. Thereupon they immediately summoned their allies, on the pretext that </a:t>
            </a:r>
            <a:r>
              <a:rPr lang="en-GB" sz="2000" dirty="0" err="1"/>
              <a:t>Euthycles</a:t>
            </a:r>
            <a:r>
              <a:rPr lang="en-GB" sz="2000" dirty="0"/>
              <a:t>, the </a:t>
            </a:r>
            <a:r>
              <a:rPr lang="en-GB" sz="2000" dirty="0" err="1"/>
              <a:t>Lacedaemonian</a:t>
            </a:r>
            <a:r>
              <a:rPr lang="en-GB" sz="2000" dirty="0"/>
              <a:t>, was also at the King's court; and there went up thither Pelopidas for the Thebans, Antiochus, the </a:t>
            </a:r>
            <a:r>
              <a:rPr lang="en-GB" sz="2000" dirty="0" err="1"/>
              <a:t>pancratiast</a:t>
            </a:r>
            <a:r>
              <a:rPr lang="en-GB" sz="2000" dirty="0"/>
              <a:t>, for the Arcadians, and </a:t>
            </a:r>
            <a:r>
              <a:rPr lang="en-GB" sz="2000" dirty="0" err="1"/>
              <a:t>Archidamus</a:t>
            </a:r>
            <a:r>
              <a:rPr lang="en-GB" sz="2000" dirty="0"/>
              <a:t> for the </a:t>
            </a:r>
            <a:r>
              <a:rPr lang="en-GB" sz="2000" dirty="0" err="1"/>
              <a:t>Eleans</a:t>
            </a:r>
            <a:r>
              <a:rPr lang="en-GB" sz="2000" dirty="0"/>
              <a:t>; an </a:t>
            </a:r>
            <a:r>
              <a:rPr lang="en-GB" sz="2000" dirty="0" err="1"/>
              <a:t>Argive</a:t>
            </a:r>
            <a:r>
              <a:rPr lang="en-GB" sz="2000" dirty="0"/>
              <a:t> also went with them. And the Athenians, upon hearing of this, sent up </a:t>
            </a:r>
            <a:r>
              <a:rPr lang="en-GB" sz="2000" dirty="0" err="1"/>
              <a:t>Timagoras</a:t>
            </a:r>
            <a:r>
              <a:rPr lang="en-GB" sz="2000" dirty="0"/>
              <a:t> and Leon. 		Xenophon </a:t>
            </a:r>
            <a:r>
              <a:rPr lang="en-GB" sz="2000" i="1" dirty="0"/>
              <a:t>Hellenika</a:t>
            </a:r>
            <a:r>
              <a:rPr lang="en-GB" sz="2000" dirty="0"/>
              <a:t> 7.1.33</a:t>
            </a:r>
          </a:p>
        </p:txBody>
      </p:sp>
    </p:spTree>
    <p:extLst>
      <p:ext uri="{BB962C8B-B14F-4D97-AF65-F5344CB8AC3E}">
        <p14:creationId xmlns:p14="http://schemas.microsoft.com/office/powerpoint/2010/main" val="41940578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Satraps’ Revolt – 360s</a:t>
            </a:r>
          </a:p>
        </p:txBody>
      </p:sp>
      <p:sp>
        <p:nvSpPr>
          <p:cNvPr id="3" name="Content Placeholder 2"/>
          <p:cNvSpPr>
            <a:spLocks noGrp="1"/>
          </p:cNvSpPr>
          <p:nvPr>
            <p:ph idx="1"/>
          </p:nvPr>
        </p:nvSpPr>
        <p:spPr/>
        <p:txBody>
          <a:bodyPr/>
          <a:lstStyle/>
          <a:p>
            <a:r>
              <a:rPr lang="en-GB" dirty="0" err="1"/>
              <a:t>Diod</a:t>
            </a:r>
            <a:r>
              <a:rPr lang="en-GB" dirty="0"/>
              <a:t>. 15.90.3-4:</a:t>
            </a:r>
          </a:p>
        </p:txBody>
      </p:sp>
      <p:pic>
        <p:nvPicPr>
          <p:cNvPr id="4"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3568" y="2060848"/>
            <a:ext cx="7344816" cy="45690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930837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300</TotalTime>
  <Words>655</Words>
  <Application>Microsoft Office PowerPoint</Application>
  <PresentationFormat>On-screen Show (4:3)</PresentationFormat>
  <Paragraphs>52</Paragraphs>
  <Slides>11</Slides>
  <Notes>11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Clarity</vt:lpstr>
      <vt:lpstr>Clah4007 Defenders</vt:lpstr>
      <vt:lpstr>Persia and the greeks</vt:lpstr>
      <vt:lpstr>The Persian Empire</vt:lpstr>
      <vt:lpstr>The Freedom of the Greeks</vt:lpstr>
      <vt:lpstr>The Corinthian War</vt:lpstr>
      <vt:lpstr>Persian support against Sparta </vt:lpstr>
      <vt:lpstr>The King’s Peace: 387/6.</vt:lpstr>
      <vt:lpstr>The King’s Seal and the Autonomy Clause</vt:lpstr>
      <vt:lpstr>2nd Athenian League and the King’s Peace</vt:lpstr>
      <vt:lpstr>Another King’s Peace</vt:lpstr>
      <vt:lpstr>The Satraps’ Revolt – 360s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Clah4007 Defenders</dc:title>
  <dc:creator>Errietta Bissa</dc:creator>
  <cp:lastModifiedBy>Administrator</cp:lastModifiedBy>
  <cp:revision>37</cp:revision>
  <dcterms:created xsi:type="dcterms:W3CDTF">2014-11-14T08:34:50Z</dcterms:created>
  <dcterms:modified xsi:type="dcterms:W3CDTF">2017-12-04T14:48:01Z</dcterms:modified>
</cp:coreProperties>
</file>