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-16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Заголовок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9" name="Подзаголовок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ru-RU" smtClean="0"/>
              <a:t>Образец подзаголовка</a:t>
            </a:r>
            <a:endParaRPr kumimoji="0" lang="en-US"/>
          </a:p>
        </p:txBody>
      </p:sp>
      <p:sp>
        <p:nvSpPr>
          <p:cNvPr id="28" name="Дата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9D15B04-F0AF-40A7-BA3B-F1AC2A3561CA}" type="datetimeFigureOut">
              <a:rPr lang="ru-RU" smtClean="0"/>
              <a:pPr/>
              <a:t>23.07.2026</a:t>
            </a:fld>
            <a:endParaRPr lang="ru-RU" dirty="0"/>
          </a:p>
        </p:txBody>
      </p:sp>
      <p:sp>
        <p:nvSpPr>
          <p:cNvPr id="17" name="Нижний колонтитул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ru-RU" dirty="0"/>
          </a:p>
        </p:txBody>
      </p:sp>
      <p:sp>
        <p:nvSpPr>
          <p:cNvPr id="10" name="Прямоугольник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Прямоугольник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Прямоугольник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Прямоугольник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Прямая соединительная линия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Прямая соединительная линия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Прямая соединительная линия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Прямая соединительная линия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Прямая соединительная линия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Прямая соединительная линия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Прямоугольник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Овал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Овал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Овал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Овал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Овал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Номер слайда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83F12D7-7A19-48D6-AE01-821966E8F4E8}" type="slidenum">
              <a:rPr lang="ru-RU" smtClean="0"/>
              <a:pPr/>
              <a:t>‹#›</a:t>
            </a:fld>
            <a:endParaRPr lang="ru-RU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8" name="Содержимое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7" name="Дата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9D15B04-F0AF-40A7-BA3B-F1AC2A3561CA}" type="datetimeFigureOut">
              <a:rPr lang="ru-RU" smtClean="0"/>
              <a:pPr/>
              <a:t>23.07.2026</a:t>
            </a:fld>
            <a:endParaRPr lang="ru-RU" dirty="0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83F12D7-7A19-48D6-AE01-821966E8F4E8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0" name="Нижний колонтитул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ru-RU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Заголовок раздела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9D15B04-F0AF-40A7-BA3B-F1AC2A3561CA}" type="datetimeFigureOut">
              <a:rPr lang="ru-RU" smtClean="0"/>
              <a:pPr/>
              <a:t>23.07.2026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ru-RU" dirty="0"/>
          </a:p>
        </p:txBody>
      </p:sp>
      <p:sp>
        <p:nvSpPr>
          <p:cNvPr id="9" name="Прямоугольник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Прямоугольник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Прямоугольник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Прямоугольник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Прямая соединительная линия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Прямая соединительная линия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Прямая соединительная линия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Прямая соединительная линия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Прямая соединительная линия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Прямоугольник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Овал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Овал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Овал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Овал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Овал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Прямая соединительная линия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83F12D7-7A19-48D6-AE01-821966E8F4E8}" type="slidenum">
              <a:rPr lang="ru-RU" smtClean="0"/>
              <a:pPr/>
              <a:t>‹#›</a:t>
            </a:fld>
            <a:endParaRPr lang="ru-RU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5" name="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15B04-F0AF-40A7-BA3B-F1AC2A3561CA}" type="datetimeFigureOut">
              <a:rPr lang="ru-RU" smtClean="0"/>
              <a:pPr/>
              <a:t>23.07.2026</a:t>
            </a:fld>
            <a:endParaRPr lang="ru-RU" dirty="0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F12D7-7A19-48D6-AE01-821966E8F4E8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9" name="Содержимое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11" name="Содержимое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7" name="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15B04-F0AF-40A7-BA3B-F1AC2A3561CA}" type="datetimeFigureOut">
              <a:rPr lang="ru-RU" smtClean="0"/>
              <a:pPr/>
              <a:t>23.07.2026</a:t>
            </a:fld>
            <a:endParaRPr lang="ru-RU" dirty="0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9" name="Номер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F12D7-7A19-48D6-AE01-821966E8F4E8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1" name="Содержимое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13" name="Содержимое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12" name="Текст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14" name="Текст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6" name="Дата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9D15B04-F0AF-40A7-BA3B-F1AC2A3561CA}" type="datetimeFigureOut">
              <a:rPr lang="ru-RU" smtClean="0"/>
              <a:pPr/>
              <a:t>23.07.2026</a:t>
            </a:fld>
            <a:endParaRPr lang="ru-RU" dirty="0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83F12D7-7A19-48D6-AE01-821966E8F4E8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8" name="Нижний колонтитул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ru-RU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15B04-F0AF-40A7-BA3B-F1AC2A3561CA}" type="datetimeFigureOut">
              <a:rPr lang="ru-RU" smtClean="0"/>
              <a:pPr/>
              <a:t>23.07.2026</a:t>
            </a:fld>
            <a:endParaRPr lang="ru-RU" dirty="0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F12D7-7A19-48D6-AE01-821966E8F4E8}" type="slidenum">
              <a:rPr lang="ru-RU" smtClean="0"/>
              <a:pPr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Объект с подписью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Прямая соединительная линия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Текст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8" name="Прямая соединительная линия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Прямая соединительная линия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Прямая соединительная линия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Прямоугольник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Прямая соединительная линия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Овал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Содержимое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21" name="Дата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9D15B04-F0AF-40A7-BA3B-F1AC2A3561CA}" type="datetimeFigureOut">
              <a:rPr lang="ru-RU" smtClean="0"/>
              <a:pPr/>
              <a:t>23.07.2026</a:t>
            </a:fld>
            <a:endParaRPr lang="ru-RU" dirty="0"/>
          </a:p>
        </p:txBody>
      </p:sp>
      <p:sp>
        <p:nvSpPr>
          <p:cNvPr id="22" name="Номер слайда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83F12D7-7A19-48D6-AE01-821966E8F4E8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3" name="Нижний колонтитул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ru-RU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Прямая соединительная линия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Овал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Рисунок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ru-RU" dirty="0" smtClean="0"/>
              <a:t>Вставка рисунка</a:t>
            </a:r>
            <a:endParaRPr kumimoji="0" lang="en-US" dirty="0"/>
          </a:p>
        </p:txBody>
      </p:sp>
      <p:sp>
        <p:nvSpPr>
          <p:cNvPr id="4" name="Текст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ru-RU" smtClean="0"/>
              <a:t>Образец текста</a:t>
            </a:r>
          </a:p>
        </p:txBody>
      </p:sp>
      <p:sp>
        <p:nvSpPr>
          <p:cNvPr id="10" name="Прямая соединительная линия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Прямоугольник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Прямая соединительная линия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Прямая соединительная линия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Прямая соединительная линия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Дата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9D15B04-F0AF-40A7-BA3B-F1AC2A3561CA}" type="datetimeFigureOut">
              <a:rPr lang="ru-RU" smtClean="0"/>
              <a:pPr/>
              <a:t>23.07.2026</a:t>
            </a:fld>
            <a:endParaRPr lang="ru-RU" dirty="0"/>
          </a:p>
        </p:txBody>
      </p:sp>
      <p:sp>
        <p:nvSpPr>
          <p:cNvPr id="18" name="Номер слайда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83F12D7-7A19-48D6-AE01-821966E8F4E8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21" name="Нижний колонтитул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ru-RU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15B04-F0AF-40A7-BA3B-F1AC2A3561CA}" type="datetimeFigureOut">
              <a:rPr lang="ru-RU" smtClean="0"/>
              <a:pPr/>
              <a:t>23.07.2026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F12D7-7A19-48D6-AE01-821966E8F4E8}" type="slidenum">
              <a:rPr lang="ru-RU" smtClean="0"/>
              <a:pPr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ьный заголовок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3" name="Вертикальный текст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ru-RU" smtClean="0"/>
              <a:t>Образец текста</a:t>
            </a:r>
          </a:p>
          <a:p>
            <a:pPr lvl="1" eaLnBrk="1" latinLnBrk="0" hangingPunct="1"/>
            <a:r>
              <a:rPr lang="ru-RU" smtClean="0"/>
              <a:t>Второй уровень</a:t>
            </a:r>
          </a:p>
          <a:p>
            <a:pPr lvl="2" eaLnBrk="1" latinLnBrk="0" hangingPunct="1"/>
            <a:r>
              <a:rPr lang="ru-RU" smtClean="0"/>
              <a:t>Третий уровень</a:t>
            </a:r>
          </a:p>
          <a:p>
            <a:pPr lvl="3" eaLnBrk="1" latinLnBrk="0" hangingPunct="1"/>
            <a:r>
              <a:rPr lang="ru-RU" smtClean="0"/>
              <a:t>Четвертый уровень</a:t>
            </a:r>
          </a:p>
          <a:p>
            <a:pPr lvl="4" eaLnBrk="1" latinLnBrk="0" hangingPunct="1"/>
            <a:r>
              <a:rPr lang="ru-RU" smtClean="0"/>
              <a:t>Пятый уровень</a:t>
            </a:r>
            <a:endParaRPr kumimoji="0" lang="en-US"/>
          </a:p>
        </p:txBody>
      </p:sp>
      <p:sp>
        <p:nvSpPr>
          <p:cNvPr id="4" name="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15B04-F0AF-40A7-BA3B-F1AC2A3561CA}" type="datetimeFigureOut">
              <a:rPr lang="ru-RU" smtClean="0"/>
              <a:pPr/>
              <a:t>23.07.2026</a:t>
            </a:fld>
            <a:endParaRPr lang="ru-RU" dirty="0"/>
          </a:p>
        </p:txBody>
      </p:sp>
      <p:sp>
        <p:nvSpPr>
          <p:cNvPr id="5" name="Нижний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6" name="Номер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3F12D7-7A19-48D6-AE01-821966E8F4E8}" type="slidenum">
              <a:rPr lang="ru-RU" smtClean="0"/>
              <a:pPr/>
              <a:t>‹#›</a:t>
            </a:fld>
            <a:endParaRPr lang="ru-RU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Прямая соединительная линия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Заголовок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ru-RU" smtClean="0"/>
              <a:t>Образец заголовка</a:t>
            </a:r>
            <a:endParaRPr kumimoji="0" lang="en-US"/>
          </a:p>
        </p:txBody>
      </p:sp>
      <p:sp>
        <p:nvSpPr>
          <p:cNvPr id="13" name="Текст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ru-RU" smtClean="0"/>
              <a:t>Образец текста</a:t>
            </a:r>
          </a:p>
          <a:p>
            <a:pPr lvl="1" eaLnBrk="1" latinLnBrk="0" hangingPunct="1"/>
            <a:r>
              <a:rPr kumimoji="0" lang="ru-RU" smtClean="0"/>
              <a:t>Второй уровень</a:t>
            </a:r>
          </a:p>
          <a:p>
            <a:pPr lvl="2" eaLnBrk="1" latinLnBrk="0" hangingPunct="1"/>
            <a:r>
              <a:rPr kumimoji="0" lang="ru-RU" smtClean="0"/>
              <a:t>Третий уровень</a:t>
            </a:r>
          </a:p>
          <a:p>
            <a:pPr lvl="3" eaLnBrk="1" latinLnBrk="0" hangingPunct="1"/>
            <a:r>
              <a:rPr kumimoji="0" lang="ru-RU" smtClean="0"/>
              <a:t>Четвертый уровень</a:t>
            </a:r>
          </a:p>
          <a:p>
            <a:pPr lvl="4" eaLnBrk="1" latinLnBrk="0" hangingPunct="1"/>
            <a:r>
              <a:rPr kumimoji="0" lang="ru-RU" smtClean="0"/>
              <a:t>Пятый уровень</a:t>
            </a:r>
            <a:endParaRPr kumimoji="0" lang="en-US"/>
          </a:p>
        </p:txBody>
      </p:sp>
      <p:sp>
        <p:nvSpPr>
          <p:cNvPr id="14" name="Дата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9D15B04-F0AF-40A7-BA3B-F1AC2A3561CA}" type="datetimeFigureOut">
              <a:rPr lang="ru-RU" smtClean="0"/>
              <a:pPr/>
              <a:t>23.07.2026</a:t>
            </a:fld>
            <a:endParaRPr lang="ru-RU" dirty="0"/>
          </a:p>
        </p:txBody>
      </p:sp>
      <p:sp>
        <p:nvSpPr>
          <p:cNvPr id="3" name="Нижний колонтитул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ru-RU" dirty="0"/>
          </a:p>
        </p:txBody>
      </p:sp>
      <p:sp>
        <p:nvSpPr>
          <p:cNvPr id="7" name="Прямая соединительная линия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Прямая соединительная линия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Прямоугольник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Прямая соединительная линия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Овал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Номер слайда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83F12D7-7A19-48D6-AE01-821966E8F4E8}" type="slidenum">
              <a:rPr lang="ru-RU" smtClean="0"/>
              <a:pPr/>
              <a:t>‹#›</a:t>
            </a:fld>
            <a:endParaRPr lang="ru-RU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ctrTitle"/>
          </p:nvPr>
        </p:nvSpPr>
        <p:spPr>
          <a:xfrm>
            <a:off x="2214546" y="2000240"/>
            <a:ext cx="6172200" cy="1894362"/>
          </a:xfrm>
        </p:spPr>
        <p:txBody>
          <a:bodyPr>
            <a:noAutofit/>
          </a:bodyPr>
          <a:lstStyle/>
          <a:p>
            <a:r>
              <a:rPr lang="en-US" sz="6000" dirty="0" smtClean="0">
                <a:solidFill>
                  <a:schemeClr val="accent1">
                    <a:lumMod val="50000"/>
                  </a:schemeClr>
                </a:solidFill>
              </a:rPr>
              <a:t>Digital skills </a:t>
            </a:r>
            <a:br>
              <a:rPr lang="en-US" sz="60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US" sz="6000" dirty="0" smtClean="0">
                <a:solidFill>
                  <a:schemeClr val="accent1">
                    <a:lumMod val="50000"/>
                  </a:schemeClr>
                </a:solidFill>
              </a:rPr>
              <a:t>task 3</a:t>
            </a:r>
            <a:endParaRPr lang="ru-RU" sz="6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Подзаголовок 2"/>
          <p:cNvSpPr>
            <a:spLocks noGrp="1"/>
          </p:cNvSpPr>
          <p:nvPr>
            <p:ph type="subTitle" idx="1"/>
          </p:nvPr>
        </p:nvSpPr>
        <p:spPr>
          <a:xfrm>
            <a:off x="2857488" y="5143512"/>
            <a:ext cx="6172200" cy="1371600"/>
          </a:xfrm>
        </p:spPr>
        <p:txBody>
          <a:bodyPr>
            <a:normAutofit/>
          </a:bodyPr>
          <a:lstStyle/>
          <a:p>
            <a:r>
              <a:rPr lang="en-US" sz="3200" dirty="0" smtClean="0">
                <a:solidFill>
                  <a:schemeClr val="accent1">
                    <a:lumMod val="50000"/>
                  </a:schemeClr>
                </a:solidFill>
              </a:rPr>
              <a:t>Eric </a:t>
            </a:r>
            <a:r>
              <a:rPr lang="en-US" sz="3200" dirty="0" err="1" smtClean="0">
                <a:solidFill>
                  <a:schemeClr val="accent1">
                    <a:lumMod val="50000"/>
                  </a:schemeClr>
                </a:solidFill>
              </a:rPr>
              <a:t>Flocea</a:t>
            </a:r>
            <a:r>
              <a:rPr lang="en-US" sz="32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r>
              <a:rPr lang="en-US" sz="3200" dirty="0" smtClean="0">
                <a:solidFill>
                  <a:schemeClr val="accent1">
                    <a:lumMod val="50000"/>
                  </a:schemeClr>
                </a:solidFill>
              </a:rPr>
              <a:t>Student Number 2535547</a:t>
            </a:r>
            <a:endParaRPr lang="ru-RU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My digital Learning Journey </a:t>
            </a:r>
            <a:endParaRPr lang="ru-RU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Содержимое 2"/>
          <p:cNvSpPr>
            <a:spLocks noGrp="1"/>
          </p:cNvSpPr>
          <p:nvPr>
            <p:ph sz="quarter" idx="1"/>
          </p:nvPr>
        </p:nvSpPr>
        <p:spPr/>
        <p:txBody>
          <a:bodyPr numCol="1">
            <a:normAutofit lnSpcReduction="10000"/>
          </a:bodyPr>
          <a:lstStyle/>
          <a:p>
            <a:pPr lvl="8">
              <a:buFont typeface="Wingdings" pitchFamily="2" charset="2"/>
              <a:buChar char="Ø"/>
            </a:pPr>
            <a:r>
              <a:rPr lang="en-US" sz="3200" dirty="0" smtClean="0"/>
              <a:t>This portfolio present examples of the digital work I completed during this module .</a:t>
            </a:r>
          </a:p>
          <a:p>
            <a:pPr lvl="8">
              <a:buFont typeface="Wingdings" pitchFamily="2" charset="2"/>
              <a:buChar char="Ø"/>
            </a:pPr>
            <a:r>
              <a:rPr lang="en-US" sz="3200" dirty="0" smtClean="0"/>
              <a:t>It shows the skills I have developed ,the challenges I faced, and haw my confidence with digital tools has improved .</a:t>
            </a:r>
            <a:endParaRPr lang="ru-RU" sz="3200" dirty="0"/>
          </a:p>
        </p:txBody>
      </p:sp>
    </p:spTree>
  </p:cSld>
  <p:clrMapOvr>
    <a:masterClrMapping/>
  </p:clrMapOvr>
  <p:transition>
    <p:pull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214282" y="142852"/>
            <a:ext cx="5715040" cy="457200"/>
          </a:xfrm>
        </p:spPr>
        <p:txBody>
          <a:bodyPr>
            <a:normAutofit/>
          </a:bodyPr>
          <a:lstStyle/>
          <a:p>
            <a:r>
              <a:rPr lang="en-US" sz="2400" dirty="0" smtClean="0">
                <a:solidFill>
                  <a:schemeClr val="accent1">
                    <a:lumMod val="50000"/>
                  </a:schemeClr>
                </a:solidFill>
                <a:latin typeface="Eras Bold ITC" pitchFamily="34" charset="0"/>
              </a:rPr>
              <a:t>My First </a:t>
            </a:r>
            <a:r>
              <a:rPr lang="en-US" sz="2400" dirty="0" err="1" smtClean="0">
                <a:solidFill>
                  <a:schemeClr val="accent1">
                    <a:lumMod val="50000"/>
                  </a:schemeClr>
                </a:solidFill>
                <a:latin typeface="Eras Bold ITC" pitchFamily="34" charset="0"/>
              </a:rPr>
              <a:t>Digitall</a:t>
            </a:r>
            <a:r>
              <a:rPr lang="en-US" sz="2400" dirty="0" smtClean="0">
                <a:solidFill>
                  <a:schemeClr val="accent1">
                    <a:lumMod val="50000"/>
                  </a:schemeClr>
                </a:solidFill>
                <a:latin typeface="Eras Bold ITC" pitchFamily="34" charset="0"/>
              </a:rPr>
              <a:t> Skills Task </a:t>
            </a:r>
            <a:endParaRPr lang="ru-RU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Текст 2"/>
          <p:cNvSpPr>
            <a:spLocks noGrp="1"/>
          </p:cNvSpPr>
          <p:nvPr>
            <p:ph type="body" idx="2"/>
          </p:nvPr>
        </p:nvSpPr>
        <p:spPr>
          <a:xfrm>
            <a:off x="6286512" y="142852"/>
            <a:ext cx="2428892" cy="642942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en-US" sz="1400" dirty="0" smtClean="0"/>
              <a:t>I completed my first Digital Skills task by adding screenshots and photos that shows how I use digital technology in my daily life and for university work .</a:t>
            </a:r>
          </a:p>
          <a:p>
            <a:pPr>
              <a:buFont typeface="Wingdings" pitchFamily="2" charset="2"/>
              <a:buChar char="Ø"/>
            </a:pPr>
            <a:r>
              <a:rPr lang="en-US" sz="1400" dirty="0" smtClean="0"/>
              <a:t>I learned haw to take screenshots , insert them into a document and add short description explaining  what each image shows .</a:t>
            </a:r>
          </a:p>
          <a:p>
            <a:pPr>
              <a:buFont typeface="Wingdings" pitchFamily="2" charset="2"/>
              <a:buChar char="Ø"/>
            </a:pPr>
            <a:r>
              <a:rPr lang="en-US" sz="1400" dirty="0" smtClean="0"/>
              <a:t>This  task helped me develop my skills in  organizing images and information clearly .</a:t>
            </a:r>
          </a:p>
          <a:p>
            <a:pPr>
              <a:buFont typeface="Wingdings" pitchFamily="2" charset="2"/>
              <a:buChar char="Ø"/>
            </a:pPr>
            <a:r>
              <a:rPr lang="en-US" sz="1400" dirty="0" smtClean="0"/>
              <a:t>At first ,  I found it difficult to position screenshots  and organize screenshots independently and with more confidence .</a:t>
            </a:r>
          </a:p>
          <a:p>
            <a:pPr>
              <a:buFont typeface="Wingdings" pitchFamily="2" charset="2"/>
              <a:buChar char="Ø"/>
            </a:pPr>
            <a:r>
              <a:rPr lang="en-US" sz="1400" dirty="0" smtClean="0"/>
              <a:t>This skills will help me create clearer  university  assignments  and will also be useful in my future work and everyday life. </a:t>
            </a:r>
          </a:p>
        </p:txBody>
      </p:sp>
      <p:pic>
        <p:nvPicPr>
          <p:cNvPr id="5" name="Содержимое 4" descr="erik1.pn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214282" y="785794"/>
            <a:ext cx="5286412" cy="5814601"/>
          </a:xfrm>
        </p:spPr>
      </p:pic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71472" y="357166"/>
            <a:ext cx="7467600" cy="2203480"/>
          </a:xfrm>
        </p:spPr>
        <p:txBody>
          <a:bodyPr>
            <a:normAutofit fontScale="90000"/>
          </a:bodyPr>
          <a:lstStyle/>
          <a:p>
            <a:pPr>
              <a:buFont typeface="Arial" pitchFamily="34" charset="0"/>
              <a:buChar char="•"/>
            </a:pPr>
            <a:r>
              <a:rPr lang="en-US" sz="1800" dirty="0" smtClean="0"/>
              <a:t>Creating a table and chart</a:t>
            </a:r>
            <a:br>
              <a:rPr lang="en-US" sz="1800" dirty="0" smtClean="0"/>
            </a:br>
            <a:r>
              <a:rPr lang="en-US" sz="1800" dirty="0" smtClean="0"/>
              <a:t>- </a:t>
            </a:r>
            <a:r>
              <a:rPr lang="en-US" sz="1400" dirty="0" smtClean="0"/>
              <a:t>I </a:t>
            </a:r>
            <a:r>
              <a:rPr lang="en-US" sz="1400" dirty="0" err="1" smtClean="0"/>
              <a:t>organised</a:t>
            </a:r>
            <a:r>
              <a:rPr lang="en-US" sz="1400" dirty="0" smtClean="0"/>
              <a:t>   monthly repair information in a table and create a chart to display the result visually .</a:t>
            </a:r>
            <a:br>
              <a:rPr lang="en-US" sz="1400" dirty="0" smtClean="0"/>
            </a:br>
            <a:r>
              <a:rPr lang="en-US" sz="1400" dirty="0" smtClean="0"/>
              <a:t>-I </a:t>
            </a:r>
            <a:r>
              <a:rPr lang="en-US" sz="1400" dirty="0" err="1" smtClean="0"/>
              <a:t>practised</a:t>
            </a:r>
            <a:r>
              <a:rPr lang="en-US" sz="1400" dirty="0" smtClean="0"/>
              <a:t> entering and </a:t>
            </a:r>
            <a:r>
              <a:rPr lang="en-US" sz="1400" dirty="0" err="1" smtClean="0"/>
              <a:t>organising</a:t>
            </a:r>
            <a:r>
              <a:rPr lang="en-US" sz="1400" dirty="0" smtClean="0"/>
              <a:t> data and presenting information in a clear and structured way .</a:t>
            </a:r>
            <a:br>
              <a:rPr lang="en-US" sz="1400" dirty="0" smtClean="0"/>
            </a:br>
            <a:r>
              <a:rPr lang="en-US" sz="1400" dirty="0" smtClean="0"/>
              <a:t>-I learned how charts can make numerical information easier to understand and compare .</a:t>
            </a:r>
            <a:br>
              <a:rPr lang="en-US" sz="1400" dirty="0" smtClean="0"/>
            </a:br>
            <a:r>
              <a:rPr lang="en-US" sz="1400" dirty="0" smtClean="0"/>
              <a:t>-At first , I found it difficult to select the correct data and create the chart , but I improved with practice.</a:t>
            </a:r>
            <a:br>
              <a:rPr lang="en-US" sz="1400" dirty="0" smtClean="0"/>
            </a:br>
            <a:r>
              <a:rPr lang="en-US" sz="1400" dirty="0" smtClean="0"/>
              <a:t>-This skills will help me present data clearly and effectively in my university studies and future career . </a:t>
            </a:r>
            <a:endParaRPr lang="ru-RU" sz="1800" dirty="0"/>
          </a:p>
        </p:txBody>
      </p:sp>
      <p:pic>
        <p:nvPicPr>
          <p:cNvPr id="4" name="Содержимое 3" descr="erik2.pn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457200" y="2643182"/>
            <a:ext cx="7467600" cy="3702316"/>
          </a:xfr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dirty="0" smtClean="0">
                <a:solidFill>
                  <a:schemeClr val="accent1">
                    <a:lumMod val="50000"/>
                  </a:schemeClr>
                </a:solidFill>
                <a:latin typeface="Berlin Sans FB Demi" pitchFamily="34" charset="0"/>
              </a:rPr>
              <a:t>Finding Information Online</a:t>
            </a:r>
            <a:endParaRPr lang="ru-RU" sz="4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Содержимое 4" descr="erik3.pn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457200" y="1643050"/>
            <a:ext cx="3757610" cy="464347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4" name="Содержимое 3"/>
          <p:cNvSpPr>
            <a:spLocks noGrp="1"/>
          </p:cNvSpPr>
          <p:nvPr>
            <p:ph sz="quarter" idx="2"/>
          </p:nvPr>
        </p:nvSpPr>
        <p:spPr/>
        <p:txBody>
          <a:bodyPr>
            <a:noAutofit/>
          </a:bodyPr>
          <a:lstStyle/>
          <a:p>
            <a:r>
              <a:rPr lang="en-US" sz="1400" dirty="0" smtClean="0"/>
              <a:t>For this activity I found information online that could be beneficial and helpful to my studies .</a:t>
            </a:r>
          </a:p>
          <a:p>
            <a:r>
              <a:rPr lang="en-US" sz="1400" dirty="0" smtClean="0"/>
              <a:t>I discovered how to search using keywords which will allow me to find information faster.</a:t>
            </a:r>
          </a:p>
          <a:p>
            <a:r>
              <a:rPr lang="en-US" sz="1400" dirty="0" smtClean="0"/>
              <a:t>I improved my skill of selecting what source to use rather than clicking on the first one.</a:t>
            </a:r>
          </a:p>
          <a:p>
            <a:r>
              <a:rPr lang="en-US" sz="1400" dirty="0" smtClean="0"/>
              <a:t>Initially I found it hard to determinate what information I could trust but over time I </a:t>
            </a:r>
            <a:r>
              <a:rPr lang="en-US" sz="1400" dirty="0" err="1" smtClean="0"/>
              <a:t>larned</a:t>
            </a:r>
            <a:r>
              <a:rPr lang="en-US" sz="1400" dirty="0" smtClean="0"/>
              <a:t> too be more </a:t>
            </a:r>
            <a:r>
              <a:rPr lang="en-US" sz="1400" dirty="0" err="1" smtClean="0"/>
              <a:t>cutations</a:t>
            </a:r>
            <a:r>
              <a:rPr lang="en-US" sz="1400" dirty="0" smtClean="0"/>
              <a:t> when verifying source .</a:t>
            </a:r>
          </a:p>
          <a:p>
            <a:r>
              <a:rPr lang="en-US" sz="1400" dirty="0" smtClean="0"/>
              <a:t>Now I am able to search for information  by myself and know how to pick source than will be credible for university work .</a:t>
            </a:r>
          </a:p>
          <a:p>
            <a:r>
              <a:rPr lang="en-US" sz="1400" dirty="0" smtClean="0"/>
              <a:t>I will be able to use these skills when doing research , writing assignments and finding credible information in real life 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467600" cy="1143000"/>
          </a:xfrm>
        </p:spPr>
        <p:txBody>
          <a:bodyPr>
            <a:normAutofit/>
          </a:bodyPr>
          <a:lstStyle/>
          <a:p>
            <a:r>
              <a:rPr lang="en-US" sz="3200" dirty="0" smtClean="0">
                <a:solidFill>
                  <a:schemeClr val="accent1">
                    <a:lumMod val="50000"/>
                  </a:schemeClr>
                </a:solidFill>
                <a:latin typeface="Berlin Sans FB" pitchFamily="34" charset="0"/>
              </a:rPr>
              <a:t>Reading and Digital Note-Taking Skills </a:t>
            </a:r>
            <a:endParaRPr lang="ru-RU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Содержимое 2"/>
          <p:cNvSpPr>
            <a:spLocks noGrp="1"/>
          </p:cNvSpPr>
          <p:nvPr>
            <p:ph sz="quarter" idx="1"/>
          </p:nvPr>
        </p:nvSpPr>
        <p:spPr>
          <a:xfrm>
            <a:off x="214282" y="1500174"/>
            <a:ext cx="3657600" cy="457200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en-US" sz="1400" dirty="0" smtClean="0">
                <a:latin typeface="Bahnschrift SemiCondensed" pitchFamily="34" charset="0"/>
              </a:rPr>
              <a:t>In this task , I read information  and located main ideas and turned them into </a:t>
            </a:r>
            <a:r>
              <a:rPr lang="en-US" sz="1400" dirty="0" err="1" smtClean="0">
                <a:latin typeface="Bahnschrift SemiCondensed" pitchFamily="34" charset="0"/>
              </a:rPr>
              <a:t>organised</a:t>
            </a:r>
            <a:r>
              <a:rPr lang="en-US" sz="1400" dirty="0" smtClean="0">
                <a:latin typeface="Bahnschrift SemiCondensed" pitchFamily="34" charset="0"/>
              </a:rPr>
              <a:t> digital notes.</a:t>
            </a:r>
          </a:p>
          <a:p>
            <a:pPr>
              <a:buFont typeface="Wingdings" pitchFamily="2" charset="2"/>
              <a:buChar char="§"/>
            </a:pPr>
            <a:r>
              <a:rPr lang="en-US" sz="1400" dirty="0" smtClean="0">
                <a:latin typeface="Bahnschrift SemiCondensed" pitchFamily="34" charset="0"/>
              </a:rPr>
              <a:t>Learned how to only take note of important information instead of trying to write down everything .</a:t>
            </a:r>
          </a:p>
          <a:p>
            <a:pPr>
              <a:buFont typeface="Wingdings" pitchFamily="2" charset="2"/>
              <a:buChar char="§"/>
            </a:pPr>
            <a:r>
              <a:rPr lang="en-US" sz="1400" dirty="0" smtClean="0">
                <a:latin typeface="Bahnschrift SemiCondensed" pitchFamily="34" charset="0"/>
              </a:rPr>
              <a:t>Helped me better my reading , note-taking , and haw to </a:t>
            </a:r>
            <a:r>
              <a:rPr lang="en-US" sz="1400" dirty="0" err="1" smtClean="0">
                <a:latin typeface="Bahnschrift SemiCondensed" pitchFamily="34" charset="0"/>
              </a:rPr>
              <a:t>organise</a:t>
            </a:r>
            <a:r>
              <a:rPr lang="en-US" sz="1400" dirty="0" smtClean="0">
                <a:latin typeface="Bahnschrift SemiCondensed" pitchFamily="34" charset="0"/>
              </a:rPr>
              <a:t> information skills </a:t>
            </a:r>
          </a:p>
          <a:p>
            <a:pPr>
              <a:buFont typeface="Wingdings" pitchFamily="2" charset="2"/>
              <a:buChar char="§"/>
            </a:pPr>
            <a:r>
              <a:rPr lang="en-US" sz="1400" dirty="0" smtClean="0">
                <a:latin typeface="Bahnschrift SemiCondensed" pitchFamily="34" charset="0"/>
              </a:rPr>
              <a:t>I struggled with determining what information was most  important at the beginning but got better.</a:t>
            </a:r>
          </a:p>
          <a:p>
            <a:pPr>
              <a:buFont typeface="Wingdings" pitchFamily="2" charset="2"/>
              <a:buChar char="§"/>
            </a:pPr>
            <a:r>
              <a:rPr lang="en-US" sz="1400" dirty="0" smtClean="0">
                <a:latin typeface="Bahnschrift SemiCondensed" pitchFamily="34" charset="0"/>
              </a:rPr>
              <a:t>Now I know how to take better notes that are clear and </a:t>
            </a:r>
            <a:r>
              <a:rPr lang="en-US" sz="1400" dirty="0" err="1" smtClean="0">
                <a:latin typeface="Bahnschrift SemiCondensed" pitchFamily="34" charset="0"/>
              </a:rPr>
              <a:t>organised</a:t>
            </a:r>
            <a:r>
              <a:rPr lang="en-US" sz="1400" dirty="0" smtClean="0">
                <a:latin typeface="Bahnschrift SemiCondensed" pitchFamily="34" charset="0"/>
              </a:rPr>
              <a:t> on my own time This will help when I have   to review information because it will be well </a:t>
            </a:r>
            <a:r>
              <a:rPr lang="en-US" sz="1400" dirty="0" err="1" smtClean="0">
                <a:latin typeface="Bahnschrift SemiCondensed" pitchFamily="34" charset="0"/>
              </a:rPr>
              <a:t>organised</a:t>
            </a:r>
            <a:r>
              <a:rPr lang="en-US" sz="1400" dirty="0" smtClean="0">
                <a:latin typeface="Bahnschrift SemiCondensed" pitchFamily="34" charset="0"/>
              </a:rPr>
              <a:t> .</a:t>
            </a:r>
          </a:p>
          <a:p>
            <a:pPr>
              <a:buFont typeface="Wingdings" pitchFamily="2" charset="2"/>
              <a:buChar char="§"/>
            </a:pPr>
            <a:r>
              <a:rPr lang="en-US" sz="1400" dirty="0" smtClean="0">
                <a:latin typeface="Bahnschrift SemiCondensed" pitchFamily="34" charset="0"/>
              </a:rPr>
              <a:t>Will help me understand course content , prepare for assigned task and </a:t>
            </a:r>
            <a:r>
              <a:rPr lang="en-US" sz="1400" dirty="0" err="1" smtClean="0">
                <a:latin typeface="Bahnschrift SemiCondensed" pitchFamily="34" charset="0"/>
              </a:rPr>
              <a:t>organise</a:t>
            </a:r>
            <a:r>
              <a:rPr lang="en-US" sz="1400" dirty="0" smtClean="0">
                <a:latin typeface="Bahnschrift SemiCondensed" pitchFamily="34" charset="0"/>
              </a:rPr>
              <a:t> information in university </a:t>
            </a:r>
          </a:p>
        </p:txBody>
      </p:sp>
      <p:pic>
        <p:nvPicPr>
          <p:cNvPr id="5" name="Содержимое 4" descr="erik4.png"/>
          <p:cNvPicPr>
            <a:picLocks noGrp="1" noChangeAspect="1"/>
          </p:cNvPicPr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4357686" y="1714488"/>
            <a:ext cx="4087839" cy="421484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25470"/>
          </a:xfrm>
        </p:spPr>
        <p:txBody>
          <a:bodyPr/>
          <a:lstStyle/>
          <a:p>
            <a:pPr algn="ctr"/>
            <a:r>
              <a:rPr lang="en-US" dirty="0" smtClean="0">
                <a:solidFill>
                  <a:schemeClr val="accent3">
                    <a:lumMod val="75000"/>
                  </a:schemeClr>
                </a:solidFill>
                <a:latin typeface="Bodoni MT Black" pitchFamily="18" charset="0"/>
              </a:rPr>
              <a:t>Conclusion </a:t>
            </a:r>
            <a:endParaRPr lang="ru-RU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Содержимое 2"/>
          <p:cNvSpPr>
            <a:spLocks noGrp="1"/>
          </p:cNvSpPr>
          <p:nvPr>
            <p:ph sz="quarter" idx="1"/>
          </p:nvPr>
        </p:nvSpPr>
        <p:spPr>
          <a:xfrm>
            <a:off x="457200" y="1214422"/>
            <a:ext cx="7467600" cy="525953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sz="2000" dirty="0" smtClean="0">
                <a:latin typeface="Arial Rounded MT Bold" pitchFamily="34" charset="0"/>
              </a:rPr>
              <a:t>OVERALL , this module </a:t>
            </a:r>
            <a:r>
              <a:rPr lang="en-US" sz="1800" dirty="0" smtClean="0">
                <a:latin typeface="Arial Rounded MT Bold" pitchFamily="34" charset="0"/>
              </a:rPr>
              <a:t>helped </a:t>
            </a:r>
            <a:r>
              <a:rPr lang="en-US" sz="2000" dirty="0" smtClean="0">
                <a:latin typeface="Arial Rounded MT Bold" pitchFamily="34" charset="0"/>
              </a:rPr>
              <a:t> me improved  my digital skills and become  more confident when  using variety of digital tools .</a:t>
            </a:r>
          </a:p>
          <a:p>
            <a:pPr>
              <a:buNone/>
            </a:pPr>
            <a:r>
              <a:rPr lang="en-US" sz="2000" dirty="0" smtClean="0">
                <a:latin typeface="Arial Rounded MT Bold" pitchFamily="34" charset="0"/>
              </a:rPr>
              <a:t>Through this module I have learnt how to take screenshots , </a:t>
            </a:r>
            <a:r>
              <a:rPr lang="en-US" sz="2000" dirty="0" err="1" smtClean="0">
                <a:latin typeface="Arial Rounded MT Bold" pitchFamily="34" charset="0"/>
              </a:rPr>
              <a:t>organise</a:t>
            </a:r>
            <a:r>
              <a:rPr lang="en-US" sz="2000" dirty="0" smtClean="0">
                <a:latin typeface="Arial Rounded MT Bold" pitchFamily="34" charset="0"/>
              </a:rPr>
              <a:t>  information , create tables and charts, find reliable information through online research and take digital notes.</a:t>
            </a:r>
          </a:p>
          <a:p>
            <a:pPr>
              <a:buNone/>
            </a:pPr>
            <a:r>
              <a:rPr lang="en-US" sz="2000" dirty="0" smtClean="0">
                <a:latin typeface="Arial Rounded MT Bold" pitchFamily="34" charset="0"/>
              </a:rPr>
              <a:t>There were certain skills that  took me a while to understand but through practice I was able to understand how to do them on my own .</a:t>
            </a:r>
          </a:p>
          <a:p>
            <a:pPr>
              <a:buNone/>
            </a:pPr>
            <a:r>
              <a:rPr lang="en-US" sz="2000" dirty="0" smtClean="0">
                <a:latin typeface="Arial Rounded MT Bold" pitchFamily="34" charset="0"/>
              </a:rPr>
              <a:t>I believe these skills will allow me to more efficiently complete assignments for university as well as help me stay </a:t>
            </a:r>
            <a:r>
              <a:rPr lang="en-US" sz="2000" dirty="0" err="1" smtClean="0">
                <a:latin typeface="Arial Rounded MT Bold" pitchFamily="34" charset="0"/>
              </a:rPr>
              <a:t>organised</a:t>
            </a:r>
            <a:r>
              <a:rPr lang="en-US" sz="2000" dirty="0" smtClean="0">
                <a:latin typeface="Arial Rounded MT Bold" pitchFamily="34" charset="0"/>
              </a:rPr>
              <a:t> with my studies .</a:t>
            </a:r>
          </a:p>
          <a:p>
            <a:pPr>
              <a:buNone/>
            </a:pPr>
            <a:r>
              <a:rPr lang="en-US" sz="2000" dirty="0" smtClean="0">
                <a:latin typeface="Arial Rounded MT Bold" pitchFamily="34" charset="0"/>
              </a:rPr>
              <a:t>I plan on continuing to practice my digital skills as I more forward .</a:t>
            </a:r>
          </a:p>
          <a:p>
            <a:pPr>
              <a:buNone/>
            </a:pPr>
            <a:r>
              <a:rPr lang="en-US" sz="2000" dirty="0" smtClean="0">
                <a:latin typeface="Arial Rounded MT Bold" pitchFamily="34" charset="0"/>
              </a:rPr>
              <a:t>I will be able to use  the skills I  have learned at  university , in my future career and in my day to day life .</a:t>
            </a:r>
            <a:endParaRPr lang="ru-RU" sz="20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857232"/>
            <a:ext cx="7467600" cy="560406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US" dirty="0" smtClean="0"/>
              <a:t>Thank you for listening !</a:t>
            </a:r>
            <a:endParaRPr lang="ru-RU" dirty="0"/>
          </a:p>
        </p:txBody>
      </p:sp>
      <p:pic>
        <p:nvPicPr>
          <p:cNvPr id="4" name="Содержимое 3" descr="Screenshot 2026-07-23 225450.pn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642909" y="2207958"/>
            <a:ext cx="7429553" cy="375412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Эркер">
  <a:themeElements>
    <a:clrScheme name="Эркер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Эркер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Эркер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230</TotalTime>
  <Words>557</Words>
  <Application>Microsoft Office PowerPoint</Application>
  <PresentationFormat>Экран (4:3)</PresentationFormat>
  <Paragraphs>35</Paragraphs>
  <Slides>8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8</vt:i4>
      </vt:variant>
    </vt:vector>
  </HeadingPairs>
  <TitlesOfParts>
    <vt:vector size="9" baseType="lpstr">
      <vt:lpstr>Эркер</vt:lpstr>
      <vt:lpstr>Digital skills  task 3</vt:lpstr>
      <vt:lpstr>My digital Learning Journey </vt:lpstr>
      <vt:lpstr>My First Digitall Skills Task </vt:lpstr>
      <vt:lpstr>Creating a table and chart - I organised   monthly repair information in a table and create a chart to display the result visually . -I practised entering and organising data and presenting information in a clear and structured way . -I learned how charts can make numerical information easier to understand and compare . -At first , I found it difficult to select the correct data and create the chart , but I improved with practice. -This skills will help me present data clearly and effectively in my university studies and future career . </vt:lpstr>
      <vt:lpstr>Finding Information Online</vt:lpstr>
      <vt:lpstr>Reading and Digital Note-Taking Skills </vt:lpstr>
      <vt:lpstr>Conclusion </vt:lpstr>
      <vt:lpstr>Thank you for listening !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 task 3</dc:title>
  <dc:creator>ASUS</dc:creator>
  <cp:lastModifiedBy>ASUS</cp:lastModifiedBy>
  <cp:revision>24</cp:revision>
  <dcterms:created xsi:type="dcterms:W3CDTF">2026-07-23T14:00:39Z</dcterms:created>
  <dcterms:modified xsi:type="dcterms:W3CDTF">2026-07-23T21:55:59Z</dcterms:modified>
</cp:coreProperties>
</file>