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73" r:id="rId3"/>
    <p:sldId id="267" r:id="rId4"/>
    <p:sldId id="275" r:id="rId5"/>
    <p:sldId id="270" r:id="rId6"/>
    <p:sldId id="259" r:id="rId7"/>
    <p:sldId id="261" r:id="rId8"/>
    <p:sldId id="272" r:id="rId9"/>
    <p:sldId id="263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E0BE"/>
    <a:srgbClr val="E6DEC9"/>
    <a:srgbClr val="F5F2EB"/>
    <a:srgbClr val="E3D5AA"/>
    <a:srgbClr val="CD212A"/>
    <a:srgbClr val="DAC996"/>
    <a:srgbClr val="D0BC82"/>
    <a:srgbClr val="C5AE6D"/>
    <a:srgbClr val="E4D4B1"/>
    <a:srgbClr val="D1C2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78258F-7FD1-4617-B284-A3AD19F627A9}" v="10" dt="2026-07-13T02:04:01.251"/>
    <p1510:client id="{A30087BE-30D0-4B48-BAEC-01A8FAA4D925}" v="89" dt="2026-07-13T01:14:20.1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>
        <p:scale>
          <a:sx n="50" d="100"/>
          <a:sy n="50" d="100"/>
        </p:scale>
        <p:origin x="1252" y="5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rian Margean" userId="f7a2ced243e00bb4" providerId="LiveId" clId="{138EB649-0360-4374-9483-769C594545DC}"/>
    <pc:docChg chg="undo custSel addSld delSld modSld sldOrd">
      <pc:chgData name="Adrian Margean" userId="f7a2ced243e00bb4" providerId="LiveId" clId="{138EB649-0360-4374-9483-769C594545DC}" dt="2026-07-13T02:04:03.418" v="275" actId="47"/>
      <pc:docMkLst>
        <pc:docMk/>
      </pc:docMkLst>
      <pc:sldChg chg="modSp mod">
        <pc:chgData name="Adrian Margean" userId="f7a2ced243e00bb4" providerId="LiveId" clId="{138EB649-0360-4374-9483-769C594545DC}" dt="2026-07-13T01:34:42.542" v="137" actId="14100"/>
        <pc:sldMkLst>
          <pc:docMk/>
          <pc:sldMk cId="3799938613" sldId="263"/>
        </pc:sldMkLst>
        <pc:graphicFrameChg chg="modGraphic">
          <ac:chgData name="Adrian Margean" userId="f7a2ced243e00bb4" providerId="LiveId" clId="{138EB649-0360-4374-9483-769C594545DC}" dt="2026-07-13T01:34:42.542" v="137" actId="14100"/>
          <ac:graphicFrameMkLst>
            <pc:docMk/>
            <pc:sldMk cId="3799938613" sldId="263"/>
            <ac:graphicFrameMk id="3" creationId="{FFA95C4C-3AF6-F60A-9D39-7F4BD3745329}"/>
          </ac:graphicFrameMkLst>
        </pc:graphicFrameChg>
      </pc:sldChg>
      <pc:sldChg chg="addSp modSp mod">
        <pc:chgData name="Adrian Margean" userId="f7a2ced243e00bb4" providerId="LiveId" clId="{138EB649-0360-4374-9483-769C594545DC}" dt="2026-07-13T01:53:35.019" v="223"/>
        <pc:sldMkLst>
          <pc:docMk/>
          <pc:sldMk cId="2715091368" sldId="265"/>
        </pc:sldMkLst>
        <pc:spChg chg="add mod">
          <ac:chgData name="Adrian Margean" userId="f7a2ced243e00bb4" providerId="LiveId" clId="{138EB649-0360-4374-9483-769C594545DC}" dt="2026-07-13T01:53:35.019" v="223"/>
          <ac:spMkLst>
            <pc:docMk/>
            <pc:sldMk cId="2715091368" sldId="265"/>
            <ac:spMk id="2" creationId="{8D538F47-425A-B5B7-9D77-961BD28CF7F0}"/>
          </ac:spMkLst>
        </pc:spChg>
      </pc:sldChg>
      <pc:sldChg chg="modSp mod">
        <pc:chgData name="Adrian Margean" userId="f7a2ced243e00bb4" providerId="LiveId" clId="{138EB649-0360-4374-9483-769C594545DC}" dt="2026-07-13T01:48:24.147" v="196" actId="20577"/>
        <pc:sldMkLst>
          <pc:docMk/>
          <pc:sldMk cId="121645419" sldId="267"/>
        </pc:sldMkLst>
        <pc:spChg chg="mod">
          <ac:chgData name="Adrian Margean" userId="f7a2ced243e00bb4" providerId="LiveId" clId="{138EB649-0360-4374-9483-769C594545DC}" dt="2026-07-13T01:31:59.572" v="132" actId="20577"/>
          <ac:spMkLst>
            <pc:docMk/>
            <pc:sldMk cId="121645419" sldId="267"/>
            <ac:spMk id="5" creationId="{1BEE6E19-5D34-8A38-C5F5-4211DC58FDD6}"/>
          </ac:spMkLst>
        </pc:spChg>
        <pc:spChg chg="mod">
          <ac:chgData name="Adrian Margean" userId="f7a2ced243e00bb4" providerId="LiveId" clId="{138EB649-0360-4374-9483-769C594545DC}" dt="2026-07-13T01:45:15.122" v="151" actId="255"/>
          <ac:spMkLst>
            <pc:docMk/>
            <pc:sldMk cId="121645419" sldId="267"/>
            <ac:spMk id="9" creationId="{376A4A17-7BA1-72A7-2D1E-8434A7DEA7C8}"/>
          </ac:spMkLst>
        </pc:spChg>
        <pc:spChg chg="mod">
          <ac:chgData name="Adrian Margean" userId="f7a2ced243e00bb4" providerId="LiveId" clId="{138EB649-0360-4374-9483-769C594545DC}" dt="2026-07-13T01:46:46.571" v="172" actId="20577"/>
          <ac:spMkLst>
            <pc:docMk/>
            <pc:sldMk cId="121645419" sldId="267"/>
            <ac:spMk id="11" creationId="{76612226-EE11-6242-9E91-78A1CC2BE8A1}"/>
          </ac:spMkLst>
        </pc:spChg>
        <pc:spChg chg="mod">
          <ac:chgData name="Adrian Margean" userId="f7a2ced243e00bb4" providerId="LiveId" clId="{138EB649-0360-4374-9483-769C594545DC}" dt="2026-07-13T01:48:24.147" v="196" actId="20577"/>
          <ac:spMkLst>
            <pc:docMk/>
            <pc:sldMk cId="121645419" sldId="267"/>
            <ac:spMk id="13" creationId="{9BA3F367-8BA2-FBEB-F0B5-E98243B84CE1}"/>
          </ac:spMkLst>
        </pc:spChg>
      </pc:sldChg>
      <pc:sldChg chg="modSp del mod">
        <pc:chgData name="Adrian Margean" userId="f7a2ced243e00bb4" providerId="LiveId" clId="{138EB649-0360-4374-9483-769C594545DC}" dt="2026-07-13T01:57:44.353" v="244" actId="47"/>
        <pc:sldMkLst>
          <pc:docMk/>
          <pc:sldMk cId="3370740494" sldId="269"/>
        </pc:sldMkLst>
        <pc:spChg chg="mod">
          <ac:chgData name="Adrian Margean" userId="f7a2ced243e00bb4" providerId="LiveId" clId="{138EB649-0360-4374-9483-769C594545DC}" dt="2026-07-13T01:57:18.890" v="242" actId="1076"/>
          <ac:spMkLst>
            <pc:docMk/>
            <pc:sldMk cId="3370740494" sldId="269"/>
            <ac:spMk id="3" creationId="{7E13AE4F-F10F-C789-40CF-95874CB99465}"/>
          </ac:spMkLst>
        </pc:spChg>
        <pc:spChg chg="mod">
          <ac:chgData name="Adrian Margean" userId="f7a2ced243e00bb4" providerId="LiveId" clId="{138EB649-0360-4374-9483-769C594545DC}" dt="2026-07-13T01:57:18.890" v="242" actId="1076"/>
          <ac:spMkLst>
            <pc:docMk/>
            <pc:sldMk cId="3370740494" sldId="269"/>
            <ac:spMk id="5" creationId="{6C425D3E-79F3-1CCA-1141-88F270531FED}"/>
          </ac:spMkLst>
        </pc:spChg>
      </pc:sldChg>
      <pc:sldChg chg="modSp mod">
        <pc:chgData name="Adrian Margean" userId="f7a2ced243e00bb4" providerId="LiveId" clId="{138EB649-0360-4374-9483-769C594545DC}" dt="2026-07-13T02:01:51.782" v="260" actId="20577"/>
        <pc:sldMkLst>
          <pc:docMk/>
          <pc:sldMk cId="3261016103" sldId="270"/>
        </pc:sldMkLst>
        <pc:spChg chg="mod">
          <ac:chgData name="Adrian Margean" userId="f7a2ced243e00bb4" providerId="LiveId" clId="{138EB649-0360-4374-9483-769C594545DC}" dt="2026-07-13T02:01:51.782" v="260" actId="20577"/>
          <ac:spMkLst>
            <pc:docMk/>
            <pc:sldMk cId="3261016103" sldId="270"/>
            <ac:spMk id="11" creationId="{CF317D30-00D3-A1C6-EF4C-E5C71345007B}"/>
          </ac:spMkLst>
        </pc:spChg>
      </pc:sldChg>
      <pc:sldChg chg="del">
        <pc:chgData name="Adrian Margean" userId="f7a2ced243e00bb4" providerId="LiveId" clId="{138EB649-0360-4374-9483-769C594545DC}" dt="2026-07-13T01:59:32.262" v="256" actId="2696"/>
        <pc:sldMkLst>
          <pc:docMk/>
          <pc:sldMk cId="1470810834" sldId="271"/>
        </pc:sldMkLst>
      </pc:sldChg>
      <pc:sldChg chg="modSp add mod ord modTransition">
        <pc:chgData name="Adrian Margean" userId="f7a2ced243e00bb4" providerId="LiveId" clId="{138EB649-0360-4374-9483-769C594545DC}" dt="2026-07-13T01:57:39.998" v="243"/>
        <pc:sldMkLst>
          <pc:docMk/>
          <pc:sldMk cId="4093962797" sldId="273"/>
        </pc:sldMkLst>
        <pc:spChg chg="mod">
          <ac:chgData name="Adrian Margean" userId="f7a2ced243e00bb4" providerId="LiveId" clId="{138EB649-0360-4374-9483-769C594545DC}" dt="2026-07-13T01:56:56.646" v="241" actId="1076"/>
          <ac:spMkLst>
            <pc:docMk/>
            <pc:sldMk cId="4093962797" sldId="273"/>
            <ac:spMk id="3" creationId="{B7A85A6A-121A-B61A-D864-48B8AECFF8A4}"/>
          </ac:spMkLst>
        </pc:spChg>
        <pc:spChg chg="mod">
          <ac:chgData name="Adrian Margean" userId="f7a2ced243e00bb4" providerId="LiveId" clId="{138EB649-0360-4374-9483-769C594545DC}" dt="2026-07-13T01:56:56.646" v="241" actId="1076"/>
          <ac:spMkLst>
            <pc:docMk/>
            <pc:sldMk cId="4093962797" sldId="273"/>
            <ac:spMk id="5" creationId="{0B06C35F-A6A4-AE8D-F39E-3CA4F7A1B2D2}"/>
          </ac:spMkLst>
        </pc:spChg>
        <pc:spChg chg="mod">
          <ac:chgData name="Adrian Margean" userId="f7a2ced243e00bb4" providerId="LiveId" clId="{138EB649-0360-4374-9483-769C594545DC}" dt="2026-07-13T01:55:44.506" v="233" actId="1076"/>
          <ac:spMkLst>
            <pc:docMk/>
            <pc:sldMk cId="4093962797" sldId="273"/>
            <ac:spMk id="9" creationId="{29F8DF28-618A-98E3-8D60-F39C16FEA0D5}"/>
          </ac:spMkLst>
        </pc:spChg>
        <pc:spChg chg="mod">
          <ac:chgData name="Adrian Margean" userId="f7a2ced243e00bb4" providerId="LiveId" clId="{138EB649-0360-4374-9483-769C594545DC}" dt="2026-07-13T01:56:08.310" v="236" actId="1076"/>
          <ac:spMkLst>
            <pc:docMk/>
            <pc:sldMk cId="4093962797" sldId="273"/>
            <ac:spMk id="11" creationId="{C0ECB4D3-1C9B-131A-4DBE-F3EB443BAC67}"/>
          </ac:spMkLst>
        </pc:spChg>
        <pc:spChg chg="mod">
          <ac:chgData name="Adrian Margean" userId="f7a2ced243e00bb4" providerId="LiveId" clId="{138EB649-0360-4374-9483-769C594545DC}" dt="2026-07-13T01:56:41.767" v="240" actId="1076"/>
          <ac:spMkLst>
            <pc:docMk/>
            <pc:sldMk cId="4093962797" sldId="273"/>
            <ac:spMk id="18" creationId="{0AADB32D-23DB-981B-2B79-07CCA95EBBC5}"/>
          </ac:spMkLst>
        </pc:spChg>
        <pc:grpChg chg="mod">
          <ac:chgData name="Adrian Margean" userId="f7a2ced243e00bb4" providerId="LiveId" clId="{138EB649-0360-4374-9483-769C594545DC}" dt="2026-07-13T01:55:57.630" v="234" actId="1076"/>
          <ac:grpSpMkLst>
            <pc:docMk/>
            <pc:sldMk cId="4093962797" sldId="273"/>
            <ac:grpSpMk id="19" creationId="{B998891F-AD41-B847-8781-45205C94E896}"/>
          </ac:grpSpMkLst>
        </pc:grpChg>
        <pc:grpChg chg="mod">
          <ac:chgData name="Adrian Margean" userId="f7a2ced243e00bb4" providerId="LiveId" clId="{138EB649-0360-4374-9483-769C594545DC}" dt="2026-07-13T01:56:19.132" v="237" actId="1076"/>
          <ac:grpSpMkLst>
            <pc:docMk/>
            <pc:sldMk cId="4093962797" sldId="273"/>
            <ac:grpSpMk id="20" creationId="{1B1601AD-0F24-0B45-B253-E545244B8AC0}"/>
          </ac:grpSpMkLst>
        </pc:grpChg>
        <pc:grpChg chg="mod">
          <ac:chgData name="Adrian Margean" userId="f7a2ced243e00bb4" providerId="LiveId" clId="{138EB649-0360-4374-9483-769C594545DC}" dt="2026-07-13T01:56:36.872" v="239" actId="1076"/>
          <ac:grpSpMkLst>
            <pc:docMk/>
            <pc:sldMk cId="4093962797" sldId="273"/>
            <ac:grpSpMk id="21" creationId="{4CF316E1-C7BA-A268-E9CE-1C4E3A6AC86A}"/>
          </ac:grpSpMkLst>
        </pc:grpChg>
      </pc:sldChg>
      <pc:sldChg chg="modSp add del mod ord modTransition">
        <pc:chgData name="Adrian Margean" userId="f7a2ced243e00bb4" providerId="LiveId" clId="{138EB649-0360-4374-9483-769C594545DC}" dt="2026-07-13T02:04:03.418" v="275" actId="47"/>
        <pc:sldMkLst>
          <pc:docMk/>
          <pc:sldMk cId="2684089370" sldId="274"/>
        </pc:sldMkLst>
        <pc:spChg chg="mod">
          <ac:chgData name="Adrian Margean" userId="f7a2ced243e00bb4" providerId="LiveId" clId="{138EB649-0360-4374-9483-769C594545DC}" dt="2026-07-13T01:59:24.513" v="255" actId="1076"/>
          <ac:spMkLst>
            <pc:docMk/>
            <pc:sldMk cId="2684089370" sldId="274"/>
            <ac:spMk id="3" creationId="{4B2A792E-D776-0119-67CC-D3DDB6E8AEA1}"/>
          </ac:spMkLst>
        </pc:spChg>
        <pc:spChg chg="mod">
          <ac:chgData name="Adrian Margean" userId="f7a2ced243e00bb4" providerId="LiveId" clId="{138EB649-0360-4374-9483-769C594545DC}" dt="2026-07-13T01:59:24.513" v="255" actId="1076"/>
          <ac:spMkLst>
            <pc:docMk/>
            <pc:sldMk cId="2684089370" sldId="274"/>
            <ac:spMk id="5" creationId="{62452D8F-AD80-3FDC-C829-CF5D112AE837}"/>
          </ac:spMkLst>
        </pc:spChg>
        <pc:spChg chg="mod">
          <ac:chgData name="Adrian Margean" userId="f7a2ced243e00bb4" providerId="LiveId" clId="{138EB649-0360-4374-9483-769C594545DC}" dt="2026-07-13T01:59:09.023" v="254" actId="14100"/>
          <ac:spMkLst>
            <pc:docMk/>
            <pc:sldMk cId="2684089370" sldId="274"/>
            <ac:spMk id="18" creationId="{4E21329B-9A70-E48D-A9B8-AA8980F120E4}"/>
          </ac:spMkLst>
        </pc:spChg>
        <pc:grpChg chg="mod">
          <ac:chgData name="Adrian Margean" userId="f7a2ced243e00bb4" providerId="LiveId" clId="{138EB649-0360-4374-9483-769C594545DC}" dt="2026-07-13T01:58:34.248" v="249" actId="1076"/>
          <ac:grpSpMkLst>
            <pc:docMk/>
            <pc:sldMk cId="2684089370" sldId="274"/>
            <ac:grpSpMk id="19" creationId="{5FB0E414-EE02-E48E-40D5-CF72B4DA8404}"/>
          </ac:grpSpMkLst>
        </pc:grpChg>
        <pc:grpChg chg="mod">
          <ac:chgData name="Adrian Margean" userId="f7a2ced243e00bb4" providerId="LiveId" clId="{138EB649-0360-4374-9483-769C594545DC}" dt="2026-07-13T01:58:41.560" v="250" actId="1076"/>
          <ac:grpSpMkLst>
            <pc:docMk/>
            <pc:sldMk cId="2684089370" sldId="274"/>
            <ac:grpSpMk id="20" creationId="{AB880D9B-6362-2A00-D385-0E3289666BEC}"/>
          </ac:grpSpMkLst>
        </pc:grpChg>
        <pc:grpChg chg="mod">
          <ac:chgData name="Adrian Margean" userId="f7a2ced243e00bb4" providerId="LiveId" clId="{138EB649-0360-4374-9483-769C594545DC}" dt="2026-07-13T01:59:01.710" v="253" actId="1076"/>
          <ac:grpSpMkLst>
            <pc:docMk/>
            <pc:sldMk cId="2684089370" sldId="274"/>
            <ac:grpSpMk id="21" creationId="{2567257A-1408-015D-5D76-662114312341}"/>
          </ac:grpSpMkLst>
        </pc:grpChg>
      </pc:sldChg>
      <pc:sldChg chg="modSp add mod ord modTransition">
        <pc:chgData name="Adrian Margean" userId="f7a2ced243e00bb4" providerId="LiveId" clId="{138EB649-0360-4374-9483-769C594545DC}" dt="2026-07-13T02:04:01.251" v="274"/>
        <pc:sldMkLst>
          <pc:docMk/>
          <pc:sldMk cId="243208958" sldId="275"/>
        </pc:sldMkLst>
        <pc:spChg chg="mod">
          <ac:chgData name="Adrian Margean" userId="f7a2ced243e00bb4" providerId="LiveId" clId="{138EB649-0360-4374-9483-769C594545DC}" dt="2026-07-13T02:03:48.476" v="273" actId="1076"/>
          <ac:spMkLst>
            <pc:docMk/>
            <pc:sldMk cId="243208958" sldId="275"/>
            <ac:spMk id="3" creationId="{50FD41AB-0995-1F62-1EBE-4DB8A2B18F69}"/>
          </ac:spMkLst>
        </pc:spChg>
        <pc:spChg chg="mod">
          <ac:chgData name="Adrian Margean" userId="f7a2ced243e00bb4" providerId="LiveId" clId="{138EB649-0360-4374-9483-769C594545DC}" dt="2026-07-13T02:03:48.476" v="273" actId="1076"/>
          <ac:spMkLst>
            <pc:docMk/>
            <pc:sldMk cId="243208958" sldId="275"/>
            <ac:spMk id="5" creationId="{5F9F198F-4EE7-A15B-0BF8-F6C16D3D8B8A}"/>
          </ac:spMkLst>
        </pc:spChg>
        <pc:spChg chg="mod">
          <ac:chgData name="Adrian Margean" userId="f7a2ced243e00bb4" providerId="LiveId" clId="{138EB649-0360-4374-9483-769C594545DC}" dt="2026-07-13T02:03:20.059" v="270" actId="1076"/>
          <ac:spMkLst>
            <pc:docMk/>
            <pc:sldMk cId="243208958" sldId="275"/>
            <ac:spMk id="18" creationId="{85A57B75-E6D6-E779-4846-FB1466D62543}"/>
          </ac:spMkLst>
        </pc:spChg>
        <pc:grpChg chg="mod">
          <ac:chgData name="Adrian Margean" userId="f7a2ced243e00bb4" providerId="LiveId" clId="{138EB649-0360-4374-9483-769C594545DC}" dt="2026-07-13T02:02:59.837" v="268" actId="1076"/>
          <ac:grpSpMkLst>
            <pc:docMk/>
            <pc:sldMk cId="243208958" sldId="275"/>
            <ac:grpSpMk id="19" creationId="{38ECD1E3-DCAA-EDAA-C080-DB9608DC785F}"/>
          </ac:grpSpMkLst>
        </pc:grpChg>
        <pc:grpChg chg="mod">
          <ac:chgData name="Adrian Margean" userId="f7a2ced243e00bb4" providerId="LiveId" clId="{138EB649-0360-4374-9483-769C594545DC}" dt="2026-07-13T02:03:11.056" v="269" actId="1076"/>
          <ac:grpSpMkLst>
            <pc:docMk/>
            <pc:sldMk cId="243208958" sldId="275"/>
            <ac:grpSpMk id="20" creationId="{6C5EDE48-7D44-DCF8-6228-C0AB46CE8D2A}"/>
          </ac:grpSpMkLst>
        </pc:grpChg>
        <pc:grpChg chg="mod">
          <ac:chgData name="Adrian Margean" userId="f7a2ced243e00bb4" providerId="LiveId" clId="{138EB649-0360-4374-9483-769C594545DC}" dt="2026-07-13T02:03:32.520" v="271" actId="1076"/>
          <ac:grpSpMkLst>
            <pc:docMk/>
            <pc:sldMk cId="243208958" sldId="275"/>
            <ac:grpSpMk id="21" creationId="{12EB664E-3739-CAA9-6EEA-130FC5309FE7}"/>
          </ac:grpSpMkLst>
        </pc:gr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8DC448-8359-41A8-B3A3-1F570C8BD75C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AEC419-2890-4269-ADB4-5C539447D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302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EFE0C5-5579-66AF-9CAE-D620AE3105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51155E-E986-CD52-AD75-6E7E4FA4D1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42ABC6-C020-6B5B-3F01-301855351A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4BEC78-1CE1-DD82-1FB3-C80B7C36D2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AEC419-2890-4269-ADB4-5C539447D25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127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AEC419-2890-4269-ADB4-5C539447D25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155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06FD3-F10D-2275-F5B9-DF273CE300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F33857-AC51-C1C8-6F24-7079AB20D7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414553-6ED0-F4B7-D277-E4828E2377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4025E4-23DE-C7E8-CC75-D2E1843E40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AEC419-2890-4269-ADB4-5C539447D25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126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3A6214-4EE7-36D0-EFDF-3A11D96795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6042FD-A2EE-E538-785D-BB0AF51AEA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6220B4-FE15-B848-43EF-EAEC83492B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04B301-D473-0B35-73AE-8719A46B88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AEC419-2890-4269-ADB4-5C539447D25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679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00855-D32A-3031-00EC-9CE2B16669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CDA232-6930-F068-3711-743335EA3F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4BE443-7C2E-E355-4506-D7C524365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B5E66-F301-41D4-A1CE-E255C3AA7532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E231B0-9361-E2C5-583E-258C820C4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9DF48B-FCB5-C549-3F40-420696EFE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FA4-3E87-4CC3-B924-E2ED5D9B7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242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E6282-498E-F59B-A416-F423E91EE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0075C6-60D6-D8F7-B404-5206A452C8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658216-EA48-D417-22AB-599F958B3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B5E66-F301-41D4-A1CE-E255C3AA7532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458D2-DF9D-9C6A-54DB-7CDA7A1FD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64C124-A161-C365-9736-A09417907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FA4-3E87-4CC3-B924-E2ED5D9B7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257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D0545-7F92-6BEE-9801-8EC56C3CE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6F88D2-8C71-A89A-7C26-F59780176B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1275D7-CD6C-1FDC-0FFF-3E53367E8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B5E66-F301-41D4-A1CE-E255C3AA7532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FD35DD-950F-04CB-AF5B-F8A9D94CE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61D812-9195-3DD6-6CA0-C66C504E4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FA4-3E87-4CC3-B924-E2ED5D9B7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99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52608-66D6-9DCA-9B04-668F55626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D81CB2-CA88-5B0E-FA2B-F0D969B335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D6233A-57D9-1746-F67C-E233844811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25F220-495F-49B9-A428-F78CDF5EC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B5E66-F301-41D4-A1CE-E255C3AA7532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69F07A-A495-C5DB-4ED0-59101D6FB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FE9767-5358-B414-BBE5-9B87DF47C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FA4-3E87-4CC3-B924-E2ED5D9B7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366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B85DC-E7CB-E62E-9EFE-8F64F16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E75AC0-F561-8913-1BCE-0E528BC173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848690-D91D-F410-CE51-8D63FF84C5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EA910E-8834-76C1-7515-1D1D4E3FDE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BFB707-C86D-C94C-2B23-EAF4C9A378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35E8EF-8D4D-2D9E-0ACA-712EDCDA2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B5E66-F301-41D4-A1CE-E255C3AA7532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FA5CC8E-8EE0-58FE-884B-DD815DB4F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284503-7693-F216-4348-C183DD419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FA4-3E87-4CC3-B924-E2ED5D9B7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742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446D94-9142-AE91-587E-AAC7C7BEE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BBE9BA-9080-690C-865A-B37C59E8B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B5E66-F301-41D4-A1CE-E255C3AA7532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6616B6-BD3B-67AC-EB0F-4E5C992A9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0F336D-E7E6-0D12-1BF7-EEA680E96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FA4-3E87-4CC3-B924-E2ED5D9B7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498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B0F72F-3106-60CC-E56E-FE6A64048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B5E66-F301-41D4-A1CE-E255C3AA7532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837DA9-D7D8-5918-9EF2-450D8D06B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5B8806-F47A-F3CF-3E77-C6CDE837D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FA4-3E87-4CC3-B924-E2ED5D9B7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481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44BE3-5B7A-B6F1-346A-5B8507E6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7B8EF7-726F-9C75-4FB0-EA6515B776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9979F0-4ACC-F486-B06D-5A9776C603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1CC05A-4C79-70F7-C6C2-72ACB3D86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B5E66-F301-41D4-A1CE-E255C3AA7532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058CD0-51B6-AEF4-C82E-08C2AD381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BB3B6B-7A9E-C65E-0CE7-1F0CF2B8A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FA4-3E87-4CC3-B924-E2ED5D9B7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50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E12E5-433E-3D85-00CE-03A62DF87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C188BB-0114-A4C6-5509-E006A24A53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A9F545-7AE8-1934-2725-7E954C655D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3FB07E-0DFD-635A-7985-C51044BDF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B5E66-F301-41D4-A1CE-E255C3AA7532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410130-B545-4FDF-440D-CC82998CF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F5624B-C495-B315-D7CE-0A726C3A3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FA4-3E87-4CC3-B924-E2ED5D9B7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620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E43C6-5DD9-AFFE-9921-4389A3EE83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E8FC16-F86E-2991-B59F-6E1CBF9FDE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37DB72-E75A-B288-99CC-EE2981729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B5E66-F301-41D4-A1CE-E255C3AA7532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139F09-0D5A-BCF5-F834-91A1A0BC0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D17428-ABAB-EEBF-493D-163DC54D7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FA4-3E87-4CC3-B924-E2ED5D9B7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112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99AD3E-4734-1AA3-228D-B8FF2E9774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F64CC6-836E-59E2-D3C6-668506F2CA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9DF628-9752-FA5E-AAA4-3AD6F702A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B5E66-F301-41D4-A1CE-E255C3AA7532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C9320-D8B4-45AB-A9F7-C83623EB2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E1F00D-AE74-DFC2-5522-215F9B0C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CDFA4-3E87-4CC3-B924-E2ED5D9B7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742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BB816D-6865-A918-4737-5E03E7A60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301561-6696-121F-27DC-9EBABD66C1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686D3E-B94E-E5B0-507D-C68D402986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EB5E66-F301-41D4-A1CE-E255C3AA7532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2AC36D-818F-86B1-44AC-444409D583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790F0F-AD11-CB8A-3499-ECF0212EFC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2CDFA4-3E87-4CC3-B924-E2ED5D9B7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479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4.sv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government/statistics/business-population-estimates-2024/business-population-estimates-for-the-uk-and-regions-2024-statistical-releas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5CC7F-84C1-113E-92BE-809449ED75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6514011" cy="2306637"/>
          </a:xfrm>
        </p:spPr>
        <p:txBody>
          <a:bodyPr>
            <a:normAutofit fontScale="90000"/>
          </a:bodyPr>
          <a:lstStyle/>
          <a:p>
            <a:r>
              <a:rPr lang="en-GB" b="1" i="1" dirty="0">
                <a:latin typeface="Aptos SemiBold" panose="020F0502020204030204" pitchFamily="34" charset="0"/>
              </a:rPr>
              <a:t>Business plan pitch presentation for</a:t>
            </a:r>
            <a:br>
              <a:rPr lang="en-GB" b="1" i="1" dirty="0">
                <a:latin typeface="Aptos SemiBold" panose="020F0502020204030204" pitchFamily="34" charset="0"/>
              </a:rPr>
            </a:br>
            <a:r>
              <a:rPr lang="en-GB" b="1" i="1" dirty="0">
                <a:solidFill>
                  <a:srgbClr val="008C45"/>
                </a:solidFill>
                <a:latin typeface="Aptos SemiBold" panose="020F0502020204030204" pitchFamily="34" charset="0"/>
              </a:rPr>
              <a:t>It</a:t>
            </a:r>
            <a:r>
              <a:rPr lang="en-GB" b="1" i="1" dirty="0">
                <a:ln>
                  <a:solidFill>
                    <a:schemeClr val="tx1"/>
                  </a:solidFill>
                </a:ln>
                <a:solidFill>
                  <a:srgbClr val="F4F5F0"/>
                </a:solidFill>
                <a:latin typeface="Aptos SemiBold" panose="020F0502020204030204" pitchFamily="34" charset="0"/>
              </a:rPr>
              <a:t>al</a:t>
            </a:r>
            <a:r>
              <a:rPr lang="en-GB" b="1" i="1" dirty="0">
                <a:solidFill>
                  <a:srgbClr val="CD212A"/>
                </a:solidFill>
                <a:latin typeface="Aptos SemiBold" panose="020F0502020204030204" pitchFamily="34" charset="0"/>
              </a:rPr>
              <a:t>ia</a:t>
            </a:r>
            <a:r>
              <a:rPr lang="en-GB" b="1" i="1" dirty="0">
                <a:latin typeface="Aptos SemiBold" panose="020F0502020204030204" pitchFamily="34" charset="0"/>
              </a:rPr>
              <a:t> Wheels</a:t>
            </a:r>
            <a:br>
              <a:rPr lang="en-GB" b="1" i="1" dirty="0">
                <a:latin typeface="Aptos SemiBold" panose="020F0502020204030204" pitchFamily="34" charset="0"/>
              </a:rPr>
            </a:br>
            <a:r>
              <a:rPr lang="en-GB" sz="2600" dirty="0"/>
              <a:t>A Sustainable Italian Food Truck Venture in London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F4EC6-A67D-4795-EA5A-63477EB8A4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92140"/>
            <a:ext cx="9144000" cy="2142743"/>
          </a:xfrm>
        </p:spPr>
        <p:txBody>
          <a:bodyPr>
            <a:noAutofit/>
          </a:bodyPr>
          <a:lstStyle/>
          <a:p>
            <a:pPr algn="l"/>
            <a:r>
              <a:rPr lang="en-GB" sz="1800" b="1" dirty="0">
                <a:latin typeface="Aptos SemiBold" panose="020B0004020202020204" pitchFamily="34" charset="0"/>
              </a:rPr>
              <a:t>Program of Study:  </a:t>
            </a:r>
            <a:r>
              <a:rPr lang="en-GB" sz="1800" dirty="0">
                <a:latin typeface="Aptos SemiBold" panose="020B0004020202020204" pitchFamily="34" charset="0"/>
              </a:rPr>
              <a:t>Certificate in Higher Education Business Skills for the Workplace</a:t>
            </a:r>
          </a:p>
          <a:p>
            <a:pPr algn="l"/>
            <a:r>
              <a:rPr lang="en-GB" sz="1800" b="1" dirty="0">
                <a:latin typeface="Aptos SemiBold" panose="020B0004020202020204" pitchFamily="34" charset="0"/>
              </a:rPr>
              <a:t>Module Name &amp; Code: </a:t>
            </a:r>
            <a:r>
              <a:rPr lang="en-GB" sz="1800" dirty="0">
                <a:latin typeface="Aptos SemiBold" panose="020B0004020202020204" pitchFamily="34" charset="0"/>
              </a:rPr>
              <a:t> Enterprise and Entrepreneurship LCLM4006</a:t>
            </a:r>
          </a:p>
          <a:p>
            <a:pPr algn="l"/>
            <a:r>
              <a:rPr lang="en-GB" sz="1800" b="1" dirty="0">
                <a:latin typeface="Aptos SemiBold" panose="020B0004020202020204" pitchFamily="34" charset="0"/>
              </a:rPr>
              <a:t>Lecturer's Name:</a:t>
            </a:r>
            <a:r>
              <a:rPr lang="en-GB" sz="1800" dirty="0">
                <a:latin typeface="Aptos SemiBold" panose="020B0004020202020204" pitchFamily="34" charset="0"/>
              </a:rPr>
              <a:t> Ejike </a:t>
            </a:r>
            <a:r>
              <a:rPr lang="en-GB" sz="1800" dirty="0" err="1">
                <a:latin typeface="Aptos SemiBold" panose="020B0004020202020204" pitchFamily="34" charset="0"/>
              </a:rPr>
              <a:t>Udeogu</a:t>
            </a:r>
            <a:endParaRPr lang="en-GB" sz="1800" dirty="0">
              <a:latin typeface="Aptos SemiBold" panose="020B0004020202020204" pitchFamily="34" charset="0"/>
            </a:endParaRPr>
          </a:p>
          <a:p>
            <a:pPr algn="l"/>
            <a:r>
              <a:rPr lang="en-GB" sz="1800" b="1" dirty="0">
                <a:latin typeface="Aptos SemiBold" panose="020B0004020202020204" pitchFamily="34" charset="0"/>
              </a:rPr>
              <a:t>Presenter:  </a:t>
            </a:r>
            <a:r>
              <a:rPr lang="en-GB" sz="1800" dirty="0">
                <a:latin typeface="Aptos SemiBold" panose="020B0004020202020204" pitchFamily="34" charset="0"/>
              </a:rPr>
              <a:t>Ionela-Ramona Axente</a:t>
            </a:r>
          </a:p>
          <a:p>
            <a:pPr algn="l"/>
            <a:r>
              <a:rPr lang="en-GB" sz="1800" b="1" dirty="0">
                <a:latin typeface="Aptos SemiBold" panose="020B0004020202020204" pitchFamily="34" charset="0"/>
              </a:rPr>
              <a:t>Student ID:  </a:t>
            </a:r>
            <a:r>
              <a:rPr lang="en-GB" sz="1800" dirty="0">
                <a:latin typeface="Aptos SemiBold" panose="020B0004020202020204" pitchFamily="34" charset="0"/>
              </a:rPr>
              <a:t>2507866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7FEFA75A-42DA-31F4-A47A-0C61C3D4160C}"/>
              </a:ext>
            </a:extLst>
          </p:cNvPr>
          <p:cNvGrpSpPr/>
          <p:nvPr/>
        </p:nvGrpSpPr>
        <p:grpSpPr>
          <a:xfrm>
            <a:off x="-4066904" y="0"/>
            <a:ext cx="4066904" cy="4170914"/>
            <a:chOff x="-4066904" y="0"/>
            <a:chExt cx="4066904" cy="4170914"/>
          </a:xfrm>
        </p:grpSpPr>
        <p:pic>
          <p:nvPicPr>
            <p:cNvPr id="11" name="Graphic 10" descr="Truck with solid fill">
              <a:extLst>
                <a:ext uri="{FF2B5EF4-FFF2-40B4-BE49-F238E27FC236}">
                  <a16:creationId xmlns:a16="http://schemas.microsoft.com/office/drawing/2014/main" id="{2EED08B9-BB9E-7ECF-B050-B388CDA3533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-4066904" y="0"/>
              <a:ext cx="4066904" cy="4170914"/>
            </a:xfrm>
            <a:prstGeom prst="rect">
              <a:avLst/>
            </a:prstGeom>
          </p:spPr>
        </p:pic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372A5F95-2FF2-50AB-7630-7065003720FF}"/>
                </a:ext>
              </a:extLst>
            </p:cNvPr>
            <p:cNvGrpSpPr/>
            <p:nvPr/>
          </p:nvGrpSpPr>
          <p:grpSpPr>
            <a:xfrm>
              <a:off x="-3389641" y="326953"/>
              <a:ext cx="1447826" cy="795410"/>
              <a:chOff x="1262863" y="-410966"/>
              <a:chExt cx="1664415" cy="914400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5A376910-2FF8-9AE5-FA07-29B696AE931C}"/>
                  </a:ext>
                </a:extLst>
              </p:cNvPr>
              <p:cNvSpPr/>
              <p:nvPr/>
            </p:nvSpPr>
            <p:spPr>
              <a:xfrm>
                <a:off x="1262863" y="-410966"/>
                <a:ext cx="554805" cy="914400"/>
              </a:xfrm>
              <a:prstGeom prst="rect">
                <a:avLst/>
              </a:prstGeom>
              <a:solidFill>
                <a:srgbClr val="008C45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1A1F1F25-4E0C-3154-38EC-F7C76E07694B}"/>
                  </a:ext>
                </a:extLst>
              </p:cNvPr>
              <p:cNvSpPr/>
              <p:nvPr/>
            </p:nvSpPr>
            <p:spPr>
              <a:xfrm>
                <a:off x="1817668" y="-410966"/>
                <a:ext cx="554805" cy="914400"/>
              </a:xfrm>
              <a:prstGeom prst="rect">
                <a:avLst/>
              </a:prstGeom>
              <a:solidFill>
                <a:srgbClr val="F4F5F0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92B3E84-63C2-C2A4-385E-39F867C7C88F}"/>
                  </a:ext>
                </a:extLst>
              </p:cNvPr>
              <p:cNvSpPr/>
              <p:nvPr/>
            </p:nvSpPr>
            <p:spPr>
              <a:xfrm>
                <a:off x="2372473" y="-410966"/>
                <a:ext cx="554805" cy="914400"/>
              </a:xfrm>
              <a:prstGeom prst="rect">
                <a:avLst/>
              </a:prstGeom>
              <a:solidFill>
                <a:srgbClr val="CD212A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10578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56 0.03773 L 0.97409 0.0377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32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E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996A26-865D-DCBD-09DF-E18E540DE1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4CF316E1-C7BA-A268-E9CE-1C4E3A6AC86A}"/>
              </a:ext>
            </a:extLst>
          </p:cNvPr>
          <p:cNvGrpSpPr/>
          <p:nvPr/>
        </p:nvGrpSpPr>
        <p:grpSpPr>
          <a:xfrm>
            <a:off x="-3211461" y="0"/>
            <a:ext cx="4472040" cy="6858000"/>
            <a:chOff x="8180439" y="0"/>
            <a:chExt cx="4472040" cy="6858000"/>
          </a:xfrm>
          <a:solidFill>
            <a:srgbClr val="D1C2A5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E019748-FC05-CDDD-C62A-BB0CA7610CBA}"/>
                </a:ext>
              </a:extLst>
            </p:cNvPr>
            <p:cNvSpPr/>
            <p:nvPr/>
          </p:nvSpPr>
          <p:spPr>
            <a:xfrm>
              <a:off x="8180439" y="0"/>
              <a:ext cx="4011561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u="sng" dirty="0">
                  <a:solidFill>
                    <a:schemeClr val="tx1"/>
                  </a:solidFill>
                </a:rPr>
                <a:t>Management Structure</a:t>
              </a:r>
            </a:p>
            <a:p>
              <a:pPr algn="ctr"/>
              <a:endParaRPr lang="en-GB" b="1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Lean management and operational structure: </a:t>
              </a:r>
              <a:r>
                <a:rPr lang="en-GB" dirty="0">
                  <a:solidFill>
                    <a:schemeClr val="tx1"/>
                  </a:solidFill>
                </a:rPr>
                <a:t>Maximise 	customer value while 	controlling waste and 	overheads. 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 (Scarborough and Cornwall, 2019)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Managing director/owner: </a:t>
              </a:r>
              <a:r>
                <a:rPr lang="en-GB" dirty="0">
                  <a:solidFill>
                    <a:schemeClr val="tx1"/>
                  </a:solidFill>
                </a:rPr>
                <a:t>The 	managing director retains 		ownership of the business 	and oversees all financial 	management, strategic 	planning, procurement and 	marketing. (Burns, 2020)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Team: </a:t>
              </a:r>
              <a:r>
                <a:rPr lang="en-GB" dirty="0">
                  <a:solidFill>
                    <a:schemeClr val="tx1"/>
                  </a:solidFill>
                </a:rPr>
                <a:t>one part-time food 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assistant will help with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daily kitchen prep and 	customer service, 	as well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as temporary staff for 	bigger events when 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needed</a:t>
              </a:r>
              <a:r>
                <a:rPr lang="en-GB" b="1" dirty="0">
                  <a:solidFill>
                    <a:schemeClr val="tx1"/>
                  </a:solidFill>
                </a:rPr>
                <a:t>.</a:t>
              </a:r>
            </a:p>
          </p:txBody>
        </p:sp>
        <p:sp>
          <p:nvSpPr>
            <p:cNvPr id="18" name="Flowchart: Delay 17">
              <a:extLst>
                <a:ext uri="{FF2B5EF4-FFF2-40B4-BE49-F238E27FC236}">
                  <a16:creationId xmlns:a16="http://schemas.microsoft.com/office/drawing/2014/main" id="{0AADB32D-23DB-981B-2B79-07CCA95EBBC5}"/>
                </a:ext>
              </a:extLst>
            </p:cNvPr>
            <p:cNvSpPr/>
            <p:nvPr/>
          </p:nvSpPr>
          <p:spPr>
            <a:xfrm>
              <a:off x="12039831" y="0"/>
              <a:ext cx="612648" cy="61264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B1601AD-0F24-0B45-B253-E545244B8AC0}"/>
              </a:ext>
            </a:extLst>
          </p:cNvPr>
          <p:cNvGrpSpPr/>
          <p:nvPr/>
        </p:nvGrpSpPr>
        <p:grpSpPr>
          <a:xfrm>
            <a:off x="-3671940" y="0"/>
            <a:ext cx="4683205" cy="6858000"/>
            <a:chOff x="4011560" y="0"/>
            <a:chExt cx="4683205" cy="6858000"/>
          </a:xfrm>
          <a:solidFill>
            <a:srgbClr val="E6DEC9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0ECB4D3-1C9B-131A-4DBE-F3EB443BAC67}"/>
                </a:ext>
              </a:extLst>
            </p:cNvPr>
            <p:cNvSpPr/>
            <p:nvPr/>
          </p:nvSpPr>
          <p:spPr>
            <a:xfrm>
              <a:off x="4011560" y="0"/>
              <a:ext cx="416887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u="sng" dirty="0">
                  <a:solidFill>
                    <a:schemeClr val="tx1"/>
                  </a:solidFill>
                </a:rPr>
                <a:t>Legal Format</a:t>
              </a:r>
            </a:p>
            <a:p>
              <a:pPr algn="ctr"/>
              <a:endParaRPr lang="en-GB" b="1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Structure: </a:t>
              </a:r>
              <a:r>
                <a:rPr lang="en-GB" dirty="0">
                  <a:solidFill>
                    <a:schemeClr val="tx1"/>
                  </a:solidFill>
                </a:rPr>
                <a:t>Sole proprietorship in 	startup phase.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Advantages: </a:t>
              </a:r>
            </a:p>
            <a:p>
              <a:pPr marL="742950" lvl="1" indent="-285750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tx1"/>
                  </a:solidFill>
                </a:rPr>
                <a:t>Simple and low cost</a:t>
              </a:r>
            </a:p>
            <a:p>
              <a:pPr marL="742950" lvl="1" indent="-285750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tx1"/>
                  </a:solidFill>
                </a:rPr>
                <a:t>Minimal administrative</a:t>
              </a:r>
            </a:p>
            <a:p>
              <a:pPr lvl="1"/>
              <a:r>
                <a:rPr lang="en-GB" dirty="0">
                  <a:solidFill>
                    <a:schemeClr val="tx1"/>
                  </a:solidFill>
                </a:rPr>
                <a:t>burdens</a:t>
              </a:r>
            </a:p>
            <a:p>
              <a:pPr marL="742950" lvl="1" indent="-285750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tx1"/>
                  </a:solidFill>
                </a:rPr>
                <a:t>Operational flexibility base</a:t>
              </a:r>
            </a:p>
            <a:p>
              <a:pPr lvl="1"/>
              <a:r>
                <a:rPr lang="en-GB" dirty="0">
                  <a:solidFill>
                    <a:schemeClr val="tx1"/>
                  </a:solidFill>
                </a:rPr>
                <a:t>on customer feedback</a:t>
              </a:r>
            </a:p>
            <a:p>
              <a:pPr marL="742950" lvl="1" indent="-285750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tx1"/>
                  </a:solidFill>
                </a:rPr>
                <a:t>Complete control over profit</a:t>
              </a:r>
            </a:p>
            <a:p>
              <a:pPr lvl="1"/>
              <a:r>
                <a:rPr lang="en-GB" dirty="0">
                  <a:solidFill>
                    <a:schemeClr val="tx1"/>
                  </a:solidFill>
                </a:rPr>
                <a:t>and direction of company. </a:t>
              </a:r>
            </a:p>
            <a:p>
              <a:pPr lvl="1"/>
              <a:r>
                <a:rPr lang="en-GB" dirty="0">
                  <a:solidFill>
                    <a:schemeClr val="tx1"/>
                  </a:solidFill>
                </a:rPr>
                <a:t>(Burns, 2020)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Future: </a:t>
              </a:r>
              <a:r>
                <a:rPr lang="en-GB" dirty="0">
                  <a:solidFill>
                    <a:schemeClr val="tx1"/>
                  </a:solidFill>
                </a:rPr>
                <a:t>potential transition into limited company after business growth for better legal protection.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6" name="Flowchart: Delay 15">
              <a:extLst>
                <a:ext uri="{FF2B5EF4-FFF2-40B4-BE49-F238E27FC236}">
                  <a16:creationId xmlns:a16="http://schemas.microsoft.com/office/drawing/2014/main" id="{F431C380-296A-FBE3-6E99-46A196F12B17}"/>
                </a:ext>
              </a:extLst>
            </p:cNvPr>
            <p:cNvSpPr/>
            <p:nvPr/>
          </p:nvSpPr>
          <p:spPr>
            <a:xfrm>
              <a:off x="8082117" y="0"/>
              <a:ext cx="612648" cy="61264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998891F-AD41-B847-8781-45205C94E896}"/>
              </a:ext>
            </a:extLst>
          </p:cNvPr>
          <p:cNvGrpSpPr/>
          <p:nvPr/>
        </p:nvGrpSpPr>
        <p:grpSpPr>
          <a:xfrm>
            <a:off x="-3803560" y="0"/>
            <a:ext cx="4525887" cy="6858000"/>
            <a:chOff x="0" y="0"/>
            <a:chExt cx="4525887" cy="6858000"/>
          </a:xfrm>
          <a:solidFill>
            <a:srgbClr val="F5F2EB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9F8DF28-618A-98E3-8D60-F39C16FEA0D5}"/>
                </a:ext>
              </a:extLst>
            </p:cNvPr>
            <p:cNvSpPr/>
            <p:nvPr/>
          </p:nvSpPr>
          <p:spPr>
            <a:xfrm>
              <a:off x="0" y="0"/>
              <a:ext cx="4011561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u="sng" dirty="0">
                  <a:solidFill>
                    <a:schemeClr val="tx1"/>
                  </a:solidFill>
                </a:rPr>
                <a:t>Overview</a:t>
              </a:r>
            </a:p>
            <a:p>
              <a:pPr algn="ctr"/>
              <a:endParaRPr lang="en-GB" b="1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Concept: </a:t>
              </a:r>
              <a:r>
                <a:rPr lang="en-GB" dirty="0">
                  <a:solidFill>
                    <a:schemeClr val="tx1"/>
                  </a:solidFill>
                </a:rPr>
                <a:t>Italia Wheels is a 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mobile sustainable food 	truck in London.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Menu: </a:t>
              </a:r>
              <a:r>
                <a:rPr lang="en-GB" dirty="0">
                  <a:solidFill>
                    <a:schemeClr val="tx1"/>
                  </a:solidFill>
                </a:rPr>
                <a:t>Freshly made, authentic 	Italian food like pasta, pizza, 	focaccia sandwiches, 	desserts and coffee.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Locations: </a:t>
              </a:r>
              <a:r>
                <a:rPr lang="en-GB" dirty="0">
                  <a:solidFill>
                    <a:schemeClr val="tx1"/>
                  </a:solidFill>
                </a:rPr>
                <a:t>Business districts, 	university campuses, local 	markets and community 	festivals.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Unique Selling Point (USP): </a:t>
              </a:r>
              <a:r>
                <a:rPr lang="en-GB" dirty="0">
                  <a:solidFill>
                    <a:schemeClr val="tx1"/>
                  </a:solidFill>
                </a:rPr>
                <a:t>High 	quality authentic recipes at 		affordable prices with 		sustainable and 	environmentally friendly 	operations.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ECF23A51-DA04-F681-D1DD-40F730A09F29}"/>
                </a:ext>
              </a:extLst>
            </p:cNvPr>
            <p:cNvSpPr/>
            <p:nvPr/>
          </p:nvSpPr>
          <p:spPr>
            <a:xfrm>
              <a:off x="3913239" y="0"/>
              <a:ext cx="612648" cy="61264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7A85A6A-121A-B61A-D864-48B8AECFF8A4}"/>
              </a:ext>
            </a:extLst>
          </p:cNvPr>
          <p:cNvSpPr txBox="1"/>
          <p:nvPr/>
        </p:nvSpPr>
        <p:spPr>
          <a:xfrm>
            <a:off x="1642872" y="1250949"/>
            <a:ext cx="44531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i="1" u="sng" dirty="0">
                <a:latin typeface="Aptos SemiBold" panose="020B0004020202020204" pitchFamily="34" charset="0"/>
              </a:rPr>
              <a:t>Table of Contents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06C35F-A6A4-AE8D-F39E-3CA4F7A1B2D2}"/>
              </a:ext>
            </a:extLst>
          </p:cNvPr>
          <p:cNvSpPr txBox="1"/>
          <p:nvPr/>
        </p:nvSpPr>
        <p:spPr>
          <a:xfrm>
            <a:off x="1935971" y="2618962"/>
            <a:ext cx="416002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Overview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Legal Format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 Management Structure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PESTEL Analysis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Marketing Strategies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Funding requirements and allocation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Reference List</a:t>
            </a:r>
          </a:p>
        </p:txBody>
      </p:sp>
    </p:spTree>
    <p:extLst>
      <p:ext uri="{BB962C8B-B14F-4D97-AF65-F5344CB8AC3E}">
        <p14:creationId xmlns:p14="http://schemas.microsoft.com/office/powerpoint/2010/main" val="4093962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E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B174C9-BDC7-4915-090E-D57A3415A7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2CDA5648-A0FB-71FA-939B-47962757D609}"/>
              </a:ext>
            </a:extLst>
          </p:cNvPr>
          <p:cNvGrpSpPr/>
          <p:nvPr/>
        </p:nvGrpSpPr>
        <p:grpSpPr>
          <a:xfrm>
            <a:off x="8180439" y="0"/>
            <a:ext cx="4416207" cy="6858000"/>
            <a:chOff x="8180439" y="0"/>
            <a:chExt cx="4416207" cy="6858000"/>
          </a:xfrm>
          <a:solidFill>
            <a:srgbClr val="D1C2A5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BA3F367-8BA2-FBEB-F0B5-E98243B84CE1}"/>
                </a:ext>
              </a:extLst>
            </p:cNvPr>
            <p:cNvSpPr/>
            <p:nvPr/>
          </p:nvSpPr>
          <p:spPr>
            <a:xfrm>
              <a:off x="8180439" y="0"/>
              <a:ext cx="4011561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u="sng" dirty="0">
                  <a:solidFill>
                    <a:schemeClr val="tx1"/>
                  </a:solidFill>
                </a:rPr>
                <a:t>Management Structure</a:t>
              </a:r>
            </a:p>
            <a:p>
              <a:pPr algn="ctr"/>
              <a:endParaRPr lang="en-GB" b="1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Lean management and operational structure: </a:t>
              </a:r>
              <a:r>
                <a:rPr lang="en-GB" dirty="0">
                  <a:solidFill>
                    <a:schemeClr val="tx1"/>
                  </a:solidFill>
                </a:rPr>
                <a:t>Maximise 	customer value while 	controlling waste and 	overheads. 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 (Scarborough and Cornwall, 2019)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Managing director/owner: </a:t>
              </a:r>
              <a:r>
                <a:rPr lang="en-GB" dirty="0">
                  <a:solidFill>
                    <a:schemeClr val="tx1"/>
                  </a:solidFill>
                </a:rPr>
                <a:t>The 	managing director retains 		ownership of the business 	and oversees all financial 	management, strategic 	planning, procurement and 	marketing. (Burns, 2020)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Team: </a:t>
              </a:r>
              <a:r>
                <a:rPr lang="en-GB" dirty="0">
                  <a:solidFill>
                    <a:schemeClr val="tx1"/>
                  </a:solidFill>
                </a:rPr>
                <a:t>one part-time food 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assistant will help with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daily kitchen prep and 	customer service, 	as well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as temporary staff for 	bigger events when 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needed</a:t>
              </a:r>
              <a:r>
                <a:rPr lang="en-GB" b="1" dirty="0">
                  <a:solidFill>
                    <a:schemeClr val="tx1"/>
                  </a:solidFill>
                </a:rPr>
                <a:t>.</a:t>
              </a:r>
            </a:p>
          </p:txBody>
        </p:sp>
        <p:sp>
          <p:nvSpPr>
            <p:cNvPr id="18" name="Flowchart: Delay 17">
              <a:extLst>
                <a:ext uri="{FF2B5EF4-FFF2-40B4-BE49-F238E27FC236}">
                  <a16:creationId xmlns:a16="http://schemas.microsoft.com/office/drawing/2014/main" id="{191B83CC-7D88-32D9-8F7C-C1EAEE7EA6D2}"/>
                </a:ext>
              </a:extLst>
            </p:cNvPr>
            <p:cNvSpPr/>
            <p:nvPr/>
          </p:nvSpPr>
          <p:spPr>
            <a:xfrm>
              <a:off x="11983998" y="0"/>
              <a:ext cx="612648" cy="61264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B10E17C-EF73-14B3-9211-523998190497}"/>
              </a:ext>
            </a:extLst>
          </p:cNvPr>
          <p:cNvGrpSpPr/>
          <p:nvPr/>
        </p:nvGrpSpPr>
        <p:grpSpPr>
          <a:xfrm>
            <a:off x="4011560" y="0"/>
            <a:ext cx="4683205" cy="6858000"/>
            <a:chOff x="4011560" y="0"/>
            <a:chExt cx="4683205" cy="6858000"/>
          </a:xfrm>
          <a:solidFill>
            <a:srgbClr val="E6DEC9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6612226-EE11-6242-9E91-78A1CC2BE8A1}"/>
                </a:ext>
              </a:extLst>
            </p:cNvPr>
            <p:cNvSpPr/>
            <p:nvPr/>
          </p:nvSpPr>
          <p:spPr>
            <a:xfrm>
              <a:off x="4011560" y="0"/>
              <a:ext cx="416887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u="sng" dirty="0">
                  <a:solidFill>
                    <a:schemeClr val="tx1"/>
                  </a:solidFill>
                </a:rPr>
                <a:t>Legal Format</a:t>
              </a:r>
            </a:p>
            <a:p>
              <a:pPr algn="ctr"/>
              <a:endParaRPr lang="en-GB" b="1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Structure: </a:t>
              </a:r>
              <a:r>
                <a:rPr lang="en-GB" dirty="0">
                  <a:solidFill>
                    <a:schemeClr val="tx1"/>
                  </a:solidFill>
                </a:rPr>
                <a:t>Sole proprietorship in 	startup phase.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Advantages: </a:t>
              </a:r>
            </a:p>
            <a:p>
              <a:pPr marL="742950" lvl="1" indent="-285750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tx1"/>
                  </a:solidFill>
                </a:rPr>
                <a:t>Simple and low cost</a:t>
              </a:r>
            </a:p>
            <a:p>
              <a:pPr marL="742950" lvl="1" indent="-285750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tx1"/>
                  </a:solidFill>
                </a:rPr>
                <a:t>Minimal administrative</a:t>
              </a:r>
            </a:p>
            <a:p>
              <a:pPr lvl="1"/>
              <a:r>
                <a:rPr lang="en-GB" dirty="0">
                  <a:solidFill>
                    <a:schemeClr val="tx1"/>
                  </a:solidFill>
                </a:rPr>
                <a:t>burdens</a:t>
              </a:r>
            </a:p>
            <a:p>
              <a:pPr marL="742950" lvl="1" indent="-285750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tx1"/>
                  </a:solidFill>
                </a:rPr>
                <a:t>Operational flexibility base</a:t>
              </a:r>
            </a:p>
            <a:p>
              <a:pPr lvl="1"/>
              <a:r>
                <a:rPr lang="en-GB" dirty="0">
                  <a:solidFill>
                    <a:schemeClr val="tx1"/>
                  </a:solidFill>
                </a:rPr>
                <a:t>on customer feedback</a:t>
              </a:r>
            </a:p>
            <a:p>
              <a:pPr marL="742950" lvl="1" indent="-285750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tx1"/>
                  </a:solidFill>
                </a:rPr>
                <a:t>Complete control over profit</a:t>
              </a:r>
            </a:p>
            <a:p>
              <a:pPr lvl="1"/>
              <a:r>
                <a:rPr lang="en-GB" dirty="0">
                  <a:solidFill>
                    <a:schemeClr val="tx1"/>
                  </a:solidFill>
                </a:rPr>
                <a:t>and direction of company. </a:t>
              </a:r>
            </a:p>
            <a:p>
              <a:pPr lvl="1"/>
              <a:r>
                <a:rPr lang="en-GB" dirty="0">
                  <a:solidFill>
                    <a:schemeClr val="tx1"/>
                  </a:solidFill>
                </a:rPr>
                <a:t>(Burns, 2020)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Future: </a:t>
              </a:r>
              <a:r>
                <a:rPr lang="en-GB" dirty="0">
                  <a:solidFill>
                    <a:schemeClr val="tx1"/>
                  </a:solidFill>
                </a:rPr>
                <a:t>potential transition into limited company after business growth for better legal protection.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6" name="Flowchart: Delay 15">
              <a:extLst>
                <a:ext uri="{FF2B5EF4-FFF2-40B4-BE49-F238E27FC236}">
                  <a16:creationId xmlns:a16="http://schemas.microsoft.com/office/drawing/2014/main" id="{14DAF4BC-2B4D-FF51-3BB6-98658A39F35E}"/>
                </a:ext>
              </a:extLst>
            </p:cNvPr>
            <p:cNvSpPr/>
            <p:nvPr/>
          </p:nvSpPr>
          <p:spPr>
            <a:xfrm>
              <a:off x="8082117" y="0"/>
              <a:ext cx="612648" cy="61264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2587989-E326-A8D1-1A5F-03DCD0CD8CE9}"/>
              </a:ext>
            </a:extLst>
          </p:cNvPr>
          <p:cNvGrpSpPr/>
          <p:nvPr/>
        </p:nvGrpSpPr>
        <p:grpSpPr>
          <a:xfrm>
            <a:off x="0" y="0"/>
            <a:ext cx="4525887" cy="6858000"/>
            <a:chOff x="0" y="0"/>
            <a:chExt cx="4525887" cy="6858000"/>
          </a:xfrm>
          <a:solidFill>
            <a:srgbClr val="F5F2EB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76A4A17-7BA1-72A7-2D1E-8434A7DEA7C8}"/>
                </a:ext>
              </a:extLst>
            </p:cNvPr>
            <p:cNvSpPr/>
            <p:nvPr/>
          </p:nvSpPr>
          <p:spPr>
            <a:xfrm>
              <a:off x="0" y="0"/>
              <a:ext cx="4011561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u="sng" dirty="0">
                  <a:solidFill>
                    <a:schemeClr val="tx1"/>
                  </a:solidFill>
                </a:rPr>
                <a:t>Overview</a:t>
              </a:r>
            </a:p>
            <a:p>
              <a:pPr algn="ctr"/>
              <a:endParaRPr lang="en-GB" b="1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Concept: </a:t>
              </a:r>
              <a:r>
                <a:rPr lang="en-GB" dirty="0">
                  <a:solidFill>
                    <a:schemeClr val="tx1"/>
                  </a:solidFill>
                </a:rPr>
                <a:t>Italia Wheels is a 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mobile sustainable food 	truck in London.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Menu: </a:t>
              </a:r>
              <a:r>
                <a:rPr lang="en-GB" dirty="0">
                  <a:solidFill>
                    <a:schemeClr val="tx1"/>
                  </a:solidFill>
                </a:rPr>
                <a:t>Freshly made, authentic 	Italian food like pasta, pizza, 	focaccia sandwiches, 	desserts and coffee.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Locations: </a:t>
              </a:r>
              <a:r>
                <a:rPr lang="en-GB" dirty="0">
                  <a:solidFill>
                    <a:schemeClr val="tx1"/>
                  </a:solidFill>
                </a:rPr>
                <a:t>Business districts, 	university campuses, local 	markets and community 	festivals.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Unique Selling Point (USP): </a:t>
              </a:r>
              <a:r>
                <a:rPr lang="en-GB" dirty="0">
                  <a:solidFill>
                    <a:schemeClr val="tx1"/>
                  </a:solidFill>
                </a:rPr>
                <a:t>High 	quality authentic recipes at 		affordable prices with 		sustainable and 	environmentally friendly 	operations.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BDE27F79-29CA-68F1-5AD5-658CFDA802B8}"/>
                </a:ext>
              </a:extLst>
            </p:cNvPr>
            <p:cNvSpPr/>
            <p:nvPr/>
          </p:nvSpPr>
          <p:spPr>
            <a:xfrm>
              <a:off x="3913239" y="0"/>
              <a:ext cx="612648" cy="61264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2EA0472-CE62-051B-D0AB-BB7F72ED1A2E}"/>
              </a:ext>
            </a:extLst>
          </p:cNvPr>
          <p:cNvSpPr txBox="1"/>
          <p:nvPr/>
        </p:nvSpPr>
        <p:spPr>
          <a:xfrm>
            <a:off x="12596646" y="1327149"/>
            <a:ext cx="44531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i="1" u="sng" dirty="0">
                <a:latin typeface="Aptos SemiBold" panose="020B0004020202020204" pitchFamily="34" charset="0"/>
              </a:rPr>
              <a:t>Table of Contents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EE6E19-5D34-8A38-C5F5-4211DC58FDD6}"/>
              </a:ext>
            </a:extLst>
          </p:cNvPr>
          <p:cNvSpPr txBox="1"/>
          <p:nvPr/>
        </p:nvSpPr>
        <p:spPr>
          <a:xfrm>
            <a:off x="12889745" y="2695162"/>
            <a:ext cx="416002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Overview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Legal Format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 Management Structure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PESTEL Analysis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Marketing Strategies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Funding requirements and allocation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Reference List</a:t>
            </a:r>
          </a:p>
        </p:txBody>
      </p:sp>
    </p:spTree>
    <p:extLst>
      <p:ext uri="{BB962C8B-B14F-4D97-AF65-F5344CB8AC3E}">
        <p14:creationId xmlns:p14="http://schemas.microsoft.com/office/powerpoint/2010/main" val="1216454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E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948AA8-80FC-FF17-A98B-7FF7E1265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12EB664E-3739-CAA9-6EEA-130FC5309FE7}"/>
              </a:ext>
            </a:extLst>
          </p:cNvPr>
          <p:cNvGrpSpPr/>
          <p:nvPr/>
        </p:nvGrpSpPr>
        <p:grpSpPr>
          <a:xfrm>
            <a:off x="-3287661" y="-35052"/>
            <a:ext cx="4624209" cy="6858000"/>
            <a:chOff x="8180439" y="0"/>
            <a:chExt cx="4624209" cy="6858000"/>
          </a:xfrm>
          <a:solidFill>
            <a:srgbClr val="D1C2A5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5A6BCAF-7A3E-26A5-3F0E-943EE8AA2257}"/>
                </a:ext>
              </a:extLst>
            </p:cNvPr>
            <p:cNvSpPr/>
            <p:nvPr/>
          </p:nvSpPr>
          <p:spPr>
            <a:xfrm>
              <a:off x="8180439" y="0"/>
              <a:ext cx="4011561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u="sng" dirty="0">
                  <a:solidFill>
                    <a:schemeClr val="tx1"/>
                  </a:solidFill>
                </a:rPr>
                <a:t>Technological</a:t>
              </a:r>
            </a:p>
            <a:p>
              <a:pPr algn="ctr"/>
              <a:endParaRPr lang="en-GB" b="1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Social Media Platforms: </a:t>
              </a:r>
              <a:r>
                <a:rPr lang="en-GB" dirty="0">
                  <a:solidFill>
                    <a:schemeClr val="tx1"/>
                  </a:solidFill>
                </a:rPr>
                <a:t>Most of 	the marketing will be done 	through maintaining a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strong social media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presence.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Mobile payment systems:</a:t>
              </a:r>
              <a:r>
                <a:rPr lang="en-GB" dirty="0">
                  <a:solidFill>
                    <a:schemeClr val="tx1"/>
                  </a:solidFill>
                </a:rPr>
                <a:t> 	streamlining operational 	efficiency.</a:t>
              </a:r>
              <a:endParaRPr lang="en-GB" b="1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Online ordering platforms: 	</a:t>
              </a:r>
              <a:r>
                <a:rPr lang="en-GB" dirty="0">
                  <a:solidFill>
                    <a:schemeClr val="tx1"/>
                  </a:solidFill>
                </a:rPr>
                <a:t>Bringing value to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customers by making the 	food more accessible.</a:t>
              </a:r>
            </a:p>
          </p:txBody>
        </p:sp>
        <p:sp>
          <p:nvSpPr>
            <p:cNvPr id="18" name="Flowchart: Delay 17">
              <a:extLst>
                <a:ext uri="{FF2B5EF4-FFF2-40B4-BE49-F238E27FC236}">
                  <a16:creationId xmlns:a16="http://schemas.microsoft.com/office/drawing/2014/main" id="{85A57B75-E6D6-E779-4846-FB1466D62543}"/>
                </a:ext>
              </a:extLst>
            </p:cNvPr>
            <p:cNvSpPr/>
            <p:nvPr/>
          </p:nvSpPr>
          <p:spPr>
            <a:xfrm>
              <a:off x="12192000" y="0"/>
              <a:ext cx="612648" cy="61264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C5EDE48-7D44-DCF8-6228-C0AB46CE8D2A}"/>
              </a:ext>
            </a:extLst>
          </p:cNvPr>
          <p:cNvGrpSpPr/>
          <p:nvPr/>
        </p:nvGrpSpPr>
        <p:grpSpPr>
          <a:xfrm>
            <a:off x="-3580697" y="-35052"/>
            <a:ext cx="4683205" cy="6858000"/>
            <a:chOff x="4011560" y="0"/>
            <a:chExt cx="4683205" cy="6858000"/>
          </a:xfrm>
          <a:solidFill>
            <a:srgbClr val="E6DEC9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96D5A16-9529-B70C-333F-141A6C0261F4}"/>
                </a:ext>
              </a:extLst>
            </p:cNvPr>
            <p:cNvSpPr/>
            <p:nvPr/>
          </p:nvSpPr>
          <p:spPr>
            <a:xfrm>
              <a:off x="4011560" y="0"/>
              <a:ext cx="416887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u="sng" dirty="0">
                  <a:solidFill>
                    <a:schemeClr val="tx1"/>
                  </a:solidFill>
                </a:rPr>
                <a:t>Social</a:t>
              </a:r>
            </a:p>
            <a:p>
              <a:pPr algn="ctr"/>
              <a:endParaRPr lang="en-GB" b="1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Italian cuisine popularity: </a:t>
              </a:r>
              <a:r>
                <a:rPr lang="en-GB" dirty="0">
                  <a:solidFill>
                    <a:schemeClr val="tx1"/>
                  </a:solidFill>
                </a:rPr>
                <a:t>Italian 	food is one of the most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popular international food 	categories in the United 	Kingdom.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Consumers trends: </a:t>
              </a:r>
              <a:r>
                <a:rPr lang="en-GB" dirty="0">
                  <a:solidFill>
                    <a:schemeClr val="tx1"/>
                  </a:solidFill>
                </a:rPr>
                <a:t>there is a 	growing social demand for 	quick, convenient, mobile 	dining options that fit busy 	professionals' schedules. (Department for Business and Trade, 2024) </a:t>
              </a:r>
            </a:p>
          </p:txBody>
        </p:sp>
        <p:sp>
          <p:nvSpPr>
            <p:cNvPr id="16" name="Flowchart: Delay 15">
              <a:extLst>
                <a:ext uri="{FF2B5EF4-FFF2-40B4-BE49-F238E27FC236}">
                  <a16:creationId xmlns:a16="http://schemas.microsoft.com/office/drawing/2014/main" id="{C13F8499-C6FD-9A9F-B1F0-750F72881F08}"/>
                </a:ext>
              </a:extLst>
            </p:cNvPr>
            <p:cNvSpPr/>
            <p:nvPr/>
          </p:nvSpPr>
          <p:spPr>
            <a:xfrm>
              <a:off x="8082117" y="0"/>
              <a:ext cx="612648" cy="61264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8ECD1E3-DCAA-EDAA-C080-DB9608DC785F}"/>
              </a:ext>
            </a:extLst>
          </p:cNvPr>
          <p:cNvGrpSpPr/>
          <p:nvPr/>
        </p:nvGrpSpPr>
        <p:grpSpPr>
          <a:xfrm>
            <a:off x="-3606798" y="0"/>
            <a:ext cx="4525887" cy="6858000"/>
            <a:chOff x="0" y="0"/>
            <a:chExt cx="4525887" cy="6858000"/>
          </a:xfrm>
          <a:solidFill>
            <a:srgbClr val="F5F2EB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AA8FC77-2506-BB01-D9F0-DBBB4A449975}"/>
                </a:ext>
              </a:extLst>
            </p:cNvPr>
            <p:cNvSpPr/>
            <p:nvPr/>
          </p:nvSpPr>
          <p:spPr>
            <a:xfrm>
              <a:off x="0" y="0"/>
              <a:ext cx="4011561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u="sng" dirty="0">
                  <a:solidFill>
                    <a:schemeClr val="tx1"/>
                  </a:solidFill>
                </a:rPr>
                <a:t>Economic</a:t>
              </a:r>
            </a:p>
            <a:p>
              <a:pPr algn="ctr"/>
              <a:endParaRPr lang="en-GB" b="1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Rising inflation and food prices: 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low impact on food trucks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due to their simple 	operational structure,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while traditional restaurants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are struggling with rising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overheads.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Affordable menu options: </a:t>
              </a:r>
              <a:r>
                <a:rPr lang="en-GB" dirty="0">
                  <a:solidFill>
                    <a:schemeClr val="tx1"/>
                  </a:solidFill>
                </a:rPr>
                <a:t>attract 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customers in periods of 	economic uncertainty</a:t>
              </a:r>
            </a:p>
            <a:p>
              <a:endParaRPr lang="en-GB" dirty="0">
                <a:solidFill>
                  <a:schemeClr val="tx1"/>
                </a:solidFill>
              </a:endParaRPr>
            </a:p>
            <a:p>
              <a:r>
                <a:rPr lang="en-GB" dirty="0">
                  <a:solidFill>
                    <a:schemeClr val="tx1"/>
                  </a:solidFill>
                </a:rPr>
                <a:t> </a:t>
              </a:r>
            </a:p>
          </p:txBody>
        </p:sp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4A7EEC11-8181-0C98-217A-C9CEC1834CD4}"/>
                </a:ext>
              </a:extLst>
            </p:cNvPr>
            <p:cNvSpPr/>
            <p:nvPr/>
          </p:nvSpPr>
          <p:spPr>
            <a:xfrm>
              <a:off x="3913239" y="0"/>
              <a:ext cx="612648" cy="61264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50FD41AB-0995-1F62-1EBE-4DB8A2B18F69}"/>
              </a:ext>
            </a:extLst>
          </p:cNvPr>
          <p:cNvSpPr txBox="1"/>
          <p:nvPr/>
        </p:nvSpPr>
        <p:spPr>
          <a:xfrm>
            <a:off x="1642872" y="1441449"/>
            <a:ext cx="44531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i="1" u="sng" dirty="0">
                <a:latin typeface="Aptos SemiBold" panose="020B0004020202020204" pitchFamily="34" charset="0"/>
              </a:rPr>
              <a:t>PESTEL analysis and Marketing Strategies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9F198F-4EE7-A15B-0BF8-F6C16D3D8B8A}"/>
              </a:ext>
            </a:extLst>
          </p:cNvPr>
          <p:cNvSpPr txBox="1"/>
          <p:nvPr/>
        </p:nvSpPr>
        <p:spPr>
          <a:xfrm>
            <a:off x="1935971" y="2809462"/>
            <a:ext cx="41600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An overview of the 3 most important PESTEL factors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2 major marketing strategies used</a:t>
            </a:r>
          </a:p>
        </p:txBody>
      </p:sp>
    </p:spTree>
    <p:extLst>
      <p:ext uri="{BB962C8B-B14F-4D97-AF65-F5344CB8AC3E}">
        <p14:creationId xmlns:p14="http://schemas.microsoft.com/office/powerpoint/2010/main" val="243208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E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0D9963-9D58-BCD3-2F2F-DCE380430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7060B20E-7AE2-8987-B609-3D6B0B2C34EE}"/>
              </a:ext>
            </a:extLst>
          </p:cNvPr>
          <p:cNvGrpSpPr/>
          <p:nvPr/>
        </p:nvGrpSpPr>
        <p:grpSpPr>
          <a:xfrm>
            <a:off x="8180439" y="0"/>
            <a:ext cx="4416207" cy="6858000"/>
            <a:chOff x="8180439" y="0"/>
            <a:chExt cx="4416207" cy="6858000"/>
          </a:xfrm>
          <a:solidFill>
            <a:srgbClr val="D1C2A5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5805710-6A9F-A032-290F-9FD6063C1B7E}"/>
                </a:ext>
              </a:extLst>
            </p:cNvPr>
            <p:cNvSpPr/>
            <p:nvPr/>
          </p:nvSpPr>
          <p:spPr>
            <a:xfrm>
              <a:off x="8180439" y="0"/>
              <a:ext cx="4011561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u="sng" dirty="0">
                  <a:solidFill>
                    <a:schemeClr val="tx1"/>
                  </a:solidFill>
                </a:rPr>
                <a:t>Technological</a:t>
              </a:r>
            </a:p>
            <a:p>
              <a:pPr algn="ctr"/>
              <a:endParaRPr lang="en-GB" b="1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Social Media Platforms: </a:t>
              </a:r>
              <a:r>
                <a:rPr lang="en-GB" dirty="0">
                  <a:solidFill>
                    <a:schemeClr val="tx1"/>
                  </a:solidFill>
                </a:rPr>
                <a:t>Most of 	the marketing will be done 	through maintaining a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strong social media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presence.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Mobile payment systems:</a:t>
              </a:r>
              <a:r>
                <a:rPr lang="en-GB" dirty="0">
                  <a:solidFill>
                    <a:schemeClr val="tx1"/>
                  </a:solidFill>
                </a:rPr>
                <a:t> 	streamlining operational 	efficiency.</a:t>
              </a:r>
              <a:endParaRPr lang="en-GB" b="1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Online ordering platforms: 	</a:t>
              </a:r>
              <a:r>
                <a:rPr lang="en-GB" dirty="0">
                  <a:solidFill>
                    <a:schemeClr val="tx1"/>
                  </a:solidFill>
                </a:rPr>
                <a:t>Bringing value to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customers by making the 	food more accessible.</a:t>
              </a:r>
            </a:p>
          </p:txBody>
        </p:sp>
        <p:sp>
          <p:nvSpPr>
            <p:cNvPr id="18" name="Flowchart: Delay 17">
              <a:extLst>
                <a:ext uri="{FF2B5EF4-FFF2-40B4-BE49-F238E27FC236}">
                  <a16:creationId xmlns:a16="http://schemas.microsoft.com/office/drawing/2014/main" id="{0155A8D2-9786-8BBF-9755-D6A517AC0D73}"/>
                </a:ext>
              </a:extLst>
            </p:cNvPr>
            <p:cNvSpPr/>
            <p:nvPr/>
          </p:nvSpPr>
          <p:spPr>
            <a:xfrm>
              <a:off x="11983998" y="0"/>
              <a:ext cx="612648" cy="61264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0E69AC6B-BEBE-319D-82B6-12F59C7111B1}"/>
              </a:ext>
            </a:extLst>
          </p:cNvPr>
          <p:cNvGrpSpPr/>
          <p:nvPr/>
        </p:nvGrpSpPr>
        <p:grpSpPr>
          <a:xfrm>
            <a:off x="4011560" y="0"/>
            <a:ext cx="4683205" cy="6858000"/>
            <a:chOff x="4011560" y="0"/>
            <a:chExt cx="4683205" cy="6858000"/>
          </a:xfrm>
          <a:solidFill>
            <a:srgbClr val="E6DEC9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F317D30-00D3-A1C6-EF4C-E5C71345007B}"/>
                </a:ext>
              </a:extLst>
            </p:cNvPr>
            <p:cNvSpPr/>
            <p:nvPr/>
          </p:nvSpPr>
          <p:spPr>
            <a:xfrm>
              <a:off x="4011560" y="0"/>
              <a:ext cx="416887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u="sng" dirty="0">
                  <a:solidFill>
                    <a:schemeClr val="tx1"/>
                  </a:solidFill>
                </a:rPr>
                <a:t>Social</a:t>
              </a:r>
            </a:p>
            <a:p>
              <a:pPr algn="ctr"/>
              <a:endParaRPr lang="en-GB" b="1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Italian cuisine popularity: </a:t>
              </a:r>
              <a:r>
                <a:rPr lang="en-GB" dirty="0">
                  <a:solidFill>
                    <a:schemeClr val="tx1"/>
                  </a:solidFill>
                </a:rPr>
                <a:t>Italian 	food is one of the most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popular international food 	categories in the United 	Kingdom.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Consumers trends: </a:t>
              </a:r>
              <a:r>
                <a:rPr lang="en-GB" dirty="0">
                  <a:solidFill>
                    <a:schemeClr val="tx1"/>
                  </a:solidFill>
                </a:rPr>
                <a:t>there is a 	growing social demand for 	quick, convenient, mobile 	dining options that fit busy 	professionals' schedules. (Department for Business and Trade, 2024) </a:t>
              </a:r>
            </a:p>
          </p:txBody>
        </p:sp>
        <p:sp>
          <p:nvSpPr>
            <p:cNvPr id="16" name="Flowchart: Delay 15">
              <a:extLst>
                <a:ext uri="{FF2B5EF4-FFF2-40B4-BE49-F238E27FC236}">
                  <a16:creationId xmlns:a16="http://schemas.microsoft.com/office/drawing/2014/main" id="{29A546D5-F243-9F20-2143-282233662594}"/>
                </a:ext>
              </a:extLst>
            </p:cNvPr>
            <p:cNvSpPr/>
            <p:nvPr/>
          </p:nvSpPr>
          <p:spPr>
            <a:xfrm>
              <a:off x="8082117" y="0"/>
              <a:ext cx="612648" cy="61264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59CC106-7729-A49D-BCDF-A8F683B28D09}"/>
              </a:ext>
            </a:extLst>
          </p:cNvPr>
          <p:cNvGrpSpPr/>
          <p:nvPr/>
        </p:nvGrpSpPr>
        <p:grpSpPr>
          <a:xfrm>
            <a:off x="0" y="0"/>
            <a:ext cx="4525887" cy="6858000"/>
            <a:chOff x="0" y="0"/>
            <a:chExt cx="4525887" cy="6858000"/>
          </a:xfrm>
          <a:solidFill>
            <a:srgbClr val="F5F2EB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A139733-DDB8-6D72-4810-3F51033100C5}"/>
                </a:ext>
              </a:extLst>
            </p:cNvPr>
            <p:cNvSpPr/>
            <p:nvPr/>
          </p:nvSpPr>
          <p:spPr>
            <a:xfrm>
              <a:off x="0" y="0"/>
              <a:ext cx="4011561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u="sng" dirty="0">
                  <a:solidFill>
                    <a:schemeClr val="tx1"/>
                  </a:solidFill>
                </a:rPr>
                <a:t>Economic</a:t>
              </a:r>
            </a:p>
            <a:p>
              <a:pPr algn="ctr"/>
              <a:endParaRPr lang="en-GB" b="1" dirty="0">
                <a:solidFill>
                  <a:schemeClr val="tx1"/>
                </a:solidFill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Rising inflation and food prices: 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low impact on food trucks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due to their simple 	operational structure,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while traditional restaurants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are struggling with rising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overheads.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</a:rPr>
                <a:t>Affordable menu options: </a:t>
              </a:r>
              <a:r>
                <a:rPr lang="en-GB" dirty="0">
                  <a:solidFill>
                    <a:schemeClr val="tx1"/>
                  </a:solidFill>
                </a:rPr>
                <a:t>attract 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	customers in periods of 	economic uncertainty</a:t>
              </a:r>
            </a:p>
            <a:p>
              <a:endParaRPr lang="en-GB" dirty="0">
                <a:solidFill>
                  <a:schemeClr val="tx1"/>
                </a:solidFill>
              </a:endParaRPr>
            </a:p>
            <a:p>
              <a:r>
                <a:rPr lang="en-GB" dirty="0">
                  <a:solidFill>
                    <a:schemeClr val="tx1"/>
                  </a:solidFill>
                </a:rPr>
                <a:t> </a:t>
              </a:r>
            </a:p>
          </p:txBody>
        </p:sp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9358053B-9C06-57E4-B188-0EEA67C125DB}"/>
                </a:ext>
              </a:extLst>
            </p:cNvPr>
            <p:cNvSpPr/>
            <p:nvPr/>
          </p:nvSpPr>
          <p:spPr>
            <a:xfrm>
              <a:off x="3913239" y="0"/>
              <a:ext cx="612648" cy="61264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68F701C-6A32-0C56-B45F-2F87F446CB92}"/>
              </a:ext>
            </a:extLst>
          </p:cNvPr>
          <p:cNvSpPr txBox="1"/>
          <p:nvPr/>
        </p:nvSpPr>
        <p:spPr>
          <a:xfrm>
            <a:off x="12596646" y="1327149"/>
            <a:ext cx="44531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i="1" u="sng" dirty="0">
                <a:latin typeface="Aptos SemiBold" panose="020B0004020202020204" pitchFamily="34" charset="0"/>
              </a:rPr>
              <a:t>PESTEL analysis and Marketing Strategies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21FE67-9A65-8ED5-EAA9-AE8C98F32E1F}"/>
              </a:ext>
            </a:extLst>
          </p:cNvPr>
          <p:cNvSpPr txBox="1"/>
          <p:nvPr/>
        </p:nvSpPr>
        <p:spPr>
          <a:xfrm>
            <a:off x="12889745" y="2695162"/>
            <a:ext cx="41600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An overview of the 3 most important PESTEL factors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dirty="0"/>
              <a:t>2 major marketing strategies used</a:t>
            </a:r>
          </a:p>
        </p:txBody>
      </p:sp>
    </p:spTree>
    <p:extLst>
      <p:ext uri="{BB962C8B-B14F-4D97-AF65-F5344CB8AC3E}">
        <p14:creationId xmlns:p14="http://schemas.microsoft.com/office/powerpoint/2010/main" val="32610161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1478C9-B35F-FFC1-2543-04A4FF716D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5E2835-4E47-45B3-9CFE-732FF7B05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oman working at food truck selling bread">
            <a:extLst>
              <a:ext uri="{FF2B5EF4-FFF2-40B4-BE49-F238E27FC236}">
                <a16:creationId xmlns:a16="http://schemas.microsoft.com/office/drawing/2014/main" id="{7B182FAA-75B3-D03C-0CA7-9D6719C92A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95" r="-1" b="-1"/>
          <a:stretch>
            <a:fillRect/>
          </a:stretch>
        </p:blipFill>
        <p:spPr>
          <a:xfrm>
            <a:off x="3242695" y="10"/>
            <a:ext cx="8949307" cy="6857990"/>
          </a:xfrm>
          <a:custGeom>
            <a:avLst/>
            <a:gdLst/>
            <a:ahLst/>
            <a:cxnLst/>
            <a:rect l="l" t="t" r="r" b="b"/>
            <a:pathLst>
              <a:path w="8949307" h="6858000">
                <a:moveTo>
                  <a:pt x="0" y="0"/>
                </a:moveTo>
                <a:lnTo>
                  <a:pt x="8949307" y="0"/>
                </a:lnTo>
                <a:lnTo>
                  <a:pt x="8949307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9" y="4741056"/>
                  <a:pt x="1212979" y="3429000"/>
                </a:cubicBezTo>
                <a:cubicBezTo>
                  <a:pt x="1212979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5B45AD5D-AA52-4F7B-9362-576A39AD9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D5D5D5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AEDD7960-4866-4399-BEF6-DD1431AB4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072B74-B165-1A2A-BF6D-C7E501A30E4C}"/>
              </a:ext>
            </a:extLst>
          </p:cNvPr>
          <p:cNvSpPr txBox="1"/>
          <p:nvPr/>
        </p:nvSpPr>
        <p:spPr>
          <a:xfrm>
            <a:off x="371094" y="1161288"/>
            <a:ext cx="3438144" cy="11257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i="1" u="sng">
                <a:latin typeface="+mj-lt"/>
                <a:ea typeface="+mj-ea"/>
                <a:cs typeface="+mj-cs"/>
              </a:rPr>
              <a:t>Marketing Strategies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375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CA6022-5D33-12B5-35D7-7F371D3160EE}"/>
              </a:ext>
            </a:extLst>
          </p:cNvPr>
          <p:cNvSpPr txBox="1"/>
          <p:nvPr/>
        </p:nvSpPr>
        <p:spPr>
          <a:xfrm>
            <a:off x="371094" y="2718054"/>
            <a:ext cx="3438906" cy="3207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Content Marketing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Referral and Loyalty programs</a:t>
            </a:r>
          </a:p>
        </p:txBody>
      </p:sp>
    </p:spTree>
    <p:extLst>
      <p:ext uri="{BB962C8B-B14F-4D97-AF65-F5344CB8AC3E}">
        <p14:creationId xmlns:p14="http://schemas.microsoft.com/office/powerpoint/2010/main" val="44994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E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6D042B-862D-1625-2D4F-780BB79C75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0D735B5-8B81-543A-A4E4-62F58F0EAC42}"/>
              </a:ext>
            </a:extLst>
          </p:cNvPr>
          <p:cNvSpPr/>
          <p:nvPr/>
        </p:nvSpPr>
        <p:spPr>
          <a:xfrm>
            <a:off x="5525311" y="2870200"/>
            <a:ext cx="1108954" cy="1117600"/>
          </a:xfrm>
          <a:prstGeom prst="roundRect">
            <a:avLst>
              <a:gd name="adj" fmla="val 50000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8" name="Graphic 7" descr="A flower">
            <a:extLst>
              <a:ext uri="{FF2B5EF4-FFF2-40B4-BE49-F238E27FC236}">
                <a16:creationId xmlns:a16="http://schemas.microsoft.com/office/drawing/2014/main" id="{1B9B28AC-2D36-26C5-7064-D750AFBC510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127500" y="1460500"/>
            <a:ext cx="3937000" cy="3937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90AC7757-3EEA-F7FE-2C49-FC63BD947BAD}"/>
              </a:ext>
            </a:extLst>
          </p:cNvPr>
          <p:cNvGrpSpPr/>
          <p:nvPr/>
        </p:nvGrpSpPr>
        <p:grpSpPr>
          <a:xfrm>
            <a:off x="3018445" y="-2962080"/>
            <a:ext cx="2287689" cy="1971480"/>
            <a:chOff x="1930399" y="819150"/>
            <a:chExt cx="1555615" cy="1282700"/>
          </a:xfrm>
        </p:grpSpPr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8D80A56D-03B3-E288-EC9D-88C22F71EB36}"/>
                </a:ext>
              </a:extLst>
            </p:cNvPr>
            <p:cNvSpPr/>
            <p:nvPr/>
          </p:nvSpPr>
          <p:spPr>
            <a:xfrm>
              <a:off x="1930399" y="819150"/>
              <a:ext cx="1555615" cy="1282700"/>
            </a:xfrm>
            <a:prstGeom prst="hexagon">
              <a:avLst/>
            </a:prstGeom>
            <a:solidFill>
              <a:srgbClr val="ECE0B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Flowchart: Connector 14">
              <a:extLst>
                <a:ext uri="{FF2B5EF4-FFF2-40B4-BE49-F238E27FC236}">
                  <a16:creationId xmlns:a16="http://schemas.microsoft.com/office/drawing/2014/main" id="{42A5F7AA-DCD2-4732-39F2-2552D214133F}"/>
                </a:ext>
              </a:extLst>
            </p:cNvPr>
            <p:cNvSpPr/>
            <p:nvPr/>
          </p:nvSpPr>
          <p:spPr>
            <a:xfrm>
              <a:off x="2053942" y="819150"/>
              <a:ext cx="1308527" cy="1282700"/>
            </a:xfrm>
            <a:prstGeom prst="flowChartConnector">
              <a:avLst/>
            </a:prstGeom>
            <a:solidFill>
              <a:srgbClr val="E6DEC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</a:rPr>
                <a:t>Storytelling:</a:t>
              </a:r>
            </a:p>
            <a:p>
              <a:pPr algn="ctr"/>
              <a:r>
                <a:rPr lang="en-GB" sz="1200" dirty="0">
                  <a:solidFill>
                    <a:schemeClr val="tx1"/>
                  </a:solidFill>
                </a:rPr>
                <a:t>Social media content that highlights the passion behind the brand and food preparation.</a:t>
              </a:r>
            </a:p>
          </p:txBody>
        </p:sp>
      </p:grpSp>
      <p:pic>
        <p:nvPicPr>
          <p:cNvPr id="5" name="Graphic 4" descr="A flower">
            <a:extLst>
              <a:ext uri="{FF2B5EF4-FFF2-40B4-BE49-F238E27FC236}">
                <a16:creationId xmlns:a16="http://schemas.microsoft.com/office/drawing/2014/main" id="{4814D2E2-5730-7DBA-305F-B54EC5B0C56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27500" y="1460500"/>
            <a:ext cx="3937000" cy="3937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Hexagon 22">
            <a:extLst>
              <a:ext uri="{FF2B5EF4-FFF2-40B4-BE49-F238E27FC236}">
                <a16:creationId xmlns:a16="http://schemas.microsoft.com/office/drawing/2014/main" id="{49B6EE52-BC8A-F1F9-F92C-B8047AFB46B0}"/>
              </a:ext>
            </a:extLst>
          </p:cNvPr>
          <p:cNvSpPr/>
          <p:nvPr/>
        </p:nvSpPr>
        <p:spPr>
          <a:xfrm>
            <a:off x="7067552" y="-2962080"/>
            <a:ext cx="2287689" cy="1971480"/>
          </a:xfrm>
          <a:prstGeom prst="hexagon">
            <a:avLst/>
          </a:prstGeom>
          <a:solidFill>
            <a:srgbClr val="ECE0B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Flowchart: Connector 24">
            <a:extLst>
              <a:ext uri="{FF2B5EF4-FFF2-40B4-BE49-F238E27FC236}">
                <a16:creationId xmlns:a16="http://schemas.microsoft.com/office/drawing/2014/main" id="{906AFBCC-89C0-0E8B-8567-72A722C06339}"/>
              </a:ext>
            </a:extLst>
          </p:cNvPr>
          <p:cNvSpPr/>
          <p:nvPr/>
        </p:nvSpPr>
        <p:spPr>
          <a:xfrm>
            <a:off x="7249234" y="-2962080"/>
            <a:ext cx="1924321" cy="1971480"/>
          </a:xfrm>
          <a:prstGeom prst="flowChartConnector">
            <a:avLst/>
          </a:prstGeom>
          <a:solidFill>
            <a:srgbClr val="E6DE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Frequency-based reward system: </a:t>
            </a:r>
            <a:r>
              <a:rPr lang="en-GB" sz="1200" b="1" dirty="0">
                <a:solidFill>
                  <a:schemeClr val="tx1"/>
                </a:solidFill>
              </a:rPr>
              <a:t>I</a:t>
            </a:r>
            <a:r>
              <a:rPr lang="en-GB" sz="1200" dirty="0">
                <a:solidFill>
                  <a:schemeClr val="tx1"/>
                </a:solidFill>
              </a:rPr>
              <a:t>mplement card system where customers get a free meal after several purchases.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29" name="Hexagon 28">
            <a:extLst>
              <a:ext uri="{FF2B5EF4-FFF2-40B4-BE49-F238E27FC236}">
                <a16:creationId xmlns:a16="http://schemas.microsoft.com/office/drawing/2014/main" id="{FA4D5795-1A25-25FB-BED5-6A5A959A117C}"/>
              </a:ext>
            </a:extLst>
          </p:cNvPr>
          <p:cNvSpPr/>
          <p:nvPr/>
        </p:nvSpPr>
        <p:spPr>
          <a:xfrm>
            <a:off x="-4091936" y="1097060"/>
            <a:ext cx="2287689" cy="1971480"/>
          </a:xfrm>
          <a:prstGeom prst="hexagon">
            <a:avLst/>
          </a:prstGeom>
          <a:solidFill>
            <a:srgbClr val="ECE0B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Flowchart: Connector 30">
            <a:extLst>
              <a:ext uri="{FF2B5EF4-FFF2-40B4-BE49-F238E27FC236}">
                <a16:creationId xmlns:a16="http://schemas.microsoft.com/office/drawing/2014/main" id="{C4C82651-BA6C-68B3-E476-A7E80CC9309F}"/>
              </a:ext>
            </a:extLst>
          </p:cNvPr>
          <p:cNvSpPr/>
          <p:nvPr/>
        </p:nvSpPr>
        <p:spPr>
          <a:xfrm>
            <a:off x="-3910254" y="1097060"/>
            <a:ext cx="1924321" cy="1971480"/>
          </a:xfrm>
          <a:prstGeom prst="flowChartConnector">
            <a:avLst/>
          </a:prstGeom>
          <a:solidFill>
            <a:srgbClr val="E6DE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Live location and schedule updates: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Actively broadcast real-time location tracking and weekly schedules.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3515E06F-3218-FF87-7DC6-B56797FFBA9F}"/>
              </a:ext>
            </a:extLst>
          </p:cNvPr>
          <p:cNvGrpSpPr/>
          <p:nvPr/>
        </p:nvGrpSpPr>
        <p:grpSpPr>
          <a:xfrm>
            <a:off x="-3910254" y="6502940"/>
            <a:ext cx="2287689" cy="1974460"/>
            <a:chOff x="798310" y="3156340"/>
            <a:chExt cx="2287689" cy="1974460"/>
          </a:xfrm>
        </p:grpSpPr>
        <p:sp>
          <p:nvSpPr>
            <p:cNvPr id="33" name="Hexagon 32">
              <a:extLst>
                <a:ext uri="{FF2B5EF4-FFF2-40B4-BE49-F238E27FC236}">
                  <a16:creationId xmlns:a16="http://schemas.microsoft.com/office/drawing/2014/main" id="{6F2A0B2E-7D30-EAFC-7138-F88668B5BFF4}"/>
                </a:ext>
              </a:extLst>
            </p:cNvPr>
            <p:cNvSpPr/>
            <p:nvPr/>
          </p:nvSpPr>
          <p:spPr>
            <a:xfrm>
              <a:off x="798310" y="3156340"/>
              <a:ext cx="2287689" cy="1971480"/>
            </a:xfrm>
            <a:prstGeom prst="hexagon">
              <a:avLst/>
            </a:prstGeom>
            <a:solidFill>
              <a:srgbClr val="ECE0B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Flowchart: Connector 34">
              <a:extLst>
                <a:ext uri="{FF2B5EF4-FFF2-40B4-BE49-F238E27FC236}">
                  <a16:creationId xmlns:a16="http://schemas.microsoft.com/office/drawing/2014/main" id="{F2AB70E4-BC3F-0DFE-5AE9-45D6C151AA8A}"/>
                </a:ext>
              </a:extLst>
            </p:cNvPr>
            <p:cNvSpPr/>
            <p:nvPr/>
          </p:nvSpPr>
          <p:spPr>
            <a:xfrm>
              <a:off x="1059335" y="3159320"/>
              <a:ext cx="1924321" cy="1971480"/>
            </a:xfrm>
            <a:prstGeom prst="flowChartConnector">
              <a:avLst/>
            </a:prstGeom>
            <a:solidFill>
              <a:srgbClr val="E6DEC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</a:rPr>
                <a:t>Highlight eco-friendliness:</a:t>
              </a:r>
            </a:p>
            <a:p>
              <a:pPr algn="ctr"/>
              <a:r>
                <a:rPr lang="en-GB" sz="1200" dirty="0">
                  <a:solidFill>
                    <a:schemeClr val="tx1"/>
                  </a:solidFill>
                </a:rPr>
                <a:t>Show commitment to sourcing ingredients locally and using biodegradable and recyclable packaging.</a:t>
              </a:r>
            </a:p>
          </p:txBody>
        </p:sp>
      </p:grpSp>
      <p:sp>
        <p:nvSpPr>
          <p:cNvPr id="37" name="Hexagon 36">
            <a:extLst>
              <a:ext uri="{FF2B5EF4-FFF2-40B4-BE49-F238E27FC236}">
                <a16:creationId xmlns:a16="http://schemas.microsoft.com/office/drawing/2014/main" id="{66D65416-40B7-3C9E-9570-770BC2318954}"/>
              </a:ext>
            </a:extLst>
          </p:cNvPr>
          <p:cNvSpPr/>
          <p:nvPr/>
        </p:nvSpPr>
        <p:spPr>
          <a:xfrm>
            <a:off x="3018445" y="8335523"/>
            <a:ext cx="2287689" cy="1971480"/>
          </a:xfrm>
          <a:prstGeom prst="hexagon">
            <a:avLst/>
          </a:prstGeom>
          <a:solidFill>
            <a:srgbClr val="ECE0B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9" name="Flowchart: Connector 38">
            <a:extLst>
              <a:ext uri="{FF2B5EF4-FFF2-40B4-BE49-F238E27FC236}">
                <a16:creationId xmlns:a16="http://schemas.microsoft.com/office/drawing/2014/main" id="{DB855A9C-D33A-2FCF-3A5F-B137C3E600B3}"/>
              </a:ext>
            </a:extLst>
          </p:cNvPr>
          <p:cNvSpPr/>
          <p:nvPr/>
        </p:nvSpPr>
        <p:spPr>
          <a:xfrm>
            <a:off x="3200127" y="8335523"/>
            <a:ext cx="1924321" cy="1971480"/>
          </a:xfrm>
          <a:prstGeom prst="flowChartConnector">
            <a:avLst/>
          </a:prstGeom>
          <a:solidFill>
            <a:srgbClr val="E6DE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Customer engagement and reviews: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Encourage customers to engage with the social media posts and leave positive reviews.</a:t>
            </a:r>
          </a:p>
        </p:txBody>
      </p:sp>
      <p:sp>
        <p:nvSpPr>
          <p:cNvPr id="42" name="Hexagon 41">
            <a:extLst>
              <a:ext uri="{FF2B5EF4-FFF2-40B4-BE49-F238E27FC236}">
                <a16:creationId xmlns:a16="http://schemas.microsoft.com/office/drawing/2014/main" id="{1A9E7B9B-21AF-030E-9B02-B3D51850A889}"/>
              </a:ext>
            </a:extLst>
          </p:cNvPr>
          <p:cNvSpPr/>
          <p:nvPr/>
        </p:nvSpPr>
        <p:spPr>
          <a:xfrm>
            <a:off x="13858750" y="1025720"/>
            <a:ext cx="2287689" cy="1971480"/>
          </a:xfrm>
          <a:prstGeom prst="hexagon">
            <a:avLst/>
          </a:prstGeom>
          <a:solidFill>
            <a:srgbClr val="ECE0B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Flowchart: Connector 43">
            <a:extLst>
              <a:ext uri="{FF2B5EF4-FFF2-40B4-BE49-F238E27FC236}">
                <a16:creationId xmlns:a16="http://schemas.microsoft.com/office/drawing/2014/main" id="{85A1F2A3-669E-AA6E-7DEF-BB6982E43B0D}"/>
              </a:ext>
            </a:extLst>
          </p:cNvPr>
          <p:cNvSpPr/>
          <p:nvPr/>
        </p:nvSpPr>
        <p:spPr>
          <a:xfrm>
            <a:off x="14040432" y="1025720"/>
            <a:ext cx="1924321" cy="1971480"/>
          </a:xfrm>
          <a:prstGeom prst="flowChartConnector">
            <a:avLst/>
          </a:prstGeom>
          <a:solidFill>
            <a:srgbClr val="E6DE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Referral incentives: </a:t>
            </a:r>
            <a:r>
              <a:rPr lang="en-GB" sz="1200" dirty="0">
                <a:solidFill>
                  <a:schemeClr val="tx1"/>
                </a:solidFill>
              </a:rPr>
              <a:t>reward existing customers with discounts or menu perks for introducing new customers to the food truck.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46" name="Hexagon 45">
            <a:extLst>
              <a:ext uri="{FF2B5EF4-FFF2-40B4-BE49-F238E27FC236}">
                <a16:creationId xmlns:a16="http://schemas.microsoft.com/office/drawing/2014/main" id="{28E1DBD7-89A9-71D4-B8A2-3982A693654A}"/>
              </a:ext>
            </a:extLst>
          </p:cNvPr>
          <p:cNvSpPr/>
          <p:nvPr/>
        </p:nvSpPr>
        <p:spPr>
          <a:xfrm>
            <a:off x="13569750" y="6364043"/>
            <a:ext cx="2287689" cy="1971480"/>
          </a:xfrm>
          <a:prstGeom prst="hexagon">
            <a:avLst/>
          </a:prstGeom>
          <a:solidFill>
            <a:srgbClr val="ECE0B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Flowchart: Connector 47">
            <a:extLst>
              <a:ext uri="{FF2B5EF4-FFF2-40B4-BE49-F238E27FC236}">
                <a16:creationId xmlns:a16="http://schemas.microsoft.com/office/drawing/2014/main" id="{DF4A9735-1040-CCA6-C9B4-BE8AA14DB7F9}"/>
              </a:ext>
            </a:extLst>
          </p:cNvPr>
          <p:cNvSpPr/>
          <p:nvPr/>
        </p:nvSpPr>
        <p:spPr>
          <a:xfrm>
            <a:off x="13751432" y="6364043"/>
            <a:ext cx="1924321" cy="1971480"/>
          </a:xfrm>
          <a:prstGeom prst="flowChartConnector">
            <a:avLst/>
          </a:prstGeom>
          <a:solidFill>
            <a:srgbClr val="E6DE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Value-driven bundles: </a:t>
            </a:r>
            <a:r>
              <a:rPr lang="en-GB" sz="1200" dirty="0">
                <a:solidFill>
                  <a:schemeClr val="tx1"/>
                </a:solidFill>
              </a:rPr>
              <a:t>Incentivise customers to spend more per visit by offering bundled meal pricing options.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50" name="Hexagon 49">
            <a:extLst>
              <a:ext uri="{FF2B5EF4-FFF2-40B4-BE49-F238E27FC236}">
                <a16:creationId xmlns:a16="http://schemas.microsoft.com/office/drawing/2014/main" id="{6AFB6B4E-01F7-B6DD-2831-B78D16473604}"/>
              </a:ext>
            </a:extLst>
          </p:cNvPr>
          <p:cNvSpPr/>
          <p:nvPr/>
        </p:nvSpPr>
        <p:spPr>
          <a:xfrm>
            <a:off x="7111157" y="8335523"/>
            <a:ext cx="2287689" cy="1971480"/>
          </a:xfrm>
          <a:prstGeom prst="hexagon">
            <a:avLst/>
          </a:prstGeom>
          <a:solidFill>
            <a:srgbClr val="ECE0B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2" name="Flowchart: Connector 51">
            <a:extLst>
              <a:ext uri="{FF2B5EF4-FFF2-40B4-BE49-F238E27FC236}">
                <a16:creationId xmlns:a16="http://schemas.microsoft.com/office/drawing/2014/main" id="{DA4A0EE2-8276-87CD-1788-7EC25ECF30BD}"/>
              </a:ext>
            </a:extLst>
          </p:cNvPr>
          <p:cNvSpPr/>
          <p:nvPr/>
        </p:nvSpPr>
        <p:spPr>
          <a:xfrm>
            <a:off x="7292839" y="8335523"/>
            <a:ext cx="1924321" cy="1971480"/>
          </a:xfrm>
          <a:prstGeom prst="flowChartConnector">
            <a:avLst/>
          </a:prstGeom>
          <a:solidFill>
            <a:srgbClr val="E6DE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Strategic location promos: </a:t>
            </a:r>
            <a:r>
              <a:rPr lang="en-GB" sz="1200" dirty="0">
                <a:solidFill>
                  <a:schemeClr val="tx1"/>
                </a:solidFill>
              </a:rPr>
              <a:t>offer loyalty perks, student discounts and corporate employee bundles.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F6A84D3-2787-CC07-78F2-BFE3E144517E}"/>
              </a:ext>
            </a:extLst>
          </p:cNvPr>
          <p:cNvSpPr txBox="1"/>
          <p:nvPr/>
        </p:nvSpPr>
        <p:spPr>
          <a:xfrm>
            <a:off x="-3135306" y="-486612"/>
            <a:ext cx="2143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Content marketing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D400F9A1-63AE-7DBE-49D9-97EB9CDC63E3}"/>
              </a:ext>
            </a:extLst>
          </p:cNvPr>
          <p:cNvSpPr txBox="1"/>
          <p:nvPr/>
        </p:nvSpPr>
        <p:spPr>
          <a:xfrm>
            <a:off x="12390172" y="-486612"/>
            <a:ext cx="3300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Referral and loyalty programs </a:t>
            </a:r>
          </a:p>
        </p:txBody>
      </p:sp>
    </p:spTree>
    <p:extLst>
      <p:ext uri="{BB962C8B-B14F-4D97-AF65-F5344CB8AC3E}">
        <p14:creationId xmlns:p14="http://schemas.microsoft.com/office/powerpoint/2010/main" val="3915316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E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A4B3DC-D0E5-711E-4101-85E0FFA75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7E3512B-FDC5-78C6-DDF5-97E7806AFC85}"/>
              </a:ext>
            </a:extLst>
          </p:cNvPr>
          <p:cNvSpPr/>
          <p:nvPr/>
        </p:nvSpPr>
        <p:spPr>
          <a:xfrm>
            <a:off x="3937000" y="2870200"/>
            <a:ext cx="4318000" cy="1117600"/>
          </a:xfrm>
          <a:prstGeom prst="roundRect">
            <a:avLst>
              <a:gd name="adj" fmla="val 50000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Marketing</a:t>
            </a:r>
          </a:p>
        </p:txBody>
      </p:sp>
      <p:pic>
        <p:nvPicPr>
          <p:cNvPr id="5" name="Graphic 4" descr="A flower">
            <a:extLst>
              <a:ext uri="{FF2B5EF4-FFF2-40B4-BE49-F238E27FC236}">
                <a16:creationId xmlns:a16="http://schemas.microsoft.com/office/drawing/2014/main" id="{B2105115-E431-59F6-8EC3-E04D720D6B2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324100" y="1460500"/>
            <a:ext cx="3937000" cy="3937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Graphic 7" descr="A flower">
            <a:extLst>
              <a:ext uri="{FF2B5EF4-FFF2-40B4-BE49-F238E27FC236}">
                <a16:creationId xmlns:a16="http://schemas.microsoft.com/office/drawing/2014/main" id="{147ED1C7-92CB-268A-5DA9-29684F583E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30900" y="1460500"/>
            <a:ext cx="3937000" cy="3937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0B60D943-1C12-19C6-B5EC-D598ED195131}"/>
              </a:ext>
            </a:extLst>
          </p:cNvPr>
          <p:cNvGrpSpPr/>
          <p:nvPr/>
        </p:nvGrpSpPr>
        <p:grpSpPr>
          <a:xfrm>
            <a:off x="3148755" y="111320"/>
            <a:ext cx="2287689" cy="1971480"/>
            <a:chOff x="1930399" y="819150"/>
            <a:chExt cx="1555615" cy="1282700"/>
          </a:xfrm>
        </p:grpSpPr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9C64E0EB-C0D0-1F49-20CA-A50744281E8B}"/>
                </a:ext>
              </a:extLst>
            </p:cNvPr>
            <p:cNvSpPr/>
            <p:nvPr/>
          </p:nvSpPr>
          <p:spPr>
            <a:xfrm>
              <a:off x="1930399" y="819150"/>
              <a:ext cx="1555615" cy="1282700"/>
            </a:xfrm>
            <a:prstGeom prst="hexagon">
              <a:avLst/>
            </a:prstGeom>
            <a:solidFill>
              <a:srgbClr val="ECE0B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Flowchart: Connector 14">
              <a:extLst>
                <a:ext uri="{FF2B5EF4-FFF2-40B4-BE49-F238E27FC236}">
                  <a16:creationId xmlns:a16="http://schemas.microsoft.com/office/drawing/2014/main" id="{53A83297-FC50-0051-BBE3-E628CC3E0F18}"/>
                </a:ext>
              </a:extLst>
            </p:cNvPr>
            <p:cNvSpPr/>
            <p:nvPr/>
          </p:nvSpPr>
          <p:spPr>
            <a:xfrm>
              <a:off x="2053942" y="819150"/>
              <a:ext cx="1308527" cy="1282700"/>
            </a:xfrm>
            <a:prstGeom prst="flowChartConnector">
              <a:avLst/>
            </a:prstGeom>
            <a:solidFill>
              <a:srgbClr val="E6DEC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</a:rPr>
                <a:t>Storytelling:</a:t>
              </a:r>
            </a:p>
            <a:p>
              <a:pPr algn="ctr"/>
              <a:r>
                <a:rPr lang="en-GB" sz="1200" dirty="0">
                  <a:solidFill>
                    <a:schemeClr val="tx1"/>
                  </a:solidFill>
                </a:rPr>
                <a:t>Social media content that highlights the passion behind the brand and food preparation.</a:t>
              </a:r>
            </a:p>
          </p:txBody>
        </p:sp>
      </p:grpSp>
      <p:sp>
        <p:nvSpPr>
          <p:cNvPr id="23" name="Hexagon 22">
            <a:extLst>
              <a:ext uri="{FF2B5EF4-FFF2-40B4-BE49-F238E27FC236}">
                <a16:creationId xmlns:a16="http://schemas.microsoft.com/office/drawing/2014/main" id="{13AD4AE6-AC20-8D0D-5995-A588A2617BF6}"/>
              </a:ext>
            </a:extLst>
          </p:cNvPr>
          <p:cNvSpPr/>
          <p:nvPr/>
        </p:nvSpPr>
        <p:spPr>
          <a:xfrm>
            <a:off x="6755560" y="111320"/>
            <a:ext cx="2287689" cy="1971480"/>
          </a:xfrm>
          <a:prstGeom prst="hexagon">
            <a:avLst/>
          </a:prstGeom>
          <a:solidFill>
            <a:srgbClr val="ECE0B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Flowchart: Connector 24">
            <a:extLst>
              <a:ext uri="{FF2B5EF4-FFF2-40B4-BE49-F238E27FC236}">
                <a16:creationId xmlns:a16="http://schemas.microsoft.com/office/drawing/2014/main" id="{A917C615-68F3-B099-B335-48FF56908F2E}"/>
              </a:ext>
            </a:extLst>
          </p:cNvPr>
          <p:cNvSpPr/>
          <p:nvPr/>
        </p:nvSpPr>
        <p:spPr>
          <a:xfrm>
            <a:off x="6937242" y="111320"/>
            <a:ext cx="1924321" cy="1971480"/>
          </a:xfrm>
          <a:prstGeom prst="flowChartConnector">
            <a:avLst/>
          </a:prstGeom>
          <a:solidFill>
            <a:srgbClr val="E6DE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Frequency-based reward system: </a:t>
            </a:r>
            <a:r>
              <a:rPr lang="en-GB" sz="1200" b="1" dirty="0">
                <a:solidFill>
                  <a:schemeClr val="tx1"/>
                </a:solidFill>
              </a:rPr>
              <a:t>I</a:t>
            </a:r>
            <a:r>
              <a:rPr lang="en-GB" sz="1200" dirty="0">
                <a:solidFill>
                  <a:schemeClr val="tx1"/>
                </a:solidFill>
              </a:rPr>
              <a:t>mplement card system where customers get a free meal after several purchases.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29" name="Hexagon 28">
            <a:extLst>
              <a:ext uri="{FF2B5EF4-FFF2-40B4-BE49-F238E27FC236}">
                <a16:creationId xmlns:a16="http://schemas.microsoft.com/office/drawing/2014/main" id="{D845FB1D-5A2D-CB1A-8AC3-9EBF692C7B9D}"/>
              </a:ext>
            </a:extLst>
          </p:cNvPr>
          <p:cNvSpPr/>
          <p:nvPr/>
        </p:nvSpPr>
        <p:spPr>
          <a:xfrm>
            <a:off x="1122090" y="1143390"/>
            <a:ext cx="2287689" cy="1971480"/>
          </a:xfrm>
          <a:prstGeom prst="hexagon">
            <a:avLst/>
          </a:prstGeom>
          <a:solidFill>
            <a:srgbClr val="ECE0B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Flowchart: Connector 30">
            <a:extLst>
              <a:ext uri="{FF2B5EF4-FFF2-40B4-BE49-F238E27FC236}">
                <a16:creationId xmlns:a16="http://schemas.microsoft.com/office/drawing/2014/main" id="{324E5563-9786-8A99-A64F-62DB7A4CD976}"/>
              </a:ext>
            </a:extLst>
          </p:cNvPr>
          <p:cNvSpPr/>
          <p:nvPr/>
        </p:nvSpPr>
        <p:spPr>
          <a:xfrm>
            <a:off x="1303772" y="1143390"/>
            <a:ext cx="1924321" cy="1971480"/>
          </a:xfrm>
          <a:prstGeom prst="flowChartConnector">
            <a:avLst/>
          </a:prstGeom>
          <a:solidFill>
            <a:srgbClr val="E6DE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Live location and schedule updates: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Actively broadcast real-time location tracking and weekly schedules.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AA791107-F52D-A7C5-A9E3-7D81D5E48848}"/>
              </a:ext>
            </a:extLst>
          </p:cNvPr>
          <p:cNvGrpSpPr/>
          <p:nvPr/>
        </p:nvGrpSpPr>
        <p:grpSpPr>
          <a:xfrm>
            <a:off x="1042748" y="3429000"/>
            <a:ext cx="2287689" cy="1974460"/>
            <a:chOff x="798310" y="3156340"/>
            <a:chExt cx="2287689" cy="1974460"/>
          </a:xfrm>
        </p:grpSpPr>
        <p:sp>
          <p:nvSpPr>
            <p:cNvPr id="33" name="Hexagon 32">
              <a:extLst>
                <a:ext uri="{FF2B5EF4-FFF2-40B4-BE49-F238E27FC236}">
                  <a16:creationId xmlns:a16="http://schemas.microsoft.com/office/drawing/2014/main" id="{624D6137-E1F7-445E-0E5C-DA12B07F42EB}"/>
                </a:ext>
              </a:extLst>
            </p:cNvPr>
            <p:cNvSpPr/>
            <p:nvPr/>
          </p:nvSpPr>
          <p:spPr>
            <a:xfrm>
              <a:off x="798310" y="3156340"/>
              <a:ext cx="2287689" cy="1971480"/>
            </a:xfrm>
            <a:prstGeom prst="hexagon">
              <a:avLst/>
            </a:prstGeom>
            <a:solidFill>
              <a:srgbClr val="ECE0B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Flowchart: Connector 34">
              <a:extLst>
                <a:ext uri="{FF2B5EF4-FFF2-40B4-BE49-F238E27FC236}">
                  <a16:creationId xmlns:a16="http://schemas.microsoft.com/office/drawing/2014/main" id="{F7C630DD-4E07-652C-35C3-7CAF1B1E6F1D}"/>
                </a:ext>
              </a:extLst>
            </p:cNvPr>
            <p:cNvSpPr/>
            <p:nvPr/>
          </p:nvSpPr>
          <p:spPr>
            <a:xfrm>
              <a:off x="1059335" y="3159320"/>
              <a:ext cx="1924321" cy="1971480"/>
            </a:xfrm>
            <a:prstGeom prst="flowChartConnector">
              <a:avLst/>
            </a:prstGeom>
            <a:solidFill>
              <a:srgbClr val="E6DEC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>
                  <a:solidFill>
                    <a:schemeClr val="tx1"/>
                  </a:solidFill>
                </a:rPr>
                <a:t>Highlight eco-friendliness:</a:t>
              </a:r>
            </a:p>
            <a:p>
              <a:pPr algn="ctr"/>
              <a:r>
                <a:rPr lang="en-GB" sz="1200" dirty="0">
                  <a:solidFill>
                    <a:schemeClr val="tx1"/>
                  </a:solidFill>
                </a:rPr>
                <a:t>Show commitment to sourcing ingredients locally and using biodegradable and recyclable packaging.</a:t>
              </a:r>
            </a:p>
          </p:txBody>
        </p:sp>
      </p:grpSp>
      <p:sp>
        <p:nvSpPr>
          <p:cNvPr id="37" name="Hexagon 36">
            <a:extLst>
              <a:ext uri="{FF2B5EF4-FFF2-40B4-BE49-F238E27FC236}">
                <a16:creationId xmlns:a16="http://schemas.microsoft.com/office/drawing/2014/main" id="{68EE10A8-6A3A-9BD9-DB0D-084F49CF434D}"/>
              </a:ext>
            </a:extLst>
          </p:cNvPr>
          <p:cNvSpPr/>
          <p:nvPr/>
        </p:nvSpPr>
        <p:spPr>
          <a:xfrm>
            <a:off x="3018448" y="4775200"/>
            <a:ext cx="2287689" cy="1971480"/>
          </a:xfrm>
          <a:prstGeom prst="hexagon">
            <a:avLst/>
          </a:prstGeom>
          <a:solidFill>
            <a:srgbClr val="ECE0B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9" name="Flowchart: Connector 38">
            <a:extLst>
              <a:ext uri="{FF2B5EF4-FFF2-40B4-BE49-F238E27FC236}">
                <a16:creationId xmlns:a16="http://schemas.microsoft.com/office/drawing/2014/main" id="{F52901A4-7754-06D6-9818-B9A32F6E30A5}"/>
              </a:ext>
            </a:extLst>
          </p:cNvPr>
          <p:cNvSpPr/>
          <p:nvPr/>
        </p:nvSpPr>
        <p:spPr>
          <a:xfrm>
            <a:off x="3200130" y="4775200"/>
            <a:ext cx="1924321" cy="1971480"/>
          </a:xfrm>
          <a:prstGeom prst="flowChartConnector">
            <a:avLst/>
          </a:prstGeom>
          <a:solidFill>
            <a:srgbClr val="E6DE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Customer engagement and reviews: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Encourage customers to engage with the social media posts and leave positive reviews.</a:t>
            </a:r>
          </a:p>
        </p:txBody>
      </p:sp>
      <p:sp>
        <p:nvSpPr>
          <p:cNvPr id="42" name="Hexagon 41">
            <a:extLst>
              <a:ext uri="{FF2B5EF4-FFF2-40B4-BE49-F238E27FC236}">
                <a16:creationId xmlns:a16="http://schemas.microsoft.com/office/drawing/2014/main" id="{1C53C916-6F4A-D650-DD2E-30B587EB688E}"/>
              </a:ext>
            </a:extLst>
          </p:cNvPr>
          <p:cNvSpPr/>
          <p:nvPr/>
        </p:nvSpPr>
        <p:spPr>
          <a:xfrm>
            <a:off x="8749456" y="1216888"/>
            <a:ext cx="2287689" cy="1971480"/>
          </a:xfrm>
          <a:prstGeom prst="hexagon">
            <a:avLst/>
          </a:prstGeom>
          <a:solidFill>
            <a:srgbClr val="ECE0B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Flowchart: Connector 43">
            <a:extLst>
              <a:ext uri="{FF2B5EF4-FFF2-40B4-BE49-F238E27FC236}">
                <a16:creationId xmlns:a16="http://schemas.microsoft.com/office/drawing/2014/main" id="{5648E13C-792E-D652-DAD3-C940E04724C2}"/>
              </a:ext>
            </a:extLst>
          </p:cNvPr>
          <p:cNvSpPr/>
          <p:nvPr/>
        </p:nvSpPr>
        <p:spPr>
          <a:xfrm>
            <a:off x="8931138" y="1216888"/>
            <a:ext cx="1924321" cy="1971480"/>
          </a:xfrm>
          <a:prstGeom prst="flowChartConnector">
            <a:avLst/>
          </a:prstGeom>
          <a:solidFill>
            <a:srgbClr val="E6DE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Referral incentives: </a:t>
            </a:r>
            <a:r>
              <a:rPr lang="en-GB" sz="1200" dirty="0">
                <a:solidFill>
                  <a:schemeClr val="tx1"/>
                </a:solidFill>
              </a:rPr>
              <a:t>reward existing customers with discounts or menu perks for introducing new customers to the food truck.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46" name="Hexagon 45">
            <a:extLst>
              <a:ext uri="{FF2B5EF4-FFF2-40B4-BE49-F238E27FC236}">
                <a16:creationId xmlns:a16="http://schemas.microsoft.com/office/drawing/2014/main" id="{C67B106B-6623-7655-8326-D03CE4CECBCF}"/>
              </a:ext>
            </a:extLst>
          </p:cNvPr>
          <p:cNvSpPr/>
          <p:nvPr/>
        </p:nvSpPr>
        <p:spPr>
          <a:xfrm>
            <a:off x="8861563" y="3426020"/>
            <a:ext cx="2287689" cy="1971480"/>
          </a:xfrm>
          <a:prstGeom prst="hexagon">
            <a:avLst/>
          </a:prstGeom>
          <a:solidFill>
            <a:srgbClr val="ECE0B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Flowchart: Connector 47">
            <a:extLst>
              <a:ext uri="{FF2B5EF4-FFF2-40B4-BE49-F238E27FC236}">
                <a16:creationId xmlns:a16="http://schemas.microsoft.com/office/drawing/2014/main" id="{C732413F-B2A9-F495-E021-7989D802DAF8}"/>
              </a:ext>
            </a:extLst>
          </p:cNvPr>
          <p:cNvSpPr/>
          <p:nvPr/>
        </p:nvSpPr>
        <p:spPr>
          <a:xfrm>
            <a:off x="9043245" y="3426020"/>
            <a:ext cx="1924321" cy="1971480"/>
          </a:xfrm>
          <a:prstGeom prst="flowChartConnector">
            <a:avLst/>
          </a:prstGeom>
          <a:solidFill>
            <a:srgbClr val="E6DE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Value-driven bundles: </a:t>
            </a:r>
            <a:r>
              <a:rPr lang="en-GB" sz="1200" dirty="0">
                <a:solidFill>
                  <a:schemeClr val="tx1"/>
                </a:solidFill>
              </a:rPr>
              <a:t>Incentivise customers to spend more per visit by offering bundled meal pricing options.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50" name="Hexagon 49">
            <a:extLst>
              <a:ext uri="{FF2B5EF4-FFF2-40B4-BE49-F238E27FC236}">
                <a16:creationId xmlns:a16="http://schemas.microsoft.com/office/drawing/2014/main" id="{B0EFA260-7301-6304-18F8-06B5A9B10F24}"/>
              </a:ext>
            </a:extLst>
          </p:cNvPr>
          <p:cNvSpPr/>
          <p:nvPr/>
        </p:nvSpPr>
        <p:spPr>
          <a:xfrm>
            <a:off x="6937242" y="4779038"/>
            <a:ext cx="2287689" cy="1971480"/>
          </a:xfrm>
          <a:prstGeom prst="hexagon">
            <a:avLst/>
          </a:prstGeom>
          <a:solidFill>
            <a:srgbClr val="ECE0B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2" name="Flowchart: Connector 51">
            <a:extLst>
              <a:ext uri="{FF2B5EF4-FFF2-40B4-BE49-F238E27FC236}">
                <a16:creationId xmlns:a16="http://schemas.microsoft.com/office/drawing/2014/main" id="{47AECA83-618D-6A4D-931B-982E4D7F4486}"/>
              </a:ext>
            </a:extLst>
          </p:cNvPr>
          <p:cNvSpPr/>
          <p:nvPr/>
        </p:nvSpPr>
        <p:spPr>
          <a:xfrm>
            <a:off x="7118924" y="4779038"/>
            <a:ext cx="1924321" cy="1971480"/>
          </a:xfrm>
          <a:prstGeom prst="flowChartConnector">
            <a:avLst/>
          </a:prstGeom>
          <a:solidFill>
            <a:srgbClr val="E6DE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Strategic location promos: </a:t>
            </a:r>
            <a:r>
              <a:rPr lang="en-GB" sz="1200" dirty="0">
                <a:solidFill>
                  <a:schemeClr val="tx1"/>
                </a:solidFill>
              </a:rPr>
              <a:t>offer loyalty perks, student discounts and corporate employee bundles.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2A2B818-B071-782A-64E0-0649D87F496C}"/>
              </a:ext>
            </a:extLst>
          </p:cNvPr>
          <p:cNvSpPr txBox="1"/>
          <p:nvPr/>
        </p:nvSpPr>
        <p:spPr>
          <a:xfrm>
            <a:off x="1004894" y="383808"/>
            <a:ext cx="2143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Content marketing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6586681-68D2-8F33-AA57-F92529223C6B}"/>
              </a:ext>
            </a:extLst>
          </p:cNvPr>
          <p:cNvSpPr txBox="1"/>
          <p:nvPr/>
        </p:nvSpPr>
        <p:spPr>
          <a:xfrm>
            <a:off x="8931138" y="383808"/>
            <a:ext cx="3300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Referral and loyalty programs </a:t>
            </a:r>
          </a:p>
        </p:txBody>
      </p:sp>
    </p:spTree>
    <p:extLst>
      <p:ext uri="{BB962C8B-B14F-4D97-AF65-F5344CB8AC3E}">
        <p14:creationId xmlns:p14="http://schemas.microsoft.com/office/powerpoint/2010/main" val="23758850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E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17E713-8D72-EED4-C866-29240F8C35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04AA1F9-3C2A-92E3-9D6A-7E6ECB08FD71}"/>
              </a:ext>
            </a:extLst>
          </p:cNvPr>
          <p:cNvSpPr txBox="1"/>
          <p:nvPr/>
        </p:nvSpPr>
        <p:spPr>
          <a:xfrm>
            <a:off x="3869436" y="254246"/>
            <a:ext cx="44531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i="1" u="sng" dirty="0">
                <a:latin typeface="Aptos SemiBold" panose="020B0004020202020204" pitchFamily="34" charset="0"/>
              </a:rPr>
              <a:t>Funding requirements and allocation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FA95C4C-3AF6-F60A-9D39-7F4BD37453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000164"/>
              </p:ext>
            </p:extLst>
          </p:nvPr>
        </p:nvGraphicFramePr>
        <p:xfrm>
          <a:off x="513347" y="1269909"/>
          <a:ext cx="11156138" cy="4921088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2859947">
                  <a:extLst>
                    <a:ext uri="{9D8B030D-6E8A-4147-A177-3AD203B41FA5}">
                      <a16:colId xmlns:a16="http://schemas.microsoft.com/office/drawing/2014/main" val="2874132106"/>
                    </a:ext>
                  </a:extLst>
                </a:gridCol>
                <a:gridCol w="1939130">
                  <a:extLst>
                    <a:ext uri="{9D8B030D-6E8A-4147-A177-3AD203B41FA5}">
                      <a16:colId xmlns:a16="http://schemas.microsoft.com/office/drawing/2014/main" val="265400686"/>
                    </a:ext>
                  </a:extLst>
                </a:gridCol>
                <a:gridCol w="4486647">
                  <a:extLst>
                    <a:ext uri="{9D8B030D-6E8A-4147-A177-3AD203B41FA5}">
                      <a16:colId xmlns:a16="http://schemas.microsoft.com/office/drawing/2014/main" val="2681181516"/>
                    </a:ext>
                  </a:extLst>
                </a:gridCol>
                <a:gridCol w="1870414">
                  <a:extLst>
                    <a:ext uri="{9D8B030D-6E8A-4147-A177-3AD203B41FA5}">
                      <a16:colId xmlns:a16="http://schemas.microsoft.com/office/drawing/2014/main" val="210219306"/>
                    </a:ext>
                  </a:extLst>
                </a:gridCol>
              </a:tblGrid>
              <a:tr h="615136">
                <a:tc>
                  <a:txBody>
                    <a:bodyPr/>
                    <a:lstStyle/>
                    <a:p>
                      <a:r>
                        <a:rPr lang="en-GB" dirty="0"/>
                        <a:t>Funding requirements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Amount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Initial cost allocation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Amount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2814065"/>
                  </a:ext>
                </a:extLst>
              </a:tr>
              <a:tr h="615136">
                <a:tc>
                  <a:txBody>
                    <a:bodyPr/>
                    <a:lstStyle/>
                    <a:p>
                      <a:r>
                        <a:rPr lang="en-GB" dirty="0"/>
                        <a:t>Personal savings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£10.000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Vehicle purchase and kitchen fit-out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£22.000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7409472"/>
                  </a:ext>
                </a:extLst>
              </a:tr>
              <a:tr h="615136">
                <a:tc>
                  <a:txBody>
                    <a:bodyPr/>
                    <a:lstStyle/>
                    <a:p>
                      <a:r>
                        <a:rPr lang="en-GB" dirty="0"/>
                        <a:t>Loan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£20.000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Initial food and beverage inventory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£2.000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1043064"/>
                  </a:ext>
                </a:extLst>
              </a:tr>
              <a:tr h="61513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Working capital reserve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£3.700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1363353"/>
                  </a:ext>
                </a:extLst>
              </a:tr>
              <a:tr h="61513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Launch marketing and branding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£1.000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4873483"/>
                  </a:ext>
                </a:extLst>
              </a:tr>
              <a:tr h="61513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Local council trading licences and permits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£800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0935893"/>
                  </a:ext>
                </a:extLst>
              </a:tr>
              <a:tr h="61513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Initial business and asset insurance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34712"/>
                  </a:ext>
                </a:extLst>
              </a:tr>
              <a:tr h="615136">
                <a:tc>
                  <a:txBody>
                    <a:bodyPr/>
                    <a:lstStyle/>
                    <a:p>
                      <a:r>
                        <a:rPr lang="en-GB" dirty="0"/>
                        <a:t>Total funding required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£30.000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Total initial cost allocation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£27.000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75681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99386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2E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7E2A05-85C8-3BF8-48E9-50130D4BF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DB6F7B1-168C-D782-52B8-F5BD53EBE33E}"/>
              </a:ext>
            </a:extLst>
          </p:cNvPr>
          <p:cNvSpPr txBox="1"/>
          <p:nvPr/>
        </p:nvSpPr>
        <p:spPr>
          <a:xfrm>
            <a:off x="1280161" y="1327150"/>
            <a:ext cx="44531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i="1" u="sng" dirty="0">
                <a:latin typeface="Aptos SemiBold" panose="020B0004020202020204" pitchFamily="34" charset="0"/>
              </a:rPr>
              <a:t>Reference List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D538F47-425A-B5B7-9D77-961BD28CF7F0}"/>
              </a:ext>
            </a:extLst>
          </p:cNvPr>
          <p:cNvSpPr txBox="1"/>
          <p:nvPr/>
        </p:nvSpPr>
        <p:spPr>
          <a:xfrm>
            <a:off x="1280161" y="2290451"/>
            <a:ext cx="832539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dirty="0"/>
              <a:t>Burns, P. (2020) </a:t>
            </a:r>
            <a:r>
              <a:rPr lang="en-GB" i="1" dirty="0"/>
              <a:t>Entrepreneurship and Small Business: Start-up, Growth and Maturity</a:t>
            </a:r>
            <a:r>
              <a:rPr lang="en-GB" dirty="0"/>
              <a:t>. 5th </a:t>
            </a:r>
            <a:r>
              <a:rPr lang="en-GB" dirty="0" err="1"/>
              <a:t>edn</a:t>
            </a:r>
            <a:r>
              <a:rPr lang="en-GB" dirty="0"/>
              <a:t>. London: Red Globe Press.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Chaffey, D. and Ellis-Chadwick, F. (2022) </a:t>
            </a:r>
            <a:r>
              <a:rPr lang="en-GB" i="1" dirty="0"/>
              <a:t>Digital Marketing</a:t>
            </a:r>
            <a:r>
              <a:rPr lang="en-GB" dirty="0"/>
              <a:t>. 8th </a:t>
            </a:r>
            <a:r>
              <a:rPr lang="en-GB" dirty="0" err="1"/>
              <a:t>edn</a:t>
            </a:r>
            <a:r>
              <a:rPr lang="en-GB" dirty="0"/>
              <a:t>. Harlow: Pearson.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Department for Business and Trade (2024) </a:t>
            </a:r>
            <a:r>
              <a:rPr lang="en-GB" i="1" dirty="0"/>
              <a:t>Business Population Estimates for the UK and Regions 2024</a:t>
            </a:r>
            <a:r>
              <a:rPr lang="en-GB" dirty="0"/>
              <a:t>. Available at: </a:t>
            </a:r>
            <a:r>
              <a:rPr lang="en-GB" u="sng" dirty="0">
                <a:hlinkClick r:id="rId2"/>
              </a:rPr>
              <a:t>https://www.gov.uk/government/statistics/business-population-estimates-2024/business-population-estimates-for-the-uk-and-regions-2024-statistical-release</a:t>
            </a:r>
            <a:r>
              <a:rPr lang="en-GB" dirty="0"/>
              <a:t> (Accessed: 23 June 2026).</a:t>
            </a:r>
          </a:p>
          <a:p>
            <a:pPr lvl="0"/>
            <a:endParaRPr lang="en-GB" dirty="0"/>
          </a:p>
          <a:p>
            <a:r>
              <a:rPr lang="en-GB" dirty="0"/>
              <a:t>Scarborough, N.M. and Cornwall, J.R. (2019) </a:t>
            </a:r>
            <a:r>
              <a:rPr lang="en-GB" i="1" dirty="0"/>
              <a:t>Essentials of Entrepreneurship and Small Business Management</a:t>
            </a:r>
            <a:r>
              <a:rPr lang="en-GB" dirty="0"/>
              <a:t>. 9th </a:t>
            </a:r>
            <a:r>
              <a:rPr lang="en-GB" dirty="0" err="1"/>
              <a:t>edn</a:t>
            </a:r>
            <a:r>
              <a:rPr lang="en-GB" dirty="0"/>
              <a:t>. Harlow: Pearson.</a:t>
            </a:r>
          </a:p>
          <a:p>
            <a:pPr lvl="0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50913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1417</Words>
  <Application>Microsoft Office PowerPoint</Application>
  <PresentationFormat>Widescreen</PresentationFormat>
  <Paragraphs>215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Aptos</vt:lpstr>
      <vt:lpstr>Aptos Display</vt:lpstr>
      <vt:lpstr>Aptos SemiBold</vt:lpstr>
      <vt:lpstr>Arial</vt:lpstr>
      <vt:lpstr>Calibri</vt:lpstr>
      <vt:lpstr>Wingdings</vt:lpstr>
      <vt:lpstr>Office Theme</vt:lpstr>
      <vt:lpstr>Business plan pitch presentation for Italia Wheels A Sustainable Italian Food Truck Venture in London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Adrian Margean</dc:creator>
  <cp:lastModifiedBy>Adrian Margean</cp:lastModifiedBy>
  <cp:revision>2</cp:revision>
  <dcterms:created xsi:type="dcterms:W3CDTF">2026-07-02T10:59:24Z</dcterms:created>
  <dcterms:modified xsi:type="dcterms:W3CDTF">2026-07-13T02:04:12Z</dcterms:modified>
</cp:coreProperties>
</file>