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B4F5D"/>
    <a:srgbClr val="4F4A52"/>
    <a:srgbClr val="594A52"/>
    <a:srgbClr val="544A52"/>
    <a:srgbClr val="524A52"/>
    <a:srgbClr val="524252"/>
    <a:srgbClr val="523A52"/>
    <a:srgbClr val="4A3A52"/>
    <a:srgbClr val="4A3A45"/>
    <a:srgbClr val="4A3A3B"/>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ED1B06-1ED8-411A-91F2-02AD969A19F9}" v="20" dt="2026-01-05T15:26:03.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61" autoAdjust="0"/>
    <p:restoredTop sz="79322" autoAdjust="0"/>
  </p:normalViewPr>
  <p:slideViewPr>
    <p:cSldViewPr snapToGrid="0" snapToObjects="1">
      <p:cViewPr varScale="1">
        <p:scale>
          <a:sx n="75" d="100"/>
          <a:sy n="75" d="100"/>
        </p:scale>
        <p:origin x="1666" y="67"/>
      </p:cViewPr>
      <p:guideLst>
        <p:guide orient="horz" pos="2160"/>
        <p:guide pos="2880"/>
      </p:guideLst>
    </p:cSldViewPr>
  </p:slideViewPr>
  <p:outlineViewPr>
    <p:cViewPr>
      <p:scale>
        <a:sx n="33" d="100"/>
        <a:sy n="33" d="100"/>
      </p:scale>
      <p:origin x="0" y="-3715"/>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p:cViewPr varScale="1">
        <p:scale>
          <a:sx n="72" d="100"/>
          <a:sy n="72" d="100"/>
        </p:scale>
        <p:origin x="3010"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ardozo" userId="4b66473e97946a4b" providerId="LiveId" clId="{327657E9-882C-4789-AE19-4B4D7D077FE9}"/>
    <pc:docChg chg="undo custSel addSld modSld sldOrd">
      <pc:chgData name="Alison Cardozo" userId="4b66473e97946a4b" providerId="LiveId" clId="{327657E9-882C-4789-AE19-4B4D7D077FE9}" dt="2026-01-05T15:26:05.882" v="1056" actId="20577"/>
      <pc:docMkLst>
        <pc:docMk/>
      </pc:docMkLst>
      <pc:sldChg chg="addSp modSp mod">
        <pc:chgData name="Alison Cardozo" userId="4b66473e97946a4b" providerId="LiveId" clId="{327657E9-882C-4789-AE19-4B4D7D077FE9}" dt="2026-01-05T15:03:13.859" v="1018" actId="20577"/>
        <pc:sldMkLst>
          <pc:docMk/>
          <pc:sldMk cId="0" sldId="256"/>
        </pc:sldMkLst>
        <pc:spChg chg="add mod">
          <ac:chgData name="Alison Cardozo" userId="4b66473e97946a4b" providerId="LiveId" clId="{327657E9-882C-4789-AE19-4B4D7D077FE9}" dt="2026-01-05T13:27:48.791" v="359" actId="121"/>
          <ac:spMkLst>
            <pc:docMk/>
            <pc:sldMk cId="0" sldId="256"/>
            <ac:spMk id="2" creationId="{391532A5-8E36-C499-3515-B3E4434AF6E8}"/>
          </ac:spMkLst>
        </pc:spChg>
        <pc:spChg chg="mod">
          <ac:chgData name="Alison Cardozo" userId="4b66473e97946a4b" providerId="LiveId" clId="{327657E9-882C-4789-AE19-4B4D7D077FE9}" dt="2026-01-05T15:03:13.859" v="1018" actId="20577"/>
          <ac:spMkLst>
            <pc:docMk/>
            <pc:sldMk cId="0" sldId="256"/>
            <ac:spMk id="3" creationId="{00000000-0000-0000-0000-000000000000}"/>
          </ac:spMkLst>
        </pc:spChg>
      </pc:sldChg>
      <pc:sldChg chg="addSp modSp mod">
        <pc:chgData name="Alison Cardozo" userId="4b66473e97946a4b" providerId="LiveId" clId="{327657E9-882C-4789-AE19-4B4D7D077FE9}" dt="2026-01-05T13:30:00.686" v="369" actId="14100"/>
        <pc:sldMkLst>
          <pc:docMk/>
          <pc:sldMk cId="0" sldId="257"/>
        </pc:sldMkLst>
        <pc:spChg chg="add mod">
          <ac:chgData name="Alison Cardozo" userId="4b66473e97946a4b" providerId="LiveId" clId="{327657E9-882C-4789-AE19-4B4D7D077FE9}" dt="2026-01-05T13:30:00.686" v="369" actId="14100"/>
          <ac:spMkLst>
            <pc:docMk/>
            <pc:sldMk cId="0" sldId="257"/>
            <ac:spMk id="4" creationId="{B05DCC78-B120-BBC8-5433-52067750FBAC}"/>
          </ac:spMkLst>
        </pc:spChg>
      </pc:sldChg>
      <pc:sldChg chg="addSp modSp mod modNotesTx">
        <pc:chgData name="Alison Cardozo" userId="4b66473e97946a4b" providerId="LiveId" clId="{327657E9-882C-4789-AE19-4B4D7D077FE9}" dt="2026-01-05T15:09:44.894" v="1050" actId="14100"/>
        <pc:sldMkLst>
          <pc:docMk/>
          <pc:sldMk cId="0" sldId="258"/>
        </pc:sldMkLst>
        <pc:spChg chg="add mod">
          <ac:chgData name="Alison Cardozo" userId="4b66473e97946a4b" providerId="LiveId" clId="{327657E9-882C-4789-AE19-4B4D7D077FE9}" dt="2026-01-05T13:32:38.257" v="377" actId="255"/>
          <ac:spMkLst>
            <pc:docMk/>
            <pc:sldMk cId="0" sldId="258"/>
            <ac:spMk id="4" creationId="{01929F2C-BC28-AAD1-C4E5-44DFA9D112A5}"/>
          </ac:spMkLst>
        </pc:spChg>
        <pc:picChg chg="mod">
          <ac:chgData name="Alison Cardozo" userId="4b66473e97946a4b" providerId="LiveId" clId="{327657E9-882C-4789-AE19-4B4D7D077FE9}" dt="2026-01-05T15:09:44.894" v="1050" actId="14100"/>
          <ac:picMkLst>
            <pc:docMk/>
            <pc:sldMk cId="0" sldId="258"/>
            <ac:picMk id="5" creationId="{E965C275-ABB4-50B0-BF5D-A086C67DE99A}"/>
          </ac:picMkLst>
        </pc:picChg>
      </pc:sldChg>
      <pc:sldChg chg="addSp modSp mod modNotesTx">
        <pc:chgData name="Alison Cardozo" userId="4b66473e97946a4b" providerId="LiveId" clId="{327657E9-882C-4789-AE19-4B4D7D077FE9}" dt="2026-01-05T13:31:47.133" v="375" actId="207"/>
        <pc:sldMkLst>
          <pc:docMk/>
          <pc:sldMk cId="0" sldId="259"/>
        </pc:sldMkLst>
        <pc:spChg chg="mod">
          <ac:chgData name="Alison Cardozo" userId="4b66473e97946a4b" providerId="LiveId" clId="{327657E9-882C-4789-AE19-4B4D7D077FE9}" dt="2026-01-05T13:19:43.735" v="320" actId="20577"/>
          <ac:spMkLst>
            <pc:docMk/>
            <pc:sldMk cId="0" sldId="259"/>
            <ac:spMk id="3" creationId="{00000000-0000-0000-0000-000000000000}"/>
          </ac:spMkLst>
        </pc:spChg>
        <pc:spChg chg="add mod">
          <ac:chgData name="Alison Cardozo" userId="4b66473e97946a4b" providerId="LiveId" clId="{327657E9-882C-4789-AE19-4B4D7D077FE9}" dt="2026-01-05T13:31:47.133" v="375" actId="207"/>
          <ac:spMkLst>
            <pc:docMk/>
            <pc:sldMk cId="0" sldId="259"/>
            <ac:spMk id="4" creationId="{39DB0777-6DB1-3BAD-22C4-7A4F3DD86ED2}"/>
          </ac:spMkLst>
        </pc:spChg>
      </pc:sldChg>
      <pc:sldChg chg="addSp modSp mod modNotesTx">
        <pc:chgData name="Alison Cardozo" userId="4b66473e97946a4b" providerId="LiveId" clId="{327657E9-882C-4789-AE19-4B4D7D077FE9}" dt="2026-01-05T14:44:28.077" v="863" actId="20577"/>
        <pc:sldMkLst>
          <pc:docMk/>
          <pc:sldMk cId="0" sldId="260"/>
        </pc:sldMkLst>
        <pc:spChg chg="mod">
          <ac:chgData name="Alison Cardozo" userId="4b66473e97946a4b" providerId="LiveId" clId="{327657E9-882C-4789-AE19-4B4D7D077FE9}" dt="2026-01-05T13:23:05.956" v="350" actId="20577"/>
          <ac:spMkLst>
            <pc:docMk/>
            <pc:sldMk cId="0" sldId="260"/>
            <ac:spMk id="3" creationId="{00000000-0000-0000-0000-000000000000}"/>
          </ac:spMkLst>
        </pc:spChg>
        <pc:spChg chg="add mod">
          <ac:chgData name="Alison Cardozo" userId="4b66473e97946a4b" providerId="LiveId" clId="{327657E9-882C-4789-AE19-4B4D7D077FE9}" dt="2026-01-05T13:33:14.945" v="378"/>
          <ac:spMkLst>
            <pc:docMk/>
            <pc:sldMk cId="0" sldId="260"/>
            <ac:spMk id="5" creationId="{C365620D-141B-0139-19C1-07E8D13E6A61}"/>
          </ac:spMkLst>
        </pc:spChg>
      </pc:sldChg>
      <pc:sldChg chg="addSp modSp mod modNotesTx">
        <pc:chgData name="Alison Cardozo" userId="4b66473e97946a4b" providerId="LiveId" clId="{327657E9-882C-4789-AE19-4B4D7D077FE9}" dt="2026-01-05T15:00:35.296" v="961" actId="20577"/>
        <pc:sldMkLst>
          <pc:docMk/>
          <pc:sldMk cId="1754263930" sldId="261"/>
        </pc:sldMkLst>
        <pc:spChg chg="mod">
          <ac:chgData name="Alison Cardozo" userId="4b66473e97946a4b" providerId="LiveId" clId="{327657E9-882C-4789-AE19-4B4D7D077FE9}" dt="2026-01-05T15:00:35.296" v="961" actId="20577"/>
          <ac:spMkLst>
            <pc:docMk/>
            <pc:sldMk cId="1754263930" sldId="261"/>
            <ac:spMk id="3" creationId="{6433F389-B9E8-96CB-D201-3C166A3DEEF3}"/>
          </ac:spMkLst>
        </pc:spChg>
        <pc:spChg chg="add mod">
          <ac:chgData name="Alison Cardozo" userId="4b66473e97946a4b" providerId="LiveId" clId="{327657E9-882C-4789-AE19-4B4D7D077FE9}" dt="2026-01-05T13:34:55.045" v="382"/>
          <ac:spMkLst>
            <pc:docMk/>
            <pc:sldMk cId="1754263930" sldId="261"/>
            <ac:spMk id="4" creationId="{CDEF1B26-0542-761F-EE22-D2DBFC5AC95B}"/>
          </ac:spMkLst>
        </pc:spChg>
      </pc:sldChg>
      <pc:sldChg chg="addSp modSp mod ord modNotes modNotesTx">
        <pc:chgData name="Alison Cardozo" userId="4b66473e97946a4b" providerId="LiveId" clId="{327657E9-882C-4789-AE19-4B4D7D077FE9}" dt="2026-01-05T15:26:05.882" v="1056" actId="20577"/>
        <pc:sldMkLst>
          <pc:docMk/>
          <pc:sldMk cId="629965980" sldId="262"/>
        </pc:sldMkLst>
        <pc:spChg chg="mod">
          <ac:chgData name="Alison Cardozo" userId="4b66473e97946a4b" providerId="LiveId" clId="{327657E9-882C-4789-AE19-4B4D7D077FE9}" dt="2026-01-05T14:58:15.697" v="921" actId="27636"/>
          <ac:spMkLst>
            <pc:docMk/>
            <pc:sldMk cId="629965980" sldId="262"/>
            <ac:spMk id="2" creationId="{004D68CF-6A2C-8616-1930-B3FCD0A1EB9A}"/>
          </ac:spMkLst>
        </pc:spChg>
        <pc:spChg chg="mod">
          <ac:chgData name="Alison Cardozo" userId="4b66473e97946a4b" providerId="LiveId" clId="{327657E9-882C-4789-AE19-4B4D7D077FE9}" dt="2026-01-05T15:26:05.882" v="1056" actId="20577"/>
          <ac:spMkLst>
            <pc:docMk/>
            <pc:sldMk cId="629965980" sldId="262"/>
            <ac:spMk id="3" creationId="{30B6C0D7-436C-FF59-B8F7-07E25A62BBE8}"/>
          </ac:spMkLst>
        </pc:spChg>
        <pc:spChg chg="add mod">
          <ac:chgData name="Alison Cardozo" userId="4b66473e97946a4b" providerId="LiveId" clId="{327657E9-882C-4789-AE19-4B4D7D077FE9}" dt="2026-01-05T13:34:12.745" v="381" actId="207"/>
          <ac:spMkLst>
            <pc:docMk/>
            <pc:sldMk cId="629965980" sldId="262"/>
            <ac:spMk id="4" creationId="{93C0C9B9-0DA1-C152-474C-7C9B3EFA9909}"/>
          </ac:spMkLst>
        </pc:spChg>
      </pc:sldChg>
      <pc:sldChg chg="addSp delSp modSp add mod setBg modNotesTx">
        <pc:chgData name="Alison Cardozo" userId="4b66473e97946a4b" providerId="LiveId" clId="{327657E9-882C-4789-AE19-4B4D7D077FE9}" dt="2026-01-05T14:09:54.614" v="715" actId="20577"/>
        <pc:sldMkLst>
          <pc:docMk/>
          <pc:sldMk cId="292452170" sldId="263"/>
        </pc:sldMkLst>
        <pc:spChg chg="mod">
          <ac:chgData name="Alison Cardozo" userId="4b66473e97946a4b" providerId="LiveId" clId="{327657E9-882C-4789-AE19-4B4D7D077FE9}" dt="2026-01-05T12:39:26.499" v="34" actId="255"/>
          <ac:spMkLst>
            <pc:docMk/>
            <pc:sldMk cId="292452170" sldId="263"/>
            <ac:spMk id="2" creationId="{0DEC441C-DCD6-26DD-15AD-C3118BAE4A57}"/>
          </ac:spMkLst>
        </pc:spChg>
        <pc:spChg chg="mod">
          <ac:chgData name="Alison Cardozo" userId="4b66473e97946a4b" providerId="LiveId" clId="{327657E9-882C-4789-AE19-4B4D7D077FE9}" dt="2026-01-05T14:09:54.614" v="715" actId="20577"/>
          <ac:spMkLst>
            <pc:docMk/>
            <pc:sldMk cId="292452170" sldId="263"/>
            <ac:spMk id="3" creationId="{E097D08C-5A25-7CF7-A527-A05BC637C3A5}"/>
          </ac:spMkLst>
        </pc:spChg>
        <pc:picChg chg="del">
          <ac:chgData name="Alison Cardozo" userId="4b66473e97946a4b" providerId="LiveId" clId="{327657E9-882C-4789-AE19-4B4D7D077FE9}" dt="2026-01-05T12:37:41.595" v="25" actId="478"/>
          <ac:picMkLst>
            <pc:docMk/>
            <pc:sldMk cId="292452170" sldId="263"/>
            <ac:picMk id="5" creationId="{DB260857-AFF1-95B1-F025-B19BF78A8E3C}"/>
          </ac:picMkLst>
        </pc:picChg>
        <pc:picChg chg="add del mod">
          <ac:chgData name="Alison Cardozo" userId="4b66473e97946a4b" providerId="LiveId" clId="{327657E9-882C-4789-AE19-4B4D7D077FE9}" dt="2026-01-05T12:40:10.188" v="38" actId="478"/>
          <ac:picMkLst>
            <pc:docMk/>
            <pc:sldMk cId="292452170" sldId="263"/>
            <ac:picMk id="6" creationId="{E22123F1-636E-E439-F65A-0129F12590A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B9B7D6-972D-4314-98D0-3F4E968653FA}" type="datetimeFigureOut">
              <a:rPr lang="en-GB" smtClean="0"/>
              <a:t>05/01/2026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66F122-583D-4ED4-9162-A6E1C18E1D7A}" type="slidenum">
              <a:rPr lang="en-GB" smtClean="0"/>
              <a:t>‹#›</a:t>
            </a:fld>
            <a:endParaRPr lang="en-GB"/>
          </a:p>
        </p:txBody>
      </p:sp>
    </p:spTree>
    <p:extLst>
      <p:ext uri="{BB962C8B-B14F-4D97-AF65-F5344CB8AC3E}">
        <p14:creationId xmlns:p14="http://schemas.microsoft.com/office/powerpoint/2010/main" val="328382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next slides I’ll be talking about studies that were conducted following a major event that had a significant influence on the way PTSD is perceived, and how it led to the evolution of our understanding of the impact of trauma.</a:t>
            </a:r>
          </a:p>
          <a:p>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1</a:t>
            </a:fld>
            <a:endParaRPr lang="en-GB"/>
          </a:p>
        </p:txBody>
      </p:sp>
    </p:spTree>
    <p:extLst>
      <p:ext uri="{BB962C8B-B14F-4D97-AF65-F5344CB8AC3E}">
        <p14:creationId xmlns:p14="http://schemas.microsoft.com/office/powerpoint/2010/main" val="84141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11</a:t>
            </a:r>
            <a:r>
              <a:rPr lang="en-GB" sz="1200" kern="1200" baseline="300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September 2001, a terrorist attack on the World Trade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in New York took down the Twin Towers, killing thousands of people.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Fire Department of New York was called in for rescue, recovery and clean up operations. Firefighters encountered the most horrific scenes.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firefighters became the focus of research for long-term mental health outcomes, and one of the largest trauma studies ever conducted.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led to the expansion of how PTSD is understood, monitored and treated.</a:t>
            </a:r>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2</a:t>
            </a:fld>
            <a:endParaRPr lang="en-GB"/>
          </a:p>
        </p:txBody>
      </p:sp>
    </p:spTree>
    <p:extLst>
      <p:ext uri="{BB962C8B-B14F-4D97-AF65-F5344CB8AC3E}">
        <p14:creationId xmlns:p14="http://schemas.microsoft.com/office/powerpoint/2010/main" val="277597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was a longitudinal group study conducted over many years following the 2001 disaster.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large-scale study, involving 5,656 trained, professional firefighters from the New York Fire Department who attended the World Trade </a:t>
            </a:r>
            <a:r>
              <a:rPr lang="en-GB" sz="1200" kern="1200" dirty="0" err="1">
                <a:solidFill>
                  <a:schemeClr val="tx1"/>
                </a:solidFill>
                <a:effectLst/>
                <a:latin typeface="+mn-lt"/>
                <a:ea typeface="+mn-ea"/>
                <a:cs typeface="+mn-cs"/>
              </a:rPr>
              <a:t>Center</a:t>
            </a:r>
            <a:r>
              <a:rPr lang="en-GB" sz="1200" kern="1200" dirty="0">
                <a:solidFill>
                  <a:schemeClr val="tx1"/>
                </a:solidFill>
                <a:effectLst/>
                <a:latin typeface="+mn-lt"/>
                <a:ea typeface="+mn-ea"/>
                <a:cs typeface="+mn-cs"/>
              </a:rPr>
              <a:t> attack. Some with high exposure to the site and others with lower or no exposure.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purpose was to see how level and duration of exposure affected mental health outcomes.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methods used included clinical interviews, standardised PTSD screening questionnaires and repeated assessments over time, carried out from shortly after the attack to years afterwards. First assessments were carried out within 6 months, with follow up assessments 3-4 years later.</a:t>
            </a:r>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3</a:t>
            </a:fld>
            <a:endParaRPr lang="en-GB"/>
          </a:p>
        </p:txBody>
      </p:sp>
    </p:spTree>
    <p:extLst>
      <p:ext uri="{BB962C8B-B14F-4D97-AF65-F5344CB8AC3E}">
        <p14:creationId xmlns:p14="http://schemas.microsoft.com/office/powerpoint/2010/main" val="2465902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Regardless of training, experience or the fact they were part of a strong, professional community, many of the firefighters developed trauma </a:t>
            </a:r>
            <a:r>
              <a:rPr lang="en-GB" sz="1200" kern="1200" dirty="0" err="1">
                <a:solidFill>
                  <a:schemeClr val="tx1"/>
                </a:solidFill>
                <a:effectLst/>
                <a:latin typeface="+mn-lt"/>
                <a:ea typeface="+mn-ea"/>
                <a:cs typeface="+mn-cs"/>
              </a:rPr>
              <a:t>sysmptoms</a:t>
            </a:r>
            <a:r>
              <a:rPr lang="en-GB" sz="1200" kern="1200" dirty="0">
                <a:solidFill>
                  <a:schemeClr val="tx1"/>
                </a:solidFill>
                <a:effectLst/>
                <a:latin typeface="+mn-lt"/>
                <a:ea typeface="+mn-ea"/>
                <a:cs typeface="+mn-cs"/>
              </a:rPr>
              <a:t>, bringing into question whether their training alone protected them from developing PTSD.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Symptoms included intrusive memories, avoidance, hyperarousal, anxiety and depression, or several of these combined.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firefighters sustained chronic, complex trauma - sometimes delayed, coming on weeks, month or even years later.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contested the assumption that PTSD fades over time without treatment.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Higher rates of PTSD were found in those with repeated or longer exposure to the site, showing PTSD builds over time.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findings emphasised the importance of early intervention and ongoing treatment </a:t>
            </a:r>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4</a:t>
            </a:fld>
            <a:endParaRPr lang="en-GB"/>
          </a:p>
        </p:txBody>
      </p:sp>
    </p:spTree>
    <p:extLst>
      <p:ext uri="{BB962C8B-B14F-4D97-AF65-F5344CB8AC3E}">
        <p14:creationId xmlns:p14="http://schemas.microsoft.com/office/powerpoint/2010/main" val="193796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WTC disaster significantly changed how PTSD is understood, recognised and treated not just in the US but internationally, and influenced how disasters are manged today.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was the first time PTSD was associated with people other than war veterans. Before 9/11 it was still strongly associated with military trauma.</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led to changes in policy and funding, with increased mental health screening for first responders and the creation of long-term monitoring and treatment programmes such as the WTC Health Programme, giving rise to interdisciplinary care plans.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Government funding increased for trauma research, and PTSD became a public health issue making it more visible and less stigmatised.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also led to research into mass, community and vicarious trauma.</a:t>
            </a:r>
          </a:p>
          <a:p>
            <a:endParaRPr lang="en-GB" dirty="0"/>
          </a:p>
        </p:txBody>
      </p:sp>
      <p:sp>
        <p:nvSpPr>
          <p:cNvPr id="4" name="Slide Number Placeholder 3"/>
          <p:cNvSpPr>
            <a:spLocks noGrp="1"/>
          </p:cNvSpPr>
          <p:nvPr>
            <p:ph type="sldNum" sz="quarter" idx="5"/>
          </p:nvPr>
        </p:nvSpPr>
        <p:spPr/>
        <p:txBody>
          <a:bodyPr/>
          <a:lstStyle/>
          <a:p>
            <a:fld id="{0F66F122-583D-4ED4-9162-A6E1C18E1D7A}" type="slidenum">
              <a:rPr lang="en-GB" smtClean="0"/>
              <a:t>5</a:t>
            </a:fld>
            <a:endParaRPr lang="en-GB"/>
          </a:p>
        </p:txBody>
      </p:sp>
    </p:spTree>
    <p:extLst>
      <p:ext uri="{BB962C8B-B14F-4D97-AF65-F5344CB8AC3E}">
        <p14:creationId xmlns:p14="http://schemas.microsoft.com/office/powerpoint/2010/main" val="100141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00096-EAD8-281F-0C9D-356D984474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628A7B-BD83-19D7-6C64-6F10832591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926120-266B-EAAC-C838-48B440025D0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understanding of PTSD has changed dramatically over time. Historically, it was often associated with post-combat trauma, referred to as ‘shell-shock’, but is now recognised as a response to a wide range of traumatic experiences.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PTSD has been misunderstood and minimised but is now recognised as a normal response to traumatic events. Although, more education is needed to increase awareness and acceptance that PTSD is a complex and valid disorder.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Today, treatment plans have evolved from single service support to combined psychological, medicinal and social care packages, offering a more holistic approach.</a:t>
            </a:r>
          </a:p>
          <a:p>
            <a:endParaRPr lang="en-GB"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78F0C23B-D48E-FF13-B6E7-02ED34DE6A66}"/>
              </a:ext>
            </a:extLst>
          </p:cNvPr>
          <p:cNvSpPr>
            <a:spLocks noGrp="1"/>
          </p:cNvSpPr>
          <p:nvPr>
            <p:ph type="sldNum" sz="quarter" idx="5"/>
          </p:nvPr>
        </p:nvSpPr>
        <p:spPr/>
        <p:txBody>
          <a:bodyPr/>
          <a:lstStyle/>
          <a:p>
            <a:fld id="{0F66F122-583D-4ED4-9162-A6E1C18E1D7A}" type="slidenum">
              <a:rPr lang="en-GB" smtClean="0"/>
              <a:t>6</a:t>
            </a:fld>
            <a:endParaRPr lang="en-GB"/>
          </a:p>
        </p:txBody>
      </p:sp>
    </p:spTree>
    <p:extLst>
      <p:ext uri="{BB962C8B-B14F-4D97-AF65-F5344CB8AC3E}">
        <p14:creationId xmlns:p14="http://schemas.microsoft.com/office/powerpoint/2010/main" val="2339484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B2DE3-5F62-F2E7-1F28-721E5EDC66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8A4FBF-8E7F-1DEC-EE84-996EDD855B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F35527-BE2A-A5BB-B17A-38F59D9ADC9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Western approaches do not always fit the needs of different communities and PTSD research is increasingly looking into therapies that are adapted across places, genders and cultures, where trauma can still be stigmatised.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also growing attention on early intervention and prevention, with the aim of offering support as soon as possible to reduce long‑term symptoms.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Trauma‑informed systems, especially in schools, healthcare and the justice system, are becoming more common, providing care and support across many environments.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Advances in neuroscience are helping to understand the biological side of trauma, which may lead to more personalised and effective treatments in the future.</a:t>
            </a:r>
          </a:p>
          <a:p>
            <a:endParaRPr lang="en-GB"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AB39374-DEE7-EB03-887E-E5584D090265}"/>
              </a:ext>
            </a:extLst>
          </p:cNvPr>
          <p:cNvSpPr>
            <a:spLocks noGrp="1"/>
          </p:cNvSpPr>
          <p:nvPr>
            <p:ph type="sldNum" sz="quarter" idx="5"/>
          </p:nvPr>
        </p:nvSpPr>
        <p:spPr/>
        <p:txBody>
          <a:bodyPr/>
          <a:lstStyle/>
          <a:p>
            <a:fld id="{0F66F122-583D-4ED4-9162-A6E1C18E1D7A}" type="slidenum">
              <a:rPr lang="en-GB" smtClean="0"/>
              <a:t>7</a:t>
            </a:fld>
            <a:endParaRPr lang="en-GB"/>
          </a:p>
        </p:txBody>
      </p:sp>
    </p:spTree>
    <p:extLst>
      <p:ext uri="{BB962C8B-B14F-4D97-AF65-F5344CB8AC3E}">
        <p14:creationId xmlns:p14="http://schemas.microsoft.com/office/powerpoint/2010/main" val="657574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92DDF-BA88-520D-07E5-BBB98A7356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A5027B-67B5-CC4C-43E4-9499AC6D62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1708B5-2B68-A3FB-5CC5-7DEE3806761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2EDE3C-8050-E0B8-1689-98AC0D6D076F}"/>
              </a:ext>
            </a:extLst>
          </p:cNvPr>
          <p:cNvSpPr>
            <a:spLocks noGrp="1"/>
          </p:cNvSpPr>
          <p:nvPr>
            <p:ph type="sldNum" sz="quarter" idx="5"/>
          </p:nvPr>
        </p:nvSpPr>
        <p:spPr/>
        <p:txBody>
          <a:bodyPr/>
          <a:lstStyle/>
          <a:p>
            <a:fld id="{0F66F122-583D-4ED4-9162-A6E1C18E1D7A}" type="slidenum">
              <a:rPr lang="en-GB" smtClean="0"/>
              <a:t>8</a:t>
            </a:fld>
            <a:endParaRPr lang="en-GB"/>
          </a:p>
        </p:txBody>
      </p:sp>
    </p:spTree>
    <p:extLst>
      <p:ext uri="{BB962C8B-B14F-4D97-AF65-F5344CB8AC3E}">
        <p14:creationId xmlns:p14="http://schemas.microsoft.com/office/powerpoint/2010/main" val="1597821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3.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4.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5.wdp"/></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6.wdp"/></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publichealth.jhu.edu/sites/default/files/2024-10/Lowe_MARCOEM-2024-Oct-27_f.pdf" TargetMode="External"/><Relationship Id="rId3" Type="http://schemas.openxmlformats.org/officeDocument/2006/relationships/hyperlink" Target="https://www.banyantreatmentcenter.com/wp-content/uploads/2022/09/ptsd-history.png" TargetMode="External"/><Relationship Id="rId7" Type="http://schemas.openxmlformats.org/officeDocument/2006/relationships/hyperlink" Target="https://www.lanikseptic.com/wp-content/uploads/2023/02/Conclusion.jp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img.freepik.com/premium-photo/illuminating-medical-research-lightbulb-surrounded-by-healthcare-scientific-symbols_578399-3084.jpg" TargetMode="External"/><Relationship Id="rId11" Type="http://schemas.openxmlformats.org/officeDocument/2006/relationships/hyperlink" Target="https://stacks.cdc.gov/view/cdc/203123/cdc_203123_DS1.pdf" TargetMode="External"/><Relationship Id="rId5" Type="http://schemas.openxmlformats.org/officeDocument/2006/relationships/hyperlink" Target="https://counselingcentergroup.com/wp-content/uploads/2023/04/therapy-for-PTSD.jpg" TargetMode="External"/><Relationship Id="rId10" Type="http://schemas.openxmlformats.org/officeDocument/2006/relationships/hyperlink" Target="https://static.timesofisrael.com/www/uploads/2019/12/iStock-1029035836-e1575983057612.jpg" TargetMode="External"/><Relationship Id="rId4" Type="http://schemas.openxmlformats.org/officeDocument/2006/relationships/hyperlink" Target="https://doi.org/10.1002/ajim.20894" TargetMode="External"/><Relationship Id="rId9" Type="http://schemas.openxmlformats.org/officeDocument/2006/relationships/hyperlink" Target="https://www.911memorial.org/visit/museum/exhib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PTSD History Overview | Banyan Treatment Center">
            <a:extLst>
              <a:ext uri="{FF2B5EF4-FFF2-40B4-BE49-F238E27FC236}">
                <a16:creationId xmlns:a16="http://schemas.microsoft.com/office/drawing/2014/main" id="{FEE3A390-4EC1-6570-3029-DB1EFE2EE1C2}"/>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p:cNvSpPr>
            <a:spLocks noGrp="1"/>
          </p:cNvSpPr>
          <p:nvPr>
            <p:ph type="subTitle" idx="1"/>
          </p:nvPr>
        </p:nvSpPr>
        <p:spPr>
          <a:xfrm>
            <a:off x="1" y="5162972"/>
            <a:ext cx="9143999" cy="2548468"/>
          </a:xfrm>
        </p:spPr>
        <p:txBody>
          <a:bodyPr>
            <a:normAutofit/>
            <a:scene3d>
              <a:camera prst="orthographicFront"/>
              <a:lightRig rig="threePt" dir="t"/>
            </a:scene3d>
            <a:sp3d extrusionH="57150">
              <a:bevelT w="38100" h="38100" prst="angle"/>
            </a:sp3d>
          </a:bodyPr>
          <a:lstStyle/>
          <a:p>
            <a:r>
              <a:rPr sz="5700" b="1" dirty="0">
                <a:solidFill>
                  <a:schemeClr val="bg1"/>
                </a:solidFill>
              </a:rPr>
              <a:t>Case Study</a:t>
            </a:r>
            <a:r>
              <a:rPr lang="en-GB" sz="5700" b="1" dirty="0">
                <a:solidFill>
                  <a:schemeClr val="bg1"/>
                </a:solidFill>
              </a:rPr>
              <a:t> </a:t>
            </a:r>
            <a:r>
              <a:rPr sz="5700" b="1" dirty="0">
                <a:solidFill>
                  <a:schemeClr val="bg1"/>
                </a:solidFill>
              </a:rPr>
              <a:t>&amp; Conclusion</a:t>
            </a:r>
            <a:endParaRPr dirty="0">
              <a:solidFill>
                <a:schemeClr val="bg1"/>
              </a:solidFill>
            </a:endParaRPr>
          </a:p>
          <a:p>
            <a:r>
              <a:rPr sz="2000" b="1" dirty="0">
                <a:solidFill>
                  <a:schemeClr val="bg1"/>
                </a:solidFill>
              </a:rPr>
              <a:t>Ali Cardozo</a:t>
            </a:r>
          </a:p>
        </p:txBody>
      </p:sp>
      <p:sp>
        <p:nvSpPr>
          <p:cNvPr id="2" name="TextBox 1">
            <a:extLst>
              <a:ext uri="{FF2B5EF4-FFF2-40B4-BE49-F238E27FC236}">
                <a16:creationId xmlns:a16="http://schemas.microsoft.com/office/drawing/2014/main" id="{391532A5-8E36-C499-3515-B3E4434AF6E8}"/>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(Banyan Treatment </a:t>
            </a:r>
            <a:r>
              <a:rPr lang="en-GB" sz="1200" dirty="0" err="1">
                <a:solidFill>
                  <a:schemeClr val="bg1"/>
                </a:solidFill>
              </a:rPr>
              <a:t>Center</a:t>
            </a:r>
            <a:r>
              <a:rPr lang="en-GB" sz="1200" dirty="0">
                <a:solidFill>
                  <a:schemeClr val="bg1"/>
                </a:solidFill>
              </a:rPr>
              <a:t>, n.d.)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7C3BF">
            <a:alpha val="55000"/>
          </a:srgbClr>
        </a:solidFill>
        <a:effectLst/>
      </p:bgPr>
    </p:bg>
    <p:spTree>
      <p:nvGrpSpPr>
        <p:cNvPr id="1" name=""/>
        <p:cNvGrpSpPr/>
        <p:nvPr/>
      </p:nvGrpSpPr>
      <p:grpSpPr>
        <a:xfrm>
          <a:off x="0" y="0"/>
          <a:ext cx="0" cy="0"/>
          <a:chOff x="0" y="0"/>
          <a:chExt cx="0" cy="0"/>
        </a:xfrm>
      </p:grpSpPr>
      <p:pic>
        <p:nvPicPr>
          <p:cNvPr id="5" name="Picture 4" descr="A long shot of a wall">
            <a:extLst>
              <a:ext uri="{FF2B5EF4-FFF2-40B4-BE49-F238E27FC236}">
                <a16:creationId xmlns:a16="http://schemas.microsoft.com/office/drawing/2014/main" id="{576A7F57-F1A8-3738-16E5-DDADC8867E87}"/>
              </a:ext>
            </a:extLst>
          </p:cNvPr>
          <p:cNvPicPr>
            <a:picLocks noChangeAspect="1"/>
          </p:cNvPicPr>
          <p:nvPr/>
        </p:nvPicPr>
        <p:blipFill>
          <a:blip r:embed="rId3">
            <a:alphaModFix/>
            <a:duotone>
              <a:prstClr val="black"/>
              <a:srgbClr val="D9C3A5">
                <a:tint val="50000"/>
                <a:satMod val="180000"/>
              </a:srgbClr>
            </a:duotone>
            <a:extLst>
              <a:ext uri="{BEBA8EAE-BF5A-486C-A8C5-ECC9F3942E4B}">
                <a14:imgProps xmlns:a14="http://schemas.microsoft.com/office/drawing/2010/main">
                  <a14:imgLayer r:embed="rId4">
                    <a14:imgEffect>
                      <a14:saturation sat="66000"/>
                    </a14:imgEffect>
                  </a14:imgLayer>
                </a14:imgProps>
              </a:ext>
            </a:extLst>
          </a:blip>
          <a:srcRect t="2" r="48796"/>
          <a:stretch>
            <a:fillRect/>
          </a:stretch>
        </p:blipFill>
        <p:spPr>
          <a:xfrm>
            <a:off x="0" y="1"/>
            <a:ext cx="4682067" cy="6858000"/>
          </a:xfrm>
          <a:prstGeom prst="rect">
            <a:avLst/>
          </a:prstGeom>
        </p:spPr>
      </p:pic>
      <p:sp>
        <p:nvSpPr>
          <p:cNvPr id="2" name="Title 1"/>
          <p:cNvSpPr>
            <a:spLocks noGrp="1"/>
          </p:cNvSpPr>
          <p:nvPr>
            <p:ph type="title"/>
          </p:nvPr>
        </p:nvSpPr>
        <p:spPr>
          <a:xfrm>
            <a:off x="4682067" y="333923"/>
            <a:ext cx="4461933" cy="1143000"/>
          </a:xfrm>
        </p:spPr>
        <p:txBody>
          <a:bodyPr>
            <a:noAutofit/>
          </a:bodyPr>
          <a:lstStyle/>
          <a:p>
            <a:r>
              <a:rPr sz="2400" b="1" dirty="0">
                <a:solidFill>
                  <a:schemeClr val="tx1">
                    <a:lumMod val="75000"/>
                    <a:lumOff val="25000"/>
                  </a:schemeClr>
                </a:solidFill>
              </a:rPr>
              <a:t>PTSD in FDNY Firefighters Following the World Trade Center Disaster</a:t>
            </a:r>
          </a:p>
        </p:txBody>
      </p:sp>
      <p:sp>
        <p:nvSpPr>
          <p:cNvPr id="3" name="Content Placeholder 2"/>
          <p:cNvSpPr>
            <a:spLocks noGrp="1"/>
          </p:cNvSpPr>
          <p:nvPr>
            <p:ph idx="1"/>
          </p:nvPr>
        </p:nvSpPr>
        <p:spPr>
          <a:xfrm>
            <a:off x="4834467" y="2116686"/>
            <a:ext cx="4182534" cy="3581381"/>
          </a:xfrm>
        </p:spPr>
        <p:txBody>
          <a:bodyPr>
            <a:noAutofit/>
          </a:bodyPr>
          <a:lstStyle/>
          <a:p>
            <a:pPr>
              <a:buClr>
                <a:schemeClr val="tx1">
                  <a:lumMod val="65000"/>
                  <a:lumOff val="35000"/>
                </a:schemeClr>
              </a:buClr>
              <a:defRPr sz="2000">
                <a:latin typeface="Apotos"/>
              </a:defRPr>
            </a:pPr>
            <a:r>
              <a:rPr sz="2000" dirty="0">
                <a:solidFill>
                  <a:schemeClr val="tx1">
                    <a:lumMod val="75000"/>
                    <a:lumOff val="25000"/>
                  </a:schemeClr>
                </a:solidFill>
              </a:rPr>
              <a:t>Terrorist attack on the WTC on</a:t>
            </a:r>
            <a:r>
              <a:rPr lang="en-GB" sz="2000" dirty="0">
                <a:solidFill>
                  <a:schemeClr val="tx1">
                    <a:lumMod val="75000"/>
                    <a:lumOff val="25000"/>
                  </a:schemeClr>
                </a:solidFill>
              </a:rPr>
              <a:t>     </a:t>
            </a:r>
            <a:r>
              <a:rPr sz="2000" dirty="0">
                <a:solidFill>
                  <a:schemeClr val="tx1">
                    <a:lumMod val="75000"/>
                    <a:lumOff val="25000"/>
                  </a:schemeClr>
                </a:solidFill>
              </a:rPr>
              <a:t> 11 September 2001.</a:t>
            </a:r>
          </a:p>
          <a:p>
            <a:pPr>
              <a:buClr>
                <a:schemeClr val="tx1">
                  <a:lumMod val="65000"/>
                  <a:lumOff val="35000"/>
                </a:schemeClr>
              </a:buClr>
              <a:defRPr sz="2000">
                <a:latin typeface="Apotos"/>
              </a:defRPr>
            </a:pPr>
            <a:r>
              <a:rPr sz="2000" dirty="0">
                <a:solidFill>
                  <a:schemeClr val="tx1">
                    <a:lumMod val="75000"/>
                    <a:lumOff val="25000"/>
                  </a:schemeClr>
                </a:solidFill>
              </a:rPr>
              <a:t>FDNY firefighters involved in rescue, recovery and clean-up</a:t>
            </a:r>
            <a:r>
              <a:rPr lang="en-GB" sz="2000" dirty="0">
                <a:solidFill>
                  <a:schemeClr val="tx1">
                    <a:lumMod val="75000"/>
                    <a:lumOff val="25000"/>
                  </a:schemeClr>
                </a:solidFill>
              </a:rPr>
              <a:t> were e</a:t>
            </a:r>
            <a:r>
              <a:rPr sz="2000" dirty="0" err="1">
                <a:solidFill>
                  <a:schemeClr val="tx1">
                    <a:lumMod val="75000"/>
                    <a:lumOff val="25000"/>
                  </a:schemeClr>
                </a:solidFill>
              </a:rPr>
              <a:t>xposed</a:t>
            </a:r>
            <a:r>
              <a:rPr sz="2000" dirty="0">
                <a:solidFill>
                  <a:schemeClr val="tx1">
                    <a:lumMod val="75000"/>
                    <a:lumOff val="25000"/>
                  </a:schemeClr>
                </a:solidFill>
              </a:rPr>
              <a:t> to extreme trauma</a:t>
            </a:r>
            <a:r>
              <a:rPr lang="en-GB" sz="2000" dirty="0">
                <a:solidFill>
                  <a:schemeClr val="tx1">
                    <a:lumMod val="75000"/>
                    <a:lumOff val="25000"/>
                  </a:schemeClr>
                </a:solidFill>
              </a:rPr>
              <a:t>.</a:t>
            </a:r>
            <a:endParaRPr sz="2000" dirty="0">
              <a:solidFill>
                <a:schemeClr val="tx1">
                  <a:lumMod val="75000"/>
                  <a:lumOff val="25000"/>
                </a:schemeClr>
              </a:solidFill>
            </a:endParaRPr>
          </a:p>
          <a:p>
            <a:pPr>
              <a:buClr>
                <a:schemeClr val="tx1">
                  <a:lumMod val="75000"/>
                  <a:lumOff val="25000"/>
                </a:schemeClr>
              </a:buClr>
              <a:defRPr sz="2000">
                <a:latin typeface="Apotos"/>
              </a:defRPr>
            </a:pPr>
            <a:r>
              <a:rPr sz="2000" dirty="0">
                <a:solidFill>
                  <a:schemeClr val="tx1">
                    <a:lumMod val="75000"/>
                    <a:lumOff val="25000"/>
                  </a:schemeClr>
                </a:solidFill>
              </a:rPr>
              <a:t>Became the focus of major</a:t>
            </a:r>
            <a:r>
              <a:rPr lang="en-GB" sz="2000" dirty="0">
                <a:solidFill>
                  <a:schemeClr val="tx1">
                    <a:lumMod val="75000"/>
                    <a:lumOff val="25000"/>
                  </a:schemeClr>
                </a:solidFill>
              </a:rPr>
              <a:t>,      </a:t>
            </a:r>
            <a:r>
              <a:rPr sz="2000" dirty="0">
                <a:solidFill>
                  <a:schemeClr val="tx1">
                    <a:lumMod val="75000"/>
                    <a:lumOff val="25000"/>
                  </a:schemeClr>
                </a:solidFill>
              </a:rPr>
              <a:t>long-term mental health research.</a:t>
            </a:r>
          </a:p>
          <a:p>
            <a:pPr>
              <a:buClr>
                <a:schemeClr val="tx1">
                  <a:lumMod val="65000"/>
                  <a:lumOff val="35000"/>
                </a:schemeClr>
              </a:buClr>
              <a:defRPr sz="2000">
                <a:latin typeface="Apotos"/>
              </a:defRPr>
            </a:pPr>
            <a:r>
              <a:rPr sz="2000" dirty="0">
                <a:solidFill>
                  <a:schemeClr val="tx1">
                    <a:lumMod val="75000"/>
                    <a:lumOff val="25000"/>
                  </a:schemeClr>
                </a:solidFill>
              </a:rPr>
              <a:t>Influenced how PTSD is understood, monitored and treated</a:t>
            </a:r>
            <a:r>
              <a:rPr lang="en-GB" sz="2000" dirty="0">
                <a:solidFill>
                  <a:schemeClr val="tx1">
                    <a:lumMod val="75000"/>
                    <a:lumOff val="25000"/>
                  </a:schemeClr>
                </a:solidFill>
              </a:rPr>
              <a:t>.</a:t>
            </a:r>
          </a:p>
          <a:p>
            <a:pPr marL="0" indent="0">
              <a:buClr>
                <a:schemeClr val="tx1">
                  <a:lumMod val="65000"/>
                  <a:lumOff val="35000"/>
                </a:schemeClr>
              </a:buClr>
              <a:buNone/>
              <a:defRPr sz="2000">
                <a:latin typeface="Apotos"/>
              </a:defRPr>
            </a:pPr>
            <a:r>
              <a:rPr sz="2000" dirty="0">
                <a:solidFill>
                  <a:schemeClr val="tx1">
                    <a:lumMod val="75000"/>
                    <a:lumOff val="25000"/>
                  </a:schemeClr>
                </a:solidFill>
              </a:rPr>
              <a:t>(Berninger et al., 2010)</a:t>
            </a:r>
            <a:r>
              <a:rPr lang="en-GB" sz="2000" dirty="0">
                <a:solidFill>
                  <a:schemeClr val="tx1">
                    <a:lumMod val="75000"/>
                    <a:lumOff val="25000"/>
                  </a:schemeClr>
                </a:solidFill>
              </a:rPr>
              <a:t>.</a:t>
            </a:r>
            <a:endParaRPr sz="2000" dirty="0">
              <a:solidFill>
                <a:schemeClr val="tx1">
                  <a:lumMod val="75000"/>
                  <a:lumOff val="25000"/>
                </a:schemeClr>
              </a:solidFill>
            </a:endParaRPr>
          </a:p>
        </p:txBody>
      </p:sp>
      <p:sp>
        <p:nvSpPr>
          <p:cNvPr id="4" name="TextBox 3">
            <a:extLst>
              <a:ext uri="{FF2B5EF4-FFF2-40B4-BE49-F238E27FC236}">
                <a16:creationId xmlns:a16="http://schemas.microsoft.com/office/drawing/2014/main" id="{B05DCC78-B120-BBC8-5433-52067750FBAC}"/>
              </a:ext>
            </a:extLst>
          </p:cNvPr>
          <p:cNvSpPr txBox="1"/>
          <p:nvPr/>
        </p:nvSpPr>
        <p:spPr>
          <a:xfrm>
            <a:off x="5588000" y="6522273"/>
            <a:ext cx="3555999" cy="276999"/>
          </a:xfrm>
          <a:prstGeom prst="rect">
            <a:avLst/>
          </a:prstGeom>
          <a:noFill/>
        </p:spPr>
        <p:txBody>
          <a:bodyPr wrap="square" rtlCol="0">
            <a:spAutoFit/>
          </a:bodyPr>
          <a:lstStyle/>
          <a:p>
            <a:pPr algn="r"/>
            <a:r>
              <a:rPr lang="en-GB" sz="1200" dirty="0"/>
              <a:t>(National September 11 Memorial &amp; Museum, n.d.)</a:t>
            </a:r>
            <a:endParaRPr lang="en-GB" sz="1200"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965C275-ABB4-50B0-BF5D-A086C67DE99A}"/>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Layer>
                </a14:imgProps>
              </a:ext>
            </a:extLst>
          </a:blip>
          <a:srcRect l="5002" r="6330"/>
          <a:stretch>
            <a:fillRect/>
          </a:stretch>
        </p:blipFill>
        <p:spPr>
          <a:xfrm>
            <a:off x="0" y="1"/>
            <a:ext cx="9143999" cy="6858000"/>
          </a:xfrm>
          <a:prstGeom prst="rect">
            <a:avLst/>
          </a:prstGeom>
        </p:spPr>
      </p:pic>
      <p:sp>
        <p:nvSpPr>
          <p:cNvPr id="2" name="Title 1"/>
          <p:cNvSpPr>
            <a:spLocks noGrp="1"/>
          </p:cNvSpPr>
          <p:nvPr>
            <p:ph type="title"/>
          </p:nvPr>
        </p:nvSpPr>
        <p:spPr>
          <a:xfrm>
            <a:off x="4868332" y="266176"/>
            <a:ext cx="3818467" cy="1143000"/>
          </a:xfrm>
        </p:spPr>
        <p:txBody>
          <a:bodyPr>
            <a:normAutofit/>
          </a:bodyPr>
          <a:lstStyle/>
          <a:p>
            <a:r>
              <a:rPr sz="4000" b="1" dirty="0">
                <a:solidFill>
                  <a:schemeClr val="bg1"/>
                </a:solidFill>
              </a:rPr>
              <a:t>Study Design</a:t>
            </a:r>
          </a:p>
        </p:txBody>
      </p:sp>
      <p:sp>
        <p:nvSpPr>
          <p:cNvPr id="3" name="Content Placeholder 2"/>
          <p:cNvSpPr>
            <a:spLocks noGrp="1"/>
          </p:cNvSpPr>
          <p:nvPr>
            <p:ph idx="1"/>
          </p:nvPr>
        </p:nvSpPr>
        <p:spPr>
          <a:xfrm>
            <a:off x="4868332" y="1286938"/>
            <a:ext cx="4097868" cy="5000086"/>
          </a:xfrm>
        </p:spPr>
        <p:txBody>
          <a:bodyPr>
            <a:normAutofit/>
          </a:bodyPr>
          <a:lstStyle/>
          <a:p>
            <a:pPr>
              <a:buClr>
                <a:schemeClr val="bg1"/>
              </a:buClr>
            </a:pPr>
            <a:endParaRPr dirty="0">
              <a:solidFill>
                <a:schemeClr val="bg1"/>
              </a:solidFill>
            </a:endParaRPr>
          </a:p>
          <a:p>
            <a:pPr>
              <a:buClr>
                <a:schemeClr val="bg1"/>
              </a:buClr>
              <a:defRPr sz="2000">
                <a:latin typeface="Apotos"/>
              </a:defRPr>
            </a:pPr>
            <a:r>
              <a:rPr dirty="0">
                <a:solidFill>
                  <a:schemeClr val="bg1"/>
                </a:solidFill>
              </a:rPr>
              <a:t>Longitudinal group study over several years.</a:t>
            </a:r>
          </a:p>
          <a:p>
            <a:pPr>
              <a:buClr>
                <a:schemeClr val="bg1"/>
              </a:buClr>
              <a:defRPr sz="2000">
                <a:latin typeface="Apotos"/>
              </a:defRPr>
            </a:pPr>
            <a:r>
              <a:rPr dirty="0">
                <a:solidFill>
                  <a:schemeClr val="bg1"/>
                </a:solidFill>
              </a:rPr>
              <a:t>5,656 FDNY firefighters with varying levels of exposure.</a:t>
            </a:r>
          </a:p>
          <a:p>
            <a:pPr>
              <a:buClr>
                <a:schemeClr val="bg1"/>
              </a:buClr>
              <a:defRPr sz="2000">
                <a:latin typeface="Apotos"/>
              </a:defRPr>
            </a:pPr>
            <a:r>
              <a:rPr dirty="0">
                <a:solidFill>
                  <a:schemeClr val="bg1"/>
                </a:solidFill>
              </a:rPr>
              <a:t>Examine how exposure level and duration affected mental health.</a:t>
            </a:r>
          </a:p>
          <a:p>
            <a:pPr>
              <a:buClr>
                <a:schemeClr val="bg1"/>
              </a:buClr>
              <a:defRPr sz="2000">
                <a:latin typeface="Apotos"/>
              </a:defRPr>
            </a:pPr>
            <a:r>
              <a:rPr dirty="0">
                <a:solidFill>
                  <a:schemeClr val="bg1"/>
                </a:solidFill>
              </a:rPr>
              <a:t>Clinical interviews, </a:t>
            </a:r>
            <a:r>
              <a:rPr dirty="0" err="1">
                <a:solidFill>
                  <a:schemeClr val="bg1"/>
                </a:solidFill>
              </a:rPr>
              <a:t>standardised</a:t>
            </a:r>
            <a:r>
              <a:rPr dirty="0">
                <a:solidFill>
                  <a:schemeClr val="bg1"/>
                </a:solidFill>
              </a:rPr>
              <a:t> PTSD screening questionnaires</a:t>
            </a:r>
            <a:r>
              <a:rPr lang="en-GB" dirty="0">
                <a:solidFill>
                  <a:schemeClr val="bg1"/>
                </a:solidFill>
              </a:rPr>
              <a:t> and  follow-up </a:t>
            </a:r>
            <a:r>
              <a:rPr dirty="0">
                <a:solidFill>
                  <a:schemeClr val="bg1"/>
                </a:solidFill>
              </a:rPr>
              <a:t>assessments</a:t>
            </a:r>
            <a:r>
              <a:rPr lang="en-GB" dirty="0">
                <a:solidFill>
                  <a:schemeClr val="bg1"/>
                </a:solidFill>
              </a:rPr>
              <a:t>,</a:t>
            </a:r>
            <a:r>
              <a:rPr dirty="0">
                <a:solidFill>
                  <a:schemeClr val="bg1"/>
                </a:solidFill>
              </a:rPr>
              <a:t> within 6 months and again 3–4 years later</a:t>
            </a:r>
            <a:r>
              <a:rPr lang="en-GB" dirty="0">
                <a:solidFill>
                  <a:schemeClr val="bg1"/>
                </a:solidFill>
              </a:rPr>
              <a:t>.</a:t>
            </a:r>
          </a:p>
          <a:p>
            <a:pPr marL="0" indent="0">
              <a:buClr>
                <a:schemeClr val="bg1"/>
              </a:buClr>
              <a:buNone/>
              <a:defRPr sz="2000">
                <a:latin typeface="Apotos"/>
              </a:defRPr>
            </a:pPr>
            <a:r>
              <a:rPr lang="en-GB" dirty="0">
                <a:solidFill>
                  <a:schemeClr val="bg1"/>
                </a:solidFill>
              </a:rPr>
              <a:t>(Berninger et al., 2010).</a:t>
            </a:r>
          </a:p>
        </p:txBody>
      </p:sp>
      <p:sp>
        <p:nvSpPr>
          <p:cNvPr id="4" name="TextBox 3">
            <a:extLst>
              <a:ext uri="{FF2B5EF4-FFF2-40B4-BE49-F238E27FC236}">
                <a16:creationId xmlns:a16="http://schemas.microsoft.com/office/drawing/2014/main" id="{01929F2C-BC28-AAD1-C4E5-44DFA9D112A5}"/>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(Exploring Your Mind, n.d.)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3076" name="Picture 4" descr="Illuminating Medical Research Lightbulb surrounded by healthcare and ...">
            <a:extLst>
              <a:ext uri="{FF2B5EF4-FFF2-40B4-BE49-F238E27FC236}">
                <a16:creationId xmlns:a16="http://schemas.microsoft.com/office/drawing/2014/main" id="{CD827069-9284-1302-973C-04C25F0C0C7D}"/>
              </a:ext>
            </a:extLst>
          </p:cNvPr>
          <p:cNvPicPr>
            <a:picLocks noChangeAspect="1" noChangeArrowheads="1"/>
          </p:cNvPicPr>
          <p:nvPr/>
        </p:nvPicPr>
        <p:blipFill rotWithShape="1">
          <a:blip r:embed="rId3">
            <a:duotone>
              <a:prstClr val="black"/>
              <a:srgbClr val="D9C3A5">
                <a:tint val="50000"/>
                <a:satMod val="180000"/>
              </a:srgbClr>
            </a:duotone>
            <a:alphaModFix/>
            <a:extLst>
              <a:ext uri="{BEBA8EAE-BF5A-486C-A8C5-ECC9F3942E4B}">
                <a14:imgProps xmlns:a14="http://schemas.microsoft.com/office/drawing/2010/main">
                  <a14:imgLayer r:embed="rId4">
                    <a14:imgEffect>
                      <a14:saturation sat="0"/>
                    </a14:imgEffect>
                    <a14:imgEffect>
                      <a14:brightnessContrast bright="-20000" contrast="-40000"/>
                    </a14:imgEffect>
                  </a14:imgLayer>
                </a14:imgProps>
              </a:ext>
              <a:ext uri="{28A0092B-C50C-407E-A947-70E740481C1C}">
                <a14:useLocalDpi xmlns:a14="http://schemas.microsoft.com/office/drawing/2010/main" val="0"/>
              </a:ext>
            </a:extLst>
          </a:blip>
          <a:srcRect l="6203" r="20228"/>
          <a:stretch>
            <a:fillRect/>
          </a:stretch>
        </p:blipFill>
        <p:spPr bwMode="auto">
          <a:xfrm>
            <a:off x="0" y="8605"/>
            <a:ext cx="9144000" cy="68493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266177"/>
            <a:ext cx="8229600" cy="1143000"/>
          </a:xfrm>
        </p:spPr>
        <p:txBody>
          <a:bodyPr>
            <a:normAutofit/>
          </a:bodyPr>
          <a:lstStyle/>
          <a:p>
            <a:r>
              <a:rPr sz="4000" b="1" dirty="0">
                <a:solidFill>
                  <a:schemeClr val="bg1"/>
                </a:solidFill>
              </a:rPr>
              <a:t>Key Findings</a:t>
            </a:r>
          </a:p>
        </p:txBody>
      </p:sp>
      <p:sp>
        <p:nvSpPr>
          <p:cNvPr id="3" name="Content Placeholder 2"/>
          <p:cNvSpPr>
            <a:spLocks noGrp="1"/>
          </p:cNvSpPr>
          <p:nvPr>
            <p:ph idx="1"/>
          </p:nvPr>
        </p:nvSpPr>
        <p:spPr>
          <a:xfrm>
            <a:off x="855154" y="1591740"/>
            <a:ext cx="7408313" cy="3564460"/>
          </a:xfrm>
        </p:spPr>
        <p:txBody>
          <a:bodyPr/>
          <a:lstStyle/>
          <a:p>
            <a:pPr>
              <a:buClr>
                <a:schemeClr val="bg1"/>
              </a:buClr>
            </a:pPr>
            <a:endParaRPr dirty="0"/>
          </a:p>
          <a:p>
            <a:pPr>
              <a:buClr>
                <a:schemeClr val="bg1"/>
              </a:buClr>
              <a:defRPr sz="2000">
                <a:latin typeface="Apotos"/>
              </a:defRPr>
            </a:pPr>
            <a:r>
              <a:rPr dirty="0">
                <a:solidFill>
                  <a:schemeClr val="bg1"/>
                </a:solidFill>
              </a:rPr>
              <a:t>Many firefighters developed PTSD despite training and experience.</a:t>
            </a:r>
          </a:p>
          <a:p>
            <a:pPr>
              <a:buClr>
                <a:schemeClr val="bg1"/>
              </a:buClr>
              <a:defRPr sz="2000">
                <a:latin typeface="Apotos"/>
              </a:defRPr>
            </a:pPr>
            <a:r>
              <a:rPr dirty="0">
                <a:solidFill>
                  <a:schemeClr val="bg1"/>
                </a:solidFill>
              </a:rPr>
              <a:t>Symptoms included intrusive memories, avoidance, hyperarousal, anxiety and depression.</a:t>
            </a:r>
            <a:r>
              <a:rPr lang="en-GB" dirty="0">
                <a:solidFill>
                  <a:schemeClr val="bg1"/>
                </a:solidFill>
              </a:rPr>
              <a:t> Co-morbidity.</a:t>
            </a:r>
            <a:endParaRPr dirty="0">
              <a:solidFill>
                <a:schemeClr val="bg1"/>
              </a:solidFill>
            </a:endParaRPr>
          </a:p>
          <a:p>
            <a:pPr>
              <a:buClr>
                <a:schemeClr val="bg1"/>
              </a:buClr>
              <a:defRPr sz="2000">
                <a:latin typeface="Apotos"/>
              </a:defRPr>
            </a:pPr>
            <a:r>
              <a:rPr dirty="0">
                <a:solidFill>
                  <a:schemeClr val="bg1"/>
                </a:solidFill>
              </a:rPr>
              <a:t>PTSD could be delayed</a:t>
            </a:r>
            <a:r>
              <a:rPr lang="en-GB" dirty="0">
                <a:solidFill>
                  <a:schemeClr val="bg1"/>
                </a:solidFill>
              </a:rPr>
              <a:t>,</a:t>
            </a:r>
            <a:r>
              <a:rPr dirty="0">
                <a:solidFill>
                  <a:schemeClr val="bg1"/>
                </a:solidFill>
              </a:rPr>
              <a:t> appearing weeks, months or years later.</a:t>
            </a:r>
          </a:p>
          <a:p>
            <a:pPr>
              <a:buClr>
                <a:schemeClr val="bg1"/>
              </a:buClr>
              <a:defRPr sz="2000">
                <a:latin typeface="Apotos"/>
              </a:defRPr>
            </a:pPr>
            <a:r>
              <a:rPr dirty="0">
                <a:solidFill>
                  <a:schemeClr val="bg1"/>
                </a:solidFill>
              </a:rPr>
              <a:t>PTSD did not simply fade without treatment.</a:t>
            </a:r>
          </a:p>
          <a:p>
            <a:pPr>
              <a:buClr>
                <a:schemeClr val="bg1"/>
              </a:buClr>
              <a:defRPr sz="2000">
                <a:latin typeface="Apotos"/>
              </a:defRPr>
            </a:pPr>
            <a:r>
              <a:rPr dirty="0">
                <a:solidFill>
                  <a:schemeClr val="bg1"/>
                </a:solidFill>
              </a:rPr>
              <a:t>Higher exposure = higher</a:t>
            </a:r>
            <a:r>
              <a:rPr lang="en-GB" dirty="0">
                <a:solidFill>
                  <a:schemeClr val="bg1"/>
                </a:solidFill>
              </a:rPr>
              <a:t>/cumulative</a:t>
            </a:r>
            <a:r>
              <a:rPr dirty="0">
                <a:solidFill>
                  <a:schemeClr val="bg1"/>
                </a:solidFill>
              </a:rPr>
              <a:t> PTSD rates.</a:t>
            </a:r>
          </a:p>
          <a:p>
            <a:pPr>
              <a:buClr>
                <a:schemeClr val="bg1"/>
              </a:buClr>
              <a:defRPr sz="2000">
                <a:latin typeface="Apotos"/>
              </a:defRPr>
            </a:pPr>
            <a:r>
              <a:rPr dirty="0">
                <a:solidFill>
                  <a:schemeClr val="bg1"/>
                </a:solidFill>
              </a:rPr>
              <a:t>Highlighted need for early intervention and long-term support</a:t>
            </a:r>
            <a:r>
              <a:rPr lang="en-GB" dirty="0">
                <a:solidFill>
                  <a:schemeClr val="bg1"/>
                </a:solidFill>
              </a:rPr>
              <a:t>.</a:t>
            </a:r>
          </a:p>
          <a:p>
            <a:pPr marL="0" indent="0">
              <a:buClr>
                <a:schemeClr val="bg1"/>
              </a:buClr>
              <a:buNone/>
              <a:defRPr sz="2000">
                <a:latin typeface="Apotos"/>
              </a:defRPr>
            </a:pPr>
            <a:r>
              <a:rPr lang="en-GB" dirty="0">
                <a:solidFill>
                  <a:schemeClr val="bg1"/>
                </a:solidFill>
              </a:rPr>
              <a:t>(Berninger et al., 2010).</a:t>
            </a:r>
          </a:p>
        </p:txBody>
      </p:sp>
      <p:sp>
        <p:nvSpPr>
          <p:cNvPr id="4" name="TextBox 3">
            <a:extLst>
              <a:ext uri="{FF2B5EF4-FFF2-40B4-BE49-F238E27FC236}">
                <a16:creationId xmlns:a16="http://schemas.microsoft.com/office/drawing/2014/main" id="{39DB0777-6DB1-3BAD-22C4-7A4F3DD86ED2}"/>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a:t>
            </a:r>
            <a:r>
              <a:rPr lang="en-GB" sz="1200" dirty="0" err="1">
                <a:solidFill>
                  <a:schemeClr val="bg1"/>
                </a:solidFill>
              </a:rPr>
              <a:t>Freepik</a:t>
            </a:r>
            <a:r>
              <a:rPr lang="en-GB" sz="1200" dirty="0">
                <a:solidFill>
                  <a:schemeClr val="bg1"/>
                </a:solidFill>
              </a:rPr>
              <a:t>, 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pic>
        <p:nvPicPr>
          <p:cNvPr id="4" name="Picture 2" descr="Outdoor Musical Instruments - Percussion Play">
            <a:extLst>
              <a:ext uri="{FF2B5EF4-FFF2-40B4-BE49-F238E27FC236}">
                <a16:creationId xmlns:a16="http://schemas.microsoft.com/office/drawing/2014/main" id="{3001AACE-09CC-C83B-D6BE-EB2A337087A2}"/>
              </a:ext>
            </a:extLst>
          </p:cNvPr>
          <p:cNvPicPr>
            <a:picLocks noChangeAspect="1" noChangeArrowheads="1"/>
          </p:cNvPicPr>
          <p:nvPr/>
        </p:nvPicPr>
        <p:blipFill rotWithShape="1">
          <a:blip r:embed="rId3">
            <a:alphaModFix amt="50000"/>
            <a:grayscl/>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rcRect t="-3129" b="-1"/>
          <a:stretch>
            <a:fillRect/>
          </a:stretch>
        </p:blipFill>
        <p:spPr bwMode="auto">
          <a:xfrm>
            <a:off x="1" y="3860800"/>
            <a:ext cx="9144000" cy="29971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266177"/>
            <a:ext cx="8229600" cy="1143000"/>
          </a:xfrm>
        </p:spPr>
        <p:txBody>
          <a:bodyPr>
            <a:normAutofit/>
          </a:bodyPr>
          <a:lstStyle/>
          <a:p>
            <a:r>
              <a:rPr sz="4000" b="1" dirty="0">
                <a:solidFill>
                  <a:schemeClr val="bg1"/>
                </a:solidFill>
                <a:effectLst>
                  <a:reflection stA="45000" endPos="0" dist="50800" dir="5400000" sy="-100000" algn="bl" rotWithShape="0"/>
                </a:effectLst>
              </a:rPr>
              <a:t>What Changed After 9/11?</a:t>
            </a:r>
          </a:p>
        </p:txBody>
      </p:sp>
      <p:sp>
        <p:nvSpPr>
          <p:cNvPr id="3" name="Content Placeholder 2"/>
          <p:cNvSpPr>
            <a:spLocks noGrp="1"/>
          </p:cNvSpPr>
          <p:nvPr>
            <p:ph idx="1"/>
          </p:nvPr>
        </p:nvSpPr>
        <p:spPr>
          <a:xfrm>
            <a:off x="855162" y="1363132"/>
            <a:ext cx="7484505" cy="3742266"/>
          </a:xfrm>
        </p:spPr>
        <p:txBody>
          <a:bodyPr>
            <a:normAutofit fontScale="92500" lnSpcReduction="20000"/>
          </a:bodyPr>
          <a:lstStyle/>
          <a:p>
            <a:pPr>
              <a:buClr>
                <a:schemeClr val="bg1"/>
              </a:buClr>
            </a:pPr>
            <a:endParaRPr dirty="0"/>
          </a:p>
          <a:p>
            <a:pPr>
              <a:buClr>
                <a:schemeClr val="bg1"/>
              </a:buClr>
              <a:defRPr sz="2000">
                <a:latin typeface="Apotos"/>
              </a:defRPr>
            </a:pPr>
            <a:r>
              <a:rPr sz="2200" dirty="0">
                <a:solidFill>
                  <a:schemeClr val="bg1"/>
                </a:solidFill>
              </a:rPr>
              <a:t>Shifted global understanding of</a:t>
            </a:r>
            <a:r>
              <a:rPr lang="en-GB" sz="2200" dirty="0">
                <a:solidFill>
                  <a:schemeClr val="bg1"/>
                </a:solidFill>
              </a:rPr>
              <a:t> PTSD.</a:t>
            </a:r>
          </a:p>
          <a:p>
            <a:pPr>
              <a:buClr>
                <a:schemeClr val="bg1"/>
              </a:buClr>
              <a:defRPr sz="2000">
                <a:latin typeface="Apotos"/>
              </a:defRPr>
            </a:pPr>
            <a:r>
              <a:rPr lang="en-GB" sz="2200" dirty="0">
                <a:solidFill>
                  <a:schemeClr val="bg1"/>
                </a:solidFill>
              </a:rPr>
              <a:t>Influenced disaster management policies.</a:t>
            </a:r>
          </a:p>
          <a:p>
            <a:pPr>
              <a:buClr>
                <a:schemeClr val="bg1"/>
              </a:buClr>
              <a:defRPr sz="2000">
                <a:latin typeface="Apotos"/>
              </a:defRPr>
            </a:pPr>
            <a:r>
              <a:rPr sz="2200" dirty="0">
                <a:solidFill>
                  <a:schemeClr val="bg1"/>
                </a:solidFill>
              </a:rPr>
              <a:t>PTSD </a:t>
            </a:r>
            <a:r>
              <a:rPr sz="2200" dirty="0" err="1">
                <a:solidFill>
                  <a:schemeClr val="bg1"/>
                </a:solidFill>
              </a:rPr>
              <a:t>recognised</a:t>
            </a:r>
            <a:r>
              <a:rPr sz="2200" dirty="0">
                <a:solidFill>
                  <a:schemeClr val="bg1"/>
                </a:solidFill>
              </a:rPr>
              <a:t> beyond military trauma.</a:t>
            </a:r>
          </a:p>
          <a:p>
            <a:pPr>
              <a:buClr>
                <a:schemeClr val="bg1"/>
              </a:buClr>
              <a:defRPr sz="2000">
                <a:latin typeface="Apotos"/>
              </a:defRPr>
            </a:pPr>
            <a:r>
              <a:rPr sz="2200" dirty="0">
                <a:solidFill>
                  <a:schemeClr val="bg1"/>
                </a:solidFill>
              </a:rPr>
              <a:t>Increased mental health screening for first responders.</a:t>
            </a:r>
          </a:p>
          <a:p>
            <a:pPr>
              <a:buClr>
                <a:schemeClr val="bg1"/>
              </a:buClr>
              <a:defRPr sz="2000">
                <a:latin typeface="Apotos"/>
              </a:defRPr>
            </a:pPr>
            <a:r>
              <a:rPr sz="2200" dirty="0">
                <a:solidFill>
                  <a:schemeClr val="bg1"/>
                </a:solidFill>
              </a:rPr>
              <a:t>Development of</a:t>
            </a:r>
            <a:r>
              <a:rPr lang="en-GB" sz="2200" dirty="0">
                <a:solidFill>
                  <a:schemeClr val="bg1"/>
                </a:solidFill>
              </a:rPr>
              <a:t> multi-service,</a:t>
            </a:r>
            <a:r>
              <a:rPr sz="2200" dirty="0">
                <a:solidFill>
                  <a:schemeClr val="bg1"/>
                </a:solidFill>
              </a:rPr>
              <a:t> long-term monitoring and treatment</a:t>
            </a:r>
            <a:r>
              <a:rPr lang="en-GB" sz="2200" dirty="0">
                <a:solidFill>
                  <a:schemeClr val="bg1"/>
                </a:solidFill>
              </a:rPr>
              <a:t> (</a:t>
            </a:r>
            <a:r>
              <a:rPr sz="2200" dirty="0">
                <a:solidFill>
                  <a:schemeClr val="bg1"/>
                </a:solidFill>
              </a:rPr>
              <a:t>WTC Health Program</a:t>
            </a:r>
            <a:r>
              <a:rPr lang="en-GB" sz="2200" dirty="0">
                <a:solidFill>
                  <a:schemeClr val="bg1"/>
                </a:solidFill>
              </a:rPr>
              <a:t>).</a:t>
            </a:r>
            <a:endParaRPr sz="2200" dirty="0">
              <a:solidFill>
                <a:schemeClr val="bg1"/>
              </a:solidFill>
            </a:endParaRPr>
          </a:p>
          <a:p>
            <a:pPr>
              <a:buClr>
                <a:schemeClr val="bg1"/>
              </a:buClr>
              <a:defRPr sz="2000">
                <a:latin typeface="Apotos"/>
              </a:defRPr>
            </a:pPr>
            <a:r>
              <a:rPr sz="2200" dirty="0">
                <a:solidFill>
                  <a:schemeClr val="bg1"/>
                </a:solidFill>
              </a:rPr>
              <a:t>Government funding increased</a:t>
            </a:r>
            <a:r>
              <a:rPr lang="en-GB" sz="2200" dirty="0">
                <a:solidFill>
                  <a:schemeClr val="bg1"/>
                </a:solidFill>
              </a:rPr>
              <a:t>.</a:t>
            </a:r>
          </a:p>
          <a:p>
            <a:pPr>
              <a:buClr>
                <a:schemeClr val="bg1"/>
              </a:buClr>
              <a:defRPr sz="2000">
                <a:latin typeface="Apotos"/>
              </a:defRPr>
            </a:pPr>
            <a:r>
              <a:rPr sz="2200" dirty="0">
                <a:solidFill>
                  <a:schemeClr val="bg1"/>
                </a:solidFill>
              </a:rPr>
              <a:t>PTSD became a public health issue.</a:t>
            </a:r>
          </a:p>
          <a:p>
            <a:pPr>
              <a:buClr>
                <a:schemeClr val="bg1"/>
              </a:buClr>
              <a:defRPr sz="2000">
                <a:latin typeface="Apotos"/>
              </a:defRPr>
            </a:pPr>
            <a:r>
              <a:rPr sz="2200" dirty="0">
                <a:solidFill>
                  <a:schemeClr val="bg1"/>
                </a:solidFill>
              </a:rPr>
              <a:t>Sparked research into mass, community and vicarious trauma</a:t>
            </a:r>
            <a:r>
              <a:rPr lang="en-GB" sz="2200" dirty="0">
                <a:solidFill>
                  <a:schemeClr val="bg1"/>
                </a:solidFill>
              </a:rPr>
              <a:t>.</a:t>
            </a:r>
          </a:p>
          <a:p>
            <a:pPr marL="0" indent="0">
              <a:buClr>
                <a:schemeClr val="bg1"/>
              </a:buClr>
              <a:buNone/>
              <a:defRPr sz="2000">
                <a:latin typeface="Apotos"/>
              </a:defRPr>
            </a:pPr>
            <a:r>
              <a:rPr sz="2200" dirty="0">
                <a:solidFill>
                  <a:schemeClr val="bg1"/>
                </a:solidFill>
              </a:rPr>
              <a:t>(</a:t>
            </a:r>
            <a:r>
              <a:rPr lang="en-GB" sz="2200" dirty="0">
                <a:solidFill>
                  <a:schemeClr val="bg1"/>
                </a:solidFill>
              </a:rPr>
              <a:t>Yip et al., 2016; </a:t>
            </a:r>
            <a:r>
              <a:rPr sz="2200" dirty="0">
                <a:solidFill>
                  <a:schemeClr val="bg1"/>
                </a:solidFill>
              </a:rPr>
              <a:t>Lowe, 2024).</a:t>
            </a:r>
          </a:p>
        </p:txBody>
      </p:sp>
      <p:sp>
        <p:nvSpPr>
          <p:cNvPr id="5" name="TextBox 4">
            <a:extLst>
              <a:ext uri="{FF2B5EF4-FFF2-40B4-BE49-F238E27FC236}">
                <a16:creationId xmlns:a16="http://schemas.microsoft.com/office/drawing/2014/main" id="{C365620D-141B-0139-19C1-07E8D13E6A61}"/>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a:t>
            </a:r>
            <a:r>
              <a:rPr lang="en-GB" sz="1200" dirty="0" err="1">
                <a:solidFill>
                  <a:schemeClr val="bg1"/>
                </a:solidFill>
              </a:rPr>
              <a:t>Counseling</a:t>
            </a:r>
            <a:r>
              <a:rPr lang="en-GB" sz="1200" dirty="0">
                <a:solidFill>
                  <a:schemeClr val="bg1"/>
                </a:solidFill>
              </a:rPr>
              <a:t> </a:t>
            </a:r>
            <a:r>
              <a:rPr lang="en-GB" sz="1200" dirty="0" err="1">
                <a:solidFill>
                  <a:schemeClr val="bg1"/>
                </a:solidFill>
              </a:rPr>
              <a:t>Center</a:t>
            </a:r>
            <a:r>
              <a:rPr lang="en-GB" sz="1200" dirty="0">
                <a:solidFill>
                  <a:schemeClr val="bg1"/>
                </a:solidFill>
              </a:rPr>
              <a:t> Group, 2023)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a:extLst>
            <a:ext uri="{FF2B5EF4-FFF2-40B4-BE49-F238E27FC236}">
              <a16:creationId xmlns:a16="http://schemas.microsoft.com/office/drawing/2014/main" id="{B37A765D-C99B-FD94-708D-4D62381F82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995AD778-6740-376F-155B-76B851269AF6}"/>
              </a:ext>
            </a:extLst>
          </p:cNvPr>
          <p:cNvPicPr>
            <a:picLocks noChangeAspect="1"/>
          </p:cNvPicPr>
          <p:nvPr/>
        </p:nvPicPr>
        <p:blipFill>
          <a:blip r:embed="rId3">
            <a:alphaModFix amt="50000"/>
            <a:duotone>
              <a:schemeClr val="bg2">
                <a:shade val="45000"/>
                <a:satMod val="135000"/>
              </a:schemeClr>
              <a:prstClr val="white"/>
            </a:duotone>
            <a:extLst>
              <a:ext uri="{BEBA8EAE-BF5A-486C-A8C5-ECC9F3942E4B}">
                <a14:imgProps xmlns:a14="http://schemas.microsoft.com/office/drawing/2010/main">
                  <a14:imgLayer r:embed="rId4">
                    <a14:imgEffect>
                      <a14:saturation sat="33000"/>
                    </a14:imgEffect>
                    <a14:imgEffect>
                      <a14:brightnessContrast contrast="-40000"/>
                    </a14:imgEffect>
                  </a14:imgLayer>
                </a14:imgProps>
              </a:ext>
            </a:extLst>
          </a:blip>
          <a:srcRect l="20889" r="3954" b="14416"/>
          <a:stretch>
            <a:fillRect/>
          </a:stretch>
        </p:blipFill>
        <p:spPr>
          <a:xfrm>
            <a:off x="-4864" y="0"/>
            <a:ext cx="9135258" cy="6858000"/>
          </a:xfrm>
          <a:prstGeom prst="rect">
            <a:avLst/>
          </a:prstGeom>
        </p:spPr>
      </p:pic>
      <p:sp>
        <p:nvSpPr>
          <p:cNvPr id="2" name="Title 1">
            <a:extLst>
              <a:ext uri="{FF2B5EF4-FFF2-40B4-BE49-F238E27FC236}">
                <a16:creationId xmlns:a16="http://schemas.microsoft.com/office/drawing/2014/main" id="{7B8812D1-D1CE-954E-BD57-39FD614765CD}"/>
              </a:ext>
            </a:extLst>
          </p:cNvPr>
          <p:cNvSpPr>
            <a:spLocks noGrp="1"/>
          </p:cNvSpPr>
          <p:nvPr>
            <p:ph type="title"/>
          </p:nvPr>
        </p:nvSpPr>
        <p:spPr>
          <a:xfrm>
            <a:off x="457200" y="266177"/>
            <a:ext cx="8229600" cy="1143000"/>
          </a:xfrm>
        </p:spPr>
        <p:txBody>
          <a:bodyPr>
            <a:normAutofit/>
          </a:bodyPr>
          <a:lstStyle/>
          <a:p>
            <a:r>
              <a:rPr lang="en-GB" sz="4000" b="1" dirty="0">
                <a:solidFill>
                  <a:schemeClr val="bg1"/>
                </a:solidFill>
                <a:effectLst>
                  <a:reflection stA="45000" endPos="0" dist="50800" dir="5400000" sy="-100000" algn="bl" rotWithShape="0"/>
                </a:effectLst>
              </a:rPr>
              <a:t>Conclusion</a:t>
            </a:r>
            <a:endParaRPr sz="4000" b="1" dirty="0">
              <a:solidFill>
                <a:schemeClr val="bg1"/>
              </a:solidFill>
              <a:effectLst>
                <a:reflection stA="45000" endPos="0" dist="50800" dir="5400000" sy="-100000" algn="bl" rotWithShape="0"/>
              </a:effectLst>
            </a:endParaRPr>
          </a:p>
        </p:txBody>
      </p:sp>
      <p:sp>
        <p:nvSpPr>
          <p:cNvPr id="3" name="Content Placeholder 2">
            <a:extLst>
              <a:ext uri="{FF2B5EF4-FFF2-40B4-BE49-F238E27FC236}">
                <a16:creationId xmlns:a16="http://schemas.microsoft.com/office/drawing/2014/main" id="{6433F389-B9E8-96CB-D201-3C166A3DEEF3}"/>
              </a:ext>
            </a:extLst>
          </p:cNvPr>
          <p:cNvSpPr>
            <a:spLocks noGrp="1"/>
          </p:cNvSpPr>
          <p:nvPr>
            <p:ph idx="1"/>
          </p:nvPr>
        </p:nvSpPr>
        <p:spPr>
          <a:xfrm>
            <a:off x="2905760" y="2195406"/>
            <a:ext cx="3332480" cy="2467188"/>
          </a:xfrm>
        </p:spPr>
        <p:txBody>
          <a:bodyPr>
            <a:normAutofit/>
          </a:bodyPr>
          <a:lstStyle/>
          <a:p>
            <a:pPr>
              <a:buClr>
                <a:schemeClr val="bg1"/>
              </a:buClr>
            </a:pPr>
            <a:endParaRPr dirty="0"/>
          </a:p>
          <a:p>
            <a:pPr>
              <a:buClr>
                <a:schemeClr val="bg1"/>
              </a:buClr>
              <a:defRPr sz="2000">
                <a:latin typeface="Apotos"/>
              </a:defRPr>
            </a:pPr>
            <a:r>
              <a:rPr lang="en-GB" sz="2000" dirty="0">
                <a:solidFill>
                  <a:schemeClr val="bg1"/>
                </a:solidFill>
              </a:rPr>
              <a:t>Evolution of PTSD.</a:t>
            </a:r>
          </a:p>
          <a:p>
            <a:pPr>
              <a:buClr>
                <a:schemeClr val="bg1"/>
              </a:buClr>
              <a:defRPr sz="2000">
                <a:latin typeface="Apotos"/>
              </a:defRPr>
            </a:pPr>
            <a:r>
              <a:rPr lang="en-GB" sz="2000" dirty="0">
                <a:solidFill>
                  <a:schemeClr val="bg1"/>
                </a:solidFill>
              </a:rPr>
              <a:t>Less stigmatised.</a:t>
            </a:r>
          </a:p>
          <a:p>
            <a:pPr>
              <a:buClr>
                <a:schemeClr val="bg1"/>
              </a:buClr>
              <a:defRPr sz="2000">
                <a:latin typeface="Apotos"/>
              </a:defRPr>
            </a:pPr>
            <a:r>
              <a:rPr lang="en-GB" sz="2000" dirty="0">
                <a:solidFill>
                  <a:schemeClr val="bg1"/>
                </a:solidFill>
              </a:rPr>
              <a:t>Interdisciplinary models.</a:t>
            </a:r>
          </a:p>
        </p:txBody>
      </p:sp>
      <p:sp>
        <p:nvSpPr>
          <p:cNvPr id="4" name="TextBox 3">
            <a:extLst>
              <a:ext uri="{FF2B5EF4-FFF2-40B4-BE49-F238E27FC236}">
                <a16:creationId xmlns:a16="http://schemas.microsoft.com/office/drawing/2014/main" id="{CDEF1B26-0542-761F-EE22-D2DBFC5AC95B}"/>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bg1"/>
                </a:solidFill>
              </a:rPr>
              <a:t>(Lanik Septic, 2023)</a:t>
            </a:r>
          </a:p>
        </p:txBody>
      </p:sp>
    </p:spTree>
    <p:extLst>
      <p:ext uri="{BB962C8B-B14F-4D97-AF65-F5344CB8AC3E}">
        <p14:creationId xmlns:p14="http://schemas.microsoft.com/office/powerpoint/2010/main" val="1754263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7384A8-6085-4844-6A24-590976EDE08E}"/>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66C62DA8-1D02-DFFD-F03D-DEE6BE9411F7}"/>
              </a:ext>
            </a:extLst>
          </p:cNvPr>
          <p:cNvPicPr>
            <a:picLocks noChangeAspect="1"/>
          </p:cNvPicPr>
          <p:nvPr/>
        </p:nvPicPr>
        <p:blipFill>
          <a:blip r:embed="rId3">
            <a:duotone>
              <a:schemeClr val="bg2">
                <a:shade val="45000"/>
                <a:satMod val="135000"/>
              </a:schemeClr>
              <a:prstClr val="white"/>
            </a:duotone>
          </a:blip>
          <a:srcRect r="15222"/>
          <a:stretch>
            <a:fillRect/>
          </a:stretch>
        </p:blipFill>
        <p:spPr>
          <a:xfrm>
            <a:off x="2438400" y="1833104"/>
            <a:ext cx="6705600" cy="5041037"/>
          </a:xfrm>
          <a:prstGeom prst="rect">
            <a:avLst/>
          </a:prstGeom>
        </p:spPr>
      </p:pic>
      <p:sp>
        <p:nvSpPr>
          <p:cNvPr id="2" name="Title 1">
            <a:extLst>
              <a:ext uri="{FF2B5EF4-FFF2-40B4-BE49-F238E27FC236}">
                <a16:creationId xmlns:a16="http://schemas.microsoft.com/office/drawing/2014/main" id="{004D68CF-6A2C-8616-1930-B3FCD0A1EB9A}"/>
              </a:ext>
            </a:extLst>
          </p:cNvPr>
          <p:cNvSpPr>
            <a:spLocks noGrp="1"/>
          </p:cNvSpPr>
          <p:nvPr>
            <p:ph type="title"/>
          </p:nvPr>
        </p:nvSpPr>
        <p:spPr>
          <a:xfrm>
            <a:off x="457200" y="266177"/>
            <a:ext cx="8229600" cy="1143000"/>
          </a:xfrm>
        </p:spPr>
        <p:txBody>
          <a:bodyPr>
            <a:normAutofit/>
          </a:bodyPr>
          <a:lstStyle/>
          <a:p>
            <a:r>
              <a:rPr lang="en-GB" sz="4000" b="1" dirty="0">
                <a:solidFill>
                  <a:schemeClr val="tx1">
                    <a:lumMod val="75000"/>
                    <a:lumOff val="25000"/>
                  </a:schemeClr>
                </a:solidFill>
                <a:effectLst>
                  <a:reflection stA="45000" endPos="0" dist="50800" dir="5400000" sy="-100000" algn="bl" rotWithShape="0"/>
                </a:effectLst>
              </a:rPr>
              <a:t>Conclusion</a:t>
            </a:r>
            <a:endParaRPr sz="4000" b="1" dirty="0">
              <a:solidFill>
                <a:schemeClr val="tx1">
                  <a:lumMod val="75000"/>
                  <a:lumOff val="25000"/>
                </a:schemeClr>
              </a:solidFill>
              <a:effectLst>
                <a:reflection stA="45000" endPos="0" dist="50800" dir="5400000" sy="-100000" algn="bl" rotWithShape="0"/>
              </a:effectLst>
            </a:endParaRPr>
          </a:p>
        </p:txBody>
      </p:sp>
      <p:sp>
        <p:nvSpPr>
          <p:cNvPr id="3" name="Content Placeholder 2">
            <a:extLst>
              <a:ext uri="{FF2B5EF4-FFF2-40B4-BE49-F238E27FC236}">
                <a16:creationId xmlns:a16="http://schemas.microsoft.com/office/drawing/2014/main" id="{30B6C0D7-436C-FF59-B8F7-07E25A62BBE8}"/>
              </a:ext>
            </a:extLst>
          </p:cNvPr>
          <p:cNvSpPr>
            <a:spLocks noGrp="1"/>
          </p:cNvSpPr>
          <p:nvPr>
            <p:ph idx="1"/>
          </p:nvPr>
        </p:nvSpPr>
        <p:spPr>
          <a:xfrm>
            <a:off x="743403" y="1373292"/>
            <a:ext cx="4458518" cy="3742266"/>
          </a:xfrm>
        </p:spPr>
        <p:txBody>
          <a:bodyPr>
            <a:normAutofit/>
          </a:bodyPr>
          <a:lstStyle/>
          <a:p>
            <a:pPr>
              <a:buClr>
                <a:schemeClr val="tx1">
                  <a:lumMod val="65000"/>
                  <a:lumOff val="35000"/>
                </a:schemeClr>
              </a:buClr>
              <a:buFont typeface="Arial" panose="020B0604020202020204" pitchFamily="34" charset="0"/>
              <a:buChar char="•"/>
            </a:pPr>
            <a:endParaRPr dirty="0">
              <a:solidFill>
                <a:schemeClr val="bg1"/>
              </a:solidFill>
            </a:endParaRPr>
          </a:p>
          <a:p>
            <a:pPr>
              <a:buClr>
                <a:schemeClr val="tx1">
                  <a:lumMod val="65000"/>
                  <a:lumOff val="35000"/>
                </a:schemeClr>
              </a:buClr>
              <a:buFont typeface="Arial" panose="020B0604020202020204" pitchFamily="34" charset="0"/>
              <a:buChar char="•"/>
              <a:defRPr sz="2000">
                <a:latin typeface="Apotos"/>
              </a:defRPr>
            </a:pPr>
            <a:r>
              <a:rPr lang="en-GB" sz="2000" dirty="0">
                <a:solidFill>
                  <a:schemeClr val="tx1">
                    <a:lumMod val="85000"/>
                    <a:lumOff val="15000"/>
                  </a:schemeClr>
                </a:solidFill>
              </a:rPr>
              <a:t>Culturally adapted therapies and destigmatisation.</a:t>
            </a:r>
          </a:p>
          <a:p>
            <a:pPr>
              <a:buClr>
                <a:schemeClr val="tx1">
                  <a:lumMod val="65000"/>
                  <a:lumOff val="35000"/>
                </a:schemeClr>
              </a:buClr>
              <a:buFont typeface="Arial" panose="020B0604020202020204" pitchFamily="34" charset="0"/>
              <a:buChar char="•"/>
              <a:defRPr sz="2000">
                <a:latin typeface="Apotos"/>
              </a:defRPr>
            </a:pPr>
            <a:r>
              <a:rPr lang="en-GB" sz="2000" dirty="0">
                <a:solidFill>
                  <a:schemeClr val="tx1">
                    <a:lumMod val="85000"/>
                    <a:lumOff val="15000"/>
                  </a:schemeClr>
                </a:solidFill>
              </a:rPr>
              <a:t>Early </a:t>
            </a:r>
            <a:r>
              <a:rPr lang="en-GB" sz="2000" dirty="0" err="1">
                <a:solidFill>
                  <a:schemeClr val="tx1">
                    <a:lumMod val="85000"/>
                    <a:lumOff val="15000"/>
                  </a:schemeClr>
                </a:solidFill>
              </a:rPr>
              <a:t>ntervention</a:t>
            </a:r>
            <a:r>
              <a:rPr lang="en-GB" sz="2000" dirty="0">
                <a:solidFill>
                  <a:schemeClr val="tx1">
                    <a:lumMod val="85000"/>
                    <a:lumOff val="15000"/>
                  </a:schemeClr>
                </a:solidFill>
              </a:rPr>
              <a:t> and prevention.</a:t>
            </a:r>
          </a:p>
          <a:p>
            <a:pPr>
              <a:buClr>
                <a:schemeClr val="tx1">
                  <a:lumMod val="65000"/>
                  <a:lumOff val="35000"/>
                </a:schemeClr>
              </a:buClr>
              <a:buFont typeface="Arial" panose="020B0604020202020204" pitchFamily="34" charset="0"/>
              <a:buChar char="•"/>
              <a:defRPr sz="2000">
                <a:latin typeface="Apotos"/>
              </a:defRPr>
            </a:pPr>
            <a:r>
              <a:rPr lang="en-GB" sz="2000" dirty="0">
                <a:solidFill>
                  <a:schemeClr val="tx1">
                    <a:lumMod val="85000"/>
                    <a:lumOff val="15000"/>
                  </a:schemeClr>
                </a:solidFill>
              </a:rPr>
              <a:t>Trauma informed systems in schools, healthcare and justice systems.</a:t>
            </a:r>
          </a:p>
          <a:p>
            <a:pPr>
              <a:buClr>
                <a:schemeClr val="tx1">
                  <a:lumMod val="65000"/>
                  <a:lumOff val="35000"/>
                </a:schemeClr>
              </a:buClr>
              <a:buFont typeface="Arial" panose="020B0604020202020204" pitchFamily="34" charset="0"/>
              <a:buChar char="•"/>
              <a:defRPr sz="2000">
                <a:latin typeface="Apotos"/>
              </a:defRPr>
            </a:pPr>
            <a:r>
              <a:rPr lang="en-GB" sz="2000" dirty="0">
                <a:solidFill>
                  <a:schemeClr val="tx1">
                    <a:lumMod val="85000"/>
                    <a:lumOff val="15000"/>
                  </a:schemeClr>
                </a:solidFill>
              </a:rPr>
              <a:t>Neurobiological research to improve personalised treatments.</a:t>
            </a:r>
          </a:p>
        </p:txBody>
      </p:sp>
      <p:sp>
        <p:nvSpPr>
          <p:cNvPr id="4" name="TextBox 3">
            <a:extLst>
              <a:ext uri="{FF2B5EF4-FFF2-40B4-BE49-F238E27FC236}">
                <a16:creationId xmlns:a16="http://schemas.microsoft.com/office/drawing/2014/main" id="{93C0C9B9-0DA1-C152-474C-7C9B3EFA9909}"/>
              </a:ext>
            </a:extLst>
          </p:cNvPr>
          <p:cNvSpPr txBox="1"/>
          <p:nvPr/>
        </p:nvSpPr>
        <p:spPr>
          <a:xfrm>
            <a:off x="6863023" y="6522273"/>
            <a:ext cx="2280976" cy="276999"/>
          </a:xfrm>
          <a:prstGeom prst="rect">
            <a:avLst/>
          </a:prstGeom>
          <a:noFill/>
        </p:spPr>
        <p:txBody>
          <a:bodyPr wrap="square" rtlCol="0">
            <a:spAutoFit/>
          </a:bodyPr>
          <a:lstStyle/>
          <a:p>
            <a:pPr algn="r"/>
            <a:r>
              <a:rPr lang="en-GB" sz="1200" dirty="0">
                <a:solidFill>
                  <a:schemeClr val="tx1">
                    <a:lumMod val="85000"/>
                    <a:lumOff val="15000"/>
                  </a:schemeClr>
                </a:solidFill>
              </a:rPr>
              <a:t>(The Times of Israel, 2019)</a:t>
            </a:r>
          </a:p>
        </p:txBody>
      </p:sp>
    </p:spTree>
    <p:extLst>
      <p:ext uri="{BB962C8B-B14F-4D97-AF65-F5344CB8AC3E}">
        <p14:creationId xmlns:p14="http://schemas.microsoft.com/office/powerpoint/2010/main" val="629965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788FABA-D7AF-C1AC-A9FD-48F1FAC2F8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EC441C-DCD6-26DD-15AD-C3118BAE4A57}"/>
              </a:ext>
            </a:extLst>
          </p:cNvPr>
          <p:cNvSpPr>
            <a:spLocks noGrp="1"/>
          </p:cNvSpPr>
          <p:nvPr>
            <p:ph type="title"/>
          </p:nvPr>
        </p:nvSpPr>
        <p:spPr>
          <a:xfrm>
            <a:off x="883920" y="266177"/>
            <a:ext cx="7802880" cy="1143000"/>
          </a:xfrm>
        </p:spPr>
        <p:txBody>
          <a:bodyPr>
            <a:normAutofit/>
          </a:bodyPr>
          <a:lstStyle/>
          <a:p>
            <a:pPr algn="l"/>
            <a:r>
              <a:rPr lang="en-GB" sz="2000" b="1" dirty="0">
                <a:solidFill>
                  <a:schemeClr val="tx1">
                    <a:lumMod val="85000"/>
                    <a:lumOff val="15000"/>
                  </a:schemeClr>
                </a:solidFill>
                <a:effectLst>
                  <a:reflection stA="45000" endPos="0" dist="50800" dir="5400000" sy="-100000" algn="bl" rotWithShape="0"/>
                </a:effectLst>
              </a:rPr>
              <a:t>References</a:t>
            </a:r>
            <a:endParaRPr sz="2000" b="1" dirty="0">
              <a:solidFill>
                <a:schemeClr val="tx1">
                  <a:lumMod val="85000"/>
                  <a:lumOff val="15000"/>
                </a:schemeClr>
              </a:solidFill>
              <a:effectLst>
                <a:reflection stA="45000" endPos="0" dist="50800" dir="5400000" sy="-100000" algn="bl" rotWithShape="0"/>
              </a:effectLst>
            </a:endParaRPr>
          </a:p>
        </p:txBody>
      </p:sp>
      <p:sp>
        <p:nvSpPr>
          <p:cNvPr id="3" name="Content Placeholder 2">
            <a:extLst>
              <a:ext uri="{FF2B5EF4-FFF2-40B4-BE49-F238E27FC236}">
                <a16:creationId xmlns:a16="http://schemas.microsoft.com/office/drawing/2014/main" id="{E097D08C-5A25-7CF7-A527-A05BC637C3A5}"/>
              </a:ext>
            </a:extLst>
          </p:cNvPr>
          <p:cNvSpPr>
            <a:spLocks noGrp="1"/>
          </p:cNvSpPr>
          <p:nvPr>
            <p:ph idx="1"/>
          </p:nvPr>
        </p:nvSpPr>
        <p:spPr>
          <a:xfrm>
            <a:off x="883920" y="1235610"/>
            <a:ext cx="7670800" cy="5022950"/>
          </a:xfrm>
        </p:spPr>
        <p:txBody>
          <a:bodyPr>
            <a:normAutofit fontScale="55000" lnSpcReduction="20000"/>
          </a:bodyPr>
          <a:lstStyle/>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Banyan Treatment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(n.d.).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PTSD history</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Banyan Treatment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https://www.banyantreatmentcenter.com/wp-content/uploads/2022/09/ptsd-history.png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Berninger, A., Webber, M. P., Niles, J. K., Gustave, J., Lee, R., Cohen, H. W., Kelly, K., Corrigan, M., &amp; Prezant, D. J. (2010). Longitudinal study of probable post‑traumatic stress disorder in firefighters exposed to the World Trade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disaster.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American Journal of Industrial Medicine, 53</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(12), 1177–1185.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https://doi.org/10.1002/ajim.20894</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Counseling</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Group. (2023).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Therapy for PTSD</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https://counselingcentergroup.com/wp-content/uploads/2023/04/therapy-for-PTSD.jpg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Exploring Your Mind. (n.d.).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Brain mechanism</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u="sng"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https://exploringyourmind.com/wp-content/uploads/2018/02/brain-mechanism-300x215.jpg</a:t>
            </a:r>
          </a:p>
          <a:p>
            <a:pPr>
              <a:lnSpc>
                <a:spcPct val="115000"/>
              </a:lnSpc>
              <a:spcAft>
                <a:spcPts val="800"/>
              </a:spcAft>
              <a:buNone/>
            </a:pP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Freepik</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(n.d.).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Medical research lightbulb with scientific symbols</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https://img.freepik.com/premium-photo/illuminating-medical-research-lightbulb-surrounded-by-healthcare-scientific-symbols_578399-3084.jpg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Lanik Septic. (2023).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Conclusion</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https://www.lanikseptic.com/wp-content/uploads/2023/02/Conclusion.jpg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Lowe, S. M. (2024).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Psychiatric outcomes in responders exposed to the 9/11 disaster: What have we learned in 23 years?</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Johns Hopkins University.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https://publichealth.jhu.edu/sites/default/files/2024-10/Lowe_MARCOEM-2024-Oct-27_f.pdf</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National September 11 Memorial &amp; Museum. (n.d.).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Exhibitions</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https://www.911memorial.org/visit/museum/exhibitions</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The Times of Israel. (2019).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PTSD concept image</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[Image].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https://static.timesofisrael.com/www/uploads/2019/12/iStock-1029035836-e1575983057612.jpg</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Yip, J., Webber, M. P., Zeig‑Owens, R.,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Vossbrinck</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M., Singh, A., Kelly, K., &amp; Prezant, D. J. (2016). </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FDNY and 9/11: Clinical services and health outcomes in World Trade </a:t>
            </a:r>
            <a:r>
              <a:rPr lang="en-GB" sz="2000" i="1"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a:t>
            </a:r>
            <a:r>
              <a:rPr lang="en-GB" sz="2000" i="1"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‑exposed firefighters and EMS workers from 2001 to 2016.</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a:t>
            </a:r>
            <a:r>
              <a:rPr lang="en-GB" sz="2000" kern="100" dirty="0" err="1">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Centers</a:t>
            </a:r>
            <a:r>
              <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rPr>
              <a:t> for Disease Control and Prevention. </a:t>
            </a:r>
            <a:r>
              <a:rPr lang="en-GB" sz="2000" strike="noStrike"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https://stacks.cdc.gov/view/cdc/203123/cdc_203123_DS1.pdf</a:t>
            </a:r>
            <a:endParaRPr lang="en-GB" sz="2000" kern="100" dirty="0">
              <a:solidFill>
                <a:schemeClr val="tx1">
                  <a:lumMod val="85000"/>
                  <a:lumOff val="1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2452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748</TotalTime>
  <Words>1550</Words>
  <Application>Microsoft Office PowerPoint</Application>
  <PresentationFormat>On-screen Show (4:3)</PresentationFormat>
  <Paragraphs>119</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Calibri</vt:lpstr>
      <vt:lpstr>Office Theme</vt:lpstr>
      <vt:lpstr>PowerPoint Presentation</vt:lpstr>
      <vt:lpstr>PTSD in FDNY Firefighters Following the World Trade Center Disaster</vt:lpstr>
      <vt:lpstr>Study Design</vt:lpstr>
      <vt:lpstr>Key Findings</vt:lpstr>
      <vt:lpstr>What Changed After 9/11?</vt:lpstr>
      <vt:lpstr>Conclusion</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Alison Cardozo</cp:lastModifiedBy>
  <cp:revision>5</cp:revision>
  <dcterms:created xsi:type="dcterms:W3CDTF">2013-01-27T09:14:16Z</dcterms:created>
  <dcterms:modified xsi:type="dcterms:W3CDTF">2026-01-05T15:26:19Z</dcterms:modified>
  <cp:category/>
</cp:coreProperties>
</file>