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EEA49-5183-F194-34EC-49EDD9BEE0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0BD3EA7-D9E3-EFCB-B509-9D6D14DADA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97B6236-4021-E2DE-232D-15692EF89C68}"/>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5" name="Footer Placeholder 4">
            <a:extLst>
              <a:ext uri="{FF2B5EF4-FFF2-40B4-BE49-F238E27FC236}">
                <a16:creationId xmlns:a16="http://schemas.microsoft.com/office/drawing/2014/main" id="{E8F6CCF5-5135-8FBD-8634-A457E38311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0FD88B-2DB5-FD76-D3B1-A698CB7D06BA}"/>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3798932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F92B3-F6C1-B438-C7AE-1709FA9ACAE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E52667-C67D-B1F2-5DEE-3DBF126461B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DA9C81-A744-0D8B-8D06-F6D2E18A154C}"/>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5" name="Footer Placeholder 4">
            <a:extLst>
              <a:ext uri="{FF2B5EF4-FFF2-40B4-BE49-F238E27FC236}">
                <a16:creationId xmlns:a16="http://schemas.microsoft.com/office/drawing/2014/main" id="{91E9474C-629F-16D6-C594-8ABC28173A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41AB03-16C7-79E5-A84F-C06C13AAA60A}"/>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4143674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9D24A-39F6-5E90-50B1-2A497ADFE7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65579BF-2907-1DDF-1AB3-FF97D81003A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259C4B0-3D22-9F6F-DD67-4EB06F8BF95F}"/>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5" name="Footer Placeholder 4">
            <a:extLst>
              <a:ext uri="{FF2B5EF4-FFF2-40B4-BE49-F238E27FC236}">
                <a16:creationId xmlns:a16="http://schemas.microsoft.com/office/drawing/2014/main" id="{D3FABB5B-6F5D-294A-2E28-65E20FFF53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53A3B8-A961-7F50-62ED-74E1B2A5CBFE}"/>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273708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B27C-B9BD-8ED1-4F04-7715B81AEA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F5B0499-BE27-3701-BF65-EB46EDAA3FC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AEA67B9-283C-4674-D81D-742A9CBC9AC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450ED3A-2254-9DAA-1F87-5A9F633715E9}"/>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6" name="Footer Placeholder 5">
            <a:extLst>
              <a:ext uri="{FF2B5EF4-FFF2-40B4-BE49-F238E27FC236}">
                <a16:creationId xmlns:a16="http://schemas.microsoft.com/office/drawing/2014/main" id="{05ADDAC0-2357-1BA1-D802-FAE38DAD77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F14BB4-60D9-913B-28B9-F8C603C6B607}"/>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2442886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E05A3-A5AF-5164-1B63-CAF893873D0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486D2D5-7F39-7AB1-4651-A29DA67D2D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90C71B6-5383-96F5-F128-2515BD52C57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A556ACE-4257-E21E-A632-CAC0FB4DD0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312DF20-EBE2-E31F-C3F6-92A30092CA2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38707F5-3DD5-DD22-6C8D-A69475E9EDC7}"/>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8" name="Footer Placeholder 7">
            <a:extLst>
              <a:ext uri="{FF2B5EF4-FFF2-40B4-BE49-F238E27FC236}">
                <a16:creationId xmlns:a16="http://schemas.microsoft.com/office/drawing/2014/main" id="{7AC88E3D-FAF3-FF3C-A8DA-9C62305640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5F92D10-76F4-C48D-DA01-CE9F7AF87C49}"/>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414065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27DBF-9D1A-8236-8B62-E5867506EDA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0FCD581-7C4E-5D31-945F-47250AED81CC}"/>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4" name="Footer Placeholder 3">
            <a:extLst>
              <a:ext uri="{FF2B5EF4-FFF2-40B4-BE49-F238E27FC236}">
                <a16:creationId xmlns:a16="http://schemas.microsoft.com/office/drawing/2014/main" id="{977F870B-A10B-40B4-4BD8-A8A67924E71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39F4CDB-EF9F-9A46-EC6A-8521A0DE0BF8}"/>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2438487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D66DC7-AE52-DE76-A1CF-38B0C7F76919}"/>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3" name="Footer Placeholder 2">
            <a:extLst>
              <a:ext uri="{FF2B5EF4-FFF2-40B4-BE49-F238E27FC236}">
                <a16:creationId xmlns:a16="http://schemas.microsoft.com/office/drawing/2014/main" id="{24E1F07F-5185-6816-44DB-9E92E2C86D4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D798DA-2BB7-3E1D-A31F-0F9E860754D7}"/>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3806673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93FE5-F38E-E53F-E4B0-E72189C6414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1742AF7-5B37-E448-466E-0388C55247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AAFC460-C8D4-930F-A2E7-F2FF410622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6B097B-13F0-A96B-ED8B-9E48F80CD872}"/>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6" name="Footer Placeholder 5">
            <a:extLst>
              <a:ext uri="{FF2B5EF4-FFF2-40B4-BE49-F238E27FC236}">
                <a16:creationId xmlns:a16="http://schemas.microsoft.com/office/drawing/2014/main" id="{DF7528FE-81FC-FC44-0F97-38D7AD32E4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B8665C-DF03-CD99-1375-4F2D5FB26667}"/>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689274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CA053-2E2C-824A-6236-0F7D8285D6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0D1C5F3-3A21-6A7B-DDEB-47FF3F09C285}"/>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6E6AA00-6A06-848C-D853-03C8B28C2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2DB9CA6-46AF-2A67-9B07-606C05D67C72}"/>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6" name="Footer Placeholder 5">
            <a:extLst>
              <a:ext uri="{FF2B5EF4-FFF2-40B4-BE49-F238E27FC236}">
                <a16:creationId xmlns:a16="http://schemas.microsoft.com/office/drawing/2014/main" id="{810A2833-ECF2-B287-DF77-38CE277CA4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2C15CD-2CA5-2704-B7AD-601F544C3431}"/>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634074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E3E26-E437-7842-5689-1E0844C4EA8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C5825D-2BFE-D327-09D9-2CA5FFA51AD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056BAC-2555-946C-93CD-1007216E29AA}"/>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5" name="Footer Placeholder 4">
            <a:extLst>
              <a:ext uri="{FF2B5EF4-FFF2-40B4-BE49-F238E27FC236}">
                <a16:creationId xmlns:a16="http://schemas.microsoft.com/office/drawing/2014/main" id="{077590DA-9E5C-17FC-4CDE-E823AD875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AB28EA-4664-80F4-24D4-51F9EFA86212}"/>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3618200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A7DF3-7644-763C-3A84-EB47EC1B64B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7DA0A53-9D5F-338C-C53D-9CFFDEA1641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0874E5-81ED-91C7-0670-74B0B42DB116}"/>
              </a:ext>
            </a:extLst>
          </p:cNvPr>
          <p:cNvSpPr>
            <a:spLocks noGrp="1"/>
          </p:cNvSpPr>
          <p:nvPr>
            <p:ph type="dt" sz="half" idx="10"/>
          </p:nvPr>
        </p:nvSpPr>
        <p:spPr/>
        <p:txBody>
          <a:bodyPr/>
          <a:lstStyle/>
          <a:p>
            <a:fld id="{1EEFD687-66C5-3D40-A4DD-6A8FCEB4D199}" type="datetimeFigureOut">
              <a:rPr lang="en-US" smtClean="0"/>
              <a:t>10/19/26</a:t>
            </a:fld>
            <a:endParaRPr lang="en-US"/>
          </a:p>
        </p:txBody>
      </p:sp>
      <p:sp>
        <p:nvSpPr>
          <p:cNvPr id="5" name="Footer Placeholder 4">
            <a:extLst>
              <a:ext uri="{FF2B5EF4-FFF2-40B4-BE49-F238E27FC236}">
                <a16:creationId xmlns:a16="http://schemas.microsoft.com/office/drawing/2014/main" id="{BA517AF6-CC50-F8E7-B3CE-A75277FBCD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9D61-5630-E99A-F60B-7F7730C7A078}"/>
              </a:ext>
            </a:extLst>
          </p:cNvPr>
          <p:cNvSpPr>
            <a:spLocks noGrp="1"/>
          </p:cNvSpPr>
          <p:nvPr>
            <p:ph type="sldNum" sz="quarter" idx="12"/>
          </p:nvPr>
        </p:nvSpPr>
        <p:spPr/>
        <p:txBody>
          <a:bodyPr/>
          <a:lstStyle/>
          <a:p>
            <a:fld id="{DFCF5C03-4203-B747-8855-5831C3840A0F}" type="slidenum">
              <a:rPr lang="en-US" smtClean="0"/>
              <a:t>‹#›</a:t>
            </a:fld>
            <a:endParaRPr lang="en-US"/>
          </a:p>
        </p:txBody>
      </p:sp>
    </p:spTree>
    <p:extLst>
      <p:ext uri="{BB962C8B-B14F-4D97-AF65-F5344CB8AC3E}">
        <p14:creationId xmlns:p14="http://schemas.microsoft.com/office/powerpoint/2010/main" val="1475889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70A34C-1C60-56C2-21ED-70CEEF1E31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D9BC1CF-7AA1-49AC-F44F-388D12EDB6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56419F-44C8-66EE-4055-A627248DC4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EFD687-66C5-3D40-A4DD-6A8FCEB4D199}" type="datetimeFigureOut">
              <a:rPr lang="en-US" smtClean="0"/>
              <a:t>10/19/26</a:t>
            </a:fld>
            <a:endParaRPr lang="en-US"/>
          </a:p>
        </p:txBody>
      </p:sp>
      <p:sp>
        <p:nvSpPr>
          <p:cNvPr id="5" name="Footer Placeholder 4">
            <a:extLst>
              <a:ext uri="{FF2B5EF4-FFF2-40B4-BE49-F238E27FC236}">
                <a16:creationId xmlns:a16="http://schemas.microsoft.com/office/drawing/2014/main" id="{46D39AAF-4512-E567-5A39-F9DE634B7D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E91F5A9-F781-137D-AB0B-803171EF9C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CF5C03-4203-B747-8855-5831C3840A0F}" type="slidenum">
              <a:rPr lang="en-US" smtClean="0"/>
              <a:t>‹#›</a:t>
            </a:fld>
            <a:endParaRPr lang="en-US"/>
          </a:p>
        </p:txBody>
      </p:sp>
    </p:spTree>
    <p:extLst>
      <p:ext uri="{BB962C8B-B14F-4D97-AF65-F5344CB8AC3E}">
        <p14:creationId xmlns:p14="http://schemas.microsoft.com/office/powerpoint/2010/main" val="36998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1306FE-E633-7417-CE42-599EBD968F4D}"/>
              </a:ext>
            </a:extLst>
          </p:cNvPr>
          <p:cNvSpPr>
            <a:spLocks noGrp="1"/>
          </p:cNvSpPr>
          <p:nvPr>
            <p:ph type="ctrTitle"/>
          </p:nvPr>
        </p:nvSpPr>
        <p:spPr>
          <a:xfrm>
            <a:off x="1386865" y="818984"/>
            <a:ext cx="6596245" cy="3268520"/>
          </a:xfrm>
        </p:spPr>
        <p:txBody>
          <a:bodyPr>
            <a:normAutofit/>
          </a:bodyPr>
          <a:lstStyle/>
          <a:p>
            <a:pPr algn="r"/>
            <a:r>
              <a:rPr lang="en-GB" sz="3700">
                <a:solidFill>
                  <a:srgbClr val="FFFFFF"/>
                </a:solidFill>
              </a:rPr>
              <a:t>Tahwar Abdullah </a:t>
            </a:r>
            <a:br>
              <a:rPr lang="en-GB" sz="3700">
                <a:solidFill>
                  <a:srgbClr val="FFFFFF"/>
                </a:solidFill>
              </a:rPr>
            </a:br>
            <a:r>
              <a:rPr lang="en-GB" sz="3700">
                <a:solidFill>
                  <a:srgbClr val="FFFFFF"/>
                </a:solidFill>
              </a:rPr>
              <a:t>Student ID - 2507971</a:t>
            </a:r>
            <a:br>
              <a:rPr lang="en-GB" sz="3700">
                <a:solidFill>
                  <a:srgbClr val="FFFFFF"/>
                </a:solidFill>
              </a:rPr>
            </a:br>
            <a:r>
              <a:rPr lang="en-GB" sz="3700">
                <a:solidFill>
                  <a:srgbClr val="FFFFFF"/>
                </a:solidFill>
              </a:rPr>
              <a:t>Module Code – LCHS4009_BIRM</a:t>
            </a:r>
            <a:br>
              <a:rPr lang="en-GB" sz="3700">
                <a:solidFill>
                  <a:srgbClr val="FFFFFF"/>
                </a:solidFill>
              </a:rPr>
            </a:br>
            <a:r>
              <a:rPr lang="en-GB" sz="3700">
                <a:solidFill>
                  <a:srgbClr val="FFFFFF"/>
                </a:solidFill>
              </a:rPr>
              <a:t>Professional Development within Health and Social care.</a:t>
            </a:r>
            <a:endParaRPr lang="en-US" sz="3700">
              <a:solidFill>
                <a:srgbClr val="FFFFFF"/>
              </a:solidFill>
            </a:endParaRP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731381A-E867-CD0C-2431-093536D8425D}"/>
              </a:ext>
            </a:extLst>
          </p:cNvPr>
          <p:cNvSpPr txBox="1"/>
          <p:nvPr/>
        </p:nvSpPr>
        <p:spPr>
          <a:xfrm>
            <a:off x="5548226" y="6457733"/>
            <a:ext cx="1828800" cy="369332"/>
          </a:xfrm>
          <a:prstGeom prst="rect">
            <a:avLst/>
          </a:prstGeom>
          <a:noFill/>
        </p:spPr>
        <p:txBody>
          <a:bodyPr wrap="square" rtlCol="0">
            <a:spAutoFit/>
          </a:bodyPr>
          <a:lstStyle/>
          <a:p>
            <a:pPr algn="l"/>
            <a:r>
              <a:rPr lang="en-GB" dirty="0"/>
              <a:t>Page 1</a:t>
            </a:r>
            <a:endParaRPr lang="en-US" dirty="0"/>
          </a:p>
        </p:txBody>
      </p:sp>
    </p:spTree>
    <p:extLst>
      <p:ext uri="{BB962C8B-B14F-4D97-AF65-F5344CB8AC3E}">
        <p14:creationId xmlns:p14="http://schemas.microsoft.com/office/powerpoint/2010/main" val="1351613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EA0973-A211-2A9D-3EE4-EB0DAE919A9C}"/>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b="1" i="1" u="sng" kern="1200">
                <a:solidFill>
                  <a:srgbClr val="FFFFFF"/>
                </a:solidFill>
                <a:latin typeface="+mj-lt"/>
                <a:ea typeface="+mj-ea"/>
                <a:cs typeface="+mj-cs"/>
              </a:rPr>
              <a:t>My Career Goal</a:t>
            </a:r>
            <a:br>
              <a:rPr lang="en-US" sz="4000" b="1" i="1" u="sng" kern="1200">
                <a:solidFill>
                  <a:srgbClr val="FFFFFF"/>
                </a:solidFill>
                <a:latin typeface="+mj-lt"/>
                <a:ea typeface="+mj-ea"/>
                <a:cs typeface="+mj-cs"/>
              </a:rPr>
            </a:br>
            <a:br>
              <a:rPr lang="en-US" sz="4000" b="1" u="sng" kern="1200">
                <a:solidFill>
                  <a:srgbClr val="FFFFFF"/>
                </a:solidFill>
                <a:latin typeface="+mj-lt"/>
                <a:ea typeface="+mj-ea"/>
                <a:cs typeface="+mj-cs"/>
              </a:rPr>
            </a:br>
            <a:br>
              <a:rPr lang="en-US" sz="4000" b="1" u="sng" kern="1200">
                <a:solidFill>
                  <a:srgbClr val="FFFFFF"/>
                </a:solidFill>
                <a:latin typeface="+mj-lt"/>
                <a:ea typeface="+mj-ea"/>
                <a:cs typeface="+mj-cs"/>
              </a:rPr>
            </a:br>
            <a:r>
              <a:rPr lang="en-US" sz="4000" kern="1200">
                <a:solidFill>
                  <a:srgbClr val="FFFFFF"/>
                </a:solidFill>
                <a:latin typeface="+mj-lt"/>
                <a:ea typeface="+mj-ea"/>
                <a:cs typeface="+mj-cs"/>
              </a:rPr>
              <a:t>I want to be a… </a:t>
            </a:r>
            <a:br>
              <a:rPr lang="en-US" sz="4000" kern="1200">
                <a:solidFill>
                  <a:srgbClr val="FFFFFF"/>
                </a:solidFill>
                <a:latin typeface="+mj-lt"/>
                <a:ea typeface="+mj-ea"/>
                <a:cs typeface="+mj-cs"/>
              </a:rPr>
            </a:br>
            <a:r>
              <a:rPr lang="en-US" sz="4000" b="1" kern="1200">
                <a:solidFill>
                  <a:srgbClr val="FFFFFF"/>
                </a:solidFill>
                <a:latin typeface="+mj-lt"/>
                <a:ea typeface="+mj-ea"/>
                <a:cs typeface="+mj-cs"/>
              </a:rPr>
              <a:t>Nurse</a:t>
            </a:r>
          </a:p>
        </p:txBody>
      </p:sp>
      <p:sp>
        <p:nvSpPr>
          <p:cNvPr id="3" name="TextBox 2">
            <a:extLst>
              <a:ext uri="{FF2B5EF4-FFF2-40B4-BE49-F238E27FC236}">
                <a16:creationId xmlns:a16="http://schemas.microsoft.com/office/drawing/2014/main" id="{954D2892-14B6-CE76-DB64-FC5B5C77D25E}"/>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Today I will be talking about my career goal which is to become a nurse.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During this presentation I will explain why it’s my career goal, the skills needed, and a personal SWOT analysis, which consists of strengths, weakness, strengths and opportunities.</a:t>
            </a:r>
          </a:p>
        </p:txBody>
      </p:sp>
      <p:sp>
        <p:nvSpPr>
          <p:cNvPr id="4" name="TextBox 3">
            <a:extLst>
              <a:ext uri="{FF2B5EF4-FFF2-40B4-BE49-F238E27FC236}">
                <a16:creationId xmlns:a16="http://schemas.microsoft.com/office/drawing/2014/main" id="{E6C93F11-E8B4-2CB9-05DE-7562B83E1AD9}"/>
              </a:ext>
            </a:extLst>
          </p:cNvPr>
          <p:cNvSpPr txBox="1"/>
          <p:nvPr/>
        </p:nvSpPr>
        <p:spPr>
          <a:xfrm>
            <a:off x="5578040" y="6488668"/>
            <a:ext cx="1828800" cy="338554"/>
          </a:xfrm>
          <a:prstGeom prst="rect">
            <a:avLst/>
          </a:prstGeom>
          <a:noFill/>
        </p:spPr>
        <p:txBody>
          <a:bodyPr wrap="square" rtlCol="0">
            <a:spAutoFit/>
          </a:bodyPr>
          <a:lstStyle/>
          <a:p>
            <a:pPr algn="l"/>
            <a:r>
              <a:rPr lang="en-GB" sz="1600" dirty="0"/>
              <a:t>Page 2</a:t>
            </a:r>
            <a:endParaRPr lang="en-US" sz="1600" dirty="0"/>
          </a:p>
        </p:txBody>
      </p:sp>
    </p:spTree>
    <p:extLst>
      <p:ext uri="{BB962C8B-B14F-4D97-AF65-F5344CB8AC3E}">
        <p14:creationId xmlns:p14="http://schemas.microsoft.com/office/powerpoint/2010/main" val="2513164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941F1-1283-2974-CCA5-1398361CD73F}"/>
              </a:ext>
            </a:extLst>
          </p:cNvPr>
          <p:cNvSpPr>
            <a:spLocks noGrp="1"/>
          </p:cNvSpPr>
          <p:nvPr>
            <p:ph type="title"/>
          </p:nvPr>
        </p:nvSpPr>
        <p:spPr>
          <a:xfrm>
            <a:off x="2187363" y="1671569"/>
            <a:ext cx="5801917" cy="2228760"/>
          </a:xfrm>
        </p:spPr>
        <p:txBody>
          <a:bodyPr vert="horz" lIns="91440" tIns="45720" rIns="91440" bIns="45720" rtlCol="0" anchor="b">
            <a:normAutofit/>
          </a:bodyPr>
          <a:lstStyle/>
          <a:p>
            <a:r>
              <a:rPr lang="en-US" sz="4000" b="1" i="1" u="sng" kern="1200">
                <a:solidFill>
                  <a:schemeClr val="tx1"/>
                </a:solidFill>
                <a:latin typeface="+mj-lt"/>
                <a:ea typeface="+mj-ea"/>
                <a:cs typeface="+mj-cs"/>
              </a:rPr>
              <a:t>Why is nursing my career goal?</a:t>
            </a:r>
          </a:p>
        </p:txBody>
      </p:sp>
      <p:pic>
        <p:nvPicPr>
          <p:cNvPr id="7" name="Graphic 6" descr="Health">
            <a:extLst>
              <a:ext uri="{FF2B5EF4-FFF2-40B4-BE49-F238E27FC236}">
                <a16:creationId xmlns:a16="http://schemas.microsoft.com/office/drawing/2014/main" id="{A473A1D9-4E8D-D9AF-F753-89341465779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3" name="TextBox 2">
            <a:extLst>
              <a:ext uri="{FF2B5EF4-FFF2-40B4-BE49-F238E27FC236}">
                <a16:creationId xmlns:a16="http://schemas.microsoft.com/office/drawing/2014/main" id="{E5D755D3-0BF9-8E81-18B1-58A4B4D77009}"/>
              </a:ext>
            </a:extLst>
          </p:cNvPr>
          <p:cNvSpPr txBox="1"/>
          <p:nvPr/>
        </p:nvSpPr>
        <p:spPr>
          <a:xfrm>
            <a:off x="2187364" y="4072044"/>
            <a:ext cx="5801917" cy="205704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b="0" i="0">
                <a:effectLst/>
              </a:rPr>
              <a:t>I want to help people and improve their lives, which is why I want to become a nurse. When patients are ill, I want to help them and make sure they feel respected, safe, and taken care of.</a:t>
            </a:r>
            <a:endParaRPr lang="en-US" sz="1400">
              <a:effectLst/>
            </a:endParaRPr>
          </a:p>
          <a:p>
            <a:pPr indent="-228600">
              <a:lnSpc>
                <a:spcPct val="90000"/>
              </a:lnSpc>
              <a:spcAft>
                <a:spcPts val="600"/>
              </a:spcAft>
              <a:buFont typeface="Arial" panose="020B0604020202020204" pitchFamily="34" charset="0"/>
              <a:buChar char="•"/>
            </a:pPr>
            <a:br>
              <a:rPr lang="en-US" sz="1400">
                <a:effectLst/>
              </a:rPr>
            </a:br>
            <a:endParaRPr lang="en-US" sz="1400">
              <a:effectLst/>
            </a:endParaRPr>
          </a:p>
          <a:p>
            <a:pPr indent="-228600">
              <a:lnSpc>
                <a:spcPct val="90000"/>
              </a:lnSpc>
              <a:spcAft>
                <a:spcPts val="600"/>
              </a:spcAft>
              <a:buFont typeface="Arial" panose="020B0604020202020204" pitchFamily="34" charset="0"/>
              <a:buChar char="•"/>
            </a:pPr>
            <a:r>
              <a:rPr lang="en-US" sz="1400" b="0" i="0">
                <a:effectLst/>
              </a:rPr>
              <a:t>I am aware that nursing calls for empathy, tolerance, effective communication, and accountability. I intend to acquire the knowledge and abilities required for this profession through my studies in health and social care.</a:t>
            </a:r>
            <a:endParaRPr lang="en-US" sz="1400">
              <a:effectLst/>
            </a:endParaRPr>
          </a:p>
          <a:p>
            <a:pPr indent="-228600">
              <a:lnSpc>
                <a:spcPct val="90000"/>
              </a:lnSpc>
              <a:spcAft>
                <a:spcPts val="600"/>
              </a:spcAft>
              <a:buFont typeface="Arial" panose="020B0604020202020204" pitchFamily="34" charset="0"/>
              <a:buChar char="•"/>
            </a:pPr>
            <a:endParaRPr lang="en-US" sz="1400"/>
          </a:p>
        </p:txBody>
      </p:sp>
      <p:pic>
        <p:nvPicPr>
          <p:cNvPr id="9" name="Graphic 8" descr="Health">
            <a:extLst>
              <a:ext uri="{FF2B5EF4-FFF2-40B4-BE49-F238E27FC236}">
                <a16:creationId xmlns:a16="http://schemas.microsoft.com/office/drawing/2014/main" id="{34A0BCA6-A264-4245-B6EC-67F391FA27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
        <p:nvSpPr>
          <p:cNvPr id="4" name="TextBox 3">
            <a:extLst>
              <a:ext uri="{FF2B5EF4-FFF2-40B4-BE49-F238E27FC236}">
                <a16:creationId xmlns:a16="http://schemas.microsoft.com/office/drawing/2014/main" id="{A24934F0-EFAF-D583-E977-CABA00F75725}"/>
              </a:ext>
            </a:extLst>
          </p:cNvPr>
          <p:cNvSpPr txBox="1"/>
          <p:nvPr/>
        </p:nvSpPr>
        <p:spPr>
          <a:xfrm>
            <a:off x="4995501" y="6527564"/>
            <a:ext cx="1828800" cy="323165"/>
          </a:xfrm>
          <a:prstGeom prst="rect">
            <a:avLst/>
          </a:prstGeom>
          <a:noFill/>
        </p:spPr>
        <p:txBody>
          <a:bodyPr wrap="square" rtlCol="0">
            <a:spAutoFit/>
          </a:bodyPr>
          <a:lstStyle/>
          <a:p>
            <a:pPr algn="l"/>
            <a:r>
              <a:rPr lang="en-GB" sz="1500" dirty="0"/>
              <a:t>Page 3</a:t>
            </a:r>
            <a:endParaRPr lang="en-US" sz="1500" dirty="0"/>
          </a:p>
        </p:txBody>
      </p:sp>
    </p:spTree>
    <p:extLst>
      <p:ext uri="{BB962C8B-B14F-4D97-AF65-F5344CB8AC3E}">
        <p14:creationId xmlns:p14="http://schemas.microsoft.com/office/powerpoint/2010/main" val="2401662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4C891B-62D0-4250-AEB7-0F42BAD78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5B76D-8097-5195-F8FD-1E5559F662B2}"/>
              </a:ext>
            </a:extLst>
          </p:cNvPr>
          <p:cNvSpPr>
            <a:spLocks noGrp="1"/>
          </p:cNvSpPr>
          <p:nvPr>
            <p:ph type="title"/>
          </p:nvPr>
        </p:nvSpPr>
        <p:spPr>
          <a:xfrm>
            <a:off x="1195458" y="2212258"/>
            <a:ext cx="9808067" cy="1113503"/>
          </a:xfrm>
        </p:spPr>
        <p:txBody>
          <a:bodyPr vert="horz" lIns="91440" tIns="45720" rIns="91440" bIns="45720" rtlCol="0" anchor="b">
            <a:normAutofit/>
          </a:bodyPr>
          <a:lstStyle/>
          <a:p>
            <a:pPr algn="ctr"/>
            <a:r>
              <a:rPr lang="en-US" sz="4000" b="1" i="1" u="sng" kern="1200">
                <a:solidFill>
                  <a:schemeClr val="tx1"/>
                </a:solidFill>
                <a:latin typeface="+mj-lt"/>
                <a:ea typeface="+mj-ea"/>
                <a:cs typeface="+mj-cs"/>
              </a:rPr>
              <a:t>What do nurses do?</a:t>
            </a:r>
          </a:p>
        </p:txBody>
      </p:sp>
      <p:pic>
        <p:nvPicPr>
          <p:cNvPr id="7" name="Graphic 6" descr="Stethoscope">
            <a:extLst>
              <a:ext uri="{FF2B5EF4-FFF2-40B4-BE49-F238E27FC236}">
                <a16:creationId xmlns:a16="http://schemas.microsoft.com/office/drawing/2014/main" id="{EC44FEBF-D7FB-6DE0-B17E-A4C97F2799C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598389" y="1122553"/>
            <a:ext cx="995221" cy="995221"/>
          </a:xfrm>
          <a:prstGeom prst="rect">
            <a:avLst/>
          </a:prstGeom>
        </p:spPr>
      </p:pic>
      <p:sp>
        <p:nvSpPr>
          <p:cNvPr id="3" name="TextBox 2">
            <a:extLst>
              <a:ext uri="{FF2B5EF4-FFF2-40B4-BE49-F238E27FC236}">
                <a16:creationId xmlns:a16="http://schemas.microsoft.com/office/drawing/2014/main" id="{F5AB9FEE-87AA-269C-24DB-A1FC430E93AB}"/>
              </a:ext>
            </a:extLst>
          </p:cNvPr>
          <p:cNvSpPr txBox="1"/>
          <p:nvPr/>
        </p:nvSpPr>
        <p:spPr>
          <a:xfrm>
            <a:off x="1195459" y="3532240"/>
            <a:ext cx="9804575" cy="2596847"/>
          </a:xfrm>
          <a:prstGeom prst="rect">
            <a:avLst/>
          </a:prstGeom>
        </p:spPr>
        <p:txBody>
          <a:bodyPr vert="horz" lIns="91440" tIns="45720" rIns="91440" bIns="45720" rtlCol="0">
            <a:normAutofit/>
          </a:bodyPr>
          <a:lstStyle/>
          <a:p>
            <a:pPr marL="285750" indent="-228600" algn="ctr">
              <a:lnSpc>
                <a:spcPct val="90000"/>
              </a:lnSpc>
              <a:spcAft>
                <a:spcPts val="600"/>
              </a:spcAft>
              <a:buFont typeface="Arial" panose="020B0604020202020204" pitchFamily="34" charset="0"/>
              <a:buChar char="•"/>
            </a:pPr>
            <a:r>
              <a:rPr lang="en-US" sz="1900" b="0" i="0">
                <a:effectLst/>
              </a:rPr>
              <a:t>Nurses provide patient care, aid in their recuperation, keep an eye on their health, and interact with other medical specialists. They must adhere to safety protocols, safeguard private information, and treat everyone with respect and decency.</a:t>
            </a:r>
            <a:br>
              <a:rPr lang="en-US" sz="1900">
                <a:effectLst/>
              </a:rPr>
            </a:br>
            <a:endParaRPr lang="en-US" sz="1900">
              <a:effectLst/>
            </a:endParaRPr>
          </a:p>
          <a:p>
            <a:pPr marL="285750" indent="-228600" algn="ctr">
              <a:lnSpc>
                <a:spcPct val="90000"/>
              </a:lnSpc>
              <a:spcAft>
                <a:spcPts val="600"/>
              </a:spcAft>
              <a:buFont typeface="Arial" panose="020B0604020202020204" pitchFamily="34" charset="0"/>
              <a:buChar char="•"/>
            </a:pPr>
            <a:r>
              <a:rPr lang="en-US" sz="1900" b="0" i="0">
                <a:effectLst/>
              </a:rPr>
              <a:t>The Nursing and Midwifery Council states that nurses must put people first, practice well, maintain professionalism, and protect safety.</a:t>
            </a:r>
            <a:br>
              <a:rPr lang="en-US" sz="1900">
                <a:effectLst/>
              </a:rPr>
            </a:br>
            <a:endParaRPr lang="en-US" sz="1900">
              <a:effectLst/>
            </a:endParaRPr>
          </a:p>
          <a:p>
            <a:pPr marL="285750" indent="-228600" algn="ctr">
              <a:lnSpc>
                <a:spcPct val="90000"/>
              </a:lnSpc>
              <a:spcAft>
                <a:spcPts val="600"/>
              </a:spcAft>
              <a:buFont typeface="Arial" panose="020B0604020202020204" pitchFamily="34" charset="0"/>
              <a:buChar char="•"/>
            </a:pPr>
            <a:r>
              <a:rPr lang="en-US" sz="1900" b="0" i="0">
                <a:effectLst/>
              </a:rPr>
              <a:t>This demonstrates to me that nursing requires both practical skills and individualised care</a:t>
            </a:r>
            <a:endParaRPr lang="en-US" sz="1900">
              <a:effectLst/>
            </a:endParaRPr>
          </a:p>
        </p:txBody>
      </p:sp>
      <p:sp>
        <p:nvSpPr>
          <p:cNvPr id="4" name="TextBox 3">
            <a:extLst>
              <a:ext uri="{FF2B5EF4-FFF2-40B4-BE49-F238E27FC236}">
                <a16:creationId xmlns:a16="http://schemas.microsoft.com/office/drawing/2014/main" id="{05E8FC2E-B5C8-C35D-321A-4319D2290F3A}"/>
              </a:ext>
            </a:extLst>
          </p:cNvPr>
          <p:cNvSpPr txBox="1"/>
          <p:nvPr/>
        </p:nvSpPr>
        <p:spPr>
          <a:xfrm>
            <a:off x="5598389" y="6535910"/>
            <a:ext cx="1828800" cy="369332"/>
          </a:xfrm>
          <a:prstGeom prst="rect">
            <a:avLst/>
          </a:prstGeom>
          <a:noFill/>
        </p:spPr>
        <p:txBody>
          <a:bodyPr wrap="square" rtlCol="0">
            <a:spAutoFit/>
          </a:bodyPr>
          <a:lstStyle/>
          <a:p>
            <a:pPr algn="l"/>
            <a:r>
              <a:rPr lang="en-GB" dirty="0"/>
              <a:t>Page 4</a:t>
            </a:r>
            <a:endParaRPr lang="en-US" dirty="0"/>
          </a:p>
        </p:txBody>
      </p:sp>
    </p:spTree>
    <p:extLst>
      <p:ext uri="{BB962C8B-B14F-4D97-AF65-F5344CB8AC3E}">
        <p14:creationId xmlns:p14="http://schemas.microsoft.com/office/powerpoint/2010/main" val="3525548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3E84-B72B-765B-F5A2-5CB1FA0CFFB3}"/>
              </a:ext>
            </a:extLst>
          </p:cNvPr>
          <p:cNvSpPr>
            <a:spLocks noGrp="1"/>
          </p:cNvSpPr>
          <p:nvPr>
            <p:ph type="title"/>
          </p:nvPr>
        </p:nvSpPr>
        <p:spPr>
          <a:xfrm>
            <a:off x="37849" y="312610"/>
            <a:ext cx="5934923" cy="1325563"/>
          </a:xfrm>
        </p:spPr>
        <p:txBody>
          <a:bodyPr>
            <a:normAutofit/>
          </a:bodyPr>
          <a:lstStyle/>
          <a:p>
            <a:r>
              <a:rPr lang="en-GB" sz="4100" b="1" i="1" u="sng" dirty="0"/>
              <a:t>Steps towards my career</a:t>
            </a:r>
            <a:endParaRPr lang="en-US" sz="4100" b="1" i="1" u="sng" dirty="0"/>
          </a:p>
        </p:txBody>
      </p:sp>
      <p:sp>
        <p:nvSpPr>
          <p:cNvPr id="3" name="TextBox 2">
            <a:extLst>
              <a:ext uri="{FF2B5EF4-FFF2-40B4-BE49-F238E27FC236}">
                <a16:creationId xmlns:a16="http://schemas.microsoft.com/office/drawing/2014/main" id="{11ACEAD3-4F87-EE28-B751-6EDEE215474B}"/>
              </a:ext>
            </a:extLst>
          </p:cNvPr>
          <p:cNvSpPr txBox="1"/>
          <p:nvPr/>
        </p:nvSpPr>
        <p:spPr>
          <a:xfrm>
            <a:off x="216530" y="2015402"/>
            <a:ext cx="4385648" cy="3970318"/>
          </a:xfrm>
          <a:prstGeom prst="rect">
            <a:avLst/>
          </a:prstGeom>
          <a:solidFill>
            <a:schemeClr val="tx1">
              <a:lumMod val="10000"/>
              <a:lumOff val="90000"/>
            </a:schemeClr>
          </a:solidFill>
        </p:spPr>
        <p:txBody>
          <a:bodyPr wrap="square" rtlCol="0">
            <a:spAutoFit/>
          </a:bodyPr>
          <a:lstStyle/>
          <a:p>
            <a:r>
              <a:rPr lang="en-GB" sz="1800" b="0" i="0" dirty="0">
                <a:effectLst/>
              </a:rPr>
              <a:t>Studying health and social care is a crucial first step on the path to becoming a nurse.</a:t>
            </a:r>
          </a:p>
          <a:p>
            <a:endParaRPr lang="en-GB" sz="1800" dirty="0">
              <a:effectLst/>
            </a:endParaRPr>
          </a:p>
          <a:p>
            <a:r>
              <a:rPr lang="en-GB" sz="1800" b="0" i="0" dirty="0">
                <a:effectLst/>
              </a:rPr>
              <a:t>My goal is to finish my coursework, look into the prerequisites for admission to universities, and submit an application for an authorised nursing degree or degree apprenticeship. After that, training and clinical placements will help me expand my knowledge and practical skills.</a:t>
            </a:r>
          </a:p>
          <a:p>
            <a:endParaRPr lang="en-GB" sz="1800" dirty="0">
              <a:effectLst/>
            </a:endParaRPr>
          </a:p>
          <a:p>
            <a:r>
              <a:rPr lang="en-GB" sz="1800" b="0" i="0" dirty="0">
                <a:effectLst/>
              </a:rPr>
              <a:t>I am aware that becoming a registered nurse necessitates diligence, dedication, and ongoing education</a:t>
            </a:r>
            <a:endParaRPr lang="en-GB" sz="1800" dirty="0">
              <a:effectLst/>
            </a:endParaRPr>
          </a:p>
        </p:txBody>
      </p:sp>
      <p:sp>
        <p:nvSpPr>
          <p:cNvPr id="4" name="TextBox 3">
            <a:extLst>
              <a:ext uri="{FF2B5EF4-FFF2-40B4-BE49-F238E27FC236}">
                <a16:creationId xmlns:a16="http://schemas.microsoft.com/office/drawing/2014/main" id="{1F63E5B0-B3DA-F4B2-A66F-CBD8456D5BBB}"/>
              </a:ext>
            </a:extLst>
          </p:cNvPr>
          <p:cNvSpPr txBox="1"/>
          <p:nvPr/>
        </p:nvSpPr>
        <p:spPr>
          <a:xfrm>
            <a:off x="7171285" y="613753"/>
            <a:ext cx="4026529" cy="723275"/>
          </a:xfrm>
          <a:prstGeom prst="rect">
            <a:avLst/>
          </a:prstGeom>
          <a:noFill/>
        </p:spPr>
        <p:txBody>
          <a:bodyPr wrap="square" rtlCol="0">
            <a:spAutoFit/>
          </a:bodyPr>
          <a:lstStyle/>
          <a:p>
            <a:pPr algn="l"/>
            <a:r>
              <a:rPr lang="en-GB" sz="4100" b="1" i="1" u="sng" dirty="0"/>
              <a:t>Jobs to pursue </a:t>
            </a:r>
            <a:endParaRPr lang="en-US" sz="4100" b="1" i="1" u="sng" dirty="0"/>
          </a:p>
        </p:txBody>
      </p:sp>
      <p:sp>
        <p:nvSpPr>
          <p:cNvPr id="5" name="TextBox 4">
            <a:extLst>
              <a:ext uri="{FF2B5EF4-FFF2-40B4-BE49-F238E27FC236}">
                <a16:creationId xmlns:a16="http://schemas.microsoft.com/office/drawing/2014/main" id="{B8B39707-55BF-A682-DE3B-FEB8AF21E3AC}"/>
              </a:ext>
            </a:extLst>
          </p:cNvPr>
          <p:cNvSpPr txBox="1"/>
          <p:nvPr/>
        </p:nvSpPr>
        <p:spPr>
          <a:xfrm>
            <a:off x="6750488" y="1885887"/>
            <a:ext cx="4566343" cy="4524315"/>
          </a:xfrm>
          <a:prstGeom prst="rect">
            <a:avLst/>
          </a:prstGeom>
          <a:solidFill>
            <a:schemeClr val="tx2">
              <a:lumMod val="25000"/>
              <a:lumOff val="75000"/>
            </a:schemeClr>
          </a:solidFill>
        </p:spPr>
        <p:txBody>
          <a:bodyPr wrap="square" rtlCol="0">
            <a:spAutoFit/>
          </a:bodyPr>
          <a:lstStyle/>
          <a:p>
            <a:r>
              <a:rPr lang="en-GB" dirty="0"/>
              <a:t>Havi</a:t>
            </a:r>
            <a:r>
              <a:rPr lang="en-GB" sz="1800" b="0" i="0" dirty="0">
                <a:effectLst/>
              </a:rPr>
              <a:t>ng used NHS Jobs to look into nursing opportunities. A position as a staff nurse is one that I would like to pursue.</a:t>
            </a:r>
          </a:p>
          <a:p>
            <a:endParaRPr lang="en-GB" sz="1800" dirty="0">
              <a:effectLst/>
            </a:endParaRPr>
          </a:p>
          <a:p>
            <a:r>
              <a:rPr lang="en-GB" sz="1800" b="0" i="0" dirty="0">
                <a:effectLst/>
              </a:rPr>
              <a:t>This position entails providing patient care, assisting with their treatment, and collaborating with other members of the healthcare team. Employers seek candidates with appropriate training, effective communication skills, and the capacity to deliver compassionate and safe care.</a:t>
            </a:r>
          </a:p>
          <a:p>
            <a:endParaRPr lang="en-GB" sz="1800" dirty="0">
              <a:effectLst/>
            </a:endParaRPr>
          </a:p>
          <a:p>
            <a:r>
              <a:rPr lang="en-GB" sz="1800" b="0" i="0" dirty="0">
                <a:effectLst/>
              </a:rPr>
              <a:t>I can determine which skills I already possess and which I need to develop by looking at the job requirements.</a:t>
            </a:r>
            <a:endParaRPr lang="en-GB" sz="1800" dirty="0">
              <a:effectLst/>
            </a:endParaRPr>
          </a:p>
        </p:txBody>
      </p:sp>
      <p:sp>
        <p:nvSpPr>
          <p:cNvPr id="6" name="TextBox 5">
            <a:extLst>
              <a:ext uri="{FF2B5EF4-FFF2-40B4-BE49-F238E27FC236}">
                <a16:creationId xmlns:a16="http://schemas.microsoft.com/office/drawing/2014/main" id="{A67AC412-D963-5774-1726-AC9D387DE177}"/>
              </a:ext>
            </a:extLst>
          </p:cNvPr>
          <p:cNvSpPr txBox="1"/>
          <p:nvPr/>
        </p:nvSpPr>
        <p:spPr>
          <a:xfrm>
            <a:off x="5058372" y="6539717"/>
            <a:ext cx="1828800" cy="369332"/>
          </a:xfrm>
          <a:prstGeom prst="rect">
            <a:avLst/>
          </a:prstGeom>
          <a:noFill/>
        </p:spPr>
        <p:txBody>
          <a:bodyPr wrap="square" rtlCol="0">
            <a:spAutoFit/>
          </a:bodyPr>
          <a:lstStyle/>
          <a:p>
            <a:pPr algn="l"/>
            <a:r>
              <a:rPr lang="en-GB" dirty="0"/>
              <a:t>Page 5</a:t>
            </a:r>
            <a:endParaRPr lang="en-US" dirty="0"/>
          </a:p>
        </p:txBody>
      </p:sp>
    </p:spTree>
    <p:extLst>
      <p:ext uri="{BB962C8B-B14F-4D97-AF65-F5344CB8AC3E}">
        <p14:creationId xmlns:p14="http://schemas.microsoft.com/office/powerpoint/2010/main" val="182096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EF312-4720-58A8-DC41-C893C065FFF0}"/>
              </a:ext>
            </a:extLst>
          </p:cNvPr>
          <p:cNvSpPr>
            <a:spLocks noGrp="1"/>
          </p:cNvSpPr>
          <p:nvPr>
            <p:ph type="title"/>
          </p:nvPr>
        </p:nvSpPr>
        <p:spPr>
          <a:xfrm>
            <a:off x="3239883" y="489361"/>
            <a:ext cx="4895661" cy="1325563"/>
          </a:xfrm>
          <a:solidFill>
            <a:schemeClr val="accent1">
              <a:lumMod val="75000"/>
            </a:schemeClr>
          </a:solidFill>
        </p:spPr>
        <p:txBody>
          <a:bodyPr/>
          <a:lstStyle/>
          <a:p>
            <a:r>
              <a:rPr lang="en-GB" b="1" i="1" u="sng" dirty="0">
                <a:solidFill>
                  <a:schemeClr val="bg1"/>
                </a:solidFill>
              </a:rPr>
              <a:t>My SWOT analysis </a:t>
            </a:r>
            <a:endParaRPr lang="en-US" b="1" i="1" u="sng" dirty="0">
              <a:solidFill>
                <a:schemeClr val="bg1"/>
              </a:solidFill>
            </a:endParaRPr>
          </a:p>
        </p:txBody>
      </p:sp>
      <p:sp>
        <p:nvSpPr>
          <p:cNvPr id="3" name="TextBox 2">
            <a:extLst>
              <a:ext uri="{FF2B5EF4-FFF2-40B4-BE49-F238E27FC236}">
                <a16:creationId xmlns:a16="http://schemas.microsoft.com/office/drawing/2014/main" id="{A9EFCD75-E9DC-2EA3-4EA7-1F46CDE68C42}"/>
              </a:ext>
            </a:extLst>
          </p:cNvPr>
          <p:cNvSpPr txBox="1"/>
          <p:nvPr/>
        </p:nvSpPr>
        <p:spPr>
          <a:xfrm>
            <a:off x="5844263" y="2518372"/>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7AD99783-3A3C-6700-D7E5-7279FEC59E6B}"/>
              </a:ext>
            </a:extLst>
          </p:cNvPr>
          <p:cNvSpPr txBox="1"/>
          <p:nvPr/>
        </p:nvSpPr>
        <p:spPr>
          <a:xfrm>
            <a:off x="5844263" y="2518372"/>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752C2391-2826-E9F9-5C58-E174987B4F28}"/>
              </a:ext>
            </a:extLst>
          </p:cNvPr>
          <p:cNvSpPr txBox="1"/>
          <p:nvPr/>
        </p:nvSpPr>
        <p:spPr>
          <a:xfrm>
            <a:off x="597905" y="2438337"/>
            <a:ext cx="3473262" cy="1754326"/>
          </a:xfrm>
          <a:prstGeom prst="rect">
            <a:avLst/>
          </a:prstGeom>
          <a:solidFill>
            <a:schemeClr val="tx2">
              <a:lumMod val="10000"/>
              <a:lumOff val="90000"/>
            </a:schemeClr>
          </a:solidFill>
        </p:spPr>
        <p:txBody>
          <a:bodyPr wrap="square" rtlCol="0">
            <a:spAutoFit/>
          </a:bodyPr>
          <a:lstStyle/>
          <a:p>
            <a:r>
              <a:rPr lang="en-GB" sz="1800" b="1" i="1" u="sng" dirty="0">
                <a:effectLst/>
                <a:latin typeface="UICTFontTextStyleEmphasizedBody"/>
              </a:rPr>
              <a:t>Strengths</a:t>
            </a:r>
            <a:r>
              <a:rPr lang="en-GB" sz="1800" b="1" i="0" dirty="0">
                <a:effectLst/>
                <a:latin typeface="UICTFontTextStyleEmphasizedBody"/>
              </a:rPr>
              <a:t>:</a:t>
            </a:r>
            <a:r>
              <a:rPr lang="en-GB" sz="1800" b="0" i="0" dirty="0">
                <a:effectLst/>
                <a:latin typeface="UICTFontTextStyleBody"/>
              </a:rPr>
              <a:t> </a:t>
            </a:r>
          </a:p>
          <a:p>
            <a:r>
              <a:rPr lang="en-GB" sz="1800" b="0" i="0" dirty="0">
                <a:effectLst/>
                <a:latin typeface="UICTFontTextStyleBody"/>
              </a:rPr>
              <a:t>Dedicated learner with a strong altruistic drive; committed to becoming a highly responsible and empathetic healthcare provider.</a:t>
            </a:r>
            <a:endParaRPr lang="en-GB" sz="1800" dirty="0">
              <a:effectLst/>
              <a:latin typeface=".AppleSystemUIFont"/>
            </a:endParaRPr>
          </a:p>
          <a:p>
            <a:pPr algn="l"/>
            <a:endParaRPr lang="en-US" dirty="0"/>
          </a:p>
        </p:txBody>
      </p:sp>
      <p:sp>
        <p:nvSpPr>
          <p:cNvPr id="6" name="TextBox 5">
            <a:extLst>
              <a:ext uri="{FF2B5EF4-FFF2-40B4-BE49-F238E27FC236}">
                <a16:creationId xmlns:a16="http://schemas.microsoft.com/office/drawing/2014/main" id="{0E6D7A6B-F292-8A38-DD6C-9912861290EA}"/>
              </a:ext>
            </a:extLst>
          </p:cNvPr>
          <p:cNvSpPr txBox="1"/>
          <p:nvPr/>
        </p:nvSpPr>
        <p:spPr>
          <a:xfrm>
            <a:off x="2127061" y="4526440"/>
            <a:ext cx="3888212" cy="1754326"/>
          </a:xfrm>
          <a:prstGeom prst="rect">
            <a:avLst/>
          </a:prstGeom>
          <a:solidFill>
            <a:schemeClr val="tx1">
              <a:lumMod val="10000"/>
              <a:lumOff val="90000"/>
            </a:schemeClr>
          </a:solidFill>
        </p:spPr>
        <p:txBody>
          <a:bodyPr wrap="square" rtlCol="0">
            <a:spAutoFit/>
          </a:bodyPr>
          <a:lstStyle/>
          <a:p>
            <a:r>
              <a:rPr lang="en-GB" sz="1800" b="1" i="1" u="sng" dirty="0">
                <a:effectLst/>
                <a:latin typeface="UICTFontTextStyleEmphasizedBody"/>
              </a:rPr>
              <a:t>Weaknesses:</a:t>
            </a:r>
          </a:p>
          <a:p>
            <a:r>
              <a:rPr lang="en-GB" sz="1800" b="0" i="0" dirty="0">
                <a:effectLst/>
              </a:rPr>
              <a:t>Growing my self-confidence and practical skills; actively improving through reflective practice, open inquiry, and clear communication.</a:t>
            </a:r>
            <a:endParaRPr lang="en-GB" sz="1800" dirty="0">
              <a:effectLst/>
            </a:endParaRPr>
          </a:p>
          <a:p>
            <a:pPr algn="l"/>
            <a:endParaRPr lang="en-US" dirty="0"/>
          </a:p>
        </p:txBody>
      </p:sp>
      <p:sp>
        <p:nvSpPr>
          <p:cNvPr id="7" name="TextBox 6">
            <a:extLst>
              <a:ext uri="{FF2B5EF4-FFF2-40B4-BE49-F238E27FC236}">
                <a16:creationId xmlns:a16="http://schemas.microsoft.com/office/drawing/2014/main" id="{01EDAC33-AFA3-1240-B8E4-BF65B997D1E8}"/>
              </a:ext>
            </a:extLst>
          </p:cNvPr>
          <p:cNvSpPr txBox="1"/>
          <p:nvPr/>
        </p:nvSpPr>
        <p:spPr>
          <a:xfrm>
            <a:off x="5464897" y="2491261"/>
            <a:ext cx="3661876" cy="1754326"/>
          </a:xfrm>
          <a:prstGeom prst="rect">
            <a:avLst/>
          </a:prstGeom>
          <a:solidFill>
            <a:schemeClr val="accent1">
              <a:lumMod val="20000"/>
              <a:lumOff val="80000"/>
            </a:schemeClr>
          </a:solidFill>
        </p:spPr>
        <p:txBody>
          <a:bodyPr wrap="square" rtlCol="0">
            <a:spAutoFit/>
          </a:bodyPr>
          <a:lstStyle/>
          <a:p>
            <a:pPr lvl="0"/>
            <a:r>
              <a:rPr lang="en-GB" sz="1800" b="1" i="1" u="sng" dirty="0">
                <a:effectLst/>
                <a:latin typeface="UICTFontTextStyleEmphasizedBody"/>
              </a:rPr>
              <a:t>Opportunities</a:t>
            </a:r>
            <a:r>
              <a:rPr lang="en-GB" sz="1800" b="1" i="0" dirty="0">
                <a:effectLst/>
                <a:latin typeface="UICTFontTextStyleEmphasizedBody"/>
              </a:rPr>
              <a:t>:</a:t>
            </a:r>
          </a:p>
          <a:p>
            <a:pPr lvl="0"/>
            <a:r>
              <a:rPr lang="en-GB" sz="1800" b="0" i="0" dirty="0">
                <a:effectLst/>
                <a:latin typeface="UICTFontTextStyleBody"/>
              </a:rPr>
              <a:t> Utilising current Health and Social Care studies to build foundational knowledge while exploring future nursing degrees and clinical work experience.</a:t>
            </a:r>
            <a:endParaRPr lang="en-GB" sz="1800" dirty="0">
              <a:effectLst/>
              <a:latin typeface=".AppleSystemUIFont"/>
            </a:endParaRPr>
          </a:p>
        </p:txBody>
      </p:sp>
      <p:sp>
        <p:nvSpPr>
          <p:cNvPr id="8" name="TextBox 7">
            <a:extLst>
              <a:ext uri="{FF2B5EF4-FFF2-40B4-BE49-F238E27FC236}">
                <a16:creationId xmlns:a16="http://schemas.microsoft.com/office/drawing/2014/main" id="{5766A80F-3370-ABF3-CEA1-F37B16D8B660}"/>
              </a:ext>
            </a:extLst>
          </p:cNvPr>
          <p:cNvSpPr txBox="1"/>
          <p:nvPr/>
        </p:nvSpPr>
        <p:spPr>
          <a:xfrm>
            <a:off x="7813392" y="4526440"/>
            <a:ext cx="3888212" cy="1477328"/>
          </a:xfrm>
          <a:prstGeom prst="rect">
            <a:avLst/>
          </a:prstGeom>
          <a:solidFill>
            <a:schemeClr val="bg2">
              <a:lumMod val="75000"/>
            </a:schemeClr>
          </a:solidFill>
        </p:spPr>
        <p:txBody>
          <a:bodyPr wrap="square" rtlCol="0">
            <a:spAutoFit/>
          </a:bodyPr>
          <a:lstStyle/>
          <a:p>
            <a:pPr lvl="0"/>
            <a:r>
              <a:rPr lang="en-GB" sz="1800" b="1" i="1" u="sng" dirty="0">
                <a:effectLst/>
                <a:latin typeface="UICTFontTextStyleEmphasizedBody"/>
              </a:rPr>
              <a:t>Threats</a:t>
            </a:r>
            <a:r>
              <a:rPr lang="en-GB" sz="1800" b="1" i="0" dirty="0">
                <a:effectLst/>
                <a:latin typeface="UICTFontTextStyleEmphasizedBody"/>
              </a:rPr>
              <a:t>:</a:t>
            </a:r>
            <a:r>
              <a:rPr lang="en-GB" sz="1800" b="0" i="0" dirty="0">
                <a:effectLst/>
                <a:latin typeface="UICTFontTextStyleBody"/>
              </a:rPr>
              <a:t> </a:t>
            </a:r>
          </a:p>
          <a:p>
            <a:pPr lvl="0"/>
            <a:r>
              <a:rPr lang="en-GB" sz="1800" b="0" i="0" dirty="0">
                <a:effectLst/>
                <a:latin typeface="UICTFontTextStyleBody"/>
              </a:rPr>
              <a:t>Managing the high academic and practical workload of a nursing course; mitigated by proactive scheduling, clear milestones, and seeking mentorship.</a:t>
            </a:r>
            <a:endParaRPr lang="en-GB" sz="1800" dirty="0">
              <a:effectLst/>
              <a:latin typeface=".AppleSystemUIFont"/>
            </a:endParaRPr>
          </a:p>
        </p:txBody>
      </p:sp>
      <p:sp>
        <p:nvSpPr>
          <p:cNvPr id="9" name="TextBox 8">
            <a:extLst>
              <a:ext uri="{FF2B5EF4-FFF2-40B4-BE49-F238E27FC236}">
                <a16:creationId xmlns:a16="http://schemas.microsoft.com/office/drawing/2014/main" id="{6020F52A-D79F-43C0-FB4A-54F3A754B15E}"/>
              </a:ext>
            </a:extLst>
          </p:cNvPr>
          <p:cNvSpPr txBox="1"/>
          <p:nvPr/>
        </p:nvSpPr>
        <p:spPr>
          <a:xfrm>
            <a:off x="4582814" y="6488668"/>
            <a:ext cx="2522897" cy="369332"/>
          </a:xfrm>
          <a:prstGeom prst="rect">
            <a:avLst/>
          </a:prstGeom>
          <a:noFill/>
        </p:spPr>
        <p:txBody>
          <a:bodyPr wrap="square" rtlCol="0">
            <a:spAutoFit/>
          </a:bodyPr>
          <a:lstStyle/>
          <a:p>
            <a:pPr algn="l"/>
            <a:r>
              <a:rPr lang="en-GB" dirty="0"/>
              <a:t>Page 6</a:t>
            </a:r>
            <a:endParaRPr lang="en-US" dirty="0"/>
          </a:p>
        </p:txBody>
      </p:sp>
    </p:spTree>
    <p:extLst>
      <p:ext uri="{BB962C8B-B14F-4D97-AF65-F5344CB8AC3E}">
        <p14:creationId xmlns:p14="http://schemas.microsoft.com/office/powerpoint/2010/main" val="173440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3430-9BF1-7CF5-742B-E0B1608AFB3F}"/>
              </a:ext>
            </a:extLst>
          </p:cNvPr>
          <p:cNvSpPr>
            <a:spLocks noGrp="1"/>
          </p:cNvSpPr>
          <p:nvPr>
            <p:ph type="title"/>
          </p:nvPr>
        </p:nvSpPr>
        <p:spPr>
          <a:xfrm>
            <a:off x="838200" y="388511"/>
            <a:ext cx="5044791" cy="1325563"/>
          </a:xfrm>
          <a:solidFill>
            <a:schemeClr val="tx2">
              <a:lumMod val="90000"/>
              <a:lumOff val="10000"/>
            </a:schemeClr>
          </a:solidFill>
        </p:spPr>
        <p:txBody>
          <a:bodyPr/>
          <a:lstStyle/>
          <a:p>
            <a:r>
              <a:rPr lang="en-GB" b="1" i="1" u="sng" dirty="0">
                <a:solidFill>
                  <a:schemeClr val="bg1"/>
                </a:solidFill>
              </a:rPr>
              <a:t>My action plan</a:t>
            </a:r>
            <a:endParaRPr lang="en-US" b="1" i="1" u="sng" dirty="0">
              <a:solidFill>
                <a:schemeClr val="bg1"/>
              </a:solidFill>
            </a:endParaRPr>
          </a:p>
        </p:txBody>
      </p:sp>
      <p:sp>
        <p:nvSpPr>
          <p:cNvPr id="3" name="TextBox 2">
            <a:extLst>
              <a:ext uri="{FF2B5EF4-FFF2-40B4-BE49-F238E27FC236}">
                <a16:creationId xmlns:a16="http://schemas.microsoft.com/office/drawing/2014/main" id="{FC79AF6F-D51E-4003-DC57-C40D2ACCF8E8}"/>
              </a:ext>
            </a:extLst>
          </p:cNvPr>
          <p:cNvSpPr txBox="1"/>
          <p:nvPr/>
        </p:nvSpPr>
        <p:spPr>
          <a:xfrm>
            <a:off x="590490" y="2242881"/>
            <a:ext cx="2255570" cy="2308324"/>
          </a:xfrm>
          <a:prstGeom prst="rect">
            <a:avLst/>
          </a:prstGeom>
          <a:solidFill>
            <a:schemeClr val="bg1"/>
          </a:solidFill>
        </p:spPr>
        <p:txBody>
          <a:bodyPr wrap="square" rtlCol="0">
            <a:spAutoFit/>
          </a:bodyPr>
          <a:lstStyle/>
          <a:p>
            <a:r>
              <a:rPr lang="en-GB" sz="1800" b="1" i="1" dirty="0">
                <a:effectLst/>
                <a:latin typeface="UICTFontTextStyleEmphasizedBody"/>
              </a:rPr>
              <a:t>Academic Discipline</a:t>
            </a:r>
            <a:r>
              <a:rPr lang="en-GB" sz="1800" b="1" i="0" dirty="0">
                <a:effectLst/>
                <a:latin typeface="UICTFontTextStyleEmphasizedBody"/>
              </a:rPr>
              <a:t>:</a:t>
            </a:r>
          </a:p>
          <a:p>
            <a:r>
              <a:rPr lang="en-GB" sz="1800" b="0" i="0" dirty="0">
                <a:effectLst/>
                <a:latin typeface="UICTFontTextStyleBody"/>
              </a:rPr>
              <a:t> I will maintain high motivation to study consistently and submit all assignments punctually.</a:t>
            </a:r>
            <a:endParaRPr lang="en-GB" sz="1800" dirty="0">
              <a:effectLst/>
              <a:latin typeface=".AppleSystemUIFont"/>
            </a:endParaRPr>
          </a:p>
          <a:p>
            <a:pPr algn="l"/>
            <a:endParaRPr lang="en-US" dirty="0"/>
          </a:p>
        </p:txBody>
      </p:sp>
      <p:sp>
        <p:nvSpPr>
          <p:cNvPr id="4" name="TextBox 3">
            <a:extLst>
              <a:ext uri="{FF2B5EF4-FFF2-40B4-BE49-F238E27FC236}">
                <a16:creationId xmlns:a16="http://schemas.microsoft.com/office/drawing/2014/main" id="{2A3208FF-8C6A-238C-27C3-869A2797B941}"/>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55D80B78-F7C6-F788-4C0A-BAE394D1AF5F}"/>
              </a:ext>
            </a:extLst>
          </p:cNvPr>
          <p:cNvSpPr txBox="1"/>
          <p:nvPr/>
        </p:nvSpPr>
        <p:spPr>
          <a:xfrm>
            <a:off x="5181600" y="2514600"/>
            <a:ext cx="1828800" cy="182880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dirty="0"/>
          </a:p>
        </p:txBody>
      </p:sp>
      <p:sp>
        <p:nvSpPr>
          <p:cNvPr id="10" name="TextBox 9">
            <a:extLst>
              <a:ext uri="{FF2B5EF4-FFF2-40B4-BE49-F238E27FC236}">
                <a16:creationId xmlns:a16="http://schemas.microsoft.com/office/drawing/2014/main" id="{184E3EB9-9C69-6057-8DD5-8E868118767B}"/>
              </a:ext>
            </a:extLst>
          </p:cNvPr>
          <p:cNvSpPr txBox="1"/>
          <p:nvPr/>
        </p:nvSpPr>
        <p:spPr>
          <a:xfrm>
            <a:off x="3519285" y="2242882"/>
            <a:ext cx="2363706" cy="2585323"/>
          </a:xfrm>
          <a:prstGeom prst="rect">
            <a:avLst/>
          </a:prstGeom>
          <a:solidFill>
            <a:schemeClr val="bg1">
              <a:lumMod val="90000"/>
            </a:schemeClr>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GB" sz="1800" b="1" i="1" dirty="0">
                <a:effectLst/>
                <a:latin typeface="UICTFontTextStyleEmphasizedBody"/>
              </a:rPr>
              <a:t>Confidence &amp; Communication:</a:t>
            </a:r>
            <a:r>
              <a:rPr lang="en-GB" sz="1800" b="0" i="1" dirty="0">
                <a:effectLst/>
                <a:latin typeface="UICTFontTextStyleBody"/>
              </a:rPr>
              <a:t> </a:t>
            </a:r>
          </a:p>
          <a:p>
            <a:pPr lvl="0"/>
            <a:r>
              <a:rPr lang="en-GB" sz="1800" b="0" i="0" dirty="0">
                <a:effectLst/>
                <a:latin typeface="UICTFontTextStyleBody"/>
              </a:rPr>
              <a:t>I will actively participate in class discussions and continuously practice my communication skills to build self-assurance.</a:t>
            </a:r>
            <a:endParaRPr lang="en-GB" sz="1800" dirty="0">
              <a:effectLst/>
              <a:latin typeface=".AppleSystemUIFont"/>
            </a:endParaRPr>
          </a:p>
        </p:txBody>
      </p:sp>
      <p:sp>
        <p:nvSpPr>
          <p:cNvPr id="5" name="TextBox 4">
            <a:extLst>
              <a:ext uri="{FF2B5EF4-FFF2-40B4-BE49-F238E27FC236}">
                <a16:creationId xmlns:a16="http://schemas.microsoft.com/office/drawing/2014/main" id="{01C680DA-DAD0-22DB-78C8-1971E3788203}"/>
              </a:ext>
            </a:extLst>
          </p:cNvPr>
          <p:cNvSpPr txBox="1"/>
          <p:nvPr/>
        </p:nvSpPr>
        <p:spPr>
          <a:xfrm>
            <a:off x="6309010" y="2242882"/>
            <a:ext cx="2096379" cy="2308324"/>
          </a:xfrm>
          <a:prstGeom prst="rect">
            <a:avLst/>
          </a:prstGeom>
          <a:solidFill>
            <a:schemeClr val="bg1"/>
          </a:solidFill>
        </p:spPr>
        <p:txBody>
          <a:bodyPr wrap="square" rtlCol="0">
            <a:spAutoFit/>
          </a:bodyPr>
          <a:lstStyle/>
          <a:p>
            <a:r>
              <a:rPr lang="en-GB" sz="1800" b="1" i="1" dirty="0">
                <a:effectLst/>
                <a:latin typeface="UICTFontTextStyleEmphasizedBody"/>
              </a:rPr>
              <a:t>Career Readiness:</a:t>
            </a:r>
          </a:p>
          <a:p>
            <a:r>
              <a:rPr lang="en-GB" sz="1800" b="0" i="1" dirty="0">
                <a:effectLst/>
                <a:latin typeface="UICTFontTextStyleBody"/>
              </a:rPr>
              <a:t> </a:t>
            </a:r>
            <a:r>
              <a:rPr lang="en-GB" sz="1800" b="0" i="0" dirty="0">
                <a:effectLst/>
                <a:latin typeface="UICTFontTextStyleBody"/>
              </a:rPr>
              <a:t>I will thoroughly research nursing courses and actively seek out relevant hands-on experience.</a:t>
            </a:r>
            <a:endParaRPr lang="en-GB" sz="1800" dirty="0">
              <a:effectLst/>
              <a:latin typeface=".AppleSystemUIFont"/>
            </a:endParaRPr>
          </a:p>
          <a:p>
            <a:pPr algn="l"/>
            <a:endParaRPr lang="en-US" dirty="0"/>
          </a:p>
        </p:txBody>
      </p:sp>
      <p:sp>
        <p:nvSpPr>
          <p:cNvPr id="6" name="TextBox 5">
            <a:extLst>
              <a:ext uri="{FF2B5EF4-FFF2-40B4-BE49-F238E27FC236}">
                <a16:creationId xmlns:a16="http://schemas.microsoft.com/office/drawing/2014/main" id="{D118D961-56DC-64AD-701E-7DBE3073450D}"/>
              </a:ext>
            </a:extLst>
          </p:cNvPr>
          <p:cNvSpPr txBox="1"/>
          <p:nvPr/>
        </p:nvSpPr>
        <p:spPr>
          <a:xfrm>
            <a:off x="9078614" y="2136338"/>
            <a:ext cx="2275185" cy="2308324"/>
          </a:xfrm>
          <a:prstGeom prst="rect">
            <a:avLst/>
          </a:prstGeom>
          <a:solidFill>
            <a:schemeClr val="bg1">
              <a:lumMod val="90000"/>
            </a:schemeClr>
          </a:solidFill>
        </p:spPr>
        <p:txBody>
          <a:bodyPr wrap="square" rtlCol="0">
            <a:spAutoFit/>
          </a:bodyPr>
          <a:lstStyle/>
          <a:p>
            <a:r>
              <a:rPr lang="en-GB" sz="1800" b="1" i="1" dirty="0">
                <a:effectLst/>
                <a:latin typeface="UICTFontTextStyleEmphasizedBody"/>
              </a:rPr>
              <a:t>Personal Management</a:t>
            </a:r>
            <a:r>
              <a:rPr lang="en-GB" sz="1800" b="1" i="0" dirty="0">
                <a:effectLst/>
                <a:latin typeface="UICTFontTextStyleEmphasizedBody"/>
              </a:rPr>
              <a:t>:</a:t>
            </a:r>
          </a:p>
          <a:p>
            <a:r>
              <a:rPr lang="en-GB" sz="1800" b="0" i="0" dirty="0">
                <a:effectLst/>
                <a:latin typeface="UICTFontTextStyleBody"/>
              </a:rPr>
              <a:t> I will manage my time effectively while prioritising my personal health and well-being.</a:t>
            </a:r>
            <a:endParaRPr lang="en-GB" sz="1800" dirty="0">
              <a:effectLst/>
              <a:latin typeface=".AppleSystemUIFont"/>
            </a:endParaRPr>
          </a:p>
          <a:p>
            <a:pPr algn="l"/>
            <a:endParaRPr lang="en-US" dirty="0"/>
          </a:p>
        </p:txBody>
      </p:sp>
      <p:sp>
        <p:nvSpPr>
          <p:cNvPr id="8" name="TextBox 7">
            <a:extLst>
              <a:ext uri="{FF2B5EF4-FFF2-40B4-BE49-F238E27FC236}">
                <a16:creationId xmlns:a16="http://schemas.microsoft.com/office/drawing/2014/main" id="{3730693D-F94D-5D76-CB68-C080AF1BEBB9}"/>
              </a:ext>
            </a:extLst>
          </p:cNvPr>
          <p:cNvSpPr txBox="1"/>
          <p:nvPr/>
        </p:nvSpPr>
        <p:spPr>
          <a:xfrm>
            <a:off x="5181600" y="6469489"/>
            <a:ext cx="1828800" cy="369332"/>
          </a:xfrm>
          <a:prstGeom prst="rect">
            <a:avLst/>
          </a:prstGeom>
          <a:noFill/>
        </p:spPr>
        <p:txBody>
          <a:bodyPr wrap="square" rtlCol="0">
            <a:spAutoFit/>
          </a:bodyPr>
          <a:lstStyle/>
          <a:p>
            <a:pPr algn="l"/>
            <a:r>
              <a:rPr lang="en-GB" dirty="0"/>
              <a:t>Page 7</a:t>
            </a:r>
            <a:endParaRPr lang="en-US" dirty="0"/>
          </a:p>
        </p:txBody>
      </p:sp>
    </p:spTree>
    <p:extLst>
      <p:ext uri="{BB962C8B-B14F-4D97-AF65-F5344CB8AC3E}">
        <p14:creationId xmlns:p14="http://schemas.microsoft.com/office/powerpoint/2010/main" val="1614290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1AFF0A-9085-6060-4AF0-F27DA6314101}"/>
              </a:ext>
            </a:extLst>
          </p:cNvPr>
          <p:cNvSpPr>
            <a:spLocks noGrp="1"/>
          </p:cNvSpPr>
          <p:nvPr>
            <p:ph type="title"/>
          </p:nvPr>
        </p:nvSpPr>
        <p:spPr>
          <a:xfrm>
            <a:off x="1329766" y="1146412"/>
            <a:ext cx="9014348" cy="2402006"/>
          </a:xfrm>
        </p:spPr>
        <p:txBody>
          <a:bodyPr vert="horz" lIns="91440" tIns="45720" rIns="91440" bIns="45720" rtlCol="0" anchor="b">
            <a:normAutofit/>
          </a:bodyPr>
          <a:lstStyle/>
          <a:p>
            <a:r>
              <a:rPr lang="en-US" sz="2300" i="0" kern="1200">
                <a:solidFill>
                  <a:schemeClr val="tx1"/>
                </a:solidFill>
                <a:effectLst/>
                <a:latin typeface="+mj-lt"/>
                <a:ea typeface="+mj-ea"/>
                <a:cs typeface="+mj-cs"/>
              </a:rPr>
              <a:t>In conclusion, becoming a nurse is my ultimate career goal, and my Health and Social Care studies are providing the ideal foundation. Moving forward, I will continue to build my skills, learn from feedback, and pursue the required qualifications. Ultimately, I look forward to becoming a compassionate, professional nurse who treats patients with dignity and makes a truly positive difference to their lives.</a:t>
            </a:r>
            <a:br>
              <a:rPr lang="en-US" sz="2300" kern="1200">
                <a:solidFill>
                  <a:schemeClr val="tx1"/>
                </a:solidFill>
                <a:effectLst/>
                <a:latin typeface="+mj-lt"/>
                <a:ea typeface="+mj-ea"/>
                <a:cs typeface="+mj-cs"/>
              </a:rPr>
            </a:br>
            <a:endParaRPr lang="en-US" sz="2300" i="1" kern="1200">
              <a:solidFill>
                <a:schemeClr val="tx1"/>
              </a:solidFill>
              <a:latin typeface="+mj-lt"/>
              <a:ea typeface="+mj-ea"/>
              <a:cs typeface="+mj-cs"/>
            </a:endParaRPr>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2C2E221-C984-56FE-1595-045CA0E38665}"/>
              </a:ext>
            </a:extLst>
          </p:cNvPr>
          <p:cNvSpPr txBox="1"/>
          <p:nvPr/>
        </p:nvSpPr>
        <p:spPr>
          <a:xfrm>
            <a:off x="5680091" y="3194703"/>
            <a:ext cx="1828800" cy="182880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F14F1C97-E2E6-E4A0-A45F-919B19402CD2}"/>
              </a:ext>
            </a:extLst>
          </p:cNvPr>
          <p:cNvSpPr txBox="1"/>
          <p:nvPr/>
        </p:nvSpPr>
        <p:spPr>
          <a:xfrm>
            <a:off x="5181592" y="6465552"/>
            <a:ext cx="1828800" cy="369332"/>
          </a:xfrm>
          <a:prstGeom prst="rect">
            <a:avLst/>
          </a:prstGeom>
          <a:noFill/>
        </p:spPr>
        <p:txBody>
          <a:bodyPr wrap="square" rtlCol="0">
            <a:spAutoFit/>
          </a:bodyPr>
          <a:lstStyle/>
          <a:p>
            <a:pPr algn="l"/>
            <a:r>
              <a:rPr lang="en-GB" dirty="0"/>
              <a:t>Page 8</a:t>
            </a:r>
            <a:endParaRPr lang="en-US" dirty="0"/>
          </a:p>
        </p:txBody>
      </p:sp>
    </p:spTree>
    <p:extLst>
      <p:ext uri="{BB962C8B-B14F-4D97-AF65-F5344CB8AC3E}">
        <p14:creationId xmlns:p14="http://schemas.microsoft.com/office/powerpoint/2010/main" val="1317133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C8812-71BC-D49E-88A3-AB2DEBA7FEB3}"/>
              </a:ext>
            </a:extLst>
          </p:cNvPr>
          <p:cNvSpPr>
            <a:spLocks noGrp="1"/>
          </p:cNvSpPr>
          <p:nvPr>
            <p:ph type="title"/>
          </p:nvPr>
        </p:nvSpPr>
        <p:spPr>
          <a:xfrm>
            <a:off x="3679982" y="365125"/>
            <a:ext cx="3411899" cy="1325563"/>
          </a:xfrm>
          <a:solidFill>
            <a:schemeClr val="accent1">
              <a:lumMod val="50000"/>
            </a:schemeClr>
          </a:solidFill>
        </p:spPr>
        <p:txBody>
          <a:bodyPr/>
          <a:lstStyle/>
          <a:p>
            <a:r>
              <a:rPr lang="en-GB" b="1" u="sng" dirty="0">
                <a:solidFill>
                  <a:schemeClr val="bg1"/>
                </a:solidFill>
              </a:rPr>
              <a:t> References</a:t>
            </a:r>
            <a:r>
              <a:rPr lang="en-GB" dirty="0"/>
              <a:t> </a:t>
            </a:r>
            <a:endParaRPr lang="en-US" dirty="0"/>
          </a:p>
        </p:txBody>
      </p:sp>
      <p:sp>
        <p:nvSpPr>
          <p:cNvPr id="3" name="TextBox 2">
            <a:extLst>
              <a:ext uri="{FF2B5EF4-FFF2-40B4-BE49-F238E27FC236}">
                <a16:creationId xmlns:a16="http://schemas.microsoft.com/office/drawing/2014/main" id="{15A5B89F-8180-E265-AAD0-131DAD8AE9BC}"/>
              </a:ext>
            </a:extLst>
          </p:cNvPr>
          <p:cNvSpPr txBox="1"/>
          <p:nvPr/>
        </p:nvSpPr>
        <p:spPr>
          <a:xfrm>
            <a:off x="468766" y="2081834"/>
            <a:ext cx="11263016" cy="3139321"/>
          </a:xfrm>
          <a:prstGeom prst="rect">
            <a:avLst/>
          </a:prstGeom>
          <a:noFill/>
        </p:spPr>
        <p:txBody>
          <a:bodyPr wrap="square" rtlCol="0">
            <a:spAutoFit/>
          </a:bodyPr>
          <a:lstStyle/>
          <a:p>
            <a:pPr marL="285750" indent="-285750">
              <a:buFont typeface="Arial" panose="020B0604020202020204" pitchFamily="34" charset="0"/>
              <a:buChar char="•"/>
            </a:pPr>
            <a:r>
              <a:rPr lang="en-GB" sz="1800" b="0" i="0" dirty="0">
                <a:effectLst/>
                <a:latin typeface="UICTFontTextStyleBody"/>
              </a:rPr>
              <a:t>Nursing and Midwifery Council (NMC) (2018) </a:t>
            </a:r>
            <a:r>
              <a:rPr lang="en-GB" sz="1800" b="0" i="1" dirty="0">
                <a:effectLst/>
                <a:latin typeface="UICTFontTextStyleItalicBody"/>
              </a:rPr>
              <a:t>The Code: Professional standards of practice and behaviour for nurses, midwives and nursing associates</a:t>
            </a:r>
            <a:r>
              <a:rPr lang="en-GB" sz="1800" b="0" i="0" dirty="0">
                <a:effectLst/>
                <a:latin typeface="UICTFontTextStyleBody"/>
              </a:rPr>
              <a:t>. Available at: https://</a:t>
            </a:r>
            <a:r>
              <a:rPr lang="en-GB" sz="1800" b="0" i="0" dirty="0" err="1">
                <a:effectLst/>
                <a:latin typeface="UICTFontTextStyleBody"/>
              </a:rPr>
              <a:t>www.nmc.org.uk</a:t>
            </a:r>
            <a:r>
              <a:rPr lang="en-GB" sz="1800" b="0" i="0" dirty="0">
                <a:effectLst/>
                <a:latin typeface="UICTFontTextStyleBody"/>
              </a:rPr>
              <a:t>/standards/code/⁠ (Accessed: 19 October 2026).</a:t>
            </a:r>
            <a:br>
              <a:rPr lang="en-GB" sz="1800" dirty="0">
                <a:effectLst/>
                <a:latin typeface=".AppleSystemUIFont"/>
              </a:rPr>
            </a:br>
            <a:endParaRPr lang="en-GB" sz="1800" dirty="0">
              <a:effectLst/>
              <a:latin typeface=".AppleSystemUIFont"/>
            </a:endParaRPr>
          </a:p>
          <a:p>
            <a:pPr marL="285750" indent="-285750">
              <a:buFont typeface="Arial" panose="020B0604020202020204" pitchFamily="34" charset="0"/>
              <a:buChar char="•"/>
            </a:pPr>
            <a:r>
              <a:rPr lang="en-GB" sz="1800" b="0" i="0" dirty="0">
                <a:effectLst/>
                <a:latin typeface="UICTFontTextStyleBody"/>
              </a:rPr>
              <a:t>NHS (n.d.) </a:t>
            </a:r>
            <a:r>
              <a:rPr lang="en-GB" sz="1800" b="0" i="1" dirty="0">
                <a:effectLst/>
                <a:latin typeface="UICTFontTextStyleItalicBody"/>
              </a:rPr>
              <a:t>Adult nurse</a:t>
            </a:r>
            <a:r>
              <a:rPr lang="en-GB" sz="1800" b="0" i="0" dirty="0">
                <a:effectLst/>
                <a:latin typeface="UICTFontTextStyleBody"/>
              </a:rPr>
              <a:t>. Step into the NHS. Available at: https://www.stepintothenhs.nhs.uk/careers/adult-nurse⁠ (Accessed: 19 October 2026).</a:t>
            </a:r>
            <a:br>
              <a:rPr lang="en-GB" sz="1800" dirty="0">
                <a:effectLst/>
                <a:latin typeface=".AppleSystemUIFont"/>
              </a:rPr>
            </a:br>
            <a:endParaRPr lang="en-GB" sz="1800" dirty="0">
              <a:effectLst/>
              <a:latin typeface=".AppleSystemUIFont"/>
            </a:endParaRPr>
          </a:p>
          <a:p>
            <a:pPr marL="285750" indent="-285750">
              <a:buFont typeface="Arial" panose="020B0604020202020204" pitchFamily="34" charset="0"/>
              <a:buChar char="•"/>
            </a:pPr>
            <a:r>
              <a:rPr lang="en-GB" sz="1800" b="0" i="0" dirty="0">
                <a:effectLst/>
                <a:latin typeface="UICTFontTextStyleBody"/>
              </a:rPr>
              <a:t>NHS Jobs (n.d.) </a:t>
            </a:r>
            <a:r>
              <a:rPr lang="en-GB" sz="1800" b="0" i="1" dirty="0">
                <a:effectLst/>
                <a:latin typeface="UICTFontTextStyleItalicBody"/>
              </a:rPr>
              <a:t>Staff Nurse vacancies in Birmingham</a:t>
            </a:r>
            <a:r>
              <a:rPr lang="en-GB" sz="1800" b="0" i="0" dirty="0">
                <a:effectLst/>
                <a:latin typeface="UICTFontTextStyleBody"/>
              </a:rPr>
              <a:t>. Available at: https://</a:t>
            </a:r>
            <a:r>
              <a:rPr lang="en-GB" sz="1800" b="0" i="0" dirty="0" err="1">
                <a:effectLst/>
                <a:latin typeface="UICTFontTextStyleBody"/>
              </a:rPr>
              <a:t>www.jobs.nhs.uk</a:t>
            </a:r>
            <a:r>
              <a:rPr lang="en-GB" sz="1800" b="0" i="0" dirty="0">
                <a:effectLst/>
                <a:latin typeface="UICTFontTextStyleBody"/>
              </a:rPr>
              <a:t>/candidate/search/results?keyword=Staff%20Nurse&amp;location=Birmingham⁠ (Accessed: 19 October 2026).</a:t>
            </a:r>
            <a:endParaRPr lang="en-GB" sz="1800" dirty="0">
              <a:effectLst/>
              <a:latin typeface=".AppleSystemUIFont"/>
            </a:endParaRPr>
          </a:p>
          <a:p>
            <a:pPr marL="285750" indent="-285750" algn="l">
              <a:buFont typeface="Wingdings" pitchFamily="2" charset="2"/>
              <a:buChar char="ü"/>
            </a:pPr>
            <a:endParaRPr lang="en-US" dirty="0"/>
          </a:p>
        </p:txBody>
      </p:sp>
      <p:sp>
        <p:nvSpPr>
          <p:cNvPr id="4" name="TextBox 3">
            <a:extLst>
              <a:ext uri="{FF2B5EF4-FFF2-40B4-BE49-F238E27FC236}">
                <a16:creationId xmlns:a16="http://schemas.microsoft.com/office/drawing/2014/main" id="{21A0F90F-26FC-7DCF-ACB2-F5B4067B13DF}"/>
              </a:ext>
            </a:extLst>
          </p:cNvPr>
          <p:cNvSpPr txBox="1"/>
          <p:nvPr/>
        </p:nvSpPr>
        <p:spPr>
          <a:xfrm>
            <a:off x="5045798" y="6488668"/>
            <a:ext cx="1828800" cy="369332"/>
          </a:xfrm>
          <a:prstGeom prst="rect">
            <a:avLst/>
          </a:prstGeom>
          <a:noFill/>
        </p:spPr>
        <p:txBody>
          <a:bodyPr wrap="square" rtlCol="0">
            <a:spAutoFit/>
          </a:bodyPr>
          <a:lstStyle/>
          <a:p>
            <a:pPr algn="l"/>
            <a:r>
              <a:rPr lang="en-GB" dirty="0"/>
              <a:t>Page 9</a:t>
            </a:r>
            <a:endParaRPr lang="en-US" dirty="0"/>
          </a:p>
        </p:txBody>
      </p:sp>
    </p:spTree>
    <p:extLst>
      <p:ext uri="{BB962C8B-B14F-4D97-AF65-F5344CB8AC3E}">
        <p14:creationId xmlns:p14="http://schemas.microsoft.com/office/powerpoint/2010/main" val="256200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Tahwar Abdullah  Student ID - 2507971 Module Code – LCHS4009_BIRM Professional Development within Health and Social care.</vt:lpstr>
      <vt:lpstr>My Career Goal   I want to be a…  Nurse</vt:lpstr>
      <vt:lpstr>Why is nursing my career goal?</vt:lpstr>
      <vt:lpstr>What do nurses do?</vt:lpstr>
      <vt:lpstr>Steps towards my career</vt:lpstr>
      <vt:lpstr>My SWOT analysis </vt:lpstr>
      <vt:lpstr>My action plan</vt:lpstr>
      <vt:lpstr>In conclusion, becoming a nurse is my ultimate career goal, and my Health and Social Care studies are providing the ideal foundation. Moving forward, I will continue to build my skills, learn from feedback, and pursue the required qualifications. Ultimately, I look forward to becoming a compassionate, professional nurse who treats patients with dignity and makes a truly positive difference to their lives.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Tahwar Abdullah  Student ID - 2507971 Module Code – </dc:title>
  <dc:creator>Tahwar Abdullah (2507971)</dc:creator>
  <cp:lastModifiedBy>Tahwar Abdullah (2507971)</cp:lastModifiedBy>
  <cp:revision>27</cp:revision>
  <dcterms:created xsi:type="dcterms:W3CDTF">2026-10-18T23:27:58Z</dcterms:created>
  <dcterms:modified xsi:type="dcterms:W3CDTF">2026-10-19T02:47:48Z</dcterms:modified>
</cp:coreProperties>
</file>