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873" r:id="rId1"/>
  </p:sldMasterIdLst>
  <p:notesMasterIdLst>
    <p:notesMasterId r:id="rId12"/>
  </p:notesMasterIdLst>
  <p:handoutMasterIdLst>
    <p:handoutMasterId r:id="rId13"/>
  </p:handoutMasterIdLst>
  <p:sldIdLst>
    <p:sldId id="266" r:id="rId2"/>
    <p:sldId id="256" r:id="rId3"/>
    <p:sldId id="267" r:id="rId4"/>
    <p:sldId id="263" r:id="rId5"/>
    <p:sldId id="268" r:id="rId6"/>
    <p:sldId id="258" r:id="rId7"/>
    <p:sldId id="259" r:id="rId8"/>
    <p:sldId id="260" r:id="rId9"/>
    <p:sldId id="265" r:id="rId10"/>
    <p:sldId id="269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C621FF4-B32C-4AA8-9B1F-C00E86F8924D}" v="33" dt="2022-07-26T13:48:53.939"/>
    <p1510:client id="{9098FF19-58CD-E54C-0751-B8B0DB447029}" v="5" dt="2022-08-04T10:57:40.686"/>
    <p1510:client id="{BA3DAEAC-4EA0-AFE9-33B6-7390C40B14A5}" v="12" dt="2022-08-04T10:06:54.836"/>
    <p1510:client id="{BCC2F8E7-D370-AA39-36FB-7E6598C27110}" v="2014" dt="2022-08-01T20:03:37.009"/>
    <p1510:client id="{CFB1AA38-1528-0005-EC1E-B8CB629C82CB}" v="1934" dt="2022-08-03T20:03:52.475"/>
    <p1510:client id="{F2B9E599-301E-0EE6-4367-A41F90F6C4A9}" v="71" dt="2022-08-05T15:46:17.03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84" autoAdjust="0"/>
    <p:restoredTop sz="94660"/>
  </p:normalViewPr>
  <p:slideViewPr>
    <p:cSldViewPr snapToGrid="0">
      <p:cViewPr>
        <p:scale>
          <a:sx n="59" d="100"/>
          <a:sy n="59" d="100"/>
        </p:scale>
        <p:origin x="580" y="62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96" d="100"/>
          <a:sy n="96" d="100"/>
        </p:scale>
        <p:origin x="3558" y="9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handoutMaster" Target="handoutMasters/handoutMaster1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663EB02-857F-4FE0-9D10-476C0C3EBF0B}" type="doc">
      <dgm:prSet loTypeId="urn:microsoft.com/office/officeart/2005/8/layout/list1" loCatId="list" qsTypeId="urn:microsoft.com/office/officeart/2005/8/quickstyle/simple5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EB2145FD-2A27-4796-A1C9-5BFCF1320966}">
      <dgm:prSet/>
      <dgm:spPr/>
      <dgm:t>
        <a:bodyPr/>
        <a:lstStyle/>
        <a:p>
          <a:r>
            <a:rPr lang="en-GB"/>
            <a:t>GLENNY MARIA RODRIGUEZ MOLINA</a:t>
          </a:r>
          <a:endParaRPr lang="en-US"/>
        </a:p>
      </dgm:t>
    </dgm:pt>
    <dgm:pt modelId="{00912EC6-1456-48F5-A739-48BEFDB9E97C}" type="parTrans" cxnId="{451437F7-CBCD-49CA-96FA-0E5E42196E54}">
      <dgm:prSet/>
      <dgm:spPr/>
      <dgm:t>
        <a:bodyPr/>
        <a:lstStyle/>
        <a:p>
          <a:endParaRPr lang="en-US"/>
        </a:p>
      </dgm:t>
    </dgm:pt>
    <dgm:pt modelId="{3EC4A20E-641F-43B0-AF7F-1FC6741C1C6F}" type="sibTrans" cxnId="{451437F7-CBCD-49CA-96FA-0E5E42196E54}">
      <dgm:prSet/>
      <dgm:spPr/>
      <dgm:t>
        <a:bodyPr/>
        <a:lstStyle/>
        <a:p>
          <a:endParaRPr lang="en-US"/>
        </a:p>
      </dgm:t>
    </dgm:pt>
    <dgm:pt modelId="{16862790-4C08-4838-BF3A-EF880FCF3775}">
      <dgm:prSet/>
      <dgm:spPr/>
      <dgm:t>
        <a:bodyPr/>
        <a:lstStyle/>
        <a:p>
          <a:r>
            <a:rPr lang="en-GB"/>
            <a:t>STUDENT: 2133847</a:t>
          </a:r>
          <a:endParaRPr lang="en-US"/>
        </a:p>
      </dgm:t>
    </dgm:pt>
    <dgm:pt modelId="{FD1D3F1D-6ECC-4338-81C8-E6A66BB84298}" type="parTrans" cxnId="{B4B7C454-A8B7-4372-9B5B-96ADE6B56859}">
      <dgm:prSet/>
      <dgm:spPr/>
      <dgm:t>
        <a:bodyPr/>
        <a:lstStyle/>
        <a:p>
          <a:endParaRPr lang="en-US"/>
        </a:p>
      </dgm:t>
    </dgm:pt>
    <dgm:pt modelId="{D9739A51-C1F5-45AE-8081-1B65BD3756A3}" type="sibTrans" cxnId="{B4B7C454-A8B7-4372-9B5B-96ADE6B56859}">
      <dgm:prSet/>
      <dgm:spPr/>
      <dgm:t>
        <a:bodyPr/>
        <a:lstStyle/>
        <a:p>
          <a:endParaRPr lang="en-US"/>
        </a:p>
      </dgm:t>
    </dgm:pt>
    <dgm:pt modelId="{B483307D-A1F5-4AA6-9B54-FD14070C5516}" type="pres">
      <dgm:prSet presAssocID="{1663EB02-857F-4FE0-9D10-476C0C3EBF0B}" presName="linear" presStyleCnt="0">
        <dgm:presLayoutVars>
          <dgm:dir/>
          <dgm:animLvl val="lvl"/>
          <dgm:resizeHandles val="exact"/>
        </dgm:presLayoutVars>
      </dgm:prSet>
      <dgm:spPr/>
    </dgm:pt>
    <dgm:pt modelId="{3B211D67-870E-4530-B03A-46B4418B9F96}" type="pres">
      <dgm:prSet presAssocID="{EB2145FD-2A27-4796-A1C9-5BFCF1320966}" presName="parentLin" presStyleCnt="0"/>
      <dgm:spPr/>
    </dgm:pt>
    <dgm:pt modelId="{8CB6C7CB-88D4-48AF-9C41-A214AED37153}" type="pres">
      <dgm:prSet presAssocID="{EB2145FD-2A27-4796-A1C9-5BFCF1320966}" presName="parentLeftMargin" presStyleLbl="node1" presStyleIdx="0" presStyleCnt="2"/>
      <dgm:spPr/>
    </dgm:pt>
    <dgm:pt modelId="{32AF21A1-A7AD-4656-A4C3-356698EC4AC8}" type="pres">
      <dgm:prSet presAssocID="{EB2145FD-2A27-4796-A1C9-5BFCF1320966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7908F065-11D8-4840-9017-22C4F28659B7}" type="pres">
      <dgm:prSet presAssocID="{EB2145FD-2A27-4796-A1C9-5BFCF1320966}" presName="negativeSpace" presStyleCnt="0"/>
      <dgm:spPr/>
    </dgm:pt>
    <dgm:pt modelId="{6045FD40-6FB0-436E-82F2-7CD413B0BA2E}" type="pres">
      <dgm:prSet presAssocID="{EB2145FD-2A27-4796-A1C9-5BFCF1320966}" presName="childText" presStyleLbl="conFgAcc1" presStyleIdx="0" presStyleCnt="2">
        <dgm:presLayoutVars>
          <dgm:bulletEnabled val="1"/>
        </dgm:presLayoutVars>
      </dgm:prSet>
      <dgm:spPr/>
    </dgm:pt>
    <dgm:pt modelId="{551FC468-DD00-42A4-9B4B-A6B2CB87E526}" type="pres">
      <dgm:prSet presAssocID="{3EC4A20E-641F-43B0-AF7F-1FC6741C1C6F}" presName="spaceBetweenRectangles" presStyleCnt="0"/>
      <dgm:spPr/>
    </dgm:pt>
    <dgm:pt modelId="{8F160D48-DABA-483C-BA08-3BB0256A003C}" type="pres">
      <dgm:prSet presAssocID="{16862790-4C08-4838-BF3A-EF880FCF3775}" presName="parentLin" presStyleCnt="0"/>
      <dgm:spPr/>
    </dgm:pt>
    <dgm:pt modelId="{8161589E-6199-4CCC-88FF-73BF18DC9639}" type="pres">
      <dgm:prSet presAssocID="{16862790-4C08-4838-BF3A-EF880FCF3775}" presName="parentLeftMargin" presStyleLbl="node1" presStyleIdx="0" presStyleCnt="2"/>
      <dgm:spPr/>
    </dgm:pt>
    <dgm:pt modelId="{C46B9F2B-28C9-4D38-97F8-CF10C9DB0C41}" type="pres">
      <dgm:prSet presAssocID="{16862790-4C08-4838-BF3A-EF880FCF3775}" presName="parentText" presStyleLbl="node1" presStyleIdx="1" presStyleCnt="2">
        <dgm:presLayoutVars>
          <dgm:chMax val="0"/>
          <dgm:bulletEnabled val="1"/>
        </dgm:presLayoutVars>
      </dgm:prSet>
      <dgm:spPr/>
    </dgm:pt>
    <dgm:pt modelId="{17048212-BBF6-45F4-9A7F-C82D17E9A606}" type="pres">
      <dgm:prSet presAssocID="{16862790-4C08-4838-BF3A-EF880FCF3775}" presName="negativeSpace" presStyleCnt="0"/>
      <dgm:spPr/>
    </dgm:pt>
    <dgm:pt modelId="{9AB638ED-1C5E-4CEE-8665-0AE332FE0BB8}" type="pres">
      <dgm:prSet presAssocID="{16862790-4C08-4838-BF3A-EF880FCF3775}" presName="childText" presStyleLbl="conFgAcc1" presStyleIdx="1" presStyleCnt="2">
        <dgm:presLayoutVars>
          <dgm:bulletEnabled val="1"/>
        </dgm:presLayoutVars>
      </dgm:prSet>
      <dgm:spPr/>
    </dgm:pt>
  </dgm:ptLst>
  <dgm:cxnLst>
    <dgm:cxn modelId="{BE418309-7299-403D-A0CC-73FAF4C44716}" type="presOf" srcId="{16862790-4C08-4838-BF3A-EF880FCF3775}" destId="{8161589E-6199-4CCC-88FF-73BF18DC9639}" srcOrd="0" destOrd="0" presId="urn:microsoft.com/office/officeart/2005/8/layout/list1"/>
    <dgm:cxn modelId="{B4B7C454-A8B7-4372-9B5B-96ADE6B56859}" srcId="{1663EB02-857F-4FE0-9D10-476C0C3EBF0B}" destId="{16862790-4C08-4838-BF3A-EF880FCF3775}" srcOrd="1" destOrd="0" parTransId="{FD1D3F1D-6ECC-4338-81C8-E6A66BB84298}" sibTransId="{D9739A51-C1F5-45AE-8081-1B65BD3756A3}"/>
    <dgm:cxn modelId="{773AC28C-4D76-4725-8D10-EAD7843C511A}" type="presOf" srcId="{EB2145FD-2A27-4796-A1C9-5BFCF1320966}" destId="{32AF21A1-A7AD-4656-A4C3-356698EC4AC8}" srcOrd="1" destOrd="0" presId="urn:microsoft.com/office/officeart/2005/8/layout/list1"/>
    <dgm:cxn modelId="{9804469A-4F53-4407-9693-31E9CAA24DE0}" type="presOf" srcId="{16862790-4C08-4838-BF3A-EF880FCF3775}" destId="{C46B9F2B-28C9-4D38-97F8-CF10C9DB0C41}" srcOrd="1" destOrd="0" presId="urn:microsoft.com/office/officeart/2005/8/layout/list1"/>
    <dgm:cxn modelId="{104C3AD6-C107-4438-A6CB-9123C3BD1614}" type="presOf" srcId="{EB2145FD-2A27-4796-A1C9-5BFCF1320966}" destId="{8CB6C7CB-88D4-48AF-9C41-A214AED37153}" srcOrd="0" destOrd="0" presId="urn:microsoft.com/office/officeart/2005/8/layout/list1"/>
    <dgm:cxn modelId="{BD10DDE5-DCE8-4129-963F-32F676FFB4C8}" type="presOf" srcId="{1663EB02-857F-4FE0-9D10-476C0C3EBF0B}" destId="{B483307D-A1F5-4AA6-9B54-FD14070C5516}" srcOrd="0" destOrd="0" presId="urn:microsoft.com/office/officeart/2005/8/layout/list1"/>
    <dgm:cxn modelId="{451437F7-CBCD-49CA-96FA-0E5E42196E54}" srcId="{1663EB02-857F-4FE0-9D10-476C0C3EBF0B}" destId="{EB2145FD-2A27-4796-A1C9-5BFCF1320966}" srcOrd="0" destOrd="0" parTransId="{00912EC6-1456-48F5-A739-48BEFDB9E97C}" sibTransId="{3EC4A20E-641F-43B0-AF7F-1FC6741C1C6F}"/>
    <dgm:cxn modelId="{4CF3DDCE-D14F-4BCE-A0EC-6600AA42ED30}" type="presParOf" srcId="{B483307D-A1F5-4AA6-9B54-FD14070C5516}" destId="{3B211D67-870E-4530-B03A-46B4418B9F96}" srcOrd="0" destOrd="0" presId="urn:microsoft.com/office/officeart/2005/8/layout/list1"/>
    <dgm:cxn modelId="{0D612CE4-20FB-4DBA-920B-CAEA50270FEA}" type="presParOf" srcId="{3B211D67-870E-4530-B03A-46B4418B9F96}" destId="{8CB6C7CB-88D4-48AF-9C41-A214AED37153}" srcOrd="0" destOrd="0" presId="urn:microsoft.com/office/officeart/2005/8/layout/list1"/>
    <dgm:cxn modelId="{2C79C8E4-6CB5-4020-A817-314E12A36224}" type="presParOf" srcId="{3B211D67-870E-4530-B03A-46B4418B9F96}" destId="{32AF21A1-A7AD-4656-A4C3-356698EC4AC8}" srcOrd="1" destOrd="0" presId="urn:microsoft.com/office/officeart/2005/8/layout/list1"/>
    <dgm:cxn modelId="{0BEB4AA2-0620-4AE1-A978-A02B0B43E2A7}" type="presParOf" srcId="{B483307D-A1F5-4AA6-9B54-FD14070C5516}" destId="{7908F065-11D8-4840-9017-22C4F28659B7}" srcOrd="1" destOrd="0" presId="urn:microsoft.com/office/officeart/2005/8/layout/list1"/>
    <dgm:cxn modelId="{5BFD7D03-8E20-44D3-946A-B2F1B1735152}" type="presParOf" srcId="{B483307D-A1F5-4AA6-9B54-FD14070C5516}" destId="{6045FD40-6FB0-436E-82F2-7CD413B0BA2E}" srcOrd="2" destOrd="0" presId="urn:microsoft.com/office/officeart/2005/8/layout/list1"/>
    <dgm:cxn modelId="{8A067681-1329-4F92-9680-667D9C66A4E4}" type="presParOf" srcId="{B483307D-A1F5-4AA6-9B54-FD14070C5516}" destId="{551FC468-DD00-42A4-9B4B-A6B2CB87E526}" srcOrd="3" destOrd="0" presId="urn:microsoft.com/office/officeart/2005/8/layout/list1"/>
    <dgm:cxn modelId="{071A6C28-4C95-4B3C-A336-E7AF68928CFA}" type="presParOf" srcId="{B483307D-A1F5-4AA6-9B54-FD14070C5516}" destId="{8F160D48-DABA-483C-BA08-3BB0256A003C}" srcOrd="4" destOrd="0" presId="urn:microsoft.com/office/officeart/2005/8/layout/list1"/>
    <dgm:cxn modelId="{4C27D9FE-34A0-4C53-8B1D-9ADE6685F218}" type="presParOf" srcId="{8F160D48-DABA-483C-BA08-3BB0256A003C}" destId="{8161589E-6199-4CCC-88FF-73BF18DC9639}" srcOrd="0" destOrd="0" presId="urn:microsoft.com/office/officeart/2005/8/layout/list1"/>
    <dgm:cxn modelId="{8078EC21-9294-438F-9C73-5E21087AC1FF}" type="presParOf" srcId="{8F160D48-DABA-483C-BA08-3BB0256A003C}" destId="{C46B9F2B-28C9-4D38-97F8-CF10C9DB0C41}" srcOrd="1" destOrd="0" presId="urn:microsoft.com/office/officeart/2005/8/layout/list1"/>
    <dgm:cxn modelId="{BB7525B3-8885-4326-AFDA-FE107588FE9A}" type="presParOf" srcId="{B483307D-A1F5-4AA6-9B54-FD14070C5516}" destId="{17048212-BBF6-45F4-9A7F-C82D17E9A606}" srcOrd="5" destOrd="0" presId="urn:microsoft.com/office/officeart/2005/8/layout/list1"/>
    <dgm:cxn modelId="{1F31B787-F7BA-4D03-8F43-207403E4D7AF}" type="presParOf" srcId="{B483307D-A1F5-4AA6-9B54-FD14070C5516}" destId="{9AB638ED-1C5E-4CEE-8665-0AE332FE0BB8}" srcOrd="6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045FD40-6FB0-436E-82F2-7CD413B0BA2E}">
      <dsp:nvSpPr>
        <dsp:cNvPr id="0" name=""/>
        <dsp:cNvSpPr/>
      </dsp:nvSpPr>
      <dsp:spPr>
        <a:xfrm>
          <a:off x="0" y="1139406"/>
          <a:ext cx="4158750" cy="529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32AF21A1-A7AD-4656-A4C3-356698EC4AC8}">
      <dsp:nvSpPr>
        <dsp:cNvPr id="0" name=""/>
        <dsp:cNvSpPr/>
      </dsp:nvSpPr>
      <dsp:spPr>
        <a:xfrm>
          <a:off x="207937" y="829446"/>
          <a:ext cx="2911125" cy="61992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2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>
          <a:outerShdw blurRad="50800" dist="50800" dir="5400000" sx="96000" sy="96000" rotWithShape="0">
            <a:srgbClr val="000000">
              <a:alpha val="48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1080000"/>
          </a:lightRig>
        </a:scene3d>
        <a:sp3d>
          <a:bevelT w="38100" h="12700" prst="softRound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10034" tIns="0" rIns="110034" bIns="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GLENNY MARIA RODRIGUEZ MOLINA</a:t>
          </a:r>
          <a:endParaRPr lang="en-US" sz="2100" kern="1200"/>
        </a:p>
      </dsp:txBody>
      <dsp:txXfrm>
        <a:off x="238199" y="859708"/>
        <a:ext cx="2850601" cy="559396"/>
      </dsp:txXfrm>
    </dsp:sp>
    <dsp:sp modelId="{9AB638ED-1C5E-4CEE-8665-0AE332FE0BB8}">
      <dsp:nvSpPr>
        <dsp:cNvPr id="0" name=""/>
        <dsp:cNvSpPr/>
      </dsp:nvSpPr>
      <dsp:spPr>
        <a:xfrm>
          <a:off x="0" y="2091966"/>
          <a:ext cx="4158750" cy="529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C46B9F2B-28C9-4D38-97F8-CF10C9DB0C41}">
      <dsp:nvSpPr>
        <dsp:cNvPr id="0" name=""/>
        <dsp:cNvSpPr/>
      </dsp:nvSpPr>
      <dsp:spPr>
        <a:xfrm>
          <a:off x="207937" y="1782006"/>
          <a:ext cx="2911125" cy="619920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3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>
          <a:outerShdw blurRad="50800" dist="50800" dir="5400000" sx="96000" sy="96000" rotWithShape="0">
            <a:srgbClr val="000000">
              <a:alpha val="48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1080000"/>
          </a:lightRig>
        </a:scene3d>
        <a:sp3d>
          <a:bevelT w="38100" h="12700" prst="softRound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10034" tIns="0" rIns="110034" bIns="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STUDENT: 2133847</a:t>
          </a:r>
          <a:endParaRPr lang="en-US" sz="2100" kern="1200"/>
        </a:p>
      </dsp:txBody>
      <dsp:txXfrm>
        <a:off x="238199" y="1812268"/>
        <a:ext cx="2850601" cy="55939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B2A3A789-52FF-468B-A1B7-742EF06185F4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D979261-5FD1-4ABC-89A7-BB368216D1DF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63F499F-75F8-47A8-BC1D-7AA628C0423C}" type="datetime1">
              <a:rPr lang="en-GB" smtClean="0"/>
              <a:t>05/08/2022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1579BF2-D7F6-4B93-AD19-76113B31FED1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8D9ED00-583E-4068-8EDE-CAD5FEC3D4CA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ECA9FCE-AF3D-4FF3-B0E8-C60E2E8EE8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621871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916001D-AEBF-4924-9F8B-40176E47B10C}" type="datetime1">
              <a:rPr lang="en-GB" smtClean="0"/>
              <a:pPr/>
              <a:t>05/08/2022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BE7D705-800D-4B96-A4F9-35183A65CA29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238946724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BE7D705-800D-4B96-A4F9-35183A65CA29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31822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8/5/2022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762954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8/5/2022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541241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8/5/2022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277993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8/5/2022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083527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8/5/2022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802095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8/5/2022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1466336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8/5/2022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765804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8/5/2022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574514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B61BEF0D-F0BB-DE4B-95CE-6DB70DBA9567}" type="datetimeFigureOut">
              <a:rPr lang="en-US" smtClean="0"/>
              <a:pPr/>
              <a:t>8/5/2022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669938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8/5/2022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938979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8/5/2022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826892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8/5/2022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600444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74" r:id="rId1"/>
    <p:sldLayoutId id="2147483875" r:id="rId2"/>
    <p:sldLayoutId id="2147483876" r:id="rId3"/>
    <p:sldLayoutId id="2147483877" r:id="rId4"/>
    <p:sldLayoutId id="2147483878" r:id="rId5"/>
    <p:sldLayoutId id="2147483879" r:id="rId6"/>
    <p:sldLayoutId id="2147483880" r:id="rId7"/>
    <p:sldLayoutId id="2147483881" r:id="rId8"/>
    <p:sldLayoutId id="2147483882" r:id="rId9"/>
    <p:sldLayoutId id="2147483883" r:id="rId10"/>
    <p:sldLayoutId id="2147483884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1.jpg"/><Relationship Id="rId7" Type="http://schemas.openxmlformats.org/officeDocument/2006/relationships/diagramColors" Target="../diagrams/colors1.xml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13.jpeg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emerald.com/insight/search?q=Juan%20Pablo%20Roman-Calderon" TargetMode="External"/><Relationship Id="rId13" Type="http://schemas.openxmlformats.org/officeDocument/2006/relationships/hyperlink" Target="https://www.investopedia.com/terms/s/swot.asp" TargetMode="External"/><Relationship Id="rId3" Type="http://schemas.openxmlformats.org/officeDocument/2006/relationships/hyperlink" Target="https://www.simplybusiness.co.uk/knowledge/articles/2022/03/how-to-open-a-salon/" TargetMode="External"/><Relationship Id="rId7" Type="http://schemas.openxmlformats.org/officeDocument/2006/relationships/hyperlink" Target="https://www.emerald.com/insight/search?q=Diego%20Ren%C3%A9%20Gonzales%E2%80%93Miranda" TargetMode="External"/><Relationship Id="rId12" Type="http://schemas.openxmlformats.org/officeDocument/2006/relationships/hyperlink" Target="https://www.investopedia.com/articles/personal-finance/090815/basics-business-development.asp" TargetMode="External"/><Relationship Id="rId2" Type="http://schemas.openxmlformats.org/officeDocument/2006/relationships/hyperlink" Target="https://hbr.org/2019/08/are-your-companys-strengths-really-weaknesse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altametrics.com/en/business-development/business-development-plan.html" TargetMode="External"/><Relationship Id="rId11" Type="http://schemas.openxmlformats.org/officeDocument/2006/relationships/hyperlink" Target="https://www.emerald.com/insight/content/doi/10.1108/IJWHM-04-2019" TargetMode="External"/><Relationship Id="rId5" Type="http://schemas.openxmlformats.org/officeDocument/2006/relationships/hyperlink" Target="https://startups.co.uk/guides/how-to-start-a-beauty-salonspa/" TargetMode="External"/><Relationship Id="rId10" Type="http://schemas.openxmlformats.org/officeDocument/2006/relationships/hyperlink" Target="https://www.emerald.com/insight/publication/issn/1753-8351" TargetMode="External"/><Relationship Id="rId4" Type="http://schemas.openxmlformats.org/officeDocument/2006/relationships/hyperlink" Target="https://simplicable.com/en/business-strengths" TargetMode="External"/><Relationship Id="rId9" Type="http://schemas.openxmlformats.org/officeDocument/2006/relationships/hyperlink" Target="https://www.emerald.com/insight/search?q=Gustavo%20A.%20Garc%C3%ADa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45C76AC0-BB6B-419E-A327-AFA2975008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B3E0B6A3-E197-43D6-82D5-7455DAB1A7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579647" y="1847088"/>
            <a:ext cx="415875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E4DAD0A2-6C64-5E0F-E268-BA78F87908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79648" y="804520"/>
            <a:ext cx="4158749" cy="1049235"/>
          </a:xfrm>
        </p:spPr>
        <p:txBody>
          <a:bodyPr>
            <a:normAutofit/>
          </a:bodyPr>
          <a:lstStyle/>
          <a:p>
            <a:r>
              <a:rPr lang="en-GB" sz="3000"/>
              <a:t>Academic and employability skills</a:t>
            </a: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8B0E4246-09B8-46D7-A0D2-4D264863AD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pic>
        <p:nvPicPr>
          <p:cNvPr id="14" name="Picture 15" descr="A picture containing text, sign, vector graphics&#10;&#10;Description automatically generated">
            <a:extLst>
              <a:ext uri="{FF2B5EF4-FFF2-40B4-BE49-F238E27FC236}">
                <a16:creationId xmlns:a16="http://schemas.microsoft.com/office/drawing/2014/main" id="{B99D8175-F91E-758D-46E0-D4C822FF8B4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22565" y="805583"/>
            <a:ext cx="4775370" cy="4660762"/>
          </a:xfrm>
          <a:prstGeom prst="rect">
            <a:avLst/>
          </a:prstGeom>
        </p:spPr>
      </p:pic>
      <p:pic>
        <p:nvPicPr>
          <p:cNvPr id="30" name="Picture 29">
            <a:extLst>
              <a:ext uri="{FF2B5EF4-FFF2-40B4-BE49-F238E27FC236}">
                <a16:creationId xmlns:a16="http://schemas.microsoft.com/office/drawing/2014/main" id="{F50C8D8D-B32F-4194-8321-164EC44275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5BD24D8B-8573-4260-B700-E860AD6D2A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Box 11">
            <a:extLst>
              <a:ext uri="{FF2B5EF4-FFF2-40B4-BE49-F238E27FC236}">
                <a16:creationId xmlns:a16="http://schemas.microsoft.com/office/drawing/2014/main" id="{799130F0-D814-08C4-392F-A0ABBCA8A414}"/>
              </a:ext>
            </a:extLst>
          </p:cNvPr>
          <p:cNvSpPr txBox="1"/>
          <p:nvPr/>
        </p:nvSpPr>
        <p:spPr>
          <a:xfrm>
            <a:off x="4947313" y="887104"/>
            <a:ext cx="180974" cy="36194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ABF49C1-237E-1070-2511-848710BC099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12349525"/>
              </p:ext>
            </p:extLst>
          </p:nvPr>
        </p:nvGraphicFramePr>
        <p:xfrm>
          <a:off x="6579647" y="2015732"/>
          <a:ext cx="4158750" cy="34506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183432481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207494"/>
            <a:ext cx="8637073" cy="2541431"/>
          </a:xfrm>
        </p:spPr>
        <p:txBody>
          <a:bodyPr rtlCol="0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4200" dirty="0"/>
              <a:t>       </a:t>
            </a:r>
            <a:r>
              <a:rPr lang="en-GB" sz="4200" b="1" dirty="0">
                <a:solidFill>
                  <a:schemeClr val="accent1">
                    <a:lumMod val="60000"/>
                    <a:lumOff val="40000"/>
                  </a:schemeClr>
                </a:solidFill>
                <a:latin typeface="Algerian" panose="04020705040A02060702" pitchFamily="82" charset="0"/>
              </a:rPr>
              <a:t>BEAUTY SALON</a:t>
            </a:r>
            <a:br>
              <a:rPr lang="en-GB" sz="4200" b="1" dirty="0">
                <a:solidFill>
                  <a:schemeClr val="accent1">
                    <a:lumMod val="60000"/>
                    <a:lumOff val="40000"/>
                  </a:schemeClr>
                </a:solidFill>
                <a:latin typeface="Algerian" panose="04020705040A02060702" pitchFamily="82" charset="0"/>
              </a:rPr>
            </a:br>
            <a:br>
              <a:rPr lang="en-GB" sz="4200" b="1" dirty="0">
                <a:solidFill>
                  <a:schemeClr val="accent1">
                    <a:lumMod val="60000"/>
                    <a:lumOff val="40000"/>
                  </a:schemeClr>
                </a:solidFill>
                <a:latin typeface="Algerian" panose="04020705040A02060702" pitchFamily="82" charset="0"/>
              </a:rPr>
            </a:br>
            <a:r>
              <a:rPr lang="en-GB" sz="4200" b="1" dirty="0">
                <a:solidFill>
                  <a:schemeClr val="accent1">
                    <a:lumMod val="60000"/>
                    <a:lumOff val="40000"/>
                  </a:schemeClr>
                </a:solidFill>
                <a:latin typeface="Algerian" panose="04020705040A02060702" pitchFamily="82" charset="0"/>
              </a:rPr>
              <a:t>           GODDESs </a:t>
            </a:r>
            <a:br>
              <a:rPr lang="en-GB" sz="4200" dirty="0"/>
            </a:br>
            <a:r>
              <a:rPr lang="en-GB" sz="4200" dirty="0"/>
              <a:t>       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84793" y="3639030"/>
            <a:ext cx="8637072" cy="1320521"/>
          </a:xfrm>
        </p:spPr>
        <p:txBody>
          <a:bodyPr vert="horz" lIns="91440" tIns="91440" rIns="91440" bIns="91440" rtlCol="0" anchor="t">
            <a:noAutofit/>
          </a:bodyPr>
          <a:lstStyle/>
          <a:p>
            <a:pPr marL="285750" indent="-285750">
              <a:lnSpc>
                <a:spcPct val="90000"/>
              </a:lnSpc>
              <a:buFont typeface="Arial" charset="2"/>
              <a:buChar char="•"/>
            </a:pPr>
            <a:r>
              <a:rPr lang="en-GB" sz="2400" dirty="0"/>
              <a:t>Beauty salon is a business that I  want to start.  doing eyelashes,  nails and </a:t>
            </a:r>
            <a:r>
              <a:rPr lang="en-GB" sz="2400" dirty="0" err="1"/>
              <a:t>HaIR</a:t>
            </a:r>
            <a:r>
              <a:rPr lang="en-GB" sz="2400" dirty="0"/>
              <a:t> EXTENSIONS</a:t>
            </a:r>
          </a:p>
          <a:p>
            <a:pPr marL="285750" indent="-285750">
              <a:lnSpc>
                <a:spcPct val="90000"/>
              </a:lnSpc>
              <a:buFont typeface="Arial" charset="2"/>
              <a:buChar char="•"/>
            </a:pPr>
            <a:r>
              <a:rPr lang="en-GB" sz="2400" dirty="0"/>
              <a:t>And then expand with all kinds of beauty care such as hair and skin</a:t>
            </a:r>
          </a:p>
          <a:p>
            <a:pPr marL="285750" indent="-285750">
              <a:lnSpc>
                <a:spcPct val="90000"/>
              </a:lnSpc>
              <a:buFont typeface="Arial" charset="2"/>
              <a:buChar char="•"/>
            </a:pPr>
            <a:r>
              <a:rPr lang="en-GB" sz="2400" dirty="0"/>
              <a:t>To transform it into  a big and profitable business.</a:t>
            </a:r>
          </a:p>
          <a:p>
            <a:pPr>
              <a:lnSpc>
                <a:spcPct val="90000"/>
              </a:lnSpc>
            </a:pPr>
            <a:endParaRPr lang="en-GB" sz="16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22B85A2-F086-7F77-4180-785C0A1829A0}"/>
              </a:ext>
            </a:extLst>
          </p:cNvPr>
          <p:cNvSpPr txBox="1"/>
          <p:nvPr/>
        </p:nvSpPr>
        <p:spPr>
          <a:xfrm flipH="1">
            <a:off x="7759082" y="949414"/>
            <a:ext cx="4314547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FEF1BBD-C05D-F2AD-05BA-3DBBF50D3500}"/>
              </a:ext>
            </a:extLst>
          </p:cNvPr>
          <p:cNvSpPr txBox="1"/>
          <p:nvPr/>
        </p:nvSpPr>
        <p:spPr>
          <a:xfrm>
            <a:off x="7818941" y="347622"/>
            <a:ext cx="2228295" cy="5847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endParaRPr lang="en-GB" sz="3200" b="1" dirty="0">
              <a:solidFill>
                <a:schemeClr val="tx2">
                  <a:lumMod val="10000"/>
                </a:schemeClr>
              </a:solidFill>
              <a:latin typeface="Amasis MT Pro Black" panose="020B0604020202020204" pitchFamily="18" charset="0"/>
            </a:endParaRPr>
          </a:p>
        </p:txBody>
      </p:sp>
      <p:pic>
        <p:nvPicPr>
          <p:cNvPr id="4" name="Picture 4" descr="A picture containing pink, wall, purple, indoor&#10;&#10;Description automatically generated">
            <a:extLst>
              <a:ext uri="{FF2B5EF4-FFF2-40B4-BE49-F238E27FC236}">
                <a16:creationId xmlns:a16="http://schemas.microsoft.com/office/drawing/2014/main" id="{4CEE28DD-83EB-A0FE-C053-21960F7A23F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27009" y="150693"/>
            <a:ext cx="2631744" cy="3269777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Picture 6" descr="A picture containing indoor, living, room, furniture&#10;&#10;Description automatically generated">
            <a:extLst>
              <a:ext uri="{FF2B5EF4-FFF2-40B4-BE49-F238E27FC236}">
                <a16:creationId xmlns:a16="http://schemas.microsoft.com/office/drawing/2014/main" id="{FB75483D-8103-969C-0A4D-6A71D4C2C59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277367" y="1106605"/>
            <a:ext cx="2802341" cy="2790968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62262512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6870151-9189-4C3A-8379-EF3D95827A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Black spa stone with needles for acupuncture">
            <a:extLst>
              <a:ext uri="{FF2B5EF4-FFF2-40B4-BE49-F238E27FC236}">
                <a16:creationId xmlns:a16="http://schemas.microsoft.com/office/drawing/2014/main" id="{4A013394-C460-30C4-9026-3926B2AECD3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t="14670" b="932"/>
          <a:stretch/>
        </p:blipFill>
        <p:spPr>
          <a:xfrm>
            <a:off x="305" y="10"/>
            <a:ext cx="12191695" cy="6857990"/>
          </a:xfrm>
          <a:prstGeom prst="rect">
            <a:avLst/>
          </a:prstGeom>
        </p:spPr>
      </p:pic>
      <p:sp>
        <p:nvSpPr>
          <p:cNvPr id="11" name="Slide Number Placeholder 7">
            <a:extLst>
              <a:ext uri="{FF2B5EF4-FFF2-40B4-BE49-F238E27FC236}">
                <a16:creationId xmlns:a16="http://schemas.microsoft.com/office/drawing/2014/main" id="{123EA69C-102A-4DD0-9547-05DCD271D1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12301" y="443732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defPPr>
              <a:defRPr lang="en-US"/>
            </a:defPPr>
            <a:lvl1pPr marL="0" algn="r" defTabSz="457200" rtl="0" eaLnBrk="1" latinLnBrk="0" hangingPunct="1">
              <a:defRPr sz="28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dirty="0"/>
          </a:p>
        </p:txBody>
      </p:sp>
      <p:sp>
        <p:nvSpPr>
          <p:cNvPr id="13" name="Footer Placeholder 6">
            <a:extLst>
              <a:ext uri="{FF2B5EF4-FFF2-40B4-BE49-F238E27FC236}">
                <a16:creationId xmlns:a16="http://schemas.microsoft.com/office/drawing/2014/main" id="{6A862265-5CA3-4C40-8582-7534C3B03C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76636" y="540921"/>
            <a:ext cx="49739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4572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600EF80B-0391-4082-9AF5-F15B091B4C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193800"/>
            <a:ext cx="12192000" cy="5664199"/>
          </a:xfrm>
          <a:prstGeom prst="rect">
            <a:avLst/>
          </a:prstGeom>
          <a:gradFill flip="none" rotWithShape="1">
            <a:gsLst>
              <a:gs pos="0">
                <a:schemeClr val="bg2">
                  <a:lumMod val="87000"/>
                  <a:alpha val="4000"/>
                </a:schemeClr>
              </a:gs>
              <a:gs pos="100000">
                <a:schemeClr val="bg2">
                  <a:lumMod val="95000"/>
                  <a:lumOff val="500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8A132CF-0DD7-EB47-C26A-29CC8592CA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0271" y="1193800"/>
            <a:ext cx="3193050" cy="4699000"/>
          </a:xfrm>
        </p:spPr>
        <p:txBody>
          <a:bodyPr anchor="ctr">
            <a:normAutofit/>
          </a:bodyPr>
          <a:lstStyle/>
          <a:p>
            <a:r>
              <a:rPr lang="en-GB"/>
              <a:t>Skills required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D33AC32D-5F44-45F7-A0BD-7C11A86BED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600200"/>
            <a:ext cx="0" cy="3657600"/>
          </a:xfrm>
          <a:prstGeom prst="line">
            <a:avLst/>
          </a:prstGeom>
          <a:ln w="31750">
            <a:solidFill>
              <a:schemeClr val="tx1">
                <a:alpha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91C9CB-A7F4-8C03-3C7C-45637D9C23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6636" y="1193800"/>
            <a:ext cx="6085091" cy="4532313"/>
          </a:xfrm>
        </p:spPr>
        <p:txBody>
          <a:bodyPr anchor="ctr">
            <a:normAutofit/>
          </a:bodyPr>
          <a:lstStyle/>
          <a:p>
            <a:r>
              <a:rPr lang="en-GB" dirty="0"/>
              <a:t>Interpersonal Skills.</a:t>
            </a:r>
          </a:p>
          <a:p>
            <a:r>
              <a:rPr lang="en-GB" dirty="0"/>
              <a:t>Personal Skills.</a:t>
            </a:r>
          </a:p>
          <a:p>
            <a:r>
              <a:rPr lang="en-GB" dirty="0"/>
              <a:t>Communication Skills. </a:t>
            </a:r>
          </a:p>
          <a:p>
            <a:r>
              <a:rPr lang="en-GB" dirty="0"/>
              <a:t>Numeracy Skills. </a:t>
            </a:r>
          </a:p>
          <a:p>
            <a:r>
              <a:rPr lang="en-GB" dirty="0"/>
              <a:t>General awareness. </a:t>
            </a:r>
          </a:p>
        </p:txBody>
      </p:sp>
      <p:sp>
        <p:nvSpPr>
          <p:cNvPr id="19" name="Date Placeholder 1">
            <a:extLst>
              <a:ext uri="{FF2B5EF4-FFF2-40B4-BE49-F238E27FC236}">
                <a16:creationId xmlns:a16="http://schemas.microsoft.com/office/drawing/2014/main" id="{3FBF03E8-C602-4192-9C52-F84B29FDCC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723229" y="6007878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4572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9462791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58954C-70F4-7E17-D270-1EA1A56129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THREATS / WEAKNESSES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3CB62BF-E7B0-A502-61F3-A3435DB1EBA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447331" y="2079116"/>
            <a:ext cx="4099242" cy="3380357"/>
          </a:xfrm>
        </p:spPr>
        <p:txBody>
          <a:bodyPr vert="horz" lIns="91440" tIns="91440" rIns="91440" bIns="91440" rtlCol="0" anchor="t">
            <a:normAutofit/>
          </a:bodyPr>
          <a:lstStyle/>
          <a:p>
            <a:r>
              <a:rPr lang="en-GB" sz="1600" dirty="0"/>
              <a:t>One of the threats that your business may face would be competition with other beauty businesses.</a:t>
            </a:r>
          </a:p>
          <a:p>
            <a:r>
              <a:rPr lang="en-GB" sz="1600" dirty="0"/>
              <a:t>Another threat could be in the first few months is not making as much profit due to having to pay loans .</a:t>
            </a:r>
          </a:p>
          <a:p>
            <a:r>
              <a:rPr lang="en-GB" sz="1600" dirty="0"/>
              <a:t>Suppliers of your business may fail and shut down so you have to investigate a company which will be your supplier for a long period of time.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8A984DE-3A46-ABC2-FB80-F6C813E3FB1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549413" y="2040089"/>
            <a:ext cx="4645152" cy="344152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1800" dirty="0"/>
              <a:t>Weaknesses your business may face could be that competition may have their products or services on sale at a period of time when you can't afford to have your services or products on sale.</a:t>
            </a:r>
          </a:p>
          <a:p>
            <a:r>
              <a:rPr lang="en-GB" sz="1800" dirty="0"/>
              <a:t>Another delicacy your business may face is the interior decoration of your business compared to your competition. (what may look more appealing to costumers)</a:t>
            </a:r>
          </a:p>
        </p:txBody>
      </p:sp>
      <p:pic>
        <p:nvPicPr>
          <p:cNvPr id="5" name="Picture 5" descr="A picture containing living, furniture, decorated, bathroom&#10;&#10;Description automatically generated">
            <a:extLst>
              <a:ext uri="{FF2B5EF4-FFF2-40B4-BE49-F238E27FC236}">
                <a16:creationId xmlns:a16="http://schemas.microsoft.com/office/drawing/2014/main" id="{7B6F8FE3-1879-BA5A-3842-BF0DD65840A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017456" y="3767919"/>
            <a:ext cx="2097207" cy="20517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641723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D45680-0DDC-00CB-E373-1537C84A2B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</p:spPr>
        <p:txBody>
          <a:bodyPr>
            <a:normAutofit/>
          </a:bodyPr>
          <a:lstStyle/>
          <a:p>
            <a:r>
              <a:rPr lang="en-GB" dirty="0"/>
              <a:t>SWOT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2C9110-DCA2-9F64-AAB3-7A8DB67498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48266" y="3039316"/>
            <a:ext cx="5788913" cy="2802344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dirty="0"/>
          </a:p>
          <a:p>
            <a:r>
              <a:rPr lang="en-GB" dirty="0">
                <a:ea typeface="+mn-lt"/>
                <a:cs typeface="+mn-lt"/>
              </a:rPr>
              <a:t>Due to research the number of businesses which are failing at a high rate , this may be due to your management team or the business owners.  Another reason why businesses may fail is the lack of funds and working capital. </a:t>
            </a:r>
            <a:endParaRPr lang="en-US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5" descr="Text, whiteboard&#10;&#10;Description automatically generated">
            <a:extLst>
              <a:ext uri="{FF2B5EF4-FFF2-40B4-BE49-F238E27FC236}">
                <a16:creationId xmlns:a16="http://schemas.microsoft.com/office/drawing/2014/main" id="{9C511378-8C97-9E83-7555-53C0F40A0B6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81717" y="150539"/>
            <a:ext cx="4180011" cy="313216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675F08A-563B-E13A-8533-BE286A8860F1}"/>
              </a:ext>
            </a:extLst>
          </p:cNvPr>
          <p:cNvSpPr txBox="1"/>
          <p:nvPr/>
        </p:nvSpPr>
        <p:spPr>
          <a:xfrm>
            <a:off x="760436" y="1860644"/>
            <a:ext cx="5117909" cy="163121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 sz="2000" dirty="0"/>
              <a:t>Businesses succeed thank to having financial knowledge and analysing how and in what you should invest in your business.</a:t>
            </a:r>
          </a:p>
          <a:p>
            <a:pPr marL="285750" indent="-285750">
              <a:buFont typeface="Arial"/>
              <a:buChar char="•"/>
            </a:pPr>
            <a:r>
              <a:rPr lang="en-GB" sz="2000" dirty="0"/>
              <a:t>To have a successful business you will need to have organised records of your spending.</a:t>
            </a:r>
          </a:p>
        </p:txBody>
      </p:sp>
    </p:spTree>
    <p:extLst>
      <p:ext uri="{BB962C8B-B14F-4D97-AF65-F5344CB8AC3E}">
        <p14:creationId xmlns:p14="http://schemas.microsoft.com/office/powerpoint/2010/main" val="291507948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F90183-F16A-776A-C3BC-32C9583665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0271" y="1193800"/>
            <a:ext cx="10308225" cy="1698625"/>
          </a:xfrm>
        </p:spPr>
        <p:txBody>
          <a:bodyPr anchor="ctr">
            <a:normAutofit fontScale="90000"/>
          </a:bodyPr>
          <a:lstStyle/>
          <a:p>
            <a:r>
              <a:rPr lang="en-GB" dirty="0"/>
              <a:t>DEVELOPMENT PLAN</a:t>
            </a:r>
            <a:br>
              <a:rPr lang="en-GB" dirty="0"/>
            </a:br>
            <a:br>
              <a:rPr lang="en-GB" dirty="0"/>
            </a:b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8CF327-84CA-FCA3-9B21-D0F4FFFBCA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33286" y="2232025"/>
            <a:ext cx="6085091" cy="46990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>
              <a:buFont typeface="Wingdings" charset="2"/>
              <a:buChar char="§"/>
            </a:pPr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DFB82B2-45D3-03E9-4B2C-6B54D8C0ADBB}"/>
              </a:ext>
            </a:extLst>
          </p:cNvPr>
          <p:cNvSpPr txBox="1"/>
          <p:nvPr/>
        </p:nvSpPr>
        <p:spPr>
          <a:xfrm>
            <a:off x="1414462" y="2271712"/>
            <a:ext cx="948690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4" name="Arrow: Right 3">
            <a:extLst>
              <a:ext uri="{FF2B5EF4-FFF2-40B4-BE49-F238E27FC236}">
                <a16:creationId xmlns:a16="http://schemas.microsoft.com/office/drawing/2014/main" id="{5556BB27-A072-F15B-11B9-F44BDC18B470}"/>
              </a:ext>
            </a:extLst>
          </p:cNvPr>
          <p:cNvSpPr/>
          <p:nvPr/>
        </p:nvSpPr>
        <p:spPr>
          <a:xfrm>
            <a:off x="1671690" y="2276833"/>
            <a:ext cx="1512626" cy="81886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2023</a:t>
            </a:r>
          </a:p>
        </p:txBody>
      </p:sp>
      <p:sp>
        <p:nvSpPr>
          <p:cNvPr id="5" name="Arrow: Right 4">
            <a:extLst>
              <a:ext uri="{FF2B5EF4-FFF2-40B4-BE49-F238E27FC236}">
                <a16:creationId xmlns:a16="http://schemas.microsoft.com/office/drawing/2014/main" id="{82EDE1A8-03EF-6333-B352-D90DC1389297}"/>
              </a:ext>
            </a:extLst>
          </p:cNvPr>
          <p:cNvSpPr/>
          <p:nvPr/>
        </p:nvSpPr>
        <p:spPr>
          <a:xfrm>
            <a:off x="3457272" y="2276833"/>
            <a:ext cx="1512626" cy="81886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dirty="0"/>
              <a:t>2024</a:t>
            </a:r>
          </a:p>
        </p:txBody>
      </p:sp>
      <p:sp>
        <p:nvSpPr>
          <p:cNvPr id="7" name="Arrow: Right 6">
            <a:extLst>
              <a:ext uri="{FF2B5EF4-FFF2-40B4-BE49-F238E27FC236}">
                <a16:creationId xmlns:a16="http://schemas.microsoft.com/office/drawing/2014/main" id="{46074469-1240-5EA6-D826-4F1EE546365D}"/>
              </a:ext>
            </a:extLst>
          </p:cNvPr>
          <p:cNvSpPr/>
          <p:nvPr/>
        </p:nvSpPr>
        <p:spPr>
          <a:xfrm>
            <a:off x="5242854" y="2231340"/>
            <a:ext cx="1512626" cy="81886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dirty="0"/>
              <a:t>2025</a:t>
            </a:r>
          </a:p>
        </p:txBody>
      </p:sp>
      <p:sp>
        <p:nvSpPr>
          <p:cNvPr id="8" name="Arrow: Right 7">
            <a:extLst>
              <a:ext uri="{FF2B5EF4-FFF2-40B4-BE49-F238E27FC236}">
                <a16:creationId xmlns:a16="http://schemas.microsoft.com/office/drawing/2014/main" id="{824BB8E6-33B3-A5DF-07D5-8A059A76D985}"/>
              </a:ext>
            </a:extLst>
          </p:cNvPr>
          <p:cNvSpPr/>
          <p:nvPr/>
        </p:nvSpPr>
        <p:spPr>
          <a:xfrm>
            <a:off x="7028436" y="2231339"/>
            <a:ext cx="1512626" cy="81886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dirty="0"/>
              <a:t>2026</a:t>
            </a:r>
          </a:p>
        </p:txBody>
      </p:sp>
      <p:sp>
        <p:nvSpPr>
          <p:cNvPr id="9" name="Arrow: Right 8">
            <a:extLst>
              <a:ext uri="{FF2B5EF4-FFF2-40B4-BE49-F238E27FC236}">
                <a16:creationId xmlns:a16="http://schemas.microsoft.com/office/drawing/2014/main" id="{403C9E1B-0A25-2837-EDBB-B01E4F88A964}"/>
              </a:ext>
            </a:extLst>
          </p:cNvPr>
          <p:cNvSpPr/>
          <p:nvPr/>
        </p:nvSpPr>
        <p:spPr>
          <a:xfrm>
            <a:off x="8814017" y="2231339"/>
            <a:ext cx="1512626" cy="81886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dirty="0"/>
              <a:t>2027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89E3278-0B68-2530-37B5-77632EAE82F6}"/>
              </a:ext>
            </a:extLst>
          </p:cNvPr>
          <p:cNvSpPr txBox="1"/>
          <p:nvPr/>
        </p:nvSpPr>
        <p:spPr>
          <a:xfrm>
            <a:off x="1131626" y="2974074"/>
            <a:ext cx="2047164" cy="230832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 dirty="0"/>
              <a:t>By my first year of opening my business , I </a:t>
            </a:r>
            <a:r>
              <a:rPr lang="en-GB"/>
              <a:t>would like to have settled and pay off all my loans to start making a profit. </a:t>
            </a:r>
            <a:endParaRPr lang="en-US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1ACB327-FEC6-1CC5-8D99-14E130FDD00E}"/>
              </a:ext>
            </a:extLst>
          </p:cNvPr>
          <p:cNvSpPr txBox="1"/>
          <p:nvPr/>
        </p:nvSpPr>
        <p:spPr>
          <a:xfrm>
            <a:off x="3218596" y="3047999"/>
            <a:ext cx="1757149" cy="286232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 dirty="0"/>
              <a:t>By my second year I would like to have my permanent costumers  and start to invest on my interior decoration.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1EBAAF77-1580-84A0-AEA4-3F3478C43262}"/>
              </a:ext>
            </a:extLst>
          </p:cNvPr>
          <p:cNvSpPr txBox="1"/>
          <p:nvPr/>
        </p:nvSpPr>
        <p:spPr>
          <a:xfrm>
            <a:off x="5134969" y="3048000"/>
            <a:ext cx="1882253" cy="258532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 dirty="0"/>
              <a:t>I would like to have extended qualifications that will allow me to start teaching on the courses I have been qualified on.</a:t>
            </a:r>
            <a:endParaRPr lang="en-US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971B796C-505E-8B88-29F6-A19F48AE0984}"/>
              </a:ext>
            </a:extLst>
          </p:cNvPr>
          <p:cNvSpPr txBox="1"/>
          <p:nvPr/>
        </p:nvSpPr>
        <p:spPr>
          <a:xfrm>
            <a:off x="7113896" y="3093493"/>
            <a:ext cx="1330656" cy="258532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 dirty="0"/>
              <a:t>I would like to start planning on expanding my franchise.</a:t>
            </a:r>
            <a:endParaRPr lang="en-US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1E084288-BD0C-B2BE-51B2-6561E9804CEA}"/>
              </a:ext>
            </a:extLst>
          </p:cNvPr>
          <p:cNvSpPr txBox="1"/>
          <p:nvPr/>
        </p:nvSpPr>
        <p:spPr>
          <a:xfrm>
            <a:off x="8819865" y="3104865"/>
            <a:ext cx="1569492" cy="203132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I would like to be personally stable and financially stable in my business and personal goals.</a:t>
            </a:r>
          </a:p>
        </p:txBody>
      </p:sp>
    </p:spTree>
    <p:extLst>
      <p:ext uri="{BB962C8B-B14F-4D97-AF65-F5344CB8AC3E}">
        <p14:creationId xmlns:p14="http://schemas.microsoft.com/office/powerpoint/2010/main" val="108396764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9">
            <a:extLst>
              <a:ext uri="{FF2B5EF4-FFF2-40B4-BE49-F238E27FC236}">
                <a16:creationId xmlns:a16="http://schemas.microsoft.com/office/drawing/2014/main" id="{0CABCAE3-64FC-4149-819F-2C18128241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9" name="Picture 11">
            <a:extLst>
              <a:ext uri="{FF2B5EF4-FFF2-40B4-BE49-F238E27FC236}">
                <a16:creationId xmlns:a16="http://schemas.microsoft.com/office/drawing/2014/main" id="{012FDCFE-9AD2-4D8A-8CBF-B3AA37EBF6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11" name="Straight Connector 13">
            <a:extLst>
              <a:ext uri="{FF2B5EF4-FFF2-40B4-BE49-F238E27FC236}">
                <a16:creationId xmlns:a16="http://schemas.microsoft.com/office/drawing/2014/main" id="{FBD463FC-4CA8-4FF4-85A3-AF9F4B98D2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5">
            <a:extLst>
              <a:ext uri="{FF2B5EF4-FFF2-40B4-BE49-F238E27FC236}">
                <a16:creationId xmlns:a16="http://schemas.microsoft.com/office/drawing/2014/main" id="{A56012FD-74A8-4C91-B318-435CF2B719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 useBgFill="1">
        <p:nvSpPr>
          <p:cNvPr id="15" name="Rectangle 17">
            <a:extLst>
              <a:ext uri="{FF2B5EF4-FFF2-40B4-BE49-F238E27FC236}">
                <a16:creationId xmlns:a16="http://schemas.microsoft.com/office/drawing/2014/main" id="{C630F413-44CE-4746-9821-9E0107978E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9">
            <a:extLst>
              <a:ext uri="{FF2B5EF4-FFF2-40B4-BE49-F238E27FC236}">
                <a16:creationId xmlns:a16="http://schemas.microsoft.com/office/drawing/2014/main" id="{22D671B1-B099-4F9C-B9CC-9D22B4DAF8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838524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E8A5E3A-DCC6-2787-6E02-88720993B91C}"/>
              </a:ext>
            </a:extLst>
          </p:cNvPr>
          <p:cNvSpPr txBox="1"/>
          <p:nvPr/>
        </p:nvSpPr>
        <p:spPr>
          <a:xfrm>
            <a:off x="6098667" y="402675"/>
            <a:ext cx="3157577" cy="1312001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800" cap="all">
                <a:latin typeface="+mj-lt"/>
                <a:ea typeface="+mj-ea"/>
                <a:cs typeface="+mj-cs"/>
              </a:rPr>
              <a:t>ACTION YOU ARE TAKING</a:t>
            </a:r>
          </a:p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2800" cap="all">
              <a:latin typeface="+mj-lt"/>
              <a:ea typeface="+mj-ea"/>
              <a:cs typeface="+mj-cs"/>
            </a:endParaRPr>
          </a:p>
        </p:txBody>
      </p:sp>
      <p:cxnSp>
        <p:nvCxnSpPr>
          <p:cNvPr id="19" name="Straight Connector 21">
            <a:extLst>
              <a:ext uri="{FF2B5EF4-FFF2-40B4-BE49-F238E27FC236}">
                <a16:creationId xmlns:a16="http://schemas.microsoft.com/office/drawing/2014/main" id="{7552FBEF-FA69-427B-8245-0A518E0513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55992" y="2146542"/>
            <a:ext cx="3157578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4" name="Title 1">
            <a:extLst>
              <a:ext uri="{FF2B5EF4-FFF2-40B4-BE49-F238E27FC236}">
                <a16:creationId xmlns:a16="http://schemas.microsoft.com/office/drawing/2014/main" id="{898488B7-DBD3-40E7-B54B-4DA6C5693E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51580" y="3122496"/>
            <a:ext cx="3530157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b="0" i="0" kern="1200" cap="all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endParaRPr lang="en-US" dirty="0"/>
          </a:p>
        </p:txBody>
      </p:sp>
      <p:pic>
        <p:nvPicPr>
          <p:cNvPr id="5" name="Picture 4" descr="Classic Eyelash Extension Training | ABT Accredited | Fancy Academy Limited">
            <a:extLst>
              <a:ext uri="{FF2B5EF4-FFF2-40B4-BE49-F238E27FC236}">
                <a16:creationId xmlns:a16="http://schemas.microsoft.com/office/drawing/2014/main" id="{F6FAE3A1-1449-818C-6CBC-1B36CE7CE73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1754" y="621750"/>
            <a:ext cx="5507058" cy="55070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58F1936B-BE10-C1B4-C3DE-887C6528291F}"/>
              </a:ext>
            </a:extLst>
          </p:cNvPr>
          <p:cNvSpPr txBox="1"/>
          <p:nvPr/>
        </p:nvSpPr>
        <p:spPr>
          <a:xfrm>
            <a:off x="5596071" y="1749733"/>
            <a:ext cx="6510870" cy="686096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sz="1200" b="1" u="sng" dirty="0"/>
              <a:t>CONTENT PLAN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endParaRPr lang="en-US" sz="1600" b="1" dirty="0"/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endParaRPr lang="en-US" sz="1600" b="1" dirty="0"/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sz="1600" b="1" dirty="0"/>
              <a:t>The planning uploading the content is very basic:</a:t>
            </a:r>
            <a:endParaRPr lang="en-US" sz="1600"/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endParaRPr lang="en-US" sz="1600" b="1" dirty="0"/>
          </a:p>
          <a:p>
            <a:pPr marL="285750"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sz="1600" i="1" dirty="0"/>
              <a:t>Upload stories at lunch time, everyone is resting from work so they will  access social media more than ever in  the day.</a:t>
            </a:r>
          </a:p>
          <a:p>
            <a:pPr marL="285750"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endParaRPr lang="en-US" sz="1600" i="1" dirty="0"/>
          </a:p>
          <a:p>
            <a:pPr marL="285750"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sz="1600" i="1" dirty="0"/>
              <a:t>Upload most of the content in the weekend, because most of  the people don't have nothing to do that days </a:t>
            </a:r>
          </a:p>
          <a:p>
            <a:pPr marL="285750"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endParaRPr lang="en-US" sz="1600" i="1" dirty="0"/>
          </a:p>
          <a:p>
            <a:pPr marL="285750"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sz="1600" i="1" dirty="0"/>
              <a:t>Keep the profile updated everyday</a:t>
            </a:r>
          </a:p>
          <a:p>
            <a:pPr marL="285750"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endParaRPr lang="en-US" sz="1600" i="1" dirty="0"/>
          </a:p>
          <a:p>
            <a:pPr marL="285750"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sz="1600" i="1" dirty="0"/>
              <a:t>Track the activity of your post the week after starting so you can predict the best times to upload content.</a:t>
            </a:r>
          </a:p>
          <a:p>
            <a:pPr marL="285750"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endParaRPr lang="en-US" sz="1200" i="1" dirty="0"/>
          </a:p>
          <a:p>
            <a:pPr marL="285750"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endParaRPr lang="en-US" sz="1200" i="1" dirty="0"/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endParaRPr lang="en-US" sz="1200" b="1" dirty="0"/>
          </a:p>
        </p:txBody>
      </p:sp>
    </p:spTree>
    <p:extLst>
      <p:ext uri="{BB962C8B-B14F-4D97-AF65-F5344CB8AC3E}">
        <p14:creationId xmlns:p14="http://schemas.microsoft.com/office/powerpoint/2010/main" val="219957912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3" name="Rectangle 4102">
            <a:extLst>
              <a:ext uri="{FF2B5EF4-FFF2-40B4-BE49-F238E27FC236}">
                <a16:creationId xmlns:a16="http://schemas.microsoft.com/office/drawing/2014/main" id="{0CABCAE3-64FC-4149-819F-2C18128241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4105" name="Picture 4104">
            <a:extLst>
              <a:ext uri="{FF2B5EF4-FFF2-40B4-BE49-F238E27FC236}">
                <a16:creationId xmlns:a16="http://schemas.microsoft.com/office/drawing/2014/main" id="{012FDCFE-9AD2-4D8A-8CBF-B3AA37EBF6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4107" name="Straight Connector 4106">
            <a:extLst>
              <a:ext uri="{FF2B5EF4-FFF2-40B4-BE49-F238E27FC236}">
                <a16:creationId xmlns:a16="http://schemas.microsoft.com/office/drawing/2014/main" id="{FBD463FC-4CA8-4FF4-85A3-AF9F4B98D2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09" name="Straight Connector 4108">
            <a:extLst>
              <a:ext uri="{FF2B5EF4-FFF2-40B4-BE49-F238E27FC236}">
                <a16:creationId xmlns:a16="http://schemas.microsoft.com/office/drawing/2014/main" id="{A56012FD-74A8-4C91-B318-435CF2B719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 useBgFill="1">
        <p:nvSpPr>
          <p:cNvPr id="4111" name="Rectangle 4110">
            <a:extLst>
              <a:ext uri="{FF2B5EF4-FFF2-40B4-BE49-F238E27FC236}">
                <a16:creationId xmlns:a16="http://schemas.microsoft.com/office/drawing/2014/main" id="{35C3D674-3D59-4E93-80CA-0C0A9095E8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4113" name="Straight Connector 4112">
            <a:extLst>
              <a:ext uri="{FF2B5EF4-FFF2-40B4-BE49-F238E27FC236}">
                <a16:creationId xmlns:a16="http://schemas.microsoft.com/office/drawing/2014/main" id="{C884B8F8-FDC9-498B-9960-5D7260AFCB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3896" y="1847088"/>
            <a:ext cx="417737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4115" name="Rectangle 4114">
            <a:extLst>
              <a:ext uri="{FF2B5EF4-FFF2-40B4-BE49-F238E27FC236}">
                <a16:creationId xmlns:a16="http://schemas.microsoft.com/office/drawing/2014/main" id="{EF2A81E1-BCBE-426B-8C09-33274E6940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89AEB04-499E-6144-1269-B9B436997649}"/>
              </a:ext>
            </a:extLst>
          </p:cNvPr>
          <p:cNvSpPr txBox="1"/>
          <p:nvPr/>
        </p:nvSpPr>
        <p:spPr>
          <a:xfrm>
            <a:off x="1451581" y="2015732"/>
            <a:ext cx="4172212" cy="3450613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00000"/>
            </a:pPr>
            <a:r>
              <a:rPr lang="en-US" dirty="0"/>
              <a:t>- I will promote my business frequently and professionally. </a:t>
            </a:r>
          </a:p>
          <a:p>
            <a:pPr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00000"/>
            </a:pPr>
            <a:r>
              <a:rPr lang="en-US" dirty="0"/>
              <a:t>- Small business have started off with loads of attractive promotions which have allowed them to increase in public and profit.</a:t>
            </a:r>
          </a:p>
          <a:p>
            <a:pPr defTabSz="914400">
              <a:lnSpc>
                <a:spcPct val="120000"/>
              </a:lnSpc>
              <a:spcAft>
                <a:spcPts val="600"/>
              </a:spcAft>
            </a:pPr>
            <a:r>
              <a:rPr lang="en-US" dirty="0"/>
              <a:t>- 80% of businesses have succeeded due to promotion .</a:t>
            </a:r>
          </a:p>
          <a:p>
            <a:pPr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00000"/>
            </a:pPr>
            <a:endParaRPr lang="en-US"/>
          </a:p>
        </p:txBody>
      </p:sp>
      <p:pic>
        <p:nvPicPr>
          <p:cNvPr id="4098" name="Picture 2" descr="Eyelash Extension Training Manual">
            <a:extLst>
              <a:ext uri="{FF2B5EF4-FFF2-40B4-BE49-F238E27FC236}">
                <a16:creationId xmlns:a16="http://schemas.microsoft.com/office/drawing/2014/main" id="{CD21202F-0E6C-6958-E314-165D381E473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094411" y="1126985"/>
            <a:ext cx="4960442" cy="40179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7" name="Picture 4116">
            <a:extLst>
              <a:ext uri="{FF2B5EF4-FFF2-40B4-BE49-F238E27FC236}">
                <a16:creationId xmlns:a16="http://schemas.microsoft.com/office/drawing/2014/main" id="{39D1DDD4-5BB3-45BA-B9B3-06B62299AD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4119" name="Straight Connector 4118">
            <a:extLst>
              <a:ext uri="{FF2B5EF4-FFF2-40B4-BE49-F238E27FC236}">
                <a16:creationId xmlns:a16="http://schemas.microsoft.com/office/drawing/2014/main" id="{A24DAE64-2302-42EA-8239-F2F0775CA5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8566549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0CABCAE3-64FC-4149-819F-2C18128241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012FDCFE-9AD2-4D8A-8CBF-B3AA37EBF6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FBD463FC-4CA8-4FF4-85A3-AF9F4B98D2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A56012FD-74A8-4C91-B318-435CF2B719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35C3D674-3D59-4E93-80CA-0C0A9095E8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C884B8F8-FDC9-498B-9960-5D7260AFCB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3896" y="1847088"/>
            <a:ext cx="417737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0AAECCA0-4612-DD2D-0DE5-04DE7AA68E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80" y="804520"/>
            <a:ext cx="4176511" cy="104923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Conclusion</a:t>
            </a:r>
            <a:br>
              <a:rPr lang="en-US"/>
            </a:br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EF2A81E1-BCBE-426B-8C09-33274E6940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C276F6F-8A65-76FC-5BEE-40D5A60C38D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451581" y="2015732"/>
            <a:ext cx="4172212" cy="3450613"/>
          </a:xfrm>
        </p:spPr>
        <p:txBody>
          <a:bodyPr vert="horz" lIns="91440" tIns="45720" rIns="91440" bIns="45720" rtlCol="0" anchor="t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US" dirty="0"/>
              <a:t>I would like to have opened a successful business which will allow me to open a franchise and expand world-wide with fully trusted employees. Also , according to the past slides , to have a successful business you need a development plan which will help you to succeed in your business.</a:t>
            </a:r>
            <a:endParaRPr lang="en-US"/>
          </a:p>
        </p:txBody>
      </p:sp>
      <p:pic>
        <p:nvPicPr>
          <p:cNvPr id="7" name="Picture 7" descr="A picture containing text, wall, indoor, floor&#10;&#10;Description automatically generated">
            <a:extLst>
              <a:ext uri="{FF2B5EF4-FFF2-40B4-BE49-F238E27FC236}">
                <a16:creationId xmlns:a16="http://schemas.microsoft.com/office/drawing/2014/main" id="{AFCE8309-D57B-D882-1BB2-1C245E5C98EE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3"/>
          <a:srcRect l="2885" r="2885"/>
          <a:stretch/>
        </p:blipFill>
        <p:spPr>
          <a:xfrm>
            <a:off x="6257859" y="407522"/>
            <a:ext cx="2085963" cy="2886554"/>
          </a:xfrm>
          <a:prstGeom prst="rect">
            <a:avLst/>
          </a:prstGeom>
        </p:spPr>
      </p:pic>
      <p:pic>
        <p:nvPicPr>
          <p:cNvPr id="26" name="Picture 25">
            <a:extLst>
              <a:ext uri="{FF2B5EF4-FFF2-40B4-BE49-F238E27FC236}">
                <a16:creationId xmlns:a16="http://schemas.microsoft.com/office/drawing/2014/main" id="{39D1DDD4-5BB3-45BA-B9B3-06B62299AD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A24DAE64-2302-42EA-8239-F2F0775CA5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" name="Picture 8">
            <a:extLst>
              <a:ext uri="{FF2B5EF4-FFF2-40B4-BE49-F238E27FC236}">
                <a16:creationId xmlns:a16="http://schemas.microsoft.com/office/drawing/2014/main" id="{282AFF8A-F93A-654D-D2BF-6253583B78E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14706" y="2739575"/>
            <a:ext cx="2481335" cy="3062075"/>
          </a:xfrm>
          <a:prstGeom prst="rect">
            <a:avLst/>
          </a:prstGeom>
        </p:spPr>
      </p:pic>
      <p:pic>
        <p:nvPicPr>
          <p:cNvPr id="9" name="Picture 9" descr="A picture containing indoor, living, decorated, furniture&#10;&#10;Description automatically generated">
            <a:extLst>
              <a:ext uri="{FF2B5EF4-FFF2-40B4-BE49-F238E27FC236}">
                <a16:creationId xmlns:a16="http://schemas.microsoft.com/office/drawing/2014/main" id="{A5D47F1A-90AA-C0A7-A1E3-DBDA2AF3320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153951" y="811116"/>
            <a:ext cx="2152366" cy="2415228"/>
          </a:xfrm>
          <a:prstGeom prst="rect">
            <a:avLst/>
          </a:prstGeom>
        </p:spPr>
      </p:pic>
      <p:pic>
        <p:nvPicPr>
          <p:cNvPr id="10" name="Picture 10" descr="A picture containing wall, indoor, several&#10;&#10;Description automatically generated">
            <a:extLst>
              <a:ext uri="{FF2B5EF4-FFF2-40B4-BE49-F238E27FC236}">
                <a16:creationId xmlns:a16="http://schemas.microsoft.com/office/drawing/2014/main" id="{4DB9E18B-F9CA-FF2B-F5DB-0C307E83597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684292" y="3238002"/>
            <a:ext cx="1846998" cy="24405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73506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332A35-C803-D216-CB24-11EF96924C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612673"/>
          </a:xfrm>
        </p:spPr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86BE11-DE91-9E86-108C-7B2E99AF32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2829" y="1864920"/>
            <a:ext cx="9603275" cy="3450613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900" dirty="0"/>
              <a:t>Adam, B. (2019) “Are Your Company’s Strengths Really Weaknesses? Available at: </a:t>
            </a:r>
            <a:r>
              <a:rPr lang="en-GB" sz="900" dirty="0">
                <a:hlinkClick r:id="rId2"/>
              </a:rPr>
              <a:t>https://hbr.org/2019/08/are-your-companys-strengths-really-weaknesses</a:t>
            </a:r>
            <a:r>
              <a:rPr lang="en-GB" sz="900" dirty="0"/>
              <a:t> [Accessed on 23th July 2022]. </a:t>
            </a:r>
            <a:endParaRPr lang="en-GB" sz="900">
              <a:solidFill>
                <a:schemeClr val="accent5">
                  <a:lumMod val="50000"/>
                </a:schemeClr>
              </a:solidFill>
            </a:endParaRPr>
          </a:p>
          <a:p>
            <a:r>
              <a:rPr lang="en-GB" sz="900" dirty="0"/>
              <a:t>Alan, S. (2016) SWOT Analysis. 4</a:t>
            </a:r>
            <a:r>
              <a:rPr lang="en-GB" sz="900" baseline="30000" dirty="0"/>
              <a:t>th</a:t>
            </a:r>
            <a:r>
              <a:rPr lang="en-GB" sz="900" dirty="0"/>
              <a:t> </a:t>
            </a:r>
            <a:r>
              <a:rPr lang="en-GB" sz="900" dirty="0" err="1"/>
              <a:t>edn</a:t>
            </a:r>
            <a:r>
              <a:rPr lang="en-GB" sz="900" dirty="0"/>
              <a:t>. United Kingdom: </a:t>
            </a:r>
            <a:r>
              <a:rPr lang="en-GB" sz="900" dirty="0" err="1"/>
              <a:t>Spectaris</a:t>
            </a:r>
            <a:r>
              <a:rPr lang="en-GB" sz="900" dirty="0"/>
              <a:t> Limited, pp. 15-43. </a:t>
            </a:r>
          </a:p>
          <a:p>
            <a:r>
              <a:rPr lang="en-GB" sz="900" dirty="0"/>
              <a:t>Connor, S. (2022) “Opening a beauty salon in the UK: how to get started”. Available at: </a:t>
            </a:r>
            <a:r>
              <a:rPr lang="en-GB" sz="900" dirty="0">
                <a:hlinkClick r:id="rId3"/>
              </a:rPr>
              <a:t>https://www.simplybusiness.co.uk/knowledge/articles/2022/03/how-to-open-a-salon/</a:t>
            </a:r>
            <a:r>
              <a:rPr lang="en-GB" sz="900" dirty="0"/>
              <a:t> [Accessed on 10</a:t>
            </a:r>
            <a:r>
              <a:rPr lang="en-GB" sz="900" baseline="30000" dirty="0"/>
              <a:t>th</a:t>
            </a:r>
            <a:r>
              <a:rPr lang="en-GB" sz="900" dirty="0"/>
              <a:t> July 2022]. </a:t>
            </a:r>
          </a:p>
          <a:p>
            <a:r>
              <a:rPr lang="en-GB" sz="900" dirty="0"/>
              <a:t>Helms, M.M. and Nixon, J., (2010). Exploring SWOT analysis–where are we now? A review of academic research from the last decade. </a:t>
            </a:r>
            <a:r>
              <a:rPr lang="en-GB" sz="900" i="1" dirty="0"/>
              <a:t>Journal of strategy and management</a:t>
            </a:r>
            <a:r>
              <a:rPr lang="en-GB" sz="900" dirty="0"/>
              <a:t>. </a:t>
            </a:r>
          </a:p>
          <a:p>
            <a:r>
              <a:rPr lang="en-GB" sz="900" dirty="0"/>
              <a:t>John, S. (2020) “102 Examples of Business Strengths”. Available at: </a:t>
            </a:r>
            <a:r>
              <a:rPr lang="en-GB" sz="900" dirty="0">
                <a:hlinkClick r:id="rId4"/>
              </a:rPr>
              <a:t>https://simplicable.com/en/business-strengths</a:t>
            </a:r>
            <a:r>
              <a:rPr lang="en-GB" sz="900" dirty="0"/>
              <a:t> [Accessed on 19th July 2022]. </a:t>
            </a:r>
          </a:p>
          <a:p>
            <a:r>
              <a:rPr lang="en-GB" sz="900" dirty="0"/>
              <a:t>Julia, W. (2022) “How to start a beauty salon”. Available at: </a:t>
            </a:r>
            <a:r>
              <a:rPr lang="en-GB" sz="900" dirty="0">
                <a:hlinkClick r:id="rId5"/>
              </a:rPr>
              <a:t>https://startups.co.uk/guides/how-to-start-a-beauty-salonspa/</a:t>
            </a:r>
            <a:r>
              <a:rPr lang="en-GB" sz="900" dirty="0"/>
              <a:t> [Accessed on 10</a:t>
            </a:r>
            <a:r>
              <a:rPr lang="en-GB" sz="900" baseline="30000" dirty="0"/>
              <a:t>th</a:t>
            </a:r>
            <a:r>
              <a:rPr lang="en-GB" sz="900" dirty="0"/>
              <a:t> July 2022]. </a:t>
            </a:r>
          </a:p>
          <a:p>
            <a:r>
              <a:rPr lang="en-GB" sz="900" dirty="0"/>
              <a:t>Mary Kate, M. (2021) Crucial Components to a Business Development Plan. Available at: </a:t>
            </a:r>
            <a:r>
              <a:rPr lang="en-GB" sz="900" dirty="0">
                <a:hlinkClick r:id="rId6"/>
              </a:rPr>
              <a:t>https://altametrics.com/en/business-development/business-development-plan.html</a:t>
            </a:r>
            <a:r>
              <a:rPr lang="en-GB" sz="900" dirty="0"/>
              <a:t> [Accessed on 29th July 2022]. </a:t>
            </a:r>
          </a:p>
          <a:p>
            <a:r>
              <a:rPr lang="en-GB" sz="900" dirty="0"/>
              <a:t>Óscar, G. </a:t>
            </a:r>
            <a:r>
              <a:rPr lang="en-GB" sz="900" dirty="0">
                <a:hlinkClick r:id="rId7"/>
              </a:rPr>
              <a:t>Diego, R. Gonzales, M. </a:t>
            </a:r>
            <a:r>
              <a:rPr lang="en-GB" sz="900" dirty="0">
                <a:hlinkClick r:id="rId8"/>
              </a:rPr>
              <a:t>Juan Pablo, R. </a:t>
            </a:r>
            <a:r>
              <a:rPr lang="en-GB" sz="900" dirty="0">
                <a:hlinkClick r:id="rId9"/>
              </a:rPr>
              <a:t>Gustavo A. García</a:t>
            </a:r>
            <a:r>
              <a:rPr lang="en-GB" sz="900" dirty="0"/>
              <a:t> (2020) “</a:t>
            </a:r>
            <a:r>
              <a:rPr lang="en-GB" sz="900" dirty="0">
                <a:hlinkClick r:id="rId10"/>
              </a:rPr>
              <a:t>International Journal of Workplace Health Management</a:t>
            </a:r>
            <a:r>
              <a:rPr lang="en-GB" sz="900" dirty="0"/>
              <a:t>”. Available at: </a:t>
            </a:r>
            <a:r>
              <a:rPr lang="en-GB" sz="900" dirty="0">
                <a:hlinkClick r:id="rId11"/>
              </a:rPr>
              <a:t>https://www.emerald.com/insight/content/doi/10.1108/IJWHM-04-2019</a:t>
            </a:r>
            <a:r>
              <a:rPr lang="en-GB" sz="900" dirty="0"/>
              <a:t> [Accessed on 3rd July 2022]. </a:t>
            </a:r>
          </a:p>
          <a:p>
            <a:r>
              <a:rPr lang="en-GB" sz="900" dirty="0"/>
              <a:t>Shobhit, S. (2022) What Are the Basics of Business Development? Available at: </a:t>
            </a:r>
            <a:r>
              <a:rPr lang="en-GB" sz="900" dirty="0">
                <a:hlinkClick r:id="rId12"/>
              </a:rPr>
              <a:t>https://www.investopedia.com/articles/personal-finance/090815/basics-business-development.asp</a:t>
            </a:r>
            <a:r>
              <a:rPr lang="en-GB" sz="900" dirty="0"/>
              <a:t> [Accessed on 25th July 2022]. </a:t>
            </a:r>
          </a:p>
          <a:p>
            <a:r>
              <a:rPr lang="en-GB" sz="900" dirty="0"/>
              <a:t>Trought, F. (2017). Brilliant Employability Skills: How to Stand Out from the Crowd in the Graduate Job Market. United Kingdom: Pearson Education Limited. Pp. 43-55. </a:t>
            </a:r>
          </a:p>
          <a:p>
            <a:r>
              <a:rPr lang="en-GB" sz="900" dirty="0"/>
              <a:t>Will, K. (2022) “Strength, Weakness, Opportunity, and Threat (SWOT) Analysis”. Available at: </a:t>
            </a:r>
            <a:r>
              <a:rPr lang="en-GB" sz="900" dirty="0">
                <a:hlinkClick r:id="rId13"/>
              </a:rPr>
              <a:t>https://www.investopedia.com/terms/s/swot.asp</a:t>
            </a:r>
            <a:r>
              <a:rPr lang="en-GB" sz="900" dirty="0"/>
              <a:t> [Accessed on 12th May 2022]. </a:t>
            </a:r>
          </a:p>
          <a:p>
            <a:endParaRPr lang="en-GB" dirty="0">
              <a:solidFill>
                <a:schemeClr val="accent5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52060266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Violet II">
      <a:dk1>
        <a:sysClr val="windowText" lastClr="000000"/>
      </a:dk1>
      <a:lt1>
        <a:sysClr val="window" lastClr="FFFFFF"/>
      </a:lt1>
      <a:dk2>
        <a:srgbClr val="632E62"/>
      </a:dk2>
      <a:lt2>
        <a:srgbClr val="EAE5EB"/>
      </a:lt2>
      <a:accent1>
        <a:srgbClr val="92278F"/>
      </a:accent1>
      <a:accent2>
        <a:srgbClr val="9B57D3"/>
      </a:accent2>
      <a:accent3>
        <a:srgbClr val="755DD9"/>
      </a:accent3>
      <a:accent4>
        <a:srgbClr val="665EB8"/>
      </a:accent4>
      <a:accent5>
        <a:srgbClr val="45A5ED"/>
      </a:accent5>
      <a:accent6>
        <a:srgbClr val="5982DB"/>
      </a:accent6>
      <a:hlink>
        <a:srgbClr val="0066FF"/>
      </a:hlink>
      <a:folHlink>
        <a:srgbClr val="666699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252</TotalTime>
  <Words>237</Words>
  <Application>Microsoft Office PowerPoint</Application>
  <PresentationFormat>Widescreen</PresentationFormat>
  <Paragraphs>45</Paragraphs>
  <Slides>10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Gallery</vt:lpstr>
      <vt:lpstr>Academic and employability skills</vt:lpstr>
      <vt:lpstr>       BEAUTY SALON             GODDESs          </vt:lpstr>
      <vt:lpstr>Skills required</vt:lpstr>
      <vt:lpstr>THREATS / WEAKNESSES</vt:lpstr>
      <vt:lpstr>SWOT ANALYSIS</vt:lpstr>
      <vt:lpstr>DEVELOPMENT PLAN   </vt:lpstr>
      <vt:lpstr>PowerPoint Presentation</vt:lpstr>
      <vt:lpstr>PowerPoint Presentation</vt:lpstr>
      <vt:lpstr>Conclusion 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Glenny Maria Rodriguez Molina</cp:lastModifiedBy>
  <cp:revision>1139</cp:revision>
  <dcterms:created xsi:type="dcterms:W3CDTF">2022-06-30T09:41:30Z</dcterms:created>
  <dcterms:modified xsi:type="dcterms:W3CDTF">2022-08-05T16:01:18Z</dcterms:modified>
</cp:coreProperties>
</file>