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48" r:id="rId1"/>
  </p:sldMasterIdLst>
  <p:notesMasterIdLst>
    <p:notesMasterId r:id="rId2"/>
  </p:notesMasterIdLst>
  <p:sldIdLst>
    <p:sldId id="256" r:id="rId3"/>
  </p:sldIdLst>
  <p:sldSz cy="15113000" cx="21374100"/>
  <p:notesSz cx="6858000" cy="9144000"/>
  <p:embeddedFontLst>
    <p:embeddedFont>
      <p:font typeface="Poppins Semi-Bold" panose="020B0604020202020204" charset="0"/>
      <p:regular r:id="rId4"/>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2" autoAdjust="0"/>
  </p:normalViewPr>
  <p:slideViewPr>
    <p:cSldViewPr>
      <p:cViewPr varScale="1">
        <p:scale>
          <a:sx n="36" d="100"/>
          <a:sy n="36" d="100"/>
        </p:scale>
        <p:origin x="1416" y="14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font" Target="fonts/font1.fntdata"/><Relationship Id="rId5" Type="http://schemas.openxmlformats.org/officeDocument/2006/relationships/tableStyles" Target="tableStyles.xml"/><Relationship Id="rId6" Type="http://schemas.openxmlformats.org/officeDocument/2006/relationships/presProps" Target="presProps.xml"/><Relationship Id="rId7" Type="http://schemas.openxmlformats.org/officeDocument/2006/relationships/viewProps" Target="viewProps.xml"/><Relationship Id="rId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1" name=""/>
        <p:cNvGrpSpPr/>
        <p:nvPr/>
      </p:nvGrpSpPr>
      <p:grpSpPr>
        <a:xfrm>
          <a:off x="0" y="0"/>
          <a:ext cx="0" cy="0"/>
          <a:chOff x="0" y="0"/>
          <a:chExt cx="0" cy="0"/>
        </a:xfrm>
      </p:grpSpPr>
      <p:sp>
        <p:nvSpPr>
          <p:cNvPr id="1048661"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62"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63"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64"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65"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66"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0" name=""/>
        <p:cNvGrpSpPr/>
        <p:nvPr/>
      </p:nvGrpSpPr>
      <p:grpSpPr>
        <a:xfrm>
          <a:off x="0" y="0"/>
          <a:ext cx="0" cy="0"/>
          <a:chOff x="0" y="0"/>
          <a:chExt cx="0" cy="0"/>
        </a:xfrm>
      </p:grpSpPr>
      <p:sp>
        <p:nvSpPr>
          <p:cNvPr id="1048606" name="Title 1"/>
          <p:cNvSpPr>
            <a:spLocks noGrp="1"/>
          </p:cNvSpPr>
          <p:nvPr>
            <p:ph type="ctrTitle"/>
          </p:nvPr>
        </p:nvSpPr>
        <p:spPr>
          <a:xfrm>
            <a:off x="685800" y="2130425"/>
            <a:ext cx="7772400" cy="1470025"/>
          </a:xfrm>
        </p:spPr>
        <p:txBody>
          <a:bodyPr/>
          <a:p>
            <a:r>
              <a:rPr lang="en-US"/>
              <a:t>Click to edit Master title style</a:t>
            </a:r>
          </a:p>
        </p:txBody>
      </p:sp>
      <p:sp>
        <p:nvSpPr>
          <p:cNvPr id="1048607"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608" name="Date Placeholder 3"/>
          <p:cNvSpPr>
            <a:spLocks noGrp="1"/>
          </p:cNvSpPr>
          <p:nvPr>
            <p:ph type="dt" sz="half" idx="10"/>
          </p:nvPr>
        </p:nvSpPr>
        <p:spPr/>
        <p:txBody>
          <a:bodyPr/>
          <a:p>
            <a:fld id="{1D8BD707-D9CF-40AE-B4C6-C98DA3205C09}" type="datetimeFigureOut">
              <a:rPr lang="en-US" smtClean="0"/>
              <a:t>7/29/2026</a:t>
            </a:fld>
            <a:endParaRPr lang="en-US"/>
          </a:p>
        </p:txBody>
      </p:sp>
      <p:sp>
        <p:nvSpPr>
          <p:cNvPr id="1048609" name="Footer Placeholder 4"/>
          <p:cNvSpPr>
            <a:spLocks noGrp="1"/>
          </p:cNvSpPr>
          <p:nvPr>
            <p:ph type="ftr" sz="quarter" idx="11"/>
          </p:nvPr>
        </p:nvSpPr>
        <p:spPr/>
        <p:txBody>
          <a:bodyPr/>
          <a:p>
            <a:endParaRPr lang="en-US"/>
          </a:p>
        </p:txBody>
      </p:sp>
      <p:sp>
        <p:nvSpPr>
          <p:cNvPr id="1048610"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3" name=""/>
        <p:cNvGrpSpPr/>
        <p:nvPr/>
      </p:nvGrpSpPr>
      <p:grpSpPr>
        <a:xfrm>
          <a:off x="0" y="0"/>
          <a:ext cx="0" cy="0"/>
          <a:chOff x="0" y="0"/>
          <a:chExt cx="0" cy="0"/>
        </a:xfrm>
      </p:grpSpPr>
      <p:sp>
        <p:nvSpPr>
          <p:cNvPr id="1048620" name="Title 1"/>
          <p:cNvSpPr>
            <a:spLocks noGrp="1"/>
          </p:cNvSpPr>
          <p:nvPr>
            <p:ph type="title"/>
          </p:nvPr>
        </p:nvSpPr>
        <p:spPr/>
        <p:txBody>
          <a:bodyPr/>
          <a:p>
            <a:r>
              <a:rPr lang="en-US"/>
              <a:t>Click to edit Master title style</a:t>
            </a:r>
          </a:p>
        </p:txBody>
      </p:sp>
      <p:sp>
        <p:nvSpPr>
          <p:cNvPr id="1048621"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22" name="Date Placeholder 3"/>
          <p:cNvSpPr>
            <a:spLocks noGrp="1"/>
          </p:cNvSpPr>
          <p:nvPr>
            <p:ph type="dt" sz="half" idx="10"/>
          </p:nvPr>
        </p:nvSpPr>
        <p:spPr/>
        <p:txBody>
          <a:bodyPr/>
          <a:p>
            <a:fld id="{1D8BD707-D9CF-40AE-B4C6-C98DA3205C09}" type="datetimeFigureOut">
              <a:rPr lang="en-US" smtClean="0"/>
              <a:t>7/29/2026</a:t>
            </a:fld>
            <a:endParaRPr lang="en-US"/>
          </a:p>
        </p:txBody>
      </p:sp>
      <p:sp>
        <p:nvSpPr>
          <p:cNvPr id="1048623" name="Footer Placeholder 4"/>
          <p:cNvSpPr>
            <a:spLocks noGrp="1"/>
          </p:cNvSpPr>
          <p:nvPr>
            <p:ph type="ftr" sz="quarter" idx="11"/>
          </p:nvPr>
        </p:nvSpPr>
        <p:spPr/>
        <p:txBody>
          <a:bodyPr/>
          <a:p>
            <a:endParaRPr lang="en-US"/>
          </a:p>
        </p:txBody>
      </p:sp>
      <p:sp>
        <p:nvSpPr>
          <p:cNvPr id="1048624"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6" name=""/>
        <p:cNvGrpSpPr/>
        <p:nvPr/>
      </p:nvGrpSpPr>
      <p:grpSpPr>
        <a:xfrm>
          <a:off x="0" y="0"/>
          <a:ext cx="0" cy="0"/>
          <a:chOff x="0" y="0"/>
          <a:chExt cx="0" cy="0"/>
        </a:xfrm>
      </p:grpSpPr>
      <p:sp>
        <p:nvSpPr>
          <p:cNvPr id="1048636"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637"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38" name="Date Placeholder 3"/>
          <p:cNvSpPr>
            <a:spLocks noGrp="1"/>
          </p:cNvSpPr>
          <p:nvPr>
            <p:ph type="dt" sz="half" idx="10"/>
          </p:nvPr>
        </p:nvSpPr>
        <p:spPr/>
        <p:txBody>
          <a:bodyPr/>
          <a:p>
            <a:fld id="{1D8BD707-D9CF-40AE-B4C6-C98DA3205C09}" type="datetimeFigureOut">
              <a:rPr lang="en-US" smtClean="0"/>
              <a:t>7/29/2026</a:t>
            </a:fld>
            <a:endParaRPr lang="en-US"/>
          </a:p>
        </p:txBody>
      </p:sp>
      <p:sp>
        <p:nvSpPr>
          <p:cNvPr id="1048639" name="Footer Placeholder 4"/>
          <p:cNvSpPr>
            <a:spLocks noGrp="1"/>
          </p:cNvSpPr>
          <p:nvPr>
            <p:ph type="ftr" sz="quarter" idx="11"/>
          </p:nvPr>
        </p:nvSpPr>
        <p:spPr/>
        <p:txBody>
          <a:bodyPr/>
          <a:p>
            <a:endParaRPr lang="en-US"/>
          </a:p>
        </p:txBody>
      </p:sp>
      <p:sp>
        <p:nvSpPr>
          <p:cNvPr id="1048640"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27" name=""/>
        <p:cNvGrpSpPr/>
        <p:nvPr/>
      </p:nvGrpSpPr>
      <p:grpSpPr>
        <a:xfrm>
          <a:off x="0" y="0"/>
          <a:ext cx="0" cy="0"/>
          <a:chOff x="0" y="0"/>
          <a:chExt cx="0" cy="0"/>
        </a:xfrm>
      </p:grpSpPr>
      <p:sp>
        <p:nvSpPr>
          <p:cNvPr id="1048641" name="Title 1"/>
          <p:cNvSpPr>
            <a:spLocks noGrp="1"/>
          </p:cNvSpPr>
          <p:nvPr>
            <p:ph type="title"/>
          </p:nvPr>
        </p:nvSpPr>
        <p:spPr/>
        <p:txBody>
          <a:bodyPr/>
          <a:p>
            <a:r>
              <a:rPr lang="en-US"/>
              <a:t>Click to edit Master title style</a:t>
            </a:r>
          </a:p>
        </p:txBody>
      </p:sp>
      <p:sp>
        <p:nvSpPr>
          <p:cNvPr id="1048642"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3"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4" name="Date Placeholder 4"/>
          <p:cNvSpPr>
            <a:spLocks noGrp="1"/>
          </p:cNvSpPr>
          <p:nvPr>
            <p:ph type="dt" sz="half" idx="10"/>
          </p:nvPr>
        </p:nvSpPr>
        <p:spPr/>
        <p:txBody>
          <a:bodyPr/>
          <a:p>
            <a:fld id="{1D8BD707-D9CF-40AE-B4C6-C98DA3205C09}" type="datetimeFigureOut">
              <a:rPr lang="en-US" smtClean="0"/>
              <a:t>7/29/2026</a:t>
            </a:fld>
            <a:endParaRPr lang="en-US"/>
          </a:p>
        </p:txBody>
      </p:sp>
      <p:sp>
        <p:nvSpPr>
          <p:cNvPr id="1048645" name="Footer Placeholder 5"/>
          <p:cNvSpPr>
            <a:spLocks noGrp="1"/>
          </p:cNvSpPr>
          <p:nvPr>
            <p:ph type="ftr" sz="quarter" idx="11"/>
          </p:nvPr>
        </p:nvSpPr>
        <p:spPr/>
        <p:txBody>
          <a:bodyPr/>
          <a:p>
            <a:endParaRPr lang="en-US"/>
          </a:p>
        </p:txBody>
      </p:sp>
      <p:sp>
        <p:nvSpPr>
          <p:cNvPr id="1048646"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28" name=""/>
        <p:cNvGrpSpPr/>
        <p:nvPr/>
      </p:nvGrpSpPr>
      <p:grpSpPr>
        <a:xfrm>
          <a:off x="0" y="0"/>
          <a:ext cx="0" cy="0"/>
          <a:chOff x="0" y="0"/>
          <a:chExt cx="0" cy="0"/>
        </a:xfrm>
      </p:grpSpPr>
      <p:sp>
        <p:nvSpPr>
          <p:cNvPr id="1048647" name="Title 1"/>
          <p:cNvSpPr>
            <a:spLocks noGrp="1"/>
          </p:cNvSpPr>
          <p:nvPr>
            <p:ph type="title"/>
          </p:nvPr>
        </p:nvSpPr>
        <p:spPr/>
        <p:txBody>
          <a:bodyPr/>
          <a:p>
            <a:r>
              <a:rPr lang="en-US"/>
              <a:t>Click to edit Master title style</a:t>
            </a:r>
          </a:p>
        </p:txBody>
      </p:sp>
      <p:sp>
        <p:nvSpPr>
          <p:cNvPr id="1048648"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49"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0"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1"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2" name="Date Placeholder 6"/>
          <p:cNvSpPr>
            <a:spLocks noGrp="1"/>
          </p:cNvSpPr>
          <p:nvPr>
            <p:ph type="dt" sz="half" idx="10"/>
          </p:nvPr>
        </p:nvSpPr>
        <p:spPr/>
        <p:txBody>
          <a:bodyPr/>
          <a:p>
            <a:fld id="{1D8BD707-D9CF-40AE-B4C6-C98DA3205C09}" type="datetimeFigureOut">
              <a:rPr lang="en-US" smtClean="0"/>
              <a:t>7/29/2026</a:t>
            </a:fld>
            <a:endParaRPr lang="en-US"/>
          </a:p>
        </p:txBody>
      </p:sp>
      <p:sp>
        <p:nvSpPr>
          <p:cNvPr id="1048653" name="Footer Placeholder 7"/>
          <p:cNvSpPr>
            <a:spLocks noGrp="1"/>
          </p:cNvSpPr>
          <p:nvPr>
            <p:ph type="ftr" sz="quarter" idx="11"/>
          </p:nvPr>
        </p:nvSpPr>
        <p:spPr/>
        <p:txBody>
          <a:bodyPr/>
          <a:p>
            <a:endParaRPr lang="en-US"/>
          </a:p>
        </p:txBody>
      </p:sp>
      <p:sp>
        <p:nvSpPr>
          <p:cNvPr id="1048654"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1" name=""/>
        <p:cNvGrpSpPr/>
        <p:nvPr/>
      </p:nvGrpSpPr>
      <p:grpSpPr>
        <a:xfrm>
          <a:off x="0" y="0"/>
          <a:ext cx="0" cy="0"/>
          <a:chOff x="0" y="0"/>
          <a:chExt cx="0" cy="0"/>
        </a:xfrm>
      </p:grpSpPr>
      <p:sp>
        <p:nvSpPr>
          <p:cNvPr id="1048611" name="Title 1"/>
          <p:cNvSpPr>
            <a:spLocks noGrp="1"/>
          </p:cNvSpPr>
          <p:nvPr>
            <p:ph type="title"/>
          </p:nvPr>
        </p:nvSpPr>
        <p:spPr/>
        <p:txBody>
          <a:bodyPr/>
          <a:p>
            <a:r>
              <a:rPr lang="en-US"/>
              <a:t>Click to edit Master title style</a:t>
            </a:r>
          </a:p>
        </p:txBody>
      </p:sp>
      <p:sp>
        <p:nvSpPr>
          <p:cNvPr id="1048612" name="Date Placeholder 2"/>
          <p:cNvSpPr>
            <a:spLocks noGrp="1"/>
          </p:cNvSpPr>
          <p:nvPr>
            <p:ph type="dt" sz="half" idx="10"/>
          </p:nvPr>
        </p:nvSpPr>
        <p:spPr/>
        <p:txBody>
          <a:bodyPr/>
          <a:p>
            <a:fld id="{1D8BD707-D9CF-40AE-B4C6-C98DA3205C09}" type="datetimeFigureOut">
              <a:rPr lang="en-US" smtClean="0"/>
              <a:t>7/29/2026</a:t>
            </a:fld>
            <a:endParaRPr lang="en-US"/>
          </a:p>
        </p:txBody>
      </p:sp>
      <p:sp>
        <p:nvSpPr>
          <p:cNvPr id="1048613" name="Footer Placeholder 3"/>
          <p:cNvSpPr>
            <a:spLocks noGrp="1"/>
          </p:cNvSpPr>
          <p:nvPr>
            <p:ph type="ftr" sz="quarter" idx="11"/>
          </p:nvPr>
        </p:nvSpPr>
        <p:spPr/>
        <p:txBody>
          <a:bodyPr/>
          <a:p>
            <a:endParaRPr lang="en-US"/>
          </a:p>
        </p:txBody>
      </p:sp>
      <p:sp>
        <p:nvSpPr>
          <p:cNvPr id="1048614"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4"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7/29/2026</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29" name=""/>
        <p:cNvGrpSpPr/>
        <p:nvPr/>
      </p:nvGrpSpPr>
      <p:grpSpPr>
        <a:xfrm>
          <a:off x="0" y="0"/>
          <a:ext cx="0" cy="0"/>
          <a:chOff x="0" y="0"/>
          <a:chExt cx="0" cy="0"/>
        </a:xfrm>
      </p:grpSpPr>
      <p:sp>
        <p:nvSpPr>
          <p:cNvPr id="1048655"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656"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7"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58" name="Date Placeholder 4"/>
          <p:cNvSpPr>
            <a:spLocks noGrp="1"/>
          </p:cNvSpPr>
          <p:nvPr>
            <p:ph type="dt" sz="half" idx="10"/>
          </p:nvPr>
        </p:nvSpPr>
        <p:spPr/>
        <p:txBody>
          <a:bodyPr/>
          <a:p>
            <a:fld id="{1D8BD707-D9CF-40AE-B4C6-C98DA3205C09}" type="datetimeFigureOut">
              <a:rPr lang="en-US" smtClean="0"/>
              <a:t>7/29/2026</a:t>
            </a:fld>
            <a:endParaRPr lang="en-US"/>
          </a:p>
        </p:txBody>
      </p:sp>
      <p:sp>
        <p:nvSpPr>
          <p:cNvPr id="1048659" name="Footer Placeholder 5"/>
          <p:cNvSpPr>
            <a:spLocks noGrp="1"/>
          </p:cNvSpPr>
          <p:nvPr>
            <p:ph type="ftr" sz="quarter" idx="11"/>
          </p:nvPr>
        </p:nvSpPr>
        <p:spPr/>
        <p:txBody>
          <a:bodyPr/>
          <a:p>
            <a:endParaRPr lang="en-US"/>
          </a:p>
        </p:txBody>
      </p:sp>
      <p:sp>
        <p:nvSpPr>
          <p:cNvPr id="1048660"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4" name=""/>
        <p:cNvGrpSpPr/>
        <p:nvPr/>
      </p:nvGrpSpPr>
      <p:grpSpPr>
        <a:xfrm>
          <a:off x="0" y="0"/>
          <a:ext cx="0" cy="0"/>
          <a:chOff x="0" y="0"/>
          <a:chExt cx="0" cy="0"/>
        </a:xfrm>
      </p:grpSpPr>
      <p:sp>
        <p:nvSpPr>
          <p:cNvPr id="1048625"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626"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627"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28" name="Date Placeholder 4"/>
          <p:cNvSpPr>
            <a:spLocks noGrp="1"/>
          </p:cNvSpPr>
          <p:nvPr>
            <p:ph type="dt" sz="half" idx="10"/>
          </p:nvPr>
        </p:nvSpPr>
        <p:spPr/>
        <p:txBody>
          <a:bodyPr/>
          <a:p>
            <a:fld id="{1D8BD707-D9CF-40AE-B4C6-C98DA3205C09}" type="datetimeFigureOut">
              <a:rPr lang="en-US" smtClean="0"/>
              <a:t>7/29/2026</a:t>
            </a:fld>
            <a:endParaRPr lang="en-US"/>
          </a:p>
        </p:txBody>
      </p:sp>
      <p:sp>
        <p:nvSpPr>
          <p:cNvPr id="1048629" name="Footer Placeholder 5"/>
          <p:cNvSpPr>
            <a:spLocks noGrp="1"/>
          </p:cNvSpPr>
          <p:nvPr>
            <p:ph type="ftr" sz="quarter" idx="11"/>
          </p:nvPr>
        </p:nvSpPr>
        <p:spPr/>
        <p:txBody>
          <a:bodyPr/>
          <a:p>
            <a:endParaRPr lang="en-US"/>
          </a:p>
        </p:txBody>
      </p:sp>
      <p:sp>
        <p:nvSpPr>
          <p:cNvPr id="1048630"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5" name=""/>
        <p:cNvGrpSpPr/>
        <p:nvPr/>
      </p:nvGrpSpPr>
      <p:grpSpPr>
        <a:xfrm>
          <a:off x="0" y="0"/>
          <a:ext cx="0" cy="0"/>
          <a:chOff x="0" y="0"/>
          <a:chExt cx="0" cy="0"/>
        </a:xfrm>
      </p:grpSpPr>
      <p:sp>
        <p:nvSpPr>
          <p:cNvPr id="1048631" name="Title 1"/>
          <p:cNvSpPr>
            <a:spLocks noGrp="1"/>
          </p:cNvSpPr>
          <p:nvPr>
            <p:ph type="title"/>
          </p:nvPr>
        </p:nvSpPr>
        <p:spPr/>
        <p:txBody>
          <a:bodyPr/>
          <a:p>
            <a:r>
              <a:rPr lang="en-US"/>
              <a:t>Click to edit Master title style</a:t>
            </a:r>
          </a:p>
        </p:txBody>
      </p:sp>
      <p:sp>
        <p:nvSpPr>
          <p:cNvPr id="1048632"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3" name="Date Placeholder 3"/>
          <p:cNvSpPr>
            <a:spLocks noGrp="1"/>
          </p:cNvSpPr>
          <p:nvPr>
            <p:ph type="dt" sz="half" idx="10"/>
          </p:nvPr>
        </p:nvSpPr>
        <p:spPr/>
        <p:txBody>
          <a:bodyPr/>
          <a:p>
            <a:fld id="{1D8BD707-D9CF-40AE-B4C6-C98DA3205C09}" type="datetimeFigureOut">
              <a:rPr lang="en-US" smtClean="0"/>
              <a:t>7/29/2026</a:t>
            </a:fld>
            <a:endParaRPr lang="en-US"/>
          </a:p>
        </p:txBody>
      </p:sp>
      <p:sp>
        <p:nvSpPr>
          <p:cNvPr id="1048634" name="Footer Placeholder 4"/>
          <p:cNvSpPr>
            <a:spLocks noGrp="1"/>
          </p:cNvSpPr>
          <p:nvPr>
            <p:ph type="ftr" sz="quarter" idx="11"/>
          </p:nvPr>
        </p:nvSpPr>
        <p:spPr/>
        <p:txBody>
          <a:bodyPr/>
          <a:p>
            <a:endParaRPr lang="en-US"/>
          </a:p>
        </p:txBody>
      </p:sp>
      <p:sp>
        <p:nvSpPr>
          <p:cNvPr id="1048635"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2" name=""/>
        <p:cNvGrpSpPr/>
        <p:nvPr/>
      </p:nvGrpSpPr>
      <p:grpSpPr>
        <a:xfrm>
          <a:off x="0" y="0"/>
          <a:ext cx="0" cy="0"/>
          <a:chOff x="0" y="0"/>
          <a:chExt cx="0" cy="0"/>
        </a:xfrm>
      </p:grpSpPr>
      <p:sp>
        <p:nvSpPr>
          <p:cNvPr id="1048615"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616"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17" name="Date Placeholder 3"/>
          <p:cNvSpPr>
            <a:spLocks noGrp="1"/>
          </p:cNvSpPr>
          <p:nvPr>
            <p:ph type="dt" sz="half" idx="10"/>
          </p:nvPr>
        </p:nvSpPr>
        <p:spPr/>
        <p:txBody>
          <a:bodyPr/>
          <a:p>
            <a:fld id="{1D8BD707-D9CF-40AE-B4C6-C98DA3205C09}" type="datetimeFigureOut">
              <a:rPr lang="en-US" smtClean="0"/>
              <a:t>7/29/2026</a:t>
            </a:fld>
            <a:endParaRPr lang="en-US"/>
          </a:p>
        </p:txBody>
      </p:sp>
      <p:sp>
        <p:nvSpPr>
          <p:cNvPr id="1048618" name="Footer Placeholder 4"/>
          <p:cNvSpPr>
            <a:spLocks noGrp="1"/>
          </p:cNvSpPr>
          <p:nvPr>
            <p:ph type="ftr" sz="quarter" idx="11"/>
          </p:nvPr>
        </p:nvSpPr>
        <p:spPr/>
        <p:txBody>
          <a:bodyPr/>
          <a:p>
            <a:endParaRPr lang="en-US"/>
          </a:p>
        </p:txBody>
      </p:sp>
      <p:sp>
        <p:nvSpPr>
          <p:cNvPr id="1048619"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2"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7/29/2026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hyperlink" Target="https://www.unilever.com/files/our-sustainability-goals.pdf" TargetMode="External"/><Relationship Id="rId5" Type="http://schemas.openxmlformats.org/officeDocument/2006/relationships/hyperlink" Target="https://www.unilever.com/news/news-search/2022/unilever-international-celebrates-decade-of-consistent-growth-serving-the-underserved/" TargetMode="External"/><Relationship Id="rId6" Type="http://schemas.openxmlformats.org/officeDocument/2006/relationships/hyperlink" Target="https://www.unilever.com/news/news-search/2025/unilever-sees-early-signs-of-progress-on-sustainability-goals/" TargetMode="External"/><Relationship Id="rId7" Type="http://schemas.openxmlformats.org/officeDocument/2006/relationships/hyperlink" Target="https://www.theguardian.com/sustainable-business/unilever-sustainable-living-plan-growth" TargetMode="External"/><Relationship Id="rId8"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18000">
              <a:schemeClr val="accent6">
                <a:lumMod val="0"/>
                <a:lumOff val="100000"/>
              </a:schemeClr>
            </a:gs>
            <a:gs pos="100000">
              <a:srgbClr val="FABA85"/>
            </a:gs>
          </a:gsLst>
          <a:path path="circle">
            <a:fillToRect l="50000" t="-80000" r="50000" b="180000"/>
          </a:path>
        </a:gradFill>
        <a:effectLst/>
      </p:bgPr>
    </p:bg>
    <p:spTree>
      <p:nvGrpSpPr>
        <p:cNvPr id="15" name=""/>
        <p:cNvGrpSpPr/>
        <p:nvPr/>
      </p:nvGrpSpPr>
      <p:grpSpPr>
        <a:xfrm>
          <a:off x="0" y="0"/>
          <a:ext cx="0" cy="0"/>
          <a:chOff x="0" y="0"/>
          <a:chExt cx="0" cy="0"/>
        </a:xfrm>
      </p:grpSpPr>
      <p:grpSp>
        <p:nvGrpSpPr>
          <p:cNvPr id="16" name="Group 3"/>
          <p:cNvGrpSpPr/>
          <p:nvPr/>
        </p:nvGrpSpPr>
        <p:grpSpPr>
          <a:xfrm>
            <a:off x="476250" y="10657490"/>
            <a:ext cx="7079238" cy="1589387"/>
            <a:chOff x="0" y="0"/>
            <a:chExt cx="700706" cy="147972"/>
          </a:xfrm>
        </p:grpSpPr>
        <p:sp>
          <p:nvSpPr>
            <p:cNvPr id="1048584" name="Freeform 4"/>
            <p:cNvSpPr/>
            <p:nvPr/>
          </p:nvSpPr>
          <p:spPr>
            <a:xfrm>
              <a:off x="0" y="0"/>
              <a:ext cx="700706" cy="147972"/>
            </a:xfrm>
            <a:custGeom>
              <a:avLst/>
              <a:ahLst/>
              <a:rect l="l" t="t" r="r" b="b"/>
              <a:pathLst>
                <a:path w="700706" h="147972">
                  <a:moveTo>
                    <a:pt x="29697" y="0"/>
                  </a:moveTo>
                  <a:lnTo>
                    <a:pt x="671008" y="0"/>
                  </a:lnTo>
                  <a:cubicBezTo>
                    <a:pt x="678885" y="0"/>
                    <a:pt x="686438" y="3129"/>
                    <a:pt x="692007" y="8698"/>
                  </a:cubicBezTo>
                  <a:cubicBezTo>
                    <a:pt x="697577" y="14267"/>
                    <a:pt x="700706" y="21821"/>
                    <a:pt x="700706" y="29697"/>
                  </a:cubicBezTo>
                  <a:lnTo>
                    <a:pt x="700706" y="118275"/>
                  </a:lnTo>
                  <a:cubicBezTo>
                    <a:pt x="700706" y="126151"/>
                    <a:pt x="697577" y="133705"/>
                    <a:pt x="692007" y="139274"/>
                  </a:cubicBezTo>
                  <a:cubicBezTo>
                    <a:pt x="686438" y="144843"/>
                    <a:pt x="678885" y="147972"/>
                    <a:pt x="671008" y="147972"/>
                  </a:cubicBezTo>
                  <a:lnTo>
                    <a:pt x="29697" y="147972"/>
                  </a:lnTo>
                  <a:cubicBezTo>
                    <a:pt x="21821" y="147972"/>
                    <a:pt x="14267" y="144843"/>
                    <a:pt x="8698" y="139274"/>
                  </a:cubicBezTo>
                  <a:cubicBezTo>
                    <a:pt x="3129" y="133705"/>
                    <a:pt x="0" y="126151"/>
                    <a:pt x="0" y="118275"/>
                  </a:cubicBezTo>
                  <a:lnTo>
                    <a:pt x="0" y="29697"/>
                  </a:lnTo>
                  <a:cubicBezTo>
                    <a:pt x="0" y="21821"/>
                    <a:pt x="3129" y="14267"/>
                    <a:pt x="8698" y="8698"/>
                  </a:cubicBezTo>
                  <a:cubicBezTo>
                    <a:pt x="14267" y="3129"/>
                    <a:pt x="21821" y="0"/>
                    <a:pt x="29697" y="0"/>
                  </a:cubicBezTo>
                  <a:close/>
                </a:path>
              </a:pathLst>
            </a:custGeom>
            <a:solidFill>
              <a:srgbClr val="FFC200"/>
            </a:solidFill>
          </p:spPr>
        </p:sp>
        <p:sp>
          <p:nvSpPr>
            <p:cNvPr id="1048585" name="TextBox 5"/>
            <p:cNvSpPr txBox="1"/>
            <p:nvPr/>
          </p:nvSpPr>
          <p:spPr>
            <a:xfrm>
              <a:off x="0" y="-133350"/>
              <a:ext cx="700706" cy="281322"/>
            </a:xfrm>
            <a:prstGeom prst="rect"/>
          </p:spPr>
          <p:txBody>
            <a:bodyPr anchor="ctr" bIns="50800" lIns="50800" rIns="50800" rtlCol="0" tIns="50800"/>
            <a:p>
              <a:pPr algn="ctr">
                <a:lnSpc>
                  <a:spcPts val="4310"/>
                </a:lnSpc>
              </a:pPr>
            </a:p>
          </p:txBody>
        </p:sp>
      </p:grpSp>
      <p:grpSp>
        <p:nvGrpSpPr>
          <p:cNvPr id="17" name="Group 6"/>
          <p:cNvGrpSpPr/>
          <p:nvPr/>
        </p:nvGrpSpPr>
        <p:grpSpPr>
          <a:xfrm>
            <a:off x="8702603" y="5773682"/>
            <a:ext cx="5611689" cy="1713642"/>
            <a:chOff x="0" y="0"/>
            <a:chExt cx="700706" cy="147972"/>
          </a:xfrm>
        </p:grpSpPr>
        <p:sp>
          <p:nvSpPr>
            <p:cNvPr id="1048586" name="Freeform 7"/>
            <p:cNvSpPr/>
            <p:nvPr/>
          </p:nvSpPr>
          <p:spPr>
            <a:xfrm>
              <a:off x="0" y="0"/>
              <a:ext cx="700706" cy="147972"/>
            </a:xfrm>
            <a:custGeom>
              <a:avLst/>
              <a:ahLst/>
              <a:rect l="l" t="t" r="r" b="b"/>
              <a:pathLst>
                <a:path w="700706" h="147972">
                  <a:moveTo>
                    <a:pt x="29697" y="0"/>
                  </a:moveTo>
                  <a:lnTo>
                    <a:pt x="671008" y="0"/>
                  </a:lnTo>
                  <a:cubicBezTo>
                    <a:pt x="678885" y="0"/>
                    <a:pt x="686438" y="3129"/>
                    <a:pt x="692007" y="8698"/>
                  </a:cubicBezTo>
                  <a:cubicBezTo>
                    <a:pt x="697577" y="14267"/>
                    <a:pt x="700706" y="21821"/>
                    <a:pt x="700706" y="29697"/>
                  </a:cubicBezTo>
                  <a:lnTo>
                    <a:pt x="700706" y="118275"/>
                  </a:lnTo>
                  <a:cubicBezTo>
                    <a:pt x="700706" y="126151"/>
                    <a:pt x="697577" y="133705"/>
                    <a:pt x="692007" y="139274"/>
                  </a:cubicBezTo>
                  <a:cubicBezTo>
                    <a:pt x="686438" y="144843"/>
                    <a:pt x="678885" y="147972"/>
                    <a:pt x="671008" y="147972"/>
                  </a:cubicBezTo>
                  <a:lnTo>
                    <a:pt x="29697" y="147972"/>
                  </a:lnTo>
                  <a:cubicBezTo>
                    <a:pt x="21821" y="147972"/>
                    <a:pt x="14267" y="144843"/>
                    <a:pt x="8698" y="139274"/>
                  </a:cubicBezTo>
                  <a:cubicBezTo>
                    <a:pt x="3129" y="133705"/>
                    <a:pt x="0" y="126151"/>
                    <a:pt x="0" y="118275"/>
                  </a:cubicBezTo>
                  <a:lnTo>
                    <a:pt x="0" y="29697"/>
                  </a:lnTo>
                  <a:cubicBezTo>
                    <a:pt x="0" y="21821"/>
                    <a:pt x="3129" y="14267"/>
                    <a:pt x="8698" y="8698"/>
                  </a:cubicBezTo>
                  <a:cubicBezTo>
                    <a:pt x="14267" y="3129"/>
                    <a:pt x="21821" y="0"/>
                    <a:pt x="29697" y="0"/>
                  </a:cubicBezTo>
                  <a:close/>
                </a:path>
              </a:pathLst>
            </a:custGeom>
            <a:solidFill>
              <a:srgbClr val="FFC200"/>
            </a:solidFill>
          </p:spPr>
          <p:txBody>
            <a:bodyPr/>
            <a:p>
              <a:endParaRPr dirty="0" lang="en-GB">
                <a:highlight>
                  <a:srgbClr val="FFFF00"/>
                </a:highlight>
              </a:endParaRPr>
            </a:p>
          </p:txBody>
        </p:sp>
        <p:sp>
          <p:nvSpPr>
            <p:cNvPr id="1048587" name="TextBox 8"/>
            <p:cNvSpPr txBox="1"/>
            <p:nvPr/>
          </p:nvSpPr>
          <p:spPr>
            <a:xfrm>
              <a:off x="0" y="-133350"/>
              <a:ext cx="700706" cy="281322"/>
            </a:xfrm>
            <a:prstGeom prst="rect"/>
          </p:spPr>
          <p:txBody>
            <a:bodyPr anchor="ctr" bIns="50800" lIns="50800" rIns="50800" rtlCol="0" tIns="50800"/>
            <a:p>
              <a:pPr algn="ctr">
                <a:lnSpc>
                  <a:spcPts val="4310"/>
                </a:lnSpc>
              </a:pPr>
              <a:endParaRPr>
                <a:highlight>
                  <a:srgbClr val="FFFF00"/>
                </a:highlight>
              </a:endParaRPr>
            </a:p>
          </p:txBody>
        </p:sp>
      </p:grpSp>
      <p:grpSp>
        <p:nvGrpSpPr>
          <p:cNvPr id="18" name="Group 9"/>
          <p:cNvGrpSpPr/>
          <p:nvPr/>
        </p:nvGrpSpPr>
        <p:grpSpPr>
          <a:xfrm>
            <a:off x="14550464" y="0"/>
            <a:ext cx="6823636" cy="14732743"/>
            <a:chOff x="0" y="0"/>
            <a:chExt cx="1671357" cy="2961308"/>
          </a:xfrm>
        </p:grpSpPr>
        <p:sp>
          <p:nvSpPr>
            <p:cNvPr id="1048588" name="Freeform 10"/>
            <p:cNvSpPr/>
            <p:nvPr/>
          </p:nvSpPr>
          <p:spPr>
            <a:xfrm>
              <a:off x="0" y="0"/>
              <a:ext cx="1671357" cy="2961308"/>
            </a:xfrm>
            <a:custGeom>
              <a:avLst/>
              <a:ahLst/>
              <a:rect l="l" t="t" r="r" b="b"/>
              <a:pathLst>
                <a:path w="1671357" h="2961308">
                  <a:moveTo>
                    <a:pt x="835679" y="0"/>
                  </a:moveTo>
                  <a:cubicBezTo>
                    <a:pt x="374146" y="0"/>
                    <a:pt x="0" y="662911"/>
                    <a:pt x="0" y="1480654"/>
                  </a:cubicBezTo>
                  <a:cubicBezTo>
                    <a:pt x="0" y="2298397"/>
                    <a:pt x="374146" y="2961308"/>
                    <a:pt x="835679" y="2961308"/>
                  </a:cubicBezTo>
                  <a:cubicBezTo>
                    <a:pt x="1297211" y="2961308"/>
                    <a:pt x="1671357" y="2298397"/>
                    <a:pt x="1671357" y="1480654"/>
                  </a:cubicBezTo>
                  <a:cubicBezTo>
                    <a:pt x="1671357" y="662911"/>
                    <a:pt x="1297211" y="0"/>
                    <a:pt x="835679" y="0"/>
                  </a:cubicBezTo>
                  <a:close/>
                </a:path>
              </a:pathLst>
            </a:custGeom>
            <a:solidFill>
              <a:schemeClr val="accent5">
                <a:lumMod val="60000"/>
                <a:lumOff val="40000"/>
              </a:schemeClr>
            </a:solidFill>
          </p:spPr>
          <p:txBody>
            <a:bodyPr/>
            <a:p>
              <a:endParaRPr dirty="0" lang="en-GB"/>
            </a:p>
          </p:txBody>
        </p:sp>
        <p:sp>
          <p:nvSpPr>
            <p:cNvPr id="1048589" name="TextBox 11"/>
            <p:cNvSpPr txBox="1"/>
            <p:nvPr/>
          </p:nvSpPr>
          <p:spPr>
            <a:xfrm>
              <a:off x="156690" y="144273"/>
              <a:ext cx="1357978" cy="2539413"/>
            </a:xfrm>
            <a:prstGeom prst="rect"/>
          </p:spPr>
          <p:txBody>
            <a:bodyPr anchor="ctr" bIns="50800" lIns="50800" rIns="50800" rtlCol="0" tIns="50800"/>
            <a:p>
              <a:pPr algn="ctr">
                <a:lnSpc>
                  <a:spcPts val="4310"/>
                </a:lnSpc>
              </a:pPr>
            </a:p>
          </p:txBody>
        </p:sp>
      </p:grpSp>
      <p:sp>
        <p:nvSpPr>
          <p:cNvPr id="1048590" name="Freeform 18"/>
          <p:cNvSpPr/>
          <p:nvPr/>
        </p:nvSpPr>
        <p:spPr>
          <a:xfrm>
            <a:off x="13818613" y="11078985"/>
            <a:ext cx="2100131" cy="2462840"/>
          </a:xfrm>
          <a:custGeom>
            <a:avLst/>
            <a:ahLst/>
            <a:rect l="l" t="t" r="r" b="b"/>
            <a:pathLst>
              <a:path w="2100131" h="2462840">
                <a:moveTo>
                  <a:pt x="0" y="0"/>
                </a:moveTo>
                <a:lnTo>
                  <a:pt x="2100132" y="0"/>
                </a:lnTo>
                <a:lnTo>
                  <a:pt x="2100132" y="2462840"/>
                </a:lnTo>
                <a:lnTo>
                  <a:pt x="0" y="2462840"/>
                </a:lnTo>
                <a:lnTo>
                  <a:pt x="0" y="0"/>
                </a:lnTo>
                <a:close/>
              </a:path>
            </a:pathLst>
          </a:custGeom>
          <a:blipFill>
            <a:blip xmlns:r="http://schemas.openxmlformats.org/officeDocument/2006/relationships"/>
            <a:stretch>
              <a:fillRect/>
            </a:stretch>
          </a:blipFill>
        </p:spPr>
        <p:txBody>
          <a:bodyPr/>
          <a:p>
            <a:endParaRPr lang="en-GB"/>
          </a:p>
        </p:txBody>
      </p:sp>
      <p:sp>
        <p:nvSpPr>
          <p:cNvPr id="1048591" name="Freeform 19"/>
          <p:cNvSpPr/>
          <p:nvPr/>
        </p:nvSpPr>
        <p:spPr>
          <a:xfrm rot="10800000" flipH="1">
            <a:off x="13383760" y="2578350"/>
            <a:ext cx="2100131" cy="2462840"/>
          </a:xfrm>
          <a:custGeom>
            <a:avLst/>
            <a:ahLst/>
            <a:rect l="l" t="t" r="r" b="b"/>
            <a:pathLst>
              <a:path w="2100131" h="2462840">
                <a:moveTo>
                  <a:pt x="2100132" y="0"/>
                </a:moveTo>
                <a:lnTo>
                  <a:pt x="0" y="0"/>
                </a:lnTo>
                <a:lnTo>
                  <a:pt x="0" y="2462840"/>
                </a:lnTo>
                <a:lnTo>
                  <a:pt x="2100132" y="2462840"/>
                </a:lnTo>
                <a:lnTo>
                  <a:pt x="2100132" y="0"/>
                </a:lnTo>
                <a:close/>
              </a:path>
            </a:pathLst>
          </a:custGeom>
          <a:blipFill>
            <a:blip xmlns:r="http://schemas.openxmlformats.org/officeDocument/2006/relationships"/>
            <a:stretch>
              <a:fillRect/>
            </a:stretch>
          </a:blipFill>
        </p:spPr>
        <p:txBody>
          <a:bodyPr/>
          <a:p>
            <a:endParaRPr lang="en-GB"/>
          </a:p>
        </p:txBody>
      </p:sp>
      <p:sp>
        <p:nvSpPr>
          <p:cNvPr id="1048592" name="Freeform 21"/>
          <p:cNvSpPr/>
          <p:nvPr/>
        </p:nvSpPr>
        <p:spPr>
          <a:xfrm>
            <a:off x="15899186" y="13316228"/>
            <a:ext cx="4121407" cy="1506187"/>
          </a:xfrm>
          <a:custGeom>
            <a:avLst/>
            <a:ahLst/>
            <a:rect l="l" t="t" r="r" b="b"/>
            <a:pathLst>
              <a:path w="4121407" h="1506187">
                <a:moveTo>
                  <a:pt x="0" y="0"/>
                </a:moveTo>
                <a:lnTo>
                  <a:pt x="4121407" y="0"/>
                </a:lnTo>
                <a:lnTo>
                  <a:pt x="4121407" y="1506187"/>
                </a:lnTo>
                <a:lnTo>
                  <a:pt x="0" y="1506187"/>
                </a:lnTo>
                <a:lnTo>
                  <a:pt x="0" y="0"/>
                </a:lnTo>
                <a:close/>
              </a:path>
            </a:pathLst>
          </a:custGeom>
          <a:blipFill>
            <a:blip xmlns:r="http://schemas.openxmlformats.org/officeDocument/2006/relationships"/>
            <a:stretch>
              <a:fillRect/>
            </a:stretch>
          </a:blipFill>
        </p:spPr>
        <p:txBody>
          <a:bodyPr/>
          <a:p>
            <a:endParaRPr lang="en-GB"/>
          </a:p>
        </p:txBody>
      </p:sp>
      <p:sp>
        <p:nvSpPr>
          <p:cNvPr id="1048593" name="TextBox 24"/>
          <p:cNvSpPr txBox="1"/>
          <p:nvPr/>
        </p:nvSpPr>
        <p:spPr>
          <a:xfrm>
            <a:off x="-34495" y="-177792"/>
            <a:ext cx="9024607" cy="2489073"/>
          </a:xfrm>
          <a:prstGeom prst="rect"/>
        </p:spPr>
        <p:txBody>
          <a:bodyPr anchor="t" bIns="0" lIns="0" rIns="0" rtlCol="0" tIns="0">
            <a:spAutoFit/>
          </a:bodyPr>
          <a:p>
            <a:pPr algn="ctr">
              <a:lnSpc>
                <a:spcPts val="19599"/>
              </a:lnSpc>
            </a:pPr>
            <a:r>
              <a:rPr b="1" dirty="0" sz="13999" lang="en-US">
                <a:latin typeface="Times New Roman" panose="02020603050405020304" pitchFamily="18" charset="0"/>
                <a:ea typeface="Poppins Semi-Bold"/>
                <a:cs typeface="Times New Roman" panose="02020603050405020304" pitchFamily="18" charset="0"/>
                <a:sym typeface="Poppins Semi-Bold"/>
              </a:rPr>
              <a:t>Unilever</a:t>
            </a:r>
            <a:r>
              <a:rPr b="1" dirty="0" sz="13999" lang="en-US">
                <a:latin typeface="Poppins Semi-Bold"/>
                <a:ea typeface="Poppins Semi-Bold"/>
                <a:cs typeface="Poppins Semi-Bold"/>
                <a:sym typeface="Poppins Semi-Bold"/>
              </a:rPr>
              <a:t> </a:t>
            </a:r>
          </a:p>
        </p:txBody>
      </p:sp>
      <p:sp>
        <p:nvSpPr>
          <p:cNvPr id="1048594" name="TextBox 27"/>
          <p:cNvSpPr txBox="1"/>
          <p:nvPr/>
        </p:nvSpPr>
        <p:spPr>
          <a:xfrm>
            <a:off x="-10447" y="12479754"/>
            <a:ext cx="7362028" cy="2476500"/>
          </a:xfrm>
          <a:prstGeom prst="rect"/>
        </p:spPr>
        <p:txBody>
          <a:bodyPr anchor="t" bIns="0" lIns="0" rIns="0" rtlCol="0" tIns="0" wrap="square">
            <a:spAutoFit/>
          </a:bodyPr>
          <a:p>
            <a:pPr algn="just" lvl="1" marL="287220">
              <a:lnSpc>
                <a:spcPct val="150000"/>
              </a:lnSpc>
            </a:pPr>
            <a:r>
              <a:rPr dirty="0" sz="2000" lang="en-GB">
                <a:latin typeface="Times New Roman" panose="02020603050405020304" pitchFamily="18" charset="0"/>
                <a:ea typeface="Poppins"/>
                <a:cs typeface="Times New Roman" panose="02020603050405020304" pitchFamily="18" charset="0"/>
                <a:sym typeface="Poppins"/>
              </a:rPr>
              <a:t>It has been recognised that Unilever has pledged a 30% reduction within its virgin plastic footprint by 2026, as well as a 40% reduction by 2028 (Unilever, 2026). In essence, Dove Purity </a:t>
            </a:r>
            <a:r>
              <a:rPr dirty="0" sz="2000" lang="en-GB" err="1">
                <a:latin typeface="Times New Roman" panose="02020603050405020304" pitchFamily="18" charset="0"/>
                <a:ea typeface="Poppins"/>
                <a:cs typeface="Times New Roman" panose="02020603050405020304" pitchFamily="18" charset="0"/>
                <a:sym typeface="Poppins"/>
              </a:rPr>
              <a:t>Conc</a:t>
            </a:r>
            <a:r>
              <a:rPr dirty="0" sz="2000" lang="en-GB">
                <a:latin typeface="Times New Roman" panose="02020603050405020304" pitchFamily="18" charset="0"/>
                <a:ea typeface="Poppins"/>
                <a:cs typeface="Times New Roman" panose="02020603050405020304" pitchFamily="18" charset="0"/>
                <a:sym typeface="Poppins"/>
              </a:rPr>
              <a:t> can serve as a fast-track catalyst for Unilever’s aggressive and science-based ESG targets.</a:t>
            </a:r>
          </a:p>
        </p:txBody>
      </p:sp>
      <p:sp>
        <p:nvSpPr>
          <p:cNvPr id="1048595" name="TextBox 28"/>
          <p:cNvSpPr txBox="1"/>
          <p:nvPr/>
        </p:nvSpPr>
        <p:spPr>
          <a:xfrm>
            <a:off x="9274007" y="5960036"/>
            <a:ext cx="4543991" cy="2058924"/>
          </a:xfrm>
          <a:prstGeom prst="rect"/>
        </p:spPr>
        <p:txBody>
          <a:bodyPr anchor="t" bIns="0" lIns="0" rIns="0" rtlCol="0" tIns="0" wrap="square">
            <a:spAutoFit/>
          </a:bodyPr>
          <a:p>
            <a:pPr algn="ctr">
              <a:lnSpc>
                <a:spcPts val="5404"/>
              </a:lnSpc>
            </a:pPr>
            <a:r>
              <a:rPr b="1" dirty="0" sz="3200" i="1" lang="en-US">
                <a:latin typeface="Times New Roman" panose="02020603050405020304" pitchFamily="18" charset="0"/>
                <a:ea typeface="Poppins Bold"/>
                <a:cs typeface="Times New Roman" panose="02020603050405020304" pitchFamily="18" charset="0"/>
                <a:sym typeface="Poppins Bold"/>
              </a:rPr>
              <a:t>Brand extension appeals to the current market</a:t>
            </a:r>
          </a:p>
        </p:txBody>
      </p:sp>
      <p:sp>
        <p:nvSpPr>
          <p:cNvPr id="1048596" name="TextBox 31"/>
          <p:cNvSpPr txBox="1"/>
          <p:nvPr/>
        </p:nvSpPr>
        <p:spPr>
          <a:xfrm>
            <a:off x="167148" y="5799239"/>
            <a:ext cx="8289986" cy="5943600"/>
          </a:xfrm>
          <a:prstGeom prst="rect"/>
        </p:spPr>
        <p:txBody>
          <a:bodyPr anchor="t" bIns="0" lIns="0" rIns="0" rtlCol="0" tIns="0" wrap="square">
            <a:spAutoFit/>
          </a:bodyPr>
          <a:p>
            <a:pPr algn="just" rtl="0">
              <a:lnSpc>
                <a:spcPct val="150000"/>
              </a:lnSpc>
              <a:spcBef>
                <a:spcPts val="0"/>
              </a:spcBef>
              <a:spcAft>
                <a:spcPts val="0"/>
              </a:spcAft>
            </a:pPr>
            <a:r>
              <a:rPr b="0" dirty="0" sz="2000" i="0" lang="en-GB" strike="noStrike" u="none">
                <a:effectLst/>
                <a:latin typeface="Times New Roman" panose="02020603050405020304" pitchFamily="18" charset="0"/>
                <a:cs typeface="Times New Roman" panose="02020603050405020304" pitchFamily="18" charset="0"/>
              </a:rPr>
              <a:t>Unilever is recognised as one of the world's largest consumer goods companies, reaching over 3.4 billion people daily in around 190 countries (Unilever, 2026). Unilever’s sustainability goals are focused on achieving net-zero emissions across the value chain by the end of 2039, by reducing absolute operational GHG emissions (Scope 1 &amp; 2) by 100% (Unilever, 2026).</a:t>
            </a:r>
            <a:endParaRPr b="0" dirty="0" sz="2000" lang="en-GB">
              <a:effectLst/>
              <a:latin typeface="Times New Roman" panose="02020603050405020304" pitchFamily="18" charset="0"/>
              <a:cs typeface="Times New Roman" panose="02020603050405020304" pitchFamily="18" charset="0"/>
            </a:endParaRPr>
          </a:p>
          <a:p>
            <a:pPr algn="just" rtl="0">
              <a:lnSpc>
                <a:spcPct val="150000"/>
              </a:lnSpc>
              <a:spcBef>
                <a:spcPts val="0"/>
              </a:spcBef>
              <a:spcAft>
                <a:spcPts val="0"/>
              </a:spcAft>
            </a:pPr>
            <a:r>
              <a:rPr b="0" dirty="0" sz="2000" i="0" lang="en-GB" strike="noStrike" u="none">
                <a:effectLst/>
                <a:latin typeface="Times New Roman" panose="02020603050405020304" pitchFamily="18" charset="0"/>
                <a:cs typeface="Times New Roman" panose="02020603050405020304" pitchFamily="18" charset="0"/>
              </a:rPr>
              <a:t>The purpose of the new brand extension, </a:t>
            </a:r>
            <a:r>
              <a:rPr b="1" dirty="0" sz="2000" i="1" lang="en-GB" strike="noStrike" u="none">
                <a:effectLst/>
                <a:latin typeface="Times New Roman" panose="02020603050405020304" pitchFamily="18" charset="0"/>
                <a:cs typeface="Times New Roman" panose="02020603050405020304" pitchFamily="18" charset="0"/>
              </a:rPr>
              <a:t>Dove Purity </a:t>
            </a:r>
            <a:r>
              <a:rPr b="1" dirty="0" sz="2000" i="1" lang="en-GB" err="1" strike="noStrike" u="none">
                <a:effectLst/>
                <a:latin typeface="Times New Roman" panose="02020603050405020304" pitchFamily="18" charset="0"/>
                <a:cs typeface="Times New Roman" panose="02020603050405020304" pitchFamily="18" charset="0"/>
              </a:rPr>
              <a:t>Conc</a:t>
            </a:r>
            <a:r>
              <a:rPr b="0" dirty="0" sz="2000" i="0" lang="en-GB" strike="noStrike" u="none">
                <a:effectLst/>
                <a:latin typeface="Times New Roman" panose="02020603050405020304" pitchFamily="18" charset="0"/>
                <a:cs typeface="Times New Roman" panose="02020603050405020304" pitchFamily="18" charset="0"/>
              </a:rPr>
              <a:t>, is considered to be a waterless, zero-plastic personal care ecosystem that replaces traditional liquid products with ultra-concentrated, water-activated formulas paired with a lifetime guarantee. Additionally, the key purpose is to decouple personal care from plastic consumption as well as heavy freight footprints.</a:t>
            </a:r>
            <a:endParaRPr b="0" dirty="0" sz="2000" lang="en-GB">
              <a:effectLst/>
              <a:latin typeface="Times New Roman" panose="02020603050405020304" pitchFamily="18" charset="0"/>
              <a:cs typeface="Times New Roman" panose="02020603050405020304" pitchFamily="18" charset="0"/>
            </a:endParaRPr>
          </a:p>
        </p:txBody>
      </p:sp>
      <p:sp>
        <p:nvSpPr>
          <p:cNvPr id="1048597" name="TextBox 32"/>
          <p:cNvSpPr txBox="1"/>
          <p:nvPr/>
        </p:nvSpPr>
        <p:spPr>
          <a:xfrm>
            <a:off x="118111" y="1928684"/>
            <a:ext cx="8835863" cy="1230375"/>
          </a:xfrm>
          <a:prstGeom prst="rect"/>
        </p:spPr>
        <p:txBody>
          <a:bodyPr anchor="t" bIns="0" lIns="0" rIns="0" rtlCol="0" tIns="0" wrap="square">
            <a:spAutoFit/>
          </a:bodyPr>
          <a:p>
            <a:pPr algn="ctr">
              <a:lnSpc>
                <a:spcPts val="4844"/>
              </a:lnSpc>
            </a:pPr>
            <a:r>
              <a:rPr b="1" dirty="0" sz="3600" i="1" lang="en-US">
                <a:latin typeface="Times New Roman" panose="02020603050405020304" pitchFamily="18" charset="0"/>
                <a:ea typeface="Poppins"/>
                <a:cs typeface="Times New Roman" panose="02020603050405020304" pitchFamily="18" charset="0"/>
                <a:sym typeface="Poppins"/>
              </a:rPr>
              <a:t>Dove Purity Conc: A waterless, zero-plastic personal care ecosystem</a:t>
            </a:r>
          </a:p>
        </p:txBody>
      </p:sp>
      <p:pic>
        <p:nvPicPr>
          <p:cNvPr id="2097152" name="Picture 16"/>
          <p:cNvPicPr>
            <a:picLocks noChangeAspect="1" noChangeArrowheads="1"/>
          </p:cNvPicPr>
          <p:nvPr/>
        </p:nvPicPr>
        <p:blipFill>
          <a:blip xmlns:r="http://schemas.openxmlformats.org/officeDocument/2006/relationships" r:embed="rId1"/>
          <a:srcRect/>
          <a:stretch>
            <a:fillRect/>
          </a:stretch>
        </p:blipFill>
        <p:spPr bwMode="auto">
          <a:xfrm>
            <a:off x="15421565" y="2246302"/>
            <a:ext cx="5076650" cy="3966145"/>
          </a:xfrm>
          <a:prstGeom prst="rect"/>
          <a:noFill/>
        </p:spPr>
      </p:pic>
      <p:pic>
        <p:nvPicPr>
          <p:cNvPr id="2097153" name="Picture 18"/>
          <p:cNvPicPr>
            <a:picLocks noChangeAspect="1" noChangeArrowheads="1"/>
          </p:cNvPicPr>
          <p:nvPr/>
        </p:nvPicPr>
        <p:blipFill>
          <a:blip xmlns:r="http://schemas.openxmlformats.org/officeDocument/2006/relationships" r:embed="rId2"/>
          <a:srcRect/>
          <a:stretch>
            <a:fillRect/>
          </a:stretch>
        </p:blipFill>
        <p:spPr bwMode="auto">
          <a:xfrm>
            <a:off x="15456985" y="7542173"/>
            <a:ext cx="5102656" cy="3771991"/>
          </a:xfrm>
          <a:prstGeom prst="rect"/>
          <a:noFill/>
        </p:spPr>
      </p:pic>
      <p:sp>
        <p:nvSpPr>
          <p:cNvPr id="1048598" name="TextBox 32"/>
          <p:cNvSpPr txBox="1"/>
          <p:nvPr/>
        </p:nvSpPr>
        <p:spPr>
          <a:xfrm>
            <a:off x="15703077" y="11653212"/>
            <a:ext cx="4702057" cy="1082040"/>
          </a:xfrm>
          <a:prstGeom prst="rect"/>
          <a:noFill/>
        </p:spPr>
        <p:txBody>
          <a:bodyPr rtlCol="0" wrap="square">
            <a:spAutoFit/>
          </a:bodyPr>
          <a:p>
            <a:pPr algn="ctr" rtl="0">
              <a:spcBef>
                <a:spcPts val="0"/>
              </a:spcBef>
              <a:spcAft>
                <a:spcPts val="0"/>
              </a:spcAft>
            </a:pPr>
            <a:r>
              <a:rPr b="1" dirty="0" sz="2000" i="1" lang="en-US" strike="noStrike" u="none">
                <a:effectLst/>
                <a:latin typeface="Times New Roman" panose="02020603050405020304" pitchFamily="18" charset="0"/>
              </a:rPr>
              <a:t>Figure 2: Unilever Sustainable Living Plan </a:t>
            </a:r>
            <a:endParaRPr b="0" dirty="0" sz="2000" lang="en-US">
              <a:effectLst/>
            </a:endParaRPr>
          </a:p>
          <a:p>
            <a:pPr algn="ctr" rtl="0">
              <a:spcBef>
                <a:spcPts val="0"/>
              </a:spcBef>
              <a:spcAft>
                <a:spcPts val="0"/>
              </a:spcAft>
            </a:pPr>
            <a:r>
              <a:rPr b="1" dirty="0" sz="2000" i="1" lang="en-US" strike="noStrike" u="none">
                <a:effectLst/>
                <a:latin typeface="Times New Roman" panose="02020603050405020304" pitchFamily="18" charset="0"/>
              </a:rPr>
              <a:t>(Unilever, 2026)</a:t>
            </a:r>
            <a:endParaRPr b="0" dirty="0" sz="2000" lang="en-US">
              <a:effectLst/>
            </a:endParaRPr>
          </a:p>
        </p:txBody>
      </p:sp>
      <p:sp>
        <p:nvSpPr>
          <p:cNvPr id="1048599" name="TextBox 33"/>
          <p:cNvSpPr txBox="1"/>
          <p:nvPr/>
        </p:nvSpPr>
        <p:spPr>
          <a:xfrm>
            <a:off x="14958568" y="6495239"/>
            <a:ext cx="6141761" cy="751840"/>
          </a:xfrm>
          <a:prstGeom prst="rect"/>
          <a:noFill/>
        </p:spPr>
        <p:txBody>
          <a:bodyPr rtlCol="0" wrap="square">
            <a:spAutoFit/>
          </a:bodyPr>
          <a:p>
            <a:pPr algn="ctr" rtl="0">
              <a:spcBef>
                <a:spcPts val="0"/>
              </a:spcBef>
              <a:spcAft>
                <a:spcPts val="0"/>
              </a:spcAft>
            </a:pPr>
            <a:r>
              <a:rPr b="1" dirty="0" sz="2000" i="1" lang="en-US" strike="noStrike" u="none">
                <a:effectLst/>
                <a:latin typeface="Times New Roman" panose="02020603050405020304" pitchFamily="18" charset="0"/>
              </a:rPr>
              <a:t>Figure 1: Sustainable goals of Unilever </a:t>
            </a:r>
            <a:endParaRPr b="0" dirty="0" sz="2000" lang="en-US">
              <a:effectLst/>
            </a:endParaRPr>
          </a:p>
          <a:p>
            <a:pPr algn="ctr" rtl="0">
              <a:spcBef>
                <a:spcPts val="0"/>
              </a:spcBef>
              <a:spcAft>
                <a:spcPts val="0"/>
              </a:spcAft>
            </a:pPr>
            <a:r>
              <a:rPr b="1" dirty="0" sz="2000" i="1" lang="en-US" strike="noStrike" u="none">
                <a:effectLst/>
                <a:latin typeface="Times New Roman" panose="02020603050405020304" pitchFamily="18" charset="0"/>
              </a:rPr>
              <a:t>(Unilever, 2026)</a:t>
            </a:r>
            <a:endParaRPr b="0" dirty="0" sz="2000" lang="en-US">
              <a:effectLst/>
            </a:endParaRPr>
          </a:p>
        </p:txBody>
      </p:sp>
      <p:sp>
        <p:nvSpPr>
          <p:cNvPr id="1048600" name="TextBox 34"/>
          <p:cNvSpPr txBox="1"/>
          <p:nvPr/>
        </p:nvSpPr>
        <p:spPr>
          <a:xfrm>
            <a:off x="8632396" y="7739064"/>
            <a:ext cx="5672599" cy="5539739"/>
          </a:xfrm>
          <a:prstGeom prst="rect"/>
          <a:noFill/>
        </p:spPr>
        <p:txBody>
          <a:bodyPr rtlCol="0" wrap="square">
            <a:spAutoFit/>
          </a:bodyPr>
          <a:p>
            <a:pPr algn="just">
              <a:lnSpc>
                <a:spcPct val="150000"/>
              </a:lnSpc>
            </a:pPr>
            <a:r>
              <a:rPr dirty="0" sz="2000" lang="en-GB">
                <a:latin typeface="Times New Roman" panose="02020603050405020304" pitchFamily="18" charset="0"/>
                <a:cs typeface="Times New Roman" panose="02020603050405020304" pitchFamily="18" charset="0"/>
              </a:rPr>
              <a:t>It has been recognised that today's consumers are highly cynical of greenwashing. In essence, the new brand extension, Dove Purity </a:t>
            </a:r>
            <a:r>
              <a:rPr dirty="0" sz="2000" lang="en-GB" err="1">
                <a:latin typeface="Times New Roman" panose="02020603050405020304" pitchFamily="18" charset="0"/>
                <a:cs typeface="Times New Roman" panose="02020603050405020304" pitchFamily="18" charset="0"/>
              </a:rPr>
              <a:t>Conc</a:t>
            </a:r>
            <a:r>
              <a:rPr dirty="0" sz="2000" lang="en-GB">
                <a:latin typeface="Times New Roman" panose="02020603050405020304" pitchFamily="18" charset="0"/>
                <a:cs typeface="Times New Roman" panose="02020603050405020304" pitchFamily="18" charset="0"/>
              </a:rPr>
              <a:t>, can gain formulation advantage and aesthetic superiority in the market. Additionally, Dove Purity </a:t>
            </a:r>
            <a:r>
              <a:rPr dirty="0" sz="2000" lang="en-GB" err="1">
                <a:latin typeface="Times New Roman" panose="02020603050405020304" pitchFamily="18" charset="0"/>
                <a:cs typeface="Times New Roman" panose="02020603050405020304" pitchFamily="18" charset="0"/>
              </a:rPr>
              <a:t>Conc</a:t>
            </a:r>
            <a:r>
              <a:rPr dirty="0" sz="2000" lang="en-GB">
                <a:latin typeface="Times New Roman" panose="02020603050405020304" pitchFamily="18" charset="0"/>
                <a:cs typeface="Times New Roman" panose="02020603050405020304" pitchFamily="18" charset="0"/>
              </a:rPr>
              <a:t> can address structural economic pressures and open modern revenue streams, especially for potential investors, by optimising logistics and a recurring revenue model.</a:t>
            </a:r>
          </a:p>
        </p:txBody>
      </p:sp>
      <p:sp>
        <p:nvSpPr>
          <p:cNvPr id="1048601" name="TextBox 35"/>
          <p:cNvSpPr txBox="1"/>
          <p:nvPr/>
        </p:nvSpPr>
        <p:spPr>
          <a:xfrm>
            <a:off x="814459" y="11002502"/>
            <a:ext cx="6306022" cy="1310639"/>
          </a:xfrm>
          <a:prstGeom prst="rect"/>
          <a:noFill/>
        </p:spPr>
        <p:txBody>
          <a:bodyPr rtlCol="0" wrap="square">
            <a:spAutoFit/>
          </a:bodyPr>
          <a:p>
            <a:pPr algn="ctr" rtl="0">
              <a:spcBef>
                <a:spcPts val="0"/>
              </a:spcBef>
              <a:spcAft>
                <a:spcPts val="0"/>
              </a:spcAft>
            </a:pPr>
            <a:r>
              <a:rPr b="1" dirty="0" sz="3600" i="1" lang="en-US" strike="noStrike" u="none">
                <a:effectLst/>
                <a:latin typeface="Times New Roman" panose="02020603050405020304" pitchFamily="18" charset="0"/>
                <a:cs typeface="Times New Roman" panose="02020603050405020304" pitchFamily="18" charset="0"/>
              </a:rPr>
              <a:t>Brand extension alignment with sustainability goals</a:t>
            </a:r>
            <a:endParaRPr b="0" dirty="0" sz="3600" lang="en-US">
              <a:effectLst/>
              <a:latin typeface="Times New Roman" panose="02020603050405020304" pitchFamily="18" charset="0"/>
              <a:cs typeface="Times New Roman" panose="02020603050405020304" pitchFamily="18" charset="0"/>
            </a:endParaRPr>
          </a:p>
        </p:txBody>
      </p:sp>
      <p:pic>
        <p:nvPicPr>
          <p:cNvPr id="2097154" name="Picture 36"/>
          <p:cNvPicPr>
            <a:picLocks noChangeAspect="1"/>
          </p:cNvPicPr>
          <p:nvPr/>
        </p:nvPicPr>
        <p:blipFill>
          <a:blip xmlns:r="http://schemas.openxmlformats.org/officeDocument/2006/relationships" r:embed="rId3"/>
          <a:stretch>
            <a:fillRect/>
          </a:stretch>
        </p:blipFill>
        <p:spPr>
          <a:xfrm>
            <a:off x="8990112" y="504647"/>
            <a:ext cx="4012501" cy="4012501"/>
          </a:xfrm>
          <a:prstGeom prst="rect"/>
        </p:spPr>
      </p:pic>
      <p:sp>
        <p:nvSpPr>
          <p:cNvPr id="1048602" name="TextBox 37"/>
          <p:cNvSpPr txBox="1"/>
          <p:nvPr/>
        </p:nvSpPr>
        <p:spPr>
          <a:xfrm>
            <a:off x="8264493" y="11992252"/>
            <a:ext cx="5736971" cy="3266439"/>
          </a:xfrm>
          <a:prstGeom prst="rect"/>
          <a:noFill/>
        </p:spPr>
        <p:txBody>
          <a:bodyPr rtlCol="0" wrap="square">
            <a:spAutoFit/>
          </a:bodyPr>
          <a:p>
            <a:pPr algn="ctr"/>
            <a:r>
              <a:rPr b="1" dirty="0" sz="2000" lang="en-GB">
                <a:latin typeface="Times New Roman" panose="02020603050405020304" pitchFamily="18" charset="0"/>
                <a:cs typeface="Times New Roman" panose="02020603050405020304" pitchFamily="18" charset="0"/>
              </a:rPr>
              <a:t>References</a:t>
            </a:r>
            <a:r>
              <a:rPr dirty="0" sz="2000" lang="en-GB">
                <a:latin typeface="Times New Roman" panose="02020603050405020304" pitchFamily="18" charset="0"/>
                <a:cs typeface="Times New Roman" panose="02020603050405020304" pitchFamily="18" charset="0"/>
              </a:rPr>
              <a:t> </a:t>
            </a:r>
          </a:p>
          <a:p>
            <a:pPr algn="just"/>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Unilever, (2026). </a:t>
            </a:r>
            <a:r>
              <a:rPr dirty="0" sz="1200" i="1" lang="en-GB">
                <a:effectLst/>
                <a:latin typeface="Times New Roman" panose="02020603050405020304" pitchFamily="18" charset="0"/>
                <a:ea typeface="Times New Roman" panose="02020603050405020304" pitchFamily="18" charset="0"/>
                <a:cs typeface="Times New Roman" panose="02020603050405020304" pitchFamily="18" charset="0"/>
              </a:rPr>
              <a:t>Our sustainability goals</a:t>
            </a:r>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dirty="0" sz="1200" lang="en-GB" u="sng">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https://www.unilever.com/files/our-sustainability-goals.pdf</a:t>
            </a:r>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 (Accessed on: 8 July 2026).</a:t>
            </a:r>
            <a:endParaRPr dirty="0" sz="1200" lang="en-IN">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Unilever, (2026). </a:t>
            </a:r>
            <a:r>
              <a:rPr dirty="0" sz="1200" i="1" lang="en-IN">
                <a:effectLst/>
                <a:latin typeface="Times New Roman" panose="02020603050405020304" pitchFamily="18" charset="0"/>
                <a:ea typeface="Times New Roman" panose="02020603050405020304" pitchFamily="18" charset="0"/>
                <a:cs typeface="Times New Roman" panose="02020603050405020304" pitchFamily="18" charset="0"/>
              </a:rPr>
              <a:t>Unilever International celebrates decade of consistent growth serving the underserved. </a:t>
            </a:r>
            <a:r>
              <a:rPr dirty="0" sz="1200" lang="en-IN">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dirty="0" sz="1200" lang="en-GB" u="sng">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https://www.unilever.com/news/news-search/2022/unilever-international-celebrates-decade-of-consistent-growth-serving-the-underserved/</a:t>
            </a:r>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 (Accessed on: 8 July 2026).</a:t>
            </a:r>
            <a:endParaRPr dirty="0" sz="1200" lang="en-IN">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Unilever, (2026). </a:t>
            </a:r>
            <a:r>
              <a:rPr dirty="0" sz="1200" i="1" lang="en-IN">
                <a:effectLst/>
                <a:latin typeface="Times New Roman" panose="02020603050405020304" pitchFamily="18" charset="0"/>
                <a:ea typeface="Times New Roman" panose="02020603050405020304" pitchFamily="18" charset="0"/>
                <a:cs typeface="Times New Roman" panose="02020603050405020304" pitchFamily="18" charset="0"/>
              </a:rPr>
              <a:t>Unilever sees early signs of progress on sustainability goals. </a:t>
            </a:r>
            <a:r>
              <a:rPr dirty="0" sz="1200" lang="en-IN">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dirty="0" sz="1200" lang="en-GB" u="sng">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https://www.unilever.com/news/news-search/2025/unilever-sees-early-signs-of-progress-on-sustainability-goals/</a:t>
            </a:r>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 (Accessed on: 8 July 2026).</a:t>
            </a:r>
            <a:endParaRPr dirty="0" sz="1200" lang="en-IN">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r>
              <a:rPr dirty="0" sz="1200" lang="en-GB" err="1">
                <a:effectLst/>
                <a:latin typeface="Times New Roman" panose="02020603050405020304" pitchFamily="18" charset="0"/>
                <a:ea typeface="Times New Roman" panose="02020603050405020304" pitchFamily="18" charset="0"/>
                <a:cs typeface="Times New Roman" panose="02020603050405020304" pitchFamily="18" charset="0"/>
              </a:rPr>
              <a:t>Theguardian</a:t>
            </a:r>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 (2023). </a:t>
            </a:r>
            <a:r>
              <a:rPr dirty="0" sz="1200" i="1" lang="en-IN">
                <a:effectLst/>
                <a:latin typeface="Times New Roman" panose="02020603050405020304" pitchFamily="18" charset="0"/>
                <a:ea typeface="Times New Roman" panose="02020603050405020304" pitchFamily="18" charset="0"/>
                <a:cs typeface="Times New Roman" panose="02020603050405020304" pitchFamily="18" charset="0"/>
              </a:rPr>
              <a:t>Unilever's Sustainable Living Plan helps cut costs and drive growth. </a:t>
            </a:r>
            <a:r>
              <a:rPr dirty="0" sz="1200" lang="en-IN">
                <a:effectLst/>
                <a:latin typeface="Times New Roman" panose="02020603050405020304" pitchFamily="18" charset="0"/>
                <a:ea typeface="Times New Roman" panose="02020603050405020304" pitchFamily="18" charset="0"/>
                <a:cs typeface="Times New Roman" panose="02020603050405020304" pitchFamily="18" charset="0"/>
              </a:rPr>
              <a:t>Available at: </a:t>
            </a:r>
            <a:r>
              <a:rPr dirty="0" sz="1200" lang="en-GB" u="sng">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https://www.theguardian.com/sustainable-business/unilever-sustainable-living-plan-growth</a:t>
            </a:r>
            <a:r>
              <a:rPr dirty="0" sz="1200" lang="en-GB">
                <a:effectLst/>
                <a:latin typeface="Times New Roman" panose="02020603050405020304" pitchFamily="18" charset="0"/>
                <a:ea typeface="Times New Roman" panose="02020603050405020304" pitchFamily="18" charset="0"/>
                <a:cs typeface="Times New Roman" panose="02020603050405020304" pitchFamily="18" charset="0"/>
              </a:rPr>
              <a:t> (Accessed on: 8 July 2026).</a:t>
            </a:r>
            <a:endParaRPr dirty="0" sz="1200" lang="en-IN">
              <a:effectLst/>
              <a:latin typeface="Times New Roman" panose="02020603050405020304" pitchFamily="18" charset="0"/>
              <a:ea typeface="Times New Roman" panose="02020603050405020304" pitchFamily="18" charset="0"/>
              <a:cs typeface="Times New Roman" panose="02020603050405020304" pitchFamily="18" charset="0"/>
            </a:endParaRPr>
          </a:p>
        </p:txBody>
      </p:sp>
      <p:grpSp>
        <p:nvGrpSpPr>
          <p:cNvPr id="19" name="Group 3"/>
          <p:cNvGrpSpPr/>
          <p:nvPr/>
        </p:nvGrpSpPr>
        <p:grpSpPr>
          <a:xfrm>
            <a:off x="118111" y="4406774"/>
            <a:ext cx="8289985" cy="1321104"/>
            <a:chOff x="0" y="0"/>
            <a:chExt cx="700706" cy="147972"/>
          </a:xfrm>
        </p:grpSpPr>
        <p:sp>
          <p:nvSpPr>
            <p:cNvPr id="1048603" name="Freeform 4"/>
            <p:cNvSpPr/>
            <p:nvPr/>
          </p:nvSpPr>
          <p:spPr>
            <a:xfrm>
              <a:off x="0" y="0"/>
              <a:ext cx="700706" cy="147972"/>
            </a:xfrm>
            <a:custGeom>
              <a:avLst/>
              <a:ahLst/>
              <a:rect l="l" t="t" r="r" b="b"/>
              <a:pathLst>
                <a:path w="700706" h="147972">
                  <a:moveTo>
                    <a:pt x="29697" y="0"/>
                  </a:moveTo>
                  <a:lnTo>
                    <a:pt x="671008" y="0"/>
                  </a:lnTo>
                  <a:cubicBezTo>
                    <a:pt x="678885" y="0"/>
                    <a:pt x="686438" y="3129"/>
                    <a:pt x="692007" y="8698"/>
                  </a:cubicBezTo>
                  <a:cubicBezTo>
                    <a:pt x="697577" y="14267"/>
                    <a:pt x="700706" y="21821"/>
                    <a:pt x="700706" y="29697"/>
                  </a:cubicBezTo>
                  <a:lnTo>
                    <a:pt x="700706" y="118275"/>
                  </a:lnTo>
                  <a:cubicBezTo>
                    <a:pt x="700706" y="126151"/>
                    <a:pt x="697577" y="133705"/>
                    <a:pt x="692007" y="139274"/>
                  </a:cubicBezTo>
                  <a:cubicBezTo>
                    <a:pt x="686438" y="144843"/>
                    <a:pt x="678885" y="147972"/>
                    <a:pt x="671008" y="147972"/>
                  </a:cubicBezTo>
                  <a:lnTo>
                    <a:pt x="29697" y="147972"/>
                  </a:lnTo>
                  <a:cubicBezTo>
                    <a:pt x="21821" y="147972"/>
                    <a:pt x="14267" y="144843"/>
                    <a:pt x="8698" y="139274"/>
                  </a:cubicBezTo>
                  <a:cubicBezTo>
                    <a:pt x="3129" y="133705"/>
                    <a:pt x="0" y="126151"/>
                    <a:pt x="0" y="118275"/>
                  </a:cubicBezTo>
                  <a:lnTo>
                    <a:pt x="0" y="29697"/>
                  </a:lnTo>
                  <a:cubicBezTo>
                    <a:pt x="0" y="21821"/>
                    <a:pt x="3129" y="14267"/>
                    <a:pt x="8698" y="8698"/>
                  </a:cubicBezTo>
                  <a:cubicBezTo>
                    <a:pt x="14267" y="3129"/>
                    <a:pt x="21821" y="0"/>
                    <a:pt x="29697" y="0"/>
                  </a:cubicBezTo>
                  <a:close/>
                </a:path>
              </a:pathLst>
            </a:custGeom>
            <a:solidFill>
              <a:srgbClr val="FFC200"/>
            </a:solidFill>
          </p:spPr>
          <p:txBody>
            <a:bodyPr/>
            <a:p>
              <a:pPr algn="ctr" defTabSz="914400" eaLnBrk="1" fontAlgn="auto" hangingPunct="1" indent="0" latinLnBrk="0" lvl="0" marL="0" marR="0" rtl="0">
                <a:lnSpc>
                  <a:spcPct val="100000"/>
                </a:lnSpc>
                <a:spcBef>
                  <a:spcPts val="0"/>
                </a:spcBef>
                <a:spcAft>
                  <a:spcPts val="0"/>
                </a:spcAft>
                <a:buClrTx/>
                <a:buSzTx/>
                <a:buFontTx/>
                <a:buNone/>
              </a:pPr>
              <a:r>
                <a:rPr baseline="0" b="1" cap="none" dirty="0" sz="4000" i="1" kern="1200" kumimoji="0" lang="en-US" noProof="0" normalizeH="0" spc="0" strike="noStrike" u="none">
                  <a:ln>
                    <a:noFill/>
                  </a:ln>
                  <a:solidFill>
                    <a:prstClr val="black"/>
                  </a:solidFill>
                  <a:effectLst/>
                  <a:uLnTx/>
                  <a:uFillTx/>
                  <a:latin typeface="Times New Roman" panose="02020603050405020304" pitchFamily="18" charset="0"/>
                  <a:ea typeface="Lobster"/>
                  <a:cs typeface="Times New Roman" panose="02020603050405020304" pitchFamily="18" charset="0"/>
                  <a:sym typeface="Lobster"/>
                </a:rPr>
                <a:t>Purpose and brand's sustainability requirements </a:t>
              </a:r>
            </a:p>
            <a:p>
              <a:endParaRPr dirty="0" lang="en-GB"/>
            </a:p>
          </p:txBody>
        </p:sp>
        <p:sp>
          <p:nvSpPr>
            <p:cNvPr id="1048604" name="TextBox 5"/>
            <p:cNvSpPr txBox="1"/>
            <p:nvPr/>
          </p:nvSpPr>
          <p:spPr>
            <a:xfrm>
              <a:off x="0" y="-133350"/>
              <a:ext cx="700706" cy="281322"/>
            </a:xfrm>
            <a:prstGeom prst="rect"/>
          </p:spPr>
          <p:txBody>
            <a:bodyPr anchor="ctr" bIns="50800" lIns="50800" rIns="50800" rtlCol="0" tIns="50800"/>
            <a:p>
              <a:pPr algn="ctr">
                <a:lnSpc>
                  <a:spcPts val="4310"/>
                </a:lnSpc>
              </a:pPr>
            </a:p>
          </p:txBody>
        </p:sp>
      </p:grpSp>
      <p:sp>
        <p:nvSpPr>
          <p:cNvPr id="1048605" name="TextBox 32"/>
          <p:cNvSpPr txBox="1"/>
          <p:nvPr/>
        </p:nvSpPr>
        <p:spPr>
          <a:xfrm>
            <a:off x="211950" y="3100496"/>
            <a:ext cx="8835863" cy="1219200"/>
          </a:xfrm>
          <a:prstGeom prst="rect"/>
        </p:spPr>
        <p:txBody>
          <a:bodyPr anchor="t" bIns="0" lIns="0" rIns="0" rtlCol="0" tIns="0" wrap="square">
            <a:spAutoFit/>
          </a:bodyPr>
          <a:p>
            <a:pPr algn="ctr">
              <a:lnSpc>
                <a:spcPct val="150000"/>
              </a:lnSpc>
              <a:spcBef>
                <a:spcPts val="1200"/>
              </a:spcBef>
              <a:buNone/>
            </a:pPr>
            <a:r>
              <a:rPr b="1" dirty="0" sz="2400" lang="en-GB">
                <a:effectLst/>
                <a:latin typeface="Arial" panose="020B0604020202020204" pitchFamily="34" charset="0"/>
                <a:ea typeface="Arial" panose="020B0604020202020204" pitchFamily="34" charset="0"/>
              </a:rPr>
              <a:t>Student name: </a:t>
            </a:r>
            <a:r>
              <a:rPr b="1" dirty="0" sz="2400" lang="en-GB" err="1">
                <a:effectLst/>
                <a:latin typeface="Arial" panose="020B0604020202020204" pitchFamily="34" charset="0"/>
                <a:ea typeface="Arial" panose="020B0604020202020204" pitchFamily="34" charset="0"/>
              </a:rPr>
              <a:t>Dishaben</a:t>
            </a:r>
            <a:r>
              <a:rPr b="1" dirty="0" sz="2400" lang="en-GB">
                <a:effectLst/>
                <a:latin typeface="Arial" panose="020B0604020202020204" pitchFamily="34" charset="0"/>
                <a:ea typeface="Arial" panose="020B0604020202020204" pitchFamily="34" charset="0"/>
              </a:rPr>
              <a:t> Nirav </a:t>
            </a:r>
            <a:r>
              <a:rPr b="1" dirty="0" sz="2400" lang="en-GB" err="1">
                <a:effectLst/>
                <a:latin typeface="Arial" panose="020B0604020202020204" pitchFamily="34" charset="0"/>
                <a:ea typeface="Arial" panose="020B0604020202020204" pitchFamily="34" charset="0"/>
              </a:rPr>
              <a:t>goyani</a:t>
            </a:r>
            <a:br>
              <a:rPr b="1" dirty="0" sz="2400" lang="en-GB">
                <a:effectLst/>
                <a:latin typeface="Arial" panose="020B0604020202020204" pitchFamily="34" charset="0"/>
                <a:ea typeface="Arial" panose="020B0604020202020204" pitchFamily="34" charset="0"/>
              </a:rPr>
            </a:br>
            <a:r>
              <a:rPr b="1" dirty="0" sz="2400" lang="en-GB">
                <a:effectLst/>
                <a:latin typeface="Arial" panose="020B0604020202020204" pitchFamily="34" charset="0"/>
                <a:ea typeface="Arial" panose="020B0604020202020204" pitchFamily="34" charset="0"/>
              </a:rPr>
              <a:t>Student ID: 2536657</a:t>
            </a:r>
            <a:endParaRPr dirty="0" sz="2400" lang="en-IN">
              <a:effectLst/>
              <a:latin typeface="Arial" panose="020B0604020202020204" pitchFamily="34" charset="0"/>
              <a:ea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IV2201</dc:creator>
  <dcterms:created xsi:type="dcterms:W3CDTF">2006-08-15T22:00:00Z</dcterms:created>
  <dcterms:modified xsi:type="dcterms:W3CDTF">2026-08-02T04:40:46Z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a75b4ab0621e48abbda7b0c03730fd65_23</vt:lpwstr>
  </property>
</Properties>
</file>