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65" r:id="rId4"/>
    <p:sldId id="263" r:id="rId5"/>
    <p:sldId id="261" r:id="rId6"/>
    <p:sldId id="264" r:id="rId7"/>
    <p:sldId id="262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0374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729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652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017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0859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6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785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6863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807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889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73654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617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157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862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386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598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0644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886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ransition spd="slow">
    <p:wipe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duskunnankirjasto/7697069814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training/100-mn-set-aside-to-boost-employability-of-graduates-in-singapore-25463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535943" TargetMode="External"/><Relationship Id="rId13" Type="http://schemas.openxmlformats.org/officeDocument/2006/relationships/hyperlink" Target="https://articles.bplans.com/the-ultimate-guide-to-creating-a-swot-analysis-free-ebook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12.jpeg"/><Relationship Id="rId12" Type="http://schemas.openxmlformats.org/officeDocument/2006/relationships/hyperlink" Target="https://articles.bplans.com/author/candy-landau/" TargetMode="External"/><Relationship Id="rId17" Type="http://schemas.openxmlformats.org/officeDocument/2006/relationships/hyperlink" Target="https://www.getfreeebooks.com/" TargetMode="External"/><Relationship Id="rId2" Type="http://schemas.openxmlformats.org/officeDocument/2006/relationships/image" Target="../media/image2.jpeg"/><Relationship Id="rId16" Type="http://schemas.openxmlformats.org/officeDocument/2006/relationships/hyperlink" Target="https://www.highspeedtraining.co.uk/hub/personal-development-plan-templat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reestockphotos.biz/stockphoto/16255" TargetMode="External"/><Relationship Id="rId11" Type="http://schemas.openxmlformats.org/officeDocument/2006/relationships/hyperlink" Target="https://cmsvoc.co.uk/blog/personal-development-plans-the-benefits-for-you-and-your-organisation/#:~:text=A%20Personal%20Development%20Plan%20will%20give%20you%20the,to%20your%20employer%20and%20adjusted%20as%20you%20progress." TargetMode="External"/><Relationship Id="rId5" Type="http://schemas.openxmlformats.org/officeDocument/2006/relationships/image" Target="../media/image11.jpg"/><Relationship Id="rId15" Type="http://schemas.openxmlformats.org/officeDocument/2006/relationships/hyperlink" Target="https://www.thebalancecareers.com/personal-skills-list-2063763" TargetMode="External"/><Relationship Id="rId10" Type="http://schemas.openxmlformats.org/officeDocument/2006/relationships/hyperlink" Target="https://www.istockphoto.com/photo/welcome-sign-on-blue-background-gm1144370302-307628796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www.prospects.ac.uk/applying-for-university/university-life/6-steps-to-a-successful-presentation#prepare-carefully" TargetMode="External"/><Relationship Id="rId14" Type="http://schemas.openxmlformats.org/officeDocument/2006/relationships/hyperlink" Target="https://www.referenceforbusiness.com/management/Pr-Sa/SWOT-Analysis.html#ixzz7R7gHHDaj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hyperlink" Target="http://www.pngall.com/thank-you-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6E82B1-09D3-76F6-3D41-E9468FE70F0B}"/>
              </a:ext>
            </a:extLst>
          </p:cNvPr>
          <p:cNvSpPr txBox="1"/>
          <p:nvPr/>
        </p:nvSpPr>
        <p:spPr>
          <a:xfrm>
            <a:off x="1101953" y="558711"/>
            <a:ext cx="6387102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Personal Development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607D06-A223-18E9-1973-7F6FC5CBE9CB}"/>
              </a:ext>
            </a:extLst>
          </p:cNvPr>
          <p:cNvSpPr txBox="1"/>
          <p:nvPr/>
        </p:nvSpPr>
        <p:spPr>
          <a:xfrm>
            <a:off x="697777" y="3104754"/>
            <a:ext cx="6382657" cy="31816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Name: George Iulian Chiras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Student ID: 2120095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Group 2  A 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Academic and Employability Skills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BMSW4001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Lector: Joanna Walsh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1" u="sng" dirty="0">
                <a:solidFill>
                  <a:schemeClr val="bg1"/>
                </a:solidFill>
              </a:rPr>
              <a:t>Date: 23/04/2022</a:t>
            </a:r>
          </a:p>
        </p:txBody>
      </p:sp>
    </p:spTree>
    <p:extLst>
      <p:ext uri="{BB962C8B-B14F-4D97-AF65-F5344CB8AC3E}">
        <p14:creationId xmlns:p14="http://schemas.microsoft.com/office/powerpoint/2010/main" val="914874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3433AB1-48BE-DD16-C47B-FCDFFD44155A}"/>
              </a:ext>
            </a:extLst>
          </p:cNvPr>
          <p:cNvSpPr txBox="1"/>
          <p:nvPr/>
        </p:nvSpPr>
        <p:spPr>
          <a:xfrm>
            <a:off x="1412311" y="-532574"/>
            <a:ext cx="5251316" cy="16276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1" u="sng" kern="1200" dirty="0">
                <a:latin typeface="+mj-lt"/>
                <a:ea typeface="+mj-ea"/>
                <a:cs typeface="+mj-cs"/>
              </a:rPr>
              <a:t>Contents</a:t>
            </a:r>
            <a:r>
              <a:rPr lang="en-US" sz="4400" b="1" i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2496ED-AD48-C5EF-FAAD-2DF9FA002647}"/>
              </a:ext>
            </a:extLst>
          </p:cNvPr>
          <p:cNvSpPr txBox="1"/>
          <p:nvPr/>
        </p:nvSpPr>
        <p:spPr>
          <a:xfrm>
            <a:off x="518335" y="1450411"/>
            <a:ext cx="4619621" cy="39571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b="1" i="1" u="sng" dirty="0">
                <a:ea typeface="Calibri"/>
                <a:cs typeface="Calibri"/>
              </a:rPr>
              <a:t>Introduction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 b="1" i="1" u="sng" dirty="0">
              <a:cs typeface="Calibri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/>
              <a:t>SWOT Analysis</a:t>
            </a:r>
            <a:endParaRPr lang="en-US" sz="2000" b="1" i="1" u="sng" dirty="0">
              <a:cs typeface="Calibri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u="sng" dirty="0"/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/>
              <a:t>Personal Skills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u="sng" dirty="0">
              <a:ea typeface="Calibri"/>
              <a:cs typeface="Calibri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/>
              <a:t>Personal Develop Plans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u="sng" dirty="0">
              <a:ea typeface="Calibri"/>
              <a:cs typeface="Calibri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>
                <a:ea typeface="Calibri"/>
                <a:cs typeface="Calibri"/>
              </a:rPr>
              <a:t>Conclusion</a:t>
            </a: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i="1" u="sng" dirty="0">
              <a:ea typeface="Calibri"/>
              <a:cs typeface="Calibri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 err="1">
                <a:cs typeface="Calibri" panose="020F0502020204030204"/>
              </a:rPr>
              <a:t>Refferences</a:t>
            </a:r>
            <a:endParaRPr lang="en-US" sz="2000" b="1" i="1" u="sng" dirty="0">
              <a:cs typeface="Calibri" panose="020F0502020204030204"/>
            </a:endParaRPr>
          </a:p>
          <a:p>
            <a:pPr marL="2286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 marL="4572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A25B37CE-6971-B284-7740-EA3B9C34F7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978" r="9767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56854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ceiling, indoor, floor, island&#10;&#10;Description automatically generated">
            <a:extLst>
              <a:ext uri="{FF2B5EF4-FFF2-40B4-BE49-F238E27FC236}">
                <a16:creationId xmlns:a16="http://schemas.microsoft.com/office/drawing/2014/main" id="{DEB2D033-17E8-EFBF-8068-4B6478ACC6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0811" y="583505"/>
            <a:ext cx="11020813" cy="56596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07EA660-AF6C-1ADA-24E3-6BF7D0B8C99C}"/>
              </a:ext>
            </a:extLst>
          </p:cNvPr>
          <p:cNvSpPr txBox="1"/>
          <p:nvPr/>
        </p:nvSpPr>
        <p:spPr>
          <a:xfrm>
            <a:off x="4962525" y="58102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i="1" u="sng" dirty="0">
                <a:solidFill>
                  <a:schemeClr val="bg1"/>
                </a:solidFill>
                <a:latin typeface="Calibri"/>
                <a:cs typeface="Calibri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C75806-EAB6-BC44-5782-AB222F680CCA}"/>
              </a:ext>
            </a:extLst>
          </p:cNvPr>
          <p:cNvSpPr txBox="1"/>
          <p:nvPr/>
        </p:nvSpPr>
        <p:spPr>
          <a:xfrm>
            <a:off x="794098" y="1118861"/>
            <a:ext cx="9267825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 dirty="0">
                <a:solidFill>
                  <a:schemeClr val="bg1">
                    <a:lumMod val="95000"/>
                  </a:schemeClr>
                </a:solidFill>
              </a:rPr>
              <a:t>Opening a restaurant business:</a:t>
            </a:r>
            <a:endParaRPr lang="en-US">
              <a:solidFill>
                <a:schemeClr val="bg1">
                  <a:lumMod val="95000"/>
                </a:schemeClr>
              </a:solidFill>
            </a:endParaRPr>
          </a:p>
          <a:p>
            <a:endParaRPr lang="en-GB" sz="32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</a:rPr>
              <a:t>• Location</a:t>
            </a:r>
            <a:endParaRPr lang="en-GB" sz="2800" b="1" i="1">
              <a:solidFill>
                <a:schemeClr val="bg1">
                  <a:lumMod val="95000"/>
                </a:schemeClr>
              </a:solidFill>
            </a:endParaRPr>
          </a:p>
          <a:p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</a:rPr>
              <a:t>• Finance</a:t>
            </a:r>
          </a:p>
          <a:p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</a:rPr>
              <a:t>• Space activity</a:t>
            </a:r>
          </a:p>
          <a:p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</a:rPr>
              <a:t>• Menu</a:t>
            </a:r>
          </a:p>
          <a:p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</a:rPr>
              <a:t>• Marketing</a:t>
            </a:r>
          </a:p>
          <a:p>
            <a:endParaRPr lang="en-GB" sz="2800" b="1" i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375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5A26D1-B82A-4569-BB0A-6F0B9B4B9D5E}"/>
              </a:ext>
            </a:extLst>
          </p:cNvPr>
          <p:cNvSpPr txBox="1"/>
          <p:nvPr/>
        </p:nvSpPr>
        <p:spPr>
          <a:xfrm>
            <a:off x="4538206" y="675312"/>
            <a:ext cx="28352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1" u="sng" dirty="0"/>
              <a:t>SWOT analysis</a:t>
            </a:r>
          </a:p>
          <a:p>
            <a:endParaRPr lang="en-GB" sz="3200" b="1" i="1" u="sng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CB70A5-C75F-4468-889D-735CE43693ED}"/>
              </a:ext>
            </a:extLst>
          </p:cNvPr>
          <p:cNvSpPr/>
          <p:nvPr/>
        </p:nvSpPr>
        <p:spPr>
          <a:xfrm>
            <a:off x="1313234" y="1227439"/>
            <a:ext cx="4272020" cy="2388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95BFEB-2A92-4302-AC46-CDF3039BF770}"/>
              </a:ext>
            </a:extLst>
          </p:cNvPr>
          <p:cNvSpPr/>
          <p:nvPr/>
        </p:nvSpPr>
        <p:spPr>
          <a:xfrm>
            <a:off x="2666016" y="1200403"/>
            <a:ext cx="1714764" cy="58477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3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Strength</a:t>
            </a:r>
            <a:endParaRPr lang="en-US" sz="3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039C6F-16A3-4A06-94AC-415066980BE9}"/>
              </a:ext>
            </a:extLst>
          </p:cNvPr>
          <p:cNvSpPr/>
          <p:nvPr/>
        </p:nvSpPr>
        <p:spPr>
          <a:xfrm>
            <a:off x="6490772" y="1200415"/>
            <a:ext cx="4478054" cy="2388972"/>
          </a:xfrm>
          <a:prstGeom prst="rect">
            <a:avLst/>
          </a:prstGeom>
          <a:solidFill>
            <a:schemeClr val="accent5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200" b="1" i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1"/>
                </a:solidFill>
              </a:rPr>
              <a:t>Small amount of time to reach multiple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1" dirty="0">
                <a:solidFill>
                  <a:schemeClr val="tx1"/>
                </a:solidFill>
              </a:rPr>
              <a:t>Finding replacement for urgent situations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49A7B5-7FA0-4ACE-9FEA-9B3FDA900B5B}"/>
              </a:ext>
            </a:extLst>
          </p:cNvPr>
          <p:cNvSpPr/>
          <p:nvPr/>
        </p:nvSpPr>
        <p:spPr>
          <a:xfrm>
            <a:off x="7247983" y="1061903"/>
            <a:ext cx="3077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Weakness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6F6DB9E-4B18-4562-9396-23E02DC8182E}"/>
              </a:ext>
            </a:extLst>
          </p:cNvPr>
          <p:cNvSpPr/>
          <p:nvPr/>
        </p:nvSpPr>
        <p:spPr>
          <a:xfrm>
            <a:off x="1313234" y="3847070"/>
            <a:ext cx="4272020" cy="2257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005C41-C398-43F3-ADD5-664C58B5CBD3}"/>
              </a:ext>
            </a:extLst>
          </p:cNvPr>
          <p:cNvSpPr/>
          <p:nvPr/>
        </p:nvSpPr>
        <p:spPr>
          <a:xfrm>
            <a:off x="1456839" y="3618125"/>
            <a:ext cx="3984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Opportunities</a:t>
            </a:r>
            <a:endParaRPr lang="en-US" sz="54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C637E2-C2E3-4AFD-8378-F1DEDCBD1438}"/>
              </a:ext>
            </a:extLst>
          </p:cNvPr>
          <p:cNvSpPr/>
          <p:nvPr/>
        </p:nvSpPr>
        <p:spPr>
          <a:xfrm>
            <a:off x="6490772" y="3847070"/>
            <a:ext cx="4478054" cy="225716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8FB73-2875-4833-A489-2449D7DDC1A4}"/>
              </a:ext>
            </a:extLst>
          </p:cNvPr>
          <p:cNvSpPr/>
          <p:nvPr/>
        </p:nvSpPr>
        <p:spPr>
          <a:xfrm>
            <a:off x="7500616" y="3708741"/>
            <a:ext cx="2458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Threats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C217AF-F926-4AF4-9713-E60933F605C0}"/>
              </a:ext>
            </a:extLst>
          </p:cNvPr>
          <p:cNvSpPr txBox="1"/>
          <p:nvPr/>
        </p:nvSpPr>
        <p:spPr>
          <a:xfrm>
            <a:off x="1318170" y="1632808"/>
            <a:ext cx="4112648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/>
              <a:t>I am confident my knowledge help to solve challenges at workplace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/>
              <a:t>Have a good skills developing good relationship with different peoples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1" dirty="0"/>
              <a:t>Quick learner and open to new opportunities to </a:t>
            </a:r>
          </a:p>
          <a:p>
            <a:r>
              <a:rPr lang="en-GB" sz="1600" b="1" i="1" dirty="0"/>
              <a:t>       increase feedbacks and experience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BECA53-8085-43A6-A6DB-137F67D9DCBA}"/>
              </a:ext>
            </a:extLst>
          </p:cNvPr>
          <p:cNvSpPr txBox="1"/>
          <p:nvPr/>
        </p:nvSpPr>
        <p:spPr>
          <a:xfrm>
            <a:off x="1738182" y="4513989"/>
            <a:ext cx="3703465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i="1" dirty="0"/>
              <a:t>Understand how to use academic language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i="1" dirty="0"/>
              <a:t>Open my own business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b="1" i="1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b="1" i="1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2000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CE6C3D-CBB9-497B-BCD6-153395628A7E}"/>
              </a:ext>
            </a:extLst>
          </p:cNvPr>
          <p:cNvSpPr txBox="1"/>
          <p:nvPr/>
        </p:nvSpPr>
        <p:spPr>
          <a:xfrm>
            <a:off x="6845644" y="4624525"/>
            <a:ext cx="391297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i="1" dirty="0"/>
              <a:t>Companies with same or similar products.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i="1" dirty="0"/>
              <a:t>Difficulty going outside from comfortable place.</a:t>
            </a:r>
          </a:p>
        </p:txBody>
      </p:sp>
    </p:spTree>
    <p:extLst>
      <p:ext uri="{BB962C8B-B14F-4D97-AF65-F5344CB8AC3E}">
        <p14:creationId xmlns:p14="http://schemas.microsoft.com/office/powerpoint/2010/main" val="1996856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Picture 102" descr="Shape&#10;&#10;Description automatically generated">
            <a:extLst>
              <a:ext uri="{FF2B5EF4-FFF2-40B4-BE49-F238E27FC236}">
                <a16:creationId xmlns:a16="http://schemas.microsoft.com/office/drawing/2014/main" id="{9F628BAA-B287-2896-741F-D31A08568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0812" y="621995"/>
            <a:ext cx="11010377" cy="56244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9116FC-E3E4-0ADF-3E6F-CAD3F28563F5}"/>
              </a:ext>
            </a:extLst>
          </p:cNvPr>
          <p:cNvSpPr txBox="1"/>
          <p:nvPr/>
        </p:nvSpPr>
        <p:spPr>
          <a:xfrm>
            <a:off x="4672600" y="725466"/>
            <a:ext cx="401667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 u="sng" dirty="0">
                <a:cs typeface="Calibri"/>
              </a:rPr>
              <a:t>Personal Skills :</a:t>
            </a:r>
            <a:endParaRPr lang="en-US" sz="4000" b="1" i="1" u="sng" dirty="0">
              <a:cs typeface="Calibri"/>
            </a:endParaRP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2DE3CC24-FCF0-C4AD-9C50-D1EDE6AE13E0}"/>
              </a:ext>
            </a:extLst>
          </p:cNvPr>
          <p:cNvSpPr txBox="1"/>
          <p:nvPr/>
        </p:nvSpPr>
        <p:spPr>
          <a:xfrm>
            <a:off x="1085850" y="331470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82134FA-F4CC-B80C-04F1-E0E8D3B5211F}"/>
              </a:ext>
            </a:extLst>
          </p:cNvPr>
          <p:cNvSpPr txBox="1"/>
          <p:nvPr/>
        </p:nvSpPr>
        <p:spPr>
          <a:xfrm>
            <a:off x="467899" y="1533265"/>
            <a:ext cx="855345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Ø"/>
            </a:pPr>
            <a:r>
              <a:rPr lang="en-GB" sz="3600" b="1" dirty="0"/>
              <a:t>Teamwork</a:t>
            </a:r>
          </a:p>
          <a:p>
            <a:pPr marL="571500" indent="-571500">
              <a:buFont typeface="Wingdings"/>
              <a:buChar char="Ø"/>
            </a:pPr>
            <a:r>
              <a:rPr lang="en-GB" sz="3600" b="1" dirty="0"/>
              <a:t>Leadership</a:t>
            </a:r>
          </a:p>
          <a:p>
            <a:pPr marL="571500" indent="-571500">
              <a:buFont typeface="Wingdings"/>
              <a:buChar char="Ø"/>
            </a:pPr>
            <a:r>
              <a:rPr lang="en-GB" sz="3600" b="1" dirty="0"/>
              <a:t>IT</a:t>
            </a:r>
          </a:p>
          <a:p>
            <a:pPr marL="571500" indent="-571500">
              <a:buFont typeface="Wingdings"/>
              <a:buChar char="Ø"/>
            </a:pPr>
            <a:r>
              <a:rPr lang="en-GB" sz="3600" b="1" dirty="0"/>
              <a:t>Marketing </a:t>
            </a:r>
          </a:p>
          <a:p>
            <a:pPr marL="571500" indent="-571500">
              <a:buFont typeface="Wingdings"/>
              <a:buChar char="Ø"/>
            </a:pPr>
            <a:r>
              <a:rPr lang="en-GB" sz="3600" b="1" dirty="0"/>
              <a:t>Entreprenurial knowledge</a:t>
            </a:r>
          </a:p>
          <a:p>
            <a:pPr marL="285750" indent="-285750">
              <a:buFont typeface="Wingdings"/>
              <a:buChar char="Ø"/>
            </a:pPr>
            <a:endParaRPr lang="en-GB" b="1" dirty="0"/>
          </a:p>
          <a:p>
            <a:pPr marL="285750" indent="-285750">
              <a:buFont typeface="Wingdings"/>
              <a:buChar char="Ø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3183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4" descr="Book, Textbook Free Stock Photo - Public Domain Pictures">
            <a:extLst>
              <a:ext uri="{FF2B5EF4-FFF2-40B4-BE49-F238E27FC236}">
                <a16:creationId xmlns:a16="http://schemas.microsoft.com/office/drawing/2014/main" id="{B48E2E8C-8652-192E-438C-9DD590785B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615315"/>
            <a:ext cx="10991850" cy="56368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D0D608-EC28-23C5-E300-5FCFA2E92163}"/>
              </a:ext>
            </a:extLst>
          </p:cNvPr>
          <p:cNvSpPr txBox="1"/>
          <p:nvPr/>
        </p:nvSpPr>
        <p:spPr>
          <a:xfrm>
            <a:off x="4333875" y="752475"/>
            <a:ext cx="456247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 u="sng" dirty="0"/>
              <a:t>Personal Develop Plans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ED2BE9-BD56-884A-7070-3E2B1D5C5597}"/>
              </a:ext>
            </a:extLst>
          </p:cNvPr>
          <p:cNvSpPr txBox="1"/>
          <p:nvPr/>
        </p:nvSpPr>
        <p:spPr>
          <a:xfrm>
            <a:off x="719203" y="2894687"/>
            <a:ext cx="538880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Managing time</a:t>
            </a:r>
            <a:endParaRPr lang="en-US" sz="2400" b="1">
              <a:solidFill>
                <a:srgbClr val="C00000"/>
              </a:solidFill>
            </a:endParaRPr>
          </a:p>
          <a:p>
            <a:r>
              <a:rPr lang="en-GB" sz="2400" b="1" dirty="0">
                <a:solidFill>
                  <a:srgbClr val="C00000"/>
                </a:solidFill>
              </a:rPr>
              <a:t>Personal research development</a:t>
            </a:r>
          </a:p>
          <a:p>
            <a:r>
              <a:rPr lang="en-GB" sz="2400" b="1" dirty="0">
                <a:solidFill>
                  <a:srgbClr val="C00000"/>
                </a:solidFill>
              </a:rPr>
              <a:t>Finance supervising</a:t>
            </a:r>
          </a:p>
          <a:p>
            <a:endParaRPr lang="en-GB" sz="2400" b="1" dirty="0">
              <a:solidFill>
                <a:srgbClr val="C00000"/>
              </a:solidFill>
            </a:endParaRPr>
          </a:p>
          <a:p>
            <a:endParaRPr lang="en-GB" sz="2400" b="1" dirty="0">
              <a:solidFill>
                <a:srgbClr val="C00000"/>
              </a:solidFill>
            </a:endParaRPr>
          </a:p>
          <a:p>
            <a:endParaRPr lang="en-GB" sz="2400" b="1" dirty="0">
              <a:solidFill>
                <a:srgbClr val="C00000"/>
              </a:solidFill>
            </a:endParaRPr>
          </a:p>
          <a:p>
            <a:endParaRPr lang="en-GB" sz="2400" b="1" dirty="0">
              <a:solidFill>
                <a:srgbClr val="C00000"/>
              </a:solidFill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EB47DB7-6DD2-E5F9-747A-D80F9A94C3B7}"/>
              </a:ext>
            </a:extLst>
          </p:cNvPr>
          <p:cNvSpPr/>
          <p:nvPr/>
        </p:nvSpPr>
        <p:spPr>
          <a:xfrm rot="-1080000">
            <a:off x="3429921" y="2329033"/>
            <a:ext cx="2912041" cy="2817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D1909A1-7B8A-EC67-0C1A-4B305AD0EC05}"/>
              </a:ext>
            </a:extLst>
          </p:cNvPr>
          <p:cNvSpPr/>
          <p:nvPr/>
        </p:nvSpPr>
        <p:spPr>
          <a:xfrm>
            <a:off x="4886548" y="3392580"/>
            <a:ext cx="1425097" cy="2608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73F86596-2FD1-00EE-6E06-58F6C8AB1F37}"/>
              </a:ext>
            </a:extLst>
          </p:cNvPr>
          <p:cNvSpPr/>
          <p:nvPr/>
        </p:nvSpPr>
        <p:spPr>
          <a:xfrm rot="720000">
            <a:off x="3870268" y="4165472"/>
            <a:ext cx="244362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E70EB3-548E-3CDC-8673-EED1524F895F}"/>
              </a:ext>
            </a:extLst>
          </p:cNvPr>
          <p:cNvSpPr txBox="1"/>
          <p:nvPr/>
        </p:nvSpPr>
        <p:spPr>
          <a:xfrm>
            <a:off x="6315075" y="16764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dirty="0"/>
              <a:t>Planning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414722-839A-80AE-410E-81809FFA5132}"/>
              </a:ext>
            </a:extLst>
          </p:cNvPr>
          <p:cNvSpPr txBox="1"/>
          <p:nvPr/>
        </p:nvSpPr>
        <p:spPr>
          <a:xfrm>
            <a:off x="6315075" y="3190875"/>
            <a:ext cx="34575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dirty="0"/>
              <a:t>Documentation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DF13D2-637D-91B4-5771-C39631B6727C}"/>
              </a:ext>
            </a:extLst>
          </p:cNvPr>
          <p:cNvSpPr txBox="1"/>
          <p:nvPr/>
        </p:nvSpPr>
        <p:spPr>
          <a:xfrm>
            <a:off x="6315075" y="43243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dirty="0"/>
              <a:t>Organising</a:t>
            </a:r>
          </a:p>
        </p:txBody>
      </p:sp>
      <p:sp>
        <p:nvSpPr>
          <p:cNvPr id="19" name="Right Brace 18">
            <a:extLst>
              <a:ext uri="{FF2B5EF4-FFF2-40B4-BE49-F238E27FC236}">
                <a16:creationId xmlns:a16="http://schemas.microsoft.com/office/drawing/2014/main" id="{725C3773-1596-3DA5-0D17-30D82305D7B8}"/>
              </a:ext>
            </a:extLst>
          </p:cNvPr>
          <p:cNvSpPr/>
          <p:nvPr/>
        </p:nvSpPr>
        <p:spPr>
          <a:xfrm>
            <a:off x="8666226" y="2000250"/>
            <a:ext cx="1323975" cy="279082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9678ED-0995-5F0E-16CA-116F10F8F91B}"/>
              </a:ext>
            </a:extLst>
          </p:cNvPr>
          <p:cNvSpPr txBox="1"/>
          <p:nvPr/>
        </p:nvSpPr>
        <p:spPr>
          <a:xfrm>
            <a:off x="9886950" y="2895600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 u="sng" dirty="0"/>
              <a:t>Business</a:t>
            </a:r>
          </a:p>
          <a:p>
            <a:r>
              <a:rPr lang="en-GB" sz="3200" b="1" i="1" u="sng" dirty="0"/>
              <a:t>Prosperity</a:t>
            </a:r>
          </a:p>
        </p:txBody>
      </p:sp>
    </p:spTree>
    <p:extLst>
      <p:ext uri="{BB962C8B-B14F-4D97-AF65-F5344CB8AC3E}">
        <p14:creationId xmlns:p14="http://schemas.microsoft.com/office/powerpoint/2010/main" val="2612516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11">
            <a:extLst>
              <a:ext uri="{FF2B5EF4-FFF2-40B4-BE49-F238E27FC236}">
                <a16:creationId xmlns:a16="http://schemas.microsoft.com/office/drawing/2014/main" id="{8612FBA1-171E-40B3-B7B3-2DF1FF07D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2D3FCD8-2ECD-4A7B-9663-FC95D3766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D741D9B-E566-4797-A99D-48AD45260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9354B250-268C-4EEE-B034-B7F4715EF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921E7AA-88BE-4B43-A0C1-EEADC71A8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cxnSp>
        <p:nvCxnSpPr>
          <p:cNvPr id="39" name="Straight Connector 17">
            <a:extLst>
              <a:ext uri="{FF2B5EF4-FFF2-40B4-BE49-F238E27FC236}">
                <a16:creationId xmlns:a16="http://schemas.microsoft.com/office/drawing/2014/main" id="{DD7B5A01-F090-461C-8E03-103645620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19">
            <a:extLst>
              <a:ext uri="{FF2B5EF4-FFF2-40B4-BE49-F238E27FC236}">
                <a16:creationId xmlns:a16="http://schemas.microsoft.com/office/drawing/2014/main" id="{0061ABDA-65FE-4221-87A8-DF1364FC8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21">
            <a:extLst>
              <a:ext uri="{FF2B5EF4-FFF2-40B4-BE49-F238E27FC236}">
                <a16:creationId xmlns:a16="http://schemas.microsoft.com/office/drawing/2014/main" id="{2CDCF467-8373-4745-B732-B3C9914CA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42" name="Rectangle 22">
              <a:extLst>
                <a:ext uri="{FF2B5EF4-FFF2-40B4-BE49-F238E27FC236}">
                  <a16:creationId xmlns:a16="http://schemas.microsoft.com/office/drawing/2014/main" id="{DE11B9E7-CD8A-40E5-B0F5-DBF6448A7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50DB850B-9F02-47FC-84F4-EE9C06128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54C9BA76-5B6E-4E01-8A11-638BE4553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CAF21254-8C0F-480E-BC3D-5A29339317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7" name="Picture 26">
                <a:extLst>
                  <a:ext uri="{FF2B5EF4-FFF2-40B4-BE49-F238E27FC236}">
                    <a16:creationId xmlns:a16="http://schemas.microsoft.com/office/drawing/2014/main" id="{488CCCD2-B7DC-4CF2-AEE0-6B26AA7D6A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76556A23-8AD3-41C1-B39C-FA631C60D0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A39A52E-9F24-4B13-5756-5FC73248EE49}"/>
              </a:ext>
            </a:extLst>
          </p:cNvPr>
          <p:cNvSpPr txBox="1"/>
          <p:nvPr/>
        </p:nvSpPr>
        <p:spPr>
          <a:xfrm>
            <a:off x="4664674" y="190839"/>
            <a:ext cx="6270090" cy="13038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 i="1" u="sng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43" name="Rectangle 29">
            <a:extLst>
              <a:ext uri="{FF2B5EF4-FFF2-40B4-BE49-F238E27FC236}">
                <a16:creationId xmlns:a16="http://schemas.microsoft.com/office/drawing/2014/main" id="{6AFADD4F-3558-4754-A18A-C61F2A959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72384" cy="45354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door, floor, ceiling, furniture&#10;&#10;Description automatically generated">
            <a:extLst>
              <a:ext uri="{FF2B5EF4-FFF2-40B4-BE49-F238E27FC236}">
                <a16:creationId xmlns:a16="http://schemas.microsoft.com/office/drawing/2014/main" id="{74293C98-B8DF-4170-9162-E7E71FDA576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481" r="13954"/>
          <a:stretch/>
        </p:blipFill>
        <p:spPr>
          <a:xfrm>
            <a:off x="1257236" y="1255007"/>
            <a:ext cx="2743200" cy="2219714"/>
          </a:xfrm>
          <a:prstGeom prst="rect">
            <a:avLst/>
          </a:prstGeom>
        </p:spPr>
      </p:pic>
      <p:cxnSp>
        <p:nvCxnSpPr>
          <p:cNvPr id="44" name="Straight Connector 31">
            <a:extLst>
              <a:ext uri="{FF2B5EF4-FFF2-40B4-BE49-F238E27FC236}">
                <a16:creationId xmlns:a16="http://schemas.microsoft.com/office/drawing/2014/main" id="{334350BC-22B0-4948-BF8A-A80570C85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4033" y="2400639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text, shelf, book, indoor&#10;&#10;Description automatically generated">
            <a:extLst>
              <a:ext uri="{FF2B5EF4-FFF2-40B4-BE49-F238E27FC236}">
                <a16:creationId xmlns:a16="http://schemas.microsoft.com/office/drawing/2014/main" id="{6ABDE61F-D320-4FBB-AD42-27B770E8A2CA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4219" r="18176" b="1"/>
          <a:stretch/>
        </p:blipFill>
        <p:spPr>
          <a:xfrm>
            <a:off x="1257236" y="3474720"/>
            <a:ext cx="2743200" cy="19883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CD470E-717C-2FFE-A31F-E7EE40A96D9C}"/>
              </a:ext>
            </a:extLst>
          </p:cNvPr>
          <p:cNvSpPr txBox="1"/>
          <p:nvPr/>
        </p:nvSpPr>
        <p:spPr>
          <a:xfrm>
            <a:off x="4543416" y="1255006"/>
            <a:ext cx="7037395" cy="49933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AGCAS editors, Jemma Smith, January 2021, URL: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 steps to a successful presentation | Prospects.ac.uk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Stella Cottrell, 2015-01-22, Macmillan Education UK, Skills for Success : Personal Development and Employability, Part 2 Managing people and tasks, pg. 129-132, Chapter 5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Istock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Getty images, April 23, 2019, URL: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https://www.istockphoto.com/photo/welcome-sign-on-blue-background-gm1144370302-307628796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r>
              <a:rPr lang="en-US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Hadyn</a:t>
            </a: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Luke, 29 March 2019,Personal develop plans-The benefits for you and your </a:t>
            </a:r>
            <a:r>
              <a:rPr lang="en-US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organisation</a:t>
            </a: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URL: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Personal Development Plans – the benefits for you and your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organisation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CMS Vocational Training Ltd | CMI Management | AAT Accountancy | Personal Training Courses | Apprenticeships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Candice Landau</a:t>
            </a:r>
            <a:r>
              <a:rPr lang="en-US" sz="12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14 May 2015, URL: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Guide to Creating a SWOT Analysis (FREE EBOOK) (bplans.com)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Barney, Jay. </a:t>
            </a:r>
            <a:r>
              <a:rPr lang="en-US" sz="1200" b="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Gaining and Sustaining Competitive Advantage. </a:t>
            </a: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2nd ed. Upper Saddle River, NJ: Prentice Hall, 2002, URL: </a:t>
            </a:r>
            <a:r>
              <a:rPr lang="en-US" sz="12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https://www.referenceforbusiness.com/management/Pr-Sa/SWOT-Analysis.html#ixzz7R7gHHDaj</a:t>
            </a:r>
            <a:endParaRPr lang="en-US" sz="1200" b="0" i="0" u="none" strike="noStrike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b="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Staff Write, 11 April 2020, What Are Personal Skills?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Alison Doyle, 21 April 2022, Important Personal Skills That Employers Value, URL: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Important Personal Skills That Employers Value (thebalancecareers.com)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Hannah Spruce, 6 January 2020, </a:t>
            </a:r>
            <a:r>
              <a:rPr lang="en-US" sz="120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 Personal Development Plan, URL: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 Personal Development Plan (PDP) | Example Template PDF (highspeedtraining.co.uk)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i="0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John</a:t>
            </a:r>
            <a:r>
              <a:rPr lang="en-US" sz="1200" b="1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</a:t>
            </a:r>
            <a:r>
              <a:rPr lang="en-US" sz="120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25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November 2014, Business Personal Development, URL: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hlinkClick r:id="rId17"/>
              </a:rPr>
              <a:t>https://www.getfreeebooks.com/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200" i="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Istockimage</a:t>
            </a:r>
            <a:endParaRPr lang="en-US" sz="1200" i="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200" b="0" i="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200" b="0" i="0" u="none" strike="noStrike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083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6">
            <a:extLst>
              <a:ext uri="{FF2B5EF4-FFF2-40B4-BE49-F238E27FC236}">
                <a16:creationId xmlns:a16="http://schemas.microsoft.com/office/drawing/2014/main" id="{544958B8-57B6-4B37-8A18-D54A32EC2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EBDDDB5-AEDD-97A2-895A-F4D70519C32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190"/>
          <a:stretch/>
        </p:blipFill>
        <p:spPr>
          <a:xfrm>
            <a:off x="914110" y="488137"/>
            <a:ext cx="10799470" cy="5883295"/>
          </a:xfrm>
          <a:prstGeom prst="rect">
            <a:avLst/>
          </a:prstGeom>
        </p:spPr>
      </p:pic>
      <p:sp>
        <p:nvSpPr>
          <p:cNvPr id="27" name="Rectangle 8">
            <a:extLst>
              <a:ext uri="{FF2B5EF4-FFF2-40B4-BE49-F238E27FC236}">
                <a16:creationId xmlns:a16="http://schemas.microsoft.com/office/drawing/2014/main" id="{B7E4A740-3A69-42A5-8AC0-3905D518F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8" name="Group 10">
            <a:extLst>
              <a:ext uri="{FF2B5EF4-FFF2-40B4-BE49-F238E27FC236}">
                <a16:creationId xmlns:a16="http://schemas.microsoft.com/office/drawing/2014/main" id="{8283C010-53D7-404B-9300-DB1BAE1EA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12" name="Rounded Rectangle 21">
              <a:extLst>
                <a:ext uri="{FF2B5EF4-FFF2-40B4-BE49-F238E27FC236}">
                  <a16:creationId xmlns:a16="http://schemas.microsoft.com/office/drawing/2014/main" id="{DFC03671-D6D3-4BA9-AD3E-6ADE11D07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FD51935-8C23-4BCB-987B-F5AC9E3D9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14" name="Rounded Rectangle 27">
              <a:extLst>
                <a:ext uri="{FF2B5EF4-FFF2-40B4-BE49-F238E27FC236}">
                  <a16:creationId xmlns:a16="http://schemas.microsoft.com/office/drawing/2014/main" id="{72D5A197-23EF-4751-9E72-FEB79910E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DD7E4D1-EC3E-4109-9647-9E6652A92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0603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2854</TotalTime>
  <Words>446</Words>
  <Application>Microsoft Office PowerPoint</Application>
  <PresentationFormat>Widescreen</PresentationFormat>
  <Paragraphs>80</Paragraphs>
  <Slides>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Garamond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George Iulian Chiras (2120095)</cp:lastModifiedBy>
  <cp:revision>766</cp:revision>
  <dcterms:created xsi:type="dcterms:W3CDTF">2022-02-19T16:58:55Z</dcterms:created>
  <dcterms:modified xsi:type="dcterms:W3CDTF">2022-04-21T20:18:01Z</dcterms:modified>
</cp:coreProperties>
</file>