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66" r:id="rId5"/>
    <p:sldId id="269" r:id="rId6"/>
    <p:sldId id="259" r:id="rId7"/>
    <p:sldId id="258" r:id="rId8"/>
    <p:sldId id="260" r:id="rId9"/>
    <p:sldId id="261" r:id="rId10"/>
    <p:sldId id="262" r:id="rId11"/>
    <p:sldId id="289" r:id="rId12"/>
    <p:sldId id="282" r:id="rId13"/>
    <p:sldId id="283" r:id="rId14"/>
    <p:sldId id="285" r:id="rId15"/>
    <p:sldId id="284" r:id="rId16"/>
    <p:sldId id="286" r:id="rId17"/>
    <p:sldId id="287" r:id="rId18"/>
    <p:sldId id="288" r:id="rId19"/>
    <p:sldId id="263" r:id="rId20"/>
    <p:sldId id="264" r:id="rId21"/>
    <p:sldId id="265" r:id="rId22"/>
    <p:sldId id="267" r:id="rId23"/>
    <p:sldId id="270" r:id="rId24"/>
    <p:sldId id="271" r:id="rId25"/>
    <p:sldId id="272" r:id="rId26"/>
    <p:sldId id="273" r:id="rId27"/>
    <p:sldId id="274" r:id="rId28"/>
    <p:sldId id="275" r:id="rId29"/>
    <p:sldId id="278" r:id="rId30"/>
    <p:sldId id="280" r:id="rId31"/>
    <p:sldId id="279" r:id="rId32"/>
    <p:sldId id="290" r:id="rId33"/>
    <p:sldId id="291" r:id="rId34"/>
    <p:sldId id="292" r:id="rId35"/>
    <p:sldId id="293" r:id="rId36"/>
    <p:sldId id="277" r:id="rId37"/>
    <p:sldId id="294"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4660"/>
  </p:normalViewPr>
  <p:slideViewPr>
    <p:cSldViewPr snapToGrid="0">
      <p:cViewPr varScale="1">
        <p:scale>
          <a:sx n="63" d="100"/>
          <a:sy n="63" d="100"/>
        </p:scale>
        <p:origin x="8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39934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109658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712109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5AC1DC-7211-48C0-8EEF-7556DC3D7924}"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953073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5AC1DC-7211-48C0-8EEF-7556DC3D7924}" type="datetimeFigureOut">
              <a:rPr lang="en-GB" smtClean="0"/>
              <a:t>30/06/2023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0333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263565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999192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431160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5AC1DC-7211-48C0-8EEF-7556DC3D7924}"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721639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5AC1DC-7211-48C0-8EEF-7556DC3D7924}"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822718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983684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27367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582313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066575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595703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0865913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5AC1DC-7211-48C0-8EEF-7556DC3D7924}"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075074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C5AC1DC-7211-48C0-8EEF-7556DC3D7924}" type="datetimeFigureOut">
              <a:rPr lang="en-GB" smtClean="0"/>
              <a:t>30/06/2023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F6494F1-015D-4941-A486-C25BDF79E340}" type="slidenum">
              <a:rPr lang="en-GB" smtClean="0"/>
              <a:t>‹#›</a:t>
            </a:fld>
            <a:endParaRPr lang="en-GB"/>
          </a:p>
        </p:txBody>
      </p:sp>
    </p:spTree>
    <p:extLst>
      <p:ext uri="{BB962C8B-B14F-4D97-AF65-F5344CB8AC3E}">
        <p14:creationId xmlns:p14="http://schemas.microsoft.com/office/powerpoint/2010/main" val="20435553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D15A6F9-32E7-4EA5-A1BE-A2636DA6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1B9047A0-D508-41B4-9987-A03A1C314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307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p:nvSpPr>
          <p:cNvPr id="3" name="Subtitle 2">
            <a:extLst>
              <a:ext uri="{FF2B5EF4-FFF2-40B4-BE49-F238E27FC236}">
                <a16:creationId xmlns:a16="http://schemas.microsoft.com/office/drawing/2014/main" id="{726D6A5E-764B-7200-79D5-88B503FC0B29}"/>
              </a:ext>
            </a:extLst>
          </p:cNvPr>
          <p:cNvSpPr>
            <a:spLocks noGrp="1"/>
          </p:cNvSpPr>
          <p:nvPr>
            <p:ph type="subTitle" idx="1"/>
          </p:nvPr>
        </p:nvSpPr>
        <p:spPr>
          <a:xfrm>
            <a:off x="865239" y="1028701"/>
            <a:ext cx="3202507" cy="4800598"/>
          </a:xfrm>
        </p:spPr>
        <p:txBody>
          <a:bodyPr anchor="ctr">
            <a:normAutofit/>
          </a:bodyPr>
          <a:lstStyle/>
          <a:p>
            <a:pPr algn="r"/>
            <a:r>
              <a:rPr lang="en-GB" sz="2400" dirty="0">
                <a:solidFill>
                  <a:srgbClr val="404040"/>
                </a:solidFill>
              </a:rPr>
              <a:t>the impact the media has on </a:t>
            </a:r>
            <a:r>
              <a:rPr lang="en-GB" sz="2400" dirty="0" err="1">
                <a:solidFill>
                  <a:srgbClr val="404040"/>
                </a:solidFill>
              </a:rPr>
              <a:t>Uk</a:t>
            </a:r>
            <a:r>
              <a:rPr lang="en-GB" sz="2400" dirty="0">
                <a:solidFill>
                  <a:srgbClr val="404040"/>
                </a:solidFill>
              </a:rPr>
              <a:t> policing </a:t>
            </a:r>
          </a:p>
        </p:txBody>
      </p:sp>
      <p:sp useBgFill="1">
        <p:nvSpPr>
          <p:cNvPr id="12" name="Freeform: Shape 11">
            <a:extLst>
              <a:ext uri="{FF2B5EF4-FFF2-40B4-BE49-F238E27FC236}">
                <a16:creationId xmlns:a16="http://schemas.microsoft.com/office/drawing/2014/main" id="{B679C71C-F606-4D18-A66B-277C1FD5C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307" y="0"/>
            <a:ext cx="7790693" cy="6858003"/>
          </a:xfrm>
          <a:custGeom>
            <a:avLst/>
            <a:gdLst>
              <a:gd name="connsiteX0" fmla="*/ 6960957 w 7790693"/>
              <a:gd name="connsiteY0" fmla="*/ 0 h 6858003"/>
              <a:gd name="connsiteX1" fmla="*/ 7790693 w 7790693"/>
              <a:gd name="connsiteY1" fmla="*/ 0 h 6858003"/>
              <a:gd name="connsiteX2" fmla="*/ 7790693 w 7790693"/>
              <a:gd name="connsiteY2" fmla="*/ 6858002 h 6858003"/>
              <a:gd name="connsiteX3" fmla="*/ 6995919 w 7790693"/>
              <a:gd name="connsiteY3" fmla="*/ 6858002 h 6858003"/>
              <a:gd name="connsiteX4" fmla="*/ 6995919 w 7790693"/>
              <a:gd name="connsiteY4" fmla="*/ 6858003 h 6858003"/>
              <a:gd name="connsiteX5" fmla="*/ 905354 w 7790693"/>
              <a:gd name="connsiteY5" fmla="*/ 6858003 h 6858003"/>
              <a:gd name="connsiteX6" fmla="*/ 905354 w 7790693"/>
              <a:gd name="connsiteY6" fmla="*/ 6858002 h 6858003"/>
              <a:gd name="connsiteX7" fmla="*/ 0 w 7790693"/>
              <a:gd name="connsiteY7" fmla="*/ 6858002 h 6858003"/>
              <a:gd name="connsiteX8" fmla="*/ 5883 w 7790693"/>
              <a:gd name="connsiteY8" fmla="*/ 6817540 h 6858003"/>
              <a:gd name="connsiteX9" fmla="*/ 23197 w 7790693"/>
              <a:gd name="connsiteY9" fmla="*/ 6698896 h 6858003"/>
              <a:gd name="connsiteX10" fmla="*/ 35299 w 7790693"/>
              <a:gd name="connsiteY10" fmla="*/ 6612485 h 6858003"/>
              <a:gd name="connsiteX11" fmla="*/ 48074 w 7790693"/>
              <a:gd name="connsiteY11" fmla="*/ 6509615 h 6858003"/>
              <a:gd name="connsiteX12" fmla="*/ 63370 w 7790693"/>
              <a:gd name="connsiteY12" fmla="*/ 6387543 h 6858003"/>
              <a:gd name="connsiteX13" fmla="*/ 79507 w 7790693"/>
              <a:gd name="connsiteY13" fmla="*/ 6252440 h 6858003"/>
              <a:gd name="connsiteX14" fmla="*/ 96484 w 7790693"/>
              <a:gd name="connsiteY14" fmla="*/ 6100193 h 6858003"/>
              <a:gd name="connsiteX15" fmla="*/ 114469 w 7790693"/>
              <a:gd name="connsiteY15" fmla="*/ 5934229 h 6858003"/>
              <a:gd name="connsiteX16" fmla="*/ 132455 w 7790693"/>
              <a:gd name="connsiteY16" fmla="*/ 5753864 h 6858003"/>
              <a:gd name="connsiteX17" fmla="*/ 150776 w 7790693"/>
              <a:gd name="connsiteY17" fmla="*/ 5561840 h 6858003"/>
              <a:gd name="connsiteX18" fmla="*/ 167753 w 7790693"/>
              <a:gd name="connsiteY18" fmla="*/ 5354728 h 6858003"/>
              <a:gd name="connsiteX19" fmla="*/ 184058 w 7790693"/>
              <a:gd name="connsiteY19" fmla="*/ 5138015 h 6858003"/>
              <a:gd name="connsiteX20" fmla="*/ 198850 w 7790693"/>
              <a:gd name="connsiteY20" fmla="*/ 4908958 h 6858003"/>
              <a:gd name="connsiteX21" fmla="*/ 212969 w 7790693"/>
              <a:gd name="connsiteY21" fmla="*/ 4670300 h 6858003"/>
              <a:gd name="connsiteX22" fmla="*/ 226249 w 7790693"/>
              <a:gd name="connsiteY22" fmla="*/ 4421354 h 6858003"/>
              <a:gd name="connsiteX23" fmla="*/ 230955 w 7790693"/>
              <a:gd name="connsiteY23" fmla="*/ 4293795 h 6858003"/>
              <a:gd name="connsiteX24" fmla="*/ 236166 w 7790693"/>
              <a:gd name="connsiteY24" fmla="*/ 4163494 h 6858003"/>
              <a:gd name="connsiteX25" fmla="*/ 241040 w 7790693"/>
              <a:gd name="connsiteY25" fmla="*/ 4031135 h 6858003"/>
              <a:gd name="connsiteX26" fmla="*/ 244234 w 7790693"/>
              <a:gd name="connsiteY26" fmla="*/ 3898089 h 6858003"/>
              <a:gd name="connsiteX27" fmla="*/ 247092 w 7790693"/>
              <a:gd name="connsiteY27" fmla="*/ 3762301 h 6858003"/>
              <a:gd name="connsiteX28" fmla="*/ 250117 w 7790693"/>
              <a:gd name="connsiteY28" fmla="*/ 3625141 h 6858003"/>
              <a:gd name="connsiteX29" fmla="*/ 252134 w 7790693"/>
              <a:gd name="connsiteY29" fmla="*/ 3485238 h 6858003"/>
              <a:gd name="connsiteX30" fmla="*/ 252134 w 7790693"/>
              <a:gd name="connsiteY30" fmla="*/ 3343963 h 6858003"/>
              <a:gd name="connsiteX31" fmla="*/ 253143 w 7790693"/>
              <a:gd name="connsiteY31" fmla="*/ 3201317 h 6858003"/>
              <a:gd name="connsiteX32" fmla="*/ 252134 w 7790693"/>
              <a:gd name="connsiteY32" fmla="*/ 3057299 h 6858003"/>
              <a:gd name="connsiteX33" fmla="*/ 250117 w 7790693"/>
              <a:gd name="connsiteY33" fmla="*/ 2911223 h 6858003"/>
              <a:gd name="connsiteX34" fmla="*/ 248268 w 7790693"/>
              <a:gd name="connsiteY34" fmla="*/ 2765148 h 6858003"/>
              <a:gd name="connsiteX35" fmla="*/ 244234 w 7790693"/>
              <a:gd name="connsiteY35" fmla="*/ 2617015 h 6858003"/>
              <a:gd name="connsiteX36" fmla="*/ 240032 w 7790693"/>
              <a:gd name="connsiteY36" fmla="*/ 2467511 h 6858003"/>
              <a:gd name="connsiteX37" fmla="*/ 235157 w 7790693"/>
              <a:gd name="connsiteY37" fmla="*/ 2318006 h 6858003"/>
              <a:gd name="connsiteX38" fmla="*/ 228266 w 7790693"/>
              <a:gd name="connsiteY38" fmla="*/ 2167130 h 6858003"/>
              <a:gd name="connsiteX39" fmla="*/ 220029 w 7790693"/>
              <a:gd name="connsiteY39" fmla="*/ 2014883 h 6858003"/>
              <a:gd name="connsiteX40" fmla="*/ 212129 w 7790693"/>
              <a:gd name="connsiteY40" fmla="*/ 1861949 h 6858003"/>
              <a:gd name="connsiteX41" fmla="*/ 202044 w 7790693"/>
              <a:gd name="connsiteY41" fmla="*/ 1709016 h 6858003"/>
              <a:gd name="connsiteX42" fmla="*/ 189941 w 7790693"/>
              <a:gd name="connsiteY42" fmla="*/ 1554025 h 6858003"/>
              <a:gd name="connsiteX43" fmla="*/ 177839 w 7790693"/>
              <a:gd name="connsiteY43" fmla="*/ 1401092 h 6858003"/>
              <a:gd name="connsiteX44" fmla="*/ 163887 w 7790693"/>
              <a:gd name="connsiteY44" fmla="*/ 1245415 h 6858003"/>
              <a:gd name="connsiteX45" fmla="*/ 148591 w 7790693"/>
              <a:gd name="connsiteY45" fmla="*/ 1089053 h 6858003"/>
              <a:gd name="connsiteX46" fmla="*/ 132455 w 7790693"/>
              <a:gd name="connsiteY46" fmla="*/ 934748 h 6858003"/>
              <a:gd name="connsiteX47" fmla="*/ 113629 w 7790693"/>
              <a:gd name="connsiteY47" fmla="*/ 778385 h 6858003"/>
              <a:gd name="connsiteX48" fmla="*/ 93458 w 7790693"/>
              <a:gd name="connsiteY48" fmla="*/ 622709 h 6858003"/>
              <a:gd name="connsiteX49" fmla="*/ 73455 w 7790693"/>
              <a:gd name="connsiteY49" fmla="*/ 466346 h 6858003"/>
              <a:gd name="connsiteX50" fmla="*/ 50091 w 7790693"/>
              <a:gd name="connsiteY50" fmla="*/ 310670 h 6858003"/>
              <a:gd name="connsiteX51" fmla="*/ 26222 w 7790693"/>
              <a:gd name="connsiteY51" fmla="*/ 155679 h 6858003"/>
              <a:gd name="connsiteX52" fmla="*/ 1177 w 7790693"/>
              <a:gd name="connsiteY52" fmla="*/ 2 h 6858003"/>
              <a:gd name="connsiteX53" fmla="*/ 1344715 w 7790693"/>
              <a:gd name="connsiteY53" fmla="*/ 2 h 6858003"/>
              <a:gd name="connsiteX54" fmla="*/ 1344715 w 7790693"/>
              <a:gd name="connsiteY54" fmla="*/ 3 h 6858003"/>
              <a:gd name="connsiteX55" fmla="*/ 6960957 w 7790693"/>
              <a:gd name="connsiteY55" fmla="*/ 3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90693" h="6858003">
                <a:moveTo>
                  <a:pt x="6960957" y="0"/>
                </a:moveTo>
                <a:lnTo>
                  <a:pt x="7790693" y="0"/>
                </a:lnTo>
                <a:lnTo>
                  <a:pt x="7790693" y="6858002"/>
                </a:lnTo>
                <a:lnTo>
                  <a:pt x="6995919" y="6858002"/>
                </a:lnTo>
                <a:lnTo>
                  <a:pt x="6995919" y="6858003"/>
                </a:lnTo>
                <a:lnTo>
                  <a:pt x="905354" y="6858003"/>
                </a:lnTo>
                <a:lnTo>
                  <a:pt x="905354" y="6858002"/>
                </a:lnTo>
                <a:lnTo>
                  <a:pt x="0" y="6858002"/>
                </a:lnTo>
                <a:lnTo>
                  <a:pt x="5883" y="6817540"/>
                </a:lnTo>
                <a:lnTo>
                  <a:pt x="23197" y="6698896"/>
                </a:lnTo>
                <a:lnTo>
                  <a:pt x="35299" y="6612485"/>
                </a:lnTo>
                <a:lnTo>
                  <a:pt x="48074" y="6509615"/>
                </a:lnTo>
                <a:lnTo>
                  <a:pt x="63370" y="6387543"/>
                </a:lnTo>
                <a:lnTo>
                  <a:pt x="79507" y="6252440"/>
                </a:lnTo>
                <a:lnTo>
                  <a:pt x="96484" y="6100193"/>
                </a:lnTo>
                <a:lnTo>
                  <a:pt x="114469" y="5934229"/>
                </a:lnTo>
                <a:lnTo>
                  <a:pt x="132455" y="5753864"/>
                </a:lnTo>
                <a:lnTo>
                  <a:pt x="150776" y="5561840"/>
                </a:lnTo>
                <a:lnTo>
                  <a:pt x="167753" y="5354728"/>
                </a:lnTo>
                <a:lnTo>
                  <a:pt x="184058" y="5138015"/>
                </a:lnTo>
                <a:lnTo>
                  <a:pt x="198850" y="4908958"/>
                </a:lnTo>
                <a:lnTo>
                  <a:pt x="212969" y="4670300"/>
                </a:lnTo>
                <a:lnTo>
                  <a:pt x="226249" y="4421354"/>
                </a:lnTo>
                <a:lnTo>
                  <a:pt x="230955" y="4293795"/>
                </a:lnTo>
                <a:lnTo>
                  <a:pt x="236166" y="4163494"/>
                </a:lnTo>
                <a:lnTo>
                  <a:pt x="241040" y="4031135"/>
                </a:lnTo>
                <a:lnTo>
                  <a:pt x="244234" y="3898089"/>
                </a:lnTo>
                <a:lnTo>
                  <a:pt x="247092" y="3762301"/>
                </a:lnTo>
                <a:lnTo>
                  <a:pt x="250117" y="3625141"/>
                </a:lnTo>
                <a:lnTo>
                  <a:pt x="252134" y="3485238"/>
                </a:lnTo>
                <a:lnTo>
                  <a:pt x="252134" y="3343963"/>
                </a:lnTo>
                <a:lnTo>
                  <a:pt x="253143" y="3201317"/>
                </a:lnTo>
                <a:lnTo>
                  <a:pt x="252134" y="3057299"/>
                </a:lnTo>
                <a:lnTo>
                  <a:pt x="250117" y="2911223"/>
                </a:lnTo>
                <a:lnTo>
                  <a:pt x="248268" y="2765148"/>
                </a:lnTo>
                <a:lnTo>
                  <a:pt x="244234" y="2617015"/>
                </a:lnTo>
                <a:lnTo>
                  <a:pt x="240032" y="2467511"/>
                </a:lnTo>
                <a:lnTo>
                  <a:pt x="235157" y="2318006"/>
                </a:lnTo>
                <a:lnTo>
                  <a:pt x="228266" y="2167130"/>
                </a:lnTo>
                <a:lnTo>
                  <a:pt x="220029" y="2014883"/>
                </a:lnTo>
                <a:lnTo>
                  <a:pt x="212129" y="1861949"/>
                </a:lnTo>
                <a:lnTo>
                  <a:pt x="202044" y="1709016"/>
                </a:lnTo>
                <a:lnTo>
                  <a:pt x="189941" y="1554025"/>
                </a:lnTo>
                <a:lnTo>
                  <a:pt x="177839" y="1401092"/>
                </a:lnTo>
                <a:lnTo>
                  <a:pt x="163887" y="1245415"/>
                </a:lnTo>
                <a:lnTo>
                  <a:pt x="148591" y="1089053"/>
                </a:lnTo>
                <a:lnTo>
                  <a:pt x="132455" y="934748"/>
                </a:lnTo>
                <a:lnTo>
                  <a:pt x="113629" y="778385"/>
                </a:lnTo>
                <a:lnTo>
                  <a:pt x="93458" y="622709"/>
                </a:lnTo>
                <a:lnTo>
                  <a:pt x="73455" y="466346"/>
                </a:lnTo>
                <a:lnTo>
                  <a:pt x="50091" y="310670"/>
                </a:lnTo>
                <a:lnTo>
                  <a:pt x="26222" y="155679"/>
                </a:lnTo>
                <a:lnTo>
                  <a:pt x="1177" y="2"/>
                </a:lnTo>
                <a:lnTo>
                  <a:pt x="1344715" y="2"/>
                </a:lnTo>
                <a:lnTo>
                  <a:pt x="1344715" y="3"/>
                </a:lnTo>
                <a:lnTo>
                  <a:pt x="6960957" y="3"/>
                </a:lnTo>
                <a:close/>
              </a:path>
            </a:pathLst>
          </a:custGeom>
          <a:ln>
            <a:noFill/>
          </a:ln>
        </p:spPr>
        <p:txBody>
          <a:bodyPr rtlCol="0" anchor="ctr"/>
          <a:lstStyle/>
          <a:p>
            <a:pPr algn="ctr"/>
            <a:endParaRPr lang="en-US"/>
          </a:p>
        </p:txBody>
      </p:sp>
      <p:sp>
        <p:nvSpPr>
          <p:cNvPr id="2" name="Title 1">
            <a:extLst>
              <a:ext uri="{FF2B5EF4-FFF2-40B4-BE49-F238E27FC236}">
                <a16:creationId xmlns:a16="http://schemas.microsoft.com/office/drawing/2014/main" id="{F76540AD-1B18-D4E0-9072-2F89439A6B8E}"/>
              </a:ext>
            </a:extLst>
          </p:cNvPr>
          <p:cNvSpPr>
            <a:spLocks noGrp="1"/>
          </p:cNvSpPr>
          <p:nvPr>
            <p:ph type="ctrTitle"/>
          </p:nvPr>
        </p:nvSpPr>
        <p:spPr>
          <a:xfrm>
            <a:off x="5282512" y="1028700"/>
            <a:ext cx="6172069" cy="4800598"/>
          </a:xfrm>
        </p:spPr>
        <p:txBody>
          <a:bodyPr anchor="ctr">
            <a:normAutofit/>
          </a:bodyPr>
          <a:lstStyle/>
          <a:p>
            <a:br>
              <a:rPr lang="en-GB">
                <a:solidFill>
                  <a:schemeClr val="tx1"/>
                </a:solidFill>
              </a:rPr>
            </a:br>
            <a:endParaRPr lang="en-GB">
              <a:solidFill>
                <a:schemeClr val="tx1"/>
              </a:solidFill>
            </a:endParaRPr>
          </a:p>
        </p:txBody>
      </p:sp>
      <p:pic>
        <p:nvPicPr>
          <p:cNvPr id="4" name="Picture 3">
            <a:extLst>
              <a:ext uri="{FF2B5EF4-FFF2-40B4-BE49-F238E27FC236}">
                <a16:creationId xmlns:a16="http://schemas.microsoft.com/office/drawing/2014/main" id="{A73A6FF9-C022-FE93-B651-64FEE2A552F9}"/>
              </a:ext>
            </a:extLst>
          </p:cNvPr>
          <p:cNvPicPr>
            <a:picLocks noChangeAspect="1"/>
          </p:cNvPicPr>
          <p:nvPr/>
        </p:nvPicPr>
        <p:blipFill>
          <a:blip r:embed="rId3"/>
          <a:stretch>
            <a:fillRect/>
          </a:stretch>
        </p:blipFill>
        <p:spPr>
          <a:xfrm>
            <a:off x="4932984" y="310500"/>
            <a:ext cx="6865964" cy="3844940"/>
          </a:xfrm>
          <a:prstGeom prst="rect">
            <a:avLst/>
          </a:prstGeom>
        </p:spPr>
      </p:pic>
      <p:sp>
        <p:nvSpPr>
          <p:cNvPr id="5" name="TextBox 4">
            <a:extLst>
              <a:ext uri="{FF2B5EF4-FFF2-40B4-BE49-F238E27FC236}">
                <a16:creationId xmlns:a16="http://schemas.microsoft.com/office/drawing/2014/main" id="{7C8958D2-BB0B-A023-21F8-75A13F341C18}"/>
              </a:ext>
            </a:extLst>
          </p:cNvPr>
          <p:cNvSpPr txBox="1"/>
          <p:nvPr/>
        </p:nvSpPr>
        <p:spPr>
          <a:xfrm>
            <a:off x="5537200" y="5120640"/>
            <a:ext cx="2214880" cy="369332"/>
          </a:xfrm>
          <a:prstGeom prst="rect">
            <a:avLst/>
          </a:prstGeom>
          <a:noFill/>
        </p:spPr>
        <p:txBody>
          <a:bodyPr wrap="square" rtlCol="0">
            <a:spAutoFit/>
          </a:bodyPr>
          <a:lstStyle/>
          <a:p>
            <a:r>
              <a:rPr lang="en-GB" dirty="0" err="1"/>
              <a:t>Nilupa</a:t>
            </a:r>
            <a:r>
              <a:rPr lang="en-GB" dirty="0"/>
              <a:t> Begum</a:t>
            </a:r>
          </a:p>
        </p:txBody>
      </p:sp>
    </p:spTree>
    <p:extLst>
      <p:ext uri="{BB962C8B-B14F-4D97-AF65-F5344CB8AC3E}">
        <p14:creationId xmlns:p14="http://schemas.microsoft.com/office/powerpoint/2010/main" val="2547211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A7F0-713E-8839-A74D-5A4FC69C413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5462D2E-FAA0-DA29-314E-AF3599F402FD}"/>
              </a:ext>
            </a:extLst>
          </p:cNvPr>
          <p:cNvSpPr>
            <a:spLocks noGrp="1"/>
          </p:cNvSpPr>
          <p:nvPr>
            <p:ph idx="1"/>
          </p:nvPr>
        </p:nvSpPr>
        <p:spPr/>
        <p:txBody>
          <a:bodyPr>
            <a:normAutofit lnSpcReduction="10000"/>
          </a:bodyPr>
          <a:lstStyle/>
          <a:p>
            <a:r>
              <a:rPr lang="en-GB" sz="2400" dirty="0"/>
              <a:t>The UK's policing is significantly influenced by the media. It is essential in determining how the general public views the police and their ability to uphold law and order. </a:t>
            </a:r>
          </a:p>
          <a:p>
            <a:r>
              <a:rPr lang="en-GB" sz="2400" dirty="0"/>
              <a:t>The public's image of the police and their action can be influenced by the media, which has the ability to create either trust or mistrust in the police.</a:t>
            </a:r>
          </a:p>
          <a:p>
            <a:r>
              <a:rPr lang="en-GB" sz="2400" dirty="0"/>
              <a:t>The effect that the media has on policing in the UK will be critically examined in this presentation. The essay will look at how the media affects public opinion, how the media affects police accountability, and how the media affects police policy(Callanan J, 2011).</a:t>
            </a:r>
          </a:p>
        </p:txBody>
      </p:sp>
    </p:spTree>
    <p:extLst>
      <p:ext uri="{BB962C8B-B14F-4D97-AF65-F5344CB8AC3E}">
        <p14:creationId xmlns:p14="http://schemas.microsoft.com/office/powerpoint/2010/main" val="2191050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F6FD7-01DF-F3B3-4C20-519F04613200}"/>
              </a:ext>
            </a:extLst>
          </p:cNvPr>
          <p:cNvSpPr>
            <a:spLocks noGrp="1"/>
          </p:cNvSpPr>
          <p:nvPr>
            <p:ph type="title"/>
          </p:nvPr>
        </p:nvSpPr>
        <p:spPr/>
        <p:txBody>
          <a:bodyPr/>
          <a:lstStyle/>
          <a:p>
            <a:r>
              <a:rPr lang="en-GB" dirty="0"/>
              <a:t>Police history</a:t>
            </a:r>
          </a:p>
        </p:txBody>
      </p:sp>
      <p:sp>
        <p:nvSpPr>
          <p:cNvPr id="3" name="Content Placeholder 2">
            <a:extLst>
              <a:ext uri="{FF2B5EF4-FFF2-40B4-BE49-F238E27FC236}">
                <a16:creationId xmlns:a16="http://schemas.microsoft.com/office/drawing/2014/main" id="{07A044A9-FD94-71FB-2172-F888071F3FB9}"/>
              </a:ext>
            </a:extLst>
          </p:cNvPr>
          <p:cNvSpPr>
            <a:spLocks noGrp="1"/>
          </p:cNvSpPr>
          <p:nvPr>
            <p:ph idx="1"/>
          </p:nvPr>
        </p:nvSpPr>
        <p:spPr/>
        <p:txBody>
          <a:bodyPr>
            <a:normAutofit/>
          </a:bodyPr>
          <a:lstStyle/>
          <a:p>
            <a:r>
              <a:rPr lang="en-GB" dirty="0"/>
              <a:t>Back in 1200 the police were known as watchman or constable the role was unpaid and each person took the role for 1 year period.</a:t>
            </a:r>
          </a:p>
          <a:p>
            <a:r>
              <a:rPr lang="en-GB" dirty="0"/>
              <a:t>The first police service was formed in Scotland in 1611, they were known as high constables of Edinburgh (Police Recruitment,2023). </a:t>
            </a:r>
          </a:p>
          <a:p>
            <a:r>
              <a:rPr lang="en-GB" dirty="0"/>
              <a:t>The local improvement acts of English town authorities allowed watchmen and constables to be employed to patrol the streets at night in an effort to reduce rising crime rates by the early to mid-1700s. A further act of the parliament that was passed in 1737 enhanced and organised the night watch. This also included the number of police officers assigned to duty each night (Police Recruitment,2023).</a:t>
            </a:r>
            <a:br>
              <a:rPr lang="en-GB" dirty="0"/>
            </a:br>
            <a:endParaRPr lang="en-GB" dirty="0"/>
          </a:p>
          <a:p>
            <a:endParaRPr lang="en-GB" dirty="0"/>
          </a:p>
        </p:txBody>
      </p:sp>
    </p:spTree>
    <p:extLst>
      <p:ext uri="{BB962C8B-B14F-4D97-AF65-F5344CB8AC3E}">
        <p14:creationId xmlns:p14="http://schemas.microsoft.com/office/powerpoint/2010/main" val="3978530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F112-30C6-9B77-6082-D115F799CBBE}"/>
              </a:ext>
            </a:extLst>
          </p:cNvPr>
          <p:cNvSpPr>
            <a:spLocks noGrp="1"/>
          </p:cNvSpPr>
          <p:nvPr>
            <p:ph type="title"/>
          </p:nvPr>
        </p:nvSpPr>
        <p:spPr>
          <a:xfrm>
            <a:off x="648930" y="629266"/>
            <a:ext cx="4795482" cy="1641987"/>
          </a:xfrm>
        </p:spPr>
        <p:txBody>
          <a:bodyPr>
            <a:normAutofit/>
          </a:bodyPr>
          <a:lstStyle/>
          <a:p>
            <a:r>
              <a:rPr lang="en-GB" dirty="0"/>
              <a:t>Metropolitan Police formed</a:t>
            </a:r>
          </a:p>
        </p:txBody>
      </p:sp>
      <p:pic>
        <p:nvPicPr>
          <p:cNvPr id="4" name="Picture 3">
            <a:extLst>
              <a:ext uri="{FF2B5EF4-FFF2-40B4-BE49-F238E27FC236}">
                <a16:creationId xmlns:a16="http://schemas.microsoft.com/office/drawing/2014/main" id="{D3CBCF2D-30F3-86FC-168F-D6C70E9C18A2}"/>
              </a:ext>
            </a:extLst>
          </p:cNvPr>
          <p:cNvPicPr>
            <a:picLocks noChangeAspect="1"/>
          </p:cNvPicPr>
          <p:nvPr/>
        </p:nvPicPr>
        <p:blipFill rotWithShape="1">
          <a:blip r:embed="rId3"/>
          <a:srcRect l="6740" r="23671" b="-1"/>
          <a:stretch/>
        </p:blipFill>
        <p:spPr>
          <a:xfrm>
            <a:off x="6094410" y="589281"/>
            <a:ext cx="5449889" cy="56387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3B20615-5F65-0FBA-82AF-4D2386142849}"/>
              </a:ext>
            </a:extLst>
          </p:cNvPr>
          <p:cNvSpPr>
            <a:spLocks noGrp="1"/>
          </p:cNvSpPr>
          <p:nvPr>
            <p:ph idx="1"/>
          </p:nvPr>
        </p:nvSpPr>
        <p:spPr>
          <a:xfrm>
            <a:off x="647701" y="2438401"/>
            <a:ext cx="4797256" cy="3809998"/>
          </a:xfrm>
        </p:spPr>
        <p:txBody>
          <a:bodyPr>
            <a:normAutofit/>
          </a:bodyPr>
          <a:lstStyle/>
          <a:p>
            <a:r>
              <a:rPr lang="en-GB" dirty="0"/>
              <a:t>The Metropolitan Police Act, passed in 1829 by home secretary Robert Peel, served as the foundation for the creation of the Metropolitan Police Force (Police Recruitment,2023).</a:t>
            </a:r>
            <a:br>
              <a:rPr lang="en-GB" dirty="0"/>
            </a:br>
            <a:endParaRPr lang="en-GB" dirty="0"/>
          </a:p>
          <a:p>
            <a:endParaRPr lang="en-GB" dirty="0"/>
          </a:p>
          <a:p>
            <a:r>
              <a:rPr lang="en-GB" dirty="0"/>
              <a:t>Here is an image of the first </a:t>
            </a:r>
          </a:p>
          <a:p>
            <a:pPr marL="0" indent="0">
              <a:buNone/>
            </a:pPr>
            <a:r>
              <a:rPr lang="en-GB" dirty="0"/>
              <a:t>Metropolitan force</a:t>
            </a:r>
          </a:p>
          <a:p>
            <a:endParaRPr lang="en-GB" dirty="0"/>
          </a:p>
        </p:txBody>
      </p:sp>
    </p:spTree>
    <p:extLst>
      <p:ext uri="{BB962C8B-B14F-4D97-AF65-F5344CB8AC3E}">
        <p14:creationId xmlns:p14="http://schemas.microsoft.com/office/powerpoint/2010/main" val="1140775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5322-DE90-566C-F481-BF2DF8DD432A}"/>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D9385F4F-E82A-A365-15C9-91E71182A011}"/>
              </a:ext>
            </a:extLst>
          </p:cNvPr>
          <p:cNvSpPr>
            <a:spLocks noGrp="1"/>
          </p:cNvSpPr>
          <p:nvPr>
            <p:ph idx="1"/>
          </p:nvPr>
        </p:nvSpPr>
        <p:spPr/>
        <p:txBody>
          <a:bodyPr/>
          <a:lstStyle/>
          <a:p>
            <a:r>
              <a:rPr lang="en-GB" dirty="0"/>
              <a:t>The police constable were given a nickname in the </a:t>
            </a:r>
            <a:r>
              <a:rPr lang="en-GB" dirty="0" err="1"/>
              <a:t>Uk</a:t>
            </a:r>
            <a:r>
              <a:rPr lang="en-GB" dirty="0"/>
              <a:t> they were known as bobbies this can be traced back to the founders. Bobby is short for Robert and Christian. The police constable were also known as Peelers after his surname. </a:t>
            </a:r>
          </a:p>
          <a:p>
            <a:r>
              <a:rPr lang="en-GB" dirty="0"/>
              <a:t>Their primary duty was to prevent crime rather than to investigate it, and they wore blue uniforms. On foot, they patrolled the streets,  with a dog by their side (Police Recruitment,2023).</a:t>
            </a:r>
            <a:br>
              <a:rPr lang="en-GB" dirty="0"/>
            </a:br>
            <a:r>
              <a:rPr lang="en-GB" dirty="0"/>
              <a:t> </a:t>
            </a:r>
          </a:p>
        </p:txBody>
      </p:sp>
    </p:spTree>
    <p:extLst>
      <p:ext uri="{BB962C8B-B14F-4D97-AF65-F5344CB8AC3E}">
        <p14:creationId xmlns:p14="http://schemas.microsoft.com/office/powerpoint/2010/main" val="4001290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B29C6-C737-87CA-C7F6-F0CDF4C704AE}"/>
              </a:ext>
            </a:extLst>
          </p:cNvPr>
          <p:cNvSpPr>
            <a:spLocks noGrp="1"/>
          </p:cNvSpPr>
          <p:nvPr>
            <p:ph type="title"/>
          </p:nvPr>
        </p:nvSpPr>
        <p:spPr/>
        <p:txBody>
          <a:bodyPr/>
          <a:lstStyle/>
          <a:p>
            <a:r>
              <a:rPr lang="en-GB" dirty="0"/>
              <a:t>Role of Police</a:t>
            </a:r>
          </a:p>
        </p:txBody>
      </p:sp>
      <p:sp>
        <p:nvSpPr>
          <p:cNvPr id="3" name="Content Placeholder 2">
            <a:extLst>
              <a:ext uri="{FF2B5EF4-FFF2-40B4-BE49-F238E27FC236}">
                <a16:creationId xmlns:a16="http://schemas.microsoft.com/office/drawing/2014/main" id="{7637E77A-1EC6-6D2D-DDE6-D9D951515F80}"/>
              </a:ext>
            </a:extLst>
          </p:cNvPr>
          <p:cNvSpPr>
            <a:spLocks noGrp="1"/>
          </p:cNvSpPr>
          <p:nvPr>
            <p:ph idx="1"/>
          </p:nvPr>
        </p:nvSpPr>
        <p:spPr/>
        <p:txBody>
          <a:bodyPr/>
          <a:lstStyle/>
          <a:p>
            <a:r>
              <a:rPr lang="en-GB" dirty="0"/>
              <a:t>The role of Police is to create an safe environment for the public. Police officers role is to prevent crime and reduce crime by taking proactive measure steps like community policing, building positive relationship with the members in society and addressing the underlying social issues that contribute to crime. As well as investigate and solve crime to punish the offenders and bring justice to the victim in order to deter further criminal activity. Enforcing laws and responding to emergencies (National Careers Service 2023).</a:t>
            </a:r>
          </a:p>
          <a:p>
            <a:endParaRPr lang="en-GB" dirty="0"/>
          </a:p>
        </p:txBody>
      </p:sp>
    </p:spTree>
    <p:extLst>
      <p:ext uri="{BB962C8B-B14F-4D97-AF65-F5344CB8AC3E}">
        <p14:creationId xmlns:p14="http://schemas.microsoft.com/office/powerpoint/2010/main" val="196406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40D6-E2CA-2A22-BBA8-C933E165CDDF}"/>
              </a:ext>
            </a:extLst>
          </p:cNvPr>
          <p:cNvSpPr>
            <a:spLocks noGrp="1"/>
          </p:cNvSpPr>
          <p:nvPr>
            <p:ph type="title"/>
          </p:nvPr>
        </p:nvSpPr>
        <p:spPr/>
        <p:txBody>
          <a:bodyPr/>
          <a:lstStyle/>
          <a:p>
            <a:r>
              <a:rPr lang="en-GB" dirty="0"/>
              <a:t>Goals of Police Officers</a:t>
            </a:r>
          </a:p>
        </p:txBody>
      </p:sp>
      <p:sp>
        <p:nvSpPr>
          <p:cNvPr id="3" name="Content Placeholder 2">
            <a:extLst>
              <a:ext uri="{FF2B5EF4-FFF2-40B4-BE49-F238E27FC236}">
                <a16:creationId xmlns:a16="http://schemas.microsoft.com/office/drawing/2014/main" id="{5E04F2EC-31BA-5FF1-AAAA-CD0E79937D63}"/>
              </a:ext>
            </a:extLst>
          </p:cNvPr>
          <p:cNvSpPr>
            <a:spLocks noGrp="1"/>
          </p:cNvSpPr>
          <p:nvPr>
            <p:ph idx="1"/>
          </p:nvPr>
        </p:nvSpPr>
        <p:spPr/>
        <p:txBody>
          <a:bodyPr/>
          <a:lstStyle/>
          <a:p>
            <a:r>
              <a:rPr lang="en-GB" dirty="0"/>
              <a:t>The goal of police officers is to reduce crime, protect the people, and property, maintain public order, and improve public safety.</a:t>
            </a:r>
          </a:p>
          <a:p>
            <a:r>
              <a:rPr lang="en-GB" dirty="0"/>
              <a:t>In order to achieve these goals the police department uses different strategies such as community policing, problem-oriented policing (pop) and intelligence-led policing to prevent crimes (Police constable,2023)</a:t>
            </a:r>
          </a:p>
          <a:p>
            <a:endParaRPr lang="en-GB" dirty="0"/>
          </a:p>
          <a:p>
            <a:endParaRPr lang="en-GB" dirty="0"/>
          </a:p>
        </p:txBody>
      </p:sp>
    </p:spTree>
    <p:extLst>
      <p:ext uri="{BB962C8B-B14F-4D97-AF65-F5344CB8AC3E}">
        <p14:creationId xmlns:p14="http://schemas.microsoft.com/office/powerpoint/2010/main" val="3301102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02DFE-E93F-D759-F77B-6EEED54DFF6E}"/>
              </a:ext>
            </a:extLst>
          </p:cNvPr>
          <p:cNvSpPr>
            <a:spLocks noGrp="1"/>
          </p:cNvSpPr>
          <p:nvPr>
            <p:ph type="title"/>
          </p:nvPr>
        </p:nvSpPr>
        <p:spPr>
          <a:xfrm>
            <a:off x="650669" y="629266"/>
            <a:ext cx="3330328" cy="1641986"/>
          </a:xfrm>
        </p:spPr>
        <p:txBody>
          <a:bodyPr>
            <a:normAutofit/>
          </a:bodyPr>
          <a:lstStyle/>
          <a:p>
            <a:r>
              <a:rPr lang="en-GB" dirty="0"/>
              <a:t>Community Policing</a:t>
            </a:r>
          </a:p>
        </p:txBody>
      </p:sp>
      <p:pic>
        <p:nvPicPr>
          <p:cNvPr id="4" name="Picture 3">
            <a:extLst>
              <a:ext uri="{FF2B5EF4-FFF2-40B4-BE49-F238E27FC236}">
                <a16:creationId xmlns:a16="http://schemas.microsoft.com/office/drawing/2014/main" id="{B1119872-9E94-85B5-08EC-C3BCEB0D190A}"/>
              </a:ext>
            </a:extLst>
          </p:cNvPr>
          <p:cNvPicPr>
            <a:picLocks noChangeAspect="1"/>
          </p:cNvPicPr>
          <p:nvPr/>
        </p:nvPicPr>
        <p:blipFill rotWithShape="1">
          <a:blip r:embed="rId3"/>
          <a:srcRect l="12280" r="34531" b="1"/>
          <a:stretch/>
        </p:blipFill>
        <p:spPr>
          <a:xfrm>
            <a:off x="4634680" y="10"/>
            <a:ext cx="7560130" cy="6857990"/>
          </a:xfrm>
          <a:prstGeom prst="rect">
            <a:avLst/>
          </a:prstGeom>
        </p:spPr>
      </p:pic>
      <p:sp>
        <p:nvSpPr>
          <p:cNvPr id="9" name="Rectangle 8">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0F3ED5-7377-6A1E-A1E1-9EF22CA078DE}"/>
              </a:ext>
            </a:extLst>
          </p:cNvPr>
          <p:cNvSpPr>
            <a:spLocks noGrp="1"/>
          </p:cNvSpPr>
          <p:nvPr>
            <p:ph idx="1"/>
          </p:nvPr>
        </p:nvSpPr>
        <p:spPr>
          <a:xfrm>
            <a:off x="650669" y="2438400"/>
            <a:ext cx="3330328" cy="3809999"/>
          </a:xfrm>
        </p:spPr>
        <p:txBody>
          <a:bodyPr>
            <a:normAutofit lnSpcReduction="10000"/>
          </a:bodyPr>
          <a:lstStyle/>
          <a:p>
            <a:r>
              <a:rPr lang="en-GB" dirty="0"/>
              <a:t>This method involves developing a positive relationship between the police officers and community members to aware the police pf any community concerns.  It aims to prevent crime by working together with the community (Neighbourhood policing, 2023).</a:t>
            </a:r>
          </a:p>
          <a:p>
            <a:endParaRPr lang="en-GB" dirty="0"/>
          </a:p>
        </p:txBody>
      </p:sp>
    </p:spTree>
    <p:extLst>
      <p:ext uri="{BB962C8B-B14F-4D97-AF65-F5344CB8AC3E}">
        <p14:creationId xmlns:p14="http://schemas.microsoft.com/office/powerpoint/2010/main" val="2314314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A36F-98EC-A496-D921-A8FCF73C4BD3}"/>
              </a:ext>
            </a:extLst>
          </p:cNvPr>
          <p:cNvSpPr>
            <a:spLocks noGrp="1"/>
          </p:cNvSpPr>
          <p:nvPr>
            <p:ph type="title"/>
          </p:nvPr>
        </p:nvSpPr>
        <p:spPr/>
        <p:txBody>
          <a:bodyPr/>
          <a:lstStyle/>
          <a:p>
            <a:r>
              <a:rPr lang="en-GB" dirty="0"/>
              <a:t>Problem-Oriented Policing</a:t>
            </a:r>
          </a:p>
        </p:txBody>
      </p:sp>
      <p:sp>
        <p:nvSpPr>
          <p:cNvPr id="3" name="Content Placeholder 2">
            <a:extLst>
              <a:ext uri="{FF2B5EF4-FFF2-40B4-BE49-F238E27FC236}">
                <a16:creationId xmlns:a16="http://schemas.microsoft.com/office/drawing/2014/main" id="{BDE829F5-2AE9-251C-C494-D56AE70CAAF8}"/>
              </a:ext>
            </a:extLst>
          </p:cNvPr>
          <p:cNvSpPr>
            <a:spLocks noGrp="1"/>
          </p:cNvSpPr>
          <p:nvPr>
            <p:ph idx="1"/>
          </p:nvPr>
        </p:nvSpPr>
        <p:spPr/>
        <p:txBody>
          <a:bodyPr/>
          <a:lstStyle/>
          <a:p>
            <a:r>
              <a:rPr lang="en-GB" dirty="0"/>
              <a:t>The main goal of this technique is to identify and deal with the root causes of crime. This technique involves examining crime patterns using a data-driven approach to develop targeted solutions to particular issues.</a:t>
            </a:r>
          </a:p>
          <a:p>
            <a:r>
              <a:rPr lang="en-GB" dirty="0"/>
              <a:t>This method has been proven to be the most effective method in reducing crimes (Bullock K, 2023)</a:t>
            </a:r>
          </a:p>
        </p:txBody>
      </p:sp>
    </p:spTree>
    <p:extLst>
      <p:ext uri="{BB962C8B-B14F-4D97-AF65-F5344CB8AC3E}">
        <p14:creationId xmlns:p14="http://schemas.microsoft.com/office/powerpoint/2010/main" val="109265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EB403-B467-4AB3-CD7E-429A0A8FFD69}"/>
              </a:ext>
            </a:extLst>
          </p:cNvPr>
          <p:cNvSpPr>
            <a:spLocks noGrp="1"/>
          </p:cNvSpPr>
          <p:nvPr>
            <p:ph type="title"/>
          </p:nvPr>
        </p:nvSpPr>
        <p:spPr/>
        <p:txBody>
          <a:bodyPr/>
          <a:lstStyle/>
          <a:p>
            <a:r>
              <a:rPr lang="en-GB" dirty="0"/>
              <a:t>Intelligence-Led Policing</a:t>
            </a:r>
          </a:p>
        </p:txBody>
      </p:sp>
      <p:sp>
        <p:nvSpPr>
          <p:cNvPr id="3" name="Content Placeholder 2">
            <a:extLst>
              <a:ext uri="{FF2B5EF4-FFF2-40B4-BE49-F238E27FC236}">
                <a16:creationId xmlns:a16="http://schemas.microsoft.com/office/drawing/2014/main" id="{039F6DD3-D037-EA7B-01ED-199988126613}"/>
              </a:ext>
            </a:extLst>
          </p:cNvPr>
          <p:cNvSpPr>
            <a:spLocks noGrp="1"/>
          </p:cNvSpPr>
          <p:nvPr>
            <p:ph idx="1"/>
          </p:nvPr>
        </p:nvSpPr>
        <p:spPr/>
        <p:txBody>
          <a:bodyPr/>
          <a:lstStyle/>
          <a:p>
            <a:r>
              <a:rPr lang="en-GB" dirty="0"/>
              <a:t>This method focuses on criminal behaviour by using intelligence and data analysis. The purpose is to prevent crimes on high risk areas and individual (Intelligence,2013). </a:t>
            </a:r>
          </a:p>
        </p:txBody>
      </p:sp>
    </p:spTree>
    <p:extLst>
      <p:ext uri="{BB962C8B-B14F-4D97-AF65-F5344CB8AC3E}">
        <p14:creationId xmlns:p14="http://schemas.microsoft.com/office/powerpoint/2010/main" val="2442375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72E3E-DFD3-193E-7B0D-69F7DBB02E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836C00-8C17-EBBC-57CB-27A3DCE4D31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01037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151C4-2584-ED14-74BE-B35F96C4CD17}"/>
              </a:ext>
            </a:extLst>
          </p:cNvPr>
          <p:cNvSpPr>
            <a:spLocks noGrp="1"/>
          </p:cNvSpPr>
          <p:nvPr>
            <p:ph type="title"/>
          </p:nvPr>
        </p:nvSpPr>
        <p:spPr/>
        <p:txBody>
          <a:bodyPr/>
          <a:lstStyle/>
          <a:p>
            <a:r>
              <a:rPr lang="en-GB" dirty="0"/>
              <a:t>Maintaining Public Confidence</a:t>
            </a:r>
          </a:p>
        </p:txBody>
      </p:sp>
      <p:sp>
        <p:nvSpPr>
          <p:cNvPr id="3" name="Content Placeholder 2">
            <a:extLst>
              <a:ext uri="{FF2B5EF4-FFF2-40B4-BE49-F238E27FC236}">
                <a16:creationId xmlns:a16="http://schemas.microsoft.com/office/drawing/2014/main" id="{362E7F36-F17F-5EA7-C77F-6EF971AAFBE0}"/>
              </a:ext>
            </a:extLst>
          </p:cNvPr>
          <p:cNvSpPr>
            <a:spLocks noGrp="1"/>
          </p:cNvSpPr>
          <p:nvPr>
            <p:ph idx="1"/>
          </p:nvPr>
        </p:nvSpPr>
        <p:spPr/>
        <p:txBody>
          <a:bodyPr/>
          <a:lstStyle/>
          <a:p>
            <a:r>
              <a:rPr lang="en-GB" dirty="0"/>
              <a:t>The public's perception of the police is greatly influenced by the media. By emphasising heroic police actions, community involvement programmes, and successful police operations, positive media coverage can increase public trust. However, inaccurate media accounts of police wrongdoing or biased tactics can undermine public trust. </a:t>
            </a:r>
          </a:p>
          <a:p>
            <a:endParaRPr lang="en-GB" dirty="0"/>
          </a:p>
          <a:p>
            <a:endParaRPr lang="en-GB" dirty="0"/>
          </a:p>
        </p:txBody>
      </p:sp>
    </p:spTree>
    <p:extLst>
      <p:ext uri="{BB962C8B-B14F-4D97-AF65-F5344CB8AC3E}">
        <p14:creationId xmlns:p14="http://schemas.microsoft.com/office/powerpoint/2010/main" val="3133298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31EE7-6868-04E1-A61E-13013266D821}"/>
              </a:ext>
            </a:extLst>
          </p:cNvPr>
          <p:cNvSpPr>
            <a:spLocks noGrp="1"/>
          </p:cNvSpPr>
          <p:nvPr>
            <p:ph type="title"/>
          </p:nvPr>
        </p:nvSpPr>
        <p:spPr>
          <a:xfrm>
            <a:off x="648930" y="629266"/>
            <a:ext cx="6188190" cy="1622321"/>
          </a:xfrm>
        </p:spPr>
        <p:txBody>
          <a:bodyPr>
            <a:normAutofit/>
          </a:bodyPr>
          <a:lstStyle/>
          <a:p>
            <a:endParaRPr lang="en-GB">
              <a:solidFill>
                <a:srgbClr val="EBEBEB"/>
              </a:solidFill>
            </a:endParaRPr>
          </a:p>
        </p:txBody>
      </p:sp>
      <p:sp>
        <p:nvSpPr>
          <p:cNvPr id="3" name="Content Placeholder 2">
            <a:extLst>
              <a:ext uri="{FF2B5EF4-FFF2-40B4-BE49-F238E27FC236}">
                <a16:creationId xmlns:a16="http://schemas.microsoft.com/office/drawing/2014/main" id="{2A8BDC85-3ABA-3DC8-E08B-FCE9CC506262}"/>
              </a:ext>
            </a:extLst>
          </p:cNvPr>
          <p:cNvSpPr>
            <a:spLocks noGrp="1"/>
          </p:cNvSpPr>
          <p:nvPr>
            <p:ph idx="1"/>
          </p:nvPr>
        </p:nvSpPr>
        <p:spPr>
          <a:xfrm>
            <a:off x="648930" y="2438400"/>
            <a:ext cx="6188189" cy="3785419"/>
          </a:xfrm>
        </p:spPr>
        <p:txBody>
          <a:bodyPr>
            <a:normAutofit/>
          </a:bodyPr>
          <a:lstStyle/>
          <a:p>
            <a:pPr>
              <a:lnSpc>
                <a:spcPct val="90000"/>
              </a:lnSpc>
            </a:pPr>
            <a:r>
              <a:rPr lang="en-GB" dirty="0">
                <a:solidFill>
                  <a:srgbClr val="FFFFFF"/>
                </a:solidFill>
              </a:rPr>
              <a:t>According to a 2018 research by the Independent Police Complaints Commission (IPCC), public complaints against the police grew as a result of media coverage of alleged police wrongdoing.</a:t>
            </a:r>
          </a:p>
          <a:p>
            <a:pPr>
              <a:lnSpc>
                <a:spcPct val="90000"/>
              </a:lnSpc>
            </a:pPr>
            <a:r>
              <a:rPr lang="en-GB" dirty="0">
                <a:solidFill>
                  <a:srgbClr val="FFFFFF"/>
                </a:solidFill>
              </a:rPr>
              <a:t>An example of the case of Mark Duggan's death in 2011, which led to major riots throughout England, got a lot of media attention. The public's trust in the police's handling of the incident decreased as a result of the original portrayal of Duggan as having fired at police officers before being shot himself (Powell S, 2021).</a:t>
            </a:r>
          </a:p>
          <a:p>
            <a:pPr>
              <a:lnSpc>
                <a:spcPct val="90000"/>
              </a:lnSpc>
            </a:pPr>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0AD3723C-1B68-529A-D6BC-D59AEB3ED834}"/>
              </a:ext>
            </a:extLst>
          </p:cNvPr>
          <p:cNvPicPr>
            <a:picLocks noChangeAspect="1"/>
          </p:cNvPicPr>
          <p:nvPr/>
        </p:nvPicPr>
        <p:blipFill rotWithShape="1">
          <a:blip r:embed="rId3"/>
          <a:srcRect l="35992" r="2329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5505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AFD3-5F66-70A4-B69C-532261F2715E}"/>
              </a:ext>
            </a:extLst>
          </p:cNvPr>
          <p:cNvSpPr>
            <a:spLocks noGrp="1"/>
          </p:cNvSpPr>
          <p:nvPr>
            <p:ph type="title"/>
          </p:nvPr>
        </p:nvSpPr>
        <p:spPr>
          <a:xfrm>
            <a:off x="648929" y="1450259"/>
            <a:ext cx="3753599" cy="1442153"/>
          </a:xfrm>
        </p:spPr>
        <p:txBody>
          <a:bodyPr>
            <a:normAutofit fontScale="90000"/>
          </a:bodyPr>
          <a:lstStyle/>
          <a:p>
            <a:r>
              <a:rPr lang="en-GB" sz="3600" dirty="0"/>
              <a:t>Here’s an image of Mark Duggan</a:t>
            </a:r>
          </a:p>
        </p:txBody>
      </p:sp>
      <p:pic>
        <p:nvPicPr>
          <p:cNvPr id="4" name="Content Placeholder 3">
            <a:extLst>
              <a:ext uri="{FF2B5EF4-FFF2-40B4-BE49-F238E27FC236}">
                <a16:creationId xmlns:a16="http://schemas.microsoft.com/office/drawing/2014/main" id="{C24C692E-ED61-6495-8E8D-C8D61A68AD6B}"/>
              </a:ext>
            </a:extLst>
          </p:cNvPr>
          <p:cNvPicPr>
            <a:picLocks noChangeAspect="1"/>
          </p:cNvPicPr>
          <p:nvPr/>
        </p:nvPicPr>
        <p:blipFill rotWithShape="1">
          <a:blip r:embed="rId3"/>
          <a:srcRect l="499" r="30902" b="1"/>
          <a:stretch/>
        </p:blipFill>
        <p:spPr>
          <a:xfrm>
            <a:off x="5050389" y="1447799"/>
            <a:ext cx="6493910" cy="457200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452774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A07FA813-F655-5CC7-3197-73CDB96FAF98}"/>
              </a:ext>
            </a:extLst>
          </p:cNvPr>
          <p:cNvSpPr>
            <a:spLocks noGrp="1"/>
          </p:cNvSpPr>
          <p:nvPr>
            <p:ph type="title"/>
          </p:nvPr>
        </p:nvSpPr>
        <p:spPr>
          <a:xfrm>
            <a:off x="806195" y="804672"/>
            <a:ext cx="3521359" cy="5248656"/>
          </a:xfrm>
        </p:spPr>
        <p:txBody>
          <a:bodyPr anchor="ctr">
            <a:normAutofit/>
          </a:bodyPr>
          <a:lstStyle/>
          <a:p>
            <a:pPr algn="ctr"/>
            <a:r>
              <a:rPr lang="en-GB" dirty="0"/>
              <a:t>Mark Duggan 2011</a:t>
            </a:r>
            <a:endParaRPr lang="en-GB"/>
          </a:p>
        </p:txBody>
      </p:sp>
      <p:sp>
        <p:nvSpPr>
          <p:cNvPr id="3" name="Content Placeholder 2">
            <a:extLst>
              <a:ext uri="{FF2B5EF4-FFF2-40B4-BE49-F238E27FC236}">
                <a16:creationId xmlns:a16="http://schemas.microsoft.com/office/drawing/2014/main" id="{DD25950E-013D-1344-0B50-4197B3A2F1D2}"/>
              </a:ext>
            </a:extLst>
          </p:cNvPr>
          <p:cNvSpPr>
            <a:spLocks noGrp="1"/>
          </p:cNvSpPr>
          <p:nvPr>
            <p:ph idx="1"/>
          </p:nvPr>
        </p:nvSpPr>
        <p:spPr>
          <a:xfrm>
            <a:off x="4975861" y="804671"/>
            <a:ext cx="6399930" cy="5248657"/>
          </a:xfrm>
        </p:spPr>
        <p:txBody>
          <a:bodyPr anchor="ctr">
            <a:normAutofit/>
          </a:bodyPr>
          <a:lstStyle/>
          <a:p>
            <a:r>
              <a:rPr lang="en-GB" dirty="0"/>
              <a:t>Mark Duggan was a 29-year-old man from London who was shot and killed by police on August 4, 2011. His death played a significant role in sparking riots and civil unrest in several cities across England, including London, Manchester, and Birmingham.</a:t>
            </a:r>
          </a:p>
          <a:p>
            <a:r>
              <a:rPr lang="en-GB" dirty="0"/>
              <a:t>The police believed that Duggan was in possession of a firearm and was a potential threat. They stopped a minicab he was traveling in and during the encounter, a police officer shot Duggan, causing his death </a:t>
            </a:r>
          </a:p>
          <a:p>
            <a:pPr marL="0" indent="0">
              <a:buNone/>
            </a:pPr>
            <a:r>
              <a:rPr lang="en-GB" dirty="0"/>
              <a:t>(Mullin G, 2021).</a:t>
            </a:r>
          </a:p>
          <a:p>
            <a:endParaRPr lang="en-GB" dirty="0"/>
          </a:p>
        </p:txBody>
      </p:sp>
    </p:spTree>
    <p:extLst>
      <p:ext uri="{BB962C8B-B14F-4D97-AF65-F5344CB8AC3E}">
        <p14:creationId xmlns:p14="http://schemas.microsoft.com/office/powerpoint/2010/main" val="4006111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8DE51-4F1B-554D-13F4-741C430B43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663AC2-DF49-C353-63F8-9E5F6E04B5E9}"/>
              </a:ext>
            </a:extLst>
          </p:cNvPr>
          <p:cNvSpPr>
            <a:spLocks noGrp="1"/>
          </p:cNvSpPr>
          <p:nvPr>
            <p:ph idx="1"/>
          </p:nvPr>
        </p:nvSpPr>
        <p:spPr/>
        <p:txBody>
          <a:bodyPr>
            <a:normAutofit fontScale="85000" lnSpcReduction="10000"/>
          </a:bodyPr>
          <a:lstStyle/>
          <a:p>
            <a:r>
              <a:rPr lang="en-GB" dirty="0"/>
              <a:t>The circumstances surrounding Duggan's death were heavily debated and disputed, leading to widespread public outrage and protests. Many people in the community and beyond questioned the police's use of force and alleged that Duggan was unlawfully killed. The incident also raised larger concerns about police-community relations, racial tensions, and social inequality in the UK (Powell S, 2021). </a:t>
            </a:r>
          </a:p>
          <a:p>
            <a:r>
              <a:rPr lang="en-GB" dirty="0"/>
              <a:t>An investigation was launched, and in January 2014, an inquest jury delivered a verdict of lawful killing, stating that Duggan was lawfully shot by the police. However, they also concluded that the police had not acted in a way that minimized the use of force, and there were failings in the planning and operation of the police operation (Mullin G, 2021).</a:t>
            </a:r>
          </a:p>
          <a:p>
            <a:r>
              <a:rPr lang="en-GB" dirty="0"/>
              <a:t>The death of Mark Duggan had a significant impact on society and highlighted the deep-rooted issues of trust and accountability between the police and the communities they serve. It contributed to a broader national conversation about policing practices and the need for reform, particularly regarding issues of racial profiling, use of force, and community engagement.</a:t>
            </a:r>
          </a:p>
          <a:p>
            <a:endParaRPr lang="en-GB" dirty="0"/>
          </a:p>
        </p:txBody>
      </p:sp>
    </p:spTree>
    <p:extLst>
      <p:ext uri="{BB962C8B-B14F-4D97-AF65-F5344CB8AC3E}">
        <p14:creationId xmlns:p14="http://schemas.microsoft.com/office/powerpoint/2010/main" val="3084862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438A9-B311-6F93-63A5-7D20BF9B91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CCDA0C-F2C7-D565-61A2-12DC593831DD}"/>
              </a:ext>
            </a:extLst>
          </p:cNvPr>
          <p:cNvSpPr>
            <a:spLocks noGrp="1"/>
          </p:cNvSpPr>
          <p:nvPr>
            <p:ph idx="1"/>
          </p:nvPr>
        </p:nvSpPr>
        <p:spPr/>
        <p:txBody>
          <a:bodyPr>
            <a:normAutofit lnSpcReduction="10000"/>
          </a:bodyPr>
          <a:lstStyle/>
          <a:p>
            <a:r>
              <a:rPr lang="en-GB" sz="1800" dirty="0"/>
              <a:t>The Mark Duggan case played a significant role in the emergence of social media as a platform for sharing information, organising protests, and expressing public sentiment. Social media platforms such as Twitter, Facebook, and YouTube became instrumental in disseminating real-life updates and allowing individuals to voice their opinions and concerns.</a:t>
            </a:r>
          </a:p>
          <a:p>
            <a:r>
              <a:rPr lang="en-GB" sz="1800" dirty="0"/>
              <a:t> Here are a few ways in which social media helped in the case:</a:t>
            </a:r>
          </a:p>
          <a:p>
            <a:r>
              <a:rPr lang="en-GB" sz="1800" dirty="0"/>
              <a:t>Spreading information: Social media allowed for the rapid dissemination of information about the incident, enabling people to share news, videos, and eyewitness accounts</a:t>
            </a:r>
          </a:p>
          <a:p>
            <a:r>
              <a:rPr lang="en-GB" sz="1800" dirty="0"/>
              <a:t>Organising protest </a:t>
            </a:r>
          </a:p>
          <a:p>
            <a:r>
              <a:rPr lang="en-GB" sz="1800" dirty="0"/>
              <a:t>Social media played a vital role in raising awareness about the case beyond local communities. People around the world were able to follow the developments, express solidarity, and engage in conversations about police violence, racial justice, and the need for social change.</a:t>
            </a:r>
          </a:p>
        </p:txBody>
      </p:sp>
    </p:spTree>
    <p:extLst>
      <p:ext uri="{BB962C8B-B14F-4D97-AF65-F5344CB8AC3E}">
        <p14:creationId xmlns:p14="http://schemas.microsoft.com/office/powerpoint/2010/main" val="800731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5143-7F09-F17B-E82E-012BB02155FA}"/>
              </a:ext>
            </a:extLst>
          </p:cNvPr>
          <p:cNvSpPr>
            <a:spLocks noGrp="1"/>
          </p:cNvSpPr>
          <p:nvPr>
            <p:ph type="title"/>
          </p:nvPr>
        </p:nvSpPr>
        <p:spPr/>
        <p:txBody>
          <a:bodyPr/>
          <a:lstStyle/>
          <a:p>
            <a:r>
              <a:rPr lang="en-GB" dirty="0"/>
              <a:t>Advantage of media </a:t>
            </a:r>
          </a:p>
        </p:txBody>
      </p:sp>
      <p:sp>
        <p:nvSpPr>
          <p:cNvPr id="3" name="Content Placeholder 2">
            <a:extLst>
              <a:ext uri="{FF2B5EF4-FFF2-40B4-BE49-F238E27FC236}">
                <a16:creationId xmlns:a16="http://schemas.microsoft.com/office/drawing/2014/main" id="{B38409D9-6D8F-BBB1-77FA-C2720DD0E6AD}"/>
              </a:ext>
            </a:extLst>
          </p:cNvPr>
          <p:cNvSpPr>
            <a:spLocks noGrp="1"/>
          </p:cNvSpPr>
          <p:nvPr>
            <p:ph idx="1"/>
          </p:nvPr>
        </p:nvSpPr>
        <p:spPr/>
        <p:txBody>
          <a:bodyPr/>
          <a:lstStyle/>
          <a:p>
            <a:r>
              <a:rPr lang="en-GB" dirty="0"/>
              <a:t>The case of Mark Duggan 2011 shows how media can help to raise awareness and alert people around the country to bring justice to innocent people and punish the police for their wrongdoings. </a:t>
            </a:r>
          </a:p>
        </p:txBody>
      </p:sp>
    </p:spTree>
    <p:extLst>
      <p:ext uri="{BB962C8B-B14F-4D97-AF65-F5344CB8AC3E}">
        <p14:creationId xmlns:p14="http://schemas.microsoft.com/office/powerpoint/2010/main" val="4215999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64988-C641-0785-84A2-6EBEC1E7F56C}"/>
              </a:ext>
            </a:extLst>
          </p:cNvPr>
          <p:cNvSpPr>
            <a:spLocks noGrp="1"/>
          </p:cNvSpPr>
          <p:nvPr>
            <p:ph type="title"/>
          </p:nvPr>
        </p:nvSpPr>
        <p:spPr>
          <a:xfrm>
            <a:off x="648930" y="629266"/>
            <a:ext cx="6188190" cy="1622321"/>
          </a:xfrm>
        </p:spPr>
        <p:txBody>
          <a:bodyPr>
            <a:normAutofit/>
          </a:bodyPr>
          <a:lstStyle/>
          <a:p>
            <a:pPr>
              <a:lnSpc>
                <a:spcPct val="90000"/>
              </a:lnSpc>
            </a:pPr>
            <a:r>
              <a:rPr lang="en-GB" sz="3600">
                <a:solidFill>
                  <a:srgbClr val="EBEBEB"/>
                </a:solidFill>
              </a:rPr>
              <a:t>Media's Role in Shaping Public Opinion</a:t>
            </a:r>
            <a:br>
              <a:rPr lang="en-GB" sz="3600">
                <a:solidFill>
                  <a:srgbClr val="EBEBEB"/>
                </a:solidFill>
              </a:rPr>
            </a:br>
            <a:endParaRPr lang="en-GB" sz="3600">
              <a:solidFill>
                <a:srgbClr val="EBEBEB"/>
              </a:solidFill>
            </a:endParaRPr>
          </a:p>
        </p:txBody>
      </p:sp>
      <p:sp>
        <p:nvSpPr>
          <p:cNvPr id="3" name="Content Placeholder 2">
            <a:extLst>
              <a:ext uri="{FF2B5EF4-FFF2-40B4-BE49-F238E27FC236}">
                <a16:creationId xmlns:a16="http://schemas.microsoft.com/office/drawing/2014/main" id="{55A54610-F862-74BD-F51E-B0D9B4F2AA4E}"/>
              </a:ext>
            </a:extLst>
          </p:cNvPr>
          <p:cNvSpPr>
            <a:spLocks noGrp="1"/>
          </p:cNvSpPr>
          <p:nvPr>
            <p:ph idx="1"/>
          </p:nvPr>
        </p:nvSpPr>
        <p:spPr>
          <a:xfrm>
            <a:off x="648930" y="2438400"/>
            <a:ext cx="6188189" cy="3785419"/>
          </a:xfrm>
        </p:spPr>
        <p:txBody>
          <a:bodyPr>
            <a:normAutofit/>
          </a:bodyPr>
          <a:lstStyle/>
          <a:p>
            <a:pPr>
              <a:lnSpc>
                <a:spcPct val="90000"/>
              </a:lnSpc>
            </a:pPr>
            <a:r>
              <a:rPr lang="en-GB" dirty="0">
                <a:solidFill>
                  <a:srgbClr val="FFFFFF"/>
                </a:solidFill>
              </a:rPr>
              <a:t>The media has a major influence on public opinion of policing. News stories, Tv shows, movies, and social media can form certain perceptions of police and their actions.</a:t>
            </a:r>
          </a:p>
          <a:p>
            <a:pPr>
              <a:lnSpc>
                <a:spcPct val="90000"/>
              </a:lnSpc>
            </a:pPr>
            <a:r>
              <a:rPr lang="en-GB" dirty="0">
                <a:solidFill>
                  <a:srgbClr val="FFFFFF"/>
                </a:solidFill>
              </a:rPr>
              <a:t>For example, Tv shows like ‘Line of Duty’ have portrayed the police in both positive and negative lights. </a:t>
            </a:r>
          </a:p>
          <a:p>
            <a:pPr>
              <a:lnSpc>
                <a:spcPct val="90000"/>
              </a:lnSpc>
            </a:pPr>
            <a:r>
              <a:rPr lang="en-GB" dirty="0">
                <a:solidFill>
                  <a:srgbClr val="FFFFFF"/>
                </a:solidFill>
              </a:rPr>
              <a:t>This shows about police corruption, it shows a police officer killing someone in cold blood, in serval episodes it has proven to be exaggerated compared to real police officers (</a:t>
            </a:r>
            <a:r>
              <a:rPr lang="en-GB" dirty="0" err="1">
                <a:solidFill>
                  <a:srgbClr val="FFFFFF"/>
                </a:solidFill>
              </a:rPr>
              <a:t>Callana</a:t>
            </a:r>
            <a:r>
              <a:rPr lang="en-GB" dirty="0">
                <a:solidFill>
                  <a:srgbClr val="FFFFFF"/>
                </a:solidFill>
              </a:rPr>
              <a:t> V, 2011).</a:t>
            </a:r>
          </a:p>
          <a:p>
            <a:pPr>
              <a:lnSpc>
                <a:spcPct val="90000"/>
              </a:lnSpc>
            </a:pPr>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19EEFF5C-8EF0-21FD-1280-F91466D12AEF}"/>
              </a:ext>
            </a:extLst>
          </p:cNvPr>
          <p:cNvPicPr>
            <a:picLocks noChangeAspect="1"/>
          </p:cNvPicPr>
          <p:nvPr/>
        </p:nvPicPr>
        <p:blipFill rotWithShape="1">
          <a:blip r:embed="rId3"/>
          <a:srcRect l="35992" r="2329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31175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15"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27F1847F-C6A3-CD3F-6638-B856C651DE74}"/>
              </a:ext>
            </a:extLst>
          </p:cNvPr>
          <p:cNvSpPr>
            <a:spLocks noGrp="1"/>
          </p:cNvSpPr>
          <p:nvPr>
            <p:ph type="title"/>
          </p:nvPr>
        </p:nvSpPr>
        <p:spPr>
          <a:xfrm>
            <a:off x="611853" y="4885339"/>
            <a:ext cx="10968294" cy="1237087"/>
          </a:xfrm>
        </p:spPr>
        <p:txBody>
          <a:bodyPr>
            <a:normAutofit/>
          </a:bodyPr>
          <a:lstStyle/>
          <a:p>
            <a:r>
              <a:rPr lang="en-GB">
                <a:solidFill>
                  <a:srgbClr val="EBEBEB"/>
                </a:solidFill>
              </a:rPr>
              <a:t>Line of Duty</a:t>
            </a:r>
          </a:p>
        </p:txBody>
      </p:sp>
      <p:pic>
        <p:nvPicPr>
          <p:cNvPr id="4" name="Content Placeholder 3">
            <a:extLst>
              <a:ext uri="{FF2B5EF4-FFF2-40B4-BE49-F238E27FC236}">
                <a16:creationId xmlns:a16="http://schemas.microsoft.com/office/drawing/2014/main" id="{0C859B74-1250-E9D8-08F3-EBF7BDC84E62}"/>
              </a:ext>
            </a:extLst>
          </p:cNvPr>
          <p:cNvPicPr>
            <a:picLocks noGrp="1" noChangeAspect="1"/>
          </p:cNvPicPr>
          <p:nvPr>
            <p:ph idx="1"/>
          </p:nvPr>
        </p:nvPicPr>
        <p:blipFill>
          <a:blip r:embed="rId2"/>
          <a:stretch>
            <a:fillRect/>
          </a:stretch>
        </p:blipFill>
        <p:spPr>
          <a:xfrm>
            <a:off x="5959043" y="593387"/>
            <a:ext cx="4831109" cy="3383301"/>
          </a:xfrm>
          <a:prstGeom prst="rect">
            <a:avLst/>
          </a:prstGeom>
        </p:spPr>
      </p:pic>
      <p:sp>
        <p:nvSpPr>
          <p:cNvPr id="5" name="TextBox 4">
            <a:extLst>
              <a:ext uri="{FF2B5EF4-FFF2-40B4-BE49-F238E27FC236}">
                <a16:creationId xmlns:a16="http://schemas.microsoft.com/office/drawing/2014/main" id="{813D8962-F59B-2EBE-CACA-50ABA9966063}"/>
              </a:ext>
            </a:extLst>
          </p:cNvPr>
          <p:cNvSpPr txBox="1"/>
          <p:nvPr/>
        </p:nvSpPr>
        <p:spPr>
          <a:xfrm>
            <a:off x="2042460" y="1240349"/>
            <a:ext cx="3637529" cy="757130"/>
          </a:xfrm>
          <a:prstGeom prst="rect">
            <a:avLst/>
          </a:prstGeom>
          <a:noFill/>
        </p:spPr>
        <p:txBody>
          <a:bodyPr wrap="square" rtlCol="0">
            <a:spAutoFit/>
          </a:bodyPr>
          <a:lstStyle/>
          <a:p>
            <a:pPr defTabSz="365760">
              <a:spcAft>
                <a:spcPts val="600"/>
              </a:spcAft>
            </a:pPr>
            <a:r>
              <a:rPr lang="en-GB" sz="1440" kern="1200">
                <a:solidFill>
                  <a:schemeClr val="tx1"/>
                </a:solidFill>
                <a:latin typeface="+mn-lt"/>
                <a:ea typeface="+mn-ea"/>
                <a:cs typeface="+mn-cs"/>
              </a:rPr>
              <a:t>Superintendent Chris Todd is the head of Professional standards at West Midlands Police</a:t>
            </a:r>
            <a:endParaRPr lang="en-GB"/>
          </a:p>
        </p:txBody>
      </p:sp>
      <p:sp>
        <p:nvSpPr>
          <p:cNvPr id="6" name="TextBox 5">
            <a:extLst>
              <a:ext uri="{FF2B5EF4-FFF2-40B4-BE49-F238E27FC236}">
                <a16:creationId xmlns:a16="http://schemas.microsoft.com/office/drawing/2014/main" id="{6CC1185B-F991-AF87-5428-21D94975DC7E}"/>
              </a:ext>
            </a:extLst>
          </p:cNvPr>
          <p:cNvSpPr txBox="1"/>
          <p:nvPr/>
        </p:nvSpPr>
        <p:spPr>
          <a:xfrm>
            <a:off x="1403435" y="2369682"/>
            <a:ext cx="4203325" cy="1191260"/>
          </a:xfrm>
          <a:prstGeom prst="rect">
            <a:avLst/>
          </a:prstGeom>
          <a:noFill/>
        </p:spPr>
        <p:txBody>
          <a:bodyPr wrap="square" rtlCol="0">
            <a:spAutoFit/>
          </a:bodyPr>
          <a:lstStyle/>
          <a:p>
            <a:pPr defTabSz="365760">
              <a:spcAft>
                <a:spcPts val="600"/>
              </a:spcAft>
            </a:pPr>
            <a:r>
              <a:rPr lang="en-GB" sz="1440" kern="1200">
                <a:solidFill>
                  <a:schemeClr val="tx1"/>
                </a:solidFill>
                <a:latin typeface="+mn-lt"/>
                <a:ea typeface="+mn-ea"/>
                <a:cs typeface="+mn-cs"/>
              </a:rPr>
              <a:t>As you can see the head of Midland police  been questioned about the corruption that’s been shown in Line of duty to which the public are concern if that’s the case in real life as well</a:t>
            </a:r>
            <a:endParaRPr lang="en-GB"/>
          </a:p>
        </p:txBody>
      </p:sp>
    </p:spTree>
    <p:extLst>
      <p:ext uri="{BB962C8B-B14F-4D97-AF65-F5344CB8AC3E}">
        <p14:creationId xmlns:p14="http://schemas.microsoft.com/office/powerpoint/2010/main" val="274228901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2B35-65BA-18F3-77ED-D0E32DF744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576C4C-4923-14A5-FF7D-973224125B9B}"/>
              </a:ext>
            </a:extLst>
          </p:cNvPr>
          <p:cNvSpPr>
            <a:spLocks noGrp="1"/>
          </p:cNvSpPr>
          <p:nvPr>
            <p:ph idx="1"/>
          </p:nvPr>
        </p:nvSpPr>
        <p:spPr/>
        <p:txBody>
          <a:bodyPr>
            <a:normAutofit fontScale="92500" lnSpcReduction="10000"/>
          </a:bodyPr>
          <a:lstStyle/>
          <a:p>
            <a:endParaRPr lang="en-GB" dirty="0"/>
          </a:p>
          <a:p>
            <a:r>
              <a:rPr lang="en-GB" dirty="0"/>
              <a:t>The way the media influences public opinion can have both positive and negative consequences for policing. </a:t>
            </a:r>
          </a:p>
          <a:p>
            <a:r>
              <a:rPr lang="en-GB" dirty="0"/>
              <a:t>Positive media coverage can increase public support for police. This can help the police by making it easier to carry out their duties without any negative interference as the public is likely to cooperate and help the police in their work.</a:t>
            </a:r>
          </a:p>
          <a:p>
            <a:r>
              <a:rPr lang="en-GB" dirty="0"/>
              <a:t>On the other hand negative coverage can break public trust in police, which it hard for them to do their work effectively. Making it more difficult for the police to solve crimes and maintain law.</a:t>
            </a:r>
          </a:p>
          <a:p>
            <a:r>
              <a:rPr lang="en-GB" dirty="0"/>
              <a:t> This can lead to a breakdown in the relationship between the police and the public and can make it more difficult for the police to solve crimes and maintain law and order (</a:t>
            </a:r>
            <a:r>
              <a:rPr lang="en-GB" dirty="0" err="1"/>
              <a:t>Callana</a:t>
            </a:r>
            <a:r>
              <a:rPr lang="en-GB" dirty="0"/>
              <a:t> V, 2011).</a:t>
            </a:r>
          </a:p>
          <a:p>
            <a:endParaRPr lang="en-GB" dirty="0"/>
          </a:p>
          <a:p>
            <a:endParaRPr lang="en-GB" dirty="0"/>
          </a:p>
        </p:txBody>
      </p:sp>
    </p:spTree>
    <p:extLst>
      <p:ext uri="{BB962C8B-B14F-4D97-AF65-F5344CB8AC3E}">
        <p14:creationId xmlns:p14="http://schemas.microsoft.com/office/powerpoint/2010/main" val="1835537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A50B8-41C0-F8D9-0308-8F7D7F3AC3DF}"/>
              </a:ext>
            </a:extLst>
          </p:cNvPr>
          <p:cNvSpPr>
            <a:spLocks noGrp="1"/>
          </p:cNvSpPr>
          <p:nvPr>
            <p:ph type="title"/>
          </p:nvPr>
        </p:nvSpPr>
        <p:spPr/>
        <p:txBody>
          <a:bodyPr/>
          <a:lstStyle/>
          <a:p>
            <a:r>
              <a:rPr lang="en-GB" dirty="0"/>
              <a:t>Negative influence of media </a:t>
            </a:r>
          </a:p>
        </p:txBody>
      </p:sp>
      <p:sp>
        <p:nvSpPr>
          <p:cNvPr id="3" name="Content Placeholder 2">
            <a:extLst>
              <a:ext uri="{FF2B5EF4-FFF2-40B4-BE49-F238E27FC236}">
                <a16:creationId xmlns:a16="http://schemas.microsoft.com/office/drawing/2014/main" id="{7ADC4F12-8D4A-B677-830B-4F8FF74D352A}"/>
              </a:ext>
            </a:extLst>
          </p:cNvPr>
          <p:cNvSpPr>
            <a:spLocks noGrp="1"/>
          </p:cNvSpPr>
          <p:nvPr>
            <p:ph idx="1"/>
          </p:nvPr>
        </p:nvSpPr>
        <p:spPr/>
        <p:txBody>
          <a:bodyPr/>
          <a:lstStyle/>
          <a:p>
            <a:r>
              <a:rPr lang="en-GB" dirty="0"/>
              <a:t>One negative effect of media on the police in the UK is the bias in reporting, which can generate a negative public opinion of the police and ruin their reputation </a:t>
            </a:r>
          </a:p>
        </p:txBody>
      </p:sp>
    </p:spTree>
    <p:extLst>
      <p:ext uri="{BB962C8B-B14F-4D97-AF65-F5344CB8AC3E}">
        <p14:creationId xmlns:p14="http://schemas.microsoft.com/office/powerpoint/2010/main" val="701760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02ABC5E-234F-EDFB-A4EE-56DAF3A2D062}"/>
              </a:ext>
            </a:extLst>
          </p:cNvPr>
          <p:cNvSpPr>
            <a:spLocks noGrp="1"/>
          </p:cNvSpPr>
          <p:nvPr>
            <p:ph type="title"/>
          </p:nvPr>
        </p:nvSpPr>
        <p:spPr>
          <a:xfrm>
            <a:off x="648930" y="629267"/>
            <a:ext cx="9252154" cy="1016654"/>
          </a:xfrm>
        </p:spPr>
        <p:txBody>
          <a:bodyPr>
            <a:normAutofit/>
          </a:bodyPr>
          <a:lstStyle/>
          <a:p>
            <a:r>
              <a:rPr lang="en-GB">
                <a:solidFill>
                  <a:srgbClr val="EBEBEB"/>
                </a:solidFill>
              </a:rPr>
              <a:t>Jean Charles </a:t>
            </a: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4" name="Picture 3">
            <a:extLst>
              <a:ext uri="{FF2B5EF4-FFF2-40B4-BE49-F238E27FC236}">
                <a16:creationId xmlns:a16="http://schemas.microsoft.com/office/drawing/2014/main" id="{4BD9C0CF-55D7-2536-0947-C3AA8AC4C4FA}"/>
              </a:ext>
            </a:extLst>
          </p:cNvPr>
          <p:cNvPicPr>
            <a:picLocks noChangeAspect="1"/>
          </p:cNvPicPr>
          <p:nvPr/>
        </p:nvPicPr>
        <p:blipFill>
          <a:blip r:embed="rId2"/>
          <a:stretch>
            <a:fillRect/>
          </a:stretch>
        </p:blipFill>
        <p:spPr>
          <a:xfrm>
            <a:off x="653484" y="2682471"/>
            <a:ext cx="5451627" cy="3393637"/>
          </a:xfrm>
          <a:prstGeom prst="rect">
            <a:avLst/>
          </a:prstGeom>
          <a:effectLst/>
        </p:spPr>
      </p:pic>
      <p:sp>
        <p:nvSpPr>
          <p:cNvPr id="3" name="Content Placeholder 2">
            <a:extLst>
              <a:ext uri="{FF2B5EF4-FFF2-40B4-BE49-F238E27FC236}">
                <a16:creationId xmlns:a16="http://schemas.microsoft.com/office/drawing/2014/main" id="{8033AB53-8686-D36A-0733-5BDD4E962D7F}"/>
              </a:ext>
            </a:extLst>
          </p:cNvPr>
          <p:cNvSpPr>
            <a:spLocks noGrp="1"/>
          </p:cNvSpPr>
          <p:nvPr>
            <p:ph idx="1"/>
          </p:nvPr>
        </p:nvSpPr>
        <p:spPr>
          <a:xfrm>
            <a:off x="6421089" y="2548281"/>
            <a:ext cx="5122606" cy="3658689"/>
          </a:xfrm>
        </p:spPr>
        <p:txBody>
          <a:bodyPr>
            <a:normAutofit/>
          </a:bodyPr>
          <a:lstStyle/>
          <a:p>
            <a:pPr>
              <a:lnSpc>
                <a:spcPct val="90000"/>
              </a:lnSpc>
            </a:pPr>
            <a:r>
              <a:rPr lang="en-GB" dirty="0"/>
              <a:t>One example of this is the case of the death of Jean Charles de Menezes, a Brazilian man who was shot and killed by police officers in 2005. The police were conducting a counter-terrorism operation and mistakenly identified de Menezes as a suspect. The media coverage of the incident was critical of the police, with some outlets reporting that de Menezes was innocent and had been executed by the police (Siddique H, 2016).</a:t>
            </a:r>
          </a:p>
          <a:p>
            <a:pPr>
              <a:lnSpc>
                <a:spcPct val="90000"/>
              </a:lnSpc>
            </a:pPr>
            <a:endParaRPr lang="en-GB" dirty="0"/>
          </a:p>
        </p:txBody>
      </p:sp>
    </p:spTree>
    <p:extLst>
      <p:ext uri="{BB962C8B-B14F-4D97-AF65-F5344CB8AC3E}">
        <p14:creationId xmlns:p14="http://schemas.microsoft.com/office/powerpoint/2010/main" val="36982817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EA70-6BFE-82D5-C276-CC2FD3C22AF1}"/>
              </a:ext>
            </a:extLst>
          </p:cNvPr>
          <p:cNvSpPr>
            <a:spLocks noGrp="1"/>
          </p:cNvSpPr>
          <p:nvPr>
            <p:ph type="title"/>
          </p:nvPr>
        </p:nvSpPr>
        <p:spPr/>
        <p:txBody>
          <a:bodyPr/>
          <a:lstStyle/>
          <a:p>
            <a:r>
              <a:rPr lang="en-GB" dirty="0"/>
              <a:t>result</a:t>
            </a:r>
          </a:p>
        </p:txBody>
      </p:sp>
      <p:sp>
        <p:nvSpPr>
          <p:cNvPr id="3" name="Content Placeholder 2">
            <a:extLst>
              <a:ext uri="{FF2B5EF4-FFF2-40B4-BE49-F238E27FC236}">
                <a16:creationId xmlns:a16="http://schemas.microsoft.com/office/drawing/2014/main" id="{7669C2FF-8760-24FE-6025-D117BC5C1227}"/>
              </a:ext>
            </a:extLst>
          </p:cNvPr>
          <p:cNvSpPr>
            <a:spLocks noGrp="1"/>
          </p:cNvSpPr>
          <p:nvPr>
            <p:ph idx="1"/>
          </p:nvPr>
        </p:nvSpPr>
        <p:spPr/>
        <p:txBody>
          <a:bodyPr/>
          <a:lstStyle/>
          <a:p>
            <a:r>
              <a:rPr lang="en-GB" dirty="0"/>
              <a:t>The media left a bad opinion on public, the public demanded  resignation of the metropolitan police commissioner at the time.</a:t>
            </a:r>
          </a:p>
          <a:p>
            <a:r>
              <a:rPr lang="en-GB" dirty="0"/>
              <a:t>The police were criticized about how they handled the incident, the media coverage had a long lasting impact on their reputation.</a:t>
            </a:r>
          </a:p>
          <a:p>
            <a:r>
              <a:rPr lang="en-GB" dirty="0"/>
              <a:t>The public had lost their trust in police, many were feared of </a:t>
            </a:r>
            <a:r>
              <a:rPr lang="en-GB"/>
              <a:t>them  (Siddique H, 2016).</a:t>
            </a:r>
            <a:endParaRPr lang="en-GB" dirty="0"/>
          </a:p>
        </p:txBody>
      </p:sp>
    </p:spTree>
    <p:extLst>
      <p:ext uri="{BB962C8B-B14F-4D97-AF65-F5344CB8AC3E}">
        <p14:creationId xmlns:p14="http://schemas.microsoft.com/office/powerpoint/2010/main" val="27139086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C37A2-35F9-C90F-8E14-0BC41C0FDB3E}"/>
              </a:ext>
            </a:extLst>
          </p:cNvPr>
          <p:cNvSpPr>
            <a:spLocks noGrp="1"/>
          </p:cNvSpPr>
          <p:nvPr>
            <p:ph type="title"/>
          </p:nvPr>
        </p:nvSpPr>
        <p:spPr>
          <a:xfrm>
            <a:off x="1245552" y="2728735"/>
            <a:ext cx="9404723" cy="1400530"/>
          </a:xfrm>
        </p:spPr>
        <p:txBody>
          <a:bodyPr/>
          <a:lstStyle/>
          <a:p>
            <a:r>
              <a:rPr lang="en-GB" dirty="0"/>
              <a:t>Advantage of media for police </a:t>
            </a:r>
          </a:p>
        </p:txBody>
      </p:sp>
    </p:spTree>
    <p:extLst>
      <p:ext uri="{BB962C8B-B14F-4D97-AF65-F5344CB8AC3E}">
        <p14:creationId xmlns:p14="http://schemas.microsoft.com/office/powerpoint/2010/main" val="213233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8D63-2ED0-2A46-9E7A-975FF5CC1E16}"/>
              </a:ext>
            </a:extLst>
          </p:cNvPr>
          <p:cNvSpPr>
            <a:spLocks noGrp="1"/>
          </p:cNvSpPr>
          <p:nvPr>
            <p:ph type="title"/>
          </p:nvPr>
        </p:nvSpPr>
        <p:spPr>
          <a:xfrm>
            <a:off x="648930" y="629266"/>
            <a:ext cx="9252154" cy="1223983"/>
          </a:xfrm>
        </p:spPr>
        <p:txBody>
          <a:bodyPr>
            <a:normAutofit/>
          </a:bodyPr>
          <a:lstStyle/>
          <a:p>
            <a:r>
              <a:rPr lang="en-GB" dirty="0"/>
              <a:t>Public awareness</a:t>
            </a:r>
          </a:p>
        </p:txBody>
      </p:sp>
      <p:sp>
        <p:nvSpPr>
          <p:cNvPr id="3" name="Content Placeholder 2">
            <a:extLst>
              <a:ext uri="{FF2B5EF4-FFF2-40B4-BE49-F238E27FC236}">
                <a16:creationId xmlns:a16="http://schemas.microsoft.com/office/drawing/2014/main" id="{2C3C2901-8DCB-D147-1653-7ED4A5211FB1}"/>
              </a:ext>
            </a:extLst>
          </p:cNvPr>
          <p:cNvSpPr>
            <a:spLocks noGrp="1"/>
          </p:cNvSpPr>
          <p:nvPr>
            <p:ph idx="1"/>
          </p:nvPr>
        </p:nvSpPr>
        <p:spPr>
          <a:xfrm>
            <a:off x="1103311" y="2052214"/>
            <a:ext cx="4338409" cy="4196185"/>
          </a:xfrm>
        </p:spPr>
        <p:txBody>
          <a:bodyPr>
            <a:normAutofit/>
          </a:bodyPr>
          <a:lstStyle/>
          <a:p>
            <a:r>
              <a:rPr lang="en-GB" dirty="0"/>
              <a:t>The public's awareness of crime and safety issues can be increased with the help of the media This can help the police to communicate important safety messages and raise awareness of crime prevention strategies (Davis E, 2014)</a:t>
            </a:r>
          </a:p>
          <a:p>
            <a:endParaRPr lang="en-GB" dirty="0"/>
          </a:p>
        </p:txBody>
      </p:sp>
      <p:pic>
        <p:nvPicPr>
          <p:cNvPr id="4" name="Picture 3">
            <a:extLst>
              <a:ext uri="{FF2B5EF4-FFF2-40B4-BE49-F238E27FC236}">
                <a16:creationId xmlns:a16="http://schemas.microsoft.com/office/drawing/2014/main" id="{3374AE5D-E159-F252-4D46-5A2B2815E338}"/>
              </a:ext>
            </a:extLst>
          </p:cNvPr>
          <p:cNvPicPr>
            <a:picLocks noChangeAspect="1"/>
          </p:cNvPicPr>
          <p:nvPr/>
        </p:nvPicPr>
        <p:blipFill rotWithShape="1">
          <a:blip r:embed="rId3"/>
          <a:srcRect l="14638"/>
          <a:stretch/>
        </p:blipFill>
        <p:spPr>
          <a:xfrm>
            <a:off x="6091916" y="2052213"/>
            <a:ext cx="545162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12252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03A2A-F0ED-0C8D-A238-0E0609999D2D}"/>
              </a:ext>
            </a:extLst>
          </p:cNvPr>
          <p:cNvSpPr>
            <a:spLocks noGrp="1"/>
          </p:cNvSpPr>
          <p:nvPr>
            <p:ph type="title"/>
          </p:nvPr>
        </p:nvSpPr>
        <p:spPr/>
        <p:txBody>
          <a:bodyPr/>
          <a:lstStyle/>
          <a:p>
            <a:r>
              <a:rPr lang="en-GB" dirty="0"/>
              <a:t>Crime reporting</a:t>
            </a:r>
          </a:p>
        </p:txBody>
      </p:sp>
      <p:sp>
        <p:nvSpPr>
          <p:cNvPr id="3" name="Content Placeholder 2">
            <a:extLst>
              <a:ext uri="{FF2B5EF4-FFF2-40B4-BE49-F238E27FC236}">
                <a16:creationId xmlns:a16="http://schemas.microsoft.com/office/drawing/2014/main" id="{23BCDF1F-A9EC-C51C-2FF9-4CACE15B05FC}"/>
              </a:ext>
            </a:extLst>
          </p:cNvPr>
          <p:cNvSpPr>
            <a:spLocks noGrp="1"/>
          </p:cNvSpPr>
          <p:nvPr>
            <p:ph idx="1"/>
          </p:nvPr>
        </p:nvSpPr>
        <p:spPr/>
        <p:txBody>
          <a:bodyPr/>
          <a:lstStyle/>
          <a:p>
            <a:r>
              <a:rPr lang="en-GB" dirty="0"/>
              <a:t>The media can act as a platform for the police to report crimes and appeals for information. This can help to increase the chances of solving crimes by encouraging members of the public to come forward with information and keep the public up to date with cases (Davis E, 2014).</a:t>
            </a:r>
          </a:p>
          <a:p>
            <a:endParaRPr lang="en-GB" dirty="0"/>
          </a:p>
        </p:txBody>
      </p:sp>
    </p:spTree>
    <p:extLst>
      <p:ext uri="{BB962C8B-B14F-4D97-AF65-F5344CB8AC3E}">
        <p14:creationId xmlns:p14="http://schemas.microsoft.com/office/powerpoint/2010/main" val="3132049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1C751-8206-CBA1-EE5D-6F28A5BCFF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CCF9A3-33E9-3B7C-83D9-5B54BAB83768}"/>
              </a:ext>
            </a:extLst>
          </p:cNvPr>
          <p:cNvSpPr>
            <a:spLocks noGrp="1"/>
          </p:cNvSpPr>
          <p:nvPr>
            <p:ph idx="1"/>
          </p:nvPr>
        </p:nvSpPr>
        <p:spPr/>
        <p:txBody>
          <a:bodyPr/>
          <a:lstStyle/>
          <a:p>
            <a:r>
              <a:rPr lang="en-GB" dirty="0"/>
              <a:t>For instance, in 2017, the media played an important role  in helping authorities identify the prime suspects in the Parsons Green bombing. </a:t>
            </a:r>
          </a:p>
          <a:p>
            <a:r>
              <a:rPr lang="en-GB" dirty="0"/>
              <a:t>The Police gave media the CCTV  footage of the suspects which went viral lead serval members of public coming forward with information about suspect. </a:t>
            </a:r>
          </a:p>
          <a:p>
            <a:r>
              <a:rPr lang="en-GB" dirty="0"/>
              <a:t>As a result, the police were able to make arrests and stop additional harm to the public (BBC, 2018). </a:t>
            </a:r>
          </a:p>
        </p:txBody>
      </p:sp>
    </p:spTree>
    <p:extLst>
      <p:ext uri="{BB962C8B-B14F-4D97-AF65-F5344CB8AC3E}">
        <p14:creationId xmlns:p14="http://schemas.microsoft.com/office/powerpoint/2010/main" val="4311877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B393-FD7A-A2C3-A44E-15E6E0B8AC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96985B-0A02-CCC3-44CF-E4AD528705B0}"/>
              </a:ext>
            </a:extLst>
          </p:cNvPr>
          <p:cNvSpPr>
            <a:spLocks noGrp="1"/>
          </p:cNvSpPr>
          <p:nvPr>
            <p:ph idx="1"/>
          </p:nvPr>
        </p:nvSpPr>
        <p:spPr/>
        <p:txBody>
          <a:bodyPr/>
          <a:lstStyle/>
          <a:p>
            <a:r>
              <a:rPr lang="en-GB" dirty="0"/>
              <a:t>Improved Community Engagement: a survey was conducted by the London Metropolitan Police, according to the survey 85% of the participants reported they would rather report a crime via social media than calling 999. 84% of police forces in the UK now use social media to communicate with.</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018848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93342-67A4-0D54-1F02-93396B83F050}"/>
              </a:ext>
            </a:extLst>
          </p:cNvPr>
          <p:cNvSpPr>
            <a:spLocks noGrp="1"/>
          </p:cNvSpPr>
          <p:nvPr>
            <p:ph type="title"/>
          </p:nvPr>
        </p:nvSpPr>
        <p:spPr>
          <a:xfrm>
            <a:off x="648931" y="629266"/>
            <a:ext cx="4166510" cy="1622321"/>
          </a:xfrm>
        </p:spPr>
        <p:txBody>
          <a:bodyPr>
            <a:normAutofit/>
          </a:bodyPr>
          <a:lstStyle/>
          <a:p>
            <a:r>
              <a:rPr lang="en-GB">
                <a:solidFill>
                  <a:srgbClr val="EBEBEB"/>
                </a:solidFill>
              </a:rPr>
              <a:t>Raising awareness</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A77DBBEF-5950-B251-5062-1E2788FF6D38}"/>
              </a:ext>
            </a:extLst>
          </p:cNvPr>
          <p:cNvPicPr>
            <a:picLocks noChangeAspect="1"/>
          </p:cNvPicPr>
          <p:nvPr/>
        </p:nvPicPr>
        <p:blipFill>
          <a:blip r:embed="rId2"/>
          <a:stretch>
            <a:fillRect/>
          </a:stretch>
        </p:blipFill>
        <p:spPr>
          <a:xfrm>
            <a:off x="6093992" y="1482610"/>
            <a:ext cx="5449889" cy="3892777"/>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5D3BEC5-5D3D-EB16-ECDA-FC418E4BA99E}"/>
              </a:ext>
            </a:extLst>
          </p:cNvPr>
          <p:cNvSpPr>
            <a:spLocks noGrp="1"/>
          </p:cNvSpPr>
          <p:nvPr>
            <p:ph idx="1"/>
          </p:nvPr>
        </p:nvSpPr>
        <p:spPr>
          <a:xfrm>
            <a:off x="648931" y="2438400"/>
            <a:ext cx="4166509" cy="3785419"/>
          </a:xfrm>
        </p:spPr>
        <p:txBody>
          <a:bodyPr>
            <a:normAutofit fontScale="92500" lnSpcReduction="20000"/>
          </a:bodyPr>
          <a:lstStyle/>
          <a:p>
            <a:r>
              <a:rPr lang="en-GB" dirty="0">
                <a:solidFill>
                  <a:srgbClr val="EBEBEB"/>
                </a:solidFill>
              </a:rPr>
              <a:t>Raising awareness:  media can draw the attention of the public of police misconduct, abuses of power, and any issues that may change public trust in law enforcement (Davis E, 2014).</a:t>
            </a:r>
          </a:p>
          <a:p>
            <a:endParaRPr lang="en-GB" dirty="0">
              <a:solidFill>
                <a:srgbClr val="EBEBEB"/>
              </a:solidFill>
            </a:endParaRPr>
          </a:p>
          <a:p>
            <a:r>
              <a:rPr lang="en-GB" dirty="0">
                <a:solidFill>
                  <a:srgbClr val="EBEBEB"/>
                </a:solidFill>
              </a:rPr>
              <a:t>In Black Lives Matter, social media made everyone aware of the incident that happened in America. This has led to one of the biggest protests around the whole UK.</a:t>
            </a:r>
          </a:p>
        </p:txBody>
      </p:sp>
    </p:spTree>
    <p:extLst>
      <p:ext uri="{BB962C8B-B14F-4D97-AF65-F5344CB8AC3E}">
        <p14:creationId xmlns:p14="http://schemas.microsoft.com/office/powerpoint/2010/main" val="1580908448"/>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33037-3838-39D9-74E7-4DED1316C6A8}"/>
              </a:ext>
            </a:extLst>
          </p:cNvPr>
          <p:cNvSpPr>
            <a:spLocks noGrp="1"/>
          </p:cNvSpPr>
          <p:nvPr>
            <p:ph type="title"/>
          </p:nvPr>
        </p:nvSpPr>
        <p:spPr/>
        <p:txBody>
          <a:bodyPr/>
          <a:lstStyle/>
          <a:p>
            <a:r>
              <a:rPr lang="en-GB" dirty="0"/>
              <a:t>Accountability </a:t>
            </a:r>
          </a:p>
        </p:txBody>
      </p:sp>
      <p:sp>
        <p:nvSpPr>
          <p:cNvPr id="3" name="Content Placeholder 2">
            <a:extLst>
              <a:ext uri="{FF2B5EF4-FFF2-40B4-BE49-F238E27FC236}">
                <a16:creationId xmlns:a16="http://schemas.microsoft.com/office/drawing/2014/main" id="{5EB5235F-6F24-E0A0-0C89-BDF6AF1814E3}"/>
              </a:ext>
            </a:extLst>
          </p:cNvPr>
          <p:cNvSpPr>
            <a:spLocks noGrp="1"/>
          </p:cNvSpPr>
          <p:nvPr>
            <p:ph idx="1"/>
          </p:nvPr>
        </p:nvSpPr>
        <p:spPr/>
        <p:txBody>
          <a:bodyPr/>
          <a:lstStyle/>
          <a:p>
            <a:r>
              <a:rPr lang="en-GB" dirty="0"/>
              <a:t>Media can play a crucial role in raising awareness for police accountability for their actions and behaviours in the UK.</a:t>
            </a:r>
          </a:p>
          <a:p>
            <a:r>
              <a:rPr lang="en-GB" dirty="0"/>
              <a:t>There are several ways in which media can affect the accountability of police in the UK, including raising awareness, exposing wrongdoing, and many more.</a:t>
            </a:r>
          </a:p>
          <a:p>
            <a:r>
              <a:rPr lang="en-GB" dirty="0"/>
              <a:t>For example, in the case of Ian Tomlinson the media exposed the wrongdoing of a police officer.</a:t>
            </a:r>
          </a:p>
        </p:txBody>
      </p:sp>
    </p:spTree>
    <p:extLst>
      <p:ext uri="{BB962C8B-B14F-4D97-AF65-F5344CB8AC3E}">
        <p14:creationId xmlns:p14="http://schemas.microsoft.com/office/powerpoint/2010/main" val="3190732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651D8-3CCA-AA5D-EE59-08392C103B7A}"/>
              </a:ext>
            </a:extLst>
          </p:cNvPr>
          <p:cNvSpPr>
            <a:spLocks noGrp="1"/>
          </p:cNvSpPr>
          <p:nvPr>
            <p:ph type="title"/>
          </p:nvPr>
        </p:nvSpPr>
        <p:spPr/>
        <p:txBody>
          <a:bodyPr/>
          <a:lstStyle/>
          <a:p>
            <a:r>
              <a:rPr lang="en-GB" dirty="0"/>
              <a:t>Ian Tomlinson</a:t>
            </a:r>
          </a:p>
        </p:txBody>
      </p:sp>
      <p:sp>
        <p:nvSpPr>
          <p:cNvPr id="3" name="Content Placeholder 2">
            <a:extLst>
              <a:ext uri="{FF2B5EF4-FFF2-40B4-BE49-F238E27FC236}">
                <a16:creationId xmlns:a16="http://schemas.microsoft.com/office/drawing/2014/main" id="{62C3A962-D655-45ED-EA5E-B60ABFDD448C}"/>
              </a:ext>
            </a:extLst>
          </p:cNvPr>
          <p:cNvSpPr>
            <a:spLocks noGrp="1"/>
          </p:cNvSpPr>
          <p:nvPr>
            <p:ph idx="1"/>
          </p:nvPr>
        </p:nvSpPr>
        <p:spPr/>
        <p:txBody>
          <a:bodyPr/>
          <a:lstStyle/>
          <a:p>
            <a:r>
              <a:rPr lang="en-GB" dirty="0"/>
              <a:t>Exposure of misconduct of police by media: </a:t>
            </a:r>
          </a:p>
          <a:p>
            <a:pPr marL="0" indent="0">
              <a:buNone/>
            </a:pPr>
            <a:r>
              <a:rPr lang="en-GB" dirty="0"/>
              <a:t>The police claimed that Ian Tomlinson's death was unrelated to any police contact during the protests. However, a video captured by a bystander emerged, showing a police officer striking Tomlinson with a baton and pushing him to the ground. The media played a vital role in disseminating this footage, which contradicted the police's initial version of events. The video evidence brought attention to potential police misconduct, leading to public scrutiny and calls for accountability (BBC, 2012).</a:t>
            </a:r>
          </a:p>
        </p:txBody>
      </p:sp>
    </p:spTree>
    <p:extLst>
      <p:ext uri="{BB962C8B-B14F-4D97-AF65-F5344CB8AC3E}">
        <p14:creationId xmlns:p14="http://schemas.microsoft.com/office/powerpoint/2010/main" val="15576392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F51E-3A29-88EA-9AA5-6D98024DE4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636C4E-117F-F393-5722-C3970A3A6F3F}"/>
              </a:ext>
            </a:extLst>
          </p:cNvPr>
          <p:cNvSpPr>
            <a:spLocks noGrp="1"/>
          </p:cNvSpPr>
          <p:nvPr>
            <p:ph idx="1"/>
          </p:nvPr>
        </p:nvSpPr>
        <p:spPr/>
        <p:txBody>
          <a:bodyPr/>
          <a:lstStyle/>
          <a:p>
            <a:r>
              <a:rPr lang="en-GB" dirty="0"/>
              <a:t>Public outrage and demands for justice: </a:t>
            </a:r>
          </a:p>
          <a:p>
            <a:pPr marL="0" indent="0">
              <a:buNone/>
            </a:pPr>
            <a:r>
              <a:rPr lang="en-GB" dirty="0"/>
              <a:t>Outrage and demands for justice were raised by the incident's media coverage, particularly the video footage. The video's violent content and the following reporting caused worries about police brutality and generated doubts about how officers handled themselves during protests. Individuals, activists, and organisations can express their concerns and demand responsibility through the media (BBC, 2012).</a:t>
            </a:r>
          </a:p>
        </p:txBody>
      </p:sp>
    </p:spTree>
    <p:extLst>
      <p:ext uri="{BB962C8B-B14F-4D97-AF65-F5344CB8AC3E}">
        <p14:creationId xmlns:p14="http://schemas.microsoft.com/office/powerpoint/2010/main" val="9627171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C78E-0AB1-BB85-00A9-5FCD02940F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3BD338-4F26-68A2-90F4-D3E02CB1B16D}"/>
              </a:ext>
            </a:extLst>
          </p:cNvPr>
          <p:cNvSpPr>
            <a:spLocks noGrp="1"/>
          </p:cNvSpPr>
          <p:nvPr>
            <p:ph idx="1"/>
          </p:nvPr>
        </p:nvSpPr>
        <p:spPr/>
        <p:txBody>
          <a:bodyPr/>
          <a:lstStyle/>
          <a:p>
            <a:r>
              <a:rPr lang="en-GB" dirty="0"/>
              <a:t>Reforms and changes in policing practices:</a:t>
            </a:r>
          </a:p>
          <a:p>
            <a:pPr marL="0" indent="0">
              <a:buNone/>
            </a:pPr>
            <a:r>
              <a:rPr lang="en-GB" dirty="0"/>
              <a:t> The media coverage of the Ian Tomlinson case prompted broader discussions about police accountability and the need for reform. It raised questions about police training, tactics during protests, and the accountability mechanisms in place. The incident contributed to the ongoing debate on the role of the police and the importance of maintaining public trust (BBC, 2012).</a:t>
            </a:r>
          </a:p>
        </p:txBody>
      </p:sp>
    </p:spTree>
    <p:extLst>
      <p:ext uri="{BB962C8B-B14F-4D97-AF65-F5344CB8AC3E}">
        <p14:creationId xmlns:p14="http://schemas.microsoft.com/office/powerpoint/2010/main" val="25318561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3A9E-5393-E879-EF1D-6E2931F287CB}"/>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E676297-4868-8C3F-B8A8-A9057C13417C}"/>
              </a:ext>
            </a:extLst>
          </p:cNvPr>
          <p:cNvSpPr>
            <a:spLocks noGrp="1"/>
          </p:cNvSpPr>
          <p:nvPr>
            <p:ph idx="1"/>
          </p:nvPr>
        </p:nvSpPr>
        <p:spPr/>
        <p:txBody>
          <a:bodyPr/>
          <a:lstStyle/>
          <a:p>
            <a:r>
              <a:rPr lang="en-GB" dirty="0"/>
              <a:t>In conclusion, the relationship between the media and the police is crucial because it affects how the public perceives law enforcement, how it is held accountable, and how it operates. While cooperation and information sharing are critical, the media also plays a critical role in fostering transparency and calling the police to account. To provide a fair and honest portrayal of the police and their actions, issues like sensationalism, bias, and juggling access to information with practical requirements must be addressed.</a:t>
            </a:r>
          </a:p>
        </p:txBody>
      </p:sp>
    </p:spTree>
    <p:extLst>
      <p:ext uri="{BB962C8B-B14F-4D97-AF65-F5344CB8AC3E}">
        <p14:creationId xmlns:p14="http://schemas.microsoft.com/office/powerpoint/2010/main" val="27012729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D235-7C2A-E1AC-8D2D-FC9AC960D5F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F66E12A1-6FC6-2912-6182-0DD1CE813F86}"/>
              </a:ext>
            </a:extLst>
          </p:cNvPr>
          <p:cNvSpPr>
            <a:spLocks noGrp="1"/>
          </p:cNvSpPr>
          <p:nvPr>
            <p:ph idx="1"/>
          </p:nvPr>
        </p:nvSpPr>
        <p:spPr>
          <a:xfrm>
            <a:off x="1113471" y="1158240"/>
            <a:ext cx="9503729" cy="5486400"/>
          </a:xfrm>
        </p:spPr>
        <p:txBody>
          <a:bodyPr>
            <a:normAutofit fontScale="77500" lnSpcReduction="20000"/>
          </a:bodyPr>
          <a:lstStyle/>
          <a:p>
            <a:pPr>
              <a:lnSpc>
                <a:spcPct val="160000"/>
              </a:lnSpc>
            </a:pPr>
            <a:r>
              <a:rPr lang="en-GB" sz="1600" dirty="0"/>
              <a:t>BBC (2012) Ian Tomlinson Death. Available at: https://www.bbc.co.uk/news/uk-18900484 (Accessed: 4 July 2012).</a:t>
            </a:r>
          </a:p>
          <a:p>
            <a:pPr>
              <a:lnSpc>
                <a:spcPct val="160000"/>
              </a:lnSpc>
            </a:pPr>
            <a:r>
              <a:rPr lang="en-GB" sz="1600" dirty="0"/>
              <a:t>BBC (2018) Available at: https://www.bbc.co.uk/news/uk-43431303 (Accessed: 26 April 2023).</a:t>
            </a:r>
          </a:p>
          <a:p>
            <a:pPr>
              <a:lnSpc>
                <a:spcPct val="160000"/>
              </a:lnSpc>
            </a:pPr>
            <a:r>
              <a:rPr lang="en-GB" sz="1600" dirty="0"/>
              <a:t>Bullock, K. (2011) 'Crime Reduction and Problem-oriented Policing', P55-60. Available at: https://books.google.co.uk/books?hl=en&amp;lr=&amp;id=Q2wQBAAAQBAJ&amp;oi=fnd&amp;pg=PP1&amp;dq=problem+oriented+policing+uk&amp;ots=8OQqBzsa5d&amp;sig=OwMv5kqKudm4WwNCJRZhZjCFeHA#v=onepage&amp;q&amp;f=false(Accessed: 26 April 2023).</a:t>
            </a:r>
          </a:p>
          <a:p>
            <a:pPr>
              <a:lnSpc>
                <a:spcPct val="160000"/>
              </a:lnSpc>
            </a:pPr>
            <a:r>
              <a:rPr lang="en-GB" sz="1600" dirty="0"/>
              <a:t>Callanan, V, J. (2011)Media and public perceptions of the police: examining the impact of race and personal experience', policing and society, P167-189.</a:t>
            </a:r>
          </a:p>
          <a:p>
            <a:pPr>
              <a:lnSpc>
                <a:spcPct val="160000"/>
              </a:lnSpc>
            </a:pPr>
            <a:r>
              <a:rPr lang="en-GB" sz="1600" dirty="0"/>
              <a:t>Davis, E. (2014) 'Social media and police leadership: lesson from Boston', Australasian Policing, Issue 1, Volume 6.</a:t>
            </a:r>
          </a:p>
          <a:p>
            <a:pPr>
              <a:lnSpc>
                <a:spcPct val="160000"/>
              </a:lnSpc>
            </a:pPr>
            <a:r>
              <a:rPr lang="en-GB" sz="1600" dirty="0"/>
              <a:t>Intelligence(2013) College of Policing. Available at: https://www.college.police.uk/app/intelligence-management/intelligence-products (Accessed: 26 April 2023).</a:t>
            </a:r>
          </a:p>
          <a:p>
            <a:pPr>
              <a:lnSpc>
                <a:spcPct val="160000"/>
              </a:lnSpc>
            </a:pPr>
            <a:r>
              <a:rPr lang="en-GB" sz="1600" dirty="0"/>
              <a:t>Mullin, G. (2021) The sun. Available at: https://www.thesun.co.uk/news/2287185/mark-duggan-shot-police-tottenham-london-riots-2011/ (Accessed: 4 July 2023).</a:t>
            </a:r>
          </a:p>
          <a:p>
            <a:pPr>
              <a:lnSpc>
                <a:spcPct val="160000"/>
              </a:lnSpc>
            </a:pPr>
            <a:r>
              <a:rPr lang="en-GB" sz="1600" dirty="0"/>
              <a:t>National Careers Service, (2023). Available at: https://nationalcareers.service.gov.uk/job-profiles/police-officer#:~:text=Day%2Dto%2Dday%20tasks&amp;text=investigate%20crimes%20and%20offences,large%20public%20events%20and%20gatherings (Accessed: 25 April 2023).</a:t>
            </a:r>
          </a:p>
          <a:p>
            <a:pPr>
              <a:lnSpc>
                <a:spcPct val="160000"/>
              </a:lnSpc>
            </a:pPr>
            <a:endParaRPr lang="en-GB" sz="1600" dirty="0"/>
          </a:p>
          <a:p>
            <a:pPr>
              <a:lnSpc>
                <a:spcPct val="160000"/>
              </a:lnSpc>
            </a:pPr>
            <a:endParaRPr lang="en-GB" sz="1600" dirty="0"/>
          </a:p>
        </p:txBody>
      </p:sp>
    </p:spTree>
    <p:extLst>
      <p:ext uri="{BB962C8B-B14F-4D97-AF65-F5344CB8AC3E}">
        <p14:creationId xmlns:p14="http://schemas.microsoft.com/office/powerpoint/2010/main" val="42352105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7C1BC-EC0D-53C2-EE00-E9B097796E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DBDB15-24BB-3134-298B-BC35D5F4E4C2}"/>
              </a:ext>
            </a:extLst>
          </p:cNvPr>
          <p:cNvSpPr>
            <a:spLocks noGrp="1"/>
          </p:cNvSpPr>
          <p:nvPr>
            <p:ph idx="1"/>
          </p:nvPr>
        </p:nvSpPr>
        <p:spPr/>
        <p:txBody>
          <a:bodyPr>
            <a:normAutofit/>
          </a:bodyPr>
          <a:lstStyle/>
          <a:p>
            <a:r>
              <a:rPr lang="en-GB" sz="1600" dirty="0"/>
              <a:t>Neighbourhood Policing (2023) Available </a:t>
            </a:r>
            <a:r>
              <a:rPr lang="en-GB" sz="1600" dirty="0" err="1"/>
              <a:t>at:https</a:t>
            </a:r>
            <a:r>
              <a:rPr lang="en-GB" sz="1600" dirty="0"/>
              <a:t>://www.college.police.uk/guidance/neighbourhood-policing (Accessed: 26 April 2023).</a:t>
            </a:r>
          </a:p>
          <a:p>
            <a:r>
              <a:rPr lang="en-GB" sz="1600" dirty="0"/>
              <a:t>police constable(2023) Available </a:t>
            </a:r>
            <a:r>
              <a:rPr lang="en-GB" sz="1600" dirty="0" err="1"/>
              <a:t>at:https</a:t>
            </a:r>
            <a:r>
              <a:rPr lang="en-GB" sz="1600" dirty="0"/>
              <a:t>://profdev.college.police.uk/professional-profile/police-constable/  (Accessed: 26 April 2023).</a:t>
            </a:r>
          </a:p>
          <a:p>
            <a:r>
              <a:rPr lang="en-GB" sz="1600" dirty="0"/>
              <a:t>Police Recruitment,(2023) History of Policing in the UK. Available at: https://police-recruitment.co.uk/historical-background-of-policing-in-the-uk/ (Accessed: 25 April 2023).</a:t>
            </a:r>
          </a:p>
          <a:p>
            <a:r>
              <a:rPr lang="en-GB" sz="1600" dirty="0"/>
              <a:t>Powell, S. (2021) Sky news. Available at: https://news.sky.com/story/we-are-no-better-off-revisiting-the-riots-sparked-by-mark-duggan-shooting-10-years-on-12373676 (Accessed: 4 July 2021).</a:t>
            </a:r>
          </a:p>
          <a:p>
            <a:r>
              <a:rPr lang="en-GB" sz="1600" dirty="0" err="1"/>
              <a:t>Siddique,H</a:t>
            </a:r>
            <a:r>
              <a:rPr lang="en-GB" sz="1600" dirty="0"/>
              <a:t>. (2016) The Guardian. Available at: https://www.theguardian.com/uk-news/2016/mar/30/jean-charles-de-menezes-your-questions-answered (Accessed: 26 April 2023).</a:t>
            </a:r>
          </a:p>
          <a:p>
            <a:endParaRPr lang="en-GB" dirty="0"/>
          </a:p>
        </p:txBody>
      </p:sp>
    </p:spTree>
    <p:extLst>
      <p:ext uri="{BB962C8B-B14F-4D97-AF65-F5344CB8AC3E}">
        <p14:creationId xmlns:p14="http://schemas.microsoft.com/office/powerpoint/2010/main" val="22834569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15462</TotalTime>
  <Words>2952</Words>
  <Application>Microsoft Office PowerPoint</Application>
  <PresentationFormat>Widescreen</PresentationFormat>
  <Paragraphs>113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Century Gothic</vt:lpstr>
      <vt:lpstr>Wingdings 3</vt:lpstr>
      <vt:lpstr>Ion</vt:lpstr>
      <vt:lpstr> </vt:lpstr>
      <vt:lpstr>Introduction</vt:lpstr>
      <vt:lpstr>Police history</vt:lpstr>
      <vt:lpstr>Metropolitan Police formed</vt:lpstr>
      <vt:lpstr>PowerPoint Presentation</vt:lpstr>
      <vt:lpstr>Role of Police</vt:lpstr>
      <vt:lpstr>Goals of Police Officers</vt:lpstr>
      <vt:lpstr>Community Policing</vt:lpstr>
      <vt:lpstr>Problem-Oriented Policing</vt:lpstr>
      <vt:lpstr>Intelligence-Led Policing</vt:lpstr>
      <vt:lpstr>PowerPoint Presentation</vt:lpstr>
      <vt:lpstr>Maintaining Public Confidence</vt:lpstr>
      <vt:lpstr>PowerPoint Presentation</vt:lpstr>
      <vt:lpstr>Here’s an image of Mark Duggan</vt:lpstr>
      <vt:lpstr>Mark Duggan 2011</vt:lpstr>
      <vt:lpstr>PowerPoint Presentation</vt:lpstr>
      <vt:lpstr>PowerPoint Presentation</vt:lpstr>
      <vt:lpstr>Advantage of media </vt:lpstr>
      <vt:lpstr>Media's Role in Shaping Public Opinion </vt:lpstr>
      <vt:lpstr>Line of Duty</vt:lpstr>
      <vt:lpstr>PowerPoint Presentation</vt:lpstr>
      <vt:lpstr>Negative influence of media </vt:lpstr>
      <vt:lpstr>Jean Charles </vt:lpstr>
      <vt:lpstr>result</vt:lpstr>
      <vt:lpstr>Advantage of media for police </vt:lpstr>
      <vt:lpstr>Public awareness</vt:lpstr>
      <vt:lpstr>Crime reporting</vt:lpstr>
      <vt:lpstr>PowerPoint Presentation</vt:lpstr>
      <vt:lpstr>PowerPoint Presentation</vt:lpstr>
      <vt:lpstr>Raising awareness</vt:lpstr>
      <vt:lpstr>Accountability </vt:lpstr>
      <vt:lpstr>Ian Tomlinson</vt:lpstr>
      <vt:lpstr>PowerPoint Presentation</vt:lpstr>
      <vt:lpstr>PowerPoint Presentation</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Nilufa Begum (2114298)</dc:creator>
  <cp:lastModifiedBy>Nilufa</cp:lastModifiedBy>
  <cp:revision>11</cp:revision>
  <dcterms:created xsi:type="dcterms:W3CDTF">2023-04-25T20:49:17Z</dcterms:created>
  <dcterms:modified xsi:type="dcterms:W3CDTF">2023-07-04T21:53:15Z</dcterms:modified>
</cp:coreProperties>
</file>