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098"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515903F-E3B0-4518-B30C-A6D5E32A8240}" type="datetimeFigureOut">
              <a:rPr lang="en-GB" smtClean="0"/>
              <a:t>13/02/2013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7D37EF2D-2006-4A2C-A6B1-B468BD08628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515903F-E3B0-4518-B30C-A6D5E32A8240}" type="datetimeFigureOut">
              <a:rPr lang="en-GB" smtClean="0"/>
              <a:t>13/02/2013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7D37EF2D-2006-4A2C-A6B1-B468BD08628A}"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515903F-E3B0-4518-B30C-A6D5E32A8240}" type="datetimeFigureOut">
              <a:rPr lang="en-GB" smtClean="0"/>
              <a:t>13/02/2013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7D37EF2D-2006-4A2C-A6B1-B468BD08628A}"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515903F-E3B0-4518-B30C-A6D5E32A8240}" type="datetimeFigureOut">
              <a:rPr lang="en-GB" smtClean="0"/>
              <a:t>13/02/2013</a:t>
            </a:fld>
            <a:endParaRPr lang="en-GB"/>
          </a:p>
        </p:txBody>
      </p:sp>
      <p:sp>
        <p:nvSpPr>
          <p:cNvPr id="10" name="Slide Number Placeholder 9"/>
          <p:cNvSpPr>
            <a:spLocks noGrp="1"/>
          </p:cNvSpPr>
          <p:nvPr>
            <p:ph type="sldNum" sz="quarter" idx="16"/>
          </p:nvPr>
        </p:nvSpPr>
        <p:spPr/>
        <p:txBody>
          <a:bodyPr rtlCol="0"/>
          <a:lstStyle/>
          <a:p>
            <a:fld id="{7D37EF2D-2006-4A2C-A6B1-B468BD08628A}"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1515903F-E3B0-4518-B30C-A6D5E32A8240}" type="datetimeFigureOut">
              <a:rPr lang="en-GB" smtClean="0"/>
              <a:t>13/02/2013</a:t>
            </a:fld>
            <a:endParaRPr lang="en-GB"/>
          </a:p>
        </p:txBody>
      </p:sp>
      <p:sp>
        <p:nvSpPr>
          <p:cNvPr id="12" name="Slide Number Placeholder 11"/>
          <p:cNvSpPr>
            <a:spLocks noGrp="1"/>
          </p:cNvSpPr>
          <p:nvPr>
            <p:ph type="sldNum" sz="quarter" idx="16"/>
          </p:nvPr>
        </p:nvSpPr>
        <p:spPr/>
        <p:txBody>
          <a:bodyPr rtlCol="0"/>
          <a:lstStyle/>
          <a:p>
            <a:fld id="{7D37EF2D-2006-4A2C-A6B1-B468BD08628A}"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515903F-E3B0-4518-B30C-A6D5E32A8240}" type="datetimeFigureOut">
              <a:rPr lang="en-GB" smtClean="0"/>
              <a:t>13/02/2013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7D37EF2D-2006-4A2C-A6B1-B468BD08628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15903F-E3B0-4518-B30C-A6D5E32A8240}" type="datetimeFigureOut">
              <a:rPr lang="en-GB" smtClean="0"/>
              <a:t>13/02/2013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7D37EF2D-2006-4A2C-A6B1-B468BD08628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515903F-E3B0-4518-B30C-A6D5E32A8240}" type="datetimeFigureOut">
              <a:rPr lang="en-GB" smtClean="0"/>
              <a:t>13/02/2013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7D37EF2D-2006-4A2C-A6B1-B468BD08628A}"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1515903F-E3B0-4518-B30C-A6D5E32A8240}" type="datetimeFigureOut">
              <a:rPr lang="en-GB" smtClean="0"/>
              <a:t>13/02/2013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7D37EF2D-2006-4A2C-A6B1-B468BD08628A}"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515903F-E3B0-4518-B30C-A6D5E32A8240}" type="datetimeFigureOut">
              <a:rPr lang="en-GB" smtClean="0"/>
              <a:t>13/02/2013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7EF2D-2006-4A2C-A6B1-B468BD08628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515903F-E3B0-4518-B30C-A6D5E32A8240}" type="datetimeFigureOut">
              <a:rPr lang="en-GB" smtClean="0"/>
              <a:t>13/02/2013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7D37EF2D-2006-4A2C-A6B1-B468BD08628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515903F-E3B0-4518-B30C-A6D5E32A8240}" type="datetimeFigureOut">
              <a:rPr lang="en-GB" smtClean="0"/>
              <a:t>13/02/2013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7D37EF2D-2006-4A2C-A6B1-B468BD08628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Augustan lovers 2013</a:t>
            </a:r>
            <a:endParaRPr lang="en-GB" dirty="0"/>
          </a:p>
        </p:txBody>
      </p:sp>
      <p:sp>
        <p:nvSpPr>
          <p:cNvPr id="3" name="Subtitle 2"/>
          <p:cNvSpPr>
            <a:spLocks noGrp="1"/>
          </p:cNvSpPr>
          <p:nvPr>
            <p:ph type="subTitle" idx="1"/>
          </p:nvPr>
        </p:nvSpPr>
        <p:spPr/>
        <p:txBody>
          <a:bodyPr/>
          <a:lstStyle/>
          <a:p>
            <a:r>
              <a:rPr lang="en-GB" dirty="0" smtClean="0"/>
              <a:t>The </a:t>
            </a:r>
            <a:r>
              <a:rPr lang="en-GB" dirty="0" err="1" smtClean="0"/>
              <a:t>foedus</a:t>
            </a:r>
            <a:r>
              <a:rPr lang="en-GB" dirty="0" smtClean="0"/>
              <a:t> </a:t>
            </a:r>
            <a:r>
              <a:rPr lang="en-GB" dirty="0" err="1" smtClean="0"/>
              <a:t>aeternum</a:t>
            </a:r>
            <a:endParaRPr lang="en-GB" dirty="0"/>
          </a:p>
        </p:txBody>
      </p:sp>
    </p:spTree>
    <p:extLst>
      <p:ext uri="{BB962C8B-B14F-4D97-AF65-F5344CB8AC3E}">
        <p14:creationId xmlns:p14="http://schemas.microsoft.com/office/powerpoint/2010/main" val="205849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eternal love: </a:t>
            </a:r>
            <a:r>
              <a:rPr lang="en-GB" i="1" dirty="0" err="1" smtClean="0"/>
              <a:t>foedus</a:t>
            </a:r>
            <a:r>
              <a:rPr lang="en-GB" i="1" dirty="0" smtClean="0"/>
              <a:t> </a:t>
            </a:r>
            <a:r>
              <a:rPr lang="en-GB" i="1" dirty="0" err="1" smtClean="0"/>
              <a:t>aeternum</a:t>
            </a:r>
            <a:endParaRPr lang="en-GB" i="1" dirty="0"/>
          </a:p>
        </p:txBody>
      </p:sp>
      <p:sp>
        <p:nvSpPr>
          <p:cNvPr id="4" name="Content Placeholder 3"/>
          <p:cNvSpPr>
            <a:spLocks noGrp="1"/>
          </p:cNvSpPr>
          <p:nvPr>
            <p:ph sz="quarter" idx="1"/>
          </p:nvPr>
        </p:nvSpPr>
        <p:spPr/>
        <p:txBody>
          <a:bodyPr>
            <a:normAutofit fontScale="70000" lnSpcReduction="20000"/>
          </a:bodyPr>
          <a:lstStyle/>
          <a:p>
            <a:r>
              <a:rPr lang="en-GB" sz="4000" dirty="0" smtClean="0"/>
              <a:t>Elegiac lovers frequently dream of their love lasting their whole lives, and Propertius also touches on the idea of love surpassing the boundaries of life and death</a:t>
            </a:r>
          </a:p>
          <a:p>
            <a:r>
              <a:rPr lang="en-GB" sz="4000" dirty="0" smtClean="0"/>
              <a:t>This </a:t>
            </a:r>
            <a:r>
              <a:rPr lang="en-GB" sz="4000" i="1" dirty="0" err="1" smtClean="0"/>
              <a:t>topos</a:t>
            </a:r>
            <a:r>
              <a:rPr lang="en-GB" sz="4000" i="1" dirty="0" smtClean="0"/>
              <a:t> </a:t>
            </a:r>
            <a:r>
              <a:rPr lang="en-GB" sz="4000" dirty="0" smtClean="0"/>
              <a:t>is connected to that of slavery of love in </a:t>
            </a:r>
            <a:r>
              <a:rPr lang="en-GB" sz="4000" dirty="0" err="1" smtClean="0"/>
              <a:t>Tib</a:t>
            </a:r>
            <a:r>
              <a:rPr lang="en-GB" sz="4000" dirty="0" smtClean="0"/>
              <a:t>. 1.1.55-69</a:t>
            </a:r>
          </a:p>
          <a:p>
            <a:endParaRPr lang="en-GB" dirty="0"/>
          </a:p>
        </p:txBody>
      </p:sp>
      <p:sp>
        <p:nvSpPr>
          <p:cNvPr id="5" name="Content Placeholder 4"/>
          <p:cNvSpPr>
            <a:spLocks noGrp="1"/>
          </p:cNvSpPr>
          <p:nvPr>
            <p:ph sz="quarter" idx="2"/>
          </p:nvPr>
        </p:nvSpPr>
        <p:spPr>
          <a:xfrm>
            <a:off x="4495800" y="1589566"/>
            <a:ext cx="4235301" cy="5268433"/>
          </a:xfrm>
        </p:spPr>
        <p:txBody>
          <a:bodyPr>
            <a:normAutofit fontScale="70000" lnSpcReduction="20000"/>
          </a:bodyPr>
          <a:lstStyle/>
          <a:p>
            <a:pPr marL="0" indent="0">
              <a:buNone/>
            </a:pPr>
            <a:r>
              <a:rPr lang="en-GB" dirty="0" smtClean="0"/>
              <a:t>But I am held a </a:t>
            </a:r>
            <a:r>
              <a:rPr lang="en-GB" dirty="0" err="1" smtClean="0"/>
              <a:t>pris’ner</a:t>
            </a:r>
            <a:r>
              <a:rPr lang="en-GB" dirty="0" smtClean="0"/>
              <a:t>, </a:t>
            </a:r>
            <a:r>
              <a:rPr lang="en-GB" u="sng" dirty="0" smtClean="0"/>
              <a:t>fettered</a:t>
            </a:r>
            <a:r>
              <a:rPr lang="en-GB" dirty="0" smtClean="0"/>
              <a:t> by a lovely girl, / and take my post as keeper at her cruel door. / Glory has no charms for me, my Delia. They can call me / slack and ineffective, if only I’m with you. / </a:t>
            </a:r>
            <a:r>
              <a:rPr lang="en-GB" dirty="0" smtClean="0">
                <a:solidFill>
                  <a:srgbClr val="FF0000"/>
                </a:solidFill>
              </a:rPr>
              <a:t>O let me gaze at you, when my last hour comes - / hold you, as I die, in my failing grasp. Delia, you will weep for me laid on the bed of burning / and you will give me kisses mixed with bitter tears. </a:t>
            </a:r>
            <a:r>
              <a:rPr lang="en-GB" dirty="0" smtClean="0"/>
              <a:t>/ Yes, you will weep: your heart is not encased in iron / nor is there flint in your tender breast. / There will be no young man and no unmarried girl / going home dry-eyed from my funeral. / But do no violence, Delia, to my departed spirit: / spare your flowing tresses and spare your tender cheeks. (</a:t>
            </a:r>
            <a:r>
              <a:rPr lang="en-GB" dirty="0" err="1" smtClean="0"/>
              <a:t>Tib</a:t>
            </a:r>
            <a:r>
              <a:rPr lang="en-GB" dirty="0" smtClean="0"/>
              <a:t>. 1.1.55-69)</a:t>
            </a:r>
            <a:endParaRPr lang="en-GB" dirty="0"/>
          </a:p>
        </p:txBody>
      </p:sp>
    </p:spTree>
    <p:extLst>
      <p:ext uri="{BB962C8B-B14F-4D97-AF65-F5344CB8AC3E}">
        <p14:creationId xmlns:p14="http://schemas.microsoft.com/office/powerpoint/2010/main" val="3079560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effects</a:t>
            </a:r>
            <a:endParaRPr lang="en-GB" dirty="0"/>
          </a:p>
        </p:txBody>
      </p:sp>
      <p:sp>
        <p:nvSpPr>
          <p:cNvPr id="3" name="Content Placeholder 2"/>
          <p:cNvSpPr>
            <a:spLocks noGrp="1"/>
          </p:cNvSpPr>
          <p:nvPr>
            <p:ph sz="quarter" idx="1"/>
          </p:nvPr>
        </p:nvSpPr>
        <p:spPr>
          <a:xfrm>
            <a:off x="612648" y="1600200"/>
            <a:ext cx="8153400" cy="4868288"/>
          </a:xfrm>
        </p:spPr>
        <p:txBody>
          <a:bodyPr>
            <a:normAutofit fontScale="92500" lnSpcReduction="20000"/>
          </a:bodyPr>
          <a:lstStyle/>
          <a:p>
            <a:r>
              <a:rPr lang="en-GB" dirty="0" smtClean="0"/>
              <a:t>E.g. </a:t>
            </a:r>
            <a:r>
              <a:rPr lang="en-GB" dirty="0" err="1" smtClean="0"/>
              <a:t>Tib</a:t>
            </a:r>
            <a:r>
              <a:rPr lang="en-GB" dirty="0" smtClean="0"/>
              <a:t>. 1.1 – as hints that old age together is unlikely to happen are present, the </a:t>
            </a:r>
            <a:r>
              <a:rPr lang="en-GB" i="1" dirty="0" err="1" smtClean="0"/>
              <a:t>topos</a:t>
            </a:r>
            <a:r>
              <a:rPr lang="en-GB" i="1" dirty="0" smtClean="0"/>
              <a:t> </a:t>
            </a:r>
            <a:r>
              <a:rPr lang="en-GB" dirty="0" smtClean="0"/>
              <a:t>often works as a </a:t>
            </a:r>
            <a:r>
              <a:rPr lang="en-GB" i="1" dirty="0" smtClean="0"/>
              <a:t>memento </a:t>
            </a:r>
            <a:r>
              <a:rPr lang="en-GB" i="1" dirty="0" err="1" smtClean="0"/>
              <a:t>mori</a:t>
            </a:r>
            <a:r>
              <a:rPr lang="en-GB" i="1" dirty="0" smtClean="0"/>
              <a:t> </a:t>
            </a:r>
            <a:r>
              <a:rPr lang="en-GB" dirty="0" smtClean="0"/>
              <a:t>encouragement to enjoy the moment</a:t>
            </a:r>
          </a:p>
          <a:p>
            <a:r>
              <a:rPr lang="en-GB" dirty="0" smtClean="0"/>
              <a:t>At the same time the </a:t>
            </a:r>
            <a:r>
              <a:rPr lang="en-GB" i="1" dirty="0" err="1" smtClean="0"/>
              <a:t>topos</a:t>
            </a:r>
            <a:r>
              <a:rPr lang="en-GB" i="1" dirty="0" smtClean="0"/>
              <a:t> </a:t>
            </a:r>
            <a:r>
              <a:rPr lang="en-GB" dirty="0" smtClean="0"/>
              <a:t>highlights that what elegy claims to hope for will never be: its lead characters are </a:t>
            </a:r>
            <a:r>
              <a:rPr lang="en-GB" i="1" dirty="0" smtClean="0"/>
              <a:t>not </a:t>
            </a:r>
            <a:r>
              <a:rPr lang="en-GB" dirty="0" smtClean="0"/>
              <a:t>old men and women, but young people with life choices still </a:t>
            </a:r>
            <a:r>
              <a:rPr lang="en-GB" dirty="0" smtClean="0"/>
              <a:t>ahead</a:t>
            </a:r>
          </a:p>
          <a:p>
            <a:pPr lvl="1"/>
            <a:r>
              <a:rPr lang="en-GB" dirty="0" smtClean="0"/>
              <a:t>Note, for instance, how Delia in </a:t>
            </a:r>
            <a:r>
              <a:rPr lang="en-GB" dirty="0" err="1" smtClean="0"/>
              <a:t>Tib</a:t>
            </a:r>
            <a:r>
              <a:rPr lang="en-GB" dirty="0" smtClean="0"/>
              <a:t>. 1.1 is – even within the daydream – supposed to sport flowing tresses and tender cheeks as an old woman</a:t>
            </a:r>
            <a:endParaRPr lang="en-GB" dirty="0" smtClean="0"/>
          </a:p>
          <a:p>
            <a:pPr lvl="1"/>
            <a:r>
              <a:rPr lang="en-GB" dirty="0" smtClean="0"/>
              <a:t>Old women in elegy only bawds and witches</a:t>
            </a:r>
          </a:p>
          <a:p>
            <a:pPr lvl="1"/>
            <a:r>
              <a:rPr lang="en-GB" dirty="0" smtClean="0"/>
              <a:t>Wishing but not getting to close the eyes of a loved departed one: much older </a:t>
            </a:r>
            <a:r>
              <a:rPr lang="en-GB" i="1" dirty="0" err="1" smtClean="0"/>
              <a:t>topos</a:t>
            </a:r>
            <a:r>
              <a:rPr lang="en-GB" dirty="0" smtClean="0"/>
              <a:t>: cf. Agamemnon in </a:t>
            </a:r>
            <a:r>
              <a:rPr lang="en-GB" i="1" dirty="0" err="1" smtClean="0"/>
              <a:t>Od</a:t>
            </a:r>
            <a:r>
              <a:rPr lang="en-GB" dirty="0" smtClean="0"/>
              <a:t>. 11.490-500</a:t>
            </a:r>
            <a:endParaRPr lang="en-GB" dirty="0"/>
          </a:p>
        </p:txBody>
      </p:sp>
    </p:spTree>
    <p:extLst>
      <p:ext uri="{BB962C8B-B14F-4D97-AF65-F5344CB8AC3E}">
        <p14:creationId xmlns:p14="http://schemas.microsoft.com/office/powerpoint/2010/main" val="3200792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Prop. 1.19: a destabilising topos</a:t>
            </a:r>
            <a:endParaRPr lang="en-GB" dirty="0"/>
          </a:p>
        </p:txBody>
      </p:sp>
      <p:sp>
        <p:nvSpPr>
          <p:cNvPr id="4" name="Content Placeholder 3"/>
          <p:cNvSpPr>
            <a:spLocks noGrp="1"/>
          </p:cNvSpPr>
          <p:nvPr>
            <p:ph sz="quarter" idx="1"/>
          </p:nvPr>
        </p:nvSpPr>
        <p:spPr>
          <a:xfrm>
            <a:off x="612648" y="1600200"/>
            <a:ext cx="8153400" cy="4853136"/>
          </a:xfrm>
        </p:spPr>
        <p:txBody>
          <a:bodyPr>
            <a:normAutofit fontScale="77500" lnSpcReduction="20000"/>
          </a:bodyPr>
          <a:lstStyle/>
          <a:p>
            <a:pPr marL="0" indent="0">
              <a:buNone/>
            </a:pPr>
            <a:r>
              <a:rPr lang="en-US" dirty="0" smtClean="0"/>
              <a:t>Now I no longer fear tragic shades, my Cynthia, my accounts are all tallied to face my funeral at last. But the fear that you might be missing from my burial this is worse than death itself. The boy is not stuck so lightly to my eyes that my ashes can be lone, love all forgot. There, in those blind spaces, the hero </a:t>
            </a:r>
            <a:r>
              <a:rPr lang="en-US" dirty="0" err="1" smtClean="0"/>
              <a:t>Protesilaus</a:t>
            </a:r>
            <a:r>
              <a:rPr lang="en-US" dirty="0" smtClean="0"/>
              <a:t> couldn't forget his beautiful wife: eager, the </a:t>
            </a:r>
            <a:r>
              <a:rPr lang="en-US" dirty="0" err="1" smtClean="0"/>
              <a:t>Thessalian</a:t>
            </a:r>
            <a:r>
              <a:rPr lang="en-US" dirty="0" smtClean="0"/>
              <a:t> came to his old home a ghost, trying to touch his pleasure with invisible palms. There, whatever I'll be, I'll always be called your image: a great love breaks through the shores of death. There, let the chorus of beautiful heroines come, whom Troy's conquest gave to Argive men. None was as beautiful to me as you, Cynthia, even (may fair </a:t>
            </a:r>
            <a:r>
              <a:rPr lang="en-US" dirty="0" err="1" smtClean="0"/>
              <a:t>Tellus</a:t>
            </a:r>
            <a:r>
              <a:rPr lang="en-US" dirty="0" smtClean="0"/>
              <a:t> grant this wish) should a long old age delay your </a:t>
            </a:r>
            <a:r>
              <a:rPr lang="en-US" dirty="0" smtClean="0"/>
              <a:t>fate. Your </a:t>
            </a:r>
            <a:r>
              <a:rPr lang="en-US" dirty="0" smtClean="0"/>
              <a:t>bones will be washed in my tears. I hope you'll feel the same if you survive me! Then I'd be happy to die anywhere. I'm so afraid unfair Love will drag you from my grave, Cynthia, with contempt for my burial and force you unwillingly to dry your falling tears! The most faithful girl is bent by constant innuendo. Let's enjoy being lovers while we can: Love is never long enough. </a:t>
            </a:r>
            <a:endParaRPr lang="en-GB" dirty="0" smtClean="0"/>
          </a:p>
          <a:p>
            <a:endParaRPr lang="en-GB" dirty="0"/>
          </a:p>
        </p:txBody>
      </p:sp>
    </p:spTree>
    <p:extLst>
      <p:ext uri="{BB962C8B-B14F-4D97-AF65-F5344CB8AC3E}">
        <p14:creationId xmlns:p14="http://schemas.microsoft.com/office/powerpoint/2010/main" val="1782855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Prop. 1.19</a:t>
            </a:r>
            <a:endParaRPr lang="en-GB" dirty="0"/>
          </a:p>
        </p:txBody>
      </p:sp>
      <p:sp>
        <p:nvSpPr>
          <p:cNvPr id="3" name="Content Placeholder 2"/>
          <p:cNvSpPr>
            <a:spLocks noGrp="1"/>
          </p:cNvSpPr>
          <p:nvPr>
            <p:ph sz="quarter" idx="1"/>
          </p:nvPr>
        </p:nvSpPr>
        <p:spPr>
          <a:xfrm>
            <a:off x="612648" y="1600199"/>
            <a:ext cx="8153400" cy="4859801"/>
          </a:xfrm>
        </p:spPr>
        <p:txBody>
          <a:bodyPr>
            <a:normAutofit fontScale="92500" lnSpcReduction="10000"/>
          </a:bodyPr>
          <a:lstStyle/>
          <a:p>
            <a:r>
              <a:rPr lang="en-GB" dirty="0" smtClean="0"/>
              <a:t>The narrator assures Cynthia that his love will last beyond life</a:t>
            </a:r>
          </a:p>
          <a:p>
            <a:r>
              <a:rPr lang="en-GB" dirty="0" smtClean="0"/>
              <a:t>Throughout, he remains aware that this may not be returned – ostensibly his concern is for her moving on after his death and due to external pressure</a:t>
            </a:r>
          </a:p>
          <a:p>
            <a:pPr lvl="1"/>
            <a:r>
              <a:rPr lang="en-GB" dirty="0" smtClean="0"/>
              <a:t>Cf. Prop. 1.19.3f; esp. 1.19.25f</a:t>
            </a:r>
          </a:p>
          <a:p>
            <a:r>
              <a:rPr lang="en-GB" dirty="0" smtClean="0"/>
              <a:t>For his own part, he will remain faithful</a:t>
            </a:r>
          </a:p>
          <a:p>
            <a:r>
              <a:rPr lang="en-GB" dirty="0" smtClean="0"/>
              <a:t>Propertius typically employs a mythological example to illustrate the power of love even after death: </a:t>
            </a:r>
            <a:r>
              <a:rPr lang="en-GB" dirty="0" err="1" smtClean="0"/>
              <a:t>Protesilaus</a:t>
            </a:r>
            <a:r>
              <a:rPr lang="en-GB" dirty="0" smtClean="0"/>
              <a:t> and </a:t>
            </a:r>
            <a:r>
              <a:rPr lang="en-GB" dirty="0" err="1" smtClean="0"/>
              <a:t>Laodamia</a:t>
            </a:r>
            <a:r>
              <a:rPr lang="en-GB" dirty="0" smtClean="0"/>
              <a:t> </a:t>
            </a:r>
          </a:p>
          <a:p>
            <a:pPr lvl="1"/>
            <a:r>
              <a:rPr lang="en-GB" dirty="0" smtClean="0"/>
              <a:t>Such examples often useful on the surface, but careful reading will reveal jarring details</a:t>
            </a:r>
          </a:p>
        </p:txBody>
      </p:sp>
    </p:spTree>
    <p:extLst>
      <p:ext uri="{BB962C8B-B14F-4D97-AF65-F5344CB8AC3E}">
        <p14:creationId xmlns:p14="http://schemas.microsoft.com/office/powerpoint/2010/main" val="3351962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Prop. 1.19: Protesilaus</a:t>
            </a:r>
            <a:endParaRPr lang="en-GB" dirty="0"/>
          </a:p>
        </p:txBody>
      </p:sp>
      <p:sp>
        <p:nvSpPr>
          <p:cNvPr id="3" name="Content Placeholder 2"/>
          <p:cNvSpPr>
            <a:spLocks noGrp="1"/>
          </p:cNvSpPr>
          <p:nvPr>
            <p:ph sz="quarter" idx="1"/>
          </p:nvPr>
        </p:nvSpPr>
        <p:spPr>
          <a:xfrm>
            <a:off x="612648" y="1600199"/>
            <a:ext cx="8153400" cy="4915015"/>
          </a:xfrm>
        </p:spPr>
        <p:txBody>
          <a:bodyPr>
            <a:normAutofit fontScale="92500"/>
          </a:bodyPr>
          <a:lstStyle/>
          <a:p>
            <a:r>
              <a:rPr lang="en-GB" dirty="0" err="1" smtClean="0"/>
              <a:t>Protesilaus</a:t>
            </a:r>
            <a:r>
              <a:rPr lang="en-GB" dirty="0" smtClean="0"/>
              <a:t> and </a:t>
            </a:r>
            <a:r>
              <a:rPr lang="en-GB" dirty="0" err="1" smtClean="0"/>
              <a:t>Laodamia</a:t>
            </a:r>
            <a:r>
              <a:rPr lang="en-GB" dirty="0" smtClean="0"/>
              <a:t> back story: Homer, </a:t>
            </a:r>
            <a:r>
              <a:rPr lang="en-GB" i="1" dirty="0" smtClean="0"/>
              <a:t>Iliad</a:t>
            </a:r>
            <a:r>
              <a:rPr lang="en-GB" dirty="0" smtClean="0"/>
              <a:t>; Cat. 68; Euripides fragments</a:t>
            </a:r>
          </a:p>
          <a:p>
            <a:pPr lvl="1"/>
            <a:r>
              <a:rPr lang="en-GB" dirty="0" err="1" smtClean="0"/>
              <a:t>Protesilaus</a:t>
            </a:r>
            <a:r>
              <a:rPr lang="en-GB" dirty="0" smtClean="0"/>
              <a:t> the first Greek captain to be killed at Troy, </a:t>
            </a:r>
            <a:r>
              <a:rPr lang="en-GB" dirty="0" err="1" smtClean="0"/>
              <a:t>Laodamia</a:t>
            </a:r>
            <a:r>
              <a:rPr lang="en-GB" dirty="0" smtClean="0"/>
              <a:t> his devoted widow</a:t>
            </a:r>
          </a:p>
          <a:p>
            <a:r>
              <a:rPr lang="en-GB" dirty="0" smtClean="0"/>
              <a:t>Sensual description – but also ominous: ‘trying to touch’ ‘invisible hands’: a union that won’t ever fully happen</a:t>
            </a:r>
          </a:p>
          <a:p>
            <a:r>
              <a:rPr lang="en-GB" dirty="0" smtClean="0"/>
              <a:t>‘I will always be called your image’: ominous prediction</a:t>
            </a:r>
          </a:p>
          <a:p>
            <a:pPr lvl="1"/>
            <a:r>
              <a:rPr lang="en-GB" dirty="0" smtClean="0"/>
              <a:t>Will he be an image / death mask of himself, belonging to her?</a:t>
            </a:r>
          </a:p>
          <a:p>
            <a:pPr lvl="1"/>
            <a:r>
              <a:rPr lang="en-GB" dirty="0" smtClean="0"/>
              <a:t>Will he be an image of her, thus clinging to something less than the real Cynthia?</a:t>
            </a:r>
          </a:p>
          <a:p>
            <a:pPr lvl="1"/>
            <a:endParaRPr lang="en-GB" dirty="0" smtClean="0"/>
          </a:p>
          <a:p>
            <a:endParaRPr lang="en-GB" dirty="0" smtClean="0"/>
          </a:p>
        </p:txBody>
      </p:sp>
    </p:spTree>
    <p:extLst>
      <p:ext uri="{BB962C8B-B14F-4D97-AF65-F5344CB8AC3E}">
        <p14:creationId xmlns:p14="http://schemas.microsoft.com/office/powerpoint/2010/main" val="3917261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Mythological misgivings</a:t>
            </a:r>
            <a:endParaRPr lang="en-GB" dirty="0"/>
          </a:p>
        </p:txBody>
      </p:sp>
      <p:sp>
        <p:nvSpPr>
          <p:cNvPr id="3" name="Content Placeholder 2"/>
          <p:cNvSpPr>
            <a:spLocks noGrp="1"/>
          </p:cNvSpPr>
          <p:nvPr>
            <p:ph sz="quarter" idx="1"/>
          </p:nvPr>
        </p:nvSpPr>
        <p:spPr/>
        <p:txBody>
          <a:bodyPr>
            <a:normAutofit/>
          </a:bodyPr>
          <a:lstStyle/>
          <a:p>
            <a:r>
              <a:rPr lang="en-GB" dirty="0" smtClean="0"/>
              <a:t>In other versions, </a:t>
            </a:r>
            <a:r>
              <a:rPr lang="en-GB" dirty="0" err="1" smtClean="0"/>
              <a:t>Laodamia</a:t>
            </a:r>
            <a:r>
              <a:rPr lang="en-GB" dirty="0" smtClean="0"/>
              <a:t> is the active party</a:t>
            </a:r>
          </a:p>
          <a:p>
            <a:pPr lvl="1"/>
            <a:r>
              <a:rPr lang="en-GB" dirty="0" smtClean="0"/>
              <a:t>Her devotion causes the gods to grant her one more night with her husband; she makes the image to remember him</a:t>
            </a:r>
          </a:p>
          <a:p>
            <a:pPr lvl="1"/>
            <a:r>
              <a:rPr lang="en-GB" dirty="0" smtClean="0"/>
              <a:t>Inversion in Prop. 1.19 tallies with the inversion of gender roles generally in elegy; similarities provide better effects</a:t>
            </a:r>
          </a:p>
          <a:p>
            <a:r>
              <a:rPr lang="en-GB" dirty="0" smtClean="0"/>
              <a:t>…but as it places the onus of expressing love on the dead lover, it highlights the possibility that Cynthia may be less devoted than </a:t>
            </a:r>
            <a:r>
              <a:rPr lang="en-GB" dirty="0" err="1" smtClean="0"/>
              <a:t>Laodamia</a:t>
            </a:r>
            <a:endParaRPr lang="en-GB" dirty="0" smtClean="0"/>
          </a:p>
          <a:p>
            <a:endParaRPr lang="en-GB" dirty="0"/>
          </a:p>
        </p:txBody>
      </p:sp>
    </p:spTree>
    <p:extLst>
      <p:ext uri="{BB962C8B-B14F-4D97-AF65-F5344CB8AC3E}">
        <p14:creationId xmlns:p14="http://schemas.microsoft.com/office/powerpoint/2010/main" val="225686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1.19: </a:t>
            </a:r>
            <a:r>
              <a:rPr lang="en-GB" dirty="0" err="1" smtClean="0"/>
              <a:t>Protesilaus</a:t>
            </a:r>
            <a:endParaRPr lang="en-GB" dirty="0"/>
          </a:p>
        </p:txBody>
      </p:sp>
      <p:sp>
        <p:nvSpPr>
          <p:cNvPr id="3" name="Content Placeholder 2"/>
          <p:cNvSpPr>
            <a:spLocks noGrp="1"/>
          </p:cNvSpPr>
          <p:nvPr>
            <p:ph sz="quarter" idx="1"/>
          </p:nvPr>
        </p:nvSpPr>
        <p:spPr>
          <a:xfrm>
            <a:off x="612648" y="1600200"/>
            <a:ext cx="8153400" cy="4986434"/>
          </a:xfrm>
        </p:spPr>
        <p:txBody>
          <a:bodyPr>
            <a:normAutofit fontScale="92500"/>
          </a:bodyPr>
          <a:lstStyle/>
          <a:p>
            <a:r>
              <a:rPr lang="en-GB" dirty="0" smtClean="0"/>
              <a:t>The suggestion that Cynthia may, in the future, be less staunch in her devotion than </a:t>
            </a:r>
            <a:r>
              <a:rPr lang="en-GB" dirty="0" err="1" smtClean="0"/>
              <a:t>Laodamia</a:t>
            </a:r>
            <a:r>
              <a:rPr lang="en-GB" dirty="0" smtClean="0"/>
              <a:t> also hints that she may in fact, not live up to these expectations even in the poem’s present tense context</a:t>
            </a:r>
          </a:p>
          <a:p>
            <a:r>
              <a:rPr lang="en-GB" dirty="0" smtClean="0"/>
              <a:t>A linear reading will have shown the reader that Cynthia is all but the ideal beloved: there have been rivals from 1.2 onwards</a:t>
            </a:r>
          </a:p>
          <a:p>
            <a:r>
              <a:rPr lang="en-GB" dirty="0" smtClean="0"/>
              <a:t>However: Prop. 1.17 and 18 suggest that the narrator, too, has been less than faithful</a:t>
            </a:r>
          </a:p>
          <a:p>
            <a:r>
              <a:rPr lang="en-GB" dirty="0" smtClean="0"/>
              <a:t>The ostensive ideals of elegy undermined even as they are being set out</a:t>
            </a:r>
            <a:endParaRPr lang="en-GB" dirty="0"/>
          </a:p>
        </p:txBody>
      </p:sp>
    </p:spTree>
    <p:extLst>
      <p:ext uri="{BB962C8B-B14F-4D97-AF65-F5344CB8AC3E}">
        <p14:creationId xmlns:p14="http://schemas.microsoft.com/office/powerpoint/2010/main" val="2834913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Slavery and everlasting love</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Two </a:t>
            </a:r>
            <a:r>
              <a:rPr lang="en-GB" i="1" dirty="0" err="1" smtClean="0"/>
              <a:t>topoi</a:t>
            </a:r>
            <a:r>
              <a:rPr lang="en-GB" i="1" dirty="0" smtClean="0"/>
              <a:t> </a:t>
            </a:r>
            <a:r>
              <a:rPr lang="en-GB" dirty="0" smtClean="0"/>
              <a:t>widely used in all three elegiac authors</a:t>
            </a:r>
          </a:p>
          <a:p>
            <a:r>
              <a:rPr lang="en-GB" dirty="0" smtClean="0"/>
              <a:t>The slavery of love </a:t>
            </a:r>
            <a:r>
              <a:rPr lang="en-GB" i="1" dirty="0" err="1" smtClean="0"/>
              <a:t>topos</a:t>
            </a:r>
            <a:r>
              <a:rPr lang="en-GB" i="1" dirty="0" smtClean="0"/>
              <a:t> </a:t>
            </a:r>
            <a:r>
              <a:rPr lang="en-GB" dirty="0" smtClean="0"/>
              <a:t>takes further commonplace expressions attested in earlier literature – best place for background: Lyne 1979</a:t>
            </a:r>
          </a:p>
          <a:p>
            <a:r>
              <a:rPr lang="en-GB" dirty="0" smtClean="0"/>
              <a:t>The everlasting-love </a:t>
            </a:r>
            <a:r>
              <a:rPr lang="en-GB" i="1" dirty="0" err="1" smtClean="0"/>
              <a:t>topos</a:t>
            </a:r>
            <a:r>
              <a:rPr lang="en-GB" i="1" dirty="0" smtClean="0"/>
              <a:t> </a:t>
            </a:r>
            <a:r>
              <a:rPr lang="en-GB" dirty="0" smtClean="0"/>
              <a:t>is particularly prominent in Propertius: </a:t>
            </a:r>
            <a:r>
              <a:rPr lang="en-GB" dirty="0" err="1" smtClean="0"/>
              <a:t>Papanghelis</a:t>
            </a:r>
            <a:r>
              <a:rPr lang="en-GB" dirty="0" smtClean="0"/>
              <a:t> 1987</a:t>
            </a:r>
            <a:endParaRPr lang="en-GB" i="1" dirty="0" smtClean="0"/>
          </a:p>
          <a:p>
            <a:r>
              <a:rPr lang="en-GB" dirty="0" smtClean="0"/>
              <a:t>Both </a:t>
            </a:r>
            <a:r>
              <a:rPr lang="en-GB" i="1" dirty="0" err="1" smtClean="0"/>
              <a:t>topoi</a:t>
            </a:r>
            <a:r>
              <a:rPr lang="en-GB" i="1" dirty="0" smtClean="0"/>
              <a:t> </a:t>
            </a:r>
            <a:r>
              <a:rPr lang="en-GB" dirty="0" smtClean="0"/>
              <a:t>are employed in such a way as to undermine the reader’s trust in the elegiac relationship as a real-life love story where we are expected to take the narrator seriously – at the same time they contribute to delineate the genre</a:t>
            </a:r>
          </a:p>
        </p:txBody>
      </p:sp>
    </p:spTree>
    <p:extLst>
      <p:ext uri="{BB962C8B-B14F-4D97-AF65-F5344CB8AC3E}">
        <p14:creationId xmlns:p14="http://schemas.microsoft.com/office/powerpoint/2010/main" val="20901737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5</TotalTime>
  <Words>1084</Words>
  <Application>Microsoft Office PowerPoint</Application>
  <PresentationFormat>On-screen Show (4:3)</PresentationFormat>
  <Paragraphs>43</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Median</vt:lpstr>
      <vt:lpstr>Augustan lovers 2013</vt:lpstr>
      <vt:lpstr>An eternal love: foedus aeternum</vt:lpstr>
      <vt:lpstr>General effects</vt:lpstr>
      <vt:lpstr>Prop. 1.19: a destabilising topos</vt:lpstr>
      <vt:lpstr>Prop. 1.19</vt:lpstr>
      <vt:lpstr>Prop. 1.19: Protesilaus</vt:lpstr>
      <vt:lpstr>Mythological misgivings</vt:lpstr>
      <vt:lpstr>Prop. 1.19: Protesilaus</vt:lpstr>
      <vt:lpstr>Slavery and everlasting love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 2013</dc:title>
  <dc:creator>Magdalena Ohrman</dc:creator>
  <cp:lastModifiedBy>Magdalena Ohrman</cp:lastModifiedBy>
  <cp:revision>1</cp:revision>
  <dcterms:created xsi:type="dcterms:W3CDTF">2013-02-13T08:51:21Z</dcterms:created>
  <dcterms:modified xsi:type="dcterms:W3CDTF">2013-02-13T08:56:38Z</dcterms:modified>
</cp:coreProperties>
</file>