
<file path=[Content_Types].xml><?xml version="1.0" encoding="utf-8"?>
<Types xmlns="http://schemas.openxmlformats.org/package/2006/content-types">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21396325" cy="30267275"/>
  <p:notesSz cx="30267275" cy="21396325"/>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93416D-5512-A251-9EEA-B83071ED2AE2}" v="89" dt="2026-07-27T23:40:27.0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dhi Chiragbhai Patel (2523554)" userId="S::2523554@student.uwtsd.ac.uk::5bc29e7d-2e98-4878-9707-2df808963cff" providerId="AD" clId="Web-{8093416D-5512-A251-9EEA-B83071ED2AE2}"/>
    <pc:docChg chg="modSld">
      <pc:chgData name="Vidhi Chiragbhai Patel (2523554)" userId="S::2523554@student.uwtsd.ac.uk::5bc29e7d-2e98-4878-9707-2df808963cff" providerId="AD" clId="Web-{8093416D-5512-A251-9EEA-B83071ED2AE2}" dt="2026-07-27T23:40:27.042" v="88" actId="20577"/>
      <pc:docMkLst>
        <pc:docMk/>
      </pc:docMkLst>
      <pc:sldChg chg="modSp">
        <pc:chgData name="Vidhi Chiragbhai Patel (2523554)" userId="S::2523554@student.uwtsd.ac.uk::5bc29e7d-2e98-4878-9707-2df808963cff" providerId="AD" clId="Web-{8093416D-5512-A251-9EEA-B83071ED2AE2}" dt="2026-07-27T23:40:27.042" v="88" actId="20577"/>
        <pc:sldMkLst>
          <pc:docMk/>
          <pc:sldMk cId="0" sldId="256"/>
        </pc:sldMkLst>
        <pc:spChg chg="mod">
          <ac:chgData name="Vidhi Chiragbhai Patel (2523554)" userId="S::2523554@student.uwtsd.ac.uk::5bc29e7d-2e98-4878-9707-2df808963cff" providerId="AD" clId="Web-{8093416D-5512-A251-9EEA-B83071ED2AE2}" dt="2026-07-27T23:40:27.042" v="88" actId="20577"/>
          <ac:spMkLst>
            <pc:docMk/>
            <pc:sldMk cId="0" sldId="256"/>
            <ac:spMk id="3" creationId="{00000000-0000-0000-0000-000000000000}"/>
          </ac:spMkLst>
        </pc:spChg>
        <pc:spChg chg="mod">
          <ac:chgData name="Vidhi Chiragbhai Patel (2523554)" userId="S::2523554@student.uwtsd.ac.uk::5bc29e7d-2e98-4878-9707-2df808963cff" providerId="AD" clId="Web-{8093416D-5512-A251-9EEA-B83071ED2AE2}" dt="2026-07-27T23:31:22.479" v="59" actId="20577"/>
          <ac:spMkLst>
            <pc:docMk/>
            <pc:sldMk cId="0" sldId="256"/>
            <ac:spMk id="5" creationId="{00000000-0000-0000-0000-000000000000}"/>
          </ac:spMkLst>
        </pc:spChg>
        <pc:spChg chg="mod">
          <ac:chgData name="Vidhi Chiragbhai Patel (2523554)" userId="S::2523554@student.uwtsd.ac.uk::5bc29e7d-2e98-4878-9707-2df808963cff" providerId="AD" clId="Web-{8093416D-5512-A251-9EEA-B83071ED2AE2}" dt="2026-07-27T23:37:52.416" v="80" actId="20577"/>
          <ac:spMkLst>
            <pc:docMk/>
            <pc:sldMk cId="0" sldId="256"/>
            <ac:spMk id="10" creationId="{00000000-0000-0000-0000-000000000000}"/>
          </ac:spMkLst>
        </pc:spChg>
        <pc:spChg chg="mod">
          <ac:chgData name="Vidhi Chiragbhai Patel (2523554)" userId="S::2523554@student.uwtsd.ac.uk::5bc29e7d-2e98-4878-9707-2df808963cff" providerId="AD" clId="Web-{8093416D-5512-A251-9EEA-B83071ED2AE2}" dt="2026-07-27T23:33:43.246" v="74" actId="20577"/>
          <ac:spMkLst>
            <pc:docMk/>
            <pc:sldMk cId="0" sldId="256"/>
            <ac:spMk id="12" creationId="{00000000-0000-0000-0000-000000000000}"/>
          </ac:spMkLst>
        </pc:spChg>
        <pc:spChg chg="mod">
          <ac:chgData name="Vidhi Chiragbhai Patel (2523554)" userId="S::2523554@student.uwtsd.ac.uk::5bc29e7d-2e98-4878-9707-2df808963cff" providerId="AD" clId="Web-{8093416D-5512-A251-9EEA-B83071ED2AE2}" dt="2026-07-27T23:38:12.976" v="82" actId="20577"/>
          <ac:spMkLst>
            <pc:docMk/>
            <pc:sldMk cId="0" sldId="256"/>
            <ac:spMk id="13" creationId="{00000000-0000-0000-0000-000000000000}"/>
          </ac:spMkLst>
        </pc:spChg>
        <pc:spChg chg="mod">
          <ac:chgData name="Vidhi Chiragbhai Patel (2523554)" userId="S::2523554@student.uwtsd.ac.uk::5bc29e7d-2e98-4878-9707-2df808963cff" providerId="AD" clId="Web-{8093416D-5512-A251-9EEA-B83071ED2AE2}" dt="2026-07-27T23:39:17.415" v="86" actId="20577"/>
          <ac:spMkLst>
            <pc:docMk/>
            <pc:sldMk cId="0" sldId="256"/>
            <ac:spMk id="16" creationId="{00000000-0000-0000-0000-000000000000}"/>
          </ac:spMkLst>
        </pc:spChg>
        <pc:spChg chg="mod">
          <ac:chgData name="Vidhi Chiragbhai Patel (2523554)" userId="S::2523554@student.uwtsd.ac.uk::5bc29e7d-2e98-4878-9707-2df808963cff" providerId="AD" clId="Web-{8093416D-5512-A251-9EEA-B83071ED2AE2}" dt="2026-07-27T23:38:03.725" v="81" actId="20577"/>
          <ac:spMkLst>
            <pc:docMk/>
            <pc:sldMk cId="0" sldId="256"/>
            <ac:spMk id="19" creationId="{00000000-0000-0000-0000-000000000000}"/>
          </ac:spMkLst>
        </pc:spChg>
        <pc:spChg chg="mod">
          <ac:chgData name="Vidhi Chiragbhai Patel (2523554)" userId="S::2523554@student.uwtsd.ac.uk::5bc29e7d-2e98-4878-9707-2df808963cff" providerId="AD" clId="Web-{8093416D-5512-A251-9EEA-B83071ED2AE2}" dt="2026-07-27T23:38:55.212" v="84" actId="20577"/>
          <ac:spMkLst>
            <pc:docMk/>
            <pc:sldMk cId="0" sldId="256"/>
            <ac:spMk id="22" creationId="{00000000-0000-0000-0000-000000000000}"/>
          </ac:spMkLst>
        </pc:spChg>
        <pc:spChg chg="mod">
          <ac:chgData name="Vidhi Chiragbhai Patel (2523554)" userId="S::2523554@student.uwtsd.ac.uk::5bc29e7d-2e98-4878-9707-2df808963cff" providerId="AD" clId="Web-{8093416D-5512-A251-9EEA-B83071ED2AE2}" dt="2026-07-27T23:39:36.462" v="87" actId="1076"/>
          <ac:spMkLst>
            <pc:docMk/>
            <pc:sldMk cId="0" sldId="256"/>
            <ac:spMk id="31" creationId="{00000000-0000-0000-0000-000000000000}"/>
          </ac:spMkLst>
        </pc:spChg>
        <pc:spChg chg="mod">
          <ac:chgData name="Vidhi Chiragbhai Patel (2523554)" userId="S::2523554@student.uwtsd.ac.uk::5bc29e7d-2e98-4878-9707-2df808963cff" providerId="AD" clId="Web-{8093416D-5512-A251-9EEA-B83071ED2AE2}" dt="2026-07-27T23:32:32.011" v="65" actId="20577"/>
          <ac:spMkLst>
            <pc:docMk/>
            <pc:sldMk cId="0" sldId="256"/>
            <ac:spMk id="44" creationId="{00000000-0000-0000-0000-000000000000}"/>
          </ac:spMkLst>
        </pc:spChg>
        <pc:spChg chg="mod">
          <ac:chgData name="Vidhi Chiragbhai Patel (2523554)" userId="S::2523554@student.uwtsd.ac.uk::5bc29e7d-2e98-4878-9707-2df808963cff" providerId="AD" clId="Web-{8093416D-5512-A251-9EEA-B83071ED2AE2}" dt="2026-07-27T23:32:06.995" v="62" actId="20577"/>
          <ac:spMkLst>
            <pc:docMk/>
            <pc:sldMk cId="0" sldId="256"/>
            <ac:spMk id="45" creationId="{00000000-0000-0000-0000-000000000000}"/>
          </ac:spMkLst>
        </pc:sp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defRPr sz="1300" b="0" i="0" u="none" strike="noStrike">
                <a:solidFill>
                  <a:srgbClr val="1F3A3D"/>
                </a:solidFill>
                <a:latin typeface="Arial"/>
              </a:defRPr>
            </a:pPr>
            <a:r>
              <a:rPr lang="en-GB" sz="1300" b="0" i="0" u="none" strike="noStrike">
                <a:solidFill>
                  <a:srgbClr val="1F3A3D"/>
                </a:solidFill>
                <a:latin typeface="Arial"/>
              </a:rPr>
              <a:t>Global Dementia Prevalence, 2023-2050</a:t>
            </a:r>
          </a:p>
        </c:rich>
      </c:tx>
      <c:overlay val="0"/>
    </c:title>
    <c:autoTitleDeleted val="0"/>
    <c:plotArea>
      <c:layout/>
      <c:barChart>
        <c:barDir val="col"/>
        <c:grouping val="clustered"/>
        <c:varyColors val="0"/>
        <c:ser>
          <c:idx val="0"/>
          <c:order val="0"/>
          <c:tx>
            <c:strRef>
              <c:f>Sheet1!$B$1</c:f>
              <c:strCache>
                <c:ptCount val="1"/>
                <c:pt idx="0">
                  <c:v>People living with dementia (millions)</c:v>
                </c:pt>
              </c:strCache>
            </c:strRef>
          </c:tx>
          <c:spPr>
            <a:solidFill>
              <a:srgbClr val="3D7068"/>
            </a:solidFill>
            <a:effectLst/>
          </c:spPr>
          <c:invertIfNegative val="0"/>
          <c:dLbls>
            <c:numFmt formatCode="#,##0" sourceLinked="0"/>
            <c:spPr>
              <a:noFill/>
              <a:ln>
                <a:noFill/>
              </a:ln>
              <a:effectLst/>
            </c:spPr>
            <c:txPr>
              <a:bodyPr/>
              <a:lstStyle/>
              <a:p>
                <a:pPr>
                  <a:defRPr sz="1100" b="0" i="0" u="none" strike="noStrike">
                    <a:solidFill>
                      <a:srgbClr val="232323"/>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2023</c:v>
                </c:pt>
                <c:pt idx="1">
                  <c:v>2050 (projected)</c:v>
                </c:pt>
              </c:strCache>
            </c:strRef>
          </c:cat>
          <c:val>
            <c:numRef>
              <c:f>Sheet1!$B$2:$B$3</c:f>
              <c:numCache>
                <c:formatCode>General</c:formatCode>
                <c:ptCount val="2"/>
                <c:pt idx="0">
                  <c:v>55</c:v>
                </c:pt>
                <c:pt idx="1">
                  <c:v>139</c:v>
                </c:pt>
              </c:numCache>
            </c:numRef>
          </c:val>
          <c:extLst>
            <c:ext xmlns:c16="http://schemas.microsoft.com/office/drawing/2014/chart" uri="{C3380CC4-5D6E-409C-BE32-E72D297353CC}">
              <c16:uniqueId val="{00000000-18EB-4B8D-B984-C83C98E28178}"/>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100" b="0" i="0" u="none" strike="noStrike">
                <a:solidFill>
                  <a:srgbClr val="5B6B69"/>
                </a:solidFill>
                <a:latin typeface="Arial"/>
              </a:defRPr>
            </a:pPr>
            <a:endParaRPr lang="en-US"/>
          </a:p>
        </c:txPr>
        <c:crossAx val="2094734552"/>
        <c:crosses val="autoZero"/>
        <c:auto val="1"/>
        <c:lblAlgn val="ctr"/>
        <c:lblOffset val="100"/>
        <c:noMultiLvlLbl val="1"/>
      </c:catAx>
      <c:valAx>
        <c:axId val="2094734552"/>
        <c:scaling>
          <c:orientation val="minMax"/>
        </c:scaling>
        <c:delete val="0"/>
        <c:axPos val="l"/>
        <c:majorGridlines>
          <c:spPr>
            <a:ln w="12700" cap="flat">
              <a:solidFill>
                <a:srgbClr val="DDDDDD"/>
              </a:solidFill>
              <a:prstDash val="solid"/>
              <a:round/>
            </a:ln>
          </c:spPr>
        </c:majorGridlines>
        <c:title>
          <c:tx>
            <c:rich>
              <a:bodyPr/>
              <a:lstStyle/>
              <a:p>
                <a:pPr>
                  <a:defRPr sz="1100" b="0" i="0" u="none" strike="noStrike">
                    <a:solidFill>
                      <a:srgbClr val="5B6B69"/>
                    </a:solidFill>
                    <a:latin typeface="Arial"/>
                  </a:defRPr>
                </a:pPr>
                <a:r>
                  <a:rPr lang="en-GB" sz="1100" b="0" i="0" u="none" strike="noStrike">
                    <a:solidFill>
                      <a:srgbClr val="5B6B69"/>
                    </a:solidFill>
                    <a:latin typeface="Arial"/>
                  </a:rPr>
                  <a:t>Millions of people</a:t>
                </a:r>
              </a:p>
            </c:rich>
          </c:tx>
          <c:overlay val="0"/>
        </c:title>
        <c:numFmt formatCode="General" sourceLinked="0"/>
        <c:majorTickMark val="out"/>
        <c:minorTickMark val="none"/>
        <c:tickLblPos val="nextTo"/>
        <c:spPr>
          <a:ln w="12700" cap="flat">
            <a:solidFill>
              <a:srgbClr val="888888"/>
            </a:solidFill>
            <a:prstDash val="solid"/>
            <a:round/>
          </a:ln>
        </c:spPr>
        <c:txPr>
          <a:bodyPr/>
          <a:lstStyle/>
          <a:p>
            <a:pPr>
              <a:defRPr sz="1000" b="0" i="0" u="none" strike="noStrike">
                <a:solidFill>
                  <a:srgbClr val="5B6B69"/>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13115925" cy="10731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17145000" y="0"/>
            <a:ext cx="13115925" cy="1073150"/>
          </a:xfrm>
          <a:prstGeom prst="rect">
            <a:avLst/>
          </a:prstGeom>
        </p:spPr>
        <p:txBody>
          <a:bodyPr vert="horz" lIns="91440" tIns="45720" rIns="91440" bIns="45720" rtlCol="0"/>
          <a:lstStyle>
            <a:lvl1pPr algn="r">
              <a:defRPr sz="1200"/>
            </a:lvl1pPr>
          </a:lstStyle>
          <a:p>
            <a:fld id="{90744584-4AD4-41A2-8AD7-28DE99C1A59A}" type="datetimeFigureOut">
              <a:t>27/07/2026</a:t>
            </a:fld>
            <a:endParaRPr lang="en-GB"/>
          </a:p>
        </p:txBody>
      </p:sp>
      <p:sp>
        <p:nvSpPr>
          <p:cNvPr id="4" name="Slide Image Placeholder 3"/>
          <p:cNvSpPr>
            <a:spLocks noGrp="1" noRot="1" noChangeAspect="1"/>
          </p:cNvSpPr>
          <p:nvPr>
            <p:ph type="sldImg" idx="2"/>
          </p:nvPr>
        </p:nvSpPr>
        <p:spPr>
          <a:xfrm>
            <a:off x="12580938" y="2674938"/>
            <a:ext cx="5105400" cy="722153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3027363" y="10296525"/>
            <a:ext cx="24212550" cy="8424863"/>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20323175"/>
            <a:ext cx="13115925" cy="107315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17145000" y="20323175"/>
            <a:ext cx="13115925" cy="1073150"/>
          </a:xfrm>
          <a:prstGeom prst="rect">
            <a:avLst/>
          </a:prstGeom>
        </p:spPr>
        <p:txBody>
          <a:bodyPr vert="horz" lIns="91440" tIns="45720" rIns="91440" bIns="45720" rtlCol="0" anchor="b"/>
          <a:lstStyle>
            <a:lvl1pPr algn="r">
              <a:defRPr sz="1200"/>
            </a:lvl1pPr>
          </a:lstStyle>
          <a:p>
            <a:fld id="{AF4B1523-6855-4EBD-B77F-B4950CB84935}" type="slidenum">
              <a:t>‹#›</a:t>
            </a:fld>
            <a:endParaRPr lang="en-GB"/>
          </a:p>
        </p:txBody>
      </p:sp>
    </p:spTree>
    <p:extLst>
      <p:ext uri="{BB962C8B-B14F-4D97-AF65-F5344CB8AC3E}">
        <p14:creationId xmlns:p14="http://schemas.microsoft.com/office/powerpoint/2010/main" val="15399314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21396960" cy="3291840"/>
          </a:xfrm>
          <a:prstGeom prst="rect">
            <a:avLst/>
          </a:prstGeom>
          <a:solidFill>
            <a:srgbClr val="1F3A3D"/>
          </a:solidFill>
          <a:ln/>
        </p:spPr>
      </p:sp>
      <p:sp>
        <p:nvSpPr>
          <p:cNvPr id="3" name="Text 1"/>
          <p:cNvSpPr/>
          <p:nvPr/>
        </p:nvSpPr>
        <p:spPr>
          <a:xfrm>
            <a:off x="914400" y="502920"/>
            <a:ext cx="13306349" cy="1371600"/>
          </a:xfrm>
          <a:prstGeom prst="rect">
            <a:avLst/>
          </a:prstGeom>
          <a:noFill/>
          <a:ln/>
        </p:spPr>
        <p:txBody>
          <a:bodyPr wrap="square" lIns="91440" tIns="45720" rIns="91440" bIns="45720" rtlCol="0" anchor="t"/>
          <a:lstStyle/>
          <a:p>
            <a:pPr marL="0" indent="0" algn="l">
              <a:buNone/>
            </a:pPr>
            <a:r>
              <a:rPr lang="en-US" sz="5400" b="1" dirty="0">
                <a:solidFill>
                  <a:srgbClr val="FFFFFF"/>
                </a:solidFill>
                <a:latin typeface="Georgia"/>
                <a:ea typeface="Georgia" pitchFamily="34" charset="-122"/>
                <a:cs typeface="Georgia" pitchFamily="34" charset="-120"/>
              </a:rPr>
              <a:t>DementiaCare+ AI</a:t>
            </a:r>
            <a:endParaRPr lang="en-US" sz="5400" dirty="0">
              <a:latin typeface="Georgia"/>
            </a:endParaRPr>
          </a:p>
        </p:txBody>
      </p:sp>
      <p:sp>
        <p:nvSpPr>
          <p:cNvPr id="4" name="Text 2"/>
          <p:cNvSpPr/>
          <p:nvPr/>
        </p:nvSpPr>
        <p:spPr>
          <a:xfrm>
            <a:off x="914400" y="1783080"/>
            <a:ext cx="13306349" cy="914400"/>
          </a:xfrm>
          <a:prstGeom prst="rect">
            <a:avLst/>
          </a:prstGeom>
          <a:noFill/>
          <a:ln/>
        </p:spPr>
        <p:txBody>
          <a:bodyPr wrap="square" rtlCol="0" anchor="t"/>
          <a:lstStyle/>
          <a:p>
            <a:pPr marL="0" indent="0" algn="l">
              <a:buNone/>
            </a:pPr>
            <a:r>
              <a:rPr lang="en-US" sz="2400" i="1" dirty="0">
                <a:solidFill>
                  <a:srgbClr val="CFE0DC"/>
                </a:solidFill>
                <a:latin typeface="Calibri" pitchFamily="34" charset="0"/>
                <a:ea typeface="Calibri" pitchFamily="34" charset="-122"/>
                <a:cs typeface="Calibri" pitchFamily="34" charset="-120"/>
              </a:rPr>
              <a:t>A Smart Digital Health Solution for Independent Dementia Care</a:t>
            </a:r>
            <a:endParaRPr lang="en-US" sz="2400" dirty="0"/>
          </a:p>
        </p:txBody>
      </p:sp>
      <p:sp>
        <p:nvSpPr>
          <p:cNvPr id="5" name="Text 3"/>
          <p:cNvSpPr/>
          <p:nvPr/>
        </p:nvSpPr>
        <p:spPr>
          <a:xfrm>
            <a:off x="914400" y="2697480"/>
            <a:ext cx="13306349" cy="548640"/>
          </a:xfrm>
          <a:prstGeom prst="rect">
            <a:avLst/>
          </a:prstGeom>
          <a:noFill/>
          <a:ln/>
        </p:spPr>
        <p:txBody>
          <a:bodyPr wrap="square" lIns="91440" tIns="45720" rIns="91440" bIns="45720" rtlCol="0" anchor="t"/>
          <a:lstStyle/>
          <a:p>
            <a:r>
              <a:rPr lang="en-US" b="1">
                <a:solidFill>
                  <a:srgbClr val="FFFFFF"/>
                </a:solidFill>
                <a:ea typeface="Calibri"/>
                <a:cs typeface="Calibri"/>
              </a:rPr>
              <a:t>VIDHI PATEL</a:t>
            </a:r>
            <a:endParaRPr lang="en-US" sz="1800" b="1" dirty="0">
              <a:solidFill>
                <a:srgbClr val="FFFFFF"/>
              </a:solidFill>
              <a:ea typeface="Calibri"/>
              <a:cs typeface="Calibri"/>
            </a:endParaRPr>
          </a:p>
          <a:p>
            <a:r>
              <a:rPr lang="en-US" sz="1500">
                <a:solidFill>
                  <a:srgbClr val="CFE0DC"/>
                </a:solidFill>
              </a:rPr>
              <a:t>MSc Public Health | POPULATION HEALTH AND DIGITAL HEALTH PROMOTION ID 2523554</a:t>
            </a:r>
            <a:endParaRPr lang="en-US" sz="1800" dirty="0"/>
          </a:p>
        </p:txBody>
      </p:sp>
      <p:sp>
        <p:nvSpPr>
          <p:cNvPr id="6" name="Shape 4"/>
          <p:cNvSpPr/>
          <p:nvPr/>
        </p:nvSpPr>
        <p:spPr>
          <a:xfrm>
            <a:off x="15361920" y="822960"/>
            <a:ext cx="5120640" cy="2011680"/>
          </a:xfrm>
          <a:prstGeom prst="roundRect">
            <a:avLst>
              <a:gd name="adj" fmla="val 5455"/>
            </a:avLst>
          </a:prstGeom>
          <a:solidFill>
            <a:srgbClr val="3D7068"/>
          </a:solidFill>
          <a:ln/>
        </p:spPr>
      </p:sp>
      <p:sp>
        <p:nvSpPr>
          <p:cNvPr id="7" name="Text 5"/>
          <p:cNvSpPr/>
          <p:nvPr/>
        </p:nvSpPr>
        <p:spPr>
          <a:xfrm>
            <a:off x="15361920" y="822960"/>
            <a:ext cx="5120640" cy="2011680"/>
          </a:xfrm>
          <a:prstGeom prst="rect">
            <a:avLst/>
          </a:prstGeom>
          <a:noFill/>
          <a:ln/>
        </p:spPr>
        <p:txBody>
          <a:bodyPr wrap="square" lIns="1905" tIns="1905" rIns="1905" bIns="1905" rtlCol="0" anchor="ctr"/>
          <a:lstStyle/>
          <a:p>
            <a:pPr marL="0" indent="0" algn="ctr">
              <a:buNone/>
            </a:pPr>
            <a:r>
              <a:rPr lang="en-US" sz="1700" b="1" dirty="0">
                <a:solidFill>
                  <a:srgbClr val="FFFFFF"/>
                </a:solidFill>
              </a:rPr>
              <a:t>Digital Health Interventions</a:t>
            </a:r>
            <a:endParaRPr lang="en-US" sz="1700" dirty="0"/>
          </a:p>
          <a:p>
            <a:pPr marL="0" indent="0" algn="ctr">
              <a:buNone/>
            </a:pPr>
            <a:r>
              <a:rPr lang="en-US" sz="1700" b="1" dirty="0">
                <a:solidFill>
                  <a:srgbClr val="FFFFFF"/>
                </a:solidFill>
              </a:rPr>
              <a:t>for Public Health</a:t>
            </a:r>
            <a:endParaRPr lang="en-US" sz="1700" dirty="0"/>
          </a:p>
          <a:p>
            <a:pPr marL="0" indent="0" algn="ctr">
              <a:buNone/>
            </a:pPr>
            <a:r>
              <a:rPr lang="en-US" sz="1300" dirty="0">
                <a:solidFill>
                  <a:srgbClr val="E4F1EC"/>
                </a:solidFill>
              </a:rPr>
              <a:t>Module: Digital Health Promotion</a:t>
            </a:r>
            <a:endParaRPr lang="en-US" sz="1700" dirty="0"/>
          </a:p>
        </p:txBody>
      </p:sp>
      <p:sp>
        <p:nvSpPr>
          <p:cNvPr id="8" name="Shape 6"/>
          <p:cNvSpPr/>
          <p:nvPr/>
        </p:nvSpPr>
        <p:spPr>
          <a:xfrm>
            <a:off x="914400" y="3657600"/>
            <a:ext cx="9532620" cy="4846320"/>
          </a:xfrm>
          <a:prstGeom prst="roundRect">
            <a:avLst>
              <a:gd name="adj" fmla="val 1887"/>
            </a:avLst>
          </a:prstGeom>
          <a:solidFill>
            <a:srgbClr val="F4EDE4"/>
          </a:solidFill>
          <a:ln/>
          <a:effectLst>
            <a:outerShdw blurRad="76200" dist="25400" dir="5400000" algn="bl" rotWithShape="0">
              <a:srgbClr val="000000">
                <a:alpha val="18000"/>
              </a:srgbClr>
            </a:outerShdw>
          </a:effectLst>
        </p:spPr>
      </p:sp>
      <p:sp>
        <p:nvSpPr>
          <p:cNvPr id="9" name="Text 7"/>
          <p:cNvSpPr/>
          <p:nvPr/>
        </p:nvSpPr>
        <p:spPr>
          <a:xfrm>
            <a:off x="1234440" y="3913632"/>
            <a:ext cx="8892540" cy="502920"/>
          </a:xfrm>
          <a:prstGeom prst="rect">
            <a:avLst/>
          </a:prstGeom>
          <a:noFill/>
          <a:ln/>
        </p:spPr>
        <p:txBody>
          <a:bodyPr wrap="square" lIns="0" tIns="0" rIns="0" bIns="0" rtlCol="0" anchor="ctr"/>
          <a:lstStyle/>
          <a:p>
            <a:pPr marL="0" indent="0">
              <a:buNone/>
            </a:pPr>
            <a:r>
              <a:rPr lang="en-US" sz="2200" b="1" dirty="0">
                <a:solidFill>
                  <a:srgbClr val="1F3A3D"/>
                </a:solidFill>
                <a:latin typeface="Georgia" pitchFamily="34" charset="0"/>
                <a:ea typeface="Georgia" pitchFamily="34" charset="-122"/>
                <a:cs typeface="Georgia" pitchFamily="34" charset="-120"/>
              </a:rPr>
              <a:t>1. Background</a:t>
            </a:r>
            <a:endParaRPr lang="en-US" sz="2200" dirty="0"/>
          </a:p>
        </p:txBody>
      </p:sp>
      <p:sp>
        <p:nvSpPr>
          <p:cNvPr id="10" name="Text 8"/>
          <p:cNvSpPr/>
          <p:nvPr/>
        </p:nvSpPr>
        <p:spPr>
          <a:xfrm>
            <a:off x="1234440" y="4480560"/>
            <a:ext cx="8892540" cy="3749040"/>
          </a:xfrm>
          <a:prstGeom prst="rect">
            <a:avLst/>
          </a:prstGeom>
          <a:noFill/>
          <a:ln/>
        </p:spPr>
        <p:txBody>
          <a:bodyPr wrap="square" lIns="0" tIns="0" rIns="0" bIns="0" rtlCol="0" anchor="t"/>
          <a:lstStyle/>
          <a:p>
            <a:pPr marL="0" indent="0">
              <a:lnSpc>
                <a:spcPct val="118000"/>
              </a:lnSpc>
              <a:buNone/>
            </a:pPr>
            <a:r>
              <a:rPr lang="en-US" sz="1600" dirty="0">
                <a:solidFill>
                  <a:srgbClr val="232323"/>
                </a:solidFill>
                <a:latin typeface="Calibri"/>
                <a:ea typeface="Calibri"/>
                <a:cs typeface="Calibri"/>
              </a:rPr>
              <a:t>Dementia affects an estimated 55 million people worldwide, a figure projected to almost triple by 2050 as populations age (Alzheimer's Disease International, 2024; World Medical Association, 2025). This scale, alongside rising informal-care burden, makes intervention essential (World Medical Association, 2025). Non-digital approaches such as memory clinics, respite care and paper diaries have long supported people with dementia, while digital alternatives — telehealth, wearable sensors, smart-home monitoring and mobile apps — show growing evidence for improving independence and reducing caregiver burden (Home-Based Digital Healthcare Interventions for Dementia, 2026; Neal et al., 2025). DementiaCare+ AI, a smartphone application combining reminders, safety alerts and caregiver dashboards, extends this evidence base to support independent living.</a:t>
            </a:r>
            <a:endParaRPr lang="en-US" sz="1600">
              <a:latin typeface="Calibri"/>
              <a:ea typeface="Calibri"/>
              <a:cs typeface="Calibri"/>
            </a:endParaRPr>
          </a:p>
        </p:txBody>
      </p:sp>
      <p:sp>
        <p:nvSpPr>
          <p:cNvPr id="11" name="Shape 9"/>
          <p:cNvSpPr/>
          <p:nvPr/>
        </p:nvSpPr>
        <p:spPr>
          <a:xfrm>
            <a:off x="914400" y="8915400"/>
            <a:ext cx="9532620" cy="5303520"/>
          </a:xfrm>
          <a:prstGeom prst="roundRect">
            <a:avLst>
              <a:gd name="adj" fmla="val 1724"/>
            </a:avLst>
          </a:prstGeom>
          <a:solidFill>
            <a:srgbClr val="F4EDE4"/>
          </a:solidFill>
          <a:ln/>
          <a:effectLst>
            <a:outerShdw blurRad="76200" dist="25400" dir="5400000" algn="bl" rotWithShape="0">
              <a:srgbClr val="000000">
                <a:alpha val="18000"/>
              </a:srgbClr>
            </a:outerShdw>
          </a:effectLst>
        </p:spPr>
      </p:sp>
      <p:sp>
        <p:nvSpPr>
          <p:cNvPr id="12" name="Text 10"/>
          <p:cNvSpPr/>
          <p:nvPr/>
        </p:nvSpPr>
        <p:spPr>
          <a:xfrm>
            <a:off x="1234440" y="9171432"/>
            <a:ext cx="8892540" cy="502920"/>
          </a:xfrm>
          <a:prstGeom prst="rect">
            <a:avLst/>
          </a:prstGeom>
          <a:noFill/>
          <a:ln/>
        </p:spPr>
        <p:txBody>
          <a:bodyPr wrap="square" lIns="0" tIns="0" rIns="0" bIns="0" rtlCol="0" anchor="ctr"/>
          <a:lstStyle/>
          <a:p>
            <a:pPr marL="0" indent="0">
              <a:buNone/>
            </a:pPr>
            <a:r>
              <a:rPr lang="en-US" sz="2200" b="1" dirty="0">
                <a:solidFill>
                  <a:srgbClr val="1F3A3D"/>
                </a:solidFill>
                <a:latin typeface="Georgia"/>
                <a:ea typeface="Georgia" pitchFamily="34" charset="-122"/>
                <a:cs typeface="Georgia" pitchFamily="34" charset="-120"/>
              </a:rPr>
              <a:t>3. Behavioural Change Theory</a:t>
            </a:r>
            <a:endParaRPr lang="en-US" sz="2200" dirty="0">
              <a:latin typeface="Georgia"/>
            </a:endParaRPr>
          </a:p>
        </p:txBody>
      </p:sp>
      <p:sp>
        <p:nvSpPr>
          <p:cNvPr id="13" name="Text 11"/>
          <p:cNvSpPr/>
          <p:nvPr/>
        </p:nvSpPr>
        <p:spPr>
          <a:xfrm>
            <a:off x="1234440" y="9738360"/>
            <a:ext cx="8892540" cy="4206240"/>
          </a:xfrm>
          <a:prstGeom prst="rect">
            <a:avLst/>
          </a:prstGeom>
          <a:noFill/>
          <a:ln/>
        </p:spPr>
        <p:txBody>
          <a:bodyPr wrap="square" lIns="0" tIns="0" rIns="0" bIns="0" rtlCol="0" anchor="t"/>
          <a:lstStyle/>
          <a:p>
            <a:pPr marL="0" indent="0">
              <a:lnSpc>
                <a:spcPct val="118000"/>
              </a:lnSpc>
              <a:buNone/>
            </a:pPr>
            <a:r>
              <a:rPr lang="en-US" sz="1550" dirty="0">
                <a:solidFill>
                  <a:srgbClr val="232323"/>
                </a:solidFill>
                <a:latin typeface="Calibri"/>
                <a:ea typeface="Calibri"/>
                <a:cs typeface="Calibri"/>
              </a:rPr>
              <a:t>D</a:t>
            </a:r>
            <a:r>
              <a:rPr lang="en-US" sz="1600" dirty="0">
                <a:solidFill>
                  <a:srgbClr val="232323"/>
                </a:solidFill>
                <a:latin typeface="Calibri"/>
                <a:ea typeface="Calibri"/>
                <a:cs typeface="Calibri"/>
              </a:rPr>
              <a:t>ementiaCare+ AI draws on the COM-B model, the hub of the Behaviour Change Wheel, which proposes that Capability, Opportunity and Motivation interact to generate Behaviour (Michie, van Stralen and West, 2011). Psychological capability is supported through simplified prompts that compensate for memory decline, while physical opportunity is created through a single-tap interface installed in the home. Social opportunity arises from caregiver dashboards enabling family involvement. Automatic motivation is reinforced through habitual daily cues, while reflective motivation is strengthened through personalised, shared goal-setting. This mirrors comparable digital carer-support tools, such as PainChek's dementia pain-assessment application, which similarly mapped barriers onto capability, opportunity and motivation domains to design targeted behaviour change strategies (PainChek Behaviour Change Wheel Study, 2025).</a:t>
            </a:r>
            <a:endParaRPr lang="en-US" sz="1600">
              <a:latin typeface="Calibri"/>
              <a:ea typeface="Calibri"/>
              <a:cs typeface="Calibri"/>
            </a:endParaRPr>
          </a:p>
        </p:txBody>
      </p:sp>
      <p:sp>
        <p:nvSpPr>
          <p:cNvPr id="14" name="Shape 12"/>
          <p:cNvSpPr/>
          <p:nvPr/>
        </p:nvSpPr>
        <p:spPr>
          <a:xfrm>
            <a:off x="914400" y="14630400"/>
            <a:ext cx="9532620" cy="3657600"/>
          </a:xfrm>
          <a:prstGeom prst="roundRect">
            <a:avLst>
              <a:gd name="adj" fmla="val 2500"/>
            </a:avLst>
          </a:prstGeom>
          <a:solidFill>
            <a:srgbClr val="F4EDE4"/>
          </a:solidFill>
          <a:ln/>
          <a:effectLst>
            <a:outerShdw blurRad="76200" dist="25400" dir="5400000" algn="bl" rotWithShape="0">
              <a:srgbClr val="000000">
                <a:alpha val="18000"/>
              </a:srgbClr>
            </a:outerShdw>
          </a:effectLst>
        </p:spPr>
      </p:sp>
      <p:sp>
        <p:nvSpPr>
          <p:cNvPr id="15" name="Text 13"/>
          <p:cNvSpPr/>
          <p:nvPr/>
        </p:nvSpPr>
        <p:spPr>
          <a:xfrm>
            <a:off x="1234440" y="14886432"/>
            <a:ext cx="8892540" cy="502920"/>
          </a:xfrm>
          <a:prstGeom prst="rect">
            <a:avLst/>
          </a:prstGeom>
          <a:noFill/>
          <a:ln/>
        </p:spPr>
        <p:txBody>
          <a:bodyPr wrap="square" lIns="0" tIns="0" rIns="0" bIns="0" rtlCol="0" anchor="ctr"/>
          <a:lstStyle/>
          <a:p>
            <a:pPr marL="0" indent="0">
              <a:buNone/>
            </a:pPr>
            <a:r>
              <a:rPr lang="en-US" sz="2200" b="1" dirty="0">
                <a:solidFill>
                  <a:srgbClr val="1F3A3D"/>
                </a:solidFill>
                <a:latin typeface="Georgia" pitchFamily="34" charset="0"/>
                <a:ea typeface="Georgia" pitchFamily="34" charset="-122"/>
                <a:cs typeface="Georgia" pitchFamily="34" charset="-120"/>
              </a:rPr>
              <a:t>5. Conclusion</a:t>
            </a:r>
            <a:endParaRPr lang="en-US" sz="2200" dirty="0"/>
          </a:p>
        </p:txBody>
      </p:sp>
      <p:sp>
        <p:nvSpPr>
          <p:cNvPr id="16" name="Text 14"/>
          <p:cNvSpPr/>
          <p:nvPr/>
        </p:nvSpPr>
        <p:spPr>
          <a:xfrm>
            <a:off x="1234440" y="15357293"/>
            <a:ext cx="8892540" cy="2560320"/>
          </a:xfrm>
          <a:prstGeom prst="rect">
            <a:avLst/>
          </a:prstGeom>
          <a:noFill/>
          <a:ln/>
        </p:spPr>
        <p:txBody>
          <a:bodyPr wrap="square" lIns="0" tIns="0" rIns="0" bIns="0" rtlCol="0" anchor="t"/>
          <a:lstStyle/>
          <a:p>
            <a:pPr marL="0" indent="0">
              <a:lnSpc>
                <a:spcPct val="118000"/>
              </a:lnSpc>
              <a:buNone/>
            </a:pPr>
            <a:r>
              <a:rPr lang="en-US" sz="1550" dirty="0">
                <a:solidFill>
                  <a:srgbClr val="232323"/>
                </a:solidFill>
                <a:latin typeface="Calibri"/>
                <a:ea typeface="Calibri"/>
                <a:cs typeface="Calibri"/>
              </a:rPr>
              <a:t>DementiaCare+ AI shows how theory-informed digital interventions can support independent living in de</a:t>
            </a:r>
            <a:r>
              <a:rPr lang="en-US" sz="1600" dirty="0">
                <a:solidFill>
                  <a:srgbClr val="232323"/>
                </a:solidFill>
                <a:latin typeface="Calibri"/>
                <a:ea typeface="Calibri"/>
                <a:cs typeface="Calibri"/>
              </a:rPr>
              <a:t>mentia, but wider adoption carries implications beyond individual use. Policy must address funding, data governance and equitable access; education should integrate digital literacy training for people with dementia and carers; and research must examine long-term effectiveness, cost-effectiveness and inclusivity across diverse populations (Dementia Statistics Hub, 2024; Global Burden of Disease 2021 Dementia Collaborators,</a:t>
            </a:r>
            <a:r>
              <a:rPr lang="en-US" sz="1550" dirty="0">
                <a:solidFill>
                  <a:srgbClr val="232323"/>
                </a:solidFill>
                <a:latin typeface="Calibri"/>
                <a:ea typeface="Calibri"/>
                <a:cs typeface="Calibri"/>
              </a:rPr>
              <a:t> 2025).</a:t>
            </a:r>
            <a:endParaRPr lang="en-US" sz="1550" dirty="0">
              <a:latin typeface="Calibri"/>
              <a:ea typeface="Calibri"/>
              <a:cs typeface="Calibri"/>
            </a:endParaRPr>
          </a:p>
        </p:txBody>
      </p:sp>
      <p:sp>
        <p:nvSpPr>
          <p:cNvPr id="17" name="Shape 15"/>
          <p:cNvSpPr/>
          <p:nvPr/>
        </p:nvSpPr>
        <p:spPr>
          <a:xfrm>
            <a:off x="10949940" y="3657600"/>
            <a:ext cx="9532620" cy="4572000"/>
          </a:xfrm>
          <a:prstGeom prst="roundRect">
            <a:avLst>
              <a:gd name="adj" fmla="val 2000"/>
            </a:avLst>
          </a:prstGeom>
          <a:solidFill>
            <a:srgbClr val="F4EDE4"/>
          </a:solidFill>
          <a:ln/>
          <a:effectLst>
            <a:outerShdw blurRad="76200" dist="25400" dir="5400000" algn="bl" rotWithShape="0">
              <a:srgbClr val="000000">
                <a:alpha val="18000"/>
              </a:srgbClr>
            </a:outerShdw>
          </a:effectLst>
        </p:spPr>
      </p:sp>
      <p:sp>
        <p:nvSpPr>
          <p:cNvPr id="18" name="Text 16"/>
          <p:cNvSpPr/>
          <p:nvPr/>
        </p:nvSpPr>
        <p:spPr>
          <a:xfrm>
            <a:off x="11269980" y="3913632"/>
            <a:ext cx="8892540" cy="502920"/>
          </a:xfrm>
          <a:prstGeom prst="rect">
            <a:avLst/>
          </a:prstGeom>
          <a:noFill/>
          <a:ln/>
        </p:spPr>
        <p:txBody>
          <a:bodyPr wrap="square" lIns="0" tIns="0" rIns="0" bIns="0" rtlCol="0" anchor="ctr"/>
          <a:lstStyle/>
          <a:p>
            <a:pPr marL="0" indent="0">
              <a:buNone/>
            </a:pPr>
            <a:r>
              <a:rPr lang="en-US" sz="2200" b="1" dirty="0">
                <a:solidFill>
                  <a:srgbClr val="3D7068"/>
                </a:solidFill>
                <a:latin typeface="Georgia" pitchFamily="34" charset="0"/>
                <a:ea typeface="Georgia" pitchFamily="34" charset="-122"/>
                <a:cs typeface="Georgia" pitchFamily="34" charset="-120"/>
              </a:rPr>
              <a:t>2. Health Promotion Values &amp; Principles</a:t>
            </a:r>
            <a:endParaRPr lang="en-US" sz="2200" dirty="0"/>
          </a:p>
        </p:txBody>
      </p:sp>
      <p:sp>
        <p:nvSpPr>
          <p:cNvPr id="19" name="Text 17"/>
          <p:cNvSpPr/>
          <p:nvPr/>
        </p:nvSpPr>
        <p:spPr>
          <a:xfrm>
            <a:off x="11269980" y="4480560"/>
            <a:ext cx="8892540" cy="3474720"/>
          </a:xfrm>
          <a:prstGeom prst="rect">
            <a:avLst/>
          </a:prstGeom>
          <a:noFill/>
          <a:ln/>
        </p:spPr>
        <p:txBody>
          <a:bodyPr wrap="square" lIns="0" tIns="0" rIns="0" bIns="0" rtlCol="0" anchor="t"/>
          <a:lstStyle/>
          <a:p>
            <a:pPr marL="0" indent="0">
              <a:lnSpc>
                <a:spcPct val="118000"/>
              </a:lnSpc>
              <a:buNone/>
            </a:pPr>
            <a:r>
              <a:rPr lang="en-US" sz="1600" dirty="0">
                <a:solidFill>
                  <a:srgbClr val="232323"/>
                </a:solidFill>
                <a:latin typeface="Calibri"/>
                <a:ea typeface="Calibri"/>
                <a:cs typeface="Calibri"/>
              </a:rPr>
              <a:t>Health promotion is grounded in empowerment, equity, participation and intersectoral collaboration, expressed in the Ottawa Charter's strategies of enabling, mediating and advocating for health (World Health Organization, 1986; Saan and Wise, 2011). DementiaCare+ AI reflects these values by enabling users and family carers to build confidence in self-management, mediating between health professionals, carers and technology providers, and advocating for equitable digital access among older, cognitively impaired populations. By prioritising autonomy, dignity and person-centred design over a purely medical model, the intervention embodies health promotion's core commitment to helping people increase control over their own health.</a:t>
            </a:r>
            <a:endParaRPr lang="en-US" sz="1600">
              <a:latin typeface="Calibri"/>
              <a:ea typeface="Calibri"/>
              <a:cs typeface="Calibri"/>
            </a:endParaRPr>
          </a:p>
        </p:txBody>
      </p:sp>
      <p:sp>
        <p:nvSpPr>
          <p:cNvPr id="20" name="Shape 18"/>
          <p:cNvSpPr/>
          <p:nvPr/>
        </p:nvSpPr>
        <p:spPr>
          <a:xfrm>
            <a:off x="10949940" y="8641080"/>
            <a:ext cx="9532620" cy="3931920"/>
          </a:xfrm>
          <a:prstGeom prst="roundRect">
            <a:avLst>
              <a:gd name="adj" fmla="val 2326"/>
            </a:avLst>
          </a:prstGeom>
          <a:solidFill>
            <a:srgbClr val="F4EDE4"/>
          </a:solidFill>
          <a:ln/>
          <a:effectLst>
            <a:outerShdw blurRad="76200" dist="25400" dir="5400000" algn="bl" rotWithShape="0">
              <a:srgbClr val="000000">
                <a:alpha val="18000"/>
              </a:srgbClr>
            </a:outerShdw>
          </a:effectLst>
        </p:spPr>
      </p:sp>
      <p:sp>
        <p:nvSpPr>
          <p:cNvPr id="21" name="Text 19"/>
          <p:cNvSpPr/>
          <p:nvPr/>
        </p:nvSpPr>
        <p:spPr>
          <a:xfrm>
            <a:off x="11269980" y="8897112"/>
            <a:ext cx="8892540" cy="502920"/>
          </a:xfrm>
          <a:prstGeom prst="rect">
            <a:avLst/>
          </a:prstGeom>
          <a:noFill/>
          <a:ln/>
        </p:spPr>
        <p:txBody>
          <a:bodyPr wrap="square" lIns="0" tIns="0" rIns="0" bIns="0" rtlCol="0" anchor="ctr"/>
          <a:lstStyle/>
          <a:p>
            <a:pPr marL="0" indent="0">
              <a:buNone/>
            </a:pPr>
            <a:r>
              <a:rPr lang="en-US" sz="2200" b="1" dirty="0">
                <a:solidFill>
                  <a:srgbClr val="3D7068"/>
                </a:solidFill>
                <a:latin typeface="Georgia" pitchFamily="34" charset="0"/>
                <a:ea typeface="Georgia" pitchFamily="34" charset="-122"/>
                <a:cs typeface="Georgia" pitchFamily="34" charset="-120"/>
              </a:rPr>
              <a:t>4. Expected Outcome</a:t>
            </a:r>
            <a:endParaRPr lang="en-US" sz="2200" dirty="0"/>
          </a:p>
        </p:txBody>
      </p:sp>
      <p:sp>
        <p:nvSpPr>
          <p:cNvPr id="22" name="Text 20"/>
          <p:cNvSpPr/>
          <p:nvPr/>
        </p:nvSpPr>
        <p:spPr>
          <a:xfrm>
            <a:off x="11237956" y="9432018"/>
            <a:ext cx="8892540" cy="2834640"/>
          </a:xfrm>
          <a:prstGeom prst="rect">
            <a:avLst/>
          </a:prstGeom>
          <a:noFill/>
          <a:ln/>
        </p:spPr>
        <p:txBody>
          <a:bodyPr wrap="square" lIns="0" tIns="0" rIns="0" bIns="0" rtlCol="0" anchor="t"/>
          <a:lstStyle/>
          <a:p>
            <a:pPr marL="0" indent="0">
              <a:lnSpc>
                <a:spcPct val="118000"/>
              </a:lnSpc>
              <a:buNone/>
            </a:pPr>
            <a:r>
              <a:rPr lang="en-US" sz="1550" dirty="0">
                <a:solidFill>
                  <a:srgbClr val="232323"/>
                </a:solidFill>
                <a:latin typeface="Calibri"/>
                <a:ea typeface="Calibri"/>
                <a:cs typeface="Calibri"/>
              </a:rPr>
              <a:t>Applyi</a:t>
            </a:r>
            <a:r>
              <a:rPr lang="en-US" sz="1600" dirty="0">
                <a:solidFill>
                  <a:srgbClr val="232323"/>
                </a:solidFill>
                <a:latin typeface="Calibri"/>
                <a:ea typeface="Calibri"/>
                <a:cs typeface="Calibri"/>
              </a:rPr>
              <a:t>ng COM-B is expected to increase medication adherence, safe independent mobility and caregiver confidence, while reducing avoidable hospital admissions (Cornelius, 2025). However, benefits may be limited by digital literacy gaps, variable disease progression and unequal device access among older or disadvantaged users (Technology that Supports Extending Dementia-Friendly Community Based Care, 2024). Without sustained caregiver engagement and technical support, early behaviour change may not be maintained, highlighting the need for realistic, context-sensitive expectations rather than uniform benefit across a diverse population.</a:t>
            </a:r>
            <a:endParaRPr lang="en-US" sz="1600">
              <a:latin typeface="Calibri"/>
              <a:ea typeface="Calibri"/>
              <a:cs typeface="Calibri"/>
            </a:endParaRPr>
          </a:p>
        </p:txBody>
      </p:sp>
      <p:sp>
        <p:nvSpPr>
          <p:cNvPr id="23" name="Shape 21"/>
          <p:cNvSpPr/>
          <p:nvPr/>
        </p:nvSpPr>
        <p:spPr>
          <a:xfrm>
            <a:off x="10949940" y="12984480"/>
            <a:ext cx="9532620" cy="3017520"/>
          </a:xfrm>
          <a:prstGeom prst="roundRect">
            <a:avLst>
              <a:gd name="adj" fmla="val 3030"/>
            </a:avLst>
          </a:prstGeom>
          <a:solidFill>
            <a:srgbClr val="1F3A3D"/>
          </a:solidFill>
          <a:ln/>
        </p:spPr>
      </p:sp>
      <p:sp>
        <p:nvSpPr>
          <p:cNvPr id="24" name="Text 22"/>
          <p:cNvSpPr/>
          <p:nvPr/>
        </p:nvSpPr>
        <p:spPr>
          <a:xfrm>
            <a:off x="11224260" y="13185648"/>
            <a:ext cx="8983980" cy="457200"/>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COM-B in DementiaCare+ AI</a:t>
            </a:r>
            <a:endParaRPr lang="en-US" sz="1800" dirty="0"/>
          </a:p>
        </p:txBody>
      </p:sp>
      <p:sp>
        <p:nvSpPr>
          <p:cNvPr id="25" name="Shape 23"/>
          <p:cNvSpPr/>
          <p:nvPr/>
        </p:nvSpPr>
        <p:spPr>
          <a:xfrm>
            <a:off x="11224260" y="13761720"/>
            <a:ext cx="2811780" cy="1965960"/>
          </a:xfrm>
          <a:prstGeom prst="roundRect">
            <a:avLst>
              <a:gd name="adj" fmla="val 3721"/>
            </a:avLst>
          </a:prstGeom>
          <a:solidFill>
            <a:srgbClr val="3D7068"/>
          </a:solidFill>
          <a:ln/>
        </p:spPr>
      </p:sp>
      <p:sp>
        <p:nvSpPr>
          <p:cNvPr id="26" name="Text 24"/>
          <p:cNvSpPr/>
          <p:nvPr/>
        </p:nvSpPr>
        <p:spPr>
          <a:xfrm>
            <a:off x="11388852" y="13761720"/>
            <a:ext cx="2482596" cy="1965960"/>
          </a:xfrm>
          <a:prstGeom prst="rect">
            <a:avLst/>
          </a:prstGeom>
          <a:noFill/>
          <a:ln/>
        </p:spPr>
        <p:txBody>
          <a:bodyPr wrap="square" lIns="0" tIns="0" rIns="0" bIns="0" rtlCol="0" anchor="ctr"/>
          <a:lstStyle/>
          <a:p>
            <a:pPr marL="0" indent="0" algn="ctr">
              <a:buNone/>
            </a:pPr>
            <a:r>
              <a:rPr lang="en-US" sz="1350" b="1" dirty="0">
                <a:solidFill>
                  <a:srgbClr val="FFFFFF"/>
                </a:solidFill>
              </a:rPr>
              <a:t>CAPABILITY</a:t>
            </a:r>
            <a:endParaRPr lang="en-US" sz="1350" dirty="0"/>
          </a:p>
          <a:p>
            <a:pPr marL="0" indent="0" algn="ctr">
              <a:buNone/>
            </a:pPr>
            <a:r>
              <a:rPr lang="en-US" sz="1100" dirty="0">
                <a:solidFill>
                  <a:srgbClr val="E4F1EC"/>
                </a:solidFill>
              </a:rPr>
              <a:t>Simplified prompts &amp; step-by-step reminders</a:t>
            </a:r>
            <a:endParaRPr lang="en-US" sz="1350" dirty="0"/>
          </a:p>
        </p:txBody>
      </p:sp>
      <p:sp>
        <p:nvSpPr>
          <p:cNvPr id="27" name="Shape 25"/>
          <p:cNvSpPr/>
          <p:nvPr/>
        </p:nvSpPr>
        <p:spPr>
          <a:xfrm>
            <a:off x="14310360" y="13761720"/>
            <a:ext cx="2811780" cy="1965960"/>
          </a:xfrm>
          <a:prstGeom prst="roundRect">
            <a:avLst>
              <a:gd name="adj" fmla="val 3721"/>
            </a:avLst>
          </a:prstGeom>
          <a:solidFill>
            <a:srgbClr val="3D7068"/>
          </a:solidFill>
          <a:ln/>
        </p:spPr>
      </p:sp>
      <p:sp>
        <p:nvSpPr>
          <p:cNvPr id="28" name="Text 26"/>
          <p:cNvSpPr/>
          <p:nvPr/>
        </p:nvSpPr>
        <p:spPr>
          <a:xfrm>
            <a:off x="14474952" y="13761720"/>
            <a:ext cx="2482596" cy="1965960"/>
          </a:xfrm>
          <a:prstGeom prst="rect">
            <a:avLst/>
          </a:prstGeom>
          <a:noFill/>
          <a:ln/>
        </p:spPr>
        <p:txBody>
          <a:bodyPr wrap="square" lIns="0" tIns="0" rIns="0" bIns="0" rtlCol="0" anchor="ctr"/>
          <a:lstStyle/>
          <a:p>
            <a:pPr marL="0" indent="0" algn="ctr">
              <a:buNone/>
            </a:pPr>
            <a:r>
              <a:rPr lang="en-US" sz="1350" b="1" dirty="0">
                <a:solidFill>
                  <a:srgbClr val="FFFFFF"/>
                </a:solidFill>
              </a:rPr>
              <a:t>OPPORTUNITY</a:t>
            </a:r>
            <a:endParaRPr lang="en-US" sz="1350" dirty="0"/>
          </a:p>
          <a:p>
            <a:pPr marL="0" indent="0" algn="ctr">
              <a:buNone/>
            </a:pPr>
            <a:r>
              <a:rPr lang="en-US" sz="1100" dirty="0">
                <a:solidFill>
                  <a:srgbClr val="E4F1EC"/>
                </a:solidFill>
              </a:rPr>
              <a:t>Home-based interface &amp; caregiver dashboard</a:t>
            </a:r>
            <a:endParaRPr lang="en-US" sz="1350" dirty="0"/>
          </a:p>
        </p:txBody>
      </p:sp>
      <p:sp>
        <p:nvSpPr>
          <p:cNvPr id="29" name="Shape 27"/>
          <p:cNvSpPr/>
          <p:nvPr/>
        </p:nvSpPr>
        <p:spPr>
          <a:xfrm>
            <a:off x="17396460" y="13761720"/>
            <a:ext cx="2811780" cy="1965960"/>
          </a:xfrm>
          <a:prstGeom prst="roundRect">
            <a:avLst>
              <a:gd name="adj" fmla="val 3721"/>
            </a:avLst>
          </a:prstGeom>
          <a:solidFill>
            <a:srgbClr val="3D7068"/>
          </a:solidFill>
          <a:ln/>
        </p:spPr>
      </p:sp>
      <p:sp>
        <p:nvSpPr>
          <p:cNvPr id="30" name="Text 28"/>
          <p:cNvSpPr/>
          <p:nvPr/>
        </p:nvSpPr>
        <p:spPr>
          <a:xfrm>
            <a:off x="17561052" y="13761720"/>
            <a:ext cx="2482596" cy="1965960"/>
          </a:xfrm>
          <a:prstGeom prst="rect">
            <a:avLst/>
          </a:prstGeom>
          <a:noFill/>
          <a:ln/>
        </p:spPr>
        <p:txBody>
          <a:bodyPr wrap="square" lIns="0" tIns="0" rIns="0" bIns="0" rtlCol="0" anchor="ctr"/>
          <a:lstStyle/>
          <a:p>
            <a:pPr marL="0" indent="0" algn="ctr">
              <a:buNone/>
            </a:pPr>
            <a:r>
              <a:rPr lang="en-US" sz="1350" b="1" dirty="0">
                <a:solidFill>
                  <a:srgbClr val="FFFFFF"/>
                </a:solidFill>
              </a:rPr>
              <a:t>MOTIVATION</a:t>
            </a:r>
            <a:endParaRPr lang="en-US" sz="1350" dirty="0"/>
          </a:p>
          <a:p>
            <a:pPr marL="0" indent="0" algn="ctr">
              <a:buNone/>
            </a:pPr>
            <a:r>
              <a:rPr lang="en-US" sz="1100" dirty="0">
                <a:solidFill>
                  <a:srgbClr val="E4F1EC"/>
                </a:solidFill>
              </a:rPr>
              <a:t>Daily cues &amp; shared goal-setting</a:t>
            </a:r>
            <a:endParaRPr lang="en-US" sz="1350" dirty="0"/>
          </a:p>
        </p:txBody>
      </p:sp>
      <p:sp>
        <p:nvSpPr>
          <p:cNvPr id="31" name="Text 29"/>
          <p:cNvSpPr/>
          <p:nvPr/>
        </p:nvSpPr>
        <p:spPr>
          <a:xfrm>
            <a:off x="11384379" y="15370992"/>
            <a:ext cx="8983980" cy="365760"/>
          </a:xfrm>
          <a:prstGeom prst="rect">
            <a:avLst/>
          </a:prstGeom>
          <a:noFill/>
          <a:ln/>
        </p:spPr>
        <p:txBody>
          <a:bodyPr wrap="square" lIns="0" tIns="0" rIns="0" bIns="0" rtlCol="0" anchor="ctr"/>
          <a:lstStyle/>
          <a:p>
            <a:pPr marL="0" indent="0">
              <a:buNone/>
            </a:pPr>
            <a:r>
              <a:rPr lang="en-US" sz="1250" i="1" dirty="0">
                <a:solidFill>
                  <a:srgbClr val="CFE0DC"/>
                </a:solidFill>
                <a:latin typeface="Calibri" pitchFamily="34" charset="0"/>
                <a:ea typeface="Calibri" pitchFamily="34" charset="-122"/>
                <a:cs typeface="Calibri" pitchFamily="34" charset="-120"/>
              </a:rPr>
              <a:t>→  Behaviour: independent daily living for people with dementia</a:t>
            </a:r>
            <a:endParaRPr lang="en-US" sz="1250" dirty="0"/>
          </a:p>
        </p:txBody>
      </p:sp>
      <p:sp>
        <p:nvSpPr>
          <p:cNvPr id="32" name="Shape 30"/>
          <p:cNvSpPr/>
          <p:nvPr/>
        </p:nvSpPr>
        <p:spPr>
          <a:xfrm>
            <a:off x="914400" y="18745200"/>
            <a:ext cx="19568160" cy="5120640"/>
          </a:xfrm>
          <a:prstGeom prst="roundRect">
            <a:avLst>
              <a:gd name="adj" fmla="val 1786"/>
            </a:avLst>
          </a:prstGeom>
          <a:solidFill>
            <a:srgbClr val="F4EDE4"/>
          </a:solidFill>
          <a:ln/>
          <a:effectLst>
            <a:outerShdw blurRad="76200" dist="25400" dir="5400000" algn="bl" rotWithShape="0">
              <a:srgbClr val="000000">
                <a:alpha val="18000"/>
              </a:srgbClr>
            </a:outerShdw>
          </a:effectLst>
        </p:spPr>
      </p:sp>
      <p:sp>
        <p:nvSpPr>
          <p:cNvPr id="33" name="Text 31"/>
          <p:cNvSpPr/>
          <p:nvPr/>
        </p:nvSpPr>
        <p:spPr>
          <a:xfrm>
            <a:off x="1234440" y="19001232"/>
            <a:ext cx="18928080" cy="502920"/>
          </a:xfrm>
          <a:prstGeom prst="rect">
            <a:avLst/>
          </a:prstGeom>
          <a:noFill/>
          <a:ln/>
        </p:spPr>
        <p:txBody>
          <a:bodyPr wrap="square" lIns="0" tIns="0" rIns="0" bIns="0" rtlCol="0" anchor="ctr"/>
          <a:lstStyle/>
          <a:p>
            <a:pPr marL="0" indent="0">
              <a:buNone/>
            </a:pPr>
            <a:r>
              <a:rPr lang="en-US" sz="2200" b="1" dirty="0">
                <a:solidFill>
                  <a:srgbClr val="1F3A3D"/>
                </a:solidFill>
                <a:latin typeface="Georgia" pitchFamily="34" charset="0"/>
                <a:ea typeface="Georgia" pitchFamily="34" charset="-122"/>
                <a:cs typeface="Georgia" pitchFamily="34" charset="-120"/>
              </a:rPr>
              <a:t>Key Statistics: Scale of the Problem</a:t>
            </a:r>
            <a:endParaRPr lang="en-US" sz="2200" dirty="0"/>
          </a:p>
        </p:txBody>
      </p:sp>
      <p:sp>
        <p:nvSpPr>
          <p:cNvPr id="34" name="Shape 32"/>
          <p:cNvSpPr/>
          <p:nvPr/>
        </p:nvSpPr>
        <p:spPr>
          <a:xfrm>
            <a:off x="1234440" y="19613880"/>
            <a:ext cx="7898587" cy="1234440"/>
          </a:xfrm>
          <a:prstGeom prst="roundRect">
            <a:avLst>
              <a:gd name="adj" fmla="val 5926"/>
            </a:avLst>
          </a:prstGeom>
          <a:solidFill>
            <a:srgbClr val="3D7068"/>
          </a:solidFill>
          <a:ln/>
        </p:spPr>
      </p:sp>
      <p:sp>
        <p:nvSpPr>
          <p:cNvPr id="35" name="Text 33"/>
          <p:cNvSpPr/>
          <p:nvPr/>
        </p:nvSpPr>
        <p:spPr>
          <a:xfrm>
            <a:off x="1417320" y="19613880"/>
            <a:ext cx="7532827" cy="1234440"/>
          </a:xfrm>
          <a:prstGeom prst="rect">
            <a:avLst/>
          </a:prstGeom>
          <a:noFill/>
          <a:ln/>
        </p:spPr>
        <p:txBody>
          <a:bodyPr wrap="square" lIns="0" tIns="0" rIns="0" bIns="0" rtlCol="0" anchor="ctr"/>
          <a:lstStyle/>
          <a:p>
            <a:pPr marL="0" indent="0">
              <a:buNone/>
            </a:pPr>
            <a:r>
              <a:rPr lang="en-US" sz="3000" b="1" dirty="0">
                <a:solidFill>
                  <a:srgbClr val="FFFFFF"/>
                </a:solidFill>
                <a:latin typeface="Georgia" pitchFamily="34" charset="0"/>
                <a:ea typeface="Georgia" pitchFamily="34" charset="-122"/>
                <a:cs typeface="Georgia" pitchFamily="34" charset="-120"/>
              </a:rPr>
              <a:t>55M</a:t>
            </a:r>
            <a:endParaRPr lang="en-US" sz="3000" dirty="0"/>
          </a:p>
          <a:p>
            <a:pPr marL="0" indent="0">
              <a:buNone/>
            </a:pPr>
            <a:r>
              <a:rPr lang="en-US" sz="1200" dirty="0">
                <a:solidFill>
                  <a:srgbClr val="E4F1EC"/>
                </a:solidFill>
              </a:rPr>
              <a:t>people living with dementia</a:t>
            </a:r>
            <a:endParaRPr lang="en-US" sz="3000" dirty="0"/>
          </a:p>
          <a:p>
            <a:pPr marL="0" indent="0">
              <a:buNone/>
            </a:pPr>
            <a:r>
              <a:rPr lang="en-US" sz="1200" dirty="0">
                <a:solidFill>
                  <a:srgbClr val="E4F1EC"/>
                </a:solidFill>
              </a:rPr>
              <a:t>worldwide, 2023</a:t>
            </a:r>
            <a:endParaRPr lang="en-US" sz="3000" dirty="0"/>
          </a:p>
        </p:txBody>
      </p:sp>
      <p:sp>
        <p:nvSpPr>
          <p:cNvPr id="36" name="Shape 34"/>
          <p:cNvSpPr/>
          <p:nvPr/>
        </p:nvSpPr>
        <p:spPr>
          <a:xfrm>
            <a:off x="1234440" y="21031200"/>
            <a:ext cx="7898587" cy="1234440"/>
          </a:xfrm>
          <a:prstGeom prst="roundRect">
            <a:avLst>
              <a:gd name="adj" fmla="val 5926"/>
            </a:avLst>
          </a:prstGeom>
          <a:solidFill>
            <a:srgbClr val="3D7068"/>
          </a:solidFill>
          <a:ln/>
        </p:spPr>
      </p:sp>
      <p:sp>
        <p:nvSpPr>
          <p:cNvPr id="37" name="Text 35"/>
          <p:cNvSpPr/>
          <p:nvPr/>
        </p:nvSpPr>
        <p:spPr>
          <a:xfrm>
            <a:off x="1417320" y="21031200"/>
            <a:ext cx="7532827" cy="1234440"/>
          </a:xfrm>
          <a:prstGeom prst="rect">
            <a:avLst/>
          </a:prstGeom>
          <a:noFill/>
          <a:ln/>
        </p:spPr>
        <p:txBody>
          <a:bodyPr wrap="square" lIns="0" tIns="0" rIns="0" bIns="0" rtlCol="0" anchor="ctr"/>
          <a:lstStyle/>
          <a:p>
            <a:pPr marL="0" indent="0">
              <a:buNone/>
            </a:pPr>
            <a:r>
              <a:rPr lang="en-US" sz="3000" b="1" dirty="0">
                <a:solidFill>
                  <a:srgbClr val="FFFFFF"/>
                </a:solidFill>
                <a:latin typeface="Georgia" pitchFamily="34" charset="0"/>
                <a:ea typeface="Georgia" pitchFamily="34" charset="-122"/>
                <a:cs typeface="Georgia" pitchFamily="34" charset="-120"/>
              </a:rPr>
              <a:t>139M</a:t>
            </a:r>
            <a:endParaRPr lang="en-US" sz="3000" dirty="0"/>
          </a:p>
          <a:p>
            <a:pPr marL="0" indent="0">
              <a:buNone/>
            </a:pPr>
            <a:r>
              <a:rPr lang="en-US" sz="1200" dirty="0">
                <a:solidFill>
                  <a:srgbClr val="E4F1EC"/>
                </a:solidFill>
              </a:rPr>
              <a:t>projected cases</a:t>
            </a:r>
            <a:endParaRPr lang="en-US" sz="3000" dirty="0"/>
          </a:p>
          <a:p>
            <a:pPr marL="0" indent="0">
              <a:buNone/>
            </a:pPr>
            <a:r>
              <a:rPr lang="en-US" sz="1200" dirty="0">
                <a:solidFill>
                  <a:srgbClr val="E4F1EC"/>
                </a:solidFill>
              </a:rPr>
              <a:t>by 2050</a:t>
            </a:r>
            <a:endParaRPr lang="en-US" sz="3000" dirty="0"/>
          </a:p>
        </p:txBody>
      </p:sp>
      <p:sp>
        <p:nvSpPr>
          <p:cNvPr id="38" name="Shape 36"/>
          <p:cNvSpPr/>
          <p:nvPr/>
        </p:nvSpPr>
        <p:spPr>
          <a:xfrm>
            <a:off x="1234440" y="22448520"/>
            <a:ext cx="7898587" cy="1234440"/>
          </a:xfrm>
          <a:prstGeom prst="roundRect">
            <a:avLst>
              <a:gd name="adj" fmla="val 5926"/>
            </a:avLst>
          </a:prstGeom>
          <a:solidFill>
            <a:srgbClr val="3D7068"/>
          </a:solidFill>
          <a:ln/>
        </p:spPr>
      </p:sp>
      <p:sp>
        <p:nvSpPr>
          <p:cNvPr id="39" name="Text 37"/>
          <p:cNvSpPr/>
          <p:nvPr/>
        </p:nvSpPr>
        <p:spPr>
          <a:xfrm>
            <a:off x="1417320" y="22448520"/>
            <a:ext cx="7532827" cy="1234440"/>
          </a:xfrm>
          <a:prstGeom prst="rect">
            <a:avLst/>
          </a:prstGeom>
          <a:noFill/>
          <a:ln/>
        </p:spPr>
        <p:txBody>
          <a:bodyPr wrap="square" lIns="0" tIns="0" rIns="0" bIns="0" rtlCol="0" anchor="ctr"/>
          <a:lstStyle/>
          <a:p>
            <a:pPr marL="0" indent="0">
              <a:buNone/>
            </a:pPr>
            <a:r>
              <a:rPr lang="en-US" sz="3000" b="1" dirty="0">
                <a:solidFill>
                  <a:srgbClr val="FFFFFF"/>
                </a:solidFill>
                <a:latin typeface="Georgia" pitchFamily="34" charset="0"/>
                <a:ea typeface="Georgia" pitchFamily="34" charset="-122"/>
                <a:cs typeface="Georgia" pitchFamily="34" charset="-120"/>
              </a:rPr>
              <a:t>$2.8T</a:t>
            </a:r>
            <a:endParaRPr lang="en-US" sz="3000" dirty="0"/>
          </a:p>
          <a:p>
            <a:pPr marL="0" indent="0">
              <a:buNone/>
            </a:pPr>
            <a:r>
              <a:rPr lang="en-US" sz="1200" dirty="0">
                <a:solidFill>
                  <a:srgbClr val="E4F1EC"/>
                </a:solidFill>
              </a:rPr>
              <a:t>projected annual global cost</a:t>
            </a:r>
            <a:endParaRPr lang="en-US" sz="3000" dirty="0"/>
          </a:p>
          <a:p>
            <a:pPr marL="0" indent="0">
              <a:buNone/>
            </a:pPr>
            <a:r>
              <a:rPr lang="en-US" sz="1200" dirty="0">
                <a:solidFill>
                  <a:srgbClr val="E4F1EC"/>
                </a:solidFill>
              </a:rPr>
              <a:t>of dementia by 2030</a:t>
            </a:r>
            <a:endParaRPr lang="en-US" sz="3000" dirty="0"/>
          </a:p>
        </p:txBody>
      </p:sp>
      <p:graphicFrame>
        <p:nvGraphicFramePr>
          <p:cNvPr id="40" name="Chart 0"/>
          <p:cNvGraphicFramePr/>
          <p:nvPr/>
        </p:nvGraphicFramePr>
        <p:xfrm>
          <a:off x="9498787" y="19613880"/>
          <a:ext cx="10663733" cy="3977640"/>
        </p:xfrm>
        <a:graphic>
          <a:graphicData uri="http://schemas.openxmlformats.org/drawingml/2006/chart">
            <c:chart xmlns:c="http://schemas.openxmlformats.org/drawingml/2006/chart" xmlns:r="http://schemas.openxmlformats.org/officeDocument/2006/relationships" r:id="rId3"/>
          </a:graphicData>
        </a:graphic>
      </p:graphicFrame>
      <p:sp>
        <p:nvSpPr>
          <p:cNvPr id="41" name="Text 38"/>
          <p:cNvSpPr/>
          <p:nvPr/>
        </p:nvSpPr>
        <p:spPr>
          <a:xfrm>
            <a:off x="9498787" y="23637240"/>
            <a:ext cx="10663733" cy="320040"/>
          </a:xfrm>
          <a:prstGeom prst="rect">
            <a:avLst/>
          </a:prstGeom>
          <a:noFill/>
          <a:ln/>
        </p:spPr>
        <p:txBody>
          <a:bodyPr wrap="square" lIns="0" tIns="0" rIns="0" bIns="0" rtlCol="0" anchor="ctr"/>
          <a:lstStyle/>
          <a:p>
            <a:pPr marL="0" indent="0">
              <a:buNone/>
            </a:pPr>
            <a:r>
              <a:rPr lang="en-US" sz="950" i="1" dirty="0">
                <a:solidFill>
                  <a:srgbClr val="5B6B69"/>
                </a:solidFill>
                <a:latin typeface="Calibri" pitchFamily="34" charset="0"/>
                <a:ea typeface="Calibri" pitchFamily="34" charset="-122"/>
                <a:cs typeface="Calibri" pitchFamily="34" charset="-120"/>
              </a:rPr>
              <a:t>Sources: Alzheimer's Disease International (2024); World Medical Association (2025).</a:t>
            </a:r>
            <a:endParaRPr lang="en-US" sz="950" dirty="0"/>
          </a:p>
        </p:txBody>
      </p:sp>
      <p:sp>
        <p:nvSpPr>
          <p:cNvPr id="42" name="Shape 39"/>
          <p:cNvSpPr/>
          <p:nvPr/>
        </p:nvSpPr>
        <p:spPr>
          <a:xfrm>
            <a:off x="0" y="24323040"/>
            <a:ext cx="21396960" cy="5943600"/>
          </a:xfrm>
          <a:prstGeom prst="rect">
            <a:avLst/>
          </a:prstGeom>
          <a:solidFill>
            <a:srgbClr val="EDEDED"/>
          </a:solidFill>
          <a:ln/>
        </p:spPr>
      </p:sp>
      <p:sp>
        <p:nvSpPr>
          <p:cNvPr id="43" name="Text 40"/>
          <p:cNvSpPr/>
          <p:nvPr/>
        </p:nvSpPr>
        <p:spPr>
          <a:xfrm>
            <a:off x="914400" y="24551640"/>
            <a:ext cx="19568160" cy="457200"/>
          </a:xfrm>
          <a:prstGeom prst="rect">
            <a:avLst/>
          </a:prstGeom>
          <a:noFill/>
          <a:ln/>
        </p:spPr>
        <p:txBody>
          <a:bodyPr wrap="square" lIns="0" tIns="0" rIns="0" bIns="0" rtlCol="0" anchor="ctr"/>
          <a:lstStyle/>
          <a:p>
            <a:pPr marL="0" indent="0">
              <a:buNone/>
            </a:pPr>
            <a:r>
              <a:rPr lang="en-US" sz="1800" b="1" dirty="0">
                <a:solidFill>
                  <a:srgbClr val="1F3A3D"/>
                </a:solidFill>
                <a:latin typeface="Georgia" pitchFamily="34" charset="0"/>
                <a:ea typeface="Georgia" pitchFamily="34" charset="-122"/>
                <a:cs typeface="Georgia" pitchFamily="34" charset="-120"/>
              </a:rPr>
              <a:t>References (Harvard)</a:t>
            </a:r>
            <a:endParaRPr lang="en-US" sz="1800" dirty="0"/>
          </a:p>
        </p:txBody>
      </p:sp>
      <p:sp>
        <p:nvSpPr>
          <p:cNvPr id="44" name="Text 41"/>
          <p:cNvSpPr/>
          <p:nvPr/>
        </p:nvSpPr>
        <p:spPr>
          <a:xfrm>
            <a:off x="914400" y="25100280"/>
            <a:ext cx="9509760" cy="4800600"/>
          </a:xfrm>
          <a:prstGeom prst="rect">
            <a:avLst/>
          </a:prstGeom>
          <a:noFill/>
          <a:ln/>
        </p:spPr>
        <p:txBody>
          <a:bodyPr wrap="square" lIns="0" tIns="0" rIns="0" bIns="0" rtlCol="0" anchor="t"/>
          <a:lstStyle/>
          <a:p>
            <a:pPr marL="0" indent="0">
              <a:lnSpc>
                <a:spcPct val="105000"/>
              </a:lnSpc>
              <a:spcAft>
                <a:spcPts val="600"/>
              </a:spcAft>
              <a:buNone/>
            </a:pPr>
            <a:r>
              <a:rPr lang="en-US" sz="950" dirty="0">
                <a:solidFill>
                  <a:srgbClr val="333333"/>
                </a:solidFill>
              </a:rPr>
              <a:t>1. Alzheimer's Disease International (2024) Dementia statistics. Available at: https://www.alzint.org/about/dementia-facts-figures/dementia-statistics/ (Accessed: 27 July 2026).</a:t>
            </a:r>
            <a:endParaRPr lang="en-US" sz="950" dirty="0"/>
          </a:p>
          <a:p>
            <a:pPr marL="0" indent="0">
              <a:lnSpc>
                <a:spcPct val="105000"/>
              </a:lnSpc>
              <a:spcAft>
                <a:spcPts val="600"/>
              </a:spcAft>
              <a:buNone/>
            </a:pPr>
            <a:r>
              <a:rPr lang="en-US" sz="950" dirty="0">
                <a:solidFill>
                  <a:srgbClr val="333333"/>
                </a:solidFill>
              </a:rPr>
              <a:t>2. Cornelius, G. (2025) 'Systematic review of digital self-management interventions in dementia care', Alzheimer's &amp; Dementia, 21(S1). doi:10.1002/alz.088900.</a:t>
            </a:r>
            <a:endParaRPr lang="en-US" sz="950" dirty="0"/>
          </a:p>
          <a:p>
            <a:pPr marL="0" indent="0">
              <a:lnSpc>
                <a:spcPct val="105000"/>
              </a:lnSpc>
              <a:spcAft>
                <a:spcPts val="600"/>
              </a:spcAft>
              <a:buNone/>
            </a:pPr>
            <a:r>
              <a:rPr lang="en-US" sz="950" dirty="0">
                <a:solidFill>
                  <a:srgbClr val="333333"/>
                </a:solidFill>
              </a:rPr>
              <a:t>3. Dementia Statistics Hub (2024) Prevalence and incidence. Available at: https://dementiastatistics.org/about-dementia/prevalence-and-incidence/ (Accessed: 27 July 2026).</a:t>
            </a:r>
            <a:endParaRPr lang="en-US" sz="950" dirty="0"/>
          </a:p>
          <a:p>
            <a:pPr marL="0" indent="0">
              <a:lnSpc>
                <a:spcPct val="105000"/>
              </a:lnSpc>
              <a:spcAft>
                <a:spcPts val="600"/>
              </a:spcAft>
              <a:buNone/>
            </a:pPr>
            <a:r>
              <a:rPr lang="en-US" sz="950" dirty="0">
                <a:solidFill>
                  <a:srgbClr val="333333"/>
                </a:solidFill>
              </a:rPr>
              <a:t>4. Digital Healthcare for Dementia and Cognitive Impairment (2023) 'A scoping review'. Available at: https://pubmed.ncbi.nlm.nih.gov/36821951/ (Accessed: 27 July 2026).</a:t>
            </a:r>
            <a:endParaRPr lang="en-US" sz="950" dirty="0"/>
          </a:p>
          <a:p>
            <a:pPr marL="0" indent="0">
              <a:lnSpc>
                <a:spcPct val="105000"/>
              </a:lnSpc>
              <a:spcAft>
                <a:spcPts val="600"/>
              </a:spcAft>
              <a:buNone/>
            </a:pPr>
            <a:r>
              <a:rPr lang="en-US" sz="950" dirty="0">
                <a:solidFill>
                  <a:srgbClr val="333333"/>
                </a:solidFill>
              </a:rPr>
              <a:t>5. Global Burden of Disease 2021 Dementia Collaborators (2025) 'The global, regional, and national burdens of dementia in 204 countries and territories from 1990 to 2021'. Available at: https://www.ncbi.nlm.nih.gov/pmc/articles/PMC11922445/ (Accessed: 27 July 2026).</a:t>
            </a:r>
            <a:endParaRPr lang="en-US" sz="950" dirty="0"/>
          </a:p>
          <a:p>
            <a:pPr marL="0" indent="0">
              <a:lnSpc>
                <a:spcPct val="105000"/>
              </a:lnSpc>
              <a:spcAft>
                <a:spcPts val="600"/>
              </a:spcAft>
              <a:buNone/>
            </a:pPr>
            <a:r>
              <a:rPr lang="en-US" sz="950" dirty="0">
                <a:solidFill>
                  <a:srgbClr val="333333"/>
                </a:solidFill>
              </a:rPr>
              <a:t>6. Global Burden of Disease 2021 Collaborators (2025) 'Global burden of Alzheimer's disease and other dementias in adults aged 65 years and older, 1991-2021'. Available at: https://www.ncbi.nlm.nih.gov/pmc/articles/PMC12261920/ (Accessed: 27 July 2026).</a:t>
            </a:r>
            <a:endParaRPr lang="en-US" sz="950" dirty="0"/>
          </a:p>
          <a:p>
            <a:pPr marL="0" indent="0">
              <a:lnSpc>
                <a:spcPct val="105000"/>
              </a:lnSpc>
              <a:spcAft>
                <a:spcPts val="600"/>
              </a:spcAft>
              <a:buNone/>
            </a:pPr>
            <a:r>
              <a:rPr lang="en-US" sz="950" dirty="0">
                <a:solidFill>
                  <a:srgbClr val="333333"/>
                </a:solidFill>
              </a:rPr>
              <a:t>7. Home-Based Digital Healthcare Interventions for Dementia (2026) 'A systematic review of patient and family caregiver outcomes', Healthcare, 14(7), p.854. doi:10.3390/healthcare14070854.</a:t>
            </a:r>
            <a:endParaRPr lang="en-US" sz="950" dirty="0"/>
          </a:p>
          <a:p>
            <a:pPr marL="0" indent="0">
              <a:lnSpc>
                <a:spcPct val="105000"/>
              </a:lnSpc>
              <a:spcAft>
                <a:spcPts val="600"/>
              </a:spcAft>
              <a:buNone/>
            </a:pPr>
            <a:r>
              <a:rPr lang="en-US" sz="950" dirty="0">
                <a:solidFill>
                  <a:srgbClr val="333333"/>
                </a:solidFill>
              </a:rPr>
              <a:t>8. Michie, S., van Stralen, M.M. and West, R. (2011) 'The behaviour change wheel: a new method for characterising and designing behaviour change interventions', Implementation Science, 6, article 42. doi:10.1186/1748-5908-6-42.</a:t>
            </a:r>
            <a:endParaRPr lang="en-US" sz="950" dirty="0"/>
          </a:p>
        </p:txBody>
      </p:sp>
      <p:sp>
        <p:nvSpPr>
          <p:cNvPr id="45" name="Text 42"/>
          <p:cNvSpPr/>
          <p:nvPr/>
        </p:nvSpPr>
        <p:spPr>
          <a:xfrm>
            <a:off x="10972800" y="25100280"/>
            <a:ext cx="9509760" cy="4800600"/>
          </a:xfrm>
          <a:prstGeom prst="rect">
            <a:avLst/>
          </a:prstGeom>
          <a:noFill/>
          <a:ln/>
        </p:spPr>
        <p:txBody>
          <a:bodyPr wrap="square" lIns="0" tIns="0" rIns="0" bIns="0" rtlCol="0" anchor="t"/>
          <a:lstStyle/>
          <a:p>
            <a:pPr marL="0" indent="0">
              <a:lnSpc>
                <a:spcPct val="105000"/>
              </a:lnSpc>
              <a:spcAft>
                <a:spcPts val="600"/>
              </a:spcAft>
              <a:buNone/>
            </a:pPr>
            <a:r>
              <a:rPr lang="en-US" sz="950" dirty="0">
                <a:solidFill>
                  <a:srgbClr val="333333"/>
                </a:solidFill>
              </a:rPr>
              <a:t>1. Neal, D. et al. (2025) 'Digital assistive technologies for community-dwelling people with dementia: a systematic review of systematic reviews', Journal of Rehabilitation and Assistive Technologies Engineering. doi:10.1177/20552076251362353.</a:t>
            </a:r>
            <a:endParaRPr lang="en-US" sz="950" dirty="0"/>
          </a:p>
          <a:p>
            <a:pPr marL="0" indent="0">
              <a:lnSpc>
                <a:spcPct val="105000"/>
              </a:lnSpc>
              <a:spcAft>
                <a:spcPts val="600"/>
              </a:spcAft>
              <a:buNone/>
            </a:pPr>
            <a:r>
              <a:rPr lang="en-US" sz="950" dirty="0">
                <a:solidFill>
                  <a:srgbClr val="333333"/>
                </a:solidFill>
              </a:rPr>
              <a:t>2. PainChek Behaviour Change Wheel Study (2025) 'Overcoming barriers to digital pain assessment by family carers of people living with dementia', Global Implementation Research and Applications. Available at: https://link.springer.com/article/10.1007/s43477-025-00153-x (Accessed: 27 July 2026).</a:t>
            </a:r>
            <a:endParaRPr lang="en-US" sz="950" dirty="0"/>
          </a:p>
          <a:p>
            <a:pPr marL="0" indent="0">
              <a:lnSpc>
                <a:spcPct val="105000"/>
              </a:lnSpc>
              <a:spcAft>
                <a:spcPts val="600"/>
              </a:spcAft>
              <a:buNone/>
            </a:pPr>
            <a:r>
              <a:rPr lang="en-US" sz="950" dirty="0">
                <a:solidFill>
                  <a:srgbClr val="333333"/>
                </a:solidFill>
              </a:rPr>
              <a:t>3. Saan, H. and Wise, M. (2011) 'Enable, mediate, advocate', Health Promotion International, 26(suppl_2), pp.ii187-ii193. doi:10.1093/heapro/dar069.</a:t>
            </a:r>
            <a:endParaRPr lang="en-US" sz="950" dirty="0"/>
          </a:p>
          <a:p>
            <a:pPr marL="0" indent="0">
              <a:lnSpc>
                <a:spcPct val="105000"/>
              </a:lnSpc>
              <a:spcAft>
                <a:spcPts val="600"/>
              </a:spcAft>
              <a:buNone/>
            </a:pPr>
            <a:r>
              <a:rPr lang="en-US" sz="950" dirty="0">
                <a:solidFill>
                  <a:srgbClr val="333333"/>
                </a:solidFill>
              </a:rPr>
              <a:t>4. Technology that Supports Extending Dementia-Friendly Community Based Care (2024) 'A scoping review'. Available at: https://www.ncbi.nlm.nih.gov/pmc/articles/PMC11692821/ (Accessed: 27 July 2026).</a:t>
            </a:r>
            <a:endParaRPr lang="en-US" sz="950" dirty="0"/>
          </a:p>
          <a:p>
            <a:pPr marL="0" indent="0">
              <a:lnSpc>
                <a:spcPct val="105000"/>
              </a:lnSpc>
              <a:spcAft>
                <a:spcPts val="600"/>
              </a:spcAft>
              <a:buNone/>
            </a:pPr>
            <a:r>
              <a:rPr lang="en-US" sz="950" dirty="0">
                <a:solidFill>
                  <a:srgbClr val="333333"/>
                </a:solidFill>
              </a:rPr>
              <a:t>5. The Decision Lab (n.d.) The COM-B model for behavior change. Available at: https://thedecisionlab.com/reference-guide/organizational-behavior/the-com-b-model-for-behavior-change (Accessed: 27 July 2026).</a:t>
            </a:r>
            <a:endParaRPr lang="en-US" sz="950" dirty="0"/>
          </a:p>
          <a:p>
            <a:pPr marL="0" indent="0">
              <a:lnSpc>
                <a:spcPct val="105000"/>
              </a:lnSpc>
              <a:spcAft>
                <a:spcPts val="600"/>
              </a:spcAft>
              <a:buNone/>
            </a:pPr>
            <a:r>
              <a:rPr lang="en-US" sz="950" dirty="0">
                <a:solidFill>
                  <a:srgbClr val="333333"/>
                </a:solidFill>
              </a:rPr>
              <a:t>6. World Health Organization (1986) The Ottawa Charter for Health Promotion. Geneva: WHO. Available at: https://www.who.int/teams/health-promotion/enhanced-wellbeing/first-global-conference/emblem (Accessed: 27 July 2026).</a:t>
            </a:r>
            <a:endParaRPr lang="en-US" sz="950" dirty="0"/>
          </a:p>
          <a:p>
            <a:pPr marL="0" indent="0">
              <a:lnSpc>
                <a:spcPct val="105000"/>
              </a:lnSpc>
              <a:spcAft>
                <a:spcPts val="600"/>
              </a:spcAft>
              <a:buNone/>
            </a:pPr>
            <a:r>
              <a:rPr lang="en-US" sz="950" dirty="0">
                <a:solidFill>
                  <a:srgbClr val="333333"/>
                </a:solidFill>
              </a:rPr>
              <a:t>7. World Medical Association (2025) WMA Statement on Dementia. Available at: https://www.wma.net/policies-post/wma-statement-on-dementia/ (Accessed: 27 July 2026).</a:t>
            </a:r>
            <a:endParaRPr lang="en-US" sz="9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Custom</PresentationFormat>
  <Paragraphs>0</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46</cp:revision>
  <dcterms:created xsi:type="dcterms:W3CDTF">2026-07-27T22:10:30Z</dcterms:created>
  <dcterms:modified xsi:type="dcterms:W3CDTF">2026-07-27T23:40:27Z</dcterms:modified>
</cp:coreProperties>
</file>