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9" r:id="rId4"/>
  </p:sldMasterIdLst>
  <p:notesMasterIdLst>
    <p:notesMasterId r:id="rId14"/>
  </p:notesMasterIdLst>
  <p:sldIdLst>
    <p:sldId id="256" r:id="rId5"/>
    <p:sldId id="257" r:id="rId6"/>
    <p:sldId id="258" r:id="rId7"/>
    <p:sldId id="261" r:id="rId8"/>
    <p:sldId id="259" r:id="rId9"/>
    <p:sldId id="260" r:id="rId10"/>
    <p:sldId id="262" r:id="rId11"/>
    <p:sldId id="263" r:id="rId12"/>
    <p:sldId id="264" r:id="rId1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FAEC5AC-3095-4EEC-BC6A-A94442A3A518}" v="5" dt="2022-10-16T19:34:57.16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EB0998-49FC-4C06-9AE2-1F4B4D4C8C41}" type="datetimeFigureOut">
              <a:rPr lang="en-GB" smtClean="0"/>
              <a:t>16/10/2022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4585CFA-44A4-4F05-BB6B-710D9BC747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32120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585CFA-44A4-4F05-BB6B-710D9BC747B7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70738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609601"/>
            <a:ext cx="8676222" cy="3200400"/>
          </a:xfrm>
        </p:spPr>
        <p:txBody>
          <a:bodyPr anchor="b">
            <a:normAutofit/>
          </a:bodyPr>
          <a:lstStyle>
            <a:lvl1pPr algn="ctr">
              <a:defRPr sz="48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76222" cy="1905000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45922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38727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013" y="3308581"/>
            <a:ext cx="8686800" cy="1468800"/>
          </a:xfrm>
        </p:spPr>
        <p:txBody>
          <a:bodyPr anchor="b"/>
          <a:lstStyle>
            <a:lvl1pPr algn="r">
              <a:defRPr sz="40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1011" y="4777381"/>
            <a:ext cx="8686801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72745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2" y="2666999"/>
            <a:ext cx="4876800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0612" y="2667000"/>
            <a:ext cx="4876800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21413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9280" y="2658533"/>
            <a:ext cx="458893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2" y="3243262"/>
            <a:ext cx="4876800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43133" y="2667000"/>
            <a:ext cx="4604280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0612" y="3243262"/>
            <a:ext cx="4876801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10/16/2022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23793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10/16/2022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766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10/16/2022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68840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3549121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3812" y="609601"/>
            <a:ext cx="5943601" cy="51816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3549121" cy="18288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69098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5334001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33733" y="-18288"/>
            <a:ext cx="3276599" cy="6903720"/>
          </a:xfr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5334001" cy="18288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399212" y="5883275"/>
            <a:ext cx="914400" cy="3651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10/16/2022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41412" y="5883275"/>
            <a:ext cx="51054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42612" y="5883275"/>
            <a:ext cx="3225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38086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4732865"/>
            <a:ext cx="99060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796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3" y="5299603"/>
            <a:ext cx="9906000" cy="49371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40549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3124199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738522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buNone/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748651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3308581"/>
            <a:ext cx="9906000" cy="14688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0" y="4777381"/>
            <a:ext cx="9906001" cy="86040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862851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886200"/>
            <a:ext cx="9906000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775200"/>
            <a:ext cx="9906000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103089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505200"/>
            <a:ext cx="99060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634133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131231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09599"/>
            <a:ext cx="2210514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2" y="609600"/>
            <a:ext cx="7543800" cy="5181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28783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3" y="2666999"/>
            <a:ext cx="9905998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  <a:p>
            <a:pPr lvl="5"/>
            <a:r>
              <a:rPr lang="en-US"/>
              <a:t>Six</a:t>
            </a:r>
          </a:p>
          <a:p>
            <a:pPr lvl="6"/>
            <a:r>
              <a:rPr lang="en-US"/>
              <a:t>Seven</a:t>
            </a:r>
          </a:p>
          <a:p>
            <a:pPr lvl="7"/>
            <a:r>
              <a:rPr lang="en-US"/>
              <a:t>Eight</a:t>
            </a:r>
          </a:p>
          <a:p>
            <a:pPr lvl="8"/>
            <a:r>
              <a:rPr lang="en-US"/>
              <a:t>nine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37612" y="5883275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10/16/2022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2" y="5883275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2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253772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50" r:id="rId1"/>
    <p:sldLayoutId id="2147483751" r:id="rId2"/>
    <p:sldLayoutId id="2147483752" r:id="rId3"/>
    <p:sldLayoutId id="2147483753" r:id="rId4"/>
    <p:sldLayoutId id="2147483754" r:id="rId5"/>
    <p:sldLayoutId id="2147483755" r:id="rId6"/>
    <p:sldLayoutId id="2147483756" r:id="rId7"/>
    <p:sldLayoutId id="2147483757" r:id="rId8"/>
    <p:sldLayoutId id="2147483758" r:id="rId9"/>
    <p:sldLayoutId id="2147483759" r:id="rId10"/>
    <p:sldLayoutId id="2147483760" r:id="rId11"/>
    <p:sldLayoutId id="2147483761" r:id="rId12"/>
    <p:sldLayoutId id="2147483762" r:id="rId13"/>
    <p:sldLayoutId id="2147483763" r:id="rId14"/>
    <p:sldLayoutId id="2147483764" r:id="rId15"/>
    <p:sldLayoutId id="2147483765" r:id="rId16"/>
    <p:sldLayoutId id="2147483766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gradFill flip="none" rotWithShape="1">
            <a:gsLst>
              <a:gs pos="0">
                <a:schemeClr val="tx1"/>
              </a:gs>
              <a:gs pos="100000">
                <a:schemeClr val="tx1">
                  <a:lumMod val="6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65000"/>
                <a:lumOff val="35000"/>
                <a:alpha val="40000"/>
              </a:schemeClr>
            </a:glow>
            <a:outerShdw blurRad="28575" dist="38100" dir="1404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20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8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6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helloworld.raspberrypi.org/articles/HW06-why-we-need-to-talk-about-ethics-in-technology" TargetMode="External"/><Relationship Id="rId2" Type="http://schemas.openxmlformats.org/officeDocument/2006/relationships/hyperlink" Target="https://www.researchgate.net/post/Why-ethical-use-of-technology-is-important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bstract design of flower petals in pastel">
            <a:extLst>
              <a:ext uri="{FF2B5EF4-FFF2-40B4-BE49-F238E27FC236}">
                <a16:creationId xmlns:a16="http://schemas.microsoft.com/office/drawing/2014/main" id="{1339D018-EB29-E167-F7EB-46F65EDF2A6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t="14122"/>
          <a:stretch/>
        </p:blipFill>
        <p:spPr>
          <a:xfrm>
            <a:off x="-1" y="-2"/>
            <a:ext cx="12191999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59582" y="521595"/>
            <a:ext cx="5696097" cy="1691904"/>
          </a:xfrm>
        </p:spPr>
        <p:txBody>
          <a:bodyPr>
            <a:normAutofit fontScale="90000"/>
          </a:bodyPr>
          <a:lstStyle/>
          <a:p>
            <a:r>
              <a:rPr lang="en-GB" sz="2900" b="1"/>
              <a:t>IS THERE A NEED TO PROVIDE TRAINING ON HOW TO USE TECHOLOGY TO COLLABORATE AT UWTSD ?</a:t>
            </a:r>
            <a:endParaRPr lang="en-US" sz="2900"/>
          </a:p>
        </p:txBody>
      </p:sp>
      <p:sp>
        <p:nvSpPr>
          <p:cNvPr id="3" name="Subtitle 2"/>
          <p:cNvSpPr>
            <a:spLocks noGrp="1"/>
          </p:cNvSpPr>
          <p:nvPr>
            <p:ph idx="1"/>
          </p:nvPr>
        </p:nvSpPr>
        <p:spPr>
          <a:xfrm>
            <a:off x="5575949" y="3250215"/>
            <a:ext cx="5577650" cy="2414159"/>
          </a:xfrm>
        </p:spPr>
        <p:txBody>
          <a:bodyPr vert="horz" lIns="0" tIns="45720" rIns="0" bIns="45720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GB" b="1"/>
              <a:t>Module title</a:t>
            </a:r>
            <a:r>
              <a:rPr lang="en-GB"/>
              <a:t>: Digital Skills and Research Methods </a:t>
            </a:r>
            <a:r>
              <a:rPr lang="en-GB" b="1"/>
              <a:t>Module code</a:t>
            </a:r>
            <a:r>
              <a:rPr lang="en-GB"/>
              <a:t>: LCHS4002</a:t>
            </a:r>
            <a:endParaRPr lang="en-US" b="1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en-GB" b="1"/>
              <a:t>Lecturer</a:t>
            </a:r>
            <a:r>
              <a:rPr lang="en-GB" b="1" i="1"/>
              <a:t>: </a:t>
            </a:r>
            <a:r>
              <a:rPr lang="en-GB"/>
              <a:t>Matthew Brian</a:t>
            </a:r>
            <a:endParaRPr lang="en-GB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en-GB" i="1"/>
              <a:t>Angel Smith 2213330</a:t>
            </a:r>
            <a:endParaRPr lang="en-GB" i="1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en-GB" i="1"/>
              <a:t>Sherine Thompson 2212415</a:t>
            </a:r>
            <a:endParaRPr lang="en-GB" i="1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en-GB" i="1"/>
              <a:t>Ivana </a:t>
            </a:r>
            <a:r>
              <a:rPr lang="en-GB" i="1" err="1"/>
              <a:t>Konjevod</a:t>
            </a:r>
            <a:r>
              <a:rPr lang="en-GB" i="1"/>
              <a:t> 2217492</a:t>
            </a:r>
            <a:endParaRPr lang="en-GB" i="1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endParaRPr lang="en-GB" i="1"/>
          </a:p>
          <a:p>
            <a:endParaRPr lang="en-GB" i="1"/>
          </a:p>
        </p:txBody>
      </p:sp>
      <p:pic>
        <p:nvPicPr>
          <p:cNvPr id="6" name="Picture 6">
            <a:extLst>
              <a:ext uri="{FF2B5EF4-FFF2-40B4-BE49-F238E27FC236}">
                <a16:creationId xmlns:a16="http://schemas.microsoft.com/office/drawing/2014/main" id="{BC811960-FEC4-3130-DEDC-6153AD3CF17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3883" r="25908" b="-3"/>
          <a:stretch/>
        </p:blipFill>
        <p:spPr>
          <a:xfrm>
            <a:off x="1286934" y="1254281"/>
            <a:ext cx="3364187" cy="42548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395542-817C-31D5-784C-241A29424A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192" y="609600"/>
            <a:ext cx="3643674" cy="190500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800" b="1" u="sng"/>
              <a:t>Reason for choosing this question </a:t>
            </a:r>
            <a:endParaRPr lang="en-US" sz="2800" u="sng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95D5DC-7F48-00F7-1FDE-0DC57BA0E0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192" y="2666999"/>
            <a:ext cx="3643674" cy="321627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800" i="1" cap="all" spc="2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We want to know</a:t>
            </a:r>
          </a:p>
          <a:p>
            <a:pPr>
              <a:buFont typeface="Wingdings,Sans-Serif" panose="020F0502020204030204" pitchFamily="34" charset="0"/>
              <a:buChar char="§"/>
            </a:pPr>
            <a:r>
              <a:rPr lang="en-US" sz="1800" cap="all" spc="2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 PEOPLE'S OPINIONS</a:t>
            </a:r>
          </a:p>
          <a:p>
            <a:pPr>
              <a:buClr>
                <a:srgbClr val="FFFFFF"/>
              </a:buClr>
              <a:buFont typeface="Wingdings,Sans-Serif" panose="020F0502020204030204" pitchFamily="34" charset="0"/>
              <a:buChar char="§"/>
            </a:pPr>
            <a:r>
              <a:rPr lang="en-US" sz="1800" cap="all" spc="2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 MOST COMMON SOCIAL MEDIA</a:t>
            </a:r>
          </a:p>
          <a:p>
            <a:pPr>
              <a:buClr>
                <a:srgbClr val="FFFFFF"/>
              </a:buClr>
              <a:buFont typeface="Wingdings,Sans-Serif" panose="020F0502020204030204" pitchFamily="34" charset="0"/>
              <a:buChar char="§"/>
            </a:pPr>
            <a:r>
              <a:rPr lang="en-US" sz="1800" cap="all" spc="2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 DIFFERENT TRAINING AVAILABLE</a:t>
            </a:r>
          </a:p>
          <a:p>
            <a:pPr>
              <a:buClr>
                <a:srgbClr val="FFFFFF"/>
              </a:buClr>
              <a:buFont typeface="Wingdings,Sans-Serif" panose="020F0502020204030204" pitchFamily="34" charset="0"/>
              <a:buChar char="§"/>
            </a:pPr>
            <a:r>
              <a:rPr lang="en-US" sz="1800" cap="all" spc="2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 THE BEST WAY TO IMPROVE PEOPLE'S DIGITAL SKILLS  </a:t>
            </a:r>
          </a:p>
          <a:p>
            <a:pPr>
              <a:buClr>
                <a:srgbClr val="FFFFFF"/>
              </a:buClr>
              <a:buFont typeface="Wingdings" panose="020F0502020204030204" pitchFamily="34" charset="0"/>
              <a:buChar char="§"/>
            </a:pPr>
            <a:endParaRPr lang="en-US" sz="1800" cap="all" spc="20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pPr>
              <a:buClr>
                <a:srgbClr val="FFFFFF"/>
              </a:buClr>
              <a:buFont typeface="Wingdings" panose="020F0502020204030204" pitchFamily="34" charset="0"/>
              <a:buChar char="§"/>
            </a:pPr>
            <a:endParaRPr lang="en-US" sz="1800" cap="all" spc="20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pPr marL="0" indent="0">
              <a:buClr>
                <a:srgbClr val="FFFFFF"/>
              </a:buClr>
              <a:buNone/>
            </a:pPr>
            <a:endParaRPr lang="en-US" sz="1800" cap="all" spc="20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pPr>
              <a:buFont typeface="Wingdings" panose="020F0502020204030204" pitchFamily="34" charset="0"/>
              <a:buChar char="§"/>
            </a:pPr>
            <a:endParaRPr lang="en-US" sz="1800" cap="all" spc="20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pPr marL="0" indent="0">
              <a:buNone/>
            </a:pPr>
            <a:endParaRPr lang="en-US" sz="1800" cap="all" spc="20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pPr marL="0" indent="0">
              <a:buNone/>
            </a:pPr>
            <a:endParaRPr lang="en-US" sz="1800" cap="all" spc="20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pPr marL="0" indent="0">
              <a:buNone/>
            </a:pPr>
            <a:endParaRPr lang="en-US" sz="1800" cap="all" spc="20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</p:txBody>
      </p:sp>
      <p:pic>
        <p:nvPicPr>
          <p:cNvPr id="5" name="Picture 4" descr="Wood human figure">
            <a:extLst>
              <a:ext uri="{FF2B5EF4-FFF2-40B4-BE49-F238E27FC236}">
                <a16:creationId xmlns:a16="http://schemas.microsoft.com/office/drawing/2014/main" id="{ED1B6BBD-DF00-176B-7902-D2E8BB474B5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15730"/>
          <a:stretch/>
        </p:blipFill>
        <p:spPr>
          <a:xfrm>
            <a:off x="4630994" y="1323669"/>
            <a:ext cx="6916633" cy="3890620"/>
          </a:xfrm>
          <a:prstGeom prst="roundRect">
            <a:avLst>
              <a:gd name="adj" fmla="val 3517"/>
            </a:avLst>
          </a:prstGeom>
          <a:ln w="38100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D29E792-AE06-C928-FE3F-47303C63FECD}"/>
              </a:ext>
            </a:extLst>
          </p:cNvPr>
          <p:cNvSpPr txBox="1"/>
          <p:nvPr/>
        </p:nvSpPr>
        <p:spPr>
          <a:xfrm>
            <a:off x="9748860" y="6224327"/>
            <a:ext cx="208597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Ivana </a:t>
            </a:r>
            <a:r>
              <a:rPr lang="en-GB" err="1"/>
              <a:t>Konjevod</a:t>
            </a:r>
          </a:p>
        </p:txBody>
      </p:sp>
    </p:spTree>
    <p:extLst>
      <p:ext uri="{BB962C8B-B14F-4D97-AF65-F5344CB8AC3E}">
        <p14:creationId xmlns:p14="http://schemas.microsoft.com/office/powerpoint/2010/main" val="2580688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726560-95B4-982F-5717-CA62345361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192" y="609600"/>
            <a:ext cx="3643674" cy="19050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000">
                <a:solidFill>
                  <a:schemeClr val="tx1"/>
                </a:solidFill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n-lt"/>
                <a:ea typeface="+mn-ea"/>
                <a:cs typeface="+mn-cs"/>
              </a:rPr>
              <a:t>We are living in a digital age where students shuffle between learning and social and communication platforms constantly.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FA1BD4-DE5A-4B6F-70AD-04C7C207A12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3192" y="2666999"/>
            <a:ext cx="3643674" cy="321627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b="1" u="sng"/>
              <a:t>The Best Digital Collaboration Tools For Students</a:t>
            </a:r>
            <a:endParaRPr lang="en-US" u="sng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r>
              <a:rPr lang="en-US" b="1"/>
              <a:t>Microsoft office 365 (word, excel, outlook...)</a:t>
            </a:r>
            <a:endParaRPr lang="en-US" b="1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r>
              <a:rPr lang="en-US" b="1"/>
              <a:t>Skype</a:t>
            </a:r>
            <a:endParaRPr lang="en-US" b="1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r>
              <a:rPr lang="en-US" b="1"/>
              <a:t>Zoom</a:t>
            </a:r>
            <a:endParaRPr lang="en-US" b="1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r>
              <a:rPr lang="en-US" b="1"/>
              <a:t>Google drive</a:t>
            </a:r>
            <a:endParaRPr lang="en-US" b="1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r>
              <a:rPr lang="en-US" b="1"/>
              <a:t>Microsoft teams </a:t>
            </a:r>
            <a:endParaRPr lang="en-US" b="1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endParaRPr lang="en-US" b="1"/>
          </a:p>
        </p:txBody>
      </p:sp>
      <p:pic>
        <p:nvPicPr>
          <p:cNvPr id="5" name="Picture 5" descr="Group of students working in library">
            <a:extLst>
              <a:ext uri="{FF2B5EF4-FFF2-40B4-BE49-F238E27FC236}">
                <a16:creationId xmlns:a16="http://schemas.microsoft.com/office/drawing/2014/main" id="{7506E162-7E65-777F-D51B-A728E7DB4327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3"/>
          <a:srcRect r="12020" b="-2"/>
          <a:stretch/>
        </p:blipFill>
        <p:spPr>
          <a:xfrm>
            <a:off x="4630994" y="645106"/>
            <a:ext cx="6916633" cy="5247747"/>
          </a:xfrm>
          <a:prstGeom prst="roundRect">
            <a:avLst>
              <a:gd name="adj" fmla="val 3517"/>
            </a:avLst>
          </a:prstGeom>
          <a:ln w="38100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0A89DDD-3776-3A9D-8A4A-D3B59ED2D2B1}"/>
              </a:ext>
            </a:extLst>
          </p:cNvPr>
          <p:cNvSpPr txBox="1"/>
          <p:nvPr/>
        </p:nvSpPr>
        <p:spPr>
          <a:xfrm>
            <a:off x="10013949" y="6381750"/>
            <a:ext cx="269557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Ivana </a:t>
            </a:r>
            <a:r>
              <a:rPr lang="en-GB" err="1"/>
              <a:t>Konjevod</a:t>
            </a:r>
          </a:p>
        </p:txBody>
      </p:sp>
    </p:spTree>
    <p:extLst>
      <p:ext uri="{BB962C8B-B14F-4D97-AF65-F5344CB8AC3E}">
        <p14:creationId xmlns:p14="http://schemas.microsoft.com/office/powerpoint/2010/main" val="5872380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0B6D53-DC81-91CE-FE56-FA7F8852D0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ea typeface="+mj-lt"/>
                <a:cs typeface="+mj-lt"/>
              </a:rPr>
              <a:t>why digital skills are important for students ?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1E63BF-F9D1-313F-A6D8-37CD1B031E3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41412" y="2416791"/>
            <a:ext cx="4876800" cy="3613245"/>
          </a:xfrm>
        </p:spPr>
        <p:txBody>
          <a:bodyPr>
            <a:normAutofit fontScale="92500" lnSpcReduction="10000"/>
          </a:bodyPr>
          <a:lstStyle/>
          <a:p>
            <a:r>
              <a:rPr lang="en-GB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finding, reviewing, organising and sharing information effectively </a:t>
            </a:r>
            <a:endParaRPr lang="en-GB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pPr>
              <a:buClr>
                <a:srgbClr val="FFFFFF"/>
              </a:buClr>
            </a:pPr>
            <a:r>
              <a:rPr lang="en-GB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handling data appropriately and establishing good data security practices</a:t>
            </a:r>
            <a:endParaRPr lang="en-GB"/>
          </a:p>
          <a:p>
            <a:pPr>
              <a:buClr>
                <a:srgbClr val="FFFFFF"/>
              </a:buClr>
            </a:pPr>
            <a:r>
              <a:rPr lang="en-GB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using different online resources and tools to help you study remotely and engage effectively with your learning</a:t>
            </a:r>
            <a:endParaRPr lang="en-GB"/>
          </a:p>
          <a:p>
            <a:pPr>
              <a:buClr>
                <a:srgbClr val="FFFFFF"/>
              </a:buClr>
            </a:pPr>
            <a:r>
              <a:rPr lang="en-GB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being able to communicate and collaborate in a digital setting</a:t>
            </a:r>
            <a:endParaRPr lang="en-GB"/>
          </a:p>
          <a:p>
            <a:pPr>
              <a:buClr>
                <a:srgbClr val="FFFFFF"/>
              </a:buClr>
            </a:pPr>
            <a:r>
              <a:rPr lang="en-GB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understanding how to protect yourself, other students and colleagues, to stay safe in the digital </a:t>
            </a:r>
            <a:r>
              <a:rPr lang="en-GB" err="1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environmen</a:t>
            </a:r>
            <a:endParaRPr lang="en-GB" err="1"/>
          </a:p>
          <a:p>
            <a:pPr>
              <a:buClr>
                <a:srgbClr val="FFFFFF"/>
              </a:buClr>
              <a:buFont typeface="Courier New"/>
              <a:buChar char="o"/>
            </a:pPr>
            <a:endParaRPr lang="en-GB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065366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2A06E70-2A44-AF1E-8D0E-B56C183B8085}"/>
              </a:ext>
            </a:extLst>
          </p:cNvPr>
          <p:cNvSpPr txBox="1"/>
          <p:nvPr/>
        </p:nvSpPr>
        <p:spPr>
          <a:xfrm>
            <a:off x="1117170" y="891152"/>
            <a:ext cx="7116466" cy="62478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3200">
              <a:latin typeface="Consolas"/>
            </a:endParaRPr>
          </a:p>
          <a:p>
            <a:r>
              <a:rPr lang="en-GB" sz="3200">
                <a:latin typeface="Consolas"/>
              </a:rPr>
              <a:t>Are students confident in using technology</a:t>
            </a:r>
            <a:r>
              <a:rPr lang="en-GB" sz="3200"/>
              <a:t> ?</a:t>
            </a:r>
            <a:endParaRPr lang="en-GB"/>
          </a:p>
          <a:p>
            <a:endParaRPr lang="en-GB" sz="3200"/>
          </a:p>
          <a:p>
            <a:endParaRPr lang="en-GB" sz="3200"/>
          </a:p>
          <a:p>
            <a:r>
              <a:rPr lang="en-GB" sz="1600"/>
              <a:t>Strongly agree?     agree?    disagree?   strongly disagree?</a:t>
            </a:r>
          </a:p>
          <a:p>
            <a:endParaRPr lang="en-GB" sz="3200"/>
          </a:p>
          <a:p>
            <a:endParaRPr lang="en-GB" sz="3200"/>
          </a:p>
          <a:p>
            <a:endParaRPr lang="en-GB" sz="3200"/>
          </a:p>
          <a:p>
            <a:endParaRPr lang="en-GB" sz="3200"/>
          </a:p>
          <a:p>
            <a:endParaRPr lang="en-GB" sz="3200"/>
          </a:p>
          <a:p>
            <a:endParaRPr lang="en-GB" sz="3200"/>
          </a:p>
          <a:p>
            <a:endParaRPr lang="en-GB" sz="3200"/>
          </a:p>
        </p:txBody>
      </p:sp>
    </p:spTree>
    <p:extLst>
      <p:ext uri="{BB962C8B-B14F-4D97-AF65-F5344CB8AC3E}">
        <p14:creationId xmlns:p14="http://schemas.microsoft.com/office/powerpoint/2010/main" val="1042812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B9BFCA-96B0-15FD-0DA5-8E4FEF2340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rPr>
              <a:t>Why do </a:t>
            </a:r>
            <a:r>
              <a:rPr lang="en-GB" err="1"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rPr>
              <a:t>uwtsd</a:t>
            </a:r>
            <a:r>
              <a:rPr lang="en-GB"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rPr>
              <a:t> collaborate with the university? 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799382-EC25-16CC-71CF-04C4FF562F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22830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94A945-5607-8A28-E5EC-6DC25B9BAE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Ethical concerns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E894CF-614A-9403-47C9-851B4DE0A4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3" y="2666999"/>
            <a:ext cx="9905998" cy="281940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Ethical use of technology is important as it ensures that the use of technology is not misused which would end up harming people, the environment and also society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A3FA4DA-07E2-BFC4-7559-9AAD7DC15EA2}"/>
              </a:ext>
            </a:extLst>
          </p:cNvPr>
          <p:cNvSpPr txBox="1"/>
          <p:nvPr/>
        </p:nvSpPr>
        <p:spPr>
          <a:xfrm>
            <a:off x="10000275" y="6211669"/>
            <a:ext cx="209427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Sherine Thompson</a:t>
            </a:r>
          </a:p>
        </p:txBody>
      </p:sp>
    </p:spTree>
    <p:extLst>
      <p:ext uri="{BB962C8B-B14F-4D97-AF65-F5344CB8AC3E}">
        <p14:creationId xmlns:p14="http://schemas.microsoft.com/office/powerpoint/2010/main" val="39235439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77CF4D-61F2-C498-09A3-B4A8B55CFE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Ethical Concerns in Technology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4D4B9E-F243-84E1-79EF-27E0046487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Misuse of personal information – one of the primary issues in technology is personal information. As we visit sites on the internet we enter personal information which are deemed valuable to businesses </a:t>
            </a:r>
          </a:p>
          <a:p>
            <a:r>
              <a:rPr lang="en-GB" dirty="0"/>
              <a:t>Use of Artificial Intelligence – Artificial intelligence is a great way to show that the world is advancing and showing its potential but sometimes they do feel as if they are crossing an ethical line.</a:t>
            </a:r>
          </a:p>
          <a:p>
            <a:r>
              <a:rPr lang="en-GB" dirty="0"/>
              <a:t>Ethical Practices in technology – Ethical technology is all about ensuring that there is more of a moral compass between technology and its users 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FB12625-8B84-FD0D-FEED-AD076E3AABE6}"/>
              </a:ext>
            </a:extLst>
          </p:cNvPr>
          <p:cNvSpPr txBox="1"/>
          <p:nvPr/>
        </p:nvSpPr>
        <p:spPr>
          <a:xfrm>
            <a:off x="10264877" y="6211669"/>
            <a:ext cx="208443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Sherine Thompson</a:t>
            </a:r>
          </a:p>
        </p:txBody>
      </p:sp>
    </p:spTree>
    <p:extLst>
      <p:ext uri="{BB962C8B-B14F-4D97-AF65-F5344CB8AC3E}">
        <p14:creationId xmlns:p14="http://schemas.microsoft.com/office/powerpoint/2010/main" val="15370557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DC2DB5-6ABE-E7CE-37D3-A0616592DE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E2ADC6-E4C3-AB85-C8BB-B072C27EAA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Why ethical use of technology is important? | ResearchGate</a:t>
            </a:r>
            <a:r>
              <a:rPr lang="en-GB" dirty="0"/>
              <a:t> – October 15th, 2022</a:t>
            </a:r>
          </a:p>
          <a:p>
            <a:r>
              <a:rPr lang="en-GB" dirty="0">
                <a:hlinkClick r:id="rId3"/>
              </a:rPr>
              <a:t>Why we need to talk about ethics in technology — Hello World (raspberrypi.org)</a:t>
            </a:r>
            <a:r>
              <a:rPr lang="en-GB" dirty="0"/>
              <a:t> – October 15</a:t>
            </a:r>
            <a:r>
              <a:rPr lang="en-GB" baseline="30000" dirty="0"/>
              <a:t>th</a:t>
            </a:r>
            <a:r>
              <a:rPr lang="en-GB" dirty="0"/>
              <a:t>, 2022</a:t>
            </a:r>
            <a:endParaRPr lang="en-GB" baseline="30000" dirty="0"/>
          </a:p>
        </p:txBody>
      </p:sp>
    </p:spTree>
    <p:extLst>
      <p:ext uri="{BB962C8B-B14F-4D97-AF65-F5344CB8AC3E}">
        <p14:creationId xmlns:p14="http://schemas.microsoft.com/office/powerpoint/2010/main" val="57577616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sh">
  <a:themeElements>
    <a:clrScheme name="Mesh">
      <a:dk1>
        <a:sysClr val="windowText" lastClr="000000"/>
      </a:dk1>
      <a:lt1>
        <a:sysClr val="window" lastClr="FFFFFF"/>
      </a:lt1>
      <a:dk2>
        <a:srgbClr val="363D46"/>
      </a:dk2>
      <a:lt2>
        <a:srgbClr val="EBEBEB"/>
      </a:lt2>
      <a:accent1>
        <a:srgbClr val="6F6F6F"/>
      </a:accent1>
      <a:accent2>
        <a:srgbClr val="BFBFA5"/>
      </a:accent2>
      <a:accent3>
        <a:srgbClr val="DCD084"/>
      </a:accent3>
      <a:accent4>
        <a:srgbClr val="E7BF5F"/>
      </a:accent4>
      <a:accent5>
        <a:srgbClr val="E9A039"/>
      </a:accent5>
      <a:accent6>
        <a:srgbClr val="CF7133"/>
      </a:accent6>
      <a:hlink>
        <a:srgbClr val="F28943"/>
      </a:hlink>
      <a:folHlink>
        <a:srgbClr val="F1B76C"/>
      </a:folHlink>
    </a:clrScheme>
    <a:fontScheme name="Mesh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Mesh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84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000000">
                <a:alpha val="5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25400" h="25400" prst="slop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28000"/>
                <a:satMod val="94000"/>
                <a:lumMod val="20000"/>
              </a:schemeClr>
              <a:schemeClr val="phClr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sh" id="{789EC3FE-34FD-429C-9918-760025E6C145}" vid="{B8BE45C0-8141-4D58-8C71-A009BC26FBB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3FE60FBA00DFD4EA0E1E66DCDED4993" ma:contentTypeVersion="5" ma:contentTypeDescription="Create a new document." ma:contentTypeScope="" ma:versionID="fc36af58e8e9137765815160a2c0f4b4">
  <xsd:schema xmlns:xsd="http://www.w3.org/2001/XMLSchema" xmlns:xs="http://www.w3.org/2001/XMLSchema" xmlns:p="http://schemas.microsoft.com/office/2006/metadata/properties" xmlns:ns3="a450a3cc-050d-4aca-8a4e-543025a63de0" xmlns:ns4="461f81f1-dbc4-4122-adb0-1c0e154b8134" targetNamespace="http://schemas.microsoft.com/office/2006/metadata/properties" ma:root="true" ma:fieldsID="8dfd727987e56fc53975c5882590f639" ns3:_="" ns4:_="">
    <xsd:import namespace="a450a3cc-050d-4aca-8a4e-543025a63de0"/>
    <xsd:import namespace="461f81f1-dbc4-4122-adb0-1c0e154b8134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450a3cc-050d-4aca-8a4e-543025a63de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61f81f1-dbc4-4122-adb0-1c0e154b8134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598E63BF-3FA8-4216-BD94-C1DEA8EBE27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450a3cc-050d-4aca-8a4e-543025a63de0"/>
    <ds:schemaRef ds:uri="461f81f1-dbc4-4122-adb0-1c0e154b813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C8B3845A-065A-4140-9E7A-287A93AC3FBE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12B794-3EE1-44C1-B0FB-A21FF59BD262}">
  <ds:schemaRefs>
    <ds:schemaRef ds:uri="a450a3cc-050d-4aca-8a4e-543025a63de0"/>
    <ds:schemaRef ds:uri="http://purl.org/dc/dcmitype/"/>
    <ds:schemaRef ds:uri="http://schemas.microsoft.com/office/infopath/2007/PartnerControls"/>
    <ds:schemaRef ds:uri="http://schemas.microsoft.com/office/2006/metadata/properties"/>
    <ds:schemaRef ds:uri="http://purl.org/dc/elements/1.1/"/>
    <ds:schemaRef ds:uri="http://schemas.microsoft.com/office/2006/documentManagement/types"/>
    <ds:schemaRef ds:uri="http://schemas.openxmlformats.org/package/2006/metadata/core-properties"/>
    <ds:schemaRef ds:uri="http://purl.org/dc/terms/"/>
    <ds:schemaRef ds:uri="461f81f1-dbc4-4122-adb0-1c0e154b8134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</TotalTime>
  <Words>387</Words>
  <Application>Microsoft Office PowerPoint</Application>
  <PresentationFormat>Widescreen</PresentationFormat>
  <Paragraphs>56</Paragraphs>
  <Slides>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7" baseType="lpstr">
      <vt:lpstr>Wingdings,Sans-Serif</vt:lpstr>
      <vt:lpstr>Arial</vt:lpstr>
      <vt:lpstr>Calibri</vt:lpstr>
      <vt:lpstr>Century Gothic</vt:lpstr>
      <vt:lpstr>Consolas</vt:lpstr>
      <vt:lpstr>Courier New</vt:lpstr>
      <vt:lpstr>Wingdings</vt:lpstr>
      <vt:lpstr>Mesh</vt:lpstr>
      <vt:lpstr>IS THERE A NEED TO PROVIDE TRAINING ON HOW TO USE TECHOLOGY TO COLLABORATE AT UWTSD ?</vt:lpstr>
      <vt:lpstr>Reason for choosing this question </vt:lpstr>
      <vt:lpstr>We are living in a digital age where students shuffle between learning and social and communication platforms constantly.</vt:lpstr>
      <vt:lpstr>why digital skills are important for students ?</vt:lpstr>
      <vt:lpstr>PowerPoint Presentation</vt:lpstr>
      <vt:lpstr>Why do uwtsd collaborate with the university? </vt:lpstr>
      <vt:lpstr>Ethical concerns </vt:lpstr>
      <vt:lpstr>Ethical Concerns in Technology </vt:lpstr>
      <vt:lpstr>Reference list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Sherine Thompson (2212415)</cp:lastModifiedBy>
  <cp:revision>2</cp:revision>
  <dcterms:created xsi:type="dcterms:W3CDTF">2022-10-07T14:18:28Z</dcterms:created>
  <dcterms:modified xsi:type="dcterms:W3CDTF">2022-10-16T19:34:57Z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0x01010003FE60FBA00DFD4EA0E1E66DCDED4993</vt:lpwstr>
  </property>
</Properties>
</file>