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483" r:id="rId3"/>
    <p:sldId id="484" r:id="rId4"/>
    <p:sldId id="481" r:id="rId5"/>
    <p:sldId id="482" r:id="rId6"/>
    <p:sldId id="442" r:id="rId7"/>
    <p:sldId id="443" r:id="rId8"/>
    <p:sldId id="444" r:id="rId9"/>
    <p:sldId id="449" r:id="rId10"/>
    <p:sldId id="450" r:id="rId11"/>
    <p:sldId id="451" r:id="rId12"/>
    <p:sldId id="452" r:id="rId13"/>
    <p:sldId id="453" r:id="rId14"/>
    <p:sldId id="454" r:id="rId15"/>
    <p:sldId id="455" r:id="rId16"/>
    <p:sldId id="463" r:id="rId17"/>
    <p:sldId id="465" r:id="rId18"/>
    <p:sldId id="466" r:id="rId19"/>
    <p:sldId id="467" r:id="rId20"/>
    <p:sldId id="468" r:id="rId21"/>
    <p:sldId id="469" r:id="rId22"/>
    <p:sldId id="472" r:id="rId23"/>
    <p:sldId id="473" r:id="rId24"/>
    <p:sldId id="474" r:id="rId25"/>
    <p:sldId id="475" r:id="rId26"/>
    <p:sldId id="476" r:id="rId27"/>
    <p:sldId id="478" r:id="rId28"/>
    <p:sldId id="479" r:id="rId29"/>
    <p:sldId id="480" r:id="rId30"/>
    <p:sldId id="485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0" autoAdjust="0"/>
    <p:restoredTop sz="94576" autoAdjust="0"/>
  </p:normalViewPr>
  <p:slideViewPr>
    <p:cSldViewPr>
      <p:cViewPr varScale="1">
        <p:scale>
          <a:sx n="64" d="100"/>
          <a:sy n="64" d="100"/>
        </p:scale>
        <p:origin x="-14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E9871A0-518B-41B6-911E-6E36390881AF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673863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49FC34C7-1FD8-4B9A-AD4E-C2B1199C820E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10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="" val="209496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C2CE0E00-99E2-42C4-AFCA-95319C5B68F5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12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dirty="0"/>
              <a:t>Making changes up to here took about 3 hours.  LKB</a:t>
            </a:r>
          </a:p>
        </p:txBody>
      </p:sp>
    </p:spTree>
    <p:extLst>
      <p:ext uri="{BB962C8B-B14F-4D97-AF65-F5344CB8AC3E}">
        <p14:creationId xmlns:p14="http://schemas.microsoft.com/office/powerpoint/2010/main" xmlns="" val="12928210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3C80883D-3829-4998-A44B-3FF256838AEB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14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="" val="126201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FB9FE3F6-B683-4CE2-B3E7-3FFE2F248123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15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="" val="4280106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0A68DC05-8FD4-4A72-A6D0-25A4DBB1961A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21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="" val="1923659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728" y="403412"/>
            <a:ext cx="7772977" cy="806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512" y="1411941"/>
            <a:ext cx="7772977" cy="4684059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489" y="6248681"/>
            <a:ext cx="2895023" cy="456640"/>
          </a:xfrm>
          <a:prstGeom prst="rect">
            <a:avLst/>
          </a:prstGeom>
          <a:ln/>
        </p:spPr>
        <p:txBody>
          <a:bodyPr lIns="82058" tIns="41029" rIns="82058" bIns="41029"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181654-5483-41AE-B370-BEE74EF559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="" val="2739303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rm.org/hrnews/" TargetMode="External"/><Relationship Id="rId2" Type="http://schemas.openxmlformats.org/officeDocument/2006/relationships/hyperlink" Target="http://www.shrm.org/jobs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bls.gov/oco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BMSW 5102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 Relationships and Workplace Experience.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/>
              <a:t> Human</a:t>
            </a:r>
            <a:br>
              <a:rPr lang="en-US" altLang="en-US" dirty="0"/>
            </a:br>
            <a:r>
              <a:rPr lang="en-US" altLang="en-US" dirty="0"/>
              <a:t>Resource Management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C1775DD-E6A8-49B4-B41C-B94937C81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5501F87-646A-4AD0-9F4B-EB43F70E6F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Get to know each other</a:t>
            </a:r>
          </a:p>
          <a:p>
            <a:r>
              <a:rPr lang="en-GB" dirty="0"/>
              <a:t>Set class rules</a:t>
            </a:r>
          </a:p>
          <a:p>
            <a:r>
              <a:rPr lang="en-GB" dirty="0"/>
              <a:t>Answer any student </a:t>
            </a:r>
            <a:r>
              <a:rPr lang="en-GB" dirty="0" smtClean="0"/>
              <a:t>queries</a:t>
            </a:r>
            <a:endParaRPr lang="en-GB" dirty="0"/>
          </a:p>
          <a:p>
            <a:r>
              <a:rPr lang="en-GB" dirty="0"/>
              <a:t>Discuss: What is workplace Relationships</a:t>
            </a:r>
          </a:p>
          <a:p>
            <a:r>
              <a:rPr lang="en-GB" dirty="0"/>
              <a:t>Introduction to HRM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02856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xmlns="" id="{BFAD9F10-1736-AD44-8AD8-EAF62D8FEA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36525"/>
            <a:ext cx="8229600" cy="772195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solidFill>
                  <a:srgbClr val="0070C0"/>
                </a:solidFill>
              </a:rPr>
              <a:t>Module AIM &amp;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0F66827-0678-F741-87D1-538149161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50801"/>
            <a:ext cx="8229600" cy="4556398"/>
          </a:xfrm>
        </p:spPr>
        <p:txBody>
          <a:bodyPr>
            <a:noAutofit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000" b="1" dirty="0">
                <a:solidFill>
                  <a:srgbClr val="C00000"/>
                </a:solidFill>
              </a:rPr>
              <a:t>AIM(S)</a:t>
            </a:r>
          </a:p>
          <a:p>
            <a:pPr>
              <a:defRPr/>
            </a:pPr>
            <a:r>
              <a:rPr lang="en-GB" sz="2000" dirty="0"/>
              <a:t>To develop strategies for the personal and career development of individuals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sz="2000" b="1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000" b="1" dirty="0">
                <a:solidFill>
                  <a:srgbClr val="C00000"/>
                </a:solidFill>
              </a:rPr>
              <a:t>LEARNING OUTCOMES</a:t>
            </a:r>
          </a:p>
          <a:p>
            <a:r>
              <a:rPr lang="en-GB" sz="2000" dirty="0"/>
              <a:t>Critically assess the potential benefits to the organisation of developing individuals in the workplace</a:t>
            </a:r>
          </a:p>
          <a:p>
            <a:r>
              <a:rPr lang="en-GB" sz="2000" dirty="0"/>
              <a:t>Manage the individual's expectations in respect of personal development</a:t>
            </a:r>
          </a:p>
          <a:p>
            <a:r>
              <a:rPr lang="en-GB" sz="2000" dirty="0"/>
              <a:t>Critically evaluate  development vehicles available to an organisation appropriate to the development needs of the individual</a:t>
            </a:r>
          </a:p>
          <a:p>
            <a:r>
              <a:rPr lang="en-GB" sz="2000" dirty="0"/>
              <a:t>Generate a detailed plan to meet the development  needs of the individual in the workplace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A137256-C754-374B-B56E-652A90672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CF0220-3DFC-184B-A831-D82BDBC26456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631908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xmlns="" id="{67C9897A-E7D4-4149-837E-58C721B8D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C00000"/>
                </a:solidFill>
              </a:rPr>
              <a:t>Assessment</a:t>
            </a:r>
            <a:endParaRPr lang="en-GB" sz="3600" dirty="0">
              <a:solidFill>
                <a:srgbClr val="C0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D6897B44-2095-44BD-A7E2-DD81971E2468}"/>
              </a:ext>
            </a:extLst>
          </p:cNvPr>
          <p:cNvSpPr/>
          <p:nvPr/>
        </p:nvSpPr>
        <p:spPr>
          <a:xfrm>
            <a:off x="457200" y="1181033"/>
            <a:ext cx="38267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Assessment Component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45428FF5-A37B-4AB3-B500-3CACAE37D321}"/>
              </a:ext>
            </a:extLst>
          </p:cNvPr>
          <p:cNvSpPr/>
          <p:nvPr/>
        </p:nvSpPr>
        <p:spPr>
          <a:xfrm>
            <a:off x="457200" y="3580384"/>
            <a:ext cx="30440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/>
              <a:t>Assessment Component 2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xmlns="" id="{86C12F78-B6B4-4488-8897-D4EAEC46D0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0939825"/>
              </p:ext>
            </p:extLst>
          </p:nvPr>
        </p:nvGraphicFramePr>
        <p:xfrm>
          <a:off x="827584" y="1696376"/>
          <a:ext cx="6912768" cy="1107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xmlns="" val="4001141728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xmlns="" val="3610156532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xmlns="" val="2590110459"/>
                    </a:ext>
                  </a:extLst>
                </a:gridCol>
              </a:tblGrid>
              <a:tr h="467018">
                <a:tc>
                  <a:txBody>
                    <a:bodyPr/>
                    <a:lstStyle/>
                    <a:p>
                      <a:r>
                        <a:rPr lang="en-GB" dirty="0"/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69507438"/>
                  </a:ext>
                </a:extLst>
              </a:tr>
              <a:tr h="567543">
                <a:tc>
                  <a:txBody>
                    <a:bodyPr/>
                    <a:lstStyle/>
                    <a:p>
                      <a:r>
                        <a:rPr lang="en-GB" dirty="0" smtClean="0"/>
                        <a:t>Presentation </a:t>
                      </a:r>
                      <a:r>
                        <a:rPr lang="en-GB" dirty="0"/>
                        <a:t>(individual)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10-15 minutes per student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31187330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xmlns="" id="{E80BABCC-8035-4314-9A3B-6D981487EC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6083919"/>
              </p:ext>
            </p:extLst>
          </p:nvPr>
        </p:nvGraphicFramePr>
        <p:xfrm>
          <a:off x="971600" y="4066054"/>
          <a:ext cx="6912768" cy="14132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>
                  <a:extLst>
                    <a:ext uri="{9D8B030D-6E8A-4147-A177-3AD203B41FA5}">
                      <a16:colId xmlns:a16="http://schemas.microsoft.com/office/drawing/2014/main" xmlns="" val="716178193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xmlns="" val="3492221419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xmlns="" val="107241721"/>
                    </a:ext>
                  </a:extLst>
                </a:gridCol>
              </a:tblGrid>
              <a:tr h="706621">
                <a:tc>
                  <a:txBody>
                    <a:bodyPr/>
                    <a:lstStyle/>
                    <a:p>
                      <a:r>
                        <a:rPr lang="en-GB" dirty="0"/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19662779"/>
                  </a:ext>
                </a:extLst>
              </a:tr>
              <a:tr h="706621">
                <a:tc>
                  <a:txBody>
                    <a:bodyPr/>
                    <a:lstStyle/>
                    <a:p>
                      <a:r>
                        <a:rPr lang="en-GB" dirty="0"/>
                        <a:t>Written Report (Individual)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r>
                        <a:rPr lang="en-GB" dirty="0" smtClean="0"/>
                        <a:t>500 </a:t>
                      </a:r>
                      <a:r>
                        <a:rPr lang="en-GB" dirty="0"/>
                        <a:t>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738746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14198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xmlns="" id="{5248D58E-A0B0-BE44-9938-E44214885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9600" y="1196752"/>
            <a:ext cx="3454400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Title 1">
            <a:extLst>
              <a:ext uri="{FF2B5EF4-FFF2-40B4-BE49-F238E27FC236}">
                <a16:creationId xmlns:a16="http://schemas.microsoft.com/office/drawing/2014/main" xmlns="" id="{85F10570-C7B2-4E96-ACFB-D395C8B38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59" y="171116"/>
            <a:ext cx="8229600" cy="1066799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600" b="1" cap="small" dirty="0"/>
              <a:t>Developing Relationships </a:t>
            </a:r>
            <a:br>
              <a:rPr lang="en-GB" sz="3600" b="1" cap="small" dirty="0"/>
            </a:br>
            <a:r>
              <a:rPr lang="en-GB" sz="3600" b="1" cap="small" dirty="0"/>
              <a:t>&amp; Workplace Achievement</a:t>
            </a:r>
            <a:endParaRPr lang="en-GB" altLang="en-US" sz="2800" cap="small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8728ED0-418B-4202-9EC7-E24D3DB0F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476"/>
            <a:ext cx="8229600" cy="4061048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C00000"/>
                </a:solidFill>
              </a:rPr>
              <a:t>What do </a:t>
            </a:r>
            <a:r>
              <a:rPr lang="en-GB" i="1" dirty="0">
                <a:solidFill>
                  <a:srgbClr val="C00000"/>
                </a:solidFill>
              </a:rPr>
              <a:t>you think </a:t>
            </a:r>
            <a:r>
              <a:rPr lang="en-GB" dirty="0">
                <a:solidFill>
                  <a:srgbClr val="C00000"/>
                </a:solidFill>
              </a:rPr>
              <a:t>this means?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7030A0"/>
                </a:solidFill>
              </a:rPr>
              <a:t>What is workplace relationship?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0070C0"/>
                </a:solidFill>
              </a:rPr>
              <a:t>Why develop them?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00B050"/>
                </a:solidFill>
              </a:rPr>
              <a:t>How could they affect workplace achievement?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 </a:t>
            </a:r>
            <a:r>
              <a:rPr lang="en-GB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mins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discuss and record your thoughts</a:t>
            </a:r>
          </a:p>
        </p:txBody>
      </p:sp>
      <p:sp>
        <p:nvSpPr>
          <p:cNvPr id="7173" name="Slide Number Placeholder 3">
            <a:extLst>
              <a:ext uri="{FF2B5EF4-FFF2-40B4-BE49-F238E27FC236}">
                <a16:creationId xmlns:a16="http://schemas.microsoft.com/office/drawing/2014/main" xmlns="" id="{0CBC5847-0D0D-054D-8968-BF112E495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F5A46440-D9F8-984E-8692-67A253F18A0B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574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89" descr="D_JUICEDROPS_0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636" y="1075765"/>
            <a:ext cx="8319944" cy="5513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484909" y="201706"/>
            <a:ext cx="8174182" cy="701769"/>
          </a:xfrm>
        </p:spPr>
        <p:txBody>
          <a:bodyPr/>
          <a:lstStyle/>
          <a:p>
            <a:pPr eaLnBrk="1" hangingPunct="1"/>
            <a:r>
              <a:rPr lang="en-US" altLang="en-US" b="0">
                <a:solidFill>
                  <a:srgbClr val="FFFF00"/>
                </a:solidFill>
              </a:rPr>
              <a:t>Why are you studying HRM?</a:t>
            </a:r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84909" y="1008530"/>
            <a:ext cx="8174182" cy="74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/>
          <a:p>
            <a:pPr algn="ct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HRM CAREER ASPIRANT</a:t>
            </a:r>
          </a:p>
          <a:p>
            <a:pPr algn="ct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NEED AS A MANAGER OF PEOPLE</a:t>
            </a:r>
          </a:p>
        </p:txBody>
      </p:sp>
      <p:grpSp>
        <p:nvGrpSpPr>
          <p:cNvPr id="90300" name="Group 188"/>
          <p:cNvGrpSpPr>
            <a:grpSpLocks/>
          </p:cNvGrpSpPr>
          <p:nvPr/>
        </p:nvGrpSpPr>
        <p:grpSpPr bwMode="auto">
          <a:xfrm>
            <a:off x="304512" y="2442882"/>
            <a:ext cx="8431068" cy="2667000"/>
            <a:chOff x="211" y="1744"/>
            <a:chExt cx="5842" cy="1904"/>
          </a:xfrm>
        </p:grpSpPr>
        <p:sp>
          <p:nvSpPr>
            <p:cNvPr id="9223" name="Rectangle 55"/>
            <p:cNvSpPr>
              <a:spLocks noChangeArrowheads="1"/>
            </p:cNvSpPr>
            <p:nvPr/>
          </p:nvSpPr>
          <p:spPr bwMode="auto">
            <a:xfrm>
              <a:off x="4784" y="3014"/>
              <a:ext cx="126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4" name="Rectangle 57"/>
            <p:cNvSpPr>
              <a:spLocks noChangeArrowheads="1"/>
            </p:cNvSpPr>
            <p:nvPr/>
          </p:nvSpPr>
          <p:spPr bwMode="auto">
            <a:xfrm>
              <a:off x="3650" y="3014"/>
              <a:ext cx="1134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Evaluating Talent</a:t>
              </a:r>
            </a:p>
          </p:txBody>
        </p:sp>
        <p:sp>
          <p:nvSpPr>
            <p:cNvPr id="9225" name="Rectangle 58"/>
            <p:cNvSpPr>
              <a:spLocks noChangeArrowheads="1"/>
            </p:cNvSpPr>
            <p:nvPr/>
          </p:nvSpPr>
          <p:spPr bwMode="auto">
            <a:xfrm>
              <a:off x="2411" y="3014"/>
              <a:ext cx="123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6" name="Rectangle 59"/>
            <p:cNvSpPr>
              <a:spLocks noChangeArrowheads="1"/>
            </p:cNvSpPr>
            <p:nvPr/>
          </p:nvSpPr>
          <p:spPr bwMode="auto">
            <a:xfrm>
              <a:off x="1322" y="3014"/>
              <a:ext cx="108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Motivating People</a:t>
              </a:r>
            </a:p>
          </p:txBody>
        </p:sp>
        <p:sp>
          <p:nvSpPr>
            <p:cNvPr id="9227" name="Rectangle 60"/>
            <p:cNvSpPr>
              <a:spLocks noChangeArrowheads="1"/>
            </p:cNvSpPr>
            <p:nvPr/>
          </p:nvSpPr>
          <p:spPr bwMode="auto">
            <a:xfrm>
              <a:off x="211" y="3014"/>
              <a:ext cx="1111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8" name="Rectangle 61"/>
            <p:cNvSpPr>
              <a:spLocks noChangeArrowheads="1"/>
            </p:cNvSpPr>
            <p:nvPr/>
          </p:nvSpPr>
          <p:spPr bwMode="auto">
            <a:xfrm>
              <a:off x="4784" y="2381"/>
              <a:ext cx="126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Successful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Organization</a:t>
              </a:r>
            </a:p>
          </p:txBody>
        </p:sp>
        <p:sp>
          <p:nvSpPr>
            <p:cNvPr id="9229" name="Rectangle 63"/>
            <p:cNvSpPr>
              <a:spLocks noChangeArrowheads="1"/>
            </p:cNvSpPr>
            <p:nvPr/>
          </p:nvSpPr>
          <p:spPr bwMode="auto">
            <a:xfrm>
              <a:off x="3650" y="2381"/>
              <a:ext cx="1134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0" name="Rectangle 64"/>
            <p:cNvSpPr>
              <a:spLocks noChangeArrowheads="1"/>
            </p:cNvSpPr>
            <p:nvPr/>
          </p:nvSpPr>
          <p:spPr bwMode="auto">
            <a:xfrm>
              <a:off x="2411" y="2381"/>
              <a:ext cx="123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1" name="Rectangle 65"/>
            <p:cNvSpPr>
              <a:spLocks noChangeArrowheads="1"/>
            </p:cNvSpPr>
            <p:nvPr/>
          </p:nvSpPr>
          <p:spPr bwMode="auto">
            <a:xfrm>
              <a:off x="1322" y="2381"/>
              <a:ext cx="108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2" name="Rectangle 66"/>
            <p:cNvSpPr>
              <a:spLocks noChangeArrowheads="1"/>
            </p:cNvSpPr>
            <p:nvPr/>
          </p:nvSpPr>
          <p:spPr bwMode="auto">
            <a:xfrm>
              <a:off x="211" y="2381"/>
              <a:ext cx="1111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Staffing</a:t>
              </a:r>
            </a:p>
          </p:txBody>
        </p:sp>
        <p:sp>
          <p:nvSpPr>
            <p:cNvPr id="9233" name="Rectangle 67"/>
            <p:cNvSpPr>
              <a:spLocks noChangeArrowheads="1"/>
            </p:cNvSpPr>
            <p:nvPr/>
          </p:nvSpPr>
          <p:spPr bwMode="auto">
            <a:xfrm>
              <a:off x="4784" y="1744"/>
              <a:ext cx="126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4" name="Rectangle 69"/>
            <p:cNvSpPr>
              <a:spLocks noChangeArrowheads="1"/>
            </p:cNvSpPr>
            <p:nvPr/>
          </p:nvSpPr>
          <p:spPr bwMode="auto">
            <a:xfrm>
              <a:off x="3650" y="1744"/>
              <a:ext cx="1134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Organization</a:t>
              </a:r>
            </a:p>
          </p:txBody>
        </p:sp>
        <p:sp>
          <p:nvSpPr>
            <p:cNvPr id="9235" name="Rectangle 70"/>
            <p:cNvSpPr>
              <a:spLocks noChangeArrowheads="1"/>
            </p:cNvSpPr>
            <p:nvPr/>
          </p:nvSpPr>
          <p:spPr bwMode="auto">
            <a:xfrm>
              <a:off x="2411" y="1744"/>
              <a:ext cx="123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6" name="Rectangle 71"/>
            <p:cNvSpPr>
              <a:spLocks noChangeArrowheads="1"/>
            </p:cNvSpPr>
            <p:nvPr/>
          </p:nvSpPr>
          <p:spPr bwMode="auto">
            <a:xfrm>
              <a:off x="1322" y="1744"/>
              <a:ext cx="108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Job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Decision</a:t>
              </a:r>
            </a:p>
          </p:txBody>
        </p:sp>
        <p:sp>
          <p:nvSpPr>
            <p:cNvPr id="9237" name="Line 73"/>
            <p:cNvSpPr>
              <a:spLocks noChangeShapeType="1"/>
            </p:cNvSpPr>
            <p:nvPr/>
          </p:nvSpPr>
          <p:spPr bwMode="auto">
            <a:xfrm>
              <a:off x="211" y="1744"/>
              <a:ext cx="1111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8" name="Line 74"/>
            <p:cNvSpPr>
              <a:spLocks noChangeShapeType="1"/>
            </p:cNvSpPr>
            <p:nvPr/>
          </p:nvSpPr>
          <p:spPr bwMode="auto">
            <a:xfrm>
              <a:off x="211" y="3648"/>
              <a:ext cx="1111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9" name="Line 75"/>
            <p:cNvSpPr>
              <a:spLocks noChangeShapeType="1"/>
            </p:cNvSpPr>
            <p:nvPr/>
          </p:nvSpPr>
          <p:spPr bwMode="auto">
            <a:xfrm>
              <a:off x="211" y="1744"/>
              <a:ext cx="0" cy="637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0" name="Line 76"/>
            <p:cNvSpPr>
              <a:spLocks noChangeShapeType="1"/>
            </p:cNvSpPr>
            <p:nvPr/>
          </p:nvSpPr>
          <p:spPr bwMode="auto">
            <a:xfrm>
              <a:off x="6053" y="1744"/>
              <a:ext cx="0" cy="637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1" name="Line 77"/>
            <p:cNvSpPr>
              <a:spLocks noChangeShapeType="1"/>
            </p:cNvSpPr>
            <p:nvPr/>
          </p:nvSpPr>
          <p:spPr bwMode="auto">
            <a:xfrm>
              <a:off x="1322" y="1744"/>
              <a:ext cx="108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2" name="Line 78"/>
            <p:cNvSpPr>
              <a:spLocks noChangeShapeType="1"/>
            </p:cNvSpPr>
            <p:nvPr/>
          </p:nvSpPr>
          <p:spPr bwMode="auto">
            <a:xfrm>
              <a:off x="211" y="2381"/>
              <a:ext cx="0" cy="633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3" name="Line 79"/>
            <p:cNvSpPr>
              <a:spLocks noChangeShapeType="1"/>
            </p:cNvSpPr>
            <p:nvPr/>
          </p:nvSpPr>
          <p:spPr bwMode="auto">
            <a:xfrm>
              <a:off x="2411" y="1744"/>
              <a:ext cx="123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4" name="Line 80"/>
            <p:cNvSpPr>
              <a:spLocks noChangeShapeType="1"/>
            </p:cNvSpPr>
            <p:nvPr/>
          </p:nvSpPr>
          <p:spPr bwMode="auto">
            <a:xfrm>
              <a:off x="3650" y="1744"/>
              <a:ext cx="1134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5" name="Line 83"/>
            <p:cNvSpPr>
              <a:spLocks noChangeShapeType="1"/>
            </p:cNvSpPr>
            <p:nvPr/>
          </p:nvSpPr>
          <p:spPr bwMode="auto">
            <a:xfrm>
              <a:off x="6053" y="2381"/>
              <a:ext cx="0" cy="633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6" name="Line 84"/>
            <p:cNvSpPr>
              <a:spLocks noChangeShapeType="1"/>
            </p:cNvSpPr>
            <p:nvPr/>
          </p:nvSpPr>
          <p:spPr bwMode="auto">
            <a:xfrm>
              <a:off x="211" y="3014"/>
              <a:ext cx="0" cy="634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7" name="Line 85"/>
            <p:cNvSpPr>
              <a:spLocks noChangeShapeType="1"/>
            </p:cNvSpPr>
            <p:nvPr/>
          </p:nvSpPr>
          <p:spPr bwMode="auto">
            <a:xfrm>
              <a:off x="6053" y="3014"/>
              <a:ext cx="0" cy="634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8" name="Line 86"/>
            <p:cNvSpPr>
              <a:spLocks noChangeShapeType="1"/>
            </p:cNvSpPr>
            <p:nvPr/>
          </p:nvSpPr>
          <p:spPr bwMode="auto">
            <a:xfrm>
              <a:off x="1322" y="3648"/>
              <a:ext cx="108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9" name="Line 87"/>
            <p:cNvSpPr>
              <a:spLocks noChangeShapeType="1"/>
            </p:cNvSpPr>
            <p:nvPr/>
          </p:nvSpPr>
          <p:spPr bwMode="auto">
            <a:xfrm>
              <a:off x="2411" y="3648"/>
              <a:ext cx="123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0" name="Line 88"/>
            <p:cNvSpPr>
              <a:spLocks noChangeShapeType="1"/>
            </p:cNvSpPr>
            <p:nvPr/>
          </p:nvSpPr>
          <p:spPr bwMode="auto">
            <a:xfrm>
              <a:off x="3650" y="3648"/>
              <a:ext cx="1134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1" name="Line 168"/>
            <p:cNvSpPr>
              <a:spLocks noChangeShapeType="1"/>
            </p:cNvSpPr>
            <p:nvPr/>
          </p:nvSpPr>
          <p:spPr bwMode="auto">
            <a:xfrm>
              <a:off x="4784" y="1744"/>
              <a:ext cx="126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2" name="Line 183"/>
            <p:cNvSpPr>
              <a:spLocks noChangeShapeType="1"/>
            </p:cNvSpPr>
            <p:nvPr/>
          </p:nvSpPr>
          <p:spPr bwMode="auto">
            <a:xfrm>
              <a:off x="4784" y="3648"/>
              <a:ext cx="126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91240B29-F687-4F45-9708-019B960494DF}">
                <a14:hiddenLine xmlns:a14="http://schemas.microsoft.com/office/drawing/2010/main" xmlns="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3" name="AutoShape 95"/>
            <p:cNvSpPr>
              <a:spLocks noChangeArrowheads="1"/>
            </p:cNvSpPr>
            <p:nvPr/>
          </p:nvSpPr>
          <p:spPr bwMode="auto">
            <a:xfrm>
              <a:off x="643" y="1824"/>
              <a:ext cx="749" cy="576"/>
            </a:xfrm>
            <a:custGeom>
              <a:avLst/>
              <a:gdLst>
                <a:gd name="T0" fmla="*/ 525 w 21600"/>
                <a:gd name="T1" fmla="*/ 0 h 21600"/>
                <a:gd name="T2" fmla="*/ 525 w 21600"/>
                <a:gd name="T3" fmla="*/ 324 h 21600"/>
                <a:gd name="T4" fmla="*/ 112 w 21600"/>
                <a:gd name="T5" fmla="*/ 576 h 21600"/>
                <a:gd name="T6" fmla="*/ 749 w 21600"/>
                <a:gd name="T7" fmla="*/ 162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9 w 21600"/>
                <a:gd name="T13" fmla="*/ 2925 h 21600"/>
                <a:gd name="T14" fmla="*/ 18226 w 21600"/>
                <a:gd name="T15" fmla="*/ 9263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4" name="AutoShape 96"/>
            <p:cNvSpPr>
              <a:spLocks noChangeArrowheads="1"/>
            </p:cNvSpPr>
            <p:nvPr/>
          </p:nvSpPr>
          <p:spPr bwMode="auto">
            <a:xfrm flipV="1">
              <a:off x="624" y="3014"/>
              <a:ext cx="749" cy="576"/>
            </a:xfrm>
            <a:custGeom>
              <a:avLst/>
              <a:gdLst>
                <a:gd name="T0" fmla="*/ 525 w 21600"/>
                <a:gd name="T1" fmla="*/ 0 h 21600"/>
                <a:gd name="T2" fmla="*/ 525 w 21600"/>
                <a:gd name="T3" fmla="*/ 324 h 21600"/>
                <a:gd name="T4" fmla="*/ 112 w 21600"/>
                <a:gd name="T5" fmla="*/ 576 h 21600"/>
                <a:gd name="T6" fmla="*/ 749 w 21600"/>
                <a:gd name="T7" fmla="*/ 162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9 w 21600"/>
                <a:gd name="T13" fmla="*/ 2925 h 21600"/>
                <a:gd name="T14" fmla="*/ 18226 w 21600"/>
                <a:gd name="T15" fmla="*/ 9263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5" name="AutoShape 97"/>
            <p:cNvSpPr>
              <a:spLocks noChangeArrowheads="1"/>
            </p:cNvSpPr>
            <p:nvPr/>
          </p:nvSpPr>
          <p:spPr bwMode="auto">
            <a:xfrm>
              <a:off x="2400" y="1776"/>
              <a:ext cx="1202" cy="432"/>
            </a:xfrm>
            <a:prstGeom prst="rightArrow">
              <a:avLst>
                <a:gd name="adj1" fmla="val 50000"/>
                <a:gd name="adj2" fmla="val 69560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256" name="AutoShape 165"/>
            <p:cNvSpPr>
              <a:spLocks noChangeArrowheads="1"/>
            </p:cNvSpPr>
            <p:nvPr/>
          </p:nvSpPr>
          <p:spPr bwMode="auto">
            <a:xfrm>
              <a:off x="2400" y="3168"/>
              <a:ext cx="1202" cy="432"/>
            </a:xfrm>
            <a:prstGeom prst="rightArrow">
              <a:avLst>
                <a:gd name="adj1" fmla="val 50000"/>
                <a:gd name="adj2" fmla="val 69560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257" name="AutoShape 186"/>
            <p:cNvSpPr>
              <a:spLocks noChangeArrowheads="1"/>
            </p:cNvSpPr>
            <p:nvPr/>
          </p:nvSpPr>
          <p:spPr bwMode="auto">
            <a:xfrm rot="5400000">
              <a:off x="4887" y="1833"/>
              <a:ext cx="576" cy="749"/>
            </a:xfrm>
            <a:custGeom>
              <a:avLst/>
              <a:gdLst>
                <a:gd name="T0" fmla="*/ 403 w 21600"/>
                <a:gd name="T1" fmla="*/ 0 h 21600"/>
                <a:gd name="T2" fmla="*/ 403 w 21600"/>
                <a:gd name="T3" fmla="*/ 422 h 21600"/>
                <a:gd name="T4" fmla="*/ 86 w 21600"/>
                <a:gd name="T5" fmla="*/ 749 h 21600"/>
                <a:gd name="T6" fmla="*/ 576 w 21600"/>
                <a:gd name="T7" fmla="*/ 211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13 w 21600"/>
                <a:gd name="T13" fmla="*/ 2913 h 21600"/>
                <a:gd name="T14" fmla="*/ 18225 w 21600"/>
                <a:gd name="T15" fmla="*/ 925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8" name="AutoShape 187"/>
            <p:cNvSpPr>
              <a:spLocks noChangeArrowheads="1"/>
            </p:cNvSpPr>
            <p:nvPr/>
          </p:nvSpPr>
          <p:spPr bwMode="auto">
            <a:xfrm rot="16200000" flipV="1">
              <a:off x="4887" y="2841"/>
              <a:ext cx="576" cy="749"/>
            </a:xfrm>
            <a:custGeom>
              <a:avLst/>
              <a:gdLst>
                <a:gd name="T0" fmla="*/ 403 w 21600"/>
                <a:gd name="T1" fmla="*/ 0 h 21600"/>
                <a:gd name="T2" fmla="*/ 403 w 21600"/>
                <a:gd name="T3" fmla="*/ 422 h 21600"/>
                <a:gd name="T4" fmla="*/ 86 w 21600"/>
                <a:gd name="T5" fmla="*/ 749 h 21600"/>
                <a:gd name="T6" fmla="*/ 576 w 21600"/>
                <a:gd name="T7" fmla="*/ 211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13 w 21600"/>
                <a:gd name="T13" fmla="*/ 2913 h 21600"/>
                <a:gd name="T14" fmla="*/ 18225 w 21600"/>
                <a:gd name="T15" fmla="*/ 925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302" name="Text Box 190"/>
          <p:cNvSpPr txBox="1">
            <a:spLocks noChangeArrowheads="1"/>
          </p:cNvSpPr>
          <p:nvPr/>
        </p:nvSpPr>
        <p:spPr bwMode="auto">
          <a:xfrm>
            <a:off x="1172741" y="5736012"/>
            <a:ext cx="7368010" cy="74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>
            <a:spAutoFit/>
          </a:bodyPr>
          <a:lstStyle/>
          <a:p>
            <a:pPr algn="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UNDERSTAND PEOPLE WORK RELATIONSHIPS</a:t>
            </a:r>
          </a:p>
          <a:p>
            <a:pPr algn="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LEARN THE CONTENT UNDER WHICH PEOPLE PERFORM</a:t>
            </a:r>
          </a:p>
        </p:txBody>
      </p:sp>
    </p:spTree>
    <p:extLst>
      <p:ext uri="{BB962C8B-B14F-4D97-AF65-F5344CB8AC3E}">
        <p14:creationId xmlns:p14="http://schemas.microsoft.com/office/powerpoint/2010/main" xmlns="" val="2549374214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0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90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  <p:bldP spid="90302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73785" y="806824"/>
            <a:ext cx="7772977" cy="1325096"/>
          </a:xfrm>
        </p:spPr>
        <p:txBody>
          <a:bodyPr/>
          <a:lstStyle/>
          <a:p>
            <a:pPr algn="r" eaLnBrk="1" hangingPunct="1"/>
            <a:r>
              <a:rPr lang="en-US" altLang="en-US"/>
              <a:t>Core</a:t>
            </a:r>
            <a:br>
              <a:rPr lang="en-US" altLang="en-US"/>
            </a:br>
            <a:r>
              <a:rPr lang="en-US" altLang="en-US"/>
              <a:t>Competencies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0750" y="2349034"/>
            <a:ext cx="7226012" cy="3746966"/>
          </a:xfrm>
        </p:spPr>
        <p:txBody>
          <a:bodyPr/>
          <a:lstStyle/>
          <a:p>
            <a:pPr eaLnBrk="1" hangingPunct="1"/>
            <a:r>
              <a:rPr lang="en-US" altLang="en-US" dirty="0"/>
              <a:t>Integrated knowledge sets within an organization that distinguish it from its competitors and deliver value to customers.</a:t>
            </a:r>
          </a:p>
        </p:txBody>
      </p:sp>
    </p:spTree>
    <p:extLst>
      <p:ext uri="{BB962C8B-B14F-4D97-AF65-F5344CB8AC3E}">
        <p14:creationId xmlns:p14="http://schemas.microsoft.com/office/powerpoint/2010/main" xmlns="" val="3012075423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54183" y="201706"/>
            <a:ext cx="8080375" cy="672353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chemeClr val="bg1"/>
                </a:solidFill>
              </a:rPr>
              <a:t>Human Resource Management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54728" y="1479177"/>
            <a:ext cx="6602557" cy="148898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/>
              <a:t>	Human Resource Management:  Contribute to Organizational Goals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454728" y="3160059"/>
            <a:ext cx="6602557" cy="682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29" tIns="45714" rIns="91429" bIns="45714"/>
          <a:lstStyle>
            <a:lvl1pPr marL="382588" indent="-382588" defTabSz="10191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itchFamily="34" charset="0"/>
              </a:defRPr>
            </a:lvl1pPr>
            <a:lvl2pPr marL="827088" indent="-317500" defTabSz="10191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</a:defRPr>
            </a:lvl2pPr>
            <a:lvl3pPr marL="1273175" indent="-254000" defTabSz="10191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782763" indent="-254000" defTabSz="1019175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itchFamily="34" charset="0"/>
              </a:defRPr>
            </a:lvl4pPr>
            <a:lvl5pPr marL="2292350" indent="-254000" defTabSz="1019175">
              <a:spcBef>
                <a:spcPct val="20000"/>
              </a:spcBef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5pPr>
            <a:lvl6pPr marL="27495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6pPr>
            <a:lvl7pPr marL="32067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7pPr>
            <a:lvl8pPr marL="36639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8pPr>
            <a:lvl9pPr marL="41211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b="0"/>
              <a:t>	Personnel:  Record Keeping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454728" y="4639235"/>
            <a:ext cx="6602557" cy="9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29" tIns="45714" rIns="91429" bIns="45714"/>
          <a:lstStyle>
            <a:lvl1pPr marL="382588" indent="-382588" defTabSz="10191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itchFamily="34" charset="0"/>
              </a:defRPr>
            </a:lvl1pPr>
            <a:lvl2pPr marL="827088" indent="-317500" defTabSz="10191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</a:defRPr>
            </a:lvl2pPr>
            <a:lvl3pPr marL="1273175" indent="-254000" defTabSz="10191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782763" indent="-254000" defTabSz="1019175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itchFamily="34" charset="0"/>
              </a:defRPr>
            </a:lvl4pPr>
            <a:lvl5pPr marL="2292350" indent="-254000" defTabSz="1019175">
              <a:spcBef>
                <a:spcPct val="20000"/>
              </a:spcBef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5pPr>
            <a:lvl6pPr marL="27495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6pPr>
            <a:lvl7pPr marL="32067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7pPr>
            <a:lvl8pPr marL="36639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8pPr>
            <a:lvl9pPr marL="41211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b="0"/>
              <a:t>	Management Oriented</a:t>
            </a:r>
          </a:p>
        </p:txBody>
      </p:sp>
    </p:spTree>
    <p:extLst>
      <p:ext uri="{BB962C8B-B14F-4D97-AF65-F5344CB8AC3E}">
        <p14:creationId xmlns:p14="http://schemas.microsoft.com/office/powerpoint/2010/main" xmlns="" val="2469127752"/>
      </p:ext>
    </p:extLst>
  </p:cSld>
  <p:clrMapOvr>
    <a:masterClrMapping/>
  </p:clrMapOvr>
  <p:transition spd="med">
    <p:random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207818" y="403412"/>
            <a:ext cx="8589818" cy="553291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900" u="sng">
                <a:effectLst>
                  <a:outerShdw blurRad="38100" dist="38100" dir="2700000" algn="tl">
                    <a:srgbClr val="C0C0C0"/>
                  </a:outerShdw>
                </a:effectLst>
              </a:rPr>
              <a:t>Foundations of Human Resources Management</a:t>
            </a:r>
          </a:p>
        </p:txBody>
      </p:sp>
      <p:graphicFrame>
        <p:nvGraphicFramePr>
          <p:cNvPr id="98691" name="Group 387"/>
          <p:cNvGraphicFramePr>
            <a:graphicFrameLocks noGrp="1"/>
          </p:cNvGraphicFramePr>
          <p:nvPr>
            <p:ph type="tbl" idx="1"/>
          </p:nvPr>
        </p:nvGraphicFramePr>
        <p:xfrm>
          <a:off x="277091" y="1277471"/>
          <a:ext cx="8589818" cy="4679858"/>
        </p:xfrm>
        <a:graphic>
          <a:graphicData uri="http://schemas.openxmlformats.org/drawingml/2006/table">
            <a:tbl>
              <a:tblPr/>
              <a:tblGrid>
                <a:gridCol w="287914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84739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86327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476250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SCIENTIFIC MANAGEMENT</a:t>
                      </a:r>
                    </a:p>
                  </a:txBody>
                  <a:tcPr marL="83127" marR="83127" marT="40341" marB="0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HUMAN RELATIONS</a:t>
                      </a:r>
                    </a:p>
                  </a:txBody>
                  <a:tcPr marL="83127" marR="83127" marT="40341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BEHAVIORAL SCIENCE</a:t>
                      </a:r>
                    </a:p>
                  </a:txBody>
                  <a:tcPr marL="83127" marR="83127" marT="40341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08467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Provides a basis for:</a:t>
                      </a:r>
                    </a:p>
                  </a:txBody>
                  <a:tcPr marL="83127" marR="83127" marT="40341" marB="0"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Focuses attention upon:</a:t>
                      </a:r>
                    </a:p>
                  </a:txBody>
                  <a:tcPr marL="83127" marR="83127" marT="40341" marB="0" anchor="b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Is an extension of human relations that:</a:t>
                      </a:r>
                    </a:p>
                  </a:txBody>
                  <a:tcPr marL="83127" marR="83127" marT="40341" marB="0" anchor="b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04265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Determining the best work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methods in order to: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rowSpan="4"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individual differences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among employees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interpersonal relations at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work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informal group behavior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employee attitudes and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opinions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leadership techniques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communication practices   </a:t>
                      </a:r>
                    </a:p>
                  </a:txBody>
                  <a:tcPr marL="83127" marR="83127" marT="40341" marB="0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rowSpan="4"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involves an inter-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disciplinary approach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views the organization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 as a dynamic system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is concerned with the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total organizational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climate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is oriented toward both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economic and humanistic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objectives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retains concern for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employee participation,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group behavior, and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interpersonal relations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83127" marR="83127" marT="40341" marB="0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320894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improve efficiency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place right employee in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the right job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teach employees the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right methods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93059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Establishing time 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standards in order to: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1376923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appraise performance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eliminate unsatisfactory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performance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reward superior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performance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0007357"/>
      </p:ext>
    </p:extLst>
  </p:cSld>
  <p:clrMapOvr>
    <a:masterClrMapping/>
  </p:clrMapOvr>
  <p:transition spd="med">
    <p:random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08364" y="134471"/>
            <a:ext cx="7758545" cy="769004"/>
          </a:xfrm>
        </p:spPr>
        <p:txBody>
          <a:bodyPr anchor="ctr"/>
          <a:lstStyle/>
          <a:p>
            <a:pPr eaLnBrk="1" hangingPunct="1"/>
            <a:r>
              <a:rPr lang="en-US" altLang="en-US" sz="3900">
                <a:solidFill>
                  <a:srgbClr val="00441C"/>
                </a:solidFill>
              </a:rPr>
              <a:t>Overall Framework for HR</a:t>
            </a:r>
            <a:endParaRPr lang="en-US" altLang="en-US" sz="2900">
              <a:solidFill>
                <a:srgbClr val="00441C"/>
              </a:solidFill>
            </a:endParaRPr>
          </a:p>
        </p:txBody>
      </p:sp>
      <p:sp>
        <p:nvSpPr>
          <p:cNvPr id="145412" name="Oval 4"/>
          <p:cNvSpPr>
            <a:spLocks noChangeArrowheads="1"/>
          </p:cNvSpPr>
          <p:nvPr/>
        </p:nvSpPr>
        <p:spPr bwMode="auto">
          <a:xfrm>
            <a:off x="3659909" y="1734110"/>
            <a:ext cx="4779818" cy="4639235"/>
          </a:xfrm>
          <a:prstGeom prst="ellipse">
            <a:avLst/>
          </a:prstGeom>
          <a:solidFill>
            <a:srgbClr val="9DFFB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/>
          <a:p>
            <a:pPr algn="ctr" eaLnBrk="1" hangingPunct="1">
              <a:defRPr/>
            </a:pPr>
            <a:endParaRPr lang="en-US" altLang="en-US" sz="2200" i="1" u="sng"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1373909" y="1734110"/>
            <a:ext cx="4779818" cy="4639235"/>
          </a:xfrm>
          <a:prstGeom prst="ellipse">
            <a:avLst/>
          </a:prstGeom>
          <a:solidFill>
            <a:srgbClr val="FFFF99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3" name="Freeform 6"/>
          <p:cNvSpPr>
            <a:spLocks/>
          </p:cNvSpPr>
          <p:nvPr/>
        </p:nvSpPr>
        <p:spPr bwMode="auto">
          <a:xfrm>
            <a:off x="3659910" y="2011456"/>
            <a:ext cx="2519795" cy="4076140"/>
          </a:xfrm>
          <a:custGeom>
            <a:avLst/>
            <a:gdLst>
              <a:gd name="T0" fmla="*/ 1371600 w 1746"/>
              <a:gd name="T1" fmla="*/ 0 h 2910"/>
              <a:gd name="T2" fmla="*/ 1247775 w 1746"/>
              <a:gd name="T3" fmla="*/ 66675 h 2910"/>
              <a:gd name="T4" fmla="*/ 1133475 w 1746"/>
              <a:gd name="T5" fmla="*/ 133350 h 2910"/>
              <a:gd name="T6" fmla="*/ 1009650 w 1746"/>
              <a:gd name="T7" fmla="*/ 228600 h 2910"/>
              <a:gd name="T8" fmla="*/ 914400 w 1746"/>
              <a:gd name="T9" fmla="*/ 314325 h 2910"/>
              <a:gd name="T10" fmla="*/ 762000 w 1746"/>
              <a:gd name="T11" fmla="*/ 447675 h 2910"/>
              <a:gd name="T12" fmla="*/ 638175 w 1746"/>
              <a:gd name="T13" fmla="*/ 571500 h 2910"/>
              <a:gd name="T14" fmla="*/ 514350 w 1746"/>
              <a:gd name="T15" fmla="*/ 733425 h 2910"/>
              <a:gd name="T16" fmla="*/ 400050 w 1746"/>
              <a:gd name="T17" fmla="*/ 876300 h 2910"/>
              <a:gd name="T18" fmla="*/ 304800 w 1746"/>
              <a:gd name="T19" fmla="*/ 1066800 h 2910"/>
              <a:gd name="T20" fmla="*/ 238125 w 1746"/>
              <a:gd name="T21" fmla="*/ 1209675 h 2910"/>
              <a:gd name="T22" fmla="*/ 161925 w 1746"/>
              <a:gd name="T23" fmla="*/ 1409700 h 2910"/>
              <a:gd name="T24" fmla="*/ 76200 w 1746"/>
              <a:gd name="T25" fmla="*/ 1619250 h 2910"/>
              <a:gd name="T26" fmla="*/ 38100 w 1746"/>
              <a:gd name="T27" fmla="*/ 1800225 h 2910"/>
              <a:gd name="T28" fmla="*/ 19050 w 1746"/>
              <a:gd name="T29" fmla="*/ 1981200 h 2910"/>
              <a:gd name="T30" fmla="*/ 0 w 1746"/>
              <a:gd name="T31" fmla="*/ 2209800 h 2910"/>
              <a:gd name="T32" fmla="*/ 0 w 1746"/>
              <a:gd name="T33" fmla="*/ 2371725 h 2910"/>
              <a:gd name="T34" fmla="*/ 0 w 1746"/>
              <a:gd name="T35" fmla="*/ 2476500 h 2910"/>
              <a:gd name="T36" fmla="*/ 9525 w 1746"/>
              <a:gd name="T37" fmla="*/ 2581275 h 2910"/>
              <a:gd name="T38" fmla="*/ 28575 w 1746"/>
              <a:gd name="T39" fmla="*/ 2724150 h 2910"/>
              <a:gd name="T40" fmla="*/ 66675 w 1746"/>
              <a:gd name="T41" fmla="*/ 2876550 h 2910"/>
              <a:gd name="T42" fmla="*/ 123825 w 1746"/>
              <a:gd name="T43" fmla="*/ 3105150 h 2910"/>
              <a:gd name="T44" fmla="*/ 180975 w 1746"/>
              <a:gd name="T45" fmla="*/ 3305175 h 2910"/>
              <a:gd name="T46" fmla="*/ 257175 w 1746"/>
              <a:gd name="T47" fmla="*/ 3457575 h 2910"/>
              <a:gd name="T48" fmla="*/ 352425 w 1746"/>
              <a:gd name="T49" fmla="*/ 3629025 h 2910"/>
              <a:gd name="T50" fmla="*/ 438150 w 1746"/>
              <a:gd name="T51" fmla="*/ 3771900 h 2910"/>
              <a:gd name="T52" fmla="*/ 552450 w 1746"/>
              <a:gd name="T53" fmla="*/ 3914775 h 2910"/>
              <a:gd name="T54" fmla="*/ 647700 w 1746"/>
              <a:gd name="T55" fmla="*/ 4048125 h 2910"/>
              <a:gd name="T56" fmla="*/ 771525 w 1746"/>
              <a:gd name="T57" fmla="*/ 4171950 h 2910"/>
              <a:gd name="T58" fmla="*/ 819150 w 1746"/>
              <a:gd name="T59" fmla="*/ 4219575 h 2910"/>
              <a:gd name="T60" fmla="*/ 923925 w 1746"/>
              <a:gd name="T61" fmla="*/ 4324350 h 2910"/>
              <a:gd name="T62" fmla="*/ 1057275 w 1746"/>
              <a:gd name="T63" fmla="*/ 4429125 h 2910"/>
              <a:gd name="T64" fmla="*/ 1209675 w 1746"/>
              <a:gd name="T65" fmla="*/ 4524375 h 2910"/>
              <a:gd name="T66" fmla="*/ 1295400 w 1746"/>
              <a:gd name="T67" fmla="*/ 4572000 h 2910"/>
              <a:gd name="T68" fmla="*/ 1371600 w 1746"/>
              <a:gd name="T69" fmla="*/ 4619625 h 2910"/>
              <a:gd name="T70" fmla="*/ 1504950 w 1746"/>
              <a:gd name="T71" fmla="*/ 4552950 h 2910"/>
              <a:gd name="T72" fmla="*/ 1609725 w 1746"/>
              <a:gd name="T73" fmla="*/ 4486275 h 2910"/>
              <a:gd name="T74" fmla="*/ 1704975 w 1746"/>
              <a:gd name="T75" fmla="*/ 4400550 h 2910"/>
              <a:gd name="T76" fmla="*/ 1847850 w 1746"/>
              <a:gd name="T77" fmla="*/ 4286250 h 2910"/>
              <a:gd name="T78" fmla="*/ 1952625 w 1746"/>
              <a:gd name="T79" fmla="*/ 4191000 h 2910"/>
              <a:gd name="T80" fmla="*/ 2105025 w 1746"/>
              <a:gd name="T81" fmla="*/ 4029075 h 2910"/>
              <a:gd name="T82" fmla="*/ 2247900 w 1746"/>
              <a:gd name="T83" fmla="*/ 3848100 h 2910"/>
              <a:gd name="T84" fmla="*/ 2381250 w 1746"/>
              <a:gd name="T85" fmla="*/ 3648075 h 2910"/>
              <a:gd name="T86" fmla="*/ 2457450 w 1746"/>
              <a:gd name="T87" fmla="*/ 3476625 h 2910"/>
              <a:gd name="T88" fmla="*/ 2609850 w 1746"/>
              <a:gd name="T89" fmla="*/ 3162300 h 2910"/>
              <a:gd name="T90" fmla="*/ 2657475 w 1746"/>
              <a:gd name="T91" fmla="*/ 2914650 h 2910"/>
              <a:gd name="T92" fmla="*/ 2743200 w 1746"/>
              <a:gd name="T93" fmla="*/ 2590800 h 2910"/>
              <a:gd name="T94" fmla="*/ 2762250 w 1746"/>
              <a:gd name="T95" fmla="*/ 2428875 h 2910"/>
              <a:gd name="T96" fmla="*/ 2771775 w 1746"/>
              <a:gd name="T97" fmla="*/ 2152650 h 2910"/>
              <a:gd name="T98" fmla="*/ 2752725 w 1746"/>
              <a:gd name="T99" fmla="*/ 2028825 h 2910"/>
              <a:gd name="T100" fmla="*/ 2724150 w 1746"/>
              <a:gd name="T101" fmla="*/ 1838325 h 2910"/>
              <a:gd name="T102" fmla="*/ 2676525 w 1746"/>
              <a:gd name="T103" fmla="*/ 1600200 h 2910"/>
              <a:gd name="T104" fmla="*/ 2600325 w 1746"/>
              <a:gd name="T105" fmla="*/ 1371600 h 2910"/>
              <a:gd name="T106" fmla="*/ 2533650 w 1746"/>
              <a:gd name="T107" fmla="*/ 1209675 h 2910"/>
              <a:gd name="T108" fmla="*/ 2438400 w 1746"/>
              <a:gd name="T109" fmla="*/ 1057275 h 2910"/>
              <a:gd name="T110" fmla="*/ 2352675 w 1746"/>
              <a:gd name="T111" fmla="*/ 904875 h 2910"/>
              <a:gd name="T112" fmla="*/ 2219325 w 1746"/>
              <a:gd name="T113" fmla="*/ 733425 h 2910"/>
              <a:gd name="T114" fmla="*/ 2133600 w 1746"/>
              <a:gd name="T115" fmla="*/ 628650 h 2910"/>
              <a:gd name="T116" fmla="*/ 1990725 w 1746"/>
              <a:gd name="T117" fmla="*/ 457200 h 2910"/>
              <a:gd name="T118" fmla="*/ 1828800 w 1746"/>
              <a:gd name="T119" fmla="*/ 295275 h 2910"/>
              <a:gd name="T120" fmla="*/ 1685925 w 1746"/>
              <a:gd name="T121" fmla="*/ 180975 h 2910"/>
              <a:gd name="T122" fmla="*/ 1543050 w 1746"/>
              <a:gd name="T123" fmla="*/ 85725 h 2910"/>
              <a:gd name="T124" fmla="*/ 1371600 w 1746"/>
              <a:gd name="T125" fmla="*/ 0 h 291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746" h="2910">
                <a:moveTo>
                  <a:pt x="864" y="0"/>
                </a:moveTo>
                <a:lnTo>
                  <a:pt x="786" y="42"/>
                </a:lnTo>
                <a:lnTo>
                  <a:pt x="714" y="84"/>
                </a:lnTo>
                <a:lnTo>
                  <a:pt x="636" y="144"/>
                </a:lnTo>
                <a:lnTo>
                  <a:pt x="576" y="198"/>
                </a:lnTo>
                <a:lnTo>
                  <a:pt x="480" y="282"/>
                </a:lnTo>
                <a:lnTo>
                  <a:pt x="402" y="360"/>
                </a:lnTo>
                <a:lnTo>
                  <a:pt x="324" y="462"/>
                </a:lnTo>
                <a:lnTo>
                  <a:pt x="252" y="552"/>
                </a:lnTo>
                <a:lnTo>
                  <a:pt x="192" y="672"/>
                </a:lnTo>
                <a:lnTo>
                  <a:pt x="150" y="762"/>
                </a:lnTo>
                <a:lnTo>
                  <a:pt x="102" y="888"/>
                </a:lnTo>
                <a:lnTo>
                  <a:pt x="48" y="1020"/>
                </a:lnTo>
                <a:lnTo>
                  <a:pt x="24" y="1134"/>
                </a:lnTo>
                <a:lnTo>
                  <a:pt x="12" y="1248"/>
                </a:lnTo>
                <a:lnTo>
                  <a:pt x="0" y="1392"/>
                </a:lnTo>
                <a:lnTo>
                  <a:pt x="0" y="1494"/>
                </a:lnTo>
                <a:lnTo>
                  <a:pt x="0" y="1560"/>
                </a:lnTo>
                <a:lnTo>
                  <a:pt x="6" y="1626"/>
                </a:lnTo>
                <a:lnTo>
                  <a:pt x="18" y="1716"/>
                </a:lnTo>
                <a:lnTo>
                  <a:pt x="42" y="1812"/>
                </a:lnTo>
                <a:lnTo>
                  <a:pt x="78" y="1956"/>
                </a:lnTo>
                <a:lnTo>
                  <a:pt x="114" y="2082"/>
                </a:lnTo>
                <a:lnTo>
                  <a:pt x="162" y="2178"/>
                </a:lnTo>
                <a:lnTo>
                  <a:pt x="222" y="2286"/>
                </a:lnTo>
                <a:lnTo>
                  <a:pt x="276" y="2376"/>
                </a:lnTo>
                <a:lnTo>
                  <a:pt x="348" y="2466"/>
                </a:lnTo>
                <a:lnTo>
                  <a:pt x="408" y="2550"/>
                </a:lnTo>
                <a:lnTo>
                  <a:pt x="486" y="2628"/>
                </a:lnTo>
                <a:lnTo>
                  <a:pt x="516" y="2658"/>
                </a:lnTo>
                <a:lnTo>
                  <a:pt x="582" y="2724"/>
                </a:lnTo>
                <a:lnTo>
                  <a:pt x="666" y="2790"/>
                </a:lnTo>
                <a:lnTo>
                  <a:pt x="762" y="2850"/>
                </a:lnTo>
                <a:lnTo>
                  <a:pt x="816" y="2880"/>
                </a:lnTo>
                <a:lnTo>
                  <a:pt x="864" y="2910"/>
                </a:lnTo>
                <a:lnTo>
                  <a:pt x="948" y="2868"/>
                </a:lnTo>
                <a:lnTo>
                  <a:pt x="1014" y="2826"/>
                </a:lnTo>
                <a:lnTo>
                  <a:pt x="1074" y="2772"/>
                </a:lnTo>
                <a:lnTo>
                  <a:pt x="1164" y="2700"/>
                </a:lnTo>
                <a:lnTo>
                  <a:pt x="1230" y="2640"/>
                </a:lnTo>
                <a:lnTo>
                  <a:pt x="1326" y="2538"/>
                </a:lnTo>
                <a:lnTo>
                  <a:pt x="1416" y="2424"/>
                </a:lnTo>
                <a:lnTo>
                  <a:pt x="1500" y="2298"/>
                </a:lnTo>
                <a:lnTo>
                  <a:pt x="1548" y="2190"/>
                </a:lnTo>
                <a:lnTo>
                  <a:pt x="1644" y="1992"/>
                </a:lnTo>
                <a:lnTo>
                  <a:pt x="1674" y="1836"/>
                </a:lnTo>
                <a:lnTo>
                  <a:pt x="1728" y="1632"/>
                </a:lnTo>
                <a:lnTo>
                  <a:pt x="1740" y="1530"/>
                </a:lnTo>
                <a:lnTo>
                  <a:pt x="1746" y="1356"/>
                </a:lnTo>
                <a:lnTo>
                  <a:pt x="1734" y="1278"/>
                </a:lnTo>
                <a:lnTo>
                  <a:pt x="1716" y="1158"/>
                </a:lnTo>
                <a:lnTo>
                  <a:pt x="1686" y="1008"/>
                </a:lnTo>
                <a:lnTo>
                  <a:pt x="1638" y="864"/>
                </a:lnTo>
                <a:lnTo>
                  <a:pt x="1596" y="762"/>
                </a:lnTo>
                <a:lnTo>
                  <a:pt x="1536" y="666"/>
                </a:lnTo>
                <a:lnTo>
                  <a:pt x="1482" y="570"/>
                </a:lnTo>
                <a:lnTo>
                  <a:pt x="1398" y="462"/>
                </a:lnTo>
                <a:lnTo>
                  <a:pt x="1344" y="396"/>
                </a:lnTo>
                <a:lnTo>
                  <a:pt x="1254" y="288"/>
                </a:lnTo>
                <a:lnTo>
                  <a:pt x="1152" y="186"/>
                </a:lnTo>
                <a:lnTo>
                  <a:pt x="1062" y="114"/>
                </a:lnTo>
                <a:lnTo>
                  <a:pt x="972" y="54"/>
                </a:lnTo>
                <a:lnTo>
                  <a:pt x="864" y="0"/>
                </a:lnTo>
                <a:close/>
              </a:path>
            </a:pathLst>
          </a:custGeom>
          <a:solidFill>
            <a:schemeClr val="accent1"/>
          </a:solidFill>
          <a:ln w="1270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/>
          <a:p>
            <a:endParaRPr lang="en-GB"/>
          </a:p>
        </p:txBody>
      </p:sp>
      <p:sp>
        <p:nvSpPr>
          <p:cNvPr id="145415" name="Text Box 7"/>
          <p:cNvSpPr txBox="1">
            <a:spLocks noChangeArrowheads="1"/>
          </p:cNvSpPr>
          <p:nvPr/>
        </p:nvSpPr>
        <p:spPr bwMode="auto">
          <a:xfrm>
            <a:off x="1668318" y="3155857"/>
            <a:ext cx="1853045" cy="2545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Globalization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Technology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Managing change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Intellectual capital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Market response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Cost containment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45416" name="Text Box 8"/>
          <p:cNvSpPr txBox="1">
            <a:spLocks noChangeArrowheads="1"/>
          </p:cNvSpPr>
          <p:nvPr/>
        </p:nvSpPr>
        <p:spPr bwMode="auto">
          <a:xfrm>
            <a:off x="4179455" y="3155857"/>
            <a:ext cx="1561523" cy="205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Planning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Staffing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Job Design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Training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Appraisal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Compensation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45417" name="Text Box 9"/>
          <p:cNvSpPr txBox="1">
            <a:spLocks noChangeArrowheads="1"/>
          </p:cNvSpPr>
          <p:nvPr/>
        </p:nvSpPr>
        <p:spPr bwMode="auto">
          <a:xfrm>
            <a:off x="6386080" y="3155857"/>
            <a:ext cx="1695738" cy="3037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Diversity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Age distribution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Gender issues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Education levels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Employee rights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Privacy issues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Work Attitudes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Work and family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2355273" y="874059"/>
            <a:ext cx="5284932" cy="529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5F5F5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sz="2900">
                <a:solidFill>
                  <a:srgbClr val="00441C"/>
                </a:solidFill>
              </a:rPr>
              <a:t>Current Focus</a:t>
            </a:r>
          </a:p>
        </p:txBody>
      </p:sp>
      <p:grpSp>
        <p:nvGrpSpPr>
          <p:cNvPr id="145420" name="Group 12"/>
          <p:cNvGrpSpPr>
            <a:grpSpLocks/>
          </p:cNvGrpSpPr>
          <p:nvPr/>
        </p:nvGrpSpPr>
        <p:grpSpPr bwMode="auto">
          <a:xfrm>
            <a:off x="1662545" y="2622174"/>
            <a:ext cx="6413500" cy="1077164"/>
            <a:chOff x="1156" y="2176"/>
            <a:chExt cx="4444" cy="769"/>
          </a:xfrm>
        </p:grpSpPr>
        <p:sp>
          <p:nvSpPr>
            <p:cNvPr id="17419" name="Text Box 13"/>
            <p:cNvSpPr txBox="1">
              <a:spLocks noChangeArrowheads="1"/>
            </p:cNvSpPr>
            <p:nvPr/>
          </p:nvSpPr>
          <p:spPr bwMode="auto">
            <a:xfrm>
              <a:off x="1156" y="2330"/>
              <a:ext cx="1284" cy="4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COMPETITIVE CHALLENGES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  <p:sp>
          <p:nvSpPr>
            <p:cNvPr id="17420" name="Text Box 14"/>
            <p:cNvSpPr txBox="1">
              <a:spLocks noChangeArrowheads="1"/>
            </p:cNvSpPr>
            <p:nvPr/>
          </p:nvSpPr>
          <p:spPr bwMode="auto">
            <a:xfrm>
              <a:off x="2896" y="2176"/>
              <a:ext cx="1082" cy="7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HUMAN RESOURCES MANAGEMENT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  <p:sp>
          <p:nvSpPr>
            <p:cNvPr id="17421" name="Text Box 15"/>
            <p:cNvSpPr txBox="1">
              <a:spLocks noChangeArrowheads="1"/>
            </p:cNvSpPr>
            <p:nvPr/>
          </p:nvSpPr>
          <p:spPr bwMode="auto">
            <a:xfrm>
              <a:off x="4425" y="2330"/>
              <a:ext cx="1175" cy="4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EMPLOYEE CONCERNS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683200571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145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5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45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5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5" grpId="0" autoUpdateAnimBg="0"/>
      <p:bldP spid="145416" grpId="0" autoUpdateAnimBg="0"/>
      <p:bldP spid="14541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92728" y="134470"/>
            <a:ext cx="7772977" cy="806824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Functional Specialization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7637" y="2151530"/>
            <a:ext cx="6778625" cy="4518772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US" altLang="en-US" sz="250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Staffing/Planning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Broader Job Design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Recruitment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Selection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Training Staff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Performance Management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Compensation Management/Incentive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Labor Relations/Global Teamwork</a:t>
            </a:r>
          </a:p>
        </p:txBody>
      </p:sp>
      <p:sp>
        <p:nvSpPr>
          <p:cNvPr id="19460" name="Text Box 4" descr="C_JUICEDROPS_036"/>
          <p:cNvSpPr txBox="1">
            <a:spLocks noChangeArrowheads="1"/>
          </p:cNvSpPr>
          <p:nvPr/>
        </p:nvSpPr>
        <p:spPr bwMode="auto">
          <a:xfrm>
            <a:off x="0" y="1008529"/>
            <a:ext cx="9144000" cy="975411"/>
          </a:xfrm>
          <a:prstGeom prst="rect">
            <a:avLst/>
          </a:prstGeom>
          <a:blipFill dpi="0" rotWithShape="0">
            <a:blip r:embed="rId2" cstate="print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Still Essential to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Achieve Organizational Goods</a:t>
            </a:r>
          </a:p>
        </p:txBody>
      </p:sp>
    </p:spTree>
    <p:extLst>
      <p:ext uri="{BB962C8B-B14F-4D97-AF65-F5344CB8AC3E}">
        <p14:creationId xmlns:p14="http://schemas.microsoft.com/office/powerpoint/2010/main" xmlns="" val="2731254592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93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93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8942"/>
            <a:ext cx="9144000" cy="1347507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Competencies of HR Professionals</a:t>
            </a:r>
          </a:p>
        </p:txBody>
      </p:sp>
      <p:graphicFrame>
        <p:nvGraphicFramePr>
          <p:cNvPr id="100472" name="Group 120"/>
          <p:cNvGraphicFramePr>
            <a:graphicFrameLocks noGrp="1"/>
          </p:cNvGraphicFramePr>
          <p:nvPr>
            <p:ph type="tbl" idx="1"/>
          </p:nvPr>
        </p:nvGraphicFramePr>
        <p:xfrm>
          <a:off x="682625" y="1815353"/>
          <a:ext cx="7630102" cy="3923460"/>
        </p:xfrm>
        <a:graphic>
          <a:graphicData uri="http://schemas.openxmlformats.org/drawingml/2006/table">
            <a:tbl>
              <a:tblPr/>
              <a:tblGrid>
                <a:gridCol w="245918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58473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58618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1051953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BUSINESS CAPABILITIES</a:t>
                      </a:r>
                    </a:p>
                  </a:txBody>
                  <a:tcPr marL="83127" marR="83127" marT="0" marB="0" anchor="b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MANAGING CHANGE PROCESSES</a:t>
                      </a:r>
                    </a:p>
                  </a:txBody>
                  <a:tcPr marL="83127" marR="83127" marT="0" marB="0" anchor="b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HUMAN RESOURCES</a:t>
                      </a:r>
                    </a:p>
                  </a:txBody>
                  <a:tcPr marL="83127" marR="83127" marT="0" marB="0" anchor="b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871507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Financial, Strategic, Technological</a:t>
                      </a:r>
                    </a:p>
                  </a:txBody>
                  <a:tcPr marL="83127" marR="83127" marT="0" marB="0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Diagnosis, Influence, Contracting, Intervention, Problem Solving, Relationships, Communication</a:t>
                      </a:r>
                    </a:p>
                  </a:txBody>
                  <a:tcPr marL="83127" marR="83127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Staffing, Development, Appraisal, Rewards, Organizational Planning Communication</a:t>
                      </a:r>
                    </a:p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83127" marR="83127" marT="0" marB="0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97198717"/>
      </p:ext>
    </p:extLst>
  </p:cSld>
  <p:clrMapOvr>
    <a:masterClrMapping/>
  </p:clrMapOvr>
  <p:transition spd="med">
    <p:rand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050"/>
          <p:cNvSpPr>
            <a:spLocks noGrp="1" noChangeArrowheads="1"/>
          </p:cNvSpPr>
          <p:nvPr>
            <p:ph type="title"/>
          </p:nvPr>
        </p:nvSpPr>
        <p:spPr>
          <a:xfrm>
            <a:off x="692728" y="134471"/>
            <a:ext cx="7772977" cy="1680882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Professionalization of Human Resource Management</a:t>
            </a:r>
          </a:p>
        </p:txBody>
      </p:sp>
      <p:sp>
        <p:nvSpPr>
          <p:cNvPr id="133123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1108364" y="3294530"/>
            <a:ext cx="6778625" cy="3106831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/>
          <a:lstStyle/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Code of Ethics</a:t>
            </a:r>
          </a:p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Literature and Research</a:t>
            </a:r>
          </a:p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Body of Knowledge/University Level Courses</a:t>
            </a:r>
          </a:p>
        </p:txBody>
      </p:sp>
      <p:sp>
        <p:nvSpPr>
          <p:cNvPr id="22532" name="Text Box 2052" descr="C_JUICEDROPS_036"/>
          <p:cNvSpPr txBox="1">
            <a:spLocks noChangeArrowheads="1"/>
          </p:cNvSpPr>
          <p:nvPr/>
        </p:nvSpPr>
        <p:spPr bwMode="auto">
          <a:xfrm>
            <a:off x="0" y="2151530"/>
            <a:ext cx="9144000" cy="739588"/>
          </a:xfrm>
          <a:prstGeom prst="rect">
            <a:avLst/>
          </a:prstGeom>
          <a:blipFill dpi="0" rotWithShape="0">
            <a:blip r:embed="rId2" cstate="print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Development of Professional Organizations</a:t>
            </a:r>
          </a:p>
        </p:txBody>
      </p:sp>
    </p:spTree>
    <p:extLst>
      <p:ext uri="{BB962C8B-B14F-4D97-AF65-F5344CB8AC3E}">
        <p14:creationId xmlns:p14="http://schemas.microsoft.com/office/powerpoint/2010/main" xmlns="" val="1211677299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92"/>
          <p:cNvSpPr>
            <a:spLocks noGrp="1" noChangeArrowheads="1"/>
          </p:cNvSpPr>
          <p:nvPr>
            <p:ph type="body" idx="1"/>
          </p:nvPr>
        </p:nvSpPr>
        <p:spPr>
          <a:xfrm>
            <a:off x="346363" y="489557"/>
            <a:ext cx="8451273" cy="5715000"/>
          </a:xfrm>
          <a:noFill/>
        </p:spPr>
        <p:txBody>
          <a:bodyPr lIns="0" tIns="0" rIns="0" bIns="0" anchor="ctr"/>
          <a:lstStyle/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 b="1" i="1" dirty="0"/>
              <a:t>As a member of the Society for Human Resource Management, I pledge myself to: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Maintain the highest standards of professional and personal conduct.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Strive for personal growth in the field of human resource management.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Support the society’s goals and objectives for developing the human resource management profession.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Encourage my employer to make the fair and equitable treatment of all employees a primary concern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Strive to make my employer profitable both in monetary terms and through the support and encouragement of effective employment practices.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Instill in the employees and the public a sense of confidence about the conduct and intentions of my employer.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Maintain loyalty to my employer and pursue its objectives in ways that are consistent with the public interest.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Uphold all laws and regulations relating to my employer’s activities.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Refrain from using my official positions, either regular or volunteer, to secure special privilege, gain or benefit for myself.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Maintain the confidentiality of privileged information.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Improve public understanding of the role of human resource management.</a:t>
            </a:r>
          </a:p>
        </p:txBody>
      </p:sp>
      <p:sp>
        <p:nvSpPr>
          <p:cNvPr id="28675" name="Rectangle 194"/>
          <p:cNvSpPr>
            <a:spLocks noGrp="1" noChangeArrowheads="1"/>
          </p:cNvSpPr>
          <p:nvPr>
            <p:ph type="title"/>
          </p:nvPr>
        </p:nvSpPr>
        <p:spPr>
          <a:xfrm>
            <a:off x="-468560" y="201705"/>
            <a:ext cx="6804602" cy="575703"/>
          </a:xfrm>
          <a:noFill/>
        </p:spPr>
        <p:txBody>
          <a:bodyPr lIns="82628" tIns="41315" rIns="82628" bIns="41315"/>
          <a:lstStyle/>
          <a:p>
            <a:pPr algn="r" eaLnBrk="1" hangingPunct="1"/>
            <a:r>
              <a:rPr lang="en-US" altLang="en-US" dirty="0"/>
              <a:t>Code of Ethics</a:t>
            </a:r>
          </a:p>
        </p:txBody>
      </p:sp>
    </p:spTree>
    <p:extLst>
      <p:ext uri="{BB962C8B-B14F-4D97-AF65-F5344CB8AC3E}">
        <p14:creationId xmlns:p14="http://schemas.microsoft.com/office/powerpoint/2010/main" xmlns="" val="4150198949"/>
      </p:ext>
    </p:extLst>
  </p:cSld>
  <p:clrMapOvr>
    <a:masterClrMapping/>
  </p:clrMapOvr>
  <p:transition spd="med">
    <p:random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91"/>
          <p:cNvSpPr>
            <a:spLocks noGrp="1" noChangeArrowheads="1"/>
          </p:cNvSpPr>
          <p:nvPr>
            <p:ph type="body" idx="1"/>
          </p:nvPr>
        </p:nvSpPr>
        <p:spPr>
          <a:xfrm>
            <a:off x="900546" y="1916206"/>
            <a:ext cx="7189932" cy="3885640"/>
          </a:xfrm>
          <a:noFill/>
        </p:spPr>
        <p:txBody>
          <a:bodyPr lIns="0" tIns="0" rIns="0" bIns="0" anchor="ctr"/>
          <a:lstStyle/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Experimentation and research is encouraged.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Organized body of information and knowledge has been accumulated.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The exchange of information is promoted through professional meetings and publications.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Adherence to an established code of ethics is prescribed.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University curriculums for developing practitioners have been created.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A program for accrediting practitioners has been established.</a:t>
            </a:r>
          </a:p>
        </p:txBody>
      </p:sp>
      <p:sp useBgFill="1">
        <p:nvSpPr>
          <p:cNvPr id="26627" name="Rectangle 193"/>
          <p:cNvSpPr>
            <a:spLocks noGrp="1" noChangeArrowheads="1"/>
          </p:cNvSpPr>
          <p:nvPr>
            <p:ph type="title"/>
          </p:nvPr>
        </p:nvSpPr>
        <p:spPr>
          <a:xfrm>
            <a:off x="0" y="697566"/>
            <a:ext cx="9144000" cy="1218640"/>
          </a:xfrm>
        </p:spPr>
        <p:txBody>
          <a:bodyPr/>
          <a:lstStyle/>
          <a:p>
            <a:pPr eaLnBrk="1" hangingPunct="1"/>
            <a:r>
              <a:rPr lang="en-US" altLang="en-US" sz="3100"/>
              <a:t>Professional Characteristics of</a:t>
            </a:r>
            <a:br>
              <a:rPr lang="en-US" altLang="en-US" sz="3100"/>
            </a:br>
            <a:r>
              <a:rPr lang="en-US" altLang="en-US" sz="3100"/>
              <a:t>Human Resources Management</a:t>
            </a:r>
          </a:p>
        </p:txBody>
      </p:sp>
    </p:spTree>
    <p:extLst>
      <p:ext uri="{BB962C8B-B14F-4D97-AF65-F5344CB8AC3E}">
        <p14:creationId xmlns:p14="http://schemas.microsoft.com/office/powerpoint/2010/main" xmlns="" val="1702228051"/>
      </p:ext>
    </p:extLst>
  </p:cSld>
  <p:clrMapOvr>
    <a:masterClrMapping/>
  </p:clrMapOvr>
  <p:transition spd="med">
    <p:random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692728" y="403412"/>
            <a:ext cx="7772977" cy="1844769"/>
          </a:xfrm>
        </p:spPr>
        <p:txBody>
          <a:bodyPr/>
          <a:lstStyle/>
          <a:p>
            <a:pPr algn="r" eaLnBrk="1" hangingPunct="1"/>
            <a:r>
              <a:rPr lang="en-US" altLang="en-US"/>
              <a:t>Human Resources</a:t>
            </a:r>
            <a:br>
              <a:rPr lang="en-US" altLang="en-US"/>
            </a:br>
            <a:r>
              <a:rPr lang="en-US" altLang="en-US"/>
              <a:t>Information Systems (HRIS)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93819" y="2578754"/>
            <a:ext cx="6175375" cy="3703544"/>
          </a:xfrm>
        </p:spPr>
        <p:txBody>
          <a:bodyPr/>
          <a:lstStyle/>
          <a:p>
            <a:pPr eaLnBrk="1" hangingPunct="1"/>
            <a:r>
              <a:rPr lang="en-US" altLang="en-US"/>
              <a:t>Computerized system that provides current and accurate data for purposes of control and decision making.</a:t>
            </a:r>
          </a:p>
        </p:txBody>
      </p:sp>
    </p:spTree>
    <p:extLst>
      <p:ext uri="{BB962C8B-B14F-4D97-AF65-F5344CB8AC3E}">
        <p14:creationId xmlns:p14="http://schemas.microsoft.com/office/powerpoint/2010/main" xmlns="" val="3611616234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3886" y="476672"/>
            <a:ext cx="8174182" cy="1250857"/>
          </a:xfrm>
        </p:spPr>
        <p:txBody>
          <a:bodyPr/>
          <a:lstStyle/>
          <a:p>
            <a:pPr eaLnBrk="1" hangingPunct="1"/>
            <a:r>
              <a:rPr lang="en-US" altLang="en-US" dirty="0"/>
              <a:t>Human Resource Management Budget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545" y="2286000"/>
            <a:ext cx="7140864" cy="356347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Support for Managers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Maintain Policies and Communication Vehicles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Financial Plan/HR Budgets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HRIS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Processes and Flows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Surveys and Studies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Support Staff</a:t>
            </a:r>
          </a:p>
        </p:txBody>
      </p:sp>
    </p:spTree>
    <p:extLst>
      <p:ext uri="{BB962C8B-B14F-4D97-AF65-F5344CB8AC3E}">
        <p14:creationId xmlns:p14="http://schemas.microsoft.com/office/powerpoint/2010/main" xmlns="" val="2057111996"/>
      </p:ext>
    </p:extLst>
  </p:cSld>
  <p:clrMapOvr>
    <a:masterClrMapping/>
  </p:clrMapOvr>
  <p:transition spd="med">
    <p:rand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377" name="Text Box 89"/>
          <p:cNvSpPr txBox="1">
            <a:spLocks noChangeArrowheads="1"/>
          </p:cNvSpPr>
          <p:nvPr/>
        </p:nvSpPr>
        <p:spPr bwMode="auto">
          <a:xfrm>
            <a:off x="0" y="1276070"/>
            <a:ext cx="9144000" cy="5326996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50000">
                <a:schemeClr val="accent1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/>
          <a:lstStyle/>
          <a:p>
            <a:pPr algn="r" eaLnBrk="1" hangingPunct="1">
              <a:spcBef>
                <a:spcPct val="50000"/>
              </a:spcBef>
              <a:defRPr/>
            </a:pP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48131" name="Rectangle 2" descr="D_JUICEDROPS_051"/>
          <p:cNvSpPr>
            <a:spLocks noGrp="1" noChangeArrowheads="1"/>
          </p:cNvSpPr>
          <p:nvPr>
            <p:ph type="title"/>
          </p:nvPr>
        </p:nvSpPr>
        <p:spPr>
          <a:xfrm>
            <a:off x="0" y="134470"/>
            <a:ext cx="9144000" cy="806824"/>
          </a:xfr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/>
          <a:lstStyle/>
          <a:p>
            <a:pPr eaLnBrk="1" hangingPunct="1"/>
            <a:r>
              <a:rPr lang="en-US" altLang="en-US" sz="2700">
                <a:solidFill>
                  <a:srgbClr val="FFFFFF"/>
                </a:solidFill>
              </a:rPr>
              <a:t>Organization of Human Resources Department</a:t>
            </a:r>
          </a:p>
        </p:txBody>
      </p:sp>
      <p:grpSp>
        <p:nvGrpSpPr>
          <p:cNvPr id="48132" name="Group 88"/>
          <p:cNvGrpSpPr>
            <a:grpSpLocks/>
          </p:cNvGrpSpPr>
          <p:nvPr/>
        </p:nvGrpSpPr>
        <p:grpSpPr bwMode="auto">
          <a:xfrm>
            <a:off x="0" y="1276071"/>
            <a:ext cx="9144000" cy="5205131"/>
            <a:chOff x="0" y="720"/>
            <a:chExt cx="6336" cy="3716"/>
          </a:xfrm>
        </p:grpSpPr>
        <p:sp>
          <p:nvSpPr>
            <p:cNvPr id="48133" name="Text Box 46"/>
            <p:cNvSpPr txBox="1">
              <a:spLocks noChangeArrowheads="1"/>
            </p:cNvSpPr>
            <p:nvPr/>
          </p:nvSpPr>
          <p:spPr bwMode="auto">
            <a:xfrm>
              <a:off x="912" y="1152"/>
              <a:ext cx="4272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4" name="Text Box 47"/>
            <p:cNvSpPr txBox="1">
              <a:spLocks noChangeArrowheads="1"/>
            </p:cNvSpPr>
            <p:nvPr/>
          </p:nvSpPr>
          <p:spPr bwMode="auto">
            <a:xfrm>
              <a:off x="2880" y="1392"/>
              <a:ext cx="116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5" name="Text Box 48"/>
            <p:cNvSpPr txBox="1">
              <a:spLocks noChangeArrowheads="1"/>
            </p:cNvSpPr>
            <p:nvPr/>
          </p:nvSpPr>
          <p:spPr bwMode="auto">
            <a:xfrm>
              <a:off x="4944" y="1392"/>
              <a:ext cx="480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6" name="Text Box 49"/>
            <p:cNvSpPr txBox="1">
              <a:spLocks noChangeArrowheads="1"/>
            </p:cNvSpPr>
            <p:nvPr/>
          </p:nvSpPr>
          <p:spPr bwMode="auto">
            <a:xfrm>
              <a:off x="1440" y="2448"/>
              <a:ext cx="768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60000"/>
                </a:lnSpc>
              </a:pPr>
              <a:endParaRPr lang="en-US" altLang="en-US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7" name="Text Box 50"/>
            <p:cNvSpPr txBox="1">
              <a:spLocks noChangeArrowheads="1"/>
            </p:cNvSpPr>
            <p:nvPr/>
          </p:nvSpPr>
          <p:spPr bwMode="auto">
            <a:xfrm>
              <a:off x="2496" y="2496"/>
              <a:ext cx="960" cy="2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endParaRPr lang="en-US" altLang="en-US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8" name="Line 51"/>
            <p:cNvSpPr>
              <a:spLocks noChangeShapeType="1"/>
            </p:cNvSpPr>
            <p:nvPr/>
          </p:nvSpPr>
          <p:spPr bwMode="auto">
            <a:xfrm>
              <a:off x="720" y="1104"/>
              <a:ext cx="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9" name="Rectangle 53"/>
            <p:cNvSpPr>
              <a:spLocks noChangeArrowheads="1"/>
            </p:cNvSpPr>
            <p:nvPr/>
          </p:nvSpPr>
          <p:spPr bwMode="auto">
            <a:xfrm>
              <a:off x="144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0" name="Text Box 54"/>
            <p:cNvSpPr txBox="1">
              <a:spLocks noChangeArrowheads="1"/>
            </p:cNvSpPr>
            <p:nvPr/>
          </p:nvSpPr>
          <p:spPr bwMode="auto">
            <a:xfrm>
              <a:off x="144" y="1231"/>
              <a:ext cx="1008" cy="12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Employment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Recruitment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Interviewing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Testing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Placement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Orientation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Reassignments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Terminations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Records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1" name="Text Box 55"/>
            <p:cNvSpPr txBox="1">
              <a:spLocks noChangeArrowheads="1"/>
            </p:cNvSpPr>
            <p:nvPr/>
          </p:nvSpPr>
          <p:spPr bwMode="auto">
            <a:xfrm>
              <a:off x="1440" y="1231"/>
              <a:ext cx="960" cy="13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25000"/>
                </a:lnSpc>
              </a:pPr>
              <a:endParaRPr lang="en-US" altLang="en-US" sz="7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Employee </a:t>
              </a: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Development</a:t>
              </a: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25000"/>
                </a:lnSpc>
              </a:pPr>
              <a:endParaRPr lang="en-US" altLang="en-US" sz="1100">
                <a:solidFill>
                  <a:schemeClr val="tx1"/>
                </a:solidFill>
              </a:endParaRP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Training Program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Operators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Supervisors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Apprentices</a:t>
              </a:r>
            </a:p>
            <a:p>
              <a:pPr eaLnBrk="1" hangingPunct="1">
                <a:lnSpc>
                  <a:spcPct val="25000"/>
                </a:lnSpc>
              </a:pPr>
              <a:endParaRPr lang="en-US" altLang="en-US" sz="11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Training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Instructors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Facilities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Materials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2" name="Rectangle 56"/>
            <p:cNvSpPr>
              <a:spLocks noChangeArrowheads="1"/>
            </p:cNvSpPr>
            <p:nvPr/>
          </p:nvSpPr>
          <p:spPr bwMode="auto">
            <a:xfrm>
              <a:off x="2736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3" name="Text Box 57"/>
            <p:cNvSpPr txBox="1">
              <a:spLocks noChangeArrowheads="1"/>
            </p:cNvSpPr>
            <p:nvPr/>
          </p:nvSpPr>
          <p:spPr bwMode="auto">
            <a:xfrm>
              <a:off x="2784" y="1231"/>
              <a:ext cx="960" cy="10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Compensation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Job Analysis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Job Evaluation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Work Standards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Wage Surveys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Employee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Classification</a:t>
              </a:r>
              <a:endParaRPr lang="en-US" altLang="en-US">
                <a:solidFill>
                  <a:schemeClr val="tx1"/>
                </a:solidFill>
              </a:endParaRPr>
            </a:p>
          </p:txBody>
        </p:sp>
        <p:sp>
          <p:nvSpPr>
            <p:cNvPr id="48144" name="Rectangle 58"/>
            <p:cNvSpPr>
              <a:spLocks noChangeArrowheads="1"/>
            </p:cNvSpPr>
            <p:nvPr/>
          </p:nvSpPr>
          <p:spPr bwMode="auto">
            <a:xfrm>
              <a:off x="3984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5" name="Text Box 59"/>
            <p:cNvSpPr txBox="1">
              <a:spLocks noChangeArrowheads="1"/>
            </p:cNvSpPr>
            <p:nvPr/>
          </p:nvSpPr>
          <p:spPr bwMode="auto">
            <a:xfrm>
              <a:off x="4032" y="1231"/>
              <a:ext cx="912" cy="1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"/>
                </a:lnSpc>
              </a:pPr>
              <a:endParaRPr lang="en-US" altLang="en-US" sz="13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Labor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Relations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Collective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 Bargaining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Legal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Grievance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Suggestion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 Plans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Bargaining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Associations</a:t>
              </a:r>
              <a:endParaRPr lang="en-US" altLang="en-US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48146" name="Rectangle 60"/>
            <p:cNvSpPr>
              <a:spLocks noChangeArrowheads="1"/>
            </p:cNvSpPr>
            <p:nvPr/>
          </p:nvSpPr>
          <p:spPr bwMode="auto">
            <a:xfrm>
              <a:off x="5232" y="1183"/>
              <a:ext cx="912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7" name="Text Box 61"/>
            <p:cNvSpPr txBox="1">
              <a:spLocks noChangeArrowheads="1"/>
            </p:cNvSpPr>
            <p:nvPr/>
          </p:nvSpPr>
          <p:spPr bwMode="auto">
            <a:xfrm>
              <a:off x="5304" y="1183"/>
              <a:ext cx="816" cy="15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20000"/>
                </a:spcBef>
              </a:pPr>
              <a:r>
                <a:rPr lang="en-US" altLang="en-US" sz="1300">
                  <a:solidFill>
                    <a:schemeClr val="tx1"/>
                  </a:solidFill>
                </a:rPr>
                <a:t>Human Resources Planning Division</a:t>
              </a:r>
            </a:p>
            <a:p>
              <a:pPr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Forecasting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Personnel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Inventories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Planning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   Models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Resource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Information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  Career Paths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8" name="Rectangle 62"/>
            <p:cNvSpPr>
              <a:spLocks noChangeArrowheads="1"/>
            </p:cNvSpPr>
            <p:nvPr/>
          </p:nvSpPr>
          <p:spPr bwMode="auto">
            <a:xfrm>
              <a:off x="1392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9" name="Line 63"/>
            <p:cNvSpPr>
              <a:spLocks noChangeShapeType="1"/>
            </p:cNvSpPr>
            <p:nvPr/>
          </p:nvSpPr>
          <p:spPr bwMode="auto">
            <a:xfrm>
              <a:off x="720" y="1087"/>
              <a:ext cx="499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0" name="Line 64"/>
            <p:cNvSpPr>
              <a:spLocks noChangeShapeType="1"/>
            </p:cNvSpPr>
            <p:nvPr/>
          </p:nvSpPr>
          <p:spPr bwMode="auto">
            <a:xfrm>
              <a:off x="2592" y="1008"/>
              <a:ext cx="0" cy="175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1" name="Line 76"/>
            <p:cNvSpPr>
              <a:spLocks noChangeShapeType="1"/>
            </p:cNvSpPr>
            <p:nvPr/>
          </p:nvSpPr>
          <p:spPr bwMode="auto">
            <a:xfrm>
              <a:off x="720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2" name="Line 77"/>
            <p:cNvSpPr>
              <a:spLocks noChangeShapeType="1"/>
            </p:cNvSpPr>
            <p:nvPr/>
          </p:nvSpPr>
          <p:spPr bwMode="auto">
            <a:xfrm>
              <a:off x="1920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3" name="Line 78"/>
            <p:cNvSpPr>
              <a:spLocks noChangeShapeType="1"/>
            </p:cNvSpPr>
            <p:nvPr/>
          </p:nvSpPr>
          <p:spPr bwMode="auto">
            <a:xfrm>
              <a:off x="3264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4" name="Line 79"/>
            <p:cNvSpPr>
              <a:spLocks noChangeShapeType="1"/>
            </p:cNvSpPr>
            <p:nvPr/>
          </p:nvSpPr>
          <p:spPr bwMode="auto">
            <a:xfrm>
              <a:off x="4512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5" name="Line 80"/>
            <p:cNvSpPr>
              <a:spLocks noChangeShapeType="1"/>
            </p:cNvSpPr>
            <p:nvPr/>
          </p:nvSpPr>
          <p:spPr bwMode="auto">
            <a:xfrm>
              <a:off x="5712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6" name="Rectangle 74"/>
            <p:cNvSpPr>
              <a:spLocks noChangeArrowheads="1"/>
            </p:cNvSpPr>
            <p:nvPr/>
          </p:nvSpPr>
          <p:spPr bwMode="auto">
            <a:xfrm>
              <a:off x="3984" y="2851"/>
              <a:ext cx="816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57" name="Line 52"/>
            <p:cNvSpPr>
              <a:spLocks noChangeShapeType="1"/>
            </p:cNvSpPr>
            <p:nvPr/>
          </p:nvSpPr>
          <p:spPr bwMode="auto">
            <a:xfrm>
              <a:off x="5760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8" name="Line 65"/>
            <p:cNvSpPr>
              <a:spLocks noChangeShapeType="1"/>
            </p:cNvSpPr>
            <p:nvPr/>
          </p:nvSpPr>
          <p:spPr bwMode="auto">
            <a:xfrm>
              <a:off x="768" y="2766"/>
              <a:ext cx="499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54" name="Text Box 66"/>
            <p:cNvSpPr txBox="1">
              <a:spLocks noChangeArrowheads="1"/>
            </p:cNvSpPr>
            <p:nvPr/>
          </p:nvSpPr>
          <p:spPr bwMode="auto">
            <a:xfrm>
              <a:off x="144" y="2899"/>
              <a:ext cx="1104" cy="1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300"/>
                <a:t>Safety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Safety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Campaigns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Engineering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Inspections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Education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1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Accident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Investigation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Records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Awards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5" name="Text Box 67"/>
            <p:cNvSpPr txBox="1">
              <a:spLocks noChangeArrowheads="1"/>
            </p:cNvSpPr>
            <p:nvPr/>
          </p:nvSpPr>
          <p:spPr bwMode="auto">
            <a:xfrm>
              <a:off x="1392" y="2899"/>
              <a:ext cx="1008" cy="1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Medical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Examinations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First Aid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Medical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  Facilities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Health Program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Treatment and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   Services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6" name="Text Box 68"/>
            <p:cNvSpPr txBox="1">
              <a:spLocks noChangeArrowheads="1"/>
            </p:cNvSpPr>
            <p:nvPr/>
          </p:nvSpPr>
          <p:spPr bwMode="auto">
            <a:xfrm>
              <a:off x="2587" y="2851"/>
              <a:ext cx="1219" cy="12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Personnel Research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Records and Reports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Statistical Analysis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Manuals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Systems and Procedures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Policies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Personnel Audits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Opinion surveys</a:t>
              </a:r>
              <a:endParaRPr lang="en-US" altLang="en-US" sz="1300"/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7" name="Text Box 69"/>
            <p:cNvSpPr txBox="1">
              <a:spLocks noChangeArrowheads="1"/>
            </p:cNvSpPr>
            <p:nvPr/>
          </p:nvSpPr>
          <p:spPr bwMode="auto">
            <a:xfrm>
              <a:off x="3984" y="2735"/>
              <a:ext cx="864" cy="17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Employee Benefits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Pensions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Profit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Sharing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Savings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Insurance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Cafeteria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Publications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Recreation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Counseling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Parking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Miscellaneous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8" name="Text Box 70"/>
            <p:cNvSpPr txBox="1">
              <a:spLocks noChangeArrowheads="1"/>
            </p:cNvSpPr>
            <p:nvPr/>
          </p:nvSpPr>
          <p:spPr bwMode="auto">
            <a:xfrm>
              <a:off x="5040" y="2899"/>
              <a:ext cx="1104" cy="14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Equal</a:t>
              </a: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 Opportunity</a:t>
              </a: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Employer</a:t>
              </a:r>
            </a:p>
            <a:p>
              <a:pPr algn="ctr" eaLnBrk="1" hangingPunct="1">
                <a:lnSpc>
                  <a:spcPct val="2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algn="ctr" eaLnBrk="1" hangingPunct="1">
                <a:lnSpc>
                  <a:spcPct val="20000"/>
                </a:lnSpc>
                <a:spcBef>
                  <a:spcPct val="50000"/>
                </a:spcBef>
                <a:defRPr/>
              </a:pPr>
              <a:endParaRPr lang="en-US" altLang="en-US" sz="11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Affirmative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Action Planning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Records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Discrimination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Complaints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Counseling and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Liaison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1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48164" name="Rectangle 71"/>
            <p:cNvSpPr>
              <a:spLocks noChangeArrowheads="1"/>
            </p:cNvSpPr>
            <p:nvPr/>
          </p:nvSpPr>
          <p:spPr bwMode="auto">
            <a:xfrm>
              <a:off x="144" y="2851"/>
              <a:ext cx="1008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5" name="Rectangle 72"/>
            <p:cNvSpPr>
              <a:spLocks noChangeArrowheads="1"/>
            </p:cNvSpPr>
            <p:nvPr/>
          </p:nvSpPr>
          <p:spPr bwMode="auto">
            <a:xfrm>
              <a:off x="1392" y="2851"/>
              <a:ext cx="1008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6" name="Rectangle 73"/>
            <p:cNvSpPr>
              <a:spLocks noChangeArrowheads="1"/>
            </p:cNvSpPr>
            <p:nvPr/>
          </p:nvSpPr>
          <p:spPr bwMode="auto">
            <a:xfrm>
              <a:off x="2592" y="2851"/>
              <a:ext cx="1200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7" name="Rectangle 75"/>
            <p:cNvSpPr>
              <a:spLocks noChangeArrowheads="1"/>
            </p:cNvSpPr>
            <p:nvPr/>
          </p:nvSpPr>
          <p:spPr bwMode="auto">
            <a:xfrm>
              <a:off x="4944" y="2851"/>
              <a:ext cx="1200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8" name="Line 81"/>
            <p:cNvSpPr>
              <a:spLocks noChangeShapeType="1"/>
            </p:cNvSpPr>
            <p:nvPr/>
          </p:nvSpPr>
          <p:spPr bwMode="auto">
            <a:xfrm>
              <a:off x="768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9" name="Line 82"/>
            <p:cNvSpPr>
              <a:spLocks noChangeShapeType="1"/>
            </p:cNvSpPr>
            <p:nvPr/>
          </p:nvSpPr>
          <p:spPr bwMode="auto">
            <a:xfrm>
              <a:off x="1872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0" name="Line 83"/>
            <p:cNvSpPr>
              <a:spLocks noChangeShapeType="1"/>
            </p:cNvSpPr>
            <p:nvPr/>
          </p:nvSpPr>
          <p:spPr bwMode="auto">
            <a:xfrm>
              <a:off x="3168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1" name="Line 84"/>
            <p:cNvSpPr>
              <a:spLocks noChangeShapeType="1"/>
            </p:cNvSpPr>
            <p:nvPr/>
          </p:nvSpPr>
          <p:spPr bwMode="auto">
            <a:xfrm>
              <a:off x="4368" y="2766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2" name="Text Box 85"/>
            <p:cNvSpPr txBox="1">
              <a:spLocks noChangeArrowheads="1"/>
            </p:cNvSpPr>
            <p:nvPr/>
          </p:nvSpPr>
          <p:spPr bwMode="auto">
            <a:xfrm>
              <a:off x="0" y="720"/>
              <a:ext cx="6336" cy="3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r>
                <a:rPr lang="en-US" altLang="en-US" sz="2200" b="0" i="1" u="sng">
                  <a:solidFill>
                    <a:schemeClr val="tx1"/>
                  </a:solidFill>
                </a:rPr>
                <a:t>Human Resources Manager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77529161"/>
      </p:ext>
    </p:extLst>
  </p:cSld>
  <p:clrMapOvr>
    <a:masterClrMapping/>
  </p:clrMapOvr>
  <p:transition spd="med">
    <p:random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73691"/>
            <a:ext cx="9144000" cy="575703"/>
          </a:xfrm>
        </p:spPr>
        <p:txBody>
          <a:bodyPr/>
          <a:lstStyle/>
          <a:p>
            <a:pPr eaLnBrk="1" hangingPunct="1"/>
            <a:r>
              <a:rPr lang="en-US" altLang="en-US" sz="3200"/>
              <a:t>Qualifications for a Career in HRM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77091" y="806824"/>
            <a:ext cx="4849091" cy="52191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1800" b="1"/>
              <a:t>Academic Training Courses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General education (behavioral sciences, English, communications, psychology, mathematics, and business courses including accounting, marketing, and others)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Human resources management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Supervision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Labor relations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Organizational behavior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Personnel and organizational psychology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Sociology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Law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Electronic data processing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Statistics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Economics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Industrial engineering</a:t>
            </a:r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472546" y="806824"/>
            <a:ext cx="2658341" cy="462102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b="1"/>
              <a:t>Extracurricular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Activities</a:t>
            </a:r>
          </a:p>
          <a:p>
            <a:pPr eaLnBrk="1" hangingPunct="1"/>
            <a:r>
              <a:rPr lang="en-US" altLang="en-US" sz="1800"/>
              <a:t>Professional organizations</a:t>
            </a:r>
          </a:p>
          <a:p>
            <a:pPr eaLnBrk="1" hangingPunct="1"/>
            <a:r>
              <a:rPr lang="en-US" altLang="en-US" sz="1800"/>
              <a:t>Publications staffs</a:t>
            </a:r>
          </a:p>
          <a:p>
            <a:pPr eaLnBrk="1" hangingPunct="1"/>
            <a:r>
              <a:rPr lang="en-US" altLang="en-US" sz="1800"/>
              <a:t>Student Personnel Association</a:t>
            </a:r>
          </a:p>
          <a:p>
            <a:pPr eaLnBrk="1" hangingPunct="1"/>
            <a:r>
              <a:rPr lang="en-US" altLang="en-US" sz="1800"/>
              <a:t>Leadership roles in organizations</a:t>
            </a:r>
          </a:p>
        </p:txBody>
      </p:sp>
    </p:spTree>
    <p:extLst>
      <p:ext uri="{BB962C8B-B14F-4D97-AF65-F5344CB8AC3E}">
        <p14:creationId xmlns:p14="http://schemas.microsoft.com/office/powerpoint/2010/main" xmlns="" val="105444033"/>
      </p:ext>
    </p:extLst>
  </p:cSld>
  <p:clrMapOvr>
    <a:masterClrMapping/>
  </p:clrMapOvr>
  <p:transition spd="med">
    <p:random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4471"/>
            <a:ext cx="9144000" cy="575703"/>
          </a:xfrm>
        </p:spPr>
        <p:txBody>
          <a:bodyPr/>
          <a:lstStyle/>
          <a:p>
            <a:pPr eaLnBrk="1" hangingPunct="1"/>
            <a:r>
              <a:rPr lang="en-US" altLang="en-US" sz="3200"/>
              <a:t>Qualifications for a Career in HRM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7819" y="806824"/>
            <a:ext cx="4626841" cy="52191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1800" b="1"/>
              <a:t>Personal Qualifications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Integrity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Determination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Competency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Dependability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Fair-mindedness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Good mental health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 sense of humor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tolerate frustration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 flexible approach to problems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communicate effectively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Patience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Objectivity towards others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Cooperative and understanding attitude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listen effectively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Human Relations skills</a:t>
            </a:r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57569" y="806824"/>
            <a:ext cx="3443432" cy="2550739"/>
          </a:xfrm>
          <a:noFill/>
        </p:spPr>
        <p:txBody>
          <a:bodyPr lIns="90264"/>
          <a:lstStyle/>
          <a:p>
            <a:pPr eaLnBrk="1" hangingPunct="1">
              <a:buFontTx/>
              <a:buNone/>
            </a:pPr>
            <a:r>
              <a:rPr lang="en-US" altLang="en-US" sz="1800" b="1"/>
              <a:t>Desirable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Employment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Experiences</a:t>
            </a:r>
          </a:p>
          <a:p>
            <a:pPr eaLnBrk="1" hangingPunct="1"/>
            <a:r>
              <a:rPr lang="en-US" altLang="en-US" sz="1800"/>
              <a:t>Experience at the operating level</a:t>
            </a:r>
          </a:p>
          <a:p>
            <a:pPr eaLnBrk="1" hangingPunct="1"/>
            <a:r>
              <a:rPr lang="en-US" altLang="en-US" sz="1800"/>
              <a:t>Experience in positions of leadership</a:t>
            </a:r>
          </a:p>
          <a:p>
            <a:pPr eaLnBrk="1" hangingPunct="1">
              <a:buFontTx/>
              <a:buNone/>
            </a:pPr>
            <a:endParaRPr lang="en-US" altLang="en-US" sz="1800"/>
          </a:p>
        </p:txBody>
      </p:sp>
      <p:sp>
        <p:nvSpPr>
          <p:cNvPr id="50181" name="Text Box 7"/>
          <p:cNvSpPr txBox="1">
            <a:spLocks noChangeArrowheads="1"/>
          </p:cNvSpPr>
          <p:nvPr/>
        </p:nvSpPr>
        <p:spPr bwMode="auto">
          <a:xfrm>
            <a:off x="4197769" y="4866154"/>
            <a:ext cx="3895595" cy="929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429" tIns="45714" rIns="91429" bIns="45714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2"/>
              </a:rPr>
              <a:t>SHRM: HR Jobs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3"/>
              </a:rPr>
              <a:t>SHRM: HR News Online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4"/>
              </a:rPr>
              <a:t>Occupational Outlook Handbook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1143820"/>
      </p:ext>
    </p:extLst>
  </p:cSld>
  <p:clrMapOvr>
    <a:masterClrMapping/>
  </p:clrMapOvr>
  <p:transition spd="med">
    <p:random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948" name="Group 244"/>
          <p:cNvGrpSpPr>
            <a:grpSpLocks/>
          </p:cNvGrpSpPr>
          <p:nvPr/>
        </p:nvGrpSpPr>
        <p:grpSpPr bwMode="auto">
          <a:xfrm>
            <a:off x="193387" y="1143000"/>
            <a:ext cx="8673523" cy="5378824"/>
            <a:chOff x="134" y="816"/>
            <a:chExt cx="6010" cy="3840"/>
          </a:xfrm>
        </p:grpSpPr>
        <p:sp>
          <p:nvSpPr>
            <p:cNvPr id="51206" name="Line 223"/>
            <p:cNvSpPr>
              <a:spLocks noChangeShapeType="1"/>
            </p:cNvSpPr>
            <p:nvPr/>
          </p:nvSpPr>
          <p:spPr bwMode="auto">
            <a:xfrm>
              <a:off x="3072" y="1152"/>
              <a:ext cx="0" cy="345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7" name="Line 225"/>
            <p:cNvSpPr>
              <a:spLocks noChangeShapeType="1"/>
            </p:cNvSpPr>
            <p:nvPr/>
          </p:nvSpPr>
          <p:spPr bwMode="auto">
            <a:xfrm flipH="1">
              <a:off x="3360" y="2784"/>
              <a:ext cx="2016" cy="1392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8" name="Line 226"/>
            <p:cNvSpPr>
              <a:spLocks noChangeShapeType="1"/>
            </p:cNvSpPr>
            <p:nvPr/>
          </p:nvSpPr>
          <p:spPr bwMode="auto">
            <a:xfrm>
              <a:off x="816" y="2832"/>
              <a:ext cx="1968" cy="129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9" name="Line 227"/>
            <p:cNvSpPr>
              <a:spLocks noChangeShapeType="1"/>
            </p:cNvSpPr>
            <p:nvPr/>
          </p:nvSpPr>
          <p:spPr bwMode="auto">
            <a:xfrm>
              <a:off x="3360" y="1344"/>
              <a:ext cx="1968" cy="1152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0" name="Oval 228"/>
            <p:cNvSpPr>
              <a:spLocks noChangeArrowheads="1"/>
            </p:cNvSpPr>
            <p:nvPr/>
          </p:nvSpPr>
          <p:spPr bwMode="auto">
            <a:xfrm>
              <a:off x="2640" y="816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Objectives</a:t>
              </a:r>
            </a:p>
          </p:txBody>
        </p:sp>
        <p:sp>
          <p:nvSpPr>
            <p:cNvPr id="51211" name="Oval 230"/>
            <p:cNvSpPr>
              <a:spLocks noChangeArrowheads="1"/>
            </p:cNvSpPr>
            <p:nvPr/>
          </p:nvSpPr>
          <p:spPr bwMode="auto">
            <a:xfrm>
              <a:off x="2640" y="3888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Procedures</a:t>
              </a:r>
            </a:p>
          </p:txBody>
        </p:sp>
        <p:sp>
          <p:nvSpPr>
            <p:cNvPr id="51212" name="Oval 231"/>
            <p:cNvSpPr>
              <a:spLocks noChangeArrowheads="1"/>
            </p:cNvSpPr>
            <p:nvPr/>
          </p:nvSpPr>
          <p:spPr bwMode="auto">
            <a:xfrm>
              <a:off x="5280" y="2160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Policies</a:t>
              </a:r>
            </a:p>
          </p:txBody>
        </p:sp>
        <p:sp>
          <p:nvSpPr>
            <p:cNvPr id="51213" name="Line 239"/>
            <p:cNvSpPr>
              <a:spLocks noChangeShapeType="1"/>
            </p:cNvSpPr>
            <p:nvPr/>
          </p:nvSpPr>
          <p:spPr bwMode="auto">
            <a:xfrm flipV="1">
              <a:off x="816" y="1440"/>
              <a:ext cx="1920" cy="81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4" name="Oval 240"/>
            <p:cNvSpPr>
              <a:spLocks noChangeArrowheads="1"/>
            </p:cNvSpPr>
            <p:nvPr/>
          </p:nvSpPr>
          <p:spPr bwMode="auto">
            <a:xfrm>
              <a:off x="134" y="2160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Budgets</a:t>
              </a:r>
            </a:p>
          </p:txBody>
        </p:sp>
      </p:grpSp>
      <p:sp>
        <p:nvSpPr>
          <p:cNvPr id="51203" name="Rectangle 222" descr="D_JUICEDROPS_036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941294"/>
          </a:xfrm>
          <a:blipFill dpi="0" rotWithShape="0">
            <a:blip r:embed="rId3" cstate="print"/>
            <a:srcRect/>
            <a:stretch>
              <a:fillRect/>
            </a:stretch>
          </a:blipFill>
        </p:spPr>
        <p:txBody>
          <a:bodyPr lIns="0" tIns="0" rIns="0" bIns="0" anchor="ctr"/>
          <a:lstStyle/>
          <a:p>
            <a:pPr lvl="1" algn="ctr" defTabSz="410291">
              <a:spcBef>
                <a:spcPct val="0"/>
              </a:spcBef>
              <a:buNone/>
            </a:pPr>
            <a:r>
              <a:rPr lang="en-US" altLang="en-US" sz="3900" b="1">
                <a:solidFill>
                  <a:schemeClr val="bg1"/>
                </a:solidFill>
              </a:rPr>
              <a:t>Organizational Objectives</a:t>
            </a:r>
          </a:p>
        </p:txBody>
      </p:sp>
      <p:sp>
        <p:nvSpPr>
          <p:cNvPr id="72928" name="Rectangle 224"/>
          <p:cNvSpPr>
            <a:spLocks noChangeArrowheads="1"/>
          </p:cNvSpPr>
          <p:nvPr/>
        </p:nvSpPr>
        <p:spPr bwMode="auto">
          <a:xfrm>
            <a:off x="3270250" y="2353235"/>
            <a:ext cx="2326409" cy="121023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>
                <a:solidFill>
                  <a:schemeClr val="accent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u="sng">
                <a:solidFill>
                  <a:schemeClr val="tx1"/>
                </a:solidFill>
              </a:rPr>
              <a:t>Processes of Mgmt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Planning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Organizing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Staffing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Directing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Controlling</a:t>
            </a:r>
            <a:endParaRPr lang="en-US" altLang="en-US" sz="1300"/>
          </a:p>
        </p:txBody>
      </p:sp>
      <p:sp>
        <p:nvSpPr>
          <p:cNvPr id="72945" name="Rectangle 241"/>
          <p:cNvSpPr>
            <a:spLocks noChangeArrowheads="1"/>
          </p:cNvSpPr>
          <p:nvPr/>
        </p:nvSpPr>
        <p:spPr bwMode="auto">
          <a:xfrm>
            <a:off x="3270250" y="3630706"/>
            <a:ext cx="2326409" cy="169348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12700">
                <a:solidFill>
                  <a:schemeClr val="accent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u="sng">
                <a:solidFill>
                  <a:schemeClr val="tx1"/>
                </a:solidFill>
              </a:rPr>
              <a:t>HR Functions Performed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Job Analysis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Recruitment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Selection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Development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Performance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Appraisal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Compensation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Labor Relations</a:t>
            </a:r>
          </a:p>
        </p:txBody>
      </p:sp>
    </p:spTree>
    <p:extLst>
      <p:ext uri="{BB962C8B-B14F-4D97-AF65-F5344CB8AC3E}">
        <p14:creationId xmlns:p14="http://schemas.microsoft.com/office/powerpoint/2010/main" xmlns="" val="4123071748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928" grpId="0" animBg="1" autoUpdateAnimBg="0"/>
      <p:bldP spid="72945" grpId="0" animBg="1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46364" y="874059"/>
            <a:ext cx="7695045" cy="1250857"/>
          </a:xfrm>
        </p:spPr>
        <p:txBody>
          <a:bodyPr/>
          <a:lstStyle/>
          <a:p>
            <a:pPr algn="r" eaLnBrk="1" hangingPunct="1"/>
            <a:r>
              <a:rPr lang="en-US" altLang="en-US"/>
              <a:t>Human Capital</a:t>
            </a:r>
          </a:p>
        </p:txBody>
      </p:sp>
      <p:sp>
        <p:nvSpPr>
          <p:cNvPr id="15155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998932" y="2286000"/>
            <a:ext cx="5042477" cy="3563471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altLang="en-US" sz="2700"/>
              <a:t>The knowledge, skills, and abilities of individuals that have economic value to an organization.</a:t>
            </a:r>
          </a:p>
        </p:txBody>
      </p:sp>
    </p:spTree>
    <p:extLst>
      <p:ext uri="{BB962C8B-B14F-4D97-AF65-F5344CB8AC3E}">
        <p14:creationId xmlns:p14="http://schemas.microsoft.com/office/powerpoint/2010/main" xmlns="" val="3000872463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207818" y="672353"/>
            <a:ext cx="8950614" cy="993122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HRM AS A COMPETITIVE</a:t>
            </a:r>
            <a:br>
              <a:rPr lang="en-US" altLang="en-US" sz="3200" dirty="0"/>
            </a:br>
            <a:r>
              <a:rPr lang="en-US" altLang="en-US" sz="3200" u="sng" dirty="0"/>
              <a:t>BUSINESS MODEL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665475"/>
            <a:ext cx="5700568" cy="4354886"/>
          </a:xfrm>
        </p:spPr>
        <p:txBody>
          <a:bodyPr/>
          <a:lstStyle/>
          <a:p>
            <a:pPr algn="r" eaLnBrk="1" hangingPunct="1">
              <a:buFontTx/>
              <a:buNone/>
            </a:pPr>
            <a:r>
              <a:rPr lang="en-US" altLang="en-US" i="1" dirty="0"/>
              <a:t>The Competition Edge:</a:t>
            </a:r>
          </a:p>
          <a:p>
            <a:pPr algn="r" eaLnBrk="1" hangingPunct="1">
              <a:buFontTx/>
              <a:buNone/>
            </a:pPr>
            <a:r>
              <a:rPr lang="en-US" altLang="en-US" i="1" dirty="0"/>
              <a:t>Comes from HR</a:t>
            </a:r>
          </a:p>
          <a:p>
            <a:pPr algn="r" eaLnBrk="1" hangingPunct="1">
              <a:buFontTx/>
              <a:buNone/>
            </a:pPr>
            <a:endParaRPr lang="en-US" altLang="en-US" sz="900" i="1" dirty="0"/>
          </a:p>
          <a:p>
            <a:pPr eaLnBrk="1" hangingPunct="1"/>
            <a:r>
              <a:rPr lang="en-US" altLang="en-US" sz="2500" dirty="0"/>
              <a:t>Value of Talent</a:t>
            </a:r>
          </a:p>
          <a:p>
            <a:pPr eaLnBrk="1" hangingPunct="1"/>
            <a:r>
              <a:rPr lang="en-US" altLang="en-US" sz="2500" dirty="0"/>
              <a:t>Rare Talent (hire, train, motivate best)</a:t>
            </a:r>
          </a:p>
          <a:p>
            <a:pPr eaLnBrk="1" hangingPunct="1"/>
            <a:r>
              <a:rPr lang="en-US" altLang="en-US" sz="2500" dirty="0"/>
              <a:t>Not Easy to Duplicate (Teams/Individuals)</a:t>
            </a:r>
          </a:p>
          <a:p>
            <a:pPr eaLnBrk="1" hangingPunct="1"/>
            <a:r>
              <a:rPr lang="en-US" altLang="en-US" sz="2500" dirty="0"/>
              <a:t>Organized Workforce</a:t>
            </a:r>
          </a:p>
        </p:txBody>
      </p:sp>
    </p:spTree>
    <p:extLst>
      <p:ext uri="{BB962C8B-B14F-4D97-AF65-F5344CB8AC3E}">
        <p14:creationId xmlns:p14="http://schemas.microsoft.com/office/powerpoint/2010/main" xmlns="" val="351616826"/>
      </p:ext>
    </p:extLst>
  </p:cSld>
  <p:clrMapOvr>
    <a:masterClrMapping/>
  </p:clrMapOvr>
  <p:transition spd="med">
    <p:random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9632" y="196802"/>
            <a:ext cx="5710670" cy="2136122"/>
          </a:xfrm>
        </p:spPr>
        <p:txBody>
          <a:bodyPr/>
          <a:lstStyle/>
          <a:p>
            <a:pPr eaLnBrk="1" hangingPunct="1"/>
            <a:r>
              <a:rPr lang="en-US" altLang="en-US" sz="3600" dirty="0"/>
              <a:t>GLOBILIZATION IMPACT</a:t>
            </a:r>
            <a:br>
              <a:rPr lang="en-US" altLang="en-US" sz="3600" dirty="0"/>
            </a:br>
            <a:r>
              <a:rPr lang="en-US" altLang="en-US" sz="3600" i="1" dirty="0"/>
              <a:t>Differences/Issues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91680" y="2324168"/>
            <a:ext cx="4329545" cy="2596963"/>
          </a:xfrm>
        </p:spPr>
        <p:txBody>
          <a:bodyPr/>
          <a:lstStyle/>
          <a:p>
            <a:pPr eaLnBrk="1" hangingPunct="1"/>
            <a:r>
              <a:rPr lang="en-US" altLang="en-US" dirty="0"/>
              <a:t>Geographies</a:t>
            </a:r>
          </a:p>
          <a:p>
            <a:pPr eaLnBrk="1" hangingPunct="1"/>
            <a:r>
              <a:rPr lang="en-US" altLang="en-US" dirty="0"/>
              <a:t>Cultures</a:t>
            </a:r>
          </a:p>
          <a:p>
            <a:pPr eaLnBrk="1" hangingPunct="1"/>
            <a:r>
              <a:rPr lang="en-US" altLang="en-US" dirty="0"/>
              <a:t>Laws</a:t>
            </a:r>
          </a:p>
          <a:p>
            <a:pPr eaLnBrk="1" hangingPunct="1"/>
            <a:r>
              <a:rPr lang="en-US" altLang="en-US" dirty="0"/>
              <a:t>Business Practices</a:t>
            </a:r>
          </a:p>
          <a:p>
            <a:pPr eaLnBrk="1" hangingPunct="1"/>
            <a:r>
              <a:rPr lang="en-US" altLang="en-US" dirty="0"/>
              <a:t>Rewards</a:t>
            </a:r>
          </a:p>
        </p:txBody>
      </p:sp>
    </p:spTree>
    <p:extLst>
      <p:ext uri="{BB962C8B-B14F-4D97-AF65-F5344CB8AC3E}">
        <p14:creationId xmlns:p14="http://schemas.microsoft.com/office/powerpoint/2010/main" xmlns="" val="1831590881"/>
      </p:ext>
    </p:extLst>
  </p:cSld>
  <p:clrMapOvr>
    <a:masterClrMapping/>
  </p:clrMapOvr>
  <p:transition spd="med">
    <p:random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4"/>
          <p:cNvSpPr>
            <a:spLocks noGrp="1" noChangeArrowheads="1"/>
          </p:cNvSpPr>
          <p:nvPr>
            <p:ph type="title"/>
          </p:nvPr>
        </p:nvSpPr>
        <p:spPr>
          <a:xfrm>
            <a:off x="692728" y="806823"/>
            <a:ext cx="7772977" cy="806824"/>
          </a:xfrm>
        </p:spPr>
        <p:txBody>
          <a:bodyPr/>
          <a:lstStyle/>
          <a:p>
            <a:pPr eaLnBrk="1" hangingPunct="1"/>
            <a:r>
              <a:rPr lang="en-US" altLang="en-US"/>
              <a:t>TECHNOLOGY IMPACT</a:t>
            </a:r>
          </a:p>
        </p:txBody>
      </p:sp>
      <p:sp>
        <p:nvSpPr>
          <p:cNvPr id="5939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890444" y="1801346"/>
            <a:ext cx="7214465" cy="407614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700"/>
              <a:t>Labor vs. Knowledge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Education Levels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Systems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700"/>
              <a:t>HRIS			- ERP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700"/>
              <a:t>Database		- E-Commerce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Websites for Info</a:t>
            </a:r>
          </a:p>
          <a:p>
            <a:pPr eaLnBrk="1" hangingPunct="1">
              <a:lnSpc>
                <a:spcPct val="90000"/>
              </a:lnSpc>
            </a:pPr>
            <a:endParaRPr lang="en-US" altLang="en-US" sz="3100"/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US" altLang="en-US" sz="270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altLang="en-US" sz="2200" b="1" i="1"/>
              <a:t>“Changes the Enterprise Work Processes”</a:t>
            </a:r>
          </a:p>
        </p:txBody>
      </p:sp>
    </p:spTree>
    <p:extLst>
      <p:ext uri="{BB962C8B-B14F-4D97-AF65-F5344CB8AC3E}">
        <p14:creationId xmlns:p14="http://schemas.microsoft.com/office/powerpoint/2010/main" xmlns="" val="1994799070"/>
      </p:ext>
    </p:extLst>
  </p:cSld>
  <p:clrMapOvr>
    <a:masterClrMapping/>
  </p:clrMapOvr>
  <p:transition spd="med">
    <p:random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2939762" y="403412"/>
            <a:ext cx="6204238" cy="1152806"/>
          </a:xfrm>
        </p:spPr>
        <p:txBody>
          <a:bodyPr/>
          <a:lstStyle/>
          <a:p>
            <a:pPr eaLnBrk="1" hangingPunct="1"/>
            <a:r>
              <a:rPr lang="en-US" altLang="en-US"/>
              <a:t>IMPACT OF</a:t>
            </a:r>
            <a:br>
              <a:rPr lang="en-US" altLang="en-US"/>
            </a:br>
            <a:r>
              <a:rPr lang="en-US" altLang="en-US"/>
              <a:t>CHANGE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75477" y="1959630"/>
            <a:ext cx="6276398" cy="3161459"/>
          </a:xfrm>
        </p:spPr>
        <p:txBody>
          <a:bodyPr/>
          <a:lstStyle/>
          <a:p>
            <a:pPr eaLnBrk="1" hangingPunct="1"/>
            <a:r>
              <a:rPr lang="en-US" altLang="en-US"/>
              <a:t>No Status Quo</a:t>
            </a:r>
          </a:p>
          <a:p>
            <a:pPr eaLnBrk="1" hangingPunct="1"/>
            <a:r>
              <a:rPr lang="en-US" altLang="en-US"/>
              <a:t>Always on Cutting Edge</a:t>
            </a:r>
          </a:p>
          <a:p>
            <a:pPr eaLnBrk="1" hangingPunct="1"/>
            <a:r>
              <a:rPr lang="en-US" altLang="en-US"/>
              <a:t>Staff Talents Must Adjust</a:t>
            </a:r>
          </a:p>
          <a:p>
            <a:pPr eaLnBrk="1" hangingPunct="1"/>
            <a:r>
              <a:rPr lang="en-US" altLang="en-US"/>
              <a:t>Very High People Resistance</a:t>
            </a:r>
          </a:p>
          <a:p>
            <a:pPr eaLnBrk="1" hangingPunct="1"/>
            <a:r>
              <a:rPr lang="en-US" altLang="en-US"/>
              <a:t>Creates Stress/Pressure/Adoption</a:t>
            </a:r>
          </a:p>
        </p:txBody>
      </p:sp>
    </p:spTree>
    <p:extLst>
      <p:ext uri="{BB962C8B-B14F-4D97-AF65-F5344CB8AC3E}">
        <p14:creationId xmlns:p14="http://schemas.microsoft.com/office/powerpoint/2010/main" xmlns="" val="839261179"/>
      </p:ext>
    </p:extLst>
  </p:cSld>
  <p:clrMapOvr>
    <a:masterClrMapping/>
  </p:clrMapOvr>
  <p:transition spd="med">
    <p:random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 descr="C_JUICEDROPS_036"/>
          <p:cNvSpPr>
            <a:spLocks noGrp="1" noChangeArrowheads="1"/>
          </p:cNvSpPr>
          <p:nvPr>
            <p:ph type="title"/>
          </p:nvPr>
        </p:nvSpPr>
        <p:spPr>
          <a:xfrm>
            <a:off x="0" y="134471"/>
            <a:ext cx="9144000" cy="2531129"/>
          </a:xfr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lIns="90264" rIns="1066757"/>
          <a:lstStyle/>
          <a:p>
            <a:pPr algn="r" eaLnBrk="1" hangingPunct="1"/>
            <a:r>
              <a:rPr lang="en-US" altLang="en-US" sz="3600"/>
              <a:t>Impact on</a:t>
            </a:r>
            <a:br>
              <a:rPr lang="en-US" altLang="en-US" sz="3600"/>
            </a:br>
            <a:r>
              <a:rPr lang="en-US" altLang="en-US" sz="3600"/>
              <a:t>Global Competitive</a:t>
            </a:r>
            <a:br>
              <a:rPr lang="en-US" altLang="en-US" sz="3600"/>
            </a:br>
            <a:r>
              <a:rPr lang="en-US" altLang="en-US" sz="3600"/>
              <a:t>Marketplaces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93750" y="2823883"/>
            <a:ext cx="7556500" cy="3846419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 anchorCtr="1"/>
          <a:lstStyle/>
          <a:p>
            <a:pPr eaLnBrk="1" hangingPunct="1">
              <a:defRPr/>
            </a:pPr>
            <a:r>
              <a:rPr lang="en-US" altLang="en-US"/>
              <a:t>Talent is Global</a:t>
            </a:r>
          </a:p>
          <a:p>
            <a:pPr eaLnBrk="1" hangingPunct="1">
              <a:defRPr/>
            </a:pPr>
            <a:r>
              <a:rPr lang="en-US" altLang="en-US"/>
              <a:t>Quality Products are Essential</a:t>
            </a:r>
          </a:p>
          <a:p>
            <a:pPr eaLnBrk="1" hangingPunct="1">
              <a:defRPr/>
            </a:pPr>
            <a:r>
              <a:rPr lang="en-US" altLang="en-US"/>
              <a:t>Business Process Management creates Competitiveness</a:t>
            </a:r>
          </a:p>
          <a:p>
            <a:pPr eaLnBrk="1" hangingPunct="1">
              <a:defRPr/>
            </a:pPr>
            <a:r>
              <a:rPr lang="en-US" altLang="en-US"/>
              <a:t>Cost constantly Removed</a:t>
            </a:r>
          </a:p>
          <a:p>
            <a:pPr eaLnBrk="1" hangingPunct="1">
              <a:defRPr/>
            </a:pPr>
            <a:r>
              <a:rPr lang="en-US" altLang="en-US"/>
              <a:t>Speed to Market is Essential</a:t>
            </a:r>
          </a:p>
        </p:txBody>
      </p:sp>
    </p:spTree>
    <p:extLst>
      <p:ext uri="{BB962C8B-B14F-4D97-AF65-F5344CB8AC3E}">
        <p14:creationId xmlns:p14="http://schemas.microsoft.com/office/powerpoint/2010/main" xmlns="" val="2385606550"/>
      </p:ext>
    </p:extLst>
  </p:cSld>
  <p:clrMapOvr>
    <a:masterClrMapping/>
  </p:clrMapOvr>
  <p:transition spd="med">
    <p:random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44276"/>
            <a:ext cx="8866909" cy="1920408"/>
          </a:xfrm>
        </p:spPr>
        <p:txBody>
          <a:bodyPr/>
          <a:lstStyle/>
          <a:p>
            <a:pPr algn="r" eaLnBrk="1" hangingPunct="1"/>
            <a:r>
              <a:rPr lang="en-US" altLang="en-US" sz="3600" dirty="0"/>
              <a:t>IMPACT</a:t>
            </a:r>
            <a:br>
              <a:rPr lang="en-US" altLang="en-US" sz="3600" dirty="0"/>
            </a:br>
            <a:r>
              <a:rPr lang="en-US" altLang="en-US" sz="3600" dirty="0"/>
              <a:t>FROM ENHANCING</a:t>
            </a:r>
            <a:br>
              <a:rPr lang="en-US" altLang="en-US" sz="3600" dirty="0"/>
            </a:br>
            <a:r>
              <a:rPr lang="en-US" altLang="en-US" sz="3600" dirty="0"/>
              <a:t>GLOBAL COST CONTROL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2093656"/>
            <a:ext cx="6559261" cy="42638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Creates Downsizing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Creates Mergers/Acquisitions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Creates Reorganization for Efficiency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Forces Outsourcing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Encourages Temporary Workforce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Temporary Workers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Contract Employees/Leasing</a:t>
            </a:r>
          </a:p>
        </p:txBody>
      </p:sp>
    </p:spTree>
    <p:extLst>
      <p:ext uri="{BB962C8B-B14F-4D97-AF65-F5344CB8AC3E}">
        <p14:creationId xmlns:p14="http://schemas.microsoft.com/office/powerpoint/2010/main" xmlns="" val="1198160764"/>
      </p:ext>
    </p:extLst>
  </p:cSld>
  <p:clrMapOvr>
    <a:masterClrMapping/>
  </p:clrMapOvr>
  <p:transition spd="med">
    <p:random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01706"/>
            <a:ext cx="9144000" cy="1152806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GLOBAL DEMOGRAPHIC CHANGES</a:t>
            </a:r>
          </a:p>
        </p:txBody>
      </p:sp>
      <p:sp>
        <p:nvSpPr>
          <p:cNvPr id="66563" name="Rectangle 3" descr="D_JUICEDROPS_051"/>
          <p:cNvSpPr>
            <a:spLocks noGrp="1" noChangeArrowheads="1"/>
          </p:cNvSpPr>
          <p:nvPr>
            <p:ph type="body" idx="1"/>
          </p:nvPr>
        </p:nvSpPr>
        <p:spPr>
          <a:xfrm>
            <a:off x="0" y="1411941"/>
            <a:ext cx="9144000" cy="5446059"/>
          </a:xfrm>
          <a:blipFill dpi="0" rotWithShape="0">
            <a:blip r:embed="rId2" cstate="print"/>
            <a:srcRect/>
            <a:stretch>
              <a:fillRect/>
            </a:stretch>
          </a:blipFill>
        </p:spPr>
        <p:txBody>
          <a:bodyPr anchor="ctr" anchorCtr="1"/>
          <a:lstStyle/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Diversity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Age Distribution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Gender Distribution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Rising Levels of Education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Employee Rights – Legal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Employee Privacy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Attitudes Toward Work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Balancing Life Goals with Work Goods</a:t>
            </a:r>
          </a:p>
        </p:txBody>
      </p:sp>
    </p:spTree>
    <p:extLst>
      <p:ext uri="{BB962C8B-B14F-4D97-AF65-F5344CB8AC3E}">
        <p14:creationId xmlns:p14="http://schemas.microsoft.com/office/powerpoint/2010/main" xmlns="" val="2455711233"/>
      </p:ext>
    </p:extLst>
  </p:cSld>
  <p:clrMapOvr>
    <a:masterClrMapping/>
  </p:clrMapOvr>
  <p:transition spd="med">
    <p:random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Complete week 1 case study. See </a:t>
            </a:r>
            <a:r>
              <a:rPr lang="en-GB" dirty="0" err="1" smtClean="0"/>
              <a:t>moodle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05/05/2023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104</TotalTime>
  <Words>1417</Words>
  <Application>Microsoft Office PowerPoint</Application>
  <PresentationFormat>On-screen Show (4:3)</PresentationFormat>
  <Paragraphs>455</Paragraphs>
  <Slides>30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20140311PresentationUWTSDTemplate</vt:lpstr>
      <vt:lpstr>Module Code: BMSW 5102</vt:lpstr>
      <vt:lpstr>In this session we will…..</vt:lpstr>
      <vt:lpstr>Module AIM &amp; LEARNING OUTCOMES</vt:lpstr>
      <vt:lpstr>Assessment</vt:lpstr>
      <vt:lpstr>Developing Relationships  &amp; Workplace Achievement</vt:lpstr>
      <vt:lpstr>Why are you studying HRM?</vt:lpstr>
      <vt:lpstr>Core Competencies</vt:lpstr>
      <vt:lpstr>Human Resource Management</vt:lpstr>
      <vt:lpstr>Foundations of Human Resources Management</vt:lpstr>
      <vt:lpstr>Overall Framework for HR</vt:lpstr>
      <vt:lpstr>Functional Specialization</vt:lpstr>
      <vt:lpstr>Competencies of HR Professionals</vt:lpstr>
      <vt:lpstr>Professionalization of Human Resource Management</vt:lpstr>
      <vt:lpstr>Code of Ethics</vt:lpstr>
      <vt:lpstr>Professional Characteristics of Human Resources Management</vt:lpstr>
      <vt:lpstr>Human Resources Information Systems (HRIS)</vt:lpstr>
      <vt:lpstr>Human Resource Management Budget</vt:lpstr>
      <vt:lpstr>Organization of Human Resources Department</vt:lpstr>
      <vt:lpstr>Qualifications for a Career in HRM</vt:lpstr>
      <vt:lpstr>Qualifications for a Career in HRM</vt:lpstr>
      <vt:lpstr>Slide 21</vt:lpstr>
      <vt:lpstr>Human Capital</vt:lpstr>
      <vt:lpstr>HRM AS A COMPETITIVE BUSINESS MODEL</vt:lpstr>
      <vt:lpstr>GLOBILIZATION IMPACT Differences/Issues</vt:lpstr>
      <vt:lpstr>TECHNOLOGY IMPACT</vt:lpstr>
      <vt:lpstr>IMPACT OF CHANGE</vt:lpstr>
      <vt:lpstr>Impact on Global Competitive Marketplaces</vt:lpstr>
      <vt:lpstr>IMPACT FROM ENHANCING GLOBAL COST CONTROL</vt:lpstr>
      <vt:lpstr>GLOBAL DEMOGRAPHIC CHANGES</vt:lpstr>
      <vt:lpstr>Activity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Comment</cp:lastModifiedBy>
  <cp:revision>83</cp:revision>
  <cp:lastPrinted>2018-07-09T15:27:01Z</cp:lastPrinted>
  <dcterms:created xsi:type="dcterms:W3CDTF">2002-10-07T19:43:58Z</dcterms:created>
  <dcterms:modified xsi:type="dcterms:W3CDTF">2023-05-05T09:04:14Z</dcterms:modified>
</cp:coreProperties>
</file>