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4" r:id="rId5"/>
  </p:sldMasterIdLst>
  <p:notesMasterIdLst>
    <p:notesMasterId r:id="rId35"/>
  </p:notesMasterIdLst>
  <p:sldIdLst>
    <p:sldId id="365" r:id="rId6"/>
    <p:sldId id="272" r:id="rId7"/>
    <p:sldId id="273" r:id="rId8"/>
    <p:sldId id="271" r:id="rId9"/>
    <p:sldId id="274" r:id="rId10"/>
    <p:sldId id="260" r:id="rId11"/>
    <p:sldId id="257" r:id="rId12"/>
    <p:sldId id="266" r:id="rId13"/>
    <p:sldId id="268" r:id="rId14"/>
    <p:sldId id="259" r:id="rId15"/>
    <p:sldId id="269" r:id="rId16"/>
    <p:sldId id="291" r:id="rId17"/>
    <p:sldId id="265" r:id="rId18"/>
    <p:sldId id="262" r:id="rId19"/>
    <p:sldId id="270" r:id="rId20"/>
    <p:sldId id="367" r:id="rId21"/>
    <p:sldId id="366" r:id="rId22"/>
    <p:sldId id="277" r:id="rId23"/>
    <p:sldId id="278" r:id="rId24"/>
    <p:sldId id="280" r:id="rId25"/>
    <p:sldId id="281" r:id="rId26"/>
    <p:sldId id="282" r:id="rId27"/>
    <p:sldId id="283" r:id="rId28"/>
    <p:sldId id="284" r:id="rId29"/>
    <p:sldId id="285" r:id="rId30"/>
    <p:sldId id="286" r:id="rId31"/>
    <p:sldId id="287" r:id="rId32"/>
    <p:sldId id="288" r:id="rId33"/>
    <p:sldId id="289"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During a residential weekend a young person asked Howard Williamson what kind of skills do you need to be a youth worker? </a:t>
            </a:r>
          </a:p>
          <a:p>
            <a:r>
              <a:rPr lang="en-US" dirty="0"/>
              <a:t>The young person understood what he meant by eternal patience as Howard had had stood by him even when he displayed</a:t>
            </a:r>
            <a:r>
              <a:rPr lang="en-US" baseline="0" dirty="0"/>
              <a:t> obnoxious and oppositional </a:t>
            </a:r>
            <a:r>
              <a:rPr lang="en-US" baseline="0" dirty="0" err="1"/>
              <a:t>behaviour</a:t>
            </a:r>
            <a:r>
              <a:rPr lang="en-US" baseline="0" dirty="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8</a:t>
            </a:fld>
            <a:endParaRPr lang="en-US"/>
          </a:p>
        </p:txBody>
      </p:sp>
    </p:spTree>
    <p:extLst>
      <p:ext uri="{BB962C8B-B14F-4D97-AF65-F5344CB8AC3E}">
        <p14:creationId xmlns:p14="http://schemas.microsoft.com/office/powerpoint/2010/main" val="907027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5630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07633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625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06607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5982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46751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33376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113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64608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600015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1413653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499027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20061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6787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2.png"/><Relationship Id="rId4" Type="http://schemas.openxmlformats.org/officeDocument/2006/relationships/slideLayout" Target="../slideLayouts/slideLayout10.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05706315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15566399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2" r:id="rId7"/>
    <p:sldLayoutId id="214748370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US" sz="8000" dirty="0"/>
              <a:t>Youth and community worker</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9764232" y="3509963"/>
            <a:ext cx="1807535" cy="189027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a:xfrm>
            <a:off x="522514" y="1690688"/>
            <a:ext cx="10831286" cy="3733237"/>
          </a:xfrm>
        </p:spPr>
        <p:txBody>
          <a:bodyPr>
            <a:normAutofit fontScale="92500" lnSpcReduction="10000"/>
          </a:bodyPr>
          <a:lstStyle/>
          <a:p>
            <a:r>
              <a:rPr lang="en-GB" dirty="0"/>
              <a:t>Youth work, as defined and outlined in Essential Skills for Youth Work Practice, is a form of professional practice with young people that can be carried out by individuals and organisations is a wide range of settings.</a:t>
            </a:r>
          </a:p>
          <a:p>
            <a:r>
              <a:rPr lang="en-GB" dirty="0"/>
              <a:t>The distinguishing characteristics are associated with practice, that is, in the ways in which youth workers interact with young people and their communities.</a:t>
            </a:r>
          </a:p>
          <a:p>
            <a:r>
              <a:rPr lang="en-GB" dirty="0"/>
              <a:t>Youth workers exercise their power judiciously, approach young people positively and informally, and engage them in enjoyable activities.</a:t>
            </a:r>
          </a:p>
          <a:p>
            <a:r>
              <a:rPr lang="en-GB" dirty="0"/>
              <a:t>Most importantly, youth work is based on respect for young people, listening to them and valuing mutual learning.</a:t>
            </a:r>
          </a:p>
          <a:p>
            <a:endParaRPr lang="en-GB" dirty="0"/>
          </a:p>
          <a:p>
            <a:endParaRPr lang="en-GB" dirty="0"/>
          </a:p>
        </p:txBody>
      </p:sp>
    </p:spTree>
    <p:extLst>
      <p:ext uri="{BB962C8B-B14F-4D97-AF65-F5344CB8AC3E}">
        <p14:creationId xmlns:p14="http://schemas.microsoft.com/office/powerpoint/2010/main" val="1146036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a:xfrm>
            <a:off x="838200" y="1825625"/>
            <a:ext cx="10515600" cy="3507428"/>
          </a:xfrm>
        </p:spPr>
        <p:txBody>
          <a:bodyPr>
            <a:normAutofit fontScale="92500" lnSpcReduction="20000"/>
          </a:bodyPr>
          <a:lstStyle/>
          <a:p>
            <a:r>
              <a:rPr lang="en-GB" dirty="0"/>
              <a:t>The aim is to involve young people in decisions about issues that affect them, rather then simply providing them with information, advice or services.</a:t>
            </a:r>
          </a:p>
          <a:p>
            <a:r>
              <a:rPr lang="en-GB" dirty="0"/>
              <a:t>Young people have fun, learn from each other and participate in the design and implementation of activities, projects and services.</a:t>
            </a:r>
          </a:p>
          <a:p>
            <a:r>
              <a:rPr lang="en-GB" dirty="0"/>
              <a:t>The intention is not to prescribe methods and outcomes.</a:t>
            </a:r>
          </a:p>
          <a:p>
            <a:r>
              <a:rPr lang="en-GB" dirty="0"/>
              <a:t>Although often serving a positive, therapeutic and preventative function for young people and society, youth work attempts to focus on developing opportunities for young people to explore their options and develop their understanding of choices and consequences.</a:t>
            </a:r>
          </a:p>
        </p:txBody>
      </p:sp>
    </p:spTree>
    <p:extLst>
      <p:ext uri="{BB962C8B-B14F-4D97-AF65-F5344CB8AC3E}">
        <p14:creationId xmlns:p14="http://schemas.microsoft.com/office/powerpoint/2010/main" val="27538004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374" y="230910"/>
            <a:ext cx="8845826" cy="1186727"/>
          </a:xfrm>
        </p:spPr>
        <p:txBody>
          <a:bodyPr>
            <a:normAutofit fontScale="90000"/>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a:xfrm>
            <a:off x="838200" y="1825625"/>
            <a:ext cx="10515600" cy="3530146"/>
          </a:xfrm>
        </p:spPr>
        <p:txBody>
          <a:bodyPr/>
          <a:lstStyle/>
          <a:p>
            <a:r>
              <a:rPr lang="en-GB" dirty="0"/>
              <a:t>On a piece of paper write your own definition of what the key purpose of youth work is.</a:t>
            </a:r>
          </a:p>
          <a:p>
            <a:r>
              <a:rPr lang="en-GB" dirty="0"/>
              <a:t>Crumple this up and throw your paper into the middle of the room.</a:t>
            </a:r>
          </a:p>
          <a:p>
            <a:r>
              <a:rPr lang="en-GB" dirty="0"/>
              <a:t>Collect a ball of paper from the floor and be prepared to read out the definition.</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754879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a:xfrm>
            <a:off x="838200" y="1825625"/>
            <a:ext cx="10515600" cy="3723250"/>
          </a:xfrm>
        </p:spPr>
        <p:txBody>
          <a:bodyPr>
            <a:normAutofit fontScale="85000" lnSpcReduction="10000"/>
          </a:bodyPr>
          <a:lstStyle/>
          <a:p>
            <a:r>
              <a:rPr lang="en-GB" dirty="0"/>
              <a:t>Did everyone write the same definition?</a:t>
            </a:r>
          </a:p>
          <a:p>
            <a:endParaRPr lang="en-GB" dirty="0"/>
          </a:p>
          <a:p>
            <a:r>
              <a:rPr lang="en-GB" dirty="0"/>
              <a:t>Youth work means different things to different people, this can be one of its strengths…but also one of its weaknesses.</a:t>
            </a:r>
          </a:p>
          <a:p>
            <a:endParaRPr lang="en-GB" dirty="0"/>
          </a:p>
          <a:p>
            <a:pPr marL="114300" indent="0">
              <a:buNone/>
            </a:pPr>
            <a:endParaRPr lang="en-GB" dirty="0"/>
          </a:p>
          <a:p>
            <a:r>
              <a:rPr lang="en-GB" dirty="0"/>
              <a:t> There are some key documents/literature that unite and tie the profession.</a:t>
            </a:r>
          </a:p>
          <a:p>
            <a:endParaRPr lang="en-GB" dirty="0"/>
          </a:p>
          <a:p>
            <a:r>
              <a:rPr lang="en-GB" dirty="0"/>
              <a:t>Any Ideas?</a:t>
            </a:r>
          </a:p>
        </p:txBody>
      </p:sp>
    </p:spTree>
    <p:extLst>
      <p:ext uri="{BB962C8B-B14F-4D97-AF65-F5344CB8AC3E}">
        <p14:creationId xmlns:p14="http://schemas.microsoft.com/office/powerpoint/2010/main" val="2037346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0" y="152400"/>
            <a:ext cx="5791200" cy="1371600"/>
          </a:xfrm>
          <a:prstGeom prst="rect">
            <a:avLst/>
          </a:prstGeom>
          <a:noFill/>
        </p:spPr>
        <p:txBody>
          <a:bodyPr wrap="square" numCol="1" anchorCtr="0" compatLnSpc="1">
            <a:prstTxWarp prst="textNoShape">
              <a:avLst/>
            </a:prstTxWarp>
          </a:bodyPr>
          <a:lstStyle/>
          <a:p>
            <a:r>
              <a:rPr lang="en-US" cap="none"/>
              <a:t>Principles &amp; Values </a:t>
            </a:r>
          </a:p>
        </p:txBody>
      </p:sp>
      <p:sp>
        <p:nvSpPr>
          <p:cNvPr id="22531" name="Content Placeholder 2"/>
          <p:cNvSpPr>
            <a:spLocks noGrp="1"/>
          </p:cNvSpPr>
          <p:nvPr>
            <p:ph idx="4294967295"/>
          </p:nvPr>
        </p:nvSpPr>
        <p:spPr>
          <a:xfrm>
            <a:off x="0" y="1752600"/>
            <a:ext cx="7620000" cy="4373563"/>
          </a:xfrm>
          <a:prstGeom prst="rect">
            <a:avLst/>
          </a:prstGeom>
        </p:spPr>
        <p:txBody>
          <a:bodyPr/>
          <a:lstStyle/>
          <a:p>
            <a:r>
              <a:rPr lang="en-US" dirty="0"/>
              <a:t>What informs the youth work role?</a:t>
            </a:r>
          </a:p>
          <a:p>
            <a:r>
              <a:rPr lang="en-US" dirty="0"/>
              <a:t>How do youth workers know about the principles and values of their profession?</a:t>
            </a:r>
          </a:p>
          <a:p>
            <a:r>
              <a:rPr lang="en-US" dirty="0"/>
              <a:t>What are the key values and principles that underpin youth work?</a:t>
            </a:r>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06783" y="3057468"/>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dirty="0"/>
              <a:t>National Occupational Standards for Youth Work </a:t>
            </a:r>
          </a:p>
          <a:p>
            <a:r>
              <a:rPr lang="en-US" dirty="0"/>
              <a:t>“Enable young people to develop holistically, working with them to facilitate their personal, social and educational development, to enable them to develop their voice, influence and place in society and to reach their full potential.”</a:t>
            </a:r>
          </a:p>
          <a:p>
            <a:pPr algn="r"/>
            <a:r>
              <a:rPr lang="en-US" dirty="0"/>
              <a:t>(LSIS, 2012)</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Youth Work Skills</a:t>
            </a:r>
            <a:br>
              <a:rPr lang="en-US" dirty="0"/>
            </a:br>
            <a:endParaRPr lang="en-US" dirty="0"/>
          </a:p>
        </p:txBody>
      </p:sp>
      <p:sp>
        <p:nvSpPr>
          <p:cNvPr id="3" name="Content Placeholder 2"/>
          <p:cNvSpPr>
            <a:spLocks noGrp="1"/>
          </p:cNvSpPr>
          <p:nvPr>
            <p:ph idx="1"/>
          </p:nvPr>
        </p:nvSpPr>
        <p:spPr>
          <a:xfrm>
            <a:off x="838200" y="1573222"/>
            <a:ext cx="10515600" cy="4060845"/>
          </a:xfrm>
        </p:spPr>
        <p:txBody>
          <a:bodyPr/>
          <a:lstStyle/>
          <a:p>
            <a:r>
              <a:rPr lang="en-US" sz="4800" dirty="0"/>
              <a:t>“Effective youth workers needed three things: good listening skills, a good sense of </a:t>
            </a:r>
            <a:r>
              <a:rPr lang="en-US" sz="4800" dirty="0" err="1"/>
              <a:t>humour</a:t>
            </a:r>
            <a:r>
              <a:rPr lang="en-US" sz="4800" dirty="0"/>
              <a:t> and eternal patience.”</a:t>
            </a:r>
          </a:p>
          <a:p>
            <a:pPr marL="0" indent="0" algn="r">
              <a:buNone/>
            </a:pPr>
            <a:endParaRPr lang="en-US" dirty="0"/>
          </a:p>
          <a:p>
            <a:pPr marL="0" indent="0" algn="r">
              <a:buNone/>
            </a:pPr>
            <a:r>
              <a:rPr lang="en-US" dirty="0"/>
              <a:t>(Williamson 2001 cited in National Youth Agency 2007)   </a:t>
            </a:r>
          </a:p>
        </p:txBody>
      </p:sp>
    </p:spTree>
    <p:extLst>
      <p:ext uri="{BB962C8B-B14F-4D97-AF65-F5344CB8AC3E}">
        <p14:creationId xmlns:p14="http://schemas.microsoft.com/office/powerpoint/2010/main" val="601116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Class Discussion </a:t>
            </a:r>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808218" y="2260089"/>
            <a:ext cx="1965964" cy="3480823"/>
          </a:xfrm>
        </p:spPr>
      </p:pic>
      <p:sp>
        <p:nvSpPr>
          <p:cNvPr id="5" name="TextBox 4"/>
          <p:cNvSpPr txBox="1"/>
          <p:nvPr/>
        </p:nvSpPr>
        <p:spPr>
          <a:xfrm>
            <a:off x="4785118" y="2711452"/>
            <a:ext cx="2128307" cy="923330"/>
          </a:xfrm>
          <a:prstGeom prst="rect">
            <a:avLst/>
          </a:prstGeom>
          <a:noFill/>
        </p:spPr>
        <p:txBody>
          <a:bodyPr wrap="square" rtlCol="0">
            <a:spAutoFit/>
          </a:bodyPr>
          <a:lstStyle/>
          <a:p>
            <a:endParaRPr lang="en-US" dirty="0"/>
          </a:p>
          <a:p>
            <a:r>
              <a:rPr lang="en-US" dirty="0"/>
              <a:t>Youth Work Observation  </a:t>
            </a:r>
          </a:p>
        </p:txBody>
      </p:sp>
      <p:sp>
        <p:nvSpPr>
          <p:cNvPr id="6" name="TextBox 5"/>
          <p:cNvSpPr txBox="1"/>
          <p:nvPr/>
        </p:nvSpPr>
        <p:spPr>
          <a:xfrm>
            <a:off x="1981200" y="1924937"/>
            <a:ext cx="2464648" cy="1200328"/>
          </a:xfrm>
          <a:prstGeom prst="rect">
            <a:avLst/>
          </a:prstGeom>
          <a:noFill/>
        </p:spPr>
        <p:txBody>
          <a:bodyPr wrap="square" rtlCol="0">
            <a:spAutoFit/>
          </a:bodyPr>
          <a:lstStyle/>
          <a:p>
            <a:r>
              <a:rPr lang="en-US" sz="2400" dirty="0"/>
              <a:t>What makes a good youth worker?</a:t>
            </a:r>
          </a:p>
        </p:txBody>
      </p:sp>
      <p:sp>
        <p:nvSpPr>
          <p:cNvPr id="7" name="TextBox 6"/>
          <p:cNvSpPr txBox="1"/>
          <p:nvPr/>
        </p:nvSpPr>
        <p:spPr>
          <a:xfrm>
            <a:off x="7897540" y="4341756"/>
            <a:ext cx="2540239" cy="1200328"/>
          </a:xfrm>
          <a:prstGeom prst="rect">
            <a:avLst/>
          </a:prstGeom>
          <a:noFill/>
        </p:spPr>
        <p:txBody>
          <a:bodyPr wrap="square" rtlCol="0">
            <a:spAutoFit/>
          </a:bodyPr>
          <a:lstStyle/>
          <a:p>
            <a:r>
              <a:rPr lang="en-US" sz="2400" dirty="0"/>
              <a:t>How should youth workers behave</a:t>
            </a:r>
            <a:r>
              <a:rPr lang="en-US" dirty="0"/>
              <a:t>? </a:t>
            </a:r>
          </a:p>
        </p:txBody>
      </p:sp>
      <p:sp>
        <p:nvSpPr>
          <p:cNvPr id="9" name="TextBox 8"/>
          <p:cNvSpPr txBox="1"/>
          <p:nvPr/>
        </p:nvSpPr>
        <p:spPr>
          <a:xfrm>
            <a:off x="7113170" y="1324773"/>
            <a:ext cx="2337764" cy="1200328"/>
          </a:xfrm>
          <a:prstGeom prst="rect">
            <a:avLst/>
          </a:prstGeom>
          <a:noFill/>
        </p:spPr>
        <p:txBody>
          <a:bodyPr wrap="square" rtlCol="0">
            <a:spAutoFit/>
          </a:bodyPr>
          <a:lstStyle/>
          <a:p>
            <a:r>
              <a:rPr lang="en-US" sz="2400" dirty="0"/>
              <a:t>Do you need to be a good pool player?</a:t>
            </a:r>
          </a:p>
        </p:txBody>
      </p:sp>
      <p:sp>
        <p:nvSpPr>
          <p:cNvPr id="13" name="TextBox 12"/>
          <p:cNvSpPr txBox="1"/>
          <p:nvPr/>
        </p:nvSpPr>
        <p:spPr>
          <a:xfrm>
            <a:off x="2111575" y="4341756"/>
            <a:ext cx="2385765" cy="830997"/>
          </a:xfrm>
          <a:prstGeom prst="rect">
            <a:avLst/>
          </a:prstGeom>
          <a:noFill/>
        </p:spPr>
        <p:txBody>
          <a:bodyPr wrap="square" rtlCol="0">
            <a:spAutoFit/>
          </a:bodyPr>
          <a:lstStyle/>
          <a:p>
            <a:r>
              <a:rPr lang="en-US" sz="2400" dirty="0"/>
              <a:t>What skills are required?</a:t>
            </a:r>
          </a:p>
        </p:txBody>
      </p:sp>
      <p:sp>
        <p:nvSpPr>
          <p:cNvPr id="14" name="TextBox 13"/>
          <p:cNvSpPr txBox="1"/>
          <p:nvPr/>
        </p:nvSpPr>
        <p:spPr>
          <a:xfrm>
            <a:off x="7273864" y="3159588"/>
            <a:ext cx="3037988" cy="830997"/>
          </a:xfrm>
          <a:prstGeom prst="rect">
            <a:avLst/>
          </a:prstGeom>
          <a:noFill/>
        </p:spPr>
        <p:txBody>
          <a:bodyPr wrap="square" rtlCol="0">
            <a:spAutoFit/>
          </a:bodyPr>
          <a:lstStyle/>
          <a:p>
            <a:r>
              <a:rPr lang="en-US" sz="2400" dirty="0"/>
              <a:t>What should youth workers do?</a:t>
            </a:r>
          </a:p>
        </p:txBody>
      </p:sp>
    </p:spTree>
    <p:extLst>
      <p:ext uri="{BB962C8B-B14F-4D97-AF65-F5344CB8AC3E}">
        <p14:creationId xmlns:p14="http://schemas.microsoft.com/office/powerpoint/2010/main" val="1552792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152400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1524000" y="1752601"/>
            <a:ext cx="7620000" cy="4373563"/>
          </a:xfrm>
        </p:spPr>
        <p:txBody>
          <a:bodyPr/>
          <a:lstStyle/>
          <a:p>
            <a:endParaRPr lang="en-US"/>
          </a:p>
          <a:p>
            <a:endParaRPr lang="en-US"/>
          </a:p>
        </p:txBody>
      </p:sp>
      <p:pic>
        <p:nvPicPr>
          <p:cNvPr id="21508" name="Picture 6" descr="Final Group Pic"/>
          <p:cNvPicPr>
            <a:picLocks noChangeAspect="1" noChangeArrowheads="1"/>
          </p:cNvPicPr>
          <p:nvPr/>
        </p:nvPicPr>
        <p:blipFill>
          <a:blip r:embed="rId2"/>
          <a:srcRect/>
          <a:stretch>
            <a:fillRect/>
          </a:stretch>
        </p:blipFill>
        <p:spPr bwMode="auto">
          <a:xfrm>
            <a:off x="3133726" y="2682877"/>
            <a:ext cx="5781675" cy="2768888"/>
          </a:xfrm>
          <a:prstGeom prst="rect">
            <a:avLst/>
          </a:prstGeom>
          <a:noFill/>
          <a:ln w="9525">
            <a:noFill/>
            <a:miter lim="800000"/>
            <a:headEnd/>
            <a:tailEnd/>
          </a:ln>
        </p:spPr>
      </p:pic>
      <p:sp>
        <p:nvSpPr>
          <p:cNvPr id="21509" name="AutoShape 1029"/>
          <p:cNvSpPr>
            <a:spLocks noChangeArrowheads="1"/>
          </p:cNvSpPr>
          <p:nvPr/>
        </p:nvSpPr>
        <p:spPr bwMode="auto">
          <a:xfrm>
            <a:off x="2295526" y="1084264"/>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3041650" y="1128713"/>
            <a:ext cx="6305550" cy="1569660"/>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2357439" y="558907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on flipchart and feedback your observations.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dirty="0"/>
              <a:t>What Skills do youth workers need?</a:t>
            </a:r>
          </a:p>
        </p:txBody>
      </p:sp>
      <p:sp>
        <p:nvSpPr>
          <p:cNvPr id="5" name="Content Placeholder 4"/>
          <p:cNvSpPr>
            <a:spLocks noGrp="1"/>
          </p:cNvSpPr>
          <p:nvPr>
            <p:ph idx="1"/>
          </p:nvPr>
        </p:nvSpPr>
        <p:spPr/>
        <p:txBody>
          <a:bodyPr/>
          <a:lstStyle/>
          <a:p>
            <a:pPr marL="457200" indent="-457200">
              <a:buFont typeface="Arial"/>
              <a:buChar char="•"/>
            </a:pPr>
            <a:r>
              <a:rPr lang="en-US" dirty="0"/>
              <a:t>Read the careers information sheets provided on Moodle and consider what skills are required for the specific post.</a:t>
            </a:r>
          </a:p>
          <a:p>
            <a:pPr marL="457200" indent="-457200">
              <a:buFont typeface="Arial"/>
              <a:buChar char="•"/>
            </a:pPr>
            <a:r>
              <a:rPr lang="en-US" dirty="0"/>
              <a:t>Highlight key points and make notes for a discussion.</a:t>
            </a:r>
          </a:p>
          <a:p>
            <a:pPr marL="114300" indent="0">
              <a:buNone/>
            </a:pPr>
            <a:endParaRPr lang="en-US" dirty="0"/>
          </a:p>
          <a:p>
            <a:endParaRPr lang="en-US" dirty="0"/>
          </a:p>
        </p:txBody>
      </p:sp>
    </p:spTree>
    <p:extLst>
      <p:ext uri="{BB962C8B-B14F-4D97-AF65-F5344CB8AC3E}">
        <p14:creationId xmlns:p14="http://schemas.microsoft.com/office/powerpoint/2010/main" val="1060849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08445-C759-5A3A-51A4-F41D023DC147}"/>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7082CC3C-7FCE-B8F6-9DF6-8FD72F5C18A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31627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Conduct in Youth Work</a:t>
            </a:r>
          </a:p>
        </p:txBody>
      </p:sp>
      <p:sp>
        <p:nvSpPr>
          <p:cNvPr id="3" name="Content Placeholder 2"/>
          <p:cNvSpPr>
            <a:spLocks noGrp="1"/>
          </p:cNvSpPr>
          <p:nvPr>
            <p:ph idx="1"/>
          </p:nvPr>
        </p:nvSpPr>
        <p:spPr/>
        <p:txBody>
          <a:bodyPr/>
          <a:lstStyle/>
          <a:p>
            <a:pPr marL="457200" indent="-457200"/>
            <a:r>
              <a:rPr lang="en-GB" dirty="0"/>
              <a:t>In your own time engage in the reading placed on Moodle and identify information about the principles and values of a Youth and Community Worker. </a:t>
            </a:r>
          </a:p>
          <a:p>
            <a:pPr marL="457200" indent="-457200"/>
            <a:endParaRPr lang="en-GB" dirty="0"/>
          </a:p>
          <a:p>
            <a:pPr marL="457200" indent="-457200"/>
            <a:r>
              <a:rPr lang="en-GB" dirty="0"/>
              <a:t>Consider how you can apply this reading to your level 5 Portfolio. </a:t>
            </a:r>
          </a:p>
          <a:p>
            <a:pPr marL="114300" indent="0">
              <a:buNone/>
            </a:pPr>
            <a:endParaRPr lang="en-GB" dirty="0"/>
          </a:p>
          <a:p>
            <a:pPr marL="114300" indent="0">
              <a:buNone/>
            </a:pPr>
            <a:r>
              <a:rPr lang="en-GB" dirty="0"/>
              <a:t> </a:t>
            </a:r>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66527" y="4267200"/>
            <a:ext cx="2106480"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48082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numCol="1" anchor="ctr" anchorCtr="0" compatLnSpc="1">
            <a:prstTxWarp prst="textNoShape">
              <a:avLst/>
            </a:prstTxWarp>
            <a:normAutofit/>
          </a:bodyPr>
          <a:lstStyle/>
          <a:p>
            <a:r>
              <a:rPr lang="en-US" cap="none"/>
              <a:t>Key Values</a:t>
            </a:r>
            <a:br>
              <a:rPr lang="en-US" cap="none"/>
            </a:br>
            <a:endParaRPr lang="en-US" cap="none"/>
          </a:p>
        </p:txBody>
      </p:sp>
      <p:sp>
        <p:nvSpPr>
          <p:cNvPr id="24579" name="Content Placeholder 2"/>
          <p:cNvSpPr>
            <a:spLocks noGrp="1"/>
          </p:cNvSpPr>
          <p:nvPr>
            <p:ph idx="1"/>
          </p:nvPr>
        </p:nvSpPr>
        <p:spPr>
          <a:xfrm>
            <a:off x="838199" y="1350819"/>
            <a:ext cx="10834255" cy="4537364"/>
          </a:xfrm>
        </p:spPr>
        <p:txBody>
          <a:bodyPr>
            <a:normAutofit/>
          </a:bodyPr>
          <a:lstStyle/>
          <a:p>
            <a:r>
              <a:rPr lang="en-GB" sz="2200" dirty="0"/>
              <a:t>According to the National Youth Agency (1997, pp. 6-7 </a:t>
            </a:r>
            <a:r>
              <a:rPr lang="en-GB" sz="2200" i="1" dirty="0"/>
              <a:t>cited in</a:t>
            </a:r>
            <a:r>
              <a:rPr lang="en-GB" sz="2200" dirty="0"/>
              <a:t> Banks 1999, p.10) distinguishable values, which underlie youth and community work are:</a:t>
            </a:r>
          </a:p>
          <a:p>
            <a:r>
              <a:rPr lang="en-GB" sz="2200" dirty="0"/>
              <a:t>respect for basic human rights </a:t>
            </a:r>
          </a:p>
          <a:p>
            <a:r>
              <a:rPr lang="en-GB" sz="2200" dirty="0"/>
              <a:t>respect for the individual and rights to self-determination;</a:t>
            </a:r>
          </a:p>
          <a:p>
            <a:r>
              <a:rPr lang="en-GB" sz="2200" dirty="0"/>
              <a:t>respect for the different cultures and religions in society;</a:t>
            </a:r>
          </a:p>
          <a:p>
            <a:r>
              <a:rPr lang="en-GB" sz="2200" dirty="0"/>
              <a:t>a commitment to empowerment and participatory democracy;</a:t>
            </a:r>
          </a:p>
          <a:p>
            <a:r>
              <a:rPr lang="en-GB" sz="2200" dirty="0"/>
              <a:t>collaborative working relationships and collective action; and</a:t>
            </a:r>
          </a:p>
          <a:p>
            <a:r>
              <a:rPr lang="en-GB" sz="2200" dirty="0"/>
              <a:t>an acknowledgement that all relationships and activities with young people and adults are based on their consent.</a:t>
            </a:r>
          </a:p>
          <a:p>
            <a:r>
              <a:rPr lang="en-GB" sz="2200" dirty="0"/>
              <a:t>National Youth Agency (1997, pp.6-7 </a:t>
            </a:r>
            <a:r>
              <a:rPr lang="en-GB" sz="2200" i="1" dirty="0"/>
              <a:t>cited in</a:t>
            </a:r>
            <a:r>
              <a:rPr lang="en-GB" sz="2200" dirty="0"/>
              <a:t> Banks 1999, p.10)</a:t>
            </a:r>
            <a:endParaRPr lang="en-US" sz="2200" dirty="0"/>
          </a:p>
          <a:p>
            <a:endParaRPr lang="en-US" sz="2200" dirty="0"/>
          </a:p>
          <a:p>
            <a:endParaRPr lang="en-US"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of Ethics</a:t>
            </a:r>
          </a:p>
        </p:txBody>
      </p:sp>
      <p:sp>
        <p:nvSpPr>
          <p:cNvPr id="3" name="Content Placeholder 2"/>
          <p:cNvSpPr>
            <a:spLocks noGrp="1"/>
          </p:cNvSpPr>
          <p:nvPr>
            <p:ph idx="1"/>
          </p:nvPr>
        </p:nvSpPr>
        <p:spPr/>
        <p:txBody>
          <a:bodyPr/>
          <a:lstStyle/>
          <a:p>
            <a:r>
              <a:rPr lang="en-US" dirty="0"/>
              <a:t>The Code of Ethics is concerned with 5 specific areas. These are: </a:t>
            </a:r>
          </a:p>
          <a:p>
            <a:r>
              <a:rPr lang="en-US" dirty="0"/>
              <a:t>1. Occupational intervention;</a:t>
            </a:r>
          </a:p>
          <a:p>
            <a:r>
              <a:rPr lang="en-US" dirty="0"/>
              <a:t>2. Responsibility for young people;</a:t>
            </a:r>
          </a:p>
          <a:p>
            <a:r>
              <a:rPr lang="en-US" dirty="0"/>
              <a:t>3. Responsibility to colleagues; </a:t>
            </a:r>
          </a:p>
          <a:p>
            <a:r>
              <a:rPr lang="en-US" dirty="0"/>
              <a:t>4. Responsibility to employers;</a:t>
            </a:r>
          </a:p>
          <a:p>
            <a:r>
              <a:rPr lang="en-US" dirty="0"/>
              <a:t>5. Responsibility to the occupation. </a:t>
            </a:r>
          </a:p>
          <a:p>
            <a:endParaRPr lang="en-US" dirty="0"/>
          </a:p>
        </p:txBody>
      </p:sp>
    </p:spTree>
    <p:extLst>
      <p:ext uri="{BB962C8B-B14F-4D97-AF65-F5344CB8AC3E}">
        <p14:creationId xmlns:p14="http://schemas.microsoft.com/office/powerpoint/2010/main" val="3671395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E9A7-934B-FF2E-CCA4-F7D3215BB67A}"/>
              </a:ext>
            </a:extLst>
          </p:cNvPr>
          <p:cNvSpPr>
            <a:spLocks noGrp="1"/>
          </p:cNvSpPr>
          <p:nvPr>
            <p:ph type="title"/>
          </p:nvPr>
        </p:nvSpPr>
        <p:spPr/>
        <p:txBody>
          <a:bodyPr/>
          <a:lstStyle/>
          <a:p>
            <a:r>
              <a:rPr lang="en-GB" dirty="0"/>
              <a:t>Lunch Time</a:t>
            </a:r>
          </a:p>
        </p:txBody>
      </p:sp>
      <p:sp>
        <p:nvSpPr>
          <p:cNvPr id="3" name="Content Placeholder 2">
            <a:extLst>
              <a:ext uri="{FF2B5EF4-FFF2-40B4-BE49-F238E27FC236}">
                <a16:creationId xmlns:a16="http://schemas.microsoft.com/office/drawing/2014/main" id="{88683420-4984-64AF-D54B-67709F151A6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31058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6CE3F0-5649-67F0-8019-8C827EAD0162}"/>
              </a:ext>
            </a:extLst>
          </p:cNvPr>
          <p:cNvSpPr>
            <a:spLocks noGrp="1"/>
          </p:cNvSpPr>
          <p:nvPr>
            <p:ph type="title"/>
          </p:nvPr>
        </p:nvSpPr>
        <p:spPr>
          <a:xfrm>
            <a:off x="831850" y="964276"/>
            <a:ext cx="10515600" cy="2793077"/>
          </a:xfrm>
        </p:spPr>
        <p:txBody>
          <a:bodyPr anchor="b">
            <a:normAutofit/>
          </a:bodyPr>
          <a:lstStyle/>
          <a:p>
            <a:r>
              <a:rPr lang="en-GB" dirty="0"/>
              <a:t>NAOMIE</a:t>
            </a:r>
          </a:p>
        </p:txBody>
      </p:sp>
      <p:sp>
        <p:nvSpPr>
          <p:cNvPr id="10" name="Text Placeholder 2">
            <a:extLst>
              <a:ext uri="{FF2B5EF4-FFF2-40B4-BE49-F238E27FC236}">
                <a16:creationId xmlns:a16="http://schemas.microsoft.com/office/drawing/2014/main" id="{1833DB4A-259B-FBAF-3A51-57C8A6A0914F}"/>
              </a:ext>
            </a:extLst>
          </p:cNvPr>
          <p:cNvSpPr>
            <a:spLocks noGrp="1"/>
          </p:cNvSpPr>
          <p:nvPr>
            <p:ph type="body" idx="1"/>
          </p:nvPr>
        </p:nvSpPr>
        <p:spPr/>
        <p:txBody>
          <a:bodyPr/>
          <a:lstStyle/>
          <a:p>
            <a:r>
              <a:rPr lang="en-US" dirty="0"/>
              <a:t>Do we know what this stands for?</a:t>
            </a:r>
          </a:p>
        </p:txBody>
      </p:sp>
    </p:spTree>
    <p:extLst>
      <p:ext uri="{BB962C8B-B14F-4D97-AF65-F5344CB8AC3E}">
        <p14:creationId xmlns:p14="http://schemas.microsoft.com/office/powerpoint/2010/main" val="2852022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1981200" y="1939636"/>
            <a:ext cx="7620000" cy="4461164"/>
          </a:xfrm>
        </p:spPr>
        <p:txBody>
          <a:bodyPr/>
          <a:lstStyle/>
          <a:p>
            <a:r>
              <a:rPr lang="en-GB" dirty="0"/>
              <a:t>There is a systematic process for identifying and meeting the needs of young people and their communities. They are based and underpinned on several theories.</a:t>
            </a:r>
          </a:p>
          <a:p>
            <a:r>
              <a:rPr lang="en-GB" dirty="0"/>
              <a:t>The following part of the session is based upon the NAOMIE framework which are</a:t>
            </a:r>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872206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a:xfrm>
            <a:off x="415636" y="1461655"/>
            <a:ext cx="10938164" cy="4204854"/>
          </a:xfrm>
        </p:spPr>
        <p:txBody>
          <a:bodyPr>
            <a:normAutofit/>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506288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109" y="365125"/>
            <a:ext cx="5660967" cy="819439"/>
          </a:xfrm>
        </p:spPr>
        <p:txBody>
          <a:bodyPr anchor="ctr">
            <a:normAutofit/>
          </a:bodyPr>
          <a:lstStyle/>
          <a:p>
            <a:r>
              <a:rPr lang="en-GB" dirty="0"/>
              <a:t>Case Study: Emma</a:t>
            </a:r>
          </a:p>
        </p:txBody>
      </p:sp>
      <p:sp>
        <p:nvSpPr>
          <p:cNvPr id="3" name="Content Placeholder 2"/>
          <p:cNvSpPr>
            <a:spLocks noGrp="1"/>
          </p:cNvSpPr>
          <p:nvPr>
            <p:ph sz="half" idx="1"/>
          </p:nvPr>
        </p:nvSpPr>
        <p:spPr>
          <a:xfrm>
            <a:off x="83127" y="936567"/>
            <a:ext cx="7941426" cy="5164975"/>
          </a:xfrm>
        </p:spPr>
        <p:txBody>
          <a:bodyPr>
            <a:normAutofit fontScale="77500" lnSpcReduction="20000"/>
          </a:bodyPr>
          <a:lstStyle/>
          <a:p>
            <a:endParaRPr lang="en-GB" sz="2400" b="1" dirty="0"/>
          </a:p>
          <a:p>
            <a:r>
              <a:rPr lang="en-GB" sz="2400" b="1" dirty="0"/>
              <a:t>Needs</a:t>
            </a:r>
          </a:p>
          <a:p>
            <a:pPr marL="114300" indent="0">
              <a:buNone/>
            </a:pPr>
            <a:endParaRPr lang="en-GB" sz="2400" dirty="0"/>
          </a:p>
          <a:p>
            <a:r>
              <a:rPr lang="en-GB" sz="2900" dirty="0"/>
              <a:t>Emma is a 16-year-old woman who lives with her mother and two younger brothers on a rundown nearby estate. She is intelligent and doing well at school. She is confident and able athlete, but the school has no capacity to develop this. She hangs out with three friends in her class: Katrin, Kay and Leanne, they have been friends since year five primary school. Emma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came to see the youth worker, she is very concerned about what is happening. Emma spends a lot of time looking after her two younger brothers (aged 8 and 6) during the school holidays as her mum works until 5.30pm. The mum seems tired, stressed and in need of support</a:t>
            </a:r>
            <a:r>
              <a:rPr lang="en-GB" sz="1600" dirty="0"/>
              <a:t>.</a:t>
            </a: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757" r="1" b="1"/>
          <a:stretch/>
        </p:blipFill>
        <p:spPr bwMode="auto">
          <a:xfrm>
            <a:off x="8257308" y="1920240"/>
            <a:ext cx="3470564" cy="1911928"/>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65106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321425" y="1418705"/>
            <a:ext cx="11460480" cy="4095404"/>
          </a:xfrm>
        </p:spPr>
        <p:txBody>
          <a:bodyPr>
            <a:normAutofit fontScale="92500" lnSpcReduction="20000"/>
          </a:bodyPr>
          <a:lstStyle/>
          <a:p>
            <a:r>
              <a:rPr lang="en-GB" dirty="0"/>
              <a:t>Identification of </a:t>
            </a:r>
            <a:r>
              <a:rPr lang="en-GB" b="1" dirty="0"/>
              <a:t>needs</a:t>
            </a:r>
          </a:p>
          <a:p>
            <a:pPr marL="114300" indent="0">
              <a:buNone/>
            </a:pPr>
            <a:endParaRPr lang="en-GB" dirty="0"/>
          </a:p>
          <a:p>
            <a:r>
              <a:rPr lang="en-GB" dirty="0"/>
              <a:t>The Neighbourhood worker felt that:</a:t>
            </a:r>
          </a:p>
          <a:p>
            <a:pPr marL="0" indent="0">
              <a:buNone/>
            </a:pPr>
            <a:endParaRPr lang="en-GB" dirty="0"/>
          </a:p>
          <a:p>
            <a:pPr marL="868680" lvl="1" indent="-457200">
              <a:buFont typeface="+mj-lt"/>
              <a:buAutoNum type="arabicPeriod"/>
            </a:pPr>
            <a:r>
              <a:rPr lang="en-GB" dirty="0"/>
              <a:t>Emma is lacking stimulation and challenge. She wants and needs achievement</a:t>
            </a:r>
          </a:p>
          <a:p>
            <a:pPr marL="868680" lvl="1" indent="-457200">
              <a:buFont typeface="+mj-lt"/>
              <a:buAutoNum type="arabicPeriod"/>
            </a:pPr>
            <a:r>
              <a:rPr lang="en-GB" dirty="0"/>
              <a:t>In some ways she is a young adult too soon because of her parenting role in the relationship to her brothers. Her growth is stunted socially, emotionally, spiritually and politically because of the lack of opportunities locally.</a:t>
            </a:r>
          </a:p>
          <a:p>
            <a:pPr marL="868680" lvl="1" indent="-457200">
              <a:buFont typeface="+mj-lt"/>
              <a:buAutoNum type="arabicPeriod"/>
            </a:pPr>
            <a:endParaRPr lang="en-GB" dirty="0"/>
          </a:p>
          <a:p>
            <a:r>
              <a:rPr lang="en-GB" dirty="0"/>
              <a:t>This is resulting in her finding challenge, stimulation and fun in ways that are not positive and are illegal. This is discussed with Emma and she spontaneously agrees that this is the case.</a:t>
            </a:r>
          </a:p>
        </p:txBody>
      </p:sp>
    </p:spTree>
    <p:extLst>
      <p:ext uri="{BB962C8B-B14F-4D97-AF65-F5344CB8AC3E}">
        <p14:creationId xmlns:p14="http://schemas.microsoft.com/office/powerpoint/2010/main" val="15673800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471055" y="1524001"/>
            <a:ext cx="10939549" cy="4100944"/>
          </a:xfrm>
        </p:spPr>
        <p:txBody>
          <a:bodyPr>
            <a:normAutofit/>
          </a:bodyPr>
          <a:lstStyle/>
          <a:p>
            <a:r>
              <a:rPr lang="en-GB" b="1" dirty="0"/>
              <a:t>Aim</a:t>
            </a:r>
          </a:p>
          <a:p>
            <a:pPr lvl="1"/>
            <a:r>
              <a:rPr lang="en-GB" dirty="0"/>
              <a:t>To provide Emma with learning opportunities to help her reach her potential.</a:t>
            </a:r>
          </a:p>
          <a:p>
            <a:endParaRPr lang="en-GB" dirty="0"/>
          </a:p>
          <a:p>
            <a:r>
              <a:rPr lang="en-GB" b="1" dirty="0"/>
              <a:t>Objectives</a:t>
            </a:r>
          </a:p>
          <a:p>
            <a:pPr lvl="1"/>
            <a:r>
              <a:rPr lang="en-GB" dirty="0"/>
              <a:t>To offer Emma new experiences with which she can continue away from the estate.</a:t>
            </a:r>
          </a:p>
          <a:p>
            <a:pPr lvl="1"/>
            <a:r>
              <a:rPr lang="en-GB" dirty="0"/>
              <a:t>To keep her and her friendship group together in the process.</a:t>
            </a:r>
          </a:p>
          <a:p>
            <a:pPr lvl="1"/>
            <a:r>
              <a:rPr lang="en-GB" dirty="0"/>
              <a:t>To support Emma in the leadership role that she has begun to develop.</a:t>
            </a:r>
          </a:p>
          <a:p>
            <a:pPr lvl="1"/>
            <a:r>
              <a:rPr lang="en-GB" dirty="0"/>
              <a:t>To support her mother in her parenting of Emma and her two brothers.</a:t>
            </a:r>
          </a:p>
        </p:txBody>
      </p:sp>
    </p:spTree>
    <p:extLst>
      <p:ext uri="{BB962C8B-B14F-4D97-AF65-F5344CB8AC3E}">
        <p14:creationId xmlns:p14="http://schemas.microsoft.com/office/powerpoint/2010/main" val="2686794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0837"/>
            <a:ext cx="7620000" cy="729673"/>
          </a:xfrm>
        </p:spPr>
        <p:txBody>
          <a:bodyPr/>
          <a:lstStyle/>
          <a:p>
            <a:r>
              <a:rPr lang="en-GB" dirty="0"/>
              <a:t>Case Study: Emma</a:t>
            </a:r>
          </a:p>
        </p:txBody>
      </p:sp>
      <p:sp>
        <p:nvSpPr>
          <p:cNvPr id="3" name="Content Placeholder 2"/>
          <p:cNvSpPr>
            <a:spLocks noGrp="1"/>
          </p:cNvSpPr>
          <p:nvPr>
            <p:ph idx="1"/>
          </p:nvPr>
        </p:nvSpPr>
        <p:spPr>
          <a:xfrm>
            <a:off x="338051" y="1087582"/>
            <a:ext cx="11471564" cy="4648200"/>
          </a:xfrm>
        </p:spPr>
        <p:txBody>
          <a:bodyPr>
            <a:normAutofit fontScale="92500" lnSpcReduction="20000"/>
          </a:bodyPr>
          <a:lstStyle/>
          <a:p>
            <a:r>
              <a:rPr lang="en-GB" b="1" dirty="0"/>
              <a:t>Method</a:t>
            </a:r>
          </a:p>
          <a:p>
            <a:pPr lvl="1"/>
            <a:r>
              <a:rPr lang="en-GB" dirty="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a:t>Stage 1. Ask the four young women if they would like to help run a holiday for ten young people who would otherwise not have had a holiday. This would involve some fund raising off the estate.</a:t>
            </a:r>
          </a:p>
          <a:p>
            <a:pPr lvl="1"/>
            <a:r>
              <a:rPr lang="en-GB" dirty="0"/>
              <a:t>Stage 2. Fund raise letters, phone calls and visits.</a:t>
            </a:r>
          </a:p>
          <a:p>
            <a:pPr lvl="1"/>
            <a:r>
              <a:rPr lang="en-GB" dirty="0"/>
              <a:t>Stage 3. Plan the holiday. This will include visiting the holiday venue and trying out the activities. The idea is that the young women will enjoy themselves and learn about the organisation and safety.</a:t>
            </a:r>
          </a:p>
          <a:p>
            <a:pPr lvl="1"/>
            <a:r>
              <a:rPr lang="en-GB" dirty="0"/>
              <a:t>Stage 4. Run a planning weekend.</a:t>
            </a:r>
          </a:p>
          <a:p>
            <a:pPr lvl="1"/>
            <a:r>
              <a:rPr lang="en-GB" dirty="0"/>
              <a:t>Stage 5. Run the holiday with the young people: these will include Emma’s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4204033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838200" y="1825625"/>
            <a:ext cx="10515600" cy="3771611"/>
          </a:xfrm>
        </p:spPr>
        <p:txBody>
          <a:bodyPr>
            <a:normAutofit/>
          </a:bodyPr>
          <a:lstStyle/>
          <a:p>
            <a:r>
              <a:rPr lang="en-GB" dirty="0"/>
              <a:t>The periods between each stage are used to look at the young women’s:</a:t>
            </a:r>
          </a:p>
          <a:p>
            <a:pPr lvl="1"/>
            <a:r>
              <a:rPr lang="en-GB" dirty="0"/>
              <a:t>Achievements</a:t>
            </a:r>
          </a:p>
          <a:p>
            <a:pPr lvl="1"/>
            <a:r>
              <a:rPr lang="en-GB" dirty="0"/>
              <a:t>Roles, including leadership</a:t>
            </a:r>
          </a:p>
          <a:p>
            <a:pPr lvl="1"/>
            <a:r>
              <a:rPr lang="en-GB" dirty="0"/>
              <a:t>Support mechanisms</a:t>
            </a:r>
          </a:p>
          <a:p>
            <a:pPr lvl="1"/>
            <a:r>
              <a:rPr lang="en-GB" dirty="0"/>
              <a:t>And to offer positive feedback and constructive criticism. </a:t>
            </a:r>
          </a:p>
          <a:p>
            <a:r>
              <a:rPr lang="en-GB" dirty="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2301339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443345" y="1825625"/>
            <a:ext cx="10910455" cy="3723120"/>
          </a:xfrm>
        </p:spPr>
        <p:txBody>
          <a:bodyPr>
            <a:normAutofit fontScale="85000" lnSpcReduction="20000"/>
          </a:bodyPr>
          <a:lstStyle/>
          <a:p>
            <a:r>
              <a:rPr lang="en-GB" b="1" dirty="0"/>
              <a:t>Indicators</a:t>
            </a:r>
          </a:p>
          <a:p>
            <a:pPr lvl="1"/>
            <a:r>
              <a:rPr lang="en-GB" dirty="0"/>
              <a:t>Do the women want to join in?</a:t>
            </a:r>
          </a:p>
          <a:p>
            <a:pPr lvl="1"/>
            <a:r>
              <a:rPr lang="en-GB" dirty="0"/>
              <a:t>Do they turn up for the slog of fund-raising?</a:t>
            </a:r>
          </a:p>
          <a:p>
            <a:pPr lvl="1"/>
            <a:r>
              <a:rPr lang="en-GB" dirty="0"/>
              <a:t>Do they remain involved?</a:t>
            </a:r>
          </a:p>
          <a:p>
            <a:pPr lvl="1"/>
            <a:r>
              <a:rPr lang="en-GB" dirty="0"/>
              <a:t>How do they respond to leaving the estate and meeting new people?</a:t>
            </a:r>
          </a:p>
          <a:p>
            <a:pPr lvl="1"/>
            <a:r>
              <a:rPr lang="en-GB" dirty="0"/>
              <a:t>What roles do they take up?</a:t>
            </a:r>
          </a:p>
          <a:p>
            <a:pPr lvl="1"/>
            <a:r>
              <a:rPr lang="en-GB" dirty="0"/>
              <a:t>How is El working as a leader in all of this?</a:t>
            </a:r>
          </a:p>
          <a:p>
            <a:pPr lvl="1"/>
            <a:r>
              <a:rPr lang="en-GB" dirty="0"/>
              <a:t>Is the young people's participation real or are they just hanging in there for the sake of the holiday?</a:t>
            </a:r>
          </a:p>
          <a:p>
            <a:pPr lvl="1"/>
            <a:r>
              <a:rPr lang="en-GB" dirty="0"/>
              <a:t>Can they identify their learning?</a:t>
            </a:r>
          </a:p>
          <a:p>
            <a:pPr lvl="1"/>
            <a:r>
              <a:rPr lang="en-GB" dirty="0"/>
              <a:t>Do they turn up for the planning weekend: are they active participants?</a:t>
            </a:r>
          </a:p>
          <a:p>
            <a:pPr lvl="1"/>
            <a:r>
              <a:rPr lang="en-GB" dirty="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5241731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838200" y="1825625"/>
            <a:ext cx="10515600" cy="3771611"/>
          </a:xfrm>
        </p:spPr>
        <p:txBody>
          <a:bodyPr>
            <a:normAutofit fontScale="92500" lnSpcReduction="10000"/>
          </a:bodyPr>
          <a:lstStyle/>
          <a:p>
            <a:r>
              <a:rPr lang="en-GB" dirty="0"/>
              <a:t>Evaluation</a:t>
            </a:r>
          </a:p>
          <a:p>
            <a:r>
              <a:rPr lang="en-GB" i="1" dirty="0"/>
              <a:t>Formative evaluation </a:t>
            </a:r>
            <a:r>
              <a:rPr lang="en-GB" dirty="0"/>
              <a:t>After each session, and the planning weekend, the following questions need exploring to discover how each young person is developing:</a:t>
            </a:r>
          </a:p>
          <a:p>
            <a:pPr lvl="1"/>
            <a:r>
              <a:rPr lang="en-GB" dirty="0"/>
              <a:t>What has happened that is of significance to the young people’s learning?</a:t>
            </a:r>
          </a:p>
          <a:p>
            <a:pPr lvl="1"/>
            <a:r>
              <a:rPr lang="en-GB" dirty="0"/>
              <a:t>What needs to be done to progress their learning?</a:t>
            </a:r>
          </a:p>
          <a:p>
            <a:pPr lvl="1"/>
            <a:r>
              <a:rPr lang="en-GB" dirty="0"/>
              <a:t>The programme’s successes?</a:t>
            </a:r>
          </a:p>
          <a:p>
            <a:pPr lvl="1"/>
            <a:r>
              <a:rPr lang="en-GB" dirty="0"/>
              <a:t>It's not so successful parts?</a:t>
            </a:r>
          </a:p>
          <a:p>
            <a:pPr lvl="1"/>
            <a:r>
              <a:rPr lang="en-GB" dirty="0"/>
              <a:t>What role did you take?</a:t>
            </a:r>
          </a:p>
          <a:p>
            <a:pPr lvl="1"/>
            <a:r>
              <a:rPr lang="en-GB" dirty="0"/>
              <a:t>What have we learned?</a:t>
            </a:r>
          </a:p>
          <a:p>
            <a:pPr lvl="1"/>
            <a:endParaRPr lang="en-GB" dirty="0"/>
          </a:p>
          <a:p>
            <a:pPr lvl="1"/>
            <a:endParaRPr lang="en-GB" i="1" dirty="0"/>
          </a:p>
        </p:txBody>
      </p:sp>
    </p:spTree>
    <p:extLst>
      <p:ext uri="{BB962C8B-B14F-4D97-AF65-F5344CB8AC3E}">
        <p14:creationId xmlns:p14="http://schemas.microsoft.com/office/powerpoint/2010/main" val="23740724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p:txBody>
          <a:bodyPr/>
          <a:lstStyle/>
          <a:p>
            <a:r>
              <a:rPr lang="en-GB" dirty="0"/>
              <a:t>Summary Evaluation (at the end)</a:t>
            </a:r>
          </a:p>
          <a:p>
            <a:pPr lvl="1"/>
            <a:r>
              <a:rPr lang="en-GB" dirty="0"/>
              <a:t>What did the children/ young people get from the holiday?</a:t>
            </a:r>
          </a:p>
          <a:p>
            <a:pPr lvl="1"/>
            <a:r>
              <a:rPr lang="en-GB" dirty="0"/>
              <a:t>Did it go to plan?</a:t>
            </a:r>
          </a:p>
          <a:p>
            <a:pPr lvl="1"/>
            <a:r>
              <a:rPr lang="en-GB" dirty="0"/>
              <a:t>Good bits, bad bits, points to look out for if done again?</a:t>
            </a:r>
          </a:p>
          <a:p>
            <a:pPr lvl="1"/>
            <a:r>
              <a:rPr lang="en-GB" dirty="0"/>
              <a:t>What has each of us achieved and learned?</a:t>
            </a:r>
          </a:p>
        </p:txBody>
      </p:sp>
    </p:spTree>
    <p:extLst>
      <p:ext uri="{BB962C8B-B14F-4D97-AF65-F5344CB8AC3E}">
        <p14:creationId xmlns:p14="http://schemas.microsoft.com/office/powerpoint/2010/main" val="924762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Emma</a:t>
            </a:r>
          </a:p>
        </p:txBody>
      </p:sp>
      <p:sp>
        <p:nvSpPr>
          <p:cNvPr id="3" name="Content Placeholder 2"/>
          <p:cNvSpPr>
            <a:spLocks noGrp="1"/>
          </p:cNvSpPr>
          <p:nvPr>
            <p:ph idx="1"/>
          </p:nvPr>
        </p:nvSpPr>
        <p:spPr>
          <a:xfrm>
            <a:off x="374073" y="1825625"/>
            <a:ext cx="10979727" cy="3930939"/>
          </a:xfrm>
        </p:spPr>
        <p:txBody>
          <a:bodyPr>
            <a:normAutofit fontScale="92500"/>
          </a:bodyPr>
          <a:lstStyle/>
          <a:p>
            <a:r>
              <a:rPr lang="en-GB" dirty="0"/>
              <a:t>The project ran to the end. All the children had a holiday that they would not forget for a long time. Emma became totally absorbed in the project and grew in confidence and skills through the whole process. Her friends were not so enthusiastic: they enjoyed the weekend and the holiday but found the fund-raising and planning ‘a bit boring’.</a:t>
            </a:r>
          </a:p>
          <a:p>
            <a:r>
              <a:rPr lang="en-GB" dirty="0"/>
              <a:t>Each gained and developed in a number of ways. Only Emma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p>
        </p:txBody>
      </p:sp>
    </p:spTree>
    <p:extLst>
      <p:ext uri="{BB962C8B-B14F-4D97-AF65-F5344CB8AC3E}">
        <p14:creationId xmlns:p14="http://schemas.microsoft.com/office/powerpoint/2010/main" val="11764377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Activity</a:t>
            </a:r>
            <a:br>
              <a:rPr lang="en-GB" dirty="0"/>
            </a:br>
            <a:endParaRPr lang="en-GB" dirty="0"/>
          </a:p>
        </p:txBody>
      </p:sp>
      <p:sp>
        <p:nvSpPr>
          <p:cNvPr id="3" name="Content Placeholder 2"/>
          <p:cNvSpPr>
            <a:spLocks noGrp="1"/>
          </p:cNvSpPr>
          <p:nvPr>
            <p:ph idx="1"/>
          </p:nvPr>
        </p:nvSpPr>
        <p:spPr>
          <a:xfrm>
            <a:off x="471055" y="1124542"/>
            <a:ext cx="11333017" cy="4632022"/>
          </a:xfrm>
        </p:spPr>
        <p:txBody>
          <a:bodyPr>
            <a:normAutofit/>
          </a:bodyPr>
          <a:lstStyle/>
          <a:p>
            <a:r>
              <a:rPr lang="en-GB" sz="2400" dirty="0"/>
              <a:t>Individually prepare your own systematic process for planning which is based on the NAOMIE framework - that has already been explained to you during today’s lecture.</a:t>
            </a:r>
          </a:p>
          <a:p>
            <a:r>
              <a:rPr lang="en-GB" sz="2400" dirty="0"/>
              <a:t>This can be based on an existing example of identifying and meeting young people's needs or you can be as creative as you like in coming up with an issue or situation that may be of interest to you. For example,</a:t>
            </a:r>
          </a:p>
          <a:p>
            <a:pPr lvl="1"/>
            <a:r>
              <a:rPr lang="en-GB" dirty="0"/>
              <a:t>Emma’s idea of getting more resources on her estate for children and young people.</a:t>
            </a:r>
          </a:p>
          <a:p>
            <a:pPr lvl="1"/>
            <a:r>
              <a:rPr lang="en-GB" dirty="0"/>
              <a:t>A vaping problem in the youth club</a:t>
            </a:r>
          </a:p>
          <a:p>
            <a:pPr lvl="1"/>
            <a:r>
              <a:rPr lang="en-GB" dirty="0"/>
              <a:t>The decline in the number of young people accessing the project/centre.</a:t>
            </a:r>
          </a:p>
          <a:p>
            <a:pPr lvl="1"/>
            <a:r>
              <a:rPr lang="en-GB" dirty="0"/>
              <a:t>Or helping a young person to access housing support.</a:t>
            </a:r>
          </a:p>
          <a:p>
            <a:pPr lvl="1"/>
            <a:endParaRPr lang="en-GB" dirty="0"/>
          </a:p>
          <a:p>
            <a:pPr marL="457200" lvl="1" indent="0">
              <a:buNone/>
            </a:pPr>
            <a:r>
              <a:rPr lang="en-GB" dirty="0"/>
              <a:t>You can use the remainder of today’s lecture, and these can be shared during our next lecture. </a:t>
            </a:r>
          </a:p>
          <a:p>
            <a:pPr lvl="1"/>
            <a:endParaRPr lang="en-GB" dirty="0"/>
          </a:p>
        </p:txBody>
      </p:sp>
    </p:spTree>
    <p:extLst>
      <p:ext uri="{BB962C8B-B14F-4D97-AF65-F5344CB8AC3E}">
        <p14:creationId xmlns:p14="http://schemas.microsoft.com/office/powerpoint/2010/main" val="131813947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39</TotalTime>
  <Words>2228</Words>
  <Application>Microsoft Office PowerPoint</Application>
  <PresentationFormat>Widescreen</PresentationFormat>
  <Paragraphs>174</Paragraphs>
  <Slides>29</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29</vt:i4>
      </vt:variant>
    </vt:vector>
  </HeadingPairs>
  <TitlesOfParts>
    <vt:vector size="34" baseType="lpstr">
      <vt:lpstr>Arial</vt:lpstr>
      <vt:lpstr>Calibri</vt:lpstr>
      <vt:lpstr>Calibri Light</vt:lpstr>
      <vt:lpstr>Holding PAge</vt:lpstr>
      <vt:lpstr>Accessible 2</vt:lpstr>
      <vt:lpstr>Youth and community worker</vt:lpstr>
      <vt:lpstr>Youth Work</vt:lpstr>
      <vt:lpstr>Youth Work</vt:lpstr>
      <vt:lpstr>Individual Task What is Youth Work?</vt:lpstr>
      <vt:lpstr>Individual Task What is Youth Work?</vt:lpstr>
      <vt:lpstr>Principles &amp; Values </vt:lpstr>
      <vt:lpstr>Key Purpose of Youth Work</vt:lpstr>
      <vt:lpstr>Youth Work Skills </vt:lpstr>
      <vt:lpstr>Class Discussion </vt:lpstr>
      <vt:lpstr>Group Discussion  </vt:lpstr>
      <vt:lpstr>What Skills do youth workers need?</vt:lpstr>
      <vt:lpstr>Comfort Break</vt:lpstr>
      <vt:lpstr>Ethical Conduct in Youth Work</vt:lpstr>
      <vt:lpstr>Key Values </vt:lpstr>
      <vt:lpstr>Code of Ethics</vt:lpstr>
      <vt:lpstr>Lunch Time</vt:lpstr>
      <vt:lpstr>NAOMIE</vt:lpstr>
      <vt:lpstr>Identifying and Meeting young people’s needs.</vt:lpstr>
      <vt:lpstr>Identifying and meeting the needs</vt:lpstr>
      <vt:lpstr>Case Study: Emma</vt:lpstr>
      <vt:lpstr>Case Study: Emma</vt:lpstr>
      <vt:lpstr>Case Study: Emma</vt:lpstr>
      <vt:lpstr>Case Study: Emma</vt:lpstr>
      <vt:lpstr>Case Study: Emma</vt:lpstr>
      <vt:lpstr>Case Study: Emma</vt:lpstr>
      <vt:lpstr>Case Study: Emma</vt:lpstr>
      <vt:lpstr>Case Study: Emma</vt:lpstr>
      <vt:lpstr>Case Study: Emma</vt:lpstr>
      <vt:lpstr>Directed Study 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2024-09-10T12:00:55Z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