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9" r:id="rId3"/>
    <p:sldId id="260" r:id="rId4"/>
    <p:sldId id="267" r:id="rId5"/>
    <p:sldId id="261" r:id="rId6"/>
    <p:sldId id="257" r:id="rId7"/>
    <p:sldId id="263" r:id="rId8"/>
    <p:sldId id="258" r:id="rId9"/>
    <p:sldId id="265" r:id="rId10"/>
    <p:sldId id="259" r:id="rId11"/>
    <p:sldId id="262" r:id="rId12"/>
    <p:sldId id="268" r:id="rId13"/>
    <p:sldId id="264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58" d="100"/>
          <a:sy n="5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KKRBnpDpBY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qualrightstrust.org/ertdocumentbank/The%20Ideas%20of%20Equality%20and%20Non-discrimination,%20Formal%20and%20Substantive%20Equality.pdf" TargetMode="External"/><Relationship Id="rId2" Type="http://schemas.openxmlformats.org/officeDocument/2006/relationships/hyperlink" Target="https://www.theguardian.com/science/occams-corner/2013/dec/09/gender-stereotypes-schools-children-choice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enderspectrum.org/quick-links/understanding-gender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nterest.co.uk/djacademe/labeling-theory/?autologin=true" TargetMode="External"/><Relationship Id="rId2" Type="http://schemas.openxmlformats.org/officeDocument/2006/relationships/hyperlink" Target="https://www.parliament.uk/about/living-heritage/transformingsociety/electionsvoting/womenvote/case-studies-women-parliament/millicent-garrett-fawcett/the-early-suffrage-societies-in-the-19th-century---a-timeline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JKKRBnpDpBY" TargetMode="External"/><Relationship Id="rId4" Type="http://schemas.openxmlformats.org/officeDocument/2006/relationships/hyperlink" Target="http://www.google.co.uk/url?sa=t&amp;rct=j&amp;q=&amp;esrc=s&amp;source=web&amp;cd=3&amp;ved=0ahUKEwiJhLqwgILYAhWHZFAKHaC0AWsQFggyMAI&amp;url=http://elplandehiram.org/documentos/JoustingNYC/Politics_of_Recognition.pdf&amp;usg=AOvVaw1k5Re2rflnx7REP3p5zNHJ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D9B15-B389-4EF8-ACE6-453A5A4EFC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Positive and negative labelling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8322A8-5F1F-497E-B188-6E09786CDF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SJSI5018 Ass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12C2EE-B303-4CD3-87E0-9C8F210D5788}"/>
              </a:ext>
            </a:extLst>
          </p:cNvPr>
          <p:cNvSpPr txBox="1"/>
          <p:nvPr/>
        </p:nvSpPr>
        <p:spPr>
          <a:xfrm>
            <a:off x="5137265" y="6284421"/>
            <a:ext cx="3208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(Pinterest, no date).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D2D678-72BF-4F4B-8B95-75137AF48E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04" y="3809998"/>
            <a:ext cx="2905125" cy="20859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3878A7-D69E-4482-A968-0A8CA0C8CEEB}"/>
              </a:ext>
            </a:extLst>
          </p:cNvPr>
          <p:cNvSpPr txBox="1"/>
          <p:nvPr/>
        </p:nvSpPr>
        <p:spPr>
          <a:xfrm>
            <a:off x="664104" y="5895973"/>
            <a:ext cx="243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(Pinterest, no date).</a:t>
            </a:r>
          </a:p>
        </p:txBody>
      </p:sp>
    </p:spTree>
    <p:extLst>
      <p:ext uri="{BB962C8B-B14F-4D97-AF65-F5344CB8AC3E}">
        <p14:creationId xmlns:p14="http://schemas.microsoft.com/office/powerpoint/2010/main" val="1726892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6F127-976B-4952-AED2-B930012E3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9A1F70-5462-446F-ACA7-C3F674444BE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/>
              <a:t>THIS PRESENATION WILL EXPLAIN THE CONCEPT OF GENDER LABELLING AND THE EFFECTS IT HAS ON SOCIETY AND THE INDIVIDUAL</a:t>
            </a:r>
          </a:p>
          <a:p>
            <a:r>
              <a:rPr lang="en-GB" dirty="0"/>
              <a:t>INTERPRETATIONS OF IDENTITY FORMATION WILL BE DISCUSSED CONSIDERING THE STRUCTURE/AGENCY DEBATE (Cote and Levine, 2002).</a:t>
            </a:r>
          </a:p>
          <a:p>
            <a:r>
              <a:rPr lang="en-GB" dirty="0"/>
              <a:t>POSITIVE ASPECTS OF LABELLING WILL BEDISCUSSED SUCH AS COLLECTIVE IDENTITY, SUBCULTURES LEAD TO FIGHT FOR WOMEN’S EQUAL RIGHTS (parliament.uk, no date).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DF6BCA-15CD-437F-BE05-2611B43EB314}"/>
              </a:ext>
            </a:extLst>
          </p:cNvPr>
          <p:cNvSpPr txBox="1"/>
          <p:nvPr/>
        </p:nvSpPr>
        <p:spPr>
          <a:xfrm>
            <a:off x="3507971" y="6417425"/>
            <a:ext cx="5619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(Cote and Levine, 2002; parliament.uk, no date).</a:t>
            </a:r>
          </a:p>
        </p:txBody>
      </p:sp>
    </p:spTree>
    <p:extLst>
      <p:ext uri="{BB962C8B-B14F-4D97-AF65-F5344CB8AC3E}">
        <p14:creationId xmlns:p14="http://schemas.microsoft.com/office/powerpoint/2010/main" val="3076659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6656B-2501-4DFC-BFE8-F87674EAB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ighlight>
                  <a:srgbClr val="00FF00"/>
                </a:highlight>
              </a:rPr>
              <a:t>WHAT ARE THE POSITIVE ASPECTS OF LABELLING?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40B46B-0CEC-4894-99BB-030028365032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i="1" cap="none" dirty="0"/>
              <a:t>Equality Act (2010)</a:t>
            </a:r>
            <a:endParaRPr lang="en-GB" cap="none" dirty="0"/>
          </a:p>
          <a:p>
            <a:pPr lvl="1"/>
            <a:r>
              <a:rPr lang="en-GB" cap="none" dirty="0"/>
              <a:t>Protection From Discrimination</a:t>
            </a:r>
          </a:p>
          <a:p>
            <a:pPr lvl="1"/>
            <a:r>
              <a:rPr lang="en-GB" cap="none" dirty="0"/>
              <a:t>POSITIVE ACTION/POSITIVE DISCRIMINATION (Equal Rights Trust, 2007, P.4).</a:t>
            </a:r>
          </a:p>
          <a:p>
            <a:r>
              <a:rPr lang="en-GB" cap="none" dirty="0"/>
              <a:t>Using ‘</a:t>
            </a:r>
            <a:r>
              <a:rPr lang="en-GB" b="1" cap="none" dirty="0"/>
              <a:t>Agency’ (</a:t>
            </a:r>
            <a:r>
              <a:rPr lang="en-GB" cap="none" dirty="0"/>
              <a:t>Cote And Levine, 2002, P.9).</a:t>
            </a:r>
          </a:p>
          <a:p>
            <a:r>
              <a:rPr lang="en-GB" cap="none" dirty="0"/>
              <a:t> To Form A Group Identity &gt; Subcultures.</a:t>
            </a:r>
          </a:p>
          <a:p>
            <a:pPr lvl="1"/>
            <a:r>
              <a:rPr lang="en-GB" cap="none" dirty="0"/>
              <a:t>Shared Interests</a:t>
            </a:r>
          </a:p>
          <a:p>
            <a:pPr lvl="1"/>
            <a:r>
              <a:rPr lang="en-GB" cap="none" dirty="0"/>
              <a:t>‘Just As Each Group Develops A Distinctive Identity, It Also Tends To Develop A Distinctive Lifestyle And Subculture’ (</a:t>
            </a:r>
            <a:r>
              <a:rPr lang="en-GB" cap="none" dirty="0" err="1"/>
              <a:t>Haralambos</a:t>
            </a:r>
            <a:r>
              <a:rPr lang="en-GB" cap="none" dirty="0"/>
              <a:t> And Holborn, 2013, P.6).</a:t>
            </a:r>
          </a:p>
          <a:p>
            <a:r>
              <a:rPr lang="en-GB" cap="none" dirty="0"/>
              <a:t>Resisting The Norm = Non-normative (</a:t>
            </a:r>
            <a:r>
              <a:rPr lang="en-GB" cap="none" dirty="0" err="1"/>
              <a:t>Haralambos</a:t>
            </a:r>
            <a:r>
              <a:rPr lang="en-GB" cap="none" dirty="0"/>
              <a:t> And Holborn, 2013, P.5-6; Williams, 2011).</a:t>
            </a:r>
          </a:p>
          <a:p>
            <a:pPr marL="0" indent="0">
              <a:buNone/>
            </a:pPr>
            <a:endParaRPr lang="en-GB" cap="none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379177-BB21-4D8E-9FA9-02E1D32A1BD3}"/>
              </a:ext>
            </a:extLst>
          </p:cNvPr>
          <p:cNvSpPr txBox="1"/>
          <p:nvPr/>
        </p:nvSpPr>
        <p:spPr>
          <a:xfrm>
            <a:off x="465513" y="6239483"/>
            <a:ext cx="1064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(Cote and Levine, 2002; </a:t>
            </a:r>
            <a:r>
              <a:rPr lang="en-GB" i="1" dirty="0"/>
              <a:t>Equality Act (2010); </a:t>
            </a:r>
            <a:r>
              <a:rPr lang="en-GB" dirty="0"/>
              <a:t>Equal Rights Trust, 2007; </a:t>
            </a:r>
            <a:r>
              <a:rPr lang="en-GB" dirty="0" err="1"/>
              <a:t>Haralambos</a:t>
            </a:r>
            <a:r>
              <a:rPr lang="en-GB" dirty="0"/>
              <a:t> and Holborn, 2013, p.6).</a:t>
            </a:r>
            <a:r>
              <a:rPr lang="en-GB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95818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1ACF8-EEE7-4EAF-A830-EAC16D782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ighlight>
                  <a:srgbClr val="00FF00"/>
                </a:highlight>
              </a:rPr>
              <a:t>Women’s suffrage movement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5937C-4131-4BCA-A637-9A9BD0D7B76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86377" y="2367092"/>
            <a:ext cx="10363826" cy="3424107"/>
          </a:xfrm>
        </p:spPr>
        <p:txBody>
          <a:bodyPr/>
          <a:lstStyle/>
          <a:p>
            <a:r>
              <a:rPr lang="en-GB" cap="none" dirty="0"/>
              <a:t>Early Feminism Sought To Distinguish Women From Men To Form A Sense Of Union- A Positive Label (</a:t>
            </a:r>
            <a:r>
              <a:rPr lang="en-GB" cap="none" dirty="0" err="1"/>
              <a:t>Haralambos</a:t>
            </a:r>
            <a:r>
              <a:rPr lang="en-GB" cap="none" dirty="0"/>
              <a:t> And Holborn, 2013 P.762).</a:t>
            </a:r>
          </a:p>
          <a:p>
            <a:r>
              <a:rPr lang="en-GB" cap="none" dirty="0"/>
              <a:t>Through Being Othered, The Women’s Suffrage Movement Came Into Existence</a:t>
            </a:r>
          </a:p>
          <a:p>
            <a:pPr lvl="1"/>
            <a:r>
              <a:rPr lang="en-GB" cap="none" dirty="0"/>
              <a:t>Response To Unequal Treatment And Less Rights As Citizens (</a:t>
            </a:r>
            <a:r>
              <a:rPr lang="en-GB" cap="none" dirty="0" err="1"/>
              <a:t>Haralambos</a:t>
            </a:r>
            <a:r>
              <a:rPr lang="en-GB" cap="none" dirty="0"/>
              <a:t> And Holborn, 2013 P.838).</a:t>
            </a:r>
          </a:p>
          <a:p>
            <a:r>
              <a:rPr lang="en-GB" cap="none" dirty="0"/>
              <a:t>Women Gained The Vote In 1918 (</a:t>
            </a:r>
            <a:r>
              <a:rPr lang="en-GB" cap="none" dirty="0" err="1"/>
              <a:t>Parliament.Uk</a:t>
            </a:r>
            <a:r>
              <a:rPr lang="en-GB" cap="none" dirty="0"/>
              <a:t>, No Date).</a:t>
            </a:r>
            <a:endParaRPr lang="en-GB" cap="none" dirty="0">
              <a:highlight>
                <a:srgbClr val="00FF00"/>
              </a:highlight>
            </a:endParaRPr>
          </a:p>
          <a:p>
            <a:r>
              <a:rPr lang="en-GB" cap="none" dirty="0"/>
              <a:t>This Is An Example Of How Collective Identities Were Formed For A Positive Purpose (Jenkins, 2014, P.106).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E85B88-6AA2-4F61-A4DB-09CCAD78BEEE}"/>
              </a:ext>
            </a:extLst>
          </p:cNvPr>
          <p:cNvSpPr txBox="1"/>
          <p:nvPr/>
        </p:nvSpPr>
        <p:spPr>
          <a:xfrm>
            <a:off x="2360815" y="6239483"/>
            <a:ext cx="7414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(Jenkins, 2014; </a:t>
            </a:r>
            <a:r>
              <a:rPr lang="en-GB" dirty="0" err="1"/>
              <a:t>Haralambos</a:t>
            </a:r>
            <a:r>
              <a:rPr lang="en-GB" dirty="0"/>
              <a:t> and Holborn, 2013; parliament.uk, no date).</a:t>
            </a:r>
          </a:p>
        </p:txBody>
      </p:sp>
    </p:spTree>
    <p:extLst>
      <p:ext uri="{BB962C8B-B14F-4D97-AF65-F5344CB8AC3E}">
        <p14:creationId xmlns:p14="http://schemas.microsoft.com/office/powerpoint/2010/main" val="4212781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BD1FD-9245-47A0-A166-F8BB67DD9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ighlight>
                  <a:srgbClr val="00FF00"/>
                </a:highlight>
              </a:rPr>
              <a:t>WHAT ARE THE NEGATIVE ASPECTS OF LABELLING</a:t>
            </a:r>
            <a:r>
              <a:rPr lang="en-GB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0DDD2B-1E4E-40EA-BFFF-86D53B8FAB6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cap="none" dirty="0"/>
              <a:t>Self Fulfilling Prophecy- Labelling In Schools. (Rosenthal And Jacobson </a:t>
            </a:r>
            <a:r>
              <a:rPr lang="en-GB" i="1" cap="none" dirty="0"/>
              <a:t>Cited In </a:t>
            </a:r>
            <a:r>
              <a:rPr lang="en-GB" cap="none" dirty="0" err="1"/>
              <a:t>Haralambos</a:t>
            </a:r>
            <a:r>
              <a:rPr lang="en-GB" cap="none" dirty="0"/>
              <a:t> And Holborn, 2013, P.703).</a:t>
            </a:r>
            <a:r>
              <a:rPr lang="en-GB" i="1" cap="none" dirty="0"/>
              <a:t> </a:t>
            </a:r>
            <a:endParaRPr lang="en-GB" cap="none" dirty="0"/>
          </a:p>
          <a:p>
            <a:r>
              <a:rPr lang="en-GB" cap="none" dirty="0"/>
              <a:t>Stigma- Goffman (1970 </a:t>
            </a:r>
            <a:r>
              <a:rPr lang="en-GB" i="1" cap="none" dirty="0"/>
              <a:t>Cited In </a:t>
            </a:r>
            <a:r>
              <a:rPr lang="en-GB" cap="none" dirty="0" err="1"/>
              <a:t>Haralambos</a:t>
            </a:r>
            <a:r>
              <a:rPr lang="en-GB" cap="none" dirty="0"/>
              <a:t> And Holborn, 2013, P.340) Was More Interested In How Stigma Affected View Of Self.</a:t>
            </a:r>
          </a:p>
          <a:p>
            <a:r>
              <a:rPr lang="en-GB" cap="none" dirty="0"/>
              <a:t>Social Reproduction (Cote And Levine, 2002).</a:t>
            </a:r>
          </a:p>
          <a:p>
            <a:r>
              <a:rPr lang="en-GB" cap="none" dirty="0"/>
              <a:t>Social Divisions (Payne, 2006).</a:t>
            </a:r>
          </a:p>
          <a:p>
            <a:endParaRPr lang="en-GB" cap="none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30BCEA-319E-460F-87AA-38D6AA79A776}"/>
              </a:ext>
            </a:extLst>
          </p:cNvPr>
          <p:cNvSpPr txBox="1"/>
          <p:nvPr/>
        </p:nvSpPr>
        <p:spPr>
          <a:xfrm>
            <a:off x="2629279" y="6239483"/>
            <a:ext cx="6932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(Cote and Levine, 2002; </a:t>
            </a:r>
            <a:r>
              <a:rPr lang="en-GB" dirty="0" err="1"/>
              <a:t>Haralambos</a:t>
            </a:r>
            <a:r>
              <a:rPr lang="en-GB" dirty="0"/>
              <a:t> and Holborn, 2013; Payne, 2006).</a:t>
            </a:r>
          </a:p>
        </p:txBody>
      </p:sp>
    </p:spTree>
    <p:extLst>
      <p:ext uri="{BB962C8B-B14F-4D97-AF65-F5344CB8AC3E}">
        <p14:creationId xmlns:p14="http://schemas.microsoft.com/office/powerpoint/2010/main" val="2593575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CD47D-0304-48C3-A14F-292BAB701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ighlight>
                  <a:srgbClr val="00FF00"/>
                </a:highlight>
              </a:rPr>
              <a:t>Influences on social reproduction of individual and group </a:t>
            </a:r>
            <a:r>
              <a:rPr lang="en-GB" dirty="0" err="1">
                <a:highlight>
                  <a:srgbClr val="00FF00"/>
                </a:highlight>
              </a:rPr>
              <a:t>identites</a:t>
            </a:r>
            <a:endParaRPr lang="en-GB" dirty="0">
              <a:highlight>
                <a:srgbClr val="00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558B23-8B66-4A4C-B0C8-67D564FB49A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cap="none" dirty="0"/>
              <a:t>DAY TO DAY INTERACTIONS  (Cote And Levine, 2002).</a:t>
            </a:r>
          </a:p>
          <a:p>
            <a:r>
              <a:rPr lang="en-GB" cap="none" dirty="0"/>
              <a:t>Social Construction Of Reality</a:t>
            </a:r>
          </a:p>
          <a:p>
            <a:pPr lvl="1"/>
            <a:r>
              <a:rPr lang="en-GB" cap="none" dirty="0"/>
              <a:t>Gravitate Toward People Who Are The Same</a:t>
            </a:r>
          </a:p>
          <a:p>
            <a:pPr lvl="1"/>
            <a:r>
              <a:rPr lang="en-GB" cap="none" dirty="0"/>
              <a:t>FIND A COMMON TRUTH (Berger And Luckman, 1966 </a:t>
            </a:r>
            <a:r>
              <a:rPr lang="en-GB" i="1" cap="none" dirty="0"/>
              <a:t>Cited In </a:t>
            </a:r>
            <a:r>
              <a:rPr lang="en-GB" cap="none" dirty="0"/>
              <a:t>Cote And Levine, 2002, P.133).</a:t>
            </a:r>
          </a:p>
          <a:p>
            <a:r>
              <a:rPr lang="en-GB" cap="none" dirty="0"/>
              <a:t>Oppressive Structures And Institutes (Cote And Levine, 2002; </a:t>
            </a:r>
            <a:r>
              <a:rPr lang="en-GB" cap="none" dirty="0" err="1"/>
              <a:t>Friere</a:t>
            </a:r>
            <a:r>
              <a:rPr lang="en-GB" cap="none" dirty="0"/>
              <a:t>, 2000).</a:t>
            </a:r>
          </a:p>
          <a:p>
            <a:r>
              <a:rPr lang="en-GB" cap="none" dirty="0"/>
              <a:t>Bourdieu’s (1990 </a:t>
            </a:r>
            <a:r>
              <a:rPr lang="en-GB" i="1" cap="none" dirty="0"/>
              <a:t>Cited In </a:t>
            </a:r>
            <a:r>
              <a:rPr lang="en-GB" cap="none" dirty="0"/>
              <a:t>Lawler, 2014, P.146) Definition Of Habitus:</a:t>
            </a:r>
          </a:p>
          <a:p>
            <a:pPr lvl="1"/>
            <a:r>
              <a:rPr lang="en-GB" cap="none" dirty="0"/>
              <a:t>‘Embodied History, Internalized As A Second Nature And So Forgotten As History’.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49FF0A-CCEE-4B19-8BA9-A58882083242}"/>
              </a:ext>
            </a:extLst>
          </p:cNvPr>
          <p:cNvSpPr txBox="1"/>
          <p:nvPr/>
        </p:nvSpPr>
        <p:spPr>
          <a:xfrm>
            <a:off x="2959331" y="6239483"/>
            <a:ext cx="5918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(Cote and Levine, 2002; </a:t>
            </a:r>
            <a:r>
              <a:rPr lang="en-GB" dirty="0" err="1"/>
              <a:t>Friere</a:t>
            </a:r>
            <a:r>
              <a:rPr lang="en-GB" dirty="0"/>
              <a:t>, 2000; Lawler, 2014).</a:t>
            </a:r>
          </a:p>
        </p:txBody>
      </p:sp>
    </p:spTree>
    <p:extLst>
      <p:ext uri="{BB962C8B-B14F-4D97-AF65-F5344CB8AC3E}">
        <p14:creationId xmlns:p14="http://schemas.microsoft.com/office/powerpoint/2010/main" val="3758676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5C860-4AA9-496F-92D1-303B8BF54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ighlight>
                  <a:srgbClr val="00FF00"/>
                </a:highlight>
              </a:rPr>
              <a:t>HOW ARE CULTURAL IDENTITIES REPRODUCED?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2A80-E63D-40D5-AED6-F24414710DC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cap="none" dirty="0"/>
              <a:t>Symbolism</a:t>
            </a:r>
          </a:p>
          <a:p>
            <a:pPr lvl="1"/>
            <a:r>
              <a:rPr lang="en-GB" cap="none" dirty="0"/>
              <a:t>Clothing, Language, Interests</a:t>
            </a:r>
          </a:p>
          <a:p>
            <a:pPr lvl="1"/>
            <a:r>
              <a:rPr lang="en-GB" cap="none" dirty="0"/>
              <a:t>‘Collective Identification’ (Jenkins, 2014, p.7).</a:t>
            </a:r>
          </a:p>
          <a:p>
            <a:r>
              <a:rPr lang="en-GB" cap="none" dirty="0"/>
              <a:t>Traditions And Practices (e.g. Religious). (Jenkins, 2014).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544BB9-4524-4BC1-8B35-CA801C86F953}"/>
              </a:ext>
            </a:extLst>
          </p:cNvPr>
          <p:cNvSpPr txBox="1"/>
          <p:nvPr/>
        </p:nvSpPr>
        <p:spPr>
          <a:xfrm>
            <a:off x="4139738" y="6284422"/>
            <a:ext cx="3707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(Jenkins, 2014).</a:t>
            </a:r>
          </a:p>
        </p:txBody>
      </p:sp>
    </p:spTree>
    <p:extLst>
      <p:ext uri="{BB962C8B-B14F-4D97-AF65-F5344CB8AC3E}">
        <p14:creationId xmlns:p14="http://schemas.microsoft.com/office/powerpoint/2010/main" val="1868904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CBE0E-380B-4C06-BB62-38C583A8D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highlight>
                  <a:srgbClr val="00FF00"/>
                </a:highlight>
              </a:rPr>
              <a:t>How is gender represented in our society?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463A6-1714-4BFC-9FFD-C74E8569D45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cap="none" dirty="0"/>
              <a:t>Blue For Boys, Pink For Girls- ‘Gender Stereo-typing’ (</a:t>
            </a:r>
            <a:r>
              <a:rPr lang="en-GB" cap="none" dirty="0" err="1"/>
              <a:t>Haralambos</a:t>
            </a:r>
            <a:r>
              <a:rPr lang="en-GB" cap="none" dirty="0"/>
              <a:t> And Holborn, 2013, P.708).</a:t>
            </a:r>
          </a:p>
          <a:p>
            <a:pPr lvl="1"/>
            <a:r>
              <a:rPr lang="en-GB" cap="none" dirty="0"/>
              <a:t>Increasingly, Young Girls Diet To Aspire To Airbrush Images (Donald, 2013).</a:t>
            </a:r>
          </a:p>
          <a:p>
            <a:pPr lvl="1"/>
            <a:r>
              <a:rPr lang="en-GB" cap="none" dirty="0"/>
              <a:t>‘Boys Are Less Likely To Take Stereotypically Girls' Subjects Such As Psychology Or English’ (Donald, 2013).</a:t>
            </a:r>
          </a:p>
          <a:p>
            <a:r>
              <a:rPr lang="en-GB" cap="none" dirty="0"/>
              <a:t>However, Gender Is Multi-dimensional, So Not Just A Binary Concept (Gender Spectrum, 2017).</a:t>
            </a:r>
          </a:p>
          <a:p>
            <a:endParaRPr lang="en-GB" cap="none" dirty="0"/>
          </a:p>
          <a:p>
            <a:endParaRPr lang="en-GB" cap="none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831D61-2A41-4BF0-9E95-FC3F15AB1E5B}"/>
              </a:ext>
            </a:extLst>
          </p:cNvPr>
          <p:cNvSpPr txBox="1"/>
          <p:nvPr/>
        </p:nvSpPr>
        <p:spPr>
          <a:xfrm>
            <a:off x="2061556" y="6367549"/>
            <a:ext cx="7514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(Donald, 2013; </a:t>
            </a:r>
            <a:r>
              <a:rPr lang="en-GB" dirty="0" err="1"/>
              <a:t>Haralambos</a:t>
            </a:r>
            <a:r>
              <a:rPr lang="en-GB" dirty="0"/>
              <a:t> and Holborn, 2013; Gender spectrum, 2017).</a:t>
            </a:r>
          </a:p>
        </p:txBody>
      </p:sp>
    </p:spTree>
    <p:extLst>
      <p:ext uri="{BB962C8B-B14F-4D97-AF65-F5344CB8AC3E}">
        <p14:creationId xmlns:p14="http://schemas.microsoft.com/office/powerpoint/2010/main" val="3895966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3B741-5BBB-4519-8134-59CBBB0E1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ighlight>
                  <a:srgbClr val="00FF00"/>
                </a:highlight>
              </a:rPr>
              <a:t>How is gender represented in our society?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EECE1-C9D5-4BFA-A3D0-FF8BCCBEA70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cap="none" dirty="0"/>
              <a:t>It Is The Socialist Feminist View That A Patriarchal Society Provides The Environment Where The Crude Aspects Of Capitalism Thrive</a:t>
            </a:r>
          </a:p>
          <a:p>
            <a:pPr lvl="1"/>
            <a:r>
              <a:rPr lang="en-GB" cap="none" dirty="0"/>
              <a:t>Men And Women Are Both Responsible</a:t>
            </a:r>
          </a:p>
          <a:p>
            <a:pPr lvl="1"/>
            <a:r>
              <a:rPr lang="en-GB" cap="none" dirty="0"/>
              <a:t>However It Means Women Are Oppressed (</a:t>
            </a:r>
            <a:r>
              <a:rPr lang="en-GB" cap="none" dirty="0" err="1"/>
              <a:t>Haralambos</a:t>
            </a:r>
            <a:r>
              <a:rPr lang="en-GB" cap="none" dirty="0"/>
              <a:t> And Holborn, 2013, P.128).</a:t>
            </a:r>
          </a:p>
          <a:p>
            <a:r>
              <a:rPr lang="en-GB" cap="none" dirty="0"/>
              <a:t>Women Are Marginalized Because They Have Been Othered (Williams, 2011).</a:t>
            </a:r>
            <a:endParaRPr lang="en-GB" b="1" cap="none" dirty="0"/>
          </a:p>
          <a:p>
            <a:r>
              <a:rPr lang="en-GB" cap="none" dirty="0"/>
              <a:t>In The Structure/Agency Debate, The Oppressors Believe Individuals’ Actions Are ‘Agentic’. (Cote And Levine, 2002).</a:t>
            </a:r>
          </a:p>
          <a:p>
            <a:endParaRPr lang="en-GB" cap="none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D06C88-26AA-4A89-9EC6-859ED4C7632C}"/>
              </a:ext>
            </a:extLst>
          </p:cNvPr>
          <p:cNvSpPr txBox="1"/>
          <p:nvPr/>
        </p:nvSpPr>
        <p:spPr>
          <a:xfrm>
            <a:off x="2926080" y="6239483"/>
            <a:ext cx="5552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Haralambos</a:t>
            </a:r>
            <a:r>
              <a:rPr lang="en-GB" dirty="0"/>
              <a:t> and Holborn, 2013; Williams, 2011).</a:t>
            </a:r>
          </a:p>
        </p:txBody>
      </p:sp>
    </p:spTree>
    <p:extLst>
      <p:ext uri="{BB962C8B-B14F-4D97-AF65-F5344CB8AC3E}">
        <p14:creationId xmlns:p14="http://schemas.microsoft.com/office/powerpoint/2010/main" val="2506636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2E514-D22F-4652-93F7-315B075CC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ighlight>
                  <a:srgbClr val="00FF00"/>
                </a:highlight>
              </a:rPr>
              <a:t>politics of recognition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881309-E88B-4846-A2BD-EF379D7B04A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cap="none" dirty="0"/>
              <a:t>Part Of The Process Of Identity Formation Is Recognition</a:t>
            </a:r>
          </a:p>
          <a:p>
            <a:r>
              <a:rPr lang="en-GB" cap="none" dirty="0"/>
              <a:t>Misrecognition Is Oppressive (Taylor, 1994).</a:t>
            </a:r>
          </a:p>
          <a:p>
            <a:r>
              <a:rPr lang="en-GB" cap="none" dirty="0"/>
              <a:t>Example Of How Media Misrepresent Women:</a:t>
            </a:r>
          </a:p>
          <a:p>
            <a:pPr lvl="1"/>
            <a:r>
              <a:rPr lang="en-GB" cap="none" dirty="0"/>
              <a:t> Reece Witherspoon (2017) Gave A Speech On This At 2017 Emmy Awards:</a:t>
            </a:r>
          </a:p>
          <a:p>
            <a:pPr lvl="2"/>
            <a:r>
              <a:rPr lang="en-GB" cap="none" dirty="0">
                <a:hlinkClick r:id="rId2"/>
              </a:rPr>
              <a:t>Https://Www.Youtube.Com/Watch?V=jkkrbnpdpby</a:t>
            </a:r>
            <a:r>
              <a:rPr lang="en-GB" cap="none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11F3EB-926F-470E-8C48-1631297E68F1}"/>
              </a:ext>
            </a:extLst>
          </p:cNvPr>
          <p:cNvSpPr txBox="1"/>
          <p:nvPr/>
        </p:nvSpPr>
        <p:spPr>
          <a:xfrm>
            <a:off x="3990109" y="6239483"/>
            <a:ext cx="4372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(Reece Witherspoon, 2017; Taylor, 1994).</a:t>
            </a:r>
          </a:p>
        </p:txBody>
      </p:sp>
    </p:spTree>
    <p:extLst>
      <p:ext uri="{BB962C8B-B14F-4D97-AF65-F5344CB8AC3E}">
        <p14:creationId xmlns:p14="http://schemas.microsoft.com/office/powerpoint/2010/main" val="1220087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BEF00-CDD6-4192-B803-0110D27EB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ighlight>
                  <a:srgbClr val="00FF00"/>
                </a:highlight>
              </a:rPr>
              <a:t>HEGEMONY IS AT PLAY…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E6B718-E948-465B-8C69-75CA604B07E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cap="none" dirty="0"/>
              <a:t>Christmas</a:t>
            </a:r>
          </a:p>
          <a:p>
            <a:pPr lvl="1"/>
            <a:r>
              <a:rPr lang="en-GB" cap="none" dirty="0"/>
              <a:t>Pink For Girls Blue For Boys (Gender)</a:t>
            </a:r>
          </a:p>
          <a:p>
            <a:pPr lvl="1"/>
            <a:r>
              <a:rPr lang="en-GB" cap="none" dirty="0"/>
              <a:t>Adverts (Covert)</a:t>
            </a:r>
          </a:p>
          <a:p>
            <a:pPr lvl="1"/>
            <a:r>
              <a:rPr lang="en-GB" cap="none" dirty="0"/>
              <a:t>E.G. It Is The Norm To Celebrate Christmas Yet Many Do Not Follow Christianity</a:t>
            </a:r>
          </a:p>
          <a:p>
            <a:r>
              <a:rPr lang="en-GB" cap="none" dirty="0"/>
              <a:t>These Reproduce Concept Of Specific Gender Roles (Norms, Values, Beliefs)</a:t>
            </a:r>
          </a:p>
          <a:p>
            <a:pPr lvl="1"/>
            <a:r>
              <a:rPr lang="en-GB" cap="none" dirty="0"/>
              <a:t>To Maintain Social Order (Gramsci, 1971 </a:t>
            </a:r>
            <a:r>
              <a:rPr lang="en-GB" i="1" cap="none" dirty="0"/>
              <a:t>Cited In </a:t>
            </a:r>
            <a:r>
              <a:rPr lang="en-GB" cap="none" dirty="0" err="1"/>
              <a:t>Haralambos</a:t>
            </a:r>
            <a:r>
              <a:rPr lang="en-GB" cap="none" dirty="0"/>
              <a:t> And Holborn, 2013, P.597).</a:t>
            </a:r>
          </a:p>
          <a:p>
            <a:pPr lvl="1"/>
            <a:r>
              <a:rPr lang="en-GB" cap="none" dirty="0"/>
              <a:t>Capitalism (Marx, 2002).</a:t>
            </a:r>
          </a:p>
          <a:p>
            <a:r>
              <a:rPr lang="en-GB" cap="none" dirty="0"/>
              <a:t>All To Suits The Needs Of Those Who Hold The Power (Gramsci, 1971 </a:t>
            </a:r>
            <a:r>
              <a:rPr lang="en-GB" i="1" cap="none" dirty="0"/>
              <a:t>Cited In </a:t>
            </a:r>
            <a:r>
              <a:rPr lang="en-GB" cap="none" dirty="0" err="1"/>
              <a:t>Haralambos</a:t>
            </a:r>
            <a:r>
              <a:rPr lang="en-GB" cap="none" dirty="0"/>
              <a:t> And Holborn, 2013, P.597).</a:t>
            </a:r>
            <a:r>
              <a:rPr lang="en-GB" i="1" cap="none" dirty="0"/>
              <a:t> </a:t>
            </a:r>
          </a:p>
          <a:p>
            <a:r>
              <a:rPr lang="en-GB" cap="none" dirty="0"/>
              <a:t>This Links To</a:t>
            </a:r>
            <a:r>
              <a:rPr lang="en-GB" i="1" cap="none" dirty="0"/>
              <a:t> </a:t>
            </a:r>
            <a:r>
              <a:rPr lang="en-GB" cap="none" dirty="0"/>
              <a:t>Bourdieu’s (1990 </a:t>
            </a:r>
            <a:r>
              <a:rPr lang="en-GB" i="1" cap="none" dirty="0"/>
              <a:t>Cited In </a:t>
            </a:r>
            <a:r>
              <a:rPr lang="en-GB" cap="none" dirty="0"/>
              <a:t>Lawler, 2014) Concept Of Identity And Habitus.</a:t>
            </a:r>
          </a:p>
          <a:p>
            <a:endParaRPr lang="en-GB" cap="none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5E12D7-F9DA-4D11-B5C2-481C5A72AB78}"/>
              </a:ext>
            </a:extLst>
          </p:cNvPr>
          <p:cNvSpPr txBox="1"/>
          <p:nvPr/>
        </p:nvSpPr>
        <p:spPr>
          <a:xfrm>
            <a:off x="3607723" y="6384175"/>
            <a:ext cx="6350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Haralambos</a:t>
            </a:r>
            <a:r>
              <a:rPr lang="en-GB" dirty="0"/>
              <a:t> and Holborn, 2013; Lawler, 2014; Marx, 2002).).</a:t>
            </a:r>
          </a:p>
        </p:txBody>
      </p:sp>
    </p:spTree>
    <p:extLst>
      <p:ext uri="{BB962C8B-B14F-4D97-AF65-F5344CB8AC3E}">
        <p14:creationId xmlns:p14="http://schemas.microsoft.com/office/powerpoint/2010/main" val="1339095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D2143-1494-4D97-B6C2-A1836F4E5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AD0714-BB22-41A3-9FC3-ED8B55D2DEB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cap="none" dirty="0"/>
              <a:t>Labelling Is A Negative Contribution To Society. Whilst It Helps To Form Collective Identities It Also Creates Social Divisions By Awarding Power To One Group Over Another (Cote And Levine, 2002; </a:t>
            </a:r>
            <a:r>
              <a:rPr lang="en-GB" cap="none" dirty="0" err="1"/>
              <a:t>Friere</a:t>
            </a:r>
            <a:r>
              <a:rPr lang="en-GB" cap="none" dirty="0"/>
              <a:t>, 2000).</a:t>
            </a:r>
          </a:p>
          <a:p>
            <a:r>
              <a:rPr lang="en-GB" cap="none" dirty="0"/>
              <a:t>Identities Are Formed From An Early Age And Our Interactions With People And Society Determine What We Think Of Ourselves (Cote And Levine, 2002).</a:t>
            </a:r>
          </a:p>
          <a:p>
            <a:r>
              <a:rPr lang="en-GB" cap="none" dirty="0"/>
              <a:t>Collective Identities Have Created Sub-cultures And The Basis For Resistance To Oppression. This Can Be Seen In The WOMEN’S Suffrage Movement (</a:t>
            </a:r>
            <a:r>
              <a:rPr lang="en-GB" cap="none" dirty="0" err="1"/>
              <a:t>Haralambos</a:t>
            </a:r>
            <a:r>
              <a:rPr lang="en-GB" cap="none" dirty="0"/>
              <a:t> And Holborn, 2013; </a:t>
            </a:r>
            <a:r>
              <a:rPr lang="en-GB" cap="none" dirty="0" err="1"/>
              <a:t>Parliament.Uk</a:t>
            </a:r>
            <a:r>
              <a:rPr lang="en-GB" cap="none" dirty="0"/>
              <a:t>, No Date).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125A25-57C2-4EFB-945C-A35A3109B45A}"/>
              </a:ext>
            </a:extLst>
          </p:cNvPr>
          <p:cNvSpPr txBox="1"/>
          <p:nvPr/>
        </p:nvSpPr>
        <p:spPr>
          <a:xfrm>
            <a:off x="1413164" y="6035040"/>
            <a:ext cx="9592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(Cote And Levine, 2002; </a:t>
            </a:r>
            <a:r>
              <a:rPr lang="en-GB" dirty="0" err="1"/>
              <a:t>Friere</a:t>
            </a:r>
            <a:r>
              <a:rPr lang="en-GB" dirty="0"/>
              <a:t>, 2000; </a:t>
            </a:r>
            <a:r>
              <a:rPr lang="en-GB" dirty="0" err="1"/>
              <a:t>Haralambos</a:t>
            </a:r>
            <a:r>
              <a:rPr lang="en-GB" dirty="0"/>
              <a:t> And Holborn, 2013; (</a:t>
            </a:r>
            <a:r>
              <a:rPr lang="en-GB" dirty="0" err="1"/>
              <a:t>Parliament.Uk</a:t>
            </a:r>
            <a:r>
              <a:rPr lang="en-GB" dirty="0"/>
              <a:t>, No Date).</a:t>
            </a:r>
          </a:p>
        </p:txBody>
      </p:sp>
    </p:spTree>
    <p:extLst>
      <p:ext uri="{BB962C8B-B14F-4D97-AF65-F5344CB8AC3E}">
        <p14:creationId xmlns:p14="http://schemas.microsoft.com/office/powerpoint/2010/main" val="2085111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3C69C-2C31-4C3C-B841-3A20CED1E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E94F00-A811-4B15-A99E-A2C23402FC4F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55000" lnSpcReduction="20000"/>
          </a:bodyPr>
          <a:lstStyle/>
          <a:p>
            <a:pPr indent="228600"/>
            <a:r>
              <a:rPr lang="en-GB" dirty="0"/>
              <a:t>Cote, J. AND Levine, C. (2002). </a:t>
            </a:r>
            <a:r>
              <a:rPr lang="en-GB" i="1" dirty="0"/>
              <a:t>Identity Formation, Agency, and Culture: A Social Psychological Synthesis. </a:t>
            </a:r>
            <a:r>
              <a:rPr lang="en-GB" dirty="0"/>
              <a:t>Mahwah: Lawrence Erlbaum associates, </a:t>
            </a:r>
            <a:r>
              <a:rPr lang="en-GB" dirty="0" err="1"/>
              <a:t>inc.</a:t>
            </a:r>
            <a:endParaRPr lang="en-GB" dirty="0"/>
          </a:p>
          <a:p>
            <a:pPr indent="228600"/>
            <a:r>
              <a:rPr lang="en-GB" dirty="0"/>
              <a:t>Donald, A. (2013). </a:t>
            </a:r>
            <a:r>
              <a:rPr lang="en-GB" i="1" dirty="0"/>
              <a:t>Reinforcing gender stereotypes: how our schools narrow children's choices. </a:t>
            </a:r>
            <a:r>
              <a:rPr lang="en-GB" i="1" u="sng" dirty="0">
                <a:hlinkClick r:id="rId2"/>
              </a:rPr>
              <a:t>https://www.theguardian.com/science/occams-corner/2013/dec/09/gender-stereotypes-schools-children-choices</a:t>
            </a:r>
            <a:r>
              <a:rPr lang="en-GB" i="1" dirty="0"/>
              <a:t> (</a:t>
            </a:r>
            <a:r>
              <a:rPr lang="en-GB" i="1" dirty="0" err="1"/>
              <a:t>aCCESSED</a:t>
            </a:r>
            <a:r>
              <a:rPr lang="en-GB" i="1" dirty="0"/>
              <a:t>: 8 January 2018). </a:t>
            </a:r>
            <a:endParaRPr lang="en-GB" dirty="0"/>
          </a:p>
          <a:p>
            <a:pPr indent="228600"/>
            <a:r>
              <a:rPr lang="en-GB" dirty="0"/>
              <a:t>Equal Rights Trust. (2007). The Ideas of Equality and Non-Discrimination: Formal and Substantive Equality.  </a:t>
            </a:r>
            <a:r>
              <a:rPr lang="en-GB" u="sng" dirty="0">
                <a:hlinkClick r:id="rId3"/>
              </a:rPr>
              <a:t>http://www.equalrightstrust.org/ertdocumentbank//The%20Ideas%20of%20Equality%20and%20Non-discrimination%2C%20Formal%20and%20Substantive%20Equality.pdf</a:t>
            </a:r>
            <a:r>
              <a:rPr lang="en-GB" dirty="0"/>
              <a:t> (Accessed: 14 December 2017).</a:t>
            </a:r>
          </a:p>
          <a:p>
            <a:pPr indent="228600"/>
            <a:r>
              <a:rPr lang="en-GB" dirty="0" err="1"/>
              <a:t>Friere</a:t>
            </a:r>
            <a:r>
              <a:rPr lang="en-GB" dirty="0"/>
              <a:t>, P. (2000). </a:t>
            </a:r>
            <a:r>
              <a:rPr lang="en-GB" i="1" dirty="0"/>
              <a:t>Pedagogy of the Oppressed. </a:t>
            </a:r>
            <a:r>
              <a:rPr lang="en-GB" dirty="0"/>
              <a:t>London: Bloomsbury Academic.</a:t>
            </a:r>
          </a:p>
          <a:p>
            <a:pPr indent="228600"/>
            <a:r>
              <a:rPr lang="en-GB" dirty="0"/>
              <a:t>Gender spectrum (2017). </a:t>
            </a:r>
            <a:r>
              <a:rPr lang="en-GB" i="1" dirty="0"/>
              <a:t>Understanding gender </a:t>
            </a:r>
            <a:r>
              <a:rPr lang="en-GB" u="sng" dirty="0">
                <a:hlinkClick r:id="rId4"/>
              </a:rPr>
              <a:t>https://www.genderspectrum.org/quick-links/understanding-gender/</a:t>
            </a:r>
            <a:r>
              <a:rPr lang="en-GB" dirty="0"/>
              <a:t> (accessed: 8 January 2018).</a:t>
            </a:r>
          </a:p>
          <a:p>
            <a:pPr indent="228600"/>
            <a:r>
              <a:rPr lang="en-GB" dirty="0" err="1"/>
              <a:t>Haralambos</a:t>
            </a:r>
            <a:r>
              <a:rPr lang="en-GB" dirty="0"/>
              <a:t>, M. and Holborn, M. (2013). </a:t>
            </a:r>
            <a:r>
              <a:rPr lang="en-GB" i="1" dirty="0"/>
              <a:t>Sociology Themes and Perspectives</a:t>
            </a:r>
            <a:r>
              <a:rPr lang="en-GB" dirty="0"/>
              <a:t>. London: Collins.</a:t>
            </a:r>
          </a:p>
          <a:p>
            <a:pPr indent="228600"/>
            <a:r>
              <a:rPr lang="en-GB" dirty="0"/>
              <a:t>Jenkins, R. (2014). </a:t>
            </a:r>
            <a:r>
              <a:rPr lang="en-GB" i="1" dirty="0"/>
              <a:t>Social Identity. </a:t>
            </a:r>
            <a:r>
              <a:rPr lang="en-GB" dirty="0"/>
              <a:t>4</a:t>
            </a:r>
            <a:r>
              <a:rPr lang="en-GB" baseline="30000" dirty="0"/>
              <a:t>th</a:t>
            </a:r>
            <a:r>
              <a:rPr lang="en-GB" dirty="0"/>
              <a:t> </a:t>
            </a:r>
            <a:r>
              <a:rPr lang="en-GB" dirty="0" err="1"/>
              <a:t>edn</a:t>
            </a:r>
            <a:r>
              <a:rPr lang="en-GB" dirty="0"/>
              <a:t>.</a:t>
            </a:r>
            <a:r>
              <a:rPr lang="en-GB" i="1" dirty="0"/>
              <a:t> </a:t>
            </a:r>
            <a:r>
              <a:rPr lang="en-GB" dirty="0"/>
              <a:t>Oxon: Routledge.</a:t>
            </a:r>
          </a:p>
          <a:p>
            <a:pPr indent="228600"/>
            <a:r>
              <a:rPr lang="en-GB" dirty="0"/>
              <a:t>Lawler, S. (2014). </a:t>
            </a:r>
            <a:r>
              <a:rPr lang="en-GB" i="1" dirty="0"/>
              <a:t>Identity Sociological Perspectives.</a:t>
            </a:r>
            <a:r>
              <a:rPr lang="en-GB" dirty="0"/>
              <a:t> 2</a:t>
            </a:r>
            <a:r>
              <a:rPr lang="en-GB" baseline="30000" dirty="0"/>
              <a:t>nd</a:t>
            </a:r>
            <a:r>
              <a:rPr lang="en-GB" dirty="0"/>
              <a:t> </a:t>
            </a:r>
            <a:r>
              <a:rPr lang="en-GB" dirty="0" err="1"/>
              <a:t>edn</a:t>
            </a:r>
            <a:r>
              <a:rPr lang="en-GB" dirty="0"/>
              <a:t>. Cambridge: Polity Press.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cap="none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5069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BE706-6921-45C9-95C5-1BE293CCD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E60FE-A247-40E5-A8FB-EB5F96207E3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55000" lnSpcReduction="20000"/>
          </a:bodyPr>
          <a:lstStyle/>
          <a:p>
            <a:pPr indent="228600"/>
            <a:r>
              <a:rPr lang="en-GB" dirty="0"/>
              <a:t>Marx, K., Engels, F. and Stedman Jones, G. (2002). </a:t>
            </a:r>
            <a:r>
              <a:rPr lang="en-GB" i="1" dirty="0"/>
              <a:t>Karl Marx and Friedrich Engels The Communist Manifesto</a:t>
            </a:r>
            <a:r>
              <a:rPr lang="en-GB" dirty="0"/>
              <a:t>. London: Penguin Group. </a:t>
            </a:r>
          </a:p>
          <a:p>
            <a:pPr indent="228600"/>
            <a:r>
              <a:rPr lang="en-GB" dirty="0"/>
              <a:t>Parliament.uk (no date).</a:t>
            </a:r>
            <a:r>
              <a:rPr lang="en-GB" i="1" dirty="0"/>
              <a:t> The Early Suffrage Societies in the 19th century - a timeline. </a:t>
            </a:r>
            <a:r>
              <a:rPr lang="en-GB" i="1" u="sng" dirty="0">
                <a:hlinkClick r:id="rId2"/>
              </a:rPr>
              <a:t>https://www.parliament.uk/about/living-heritage/transformingsociety/electionsvoting/womenvote/case-studies-women-parliament/millicent-garrett-fawcett/the-early-suffrage-societies-in-the-19th-century---a-timeline/</a:t>
            </a:r>
            <a:r>
              <a:rPr lang="en-GB" i="1" dirty="0"/>
              <a:t> (accessed: 8 January 2018).  </a:t>
            </a:r>
            <a:endParaRPr lang="en-GB" dirty="0"/>
          </a:p>
          <a:p>
            <a:pPr indent="228600"/>
            <a:r>
              <a:rPr lang="en-GB" dirty="0"/>
              <a:t>Payne, G. (2006). </a:t>
            </a:r>
            <a:r>
              <a:rPr lang="en-GB" i="1" dirty="0"/>
              <a:t>SOCIAL DIVISIONS</a:t>
            </a:r>
            <a:r>
              <a:rPr lang="en-GB" dirty="0"/>
              <a:t>. 2</a:t>
            </a:r>
            <a:r>
              <a:rPr lang="en-GB" baseline="30000" dirty="0"/>
              <a:t>ND</a:t>
            </a:r>
            <a:r>
              <a:rPr lang="en-GB" dirty="0"/>
              <a:t> EDN. Hampshire: </a:t>
            </a:r>
            <a:r>
              <a:rPr lang="en-GB" dirty="0" err="1"/>
              <a:t>palgrave</a:t>
            </a:r>
            <a:r>
              <a:rPr lang="en-GB" dirty="0"/>
              <a:t> </a:t>
            </a:r>
            <a:r>
              <a:rPr lang="en-GB" dirty="0" err="1"/>
              <a:t>macmillan</a:t>
            </a:r>
            <a:r>
              <a:rPr lang="en-GB" dirty="0"/>
              <a:t>.</a:t>
            </a:r>
          </a:p>
          <a:p>
            <a:pPr indent="228600"/>
            <a:r>
              <a:rPr lang="en-GB" dirty="0"/>
              <a:t>Pinterest, (no date). </a:t>
            </a:r>
            <a:r>
              <a:rPr lang="en-GB" i="1" dirty="0" err="1"/>
              <a:t>Labeling</a:t>
            </a:r>
            <a:r>
              <a:rPr lang="en-GB" i="1" dirty="0"/>
              <a:t> theory. </a:t>
            </a:r>
            <a:r>
              <a:rPr lang="en-GB" i="1" u="sng" dirty="0">
                <a:hlinkClick r:id="rId3"/>
              </a:rPr>
              <a:t>https://www.pinterest.co.uk/djacademe/labeling-theory/?autologin=true</a:t>
            </a:r>
            <a:r>
              <a:rPr lang="en-GB" i="1" dirty="0"/>
              <a:t> (accessed:8 January 2018).</a:t>
            </a:r>
            <a:endParaRPr lang="en-GB" dirty="0"/>
          </a:p>
          <a:p>
            <a:pPr indent="228600"/>
            <a:r>
              <a:rPr lang="en-GB" dirty="0"/>
              <a:t>Taylor, C. (1994). </a:t>
            </a:r>
            <a:r>
              <a:rPr lang="en-GB" i="1" dirty="0"/>
              <a:t>Multiculturalism: examining the politics of recognition.</a:t>
            </a:r>
            <a:r>
              <a:rPr lang="en-GB" dirty="0"/>
              <a:t> Princeton; Princeton University Press. [Online]. Available at: </a:t>
            </a:r>
            <a:r>
              <a:rPr lang="en-GB" u="sng" dirty="0">
                <a:hlinkClick r:id="rId4"/>
              </a:rPr>
              <a:t>http://www.google.co.uk/url?sa=t&amp;rct=j&amp;q=&amp;esrc=s&amp;source=web&amp;cd=3&amp;ved=0ahUKEwiJhLqwgILYAhWHZFAKHaC0AWsQFggyMAI&amp;url=http%3A%2F%2Felplandehiram.org%2Fdocumentos%2FJoustingNYC%2FPolitics_of_Recognition.pdf&amp;usg=AOvVaw1k5Re2rflnx7REP3p5zNHJ</a:t>
            </a:r>
            <a:r>
              <a:rPr lang="en-GB" dirty="0"/>
              <a:t> (Accessed: 11 December 2017).  </a:t>
            </a:r>
          </a:p>
          <a:p>
            <a:pPr indent="228600"/>
            <a:r>
              <a:rPr lang="en-GB" dirty="0"/>
              <a:t>Williams, J.P (2011) </a:t>
            </a:r>
            <a:r>
              <a:rPr lang="en-GB" i="1" dirty="0"/>
              <a:t>Subcultural Theory: Traditions and Concepts, </a:t>
            </a:r>
            <a:r>
              <a:rPr lang="en-GB" dirty="0"/>
              <a:t> Cambridge, Polity Press. </a:t>
            </a:r>
          </a:p>
          <a:p>
            <a:pPr indent="228600"/>
            <a:r>
              <a:rPr lang="en-GB" dirty="0"/>
              <a:t>WITHERSPOON, r. (2017) </a:t>
            </a:r>
            <a:r>
              <a:rPr lang="en-GB" i="1" dirty="0"/>
              <a:t>Reece Witherspoon Woman of the Year full speech - Ambition is not a dirty word!</a:t>
            </a:r>
            <a:r>
              <a:rPr lang="en-GB" dirty="0"/>
              <a:t> </a:t>
            </a:r>
            <a:r>
              <a:rPr lang="en-GB" u="sng" dirty="0">
                <a:hlinkClick r:id="rId5"/>
              </a:rPr>
              <a:t>https://www.youtube.com/watch?v=JKKRBnpDpBY</a:t>
            </a:r>
            <a:r>
              <a:rPr lang="en-GB" dirty="0"/>
              <a:t> (Accessed:8 January 2018).</a:t>
            </a:r>
          </a:p>
          <a:p>
            <a:pPr indent="22860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0757264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487</TotalTime>
  <Words>1668</Words>
  <Application>Microsoft Office PowerPoint</Application>
  <PresentationFormat>Widescreen</PresentationFormat>
  <Paragraphs>100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Times New Roman</vt:lpstr>
      <vt:lpstr>Tw Cen MT</vt:lpstr>
      <vt:lpstr>Droplet</vt:lpstr>
      <vt:lpstr>Positive and negative labelling</vt:lpstr>
      <vt:lpstr>INTRODUCTION</vt:lpstr>
      <vt:lpstr>WHAT ARE THE POSITIVE ASPECTS OF LABELLING?</vt:lpstr>
      <vt:lpstr>Women’s suffrage movement</vt:lpstr>
      <vt:lpstr>WHAT ARE THE NEGATIVE ASPECTS OF LABELLING?</vt:lpstr>
      <vt:lpstr>Influences on social reproduction of individual and group identites</vt:lpstr>
      <vt:lpstr>HOW ARE CULTURAL IDENTITIES REPRODUCED?</vt:lpstr>
      <vt:lpstr>How is gender represented in our society?</vt:lpstr>
      <vt:lpstr>How is gender represented in our society?</vt:lpstr>
      <vt:lpstr>politics of recognition</vt:lpstr>
      <vt:lpstr>HEGEMONY IS AT PLAY…</vt:lpstr>
      <vt:lpstr>conclusion</vt:lpstr>
      <vt:lpstr>Reference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Annie</dc:creator>
  <cp:lastModifiedBy>Annie</cp:lastModifiedBy>
  <cp:revision>39</cp:revision>
  <dcterms:created xsi:type="dcterms:W3CDTF">2018-01-08T00:25:33Z</dcterms:created>
  <dcterms:modified xsi:type="dcterms:W3CDTF">2018-01-09T09:44:32Z</dcterms:modified>
</cp:coreProperties>
</file>