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handoutMasterIdLst>
    <p:handoutMasterId r:id="rId26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</p:sldIdLst>
  <p:sldSz cx="10080625" cy="7559675"/>
  <p:notesSz cx="7559675" cy="106918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4" d="100"/>
          <a:sy n="114" d="100"/>
        </p:scale>
        <p:origin x="118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318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DejaVu Sans" pitchFamily="2"/>
              <a:cs typeface="DejaVu Sans" pitchFamily="2"/>
            </a:endParaRPr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quarter" idx="1"/>
          </p:nvPr>
        </p:nvSpPr>
        <p:spPr>
          <a:xfrm>
            <a:off x="4279318" y="0"/>
            <a:ext cx="3280318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DejaVu Sans" pitchFamily="2"/>
              <a:cs typeface="DejaVu Sans" pitchFamily="2"/>
            </a:endParaRPr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318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>
            <a:noAutofit/>
          </a:bodyPr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DejaVu Sans" pitchFamily="2"/>
              <a:cs typeface="DejaVu Sans" pitchFamily="2"/>
            </a:endParaRPr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3"/>
          </p:nvPr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>
            <a:noAutofit/>
          </a:bodyPr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ED045A9-D4B1-4EE6-AD40-A2B72D11E15E}" type="slidenum">
              <a:t>‹#›</a:t>
            </a:fld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Liberation Sans" pitchFamily="18"/>
              <a:ea typeface="DejaVu Sans" pitchFamily="2"/>
              <a:cs typeface="DejaVu Sans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179796625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601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lvl="0"/>
            <a:endParaRPr lang="en-GB"/>
          </a:p>
        </p:txBody>
      </p:sp>
      <p:sp>
        <p:nvSpPr>
          <p:cNvPr id="4" name="Header Placeholder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318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Autofit/>
          </a:bodyPr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5" name="Date Placeholder 4"/>
          <p:cNvSpPr txBox="1">
            <a:spLocks noGrp="1"/>
          </p:cNvSpPr>
          <p:nvPr>
            <p:ph type="dt" idx="1"/>
          </p:nvPr>
        </p:nvSpPr>
        <p:spPr>
          <a:xfrm>
            <a:off x="4279318" y="0"/>
            <a:ext cx="3280318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Autofit/>
          </a:bodyPr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318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>
            <a:noAutofit/>
          </a:bodyPr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xfrm>
            <a:off x="4279318" y="10157402"/>
            <a:ext cx="3280318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>
            <a:noAutofit/>
          </a:bodyPr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fld id="{65C15EF6-6D70-4416-9091-6F08101BADC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8622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en-GB" sz="2000" b="0" i="0" u="none" strike="noStrike" kern="1200" cap="none" spc="0" baseline="0">
        <a:solidFill>
          <a:srgbClr val="000000"/>
        </a:solidFill>
        <a:uFillTx/>
        <a:latin typeface="Liberation Sans" pitchFamily="18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811399"/>
          </a:xfrm>
        </p:spPr>
        <p:txBody>
          <a:bodyPr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5202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5171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5515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2015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5006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7928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312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4609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1772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995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6889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0589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83754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9635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85083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27303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82470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39772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04388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31434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15551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71768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>
          <a:xfrm>
            <a:off x="755998" y="5078522"/>
            <a:ext cx="6047640" cy="47210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7820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755651" y="2347914"/>
            <a:ext cx="8569327" cy="1620838"/>
          </a:xfrm>
        </p:spPr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1512883" y="4283077"/>
            <a:ext cx="7056433" cy="1931990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7D50A12-18EA-437D-AAEE-4C5B451C4CF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3523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853387-2B0B-4929-85E8-8A907323189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5199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796927" y="4857749"/>
            <a:ext cx="8567735" cy="1501773"/>
          </a:xfrm>
        </p:spPr>
        <p:txBody>
          <a:bodyPr anchor="t" anchorCtr="0"/>
          <a:lstStyle>
            <a:lvl1pPr algn="l">
              <a:defRPr lang="en-US" sz="4000" b="1" cap="all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796927" y="3203572"/>
            <a:ext cx="8567735" cy="1654177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9B31905-E6D4-4AC1-80CF-F17CB0D1725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3771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503240" y="1768477"/>
            <a:ext cx="4459291" cy="49895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5114925" y="1768477"/>
            <a:ext cx="4460872" cy="49895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8658E1-7911-4105-9E67-489B695C3F8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5477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504821" y="303215"/>
            <a:ext cx="9072567" cy="1258891"/>
          </a:xfrm>
        </p:spPr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504821" y="1692270"/>
            <a:ext cx="4452935" cy="704846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504821" y="2397127"/>
            <a:ext cx="4452935" cy="43561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3"/>
          </p:nvPr>
        </p:nvSpPr>
        <p:spPr>
          <a:xfrm>
            <a:off x="5121270" y="1692270"/>
            <a:ext cx="4456108" cy="704846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5121270" y="2397127"/>
            <a:ext cx="4456108" cy="43561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8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0ACE81-1AFE-422C-A879-BBDD0D6A379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573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473B5DC-68A7-474D-A686-07E494A8195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678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23DCEB-3B14-47CF-B776-2110752F9AE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2317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504821" y="301623"/>
            <a:ext cx="3316291" cy="1279529"/>
          </a:xfrm>
        </p:spPr>
        <p:txBody>
          <a:bodyPr anchor="b" anchorCtr="0"/>
          <a:lstStyle>
            <a:lvl1pPr algn="l">
              <a:defRPr lang="en-US" sz="2000" b="1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3941758" y="301623"/>
            <a:ext cx="5635620" cy="645160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504821" y="1581153"/>
            <a:ext cx="3316291" cy="5172075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68F4455-544D-451E-87A5-A5553988402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1081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976439" y="5291139"/>
            <a:ext cx="6048371" cy="625477"/>
          </a:xfrm>
        </p:spPr>
        <p:txBody>
          <a:bodyPr anchor="b" anchorCtr="0"/>
          <a:lstStyle>
            <a:lvl1pPr algn="l">
              <a:defRPr lang="en-US" sz="2000" b="1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1976439" y="674690"/>
            <a:ext cx="6048371" cy="4537079"/>
          </a:xfrm>
        </p:spPr>
        <p:txBody>
          <a:bodyPr/>
          <a:lstStyle>
            <a:lvl1pPr marL="0" indent="0">
              <a:buNone/>
              <a:defRPr lang="en-GB"/>
            </a:lvl1pPr>
          </a:lstStyle>
          <a:p>
            <a:pPr lvl="0"/>
            <a:endParaRPr lang="en-GB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1976439" y="5916616"/>
            <a:ext cx="6048371" cy="887416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D104B94-1942-4001-A891-6FA00493431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1511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523FF5E-5302-4E07-A31E-23A779EB3E0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6822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7308854" y="301623"/>
            <a:ext cx="2266953" cy="6456358"/>
          </a:xfrm>
        </p:spPr>
        <p:txBody>
          <a:bodyPr vert="eaVert"/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503240" y="301623"/>
            <a:ext cx="6653210" cy="6456358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6DF7E4A-6604-4E1C-AE98-EF814A33F57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6186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503998" y="301322"/>
            <a:ext cx="9071643" cy="126215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ctr" anchorCtr="1" compatLnSpc="1">
            <a:noAutofit/>
          </a:bodyPr>
          <a:lstStyle/>
          <a:p>
            <a:pPr lvl="0"/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503998" y="1769043"/>
            <a:ext cx="9071643" cy="4989240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503998" y="6887160"/>
            <a:ext cx="2348279" cy="521281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Autofit/>
          </a:bodyPr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3447361" y="6887160"/>
            <a:ext cx="3194995" cy="521281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1" compatLnSpc="1">
            <a:no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7226996" y="6887160"/>
            <a:ext cx="2348279" cy="521281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Autofit/>
          </a:bodyPr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Liberation Serif" pitchFamily="18"/>
                <a:ea typeface="DejaVu Sans" pitchFamily="2"/>
                <a:cs typeface="DejaVu Sans" pitchFamily="2"/>
              </a:defRPr>
            </a:lvl1pPr>
          </a:lstStyle>
          <a:p>
            <a:pPr lvl="0"/>
            <a:fld id="{30C02C86-F78A-4F5F-BE3A-5E0297D186B8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en-GB" sz="4400" b="0" i="0" u="none" strike="noStrike" kern="1200" cap="none" spc="0" baseline="0">
          <a:solidFill>
            <a:srgbClr val="000000"/>
          </a:solidFill>
          <a:uFillTx/>
          <a:latin typeface="Liberation Sans" pitchFamily="18"/>
        </a:defRPr>
      </a:lvl1pPr>
    </p:titleStyle>
    <p:bodyStyle>
      <a:lvl1pPr marL="431999" marR="0" lvl="0" indent="-323999" defTabSz="914400" rtl="0" fontAlgn="auto" hangingPunct="0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en-US" sz="3200" b="0" i="0" u="none" strike="noStrike" kern="1200" cap="none" spc="0" baseline="0">
          <a:solidFill>
            <a:srgbClr val="000000"/>
          </a:solidFill>
          <a:uFillTx/>
          <a:latin typeface="Liberation Sans" pitchFamily="18"/>
          <a:ea typeface="DejaVu Sans" pitchFamily="2"/>
          <a:cs typeface="DejaVu Sans" pitchFamily="2"/>
        </a:defRPr>
      </a:lvl1pPr>
      <a:lvl2pPr marL="863998" marR="0" lvl="1" indent="-323999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Liberation Sans" pitchFamily="18"/>
          <a:ea typeface="DejaVu Sans" pitchFamily="2"/>
          <a:cs typeface="DejaVu Sans" pitchFamily="2"/>
        </a:defRPr>
      </a:lvl2pPr>
      <a:lvl3pPr marL="1295997" marR="0" lvl="2" indent="-287999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Liberation Sans" pitchFamily="18"/>
          <a:ea typeface="DejaVu Sans" pitchFamily="2"/>
          <a:cs typeface="DejaVu Sans" pitchFamily="2"/>
        </a:defRPr>
      </a:lvl3pPr>
      <a:lvl4pPr marL="1727996" marR="0" lvl="3" indent="-215999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Liberation Sans" pitchFamily="18"/>
          <a:ea typeface="DejaVu Sans" pitchFamily="2"/>
          <a:cs typeface="DejaVu Sans" pitchFamily="2"/>
        </a:defRPr>
      </a:lvl4pPr>
      <a:lvl5pPr marL="2159995" marR="0" lvl="4" indent="-215999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Liberation Sans" pitchFamily="18"/>
          <a:ea typeface="DejaVu Sans" pitchFamily="2"/>
          <a:cs typeface="DejaVu Sans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6366601"/>
          </a:xfrm>
        </p:spPr>
        <p:txBody>
          <a:bodyPr/>
          <a:lstStyle/>
          <a:p>
            <a:pPr lvl="0">
              <a:buNone/>
            </a:pPr>
            <a:r>
              <a:rPr lang="en-GB"/>
              <a:t>Detailed Design</a:t>
            </a:r>
            <a:br>
              <a:rPr lang="en-GB"/>
            </a:br>
            <a:r>
              <a:rPr lang="en-GB"/>
              <a:t/>
            </a:r>
            <a:br>
              <a:rPr lang="en-GB"/>
            </a:br>
            <a:r>
              <a:rPr lang="en-GB" sz="2400"/>
              <a:t>Dr Glenn L Jenkins</a:t>
            </a:r>
            <a:br>
              <a:rPr lang="en-GB" sz="2400"/>
            </a:br>
            <a:r>
              <a:rPr lang="en-GB" sz="2400"/>
              <a:t>Tim Bashford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01322"/>
            <a:ext cx="9071643" cy="1262521"/>
          </a:xfrm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899236"/>
          </a:xfrm>
        </p:spPr>
        <p:txBody>
          <a:bodyPr/>
          <a:lstStyle/>
          <a:p>
            <a:pPr lvl="0"/>
            <a:r>
              <a:rPr lang="en-GB"/>
              <a:t>In this lesson</a:t>
            </a:r>
          </a:p>
          <a:p>
            <a:pPr lvl="1" hangingPunct="0"/>
            <a:r>
              <a:rPr lang="en-GB"/>
              <a:t>Introduction to detailed design</a:t>
            </a:r>
          </a:p>
          <a:p>
            <a:pPr lvl="1" hangingPunct="0"/>
            <a:r>
              <a:rPr lang="en-GB"/>
              <a:t>Data</a:t>
            </a:r>
          </a:p>
          <a:p>
            <a:pPr lvl="2" hangingPunct="0"/>
            <a:r>
              <a:rPr lang="en-GB"/>
              <a:t>Collections, structures and derived attributes</a:t>
            </a:r>
          </a:p>
          <a:p>
            <a:pPr lvl="1" hangingPunct="0"/>
            <a:r>
              <a:rPr lang="en-GB"/>
              <a:t>Visibility</a:t>
            </a:r>
          </a:p>
          <a:p>
            <a:pPr lvl="1" hangingPunct="0"/>
            <a:r>
              <a:rPr lang="en-GB"/>
              <a:t>Algorithms</a:t>
            </a:r>
          </a:p>
          <a:p>
            <a:pPr lvl="1" hangingPunct="0"/>
            <a:r>
              <a:rPr lang="en-GB"/>
              <a:t>Associations</a:t>
            </a:r>
          </a:p>
          <a:p>
            <a:pPr lvl="1" hangingPunct="0"/>
            <a:r>
              <a:rPr lang="en-GB"/>
              <a:t>Operations</a:t>
            </a:r>
          </a:p>
          <a:p>
            <a:pPr lvl="1" hangingPunct="0"/>
            <a:r>
              <a:rPr lang="en-GB"/>
              <a:t>Exceptions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5476679"/>
          </a:xfrm>
        </p:spPr>
        <p:txBody>
          <a:bodyPr/>
          <a:lstStyle/>
          <a:p>
            <a:pPr lvl="0"/>
            <a:r>
              <a:rPr lang="en-GB"/>
              <a:t>Detailed Design</a:t>
            </a:r>
          </a:p>
          <a:p>
            <a:pPr lvl="1" hangingPunct="0"/>
            <a:r>
              <a:rPr lang="en-GB"/>
              <a:t>Mechanistic design dealt with groups of collaborating objects</a:t>
            </a:r>
          </a:p>
          <a:p>
            <a:pPr lvl="1" hangingPunct="0"/>
            <a:r>
              <a:rPr lang="en-GB"/>
              <a:t>Detailed design deals with individual objects</a:t>
            </a:r>
          </a:p>
          <a:p>
            <a:pPr lvl="1" hangingPunct="0"/>
            <a:r>
              <a:rPr lang="en-GB"/>
              <a:t>Objects</a:t>
            </a:r>
          </a:p>
          <a:p>
            <a:pPr lvl="2" hangingPunct="0"/>
            <a:r>
              <a:rPr lang="en-GB"/>
              <a:t>Most objects are structurally and behaviourally simple</a:t>
            </a:r>
          </a:p>
          <a:p>
            <a:pPr lvl="3" hangingPunct="0"/>
            <a:r>
              <a:rPr lang="en-GB"/>
              <a:t>Contain data accessed though methods</a:t>
            </a:r>
          </a:p>
          <a:p>
            <a:pPr lvl="3" hangingPunct="0"/>
            <a:r>
              <a:rPr lang="en-GB"/>
              <a:t>Change state in response to events</a:t>
            </a:r>
          </a:p>
          <a:p>
            <a:pPr lvl="1" hangingPunct="0"/>
            <a:r>
              <a:rPr lang="en-GB"/>
              <a:t>Non-trivial systems</a:t>
            </a:r>
          </a:p>
          <a:p>
            <a:pPr lvl="2" hangingPunct="0"/>
            <a:r>
              <a:rPr lang="en-GB"/>
              <a:t>Contain objects which are more complicated - “interesting” objects</a:t>
            </a:r>
          </a:p>
          <a:p>
            <a:pPr lvl="2" hangingPunct="0"/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899236"/>
          </a:xfrm>
        </p:spPr>
        <p:txBody>
          <a:bodyPr/>
          <a:lstStyle/>
          <a:p>
            <a:pPr lvl="1" hangingPunct="0"/>
            <a:r>
              <a:rPr lang="en-GB"/>
              <a:t>Must consider (in detailed design)</a:t>
            </a:r>
          </a:p>
          <a:p>
            <a:pPr lvl="2" hangingPunct="0"/>
            <a:r>
              <a:rPr lang="en-GB"/>
              <a:t>Data structure</a:t>
            </a:r>
          </a:p>
          <a:p>
            <a:pPr lvl="2" hangingPunct="0"/>
            <a:r>
              <a:rPr lang="en-GB"/>
              <a:t>Class re-factoring</a:t>
            </a:r>
          </a:p>
          <a:p>
            <a:pPr lvl="2" hangingPunct="0"/>
            <a:r>
              <a:rPr lang="en-GB"/>
              <a:t>Implementation of associations</a:t>
            </a:r>
          </a:p>
          <a:p>
            <a:pPr lvl="2" hangingPunct="0"/>
            <a:r>
              <a:rPr lang="en-GB"/>
              <a:t>Set of operations defined on the data</a:t>
            </a:r>
          </a:p>
          <a:p>
            <a:pPr lvl="2" hangingPunct="0"/>
            <a:r>
              <a:rPr lang="en-GB"/>
              <a:t>Visibility of data and operations</a:t>
            </a:r>
          </a:p>
          <a:p>
            <a:pPr lvl="2" hangingPunct="0"/>
            <a:r>
              <a:rPr lang="en-GB"/>
              <a:t>Algorithms used to implement those operations</a:t>
            </a:r>
          </a:p>
          <a:p>
            <a:pPr lvl="2" hangingPunct="0"/>
            <a:r>
              <a:rPr lang="en-GB"/>
              <a:t>Exceptions handled and thrown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5817239"/>
          </a:xfrm>
        </p:spPr>
        <p:txBody>
          <a:bodyPr/>
          <a:lstStyle/>
          <a:p>
            <a:pPr lvl="0"/>
            <a:r>
              <a:rPr lang="en-GB" sz="2800"/>
              <a:t>Data Structure</a:t>
            </a:r>
          </a:p>
          <a:p>
            <a:pPr lvl="1" hangingPunct="0"/>
            <a:r>
              <a:rPr lang="en-GB" sz="2400"/>
              <a:t>Data within the object normally simple</a:t>
            </a:r>
          </a:p>
          <a:p>
            <a:pPr lvl="2" hangingPunct="0"/>
            <a:r>
              <a:rPr lang="en-GB" sz="2000"/>
              <a:t>If it were not we’d define a separate object to hold the complex data</a:t>
            </a:r>
          </a:p>
          <a:p>
            <a:pPr lvl="1" hangingPunct="0"/>
            <a:r>
              <a:rPr lang="en-GB" sz="2400"/>
              <a:t>Need more than data structure</a:t>
            </a:r>
          </a:p>
          <a:p>
            <a:pPr lvl="2" hangingPunct="0"/>
            <a:r>
              <a:rPr lang="en-GB" sz="2000"/>
              <a:t>Valid ranges</a:t>
            </a:r>
          </a:p>
          <a:p>
            <a:pPr lvl="2" hangingPunct="0"/>
            <a:r>
              <a:rPr lang="en-GB" sz="2000"/>
              <a:t>Accuracy</a:t>
            </a:r>
          </a:p>
          <a:p>
            <a:pPr lvl="3" hangingPunct="0"/>
            <a:r>
              <a:rPr lang="en-GB" sz="1800"/>
              <a:t>Adding 123456 to 4.567891 (using 6 digit fp arithmatic) – actual error 0.567891 – relative error 4.5 x 10^-8</a:t>
            </a:r>
          </a:p>
          <a:p>
            <a:pPr lvl="3" hangingPunct="0"/>
            <a:r>
              <a:rPr lang="en-GB" sz="1800"/>
              <a:t>Subtracting 0.0.991012312 from -0.99109987 – gives an absolute error or 3.5 x 10^-7 – relative error 14%</a:t>
            </a:r>
          </a:p>
          <a:p>
            <a:pPr lvl="3" hangingPunct="0"/>
            <a:r>
              <a:rPr lang="en-GB" sz="1800"/>
              <a:t>Valid ranges for data often constrain below such boundaries</a:t>
            </a:r>
          </a:p>
          <a:p>
            <a:pPr lvl="2" hangingPunct="0"/>
            <a:r>
              <a:rPr lang="en-GB" sz="2000"/>
              <a:t>Pre-conditions</a:t>
            </a:r>
          </a:p>
          <a:p>
            <a:pPr lvl="2" hangingPunct="0"/>
            <a:r>
              <a:rPr lang="en-GB" sz="2000"/>
              <a:t>Initial values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5458318"/>
          </a:xfrm>
        </p:spPr>
        <p:txBody>
          <a:bodyPr/>
          <a:lstStyle/>
          <a:p>
            <a:pPr lvl="1" hangingPunct="0"/>
            <a:r>
              <a:rPr lang="en-GB"/>
              <a:t>Valid ranges</a:t>
            </a:r>
          </a:p>
          <a:p>
            <a:pPr lvl="2" hangingPunct="0"/>
            <a:r>
              <a:rPr lang="en-GB"/>
              <a:t>Domain constraints on data may invalidate Liskov Substitution Principle (subclass can be used in place of its superclass)</a:t>
            </a:r>
          </a:p>
          <a:p>
            <a:pPr lvl="3" hangingPunct="0"/>
            <a:r>
              <a:rPr lang="en-GB"/>
              <a:t>Where the subclass defines more restrictive ranges than its superclass</a:t>
            </a:r>
          </a:p>
          <a:p>
            <a:pPr lvl="3" hangingPunct="0"/>
            <a:r>
              <a:rPr lang="en-GB"/>
              <a:t>E.g. parent defines colour enum colour{red,blue,yellow,black,white} if child overides setColor method and only allows black and white child and parent differ.</a:t>
            </a:r>
          </a:p>
          <a:p>
            <a:pPr lvl="1" hangingPunct="0"/>
            <a:r>
              <a:rPr lang="en-GB"/>
              <a:t>Derived Attributes</a:t>
            </a:r>
          </a:p>
          <a:p>
            <a:pPr lvl="2" hangingPunct="0"/>
            <a:r>
              <a:rPr lang="en-GB"/>
              <a:t>Detailed design may add derived attributes</a:t>
            </a:r>
          </a:p>
          <a:p>
            <a:pPr lvl="3" hangingPunct="0"/>
            <a:r>
              <a:rPr lang="en-GB"/>
              <a:t>Indicated on class diagram by &lt;&lt;derived&gt;&gt; and defining derivation as a constraint</a:t>
            </a:r>
          </a:p>
          <a:p>
            <a:pPr lvl="4" hangingPunct="0"/>
            <a:r>
              <a:rPr lang="en-GB"/>
              <a:t>&lt;&lt;derived&gt;&gt; age : float {age = currentDate-dateOfBirth}</a:t>
            </a:r>
          </a:p>
          <a:p>
            <a:pPr lvl="3" hangingPunct="0"/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899236"/>
          </a:xfrm>
        </p:spPr>
        <p:txBody>
          <a:bodyPr/>
          <a:lstStyle/>
          <a:p>
            <a:pPr lvl="2" hangingPunct="0"/>
            <a:r>
              <a:rPr lang="en-GB"/>
              <a:t>Calculation of derived attributes depends on usage</a:t>
            </a:r>
          </a:p>
          <a:p>
            <a:pPr lvl="3" hangingPunct="0"/>
            <a:r>
              <a:rPr lang="en-GB"/>
              <a:t>Calculated on demand by a method if inferentially used</a:t>
            </a:r>
          </a:p>
          <a:p>
            <a:pPr lvl="3" hangingPunct="0"/>
            <a:r>
              <a:rPr lang="en-GB"/>
              <a:t>Calculated on update if frequently used</a:t>
            </a:r>
          </a:p>
          <a:p>
            <a:pPr lvl="3" hangingPunct="0"/>
            <a:r>
              <a:rPr lang="en-GB"/>
              <a:t>E.g. A sensor gives an average of the last 10 items</a:t>
            </a:r>
          </a:p>
          <a:p>
            <a:pPr lvl="4" hangingPunct="0"/>
            <a:r>
              <a:rPr lang="en-GB" sz="1800"/>
              <a:t>If this happens infrequently then calculating the average of the last 10 may be acceptable</a:t>
            </a:r>
          </a:p>
          <a:p>
            <a:pPr lvl="4" hangingPunct="0"/>
            <a:r>
              <a:rPr lang="en-GB" sz="1800"/>
              <a:t>If this will cause a cumulative delay in accessing the average then the average can be recalculated on acquisition</a:t>
            </a:r>
          </a:p>
          <a:p>
            <a:pPr lvl="1" hangingPunct="0"/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5916597"/>
          </a:xfrm>
        </p:spPr>
        <p:txBody>
          <a:bodyPr/>
          <a:lstStyle/>
          <a:p>
            <a:pPr lvl="1" hangingPunct="0"/>
            <a:r>
              <a:rPr lang="en-GB"/>
              <a:t>Collections of Primitive Data Attributes</a:t>
            </a:r>
          </a:p>
          <a:p>
            <a:pPr lvl="2" hangingPunct="0"/>
            <a:r>
              <a:rPr lang="en-GB"/>
              <a:t>May be stored in a variety of ways</a:t>
            </a:r>
          </a:p>
          <a:p>
            <a:pPr lvl="3" hangingPunct="0"/>
            <a:r>
              <a:rPr lang="en-GB"/>
              <a:t>Stacks, queues, lists, vectors, forests of trees etc.</a:t>
            </a:r>
          </a:p>
          <a:p>
            <a:pPr lvl="2" hangingPunct="0"/>
            <a:r>
              <a:rPr lang="en-GB"/>
              <a:t>May be constrained as</a:t>
            </a:r>
          </a:p>
          <a:p>
            <a:pPr lvl="3" hangingPunct="0"/>
            <a:r>
              <a:rPr lang="en-GB"/>
              <a:t>{ordered} – collection is maintained in a sorted manner</a:t>
            </a:r>
          </a:p>
          <a:p>
            <a:pPr lvl="3" hangingPunct="0"/>
            <a:r>
              <a:rPr lang="en-GB"/>
              <a:t>{bag} – collection may have copies of a single item</a:t>
            </a:r>
          </a:p>
          <a:p>
            <a:pPr lvl="3" hangingPunct="0"/>
            <a:r>
              <a:rPr lang="en-GB"/>
              <a:t>{set} – collection may have only one copy of a given item</a:t>
            </a:r>
          </a:p>
          <a:p>
            <a:pPr lvl="3" hangingPunct="0"/>
            <a:r>
              <a:rPr lang="en-GB"/>
              <a:t>{hashed} – collection is referenced via a keyed hash</a:t>
            </a:r>
          </a:p>
          <a:p>
            <a:pPr lvl="3" hangingPunct="0"/>
            <a:r>
              <a:rPr lang="en-GB"/>
              <a:t>These can be combined e.g. {hashed bag}</a:t>
            </a:r>
          </a:p>
          <a:p>
            <a:pPr lvl="2" hangingPunct="0"/>
            <a:r>
              <a:rPr lang="en-GB"/>
              <a:t>Common to use a key value to retrieve an item from a collection</a:t>
            </a:r>
          </a:p>
          <a:p>
            <a:pPr lvl="3" hangingPunct="0"/>
            <a:r>
              <a:rPr lang="en-GB"/>
              <a:t>E.g. Library Card Number</a:t>
            </a:r>
          </a:p>
          <a:p>
            <a:pPr lvl="4" hangingPunct="0"/>
            <a:r>
              <a:rPr lang="en-GB"/>
              <a:t>Stored in Borrower class</a:t>
            </a:r>
          </a:p>
          <a:p>
            <a:pPr lvl="4" hangingPunct="0"/>
            <a:r>
              <a:rPr lang="en-GB"/>
              <a:t>Used as a constraint on the multivariate role between classes</a:t>
            </a:r>
          </a:p>
          <a:p>
            <a:pPr lvl="4" hangingPunct="0"/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5322603"/>
          </a:xfrm>
        </p:spPr>
        <p:txBody>
          <a:bodyPr>
            <a:spAutoFit/>
          </a:bodyPr>
          <a:lstStyle/>
          <a:p>
            <a:pPr lvl="0"/>
            <a:r>
              <a:rPr lang="en-GB"/>
              <a:t>Associations</a:t>
            </a:r>
          </a:p>
          <a:p>
            <a:pPr lvl="1" hangingPunct="0"/>
            <a:r>
              <a:rPr lang="en-GB"/>
              <a:t>Allow client objects to call methods on sever objects</a:t>
            </a:r>
          </a:p>
          <a:p>
            <a:pPr lvl="1" hangingPunct="0"/>
            <a:r>
              <a:rPr lang="en-GB"/>
              <a:t>Many ways to implement appropriate to</a:t>
            </a:r>
          </a:p>
          <a:p>
            <a:pPr lvl="2" hangingPunct="0"/>
            <a:r>
              <a:rPr lang="en-GB"/>
              <a:t>Nature of association</a:t>
            </a:r>
          </a:p>
          <a:p>
            <a:pPr lvl="3" hangingPunct="0"/>
            <a:r>
              <a:rPr lang="en-GB"/>
              <a:t>Singular, multiplicative, ordered etc.</a:t>
            </a:r>
          </a:p>
          <a:p>
            <a:pPr lvl="2" hangingPunct="0"/>
            <a:r>
              <a:rPr lang="en-GB"/>
              <a:t>Locality of objects and association</a:t>
            </a:r>
          </a:p>
          <a:p>
            <a:pPr lvl="3" hangingPunct="0"/>
            <a:r>
              <a:rPr lang="en-GB"/>
              <a:t>Objects in separate thread, memory spaces</a:t>
            </a:r>
          </a:p>
          <a:p>
            <a:pPr lvl="1" hangingPunct="0"/>
            <a:r>
              <a:rPr lang="en-GB"/>
              <a:t>Singular</a:t>
            </a:r>
          </a:p>
          <a:p>
            <a:pPr lvl="2" hangingPunct="0"/>
            <a:r>
              <a:rPr lang="en-GB"/>
              <a:t>1 to 1,0 to 1,0 to (0,1)</a:t>
            </a:r>
          </a:p>
          <a:p>
            <a:pPr lvl="3" hangingPunct="0"/>
            <a:r>
              <a:rPr lang="en-GB"/>
              <a:t>Pointer / Reference</a:t>
            </a:r>
          </a:p>
          <a:p>
            <a:pPr lvl="4" hangingPunct="0"/>
            <a:r>
              <a:rPr lang="en-GB"/>
              <a:t>Note – null reference is valid</a:t>
            </a:r>
          </a:p>
          <a:p>
            <a:pPr lvl="2" hangingPunct="0"/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899236"/>
          </a:xfrm>
        </p:spPr>
        <p:txBody>
          <a:bodyPr/>
          <a:lstStyle/>
          <a:p>
            <a:pPr lvl="2" hangingPunct="0"/>
            <a:r>
              <a:rPr lang="en-GB" dirty="0"/>
              <a:t>Multivariate (1..* </a:t>
            </a:r>
            <a:r>
              <a:rPr lang="en-GB" dirty="0" smtClean="0"/>
              <a:t>etc.)</a:t>
            </a:r>
            <a:endParaRPr lang="en-GB" dirty="0"/>
          </a:p>
          <a:p>
            <a:pPr lvl="3" hangingPunct="0"/>
            <a:r>
              <a:rPr lang="en-GB" dirty="0"/>
              <a:t>Container Pattern</a:t>
            </a:r>
          </a:p>
          <a:p>
            <a:pPr lvl="3" hangingPunct="0"/>
            <a:r>
              <a:rPr lang="en-GB" dirty="0"/>
              <a:t>Rendezvous Pattern</a:t>
            </a:r>
          </a:p>
          <a:p>
            <a:pPr lvl="4" hangingPunct="0"/>
            <a:r>
              <a:rPr lang="en-GB" dirty="0"/>
              <a:t>If using different thread spaces</a:t>
            </a:r>
          </a:p>
          <a:p>
            <a:pPr lvl="2" hangingPunct="0"/>
            <a:r>
              <a:rPr lang="en-GB" dirty="0"/>
              <a:t>Calls across thread boundaries</a:t>
            </a:r>
          </a:p>
          <a:p>
            <a:pPr lvl="3" hangingPunct="0"/>
            <a:r>
              <a:rPr lang="en-GB" dirty="0"/>
              <a:t>Direct call may not be the best approach (or not allowed by OS)</a:t>
            </a:r>
          </a:p>
          <a:p>
            <a:pPr lvl="4" hangingPunct="0"/>
            <a:r>
              <a:rPr lang="en-GB" dirty="0"/>
              <a:t>Use OS specific inter-task communication</a:t>
            </a:r>
          </a:p>
          <a:p>
            <a:pPr marL="2592003" lvl="5" indent="-215999" hangingPunct="0">
              <a:lnSpc>
                <a:spcPct val="100000"/>
              </a:lnSpc>
              <a:spcBef>
                <a:spcPts val="0"/>
              </a:spcBef>
              <a:spcAft>
                <a:spcPts val="285"/>
              </a:spcAft>
              <a:buSzPct val="45000"/>
              <a:buFont typeface="StarSymbol"/>
              <a:buChar char="●"/>
            </a:pPr>
            <a:r>
              <a:rPr lang="en-GB" sz="2000" dirty="0">
                <a:solidFill>
                  <a:srgbClr val="000000"/>
                </a:solidFill>
                <a:latin typeface="Liberation Sans" pitchFamily="18"/>
              </a:rPr>
              <a:t>Message queues</a:t>
            </a:r>
          </a:p>
          <a:p>
            <a:pPr marL="2592003" lvl="5" indent="-215999" hangingPunct="0">
              <a:lnSpc>
                <a:spcPct val="100000"/>
              </a:lnSpc>
              <a:spcBef>
                <a:spcPts val="0"/>
              </a:spcBef>
              <a:spcAft>
                <a:spcPts val="285"/>
              </a:spcAft>
              <a:buSzPct val="45000"/>
              <a:buFont typeface="StarSymbol"/>
              <a:buChar char="●"/>
            </a:pPr>
            <a:r>
              <a:rPr lang="en-GB" sz="2000" dirty="0">
                <a:solidFill>
                  <a:srgbClr val="000000"/>
                </a:solidFill>
                <a:latin typeface="Liberation Sans" pitchFamily="18"/>
              </a:rPr>
              <a:t>Pipes etc.</a:t>
            </a:r>
          </a:p>
          <a:p>
            <a:pPr lvl="4" hangingPunct="0"/>
            <a:r>
              <a:rPr lang="en-GB" dirty="0"/>
              <a:t>Sockets</a:t>
            </a:r>
          </a:p>
          <a:p>
            <a:pPr lvl="4" hangingPunct="0"/>
            <a:r>
              <a:rPr lang="en-GB" dirty="0" smtClean="0"/>
              <a:t>RPCs</a:t>
            </a:r>
            <a:endParaRPr lang="en-GB" dirty="0"/>
          </a:p>
          <a:p>
            <a:pPr lvl="3" hangingPunct="0"/>
            <a:r>
              <a:rPr lang="en-GB" dirty="0"/>
              <a:t>Additional information needed to make contact across </a:t>
            </a:r>
            <a:r>
              <a:rPr lang="en-GB" dirty="0" smtClean="0"/>
              <a:t>boundary</a:t>
            </a:r>
            <a:endParaRPr lang="en-GB" dirty="0"/>
          </a:p>
          <a:p>
            <a:pPr lvl="4" hangingPunct="0"/>
            <a:r>
              <a:rPr lang="en-GB" dirty="0"/>
              <a:t>Thread ID</a:t>
            </a:r>
          </a:p>
          <a:p>
            <a:pPr lvl="4" hangingPunct="0"/>
            <a:r>
              <a:rPr lang="en-GB" dirty="0"/>
              <a:t>Logical object ID etc.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39998" y="1439997"/>
            <a:ext cx="9071643" cy="6043324"/>
          </a:xfrm>
        </p:spPr>
        <p:txBody>
          <a:bodyPr/>
          <a:lstStyle/>
          <a:p>
            <a:pPr lvl="0"/>
            <a:r>
              <a:rPr lang="en-GB"/>
              <a:t>Operations</a:t>
            </a:r>
          </a:p>
          <a:p>
            <a:pPr lvl="1" hangingPunct="0"/>
            <a:r>
              <a:rPr lang="en-GB"/>
              <a:t>Specify how data may be manipulated</a:t>
            </a:r>
          </a:p>
          <a:p>
            <a:pPr lvl="2" hangingPunct="0"/>
            <a:r>
              <a:rPr lang="en-GB"/>
              <a:t>A complete set maximises reputability</a:t>
            </a:r>
          </a:p>
          <a:p>
            <a:pPr lvl="2" hangingPunct="0"/>
            <a:r>
              <a:rPr lang="en-GB"/>
              <a:t>Trade off may be: code base size, adequate testing?</a:t>
            </a:r>
          </a:p>
          <a:p>
            <a:pPr lvl="1" hangingPunct="0"/>
            <a:r>
              <a:rPr lang="en-GB"/>
              <a:t>Identified earlier in analysis/design</a:t>
            </a:r>
          </a:p>
          <a:p>
            <a:pPr lvl="2" hangingPunct="0"/>
            <a:r>
              <a:rPr lang="en-GB"/>
              <a:t>Analysis Models</a:t>
            </a:r>
          </a:p>
          <a:p>
            <a:pPr lvl="3" hangingPunct="0"/>
            <a:r>
              <a:rPr lang="en-GB"/>
              <a:t>Abstract class operations into object messages (sequence and collaboration diagrams)</a:t>
            </a:r>
          </a:p>
          <a:p>
            <a:pPr lvl="3" hangingPunct="0"/>
            <a:r>
              <a:rPr lang="en-GB"/>
              <a:t>State/event acceptors (state charts)</a:t>
            </a:r>
          </a:p>
          <a:p>
            <a:pPr lvl="3" hangingPunct="0"/>
            <a:r>
              <a:rPr lang="en-GB"/>
              <a:t>State actions (state charts)</a:t>
            </a:r>
          </a:p>
          <a:p>
            <a:pPr lvl="2" hangingPunct="0"/>
            <a:r>
              <a:rPr lang="en-GB"/>
              <a:t>Majority of these are implemented directly as operations</a:t>
            </a:r>
          </a:p>
          <a:p>
            <a:pPr lvl="1" hangingPunct="0"/>
            <a:r>
              <a:rPr lang="en-GB"/>
              <a:t>Mostly public methods defined (exceptions – think self calls) , supporting methods defined in detailed design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899236"/>
          </a:xfrm>
        </p:spPr>
        <p:txBody>
          <a:bodyPr/>
          <a:lstStyle/>
          <a:p>
            <a:pPr lvl="0"/>
            <a:r>
              <a:rPr lang="en-GB"/>
              <a:t>Visibility</a:t>
            </a:r>
          </a:p>
          <a:p>
            <a:pPr lvl="1" hangingPunct="0"/>
            <a:r>
              <a:rPr lang="en-GB"/>
              <a:t>Refers to the accessibility of the internal object elements to other objects</a:t>
            </a:r>
          </a:p>
          <a:p>
            <a:pPr lvl="1" hangingPunct="0"/>
            <a:r>
              <a:rPr lang="en-GB"/>
              <a:t>Guidelines</a:t>
            </a:r>
          </a:p>
          <a:p>
            <a:pPr lvl="2" hangingPunct="0"/>
            <a:r>
              <a:rPr lang="en-GB" b="1"/>
              <a:t>If client needs it, make it visible, otherwise make it inaccessible</a:t>
            </a:r>
          </a:p>
          <a:p>
            <a:pPr lvl="3" hangingPunct="0"/>
            <a:r>
              <a:rPr lang="en-GB"/>
              <a:t>In detailed design should be aware of what is sending messages to what</a:t>
            </a:r>
          </a:p>
          <a:p>
            <a:pPr lvl="3" hangingPunct="0"/>
            <a:r>
              <a:rPr lang="en-GB"/>
              <a:t>Clients depending on this service must be able to call it</a:t>
            </a:r>
          </a:p>
          <a:p>
            <a:pPr lvl="3" hangingPunct="0"/>
            <a:r>
              <a:rPr lang="en-GB"/>
              <a:t>Information hiding (in vogue since 1970’s)</a:t>
            </a:r>
          </a:p>
          <a:p>
            <a:pPr lvl="2" hangingPunct="0"/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899236"/>
          </a:xfrm>
        </p:spPr>
        <p:txBody>
          <a:bodyPr/>
          <a:lstStyle/>
          <a:p>
            <a:pPr lvl="2" hangingPunct="0"/>
            <a:r>
              <a:rPr lang="en-GB" b="1" dirty="0"/>
              <a:t>Only make Semantically Appropriate Operations Visible</a:t>
            </a:r>
          </a:p>
          <a:p>
            <a:pPr lvl="3" hangingPunct="0"/>
            <a:r>
              <a:rPr lang="en-GB" dirty="0"/>
              <a:t>This avoids pathological coupling between modules</a:t>
            </a:r>
          </a:p>
          <a:p>
            <a:pPr lvl="3" hangingPunct="0"/>
            <a:r>
              <a:rPr lang="en-GB" dirty="0"/>
              <a:t>E.g. having methods like </a:t>
            </a:r>
            <a:r>
              <a:rPr lang="en-GB" dirty="0" err="1"/>
              <a:t>prev</a:t>
            </a:r>
            <a:r>
              <a:rPr lang="en-GB" dirty="0"/>
              <a:t>() and next() in a container class captures the semantics of an ordered list, where as using </a:t>
            </a:r>
            <a:r>
              <a:rPr lang="en-GB" dirty="0" err="1"/>
              <a:t>getLeft</a:t>
            </a:r>
            <a:r>
              <a:rPr lang="en-GB" dirty="0"/>
              <a:t>() and </a:t>
            </a:r>
            <a:r>
              <a:rPr lang="en-GB" dirty="0" err="1"/>
              <a:t>getRight</a:t>
            </a:r>
            <a:r>
              <a:rPr lang="en-GB" dirty="0"/>
              <a:t>() exposes the underlying implementation</a:t>
            </a:r>
          </a:p>
          <a:p>
            <a:pPr lvl="2" hangingPunct="0"/>
            <a:r>
              <a:rPr lang="en-GB" b="1" dirty="0"/>
              <a:t>Attributes should never </a:t>
            </a:r>
            <a:r>
              <a:rPr lang="en-GB" b="1" dirty="0" smtClean="0"/>
              <a:t>be </a:t>
            </a:r>
            <a:r>
              <a:rPr lang="en-GB" b="1" dirty="0"/>
              <a:t>directly visible to clients</a:t>
            </a:r>
          </a:p>
          <a:p>
            <a:pPr lvl="3" hangingPunct="0"/>
            <a:r>
              <a:rPr lang="en-GB" dirty="0"/>
              <a:t>Intended to avoid tight coupling</a:t>
            </a:r>
          </a:p>
          <a:p>
            <a:pPr lvl="3" hangingPunct="0"/>
            <a:r>
              <a:rPr lang="en-GB" dirty="0"/>
              <a:t>If clients have access to attributes they fundamentally depend on the structure of that attribute</a:t>
            </a:r>
          </a:p>
          <a:p>
            <a:pPr lvl="3" hangingPunct="0"/>
            <a:r>
              <a:rPr lang="en-GB" dirty="0"/>
              <a:t>Should its structure change the clients become instantly broken</a:t>
            </a:r>
          </a:p>
          <a:p>
            <a:pPr lvl="3" hangingPunct="0"/>
            <a:r>
              <a:rPr lang="en-GB" dirty="0"/>
              <a:t>Additionally </a:t>
            </a:r>
            <a:r>
              <a:rPr lang="en-GB" dirty="0" err="1"/>
              <a:t>accessor</a:t>
            </a:r>
            <a:r>
              <a:rPr lang="en-GB" dirty="0"/>
              <a:t> and </a:t>
            </a:r>
            <a:r>
              <a:rPr lang="en-GB" dirty="0" err="1"/>
              <a:t>mutator</a:t>
            </a:r>
            <a:r>
              <a:rPr lang="en-GB" dirty="0"/>
              <a:t> operations ensure</a:t>
            </a:r>
          </a:p>
          <a:p>
            <a:pPr lvl="4" hangingPunct="0"/>
            <a:r>
              <a:rPr lang="en-GB" dirty="0"/>
              <a:t>pre/post conditions are met</a:t>
            </a:r>
          </a:p>
          <a:p>
            <a:pPr marL="2592003" lvl="5" indent="-215999" hangingPunct="0">
              <a:lnSpc>
                <a:spcPct val="100000"/>
              </a:lnSpc>
              <a:spcBef>
                <a:spcPts val="0"/>
              </a:spcBef>
              <a:spcAft>
                <a:spcPts val="285"/>
              </a:spcAft>
              <a:buSzPct val="45000"/>
              <a:buFont typeface="StarSymbol"/>
              <a:buChar char="●"/>
            </a:pPr>
            <a:r>
              <a:rPr lang="en-GB" sz="2000" dirty="0">
                <a:solidFill>
                  <a:srgbClr val="000000"/>
                </a:solidFill>
                <a:latin typeface="Liberation Sans" pitchFamily="18"/>
              </a:rPr>
              <a:t>e.g. valid ranges etc.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5061962"/>
          </a:xfrm>
        </p:spPr>
        <p:txBody>
          <a:bodyPr/>
          <a:lstStyle/>
          <a:p>
            <a:pPr lvl="2" hangingPunct="0"/>
            <a:r>
              <a:rPr lang="en-GB" b="1"/>
              <a:t>When different levels of visibility are required to support various levels of coupling, use the interface pattern to provide the sets of interfaces</a:t>
            </a:r>
          </a:p>
          <a:p>
            <a:pPr lvl="3" hangingPunct="0"/>
            <a:r>
              <a:rPr lang="en-GB"/>
              <a:t>Some times a class must present different levels of access to different clients</a:t>
            </a:r>
          </a:p>
          <a:p>
            <a:pPr lvl="3" hangingPunct="0"/>
            <a:r>
              <a:rPr lang="en-GB"/>
              <a:t>Interface pattern:</a:t>
            </a:r>
          </a:p>
          <a:p>
            <a:pPr lvl="4" hangingPunct="0"/>
            <a:r>
              <a:rPr lang="en-GB"/>
              <a:t>Class can have many interfaces each appropriate to its client</a:t>
            </a:r>
          </a:p>
          <a:p>
            <a:pPr lvl="1" hangingPunct="0"/>
            <a:r>
              <a:rPr lang="en-GB"/>
              <a:t>Friend Classes</a:t>
            </a:r>
          </a:p>
          <a:p>
            <a:pPr lvl="2" hangingPunct="0"/>
            <a:r>
              <a:rPr lang="en-GB"/>
              <a:t>Another option when levels of access are required</a:t>
            </a:r>
          </a:p>
          <a:p>
            <a:pPr lvl="3" hangingPunct="0"/>
            <a:r>
              <a:rPr lang="en-GB"/>
              <a:t>Used for</a:t>
            </a:r>
          </a:p>
          <a:p>
            <a:pPr lvl="4" hangingPunct="0"/>
            <a:r>
              <a:rPr lang="en-GB"/>
              <a:t>Iterators in the container pattern</a:t>
            </a:r>
          </a:p>
          <a:p>
            <a:pPr lvl="4" hangingPunct="0"/>
            <a:r>
              <a:rPr lang="en-GB"/>
              <a:t>Unit testing objects</a:t>
            </a:r>
          </a:p>
          <a:p>
            <a:pPr lvl="3" hangingPunct="0"/>
            <a:r>
              <a:rPr lang="en-GB"/>
              <a:t>“clothing-optional” design</a:t>
            </a:r>
          </a:p>
          <a:p>
            <a:pPr lvl="4" hangingPunct="0"/>
            <a:r>
              <a:rPr lang="en-GB"/>
              <a:t>Fun but can make people nervous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5758562"/>
          </a:xfrm>
        </p:spPr>
        <p:txBody>
          <a:bodyPr/>
          <a:lstStyle/>
          <a:p>
            <a:pPr lvl="0"/>
            <a:r>
              <a:rPr lang="en-GB" dirty="0"/>
              <a:t>Algorithms</a:t>
            </a:r>
          </a:p>
          <a:p>
            <a:pPr lvl="1" hangingPunct="0"/>
            <a:r>
              <a:rPr lang="en-GB" dirty="0"/>
              <a:t>Step-by-step procedure for computing a desire results</a:t>
            </a:r>
          </a:p>
          <a:p>
            <a:pPr lvl="1" hangingPunct="0"/>
            <a:r>
              <a:rPr lang="en-GB" dirty="0"/>
              <a:t>Normally defined in terms of time complexity using “order of” (big O) notation</a:t>
            </a:r>
          </a:p>
          <a:p>
            <a:pPr lvl="2" hangingPunct="0"/>
            <a:r>
              <a:rPr lang="en-GB" dirty="0"/>
              <a:t>O(c)</a:t>
            </a:r>
          </a:p>
          <a:p>
            <a:pPr lvl="2" hangingPunct="0"/>
            <a:r>
              <a:rPr lang="en-GB" dirty="0" smtClean="0"/>
              <a:t>O(log </a:t>
            </a:r>
            <a:r>
              <a:rPr lang="en-GB" dirty="0"/>
              <a:t>n)</a:t>
            </a:r>
          </a:p>
          <a:p>
            <a:pPr lvl="2" hangingPunct="0"/>
            <a:r>
              <a:rPr lang="en-GB" dirty="0"/>
              <a:t>O(n)</a:t>
            </a:r>
          </a:p>
          <a:p>
            <a:pPr lvl="2" hangingPunct="0"/>
            <a:r>
              <a:rPr lang="en-GB" dirty="0"/>
              <a:t>O(n </a:t>
            </a:r>
            <a:r>
              <a:rPr lang="en-GB" dirty="0" smtClean="0"/>
              <a:t>log </a:t>
            </a:r>
            <a:r>
              <a:rPr lang="en-GB" dirty="0"/>
              <a:t>n)</a:t>
            </a:r>
          </a:p>
          <a:p>
            <a:pPr lvl="2" hangingPunct="0"/>
            <a:r>
              <a:rPr lang="en-GB" dirty="0"/>
              <a:t>O(n</a:t>
            </a:r>
            <a:r>
              <a:rPr lang="en-GB" baseline="30000" dirty="0"/>
              <a:t>2</a:t>
            </a:r>
            <a:r>
              <a:rPr lang="en-GB" dirty="0"/>
              <a:t>)</a:t>
            </a:r>
          </a:p>
          <a:p>
            <a:pPr lvl="2" hangingPunct="0"/>
            <a:r>
              <a:rPr lang="en-GB" dirty="0"/>
              <a:t>O(n</a:t>
            </a:r>
            <a:r>
              <a:rPr lang="en-GB" baseline="30000" dirty="0"/>
              <a:t>3</a:t>
            </a:r>
            <a:r>
              <a:rPr lang="en-GB" dirty="0"/>
              <a:t>)</a:t>
            </a:r>
          </a:p>
          <a:p>
            <a:pPr lvl="2" hangingPunct="0"/>
            <a:r>
              <a:rPr lang="en-GB" dirty="0"/>
              <a:t>Where c is a constant and n is the number of elements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468355" y="2159995"/>
            <a:ext cx="9071643" cy="5072396"/>
          </a:xfrm>
        </p:spPr>
        <p:txBody>
          <a:bodyPr/>
          <a:lstStyle/>
          <a:p>
            <a:pPr lvl="1" hangingPunct="0"/>
            <a:r>
              <a:rPr lang="en-GB" sz="2400"/>
              <a:t>Execution time not the only criterion</a:t>
            </a:r>
          </a:p>
          <a:p>
            <a:pPr lvl="2" hangingPunct="0"/>
            <a:r>
              <a:rPr lang="en-GB" sz="2000"/>
              <a:t>Objects may be designed to optimised</a:t>
            </a:r>
          </a:p>
          <a:p>
            <a:pPr lvl="3" hangingPunct="0"/>
            <a:r>
              <a:rPr lang="en-GB" sz="1800"/>
              <a:t>Runtime performance</a:t>
            </a:r>
          </a:p>
          <a:p>
            <a:pPr lvl="4" hangingPunct="0"/>
            <a:r>
              <a:rPr lang="en-GB" sz="1800"/>
              <a:t>Average performance</a:t>
            </a:r>
          </a:p>
          <a:p>
            <a:pPr lvl="4" hangingPunct="0"/>
            <a:r>
              <a:rPr lang="en-GB" sz="1800"/>
              <a:t>Worst-case performance</a:t>
            </a:r>
          </a:p>
          <a:p>
            <a:pPr lvl="4" hangingPunct="0"/>
            <a:r>
              <a:rPr lang="en-GB" sz="1800"/>
              <a:t>Deterministic (predictable) performance</a:t>
            </a:r>
          </a:p>
          <a:p>
            <a:pPr lvl="3" hangingPunct="0"/>
            <a:r>
              <a:rPr lang="en-GB" sz="1800"/>
              <a:t>Runtime memory requirements</a:t>
            </a:r>
          </a:p>
          <a:p>
            <a:pPr lvl="3" hangingPunct="0"/>
            <a:r>
              <a:rPr lang="en-GB" sz="1800"/>
              <a:t>Simplicity and correctness</a:t>
            </a:r>
          </a:p>
          <a:p>
            <a:pPr lvl="3" hangingPunct="0"/>
            <a:r>
              <a:rPr lang="en-GB" sz="1800"/>
              <a:t>Development time and effort</a:t>
            </a:r>
          </a:p>
          <a:p>
            <a:pPr lvl="3" hangingPunct="0"/>
            <a:r>
              <a:rPr lang="en-GB" sz="1800"/>
              <a:t>Re-useablity</a:t>
            </a:r>
          </a:p>
          <a:p>
            <a:pPr lvl="3" hangingPunct="0"/>
            <a:r>
              <a:rPr lang="en-GB" sz="1800"/>
              <a:t>Extensibility</a:t>
            </a:r>
          </a:p>
          <a:p>
            <a:pPr lvl="3" hangingPunct="0"/>
            <a:r>
              <a:rPr lang="en-GB" sz="1800"/>
              <a:t>Reliability</a:t>
            </a:r>
          </a:p>
          <a:p>
            <a:pPr lvl="3" hangingPunct="0"/>
            <a:r>
              <a:rPr lang="en-GB" sz="1800"/>
              <a:t>Safety</a:t>
            </a:r>
          </a:p>
          <a:p>
            <a:pPr lvl="3" hangingPunct="0"/>
            <a:r>
              <a:rPr lang="en-GB" sz="1800"/>
              <a:t>Security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899236"/>
          </a:xfrm>
        </p:spPr>
        <p:txBody>
          <a:bodyPr/>
          <a:lstStyle/>
          <a:p>
            <a:pPr lvl="2" hangingPunct="0"/>
            <a:r>
              <a:rPr lang="en-GB"/>
              <a:t>Conflicting goals</a:t>
            </a:r>
          </a:p>
          <a:p>
            <a:pPr lvl="3" hangingPunct="0"/>
            <a:r>
              <a:rPr lang="en-GB"/>
              <a:t>Quicksort faster than bubble sort but takes longer to develop</a:t>
            </a:r>
          </a:p>
          <a:p>
            <a:pPr lvl="4" hangingPunct="0"/>
            <a:r>
              <a:rPr lang="en-GB"/>
              <a:t>If time spent sorting is very small, development time may be better spent elsewhere.</a:t>
            </a:r>
          </a:p>
          <a:p>
            <a:pPr lvl="3" hangingPunct="0"/>
            <a:r>
              <a:rPr lang="en-GB"/>
              <a:t>Some algorithms have good average performance but very poor worst case, this may be unacceptable in an RTS</a:t>
            </a:r>
          </a:p>
          <a:p>
            <a:pPr lvl="3" hangingPunct="0"/>
            <a:r>
              <a:rPr lang="en-GB"/>
              <a:t>Embedded systems may need to run in a limited amount of memory, low memory consumption may be important</a:t>
            </a:r>
          </a:p>
          <a:p>
            <a:pPr lvl="2" hangingPunct="0"/>
            <a:r>
              <a:rPr lang="en-GB"/>
              <a:t>Classes with Rich Behaviour</a:t>
            </a:r>
          </a:p>
          <a:p>
            <a:pPr lvl="3" hangingPunct="0"/>
            <a:r>
              <a:rPr lang="en-GB"/>
              <a:t>Must perform correctly</a:t>
            </a:r>
          </a:p>
          <a:p>
            <a:pPr lvl="3" hangingPunct="0"/>
            <a:r>
              <a:rPr lang="en-GB"/>
              <a:t>Must be optimal in some sense (most often speed)</a:t>
            </a:r>
          </a:p>
          <a:p>
            <a:pPr lvl="3" hangingPunct="0"/>
            <a:r>
              <a:rPr lang="en-GB"/>
              <a:t>Role of the designer to select these!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899236"/>
          </a:xfrm>
        </p:spPr>
        <p:txBody>
          <a:bodyPr/>
          <a:lstStyle/>
          <a:p>
            <a:pPr lvl="0"/>
            <a:r>
              <a:rPr lang="en-GB" dirty="0"/>
              <a:t>Exceptions</a:t>
            </a:r>
          </a:p>
          <a:p>
            <a:pPr lvl="1" hangingPunct="0"/>
            <a:r>
              <a:rPr lang="en-GB" dirty="0"/>
              <a:t>Reactive classes</a:t>
            </a:r>
          </a:p>
          <a:p>
            <a:pPr lvl="2" hangingPunct="0"/>
            <a:r>
              <a:rPr lang="en-GB" dirty="0"/>
              <a:t>Exception handling straight forward</a:t>
            </a:r>
          </a:p>
          <a:p>
            <a:pPr lvl="3" hangingPunct="0"/>
            <a:r>
              <a:rPr lang="en-GB" dirty="0"/>
              <a:t>Signals associated with events and shown in the state diagram</a:t>
            </a:r>
          </a:p>
          <a:p>
            <a:pPr lvl="3" hangingPunct="0"/>
            <a:r>
              <a:rPr lang="en-GB" dirty="0"/>
              <a:t>Result in associated transitions being taken and actions executed</a:t>
            </a:r>
          </a:p>
          <a:p>
            <a:pPr lvl="1" hangingPunct="0"/>
            <a:r>
              <a:rPr lang="en-GB" dirty="0" smtClean="0"/>
              <a:t>Non-reactive </a:t>
            </a:r>
            <a:r>
              <a:rPr lang="en-GB" dirty="0"/>
              <a:t>classes</a:t>
            </a:r>
          </a:p>
          <a:p>
            <a:pPr lvl="2" hangingPunct="0"/>
            <a:r>
              <a:rPr lang="en-GB" dirty="0"/>
              <a:t>Less clear how they should be specified</a:t>
            </a:r>
          </a:p>
          <a:p>
            <a:pPr lvl="2" hangingPunct="0"/>
            <a:r>
              <a:rPr lang="en-GB" dirty="0"/>
              <a:t>Minimum requirement – identify exceptions raised and handled by a class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899236"/>
          </a:xfrm>
        </p:spPr>
        <p:txBody>
          <a:bodyPr/>
          <a:lstStyle/>
          <a:p>
            <a:pPr lvl="1" hangingPunct="0"/>
            <a:r>
              <a:rPr lang="en-GB" dirty="0"/>
              <a:t>Exceptions</a:t>
            </a:r>
          </a:p>
          <a:p>
            <a:pPr lvl="2" hangingPunct="0"/>
            <a:r>
              <a:rPr lang="en-GB" dirty="0"/>
              <a:t>Powerful addition to programming languages</a:t>
            </a:r>
          </a:p>
          <a:p>
            <a:pPr lvl="2" hangingPunct="0"/>
            <a:r>
              <a:rPr lang="en-GB" dirty="0"/>
              <a:t>Cannot be ignored</a:t>
            </a:r>
          </a:p>
          <a:p>
            <a:pPr lvl="3" hangingPunct="0"/>
            <a:r>
              <a:rPr lang="en-GB" dirty="0"/>
              <a:t>Unlike return values in C</a:t>
            </a:r>
          </a:p>
          <a:p>
            <a:pPr lvl="3" hangingPunct="0"/>
            <a:r>
              <a:rPr lang="en-GB" dirty="0"/>
              <a:t>Need discipline, code reviews to ensure these are </a:t>
            </a:r>
            <a:r>
              <a:rPr lang="en-GB" dirty="0" smtClean="0"/>
              <a:t>correctly </a:t>
            </a:r>
            <a:r>
              <a:rPr lang="en-GB" dirty="0"/>
              <a:t>used</a:t>
            </a:r>
          </a:p>
          <a:p>
            <a:pPr lvl="2" hangingPunct="0"/>
            <a:r>
              <a:rPr lang="en-GB" dirty="0"/>
              <a:t>Passed to the preceding function until they are caught</a:t>
            </a:r>
          </a:p>
          <a:p>
            <a:pPr lvl="3" hangingPunct="0"/>
            <a:r>
              <a:rPr lang="en-GB" dirty="0"/>
              <a:t>“unwinding the stack”</a:t>
            </a:r>
          </a:p>
          <a:p>
            <a:pPr lvl="2" hangingPunct="0"/>
            <a:r>
              <a:rPr lang="en-GB" dirty="0"/>
              <a:t>Used in ADA and C++ for a number of years</a:t>
            </a:r>
          </a:p>
          <a:p>
            <a:pPr lvl="2" hangingPunct="0"/>
            <a:r>
              <a:rPr lang="en-GB" dirty="0"/>
              <a:t>Remove error checking from application logic (unlike return values)</a:t>
            </a:r>
          </a:p>
          <a:p>
            <a:pPr lvl="2" hangingPunct="0"/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4899236"/>
          </a:xfrm>
        </p:spPr>
        <p:txBody>
          <a:bodyPr/>
          <a:lstStyle/>
          <a:p>
            <a:pPr lvl="2" hangingPunct="0"/>
            <a:r>
              <a:rPr lang="en-GB"/>
              <a:t>Some research arguing against the use of formal C++ exceptions</a:t>
            </a:r>
          </a:p>
          <a:p>
            <a:pPr lvl="3" hangingPunct="0"/>
            <a:r>
              <a:rPr lang="en-GB"/>
              <a:t>Computationally expensive</a:t>
            </a:r>
          </a:p>
          <a:p>
            <a:pPr lvl="4" hangingPunct="0"/>
            <a:r>
              <a:rPr lang="en-GB"/>
              <a:t>Can add 3% overhead to code</a:t>
            </a:r>
          </a:p>
          <a:p>
            <a:pPr lvl="2" hangingPunct="0"/>
            <a:r>
              <a:rPr lang="en-GB"/>
              <a:t>Some library vendors offer alternative versions which do not throw exceptions to avoid this</a:t>
            </a:r>
          </a:p>
          <a:p>
            <a:pPr lvl="2" hangingPunct="0"/>
            <a:r>
              <a:rPr lang="en-GB"/>
              <a:t>Destructor should never thrown exceptions (or call functions which might) nor should exception constructors</a:t>
            </a:r>
          </a:p>
          <a:p>
            <a:pPr lvl="2" hangingPunct="0"/>
            <a:r>
              <a:rPr lang="en-GB"/>
              <a:t>Correct program</a:t>
            </a:r>
          </a:p>
          <a:p>
            <a:pPr lvl="3" hangingPunct="0"/>
            <a:r>
              <a:rPr lang="en-GB"/>
              <a:t>Includes proper exception handling</a:t>
            </a:r>
          </a:p>
          <a:p>
            <a:pPr lvl="3" hangingPunct="0"/>
            <a:r>
              <a:rPr lang="en-GB"/>
              <a:t>More difficult to write than code that is “supposed to work”</a:t>
            </a:r>
          </a:p>
          <a:p>
            <a:pPr lvl="2" hangingPunct="0"/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5086441"/>
          </a:xfrm>
        </p:spPr>
        <p:txBody>
          <a:bodyPr/>
          <a:lstStyle/>
          <a:p>
            <a:pPr lvl="1" hangingPunct="0"/>
            <a:r>
              <a:rPr lang="en-GB" dirty="0"/>
              <a:t>What to catch?</a:t>
            </a:r>
          </a:p>
          <a:p>
            <a:pPr lvl="2" hangingPunct="0"/>
            <a:r>
              <a:rPr lang="en-GB" dirty="0"/>
              <a:t>Operations should catch any exception they have enough context to handle</a:t>
            </a:r>
          </a:p>
          <a:p>
            <a:pPr lvl="2" hangingPunct="0"/>
            <a:r>
              <a:rPr lang="en-GB" dirty="0"/>
              <a:t>Or that will not make sense to the operations caller (who does not have the current context information)</a:t>
            </a:r>
          </a:p>
          <a:p>
            <a:pPr lvl="1" hangingPunct="0"/>
            <a:r>
              <a:rPr lang="en-GB" dirty="0"/>
              <a:t>What to throw?</a:t>
            </a:r>
          </a:p>
          <a:p>
            <a:pPr lvl="2" hangingPunct="0"/>
            <a:r>
              <a:rPr lang="en-GB" dirty="0"/>
              <a:t>Everything else :-D</a:t>
            </a:r>
          </a:p>
          <a:p>
            <a:pPr lvl="1" hangingPunct="0"/>
            <a:r>
              <a:rPr lang="en-GB" dirty="0"/>
              <a:t>At some point run out of stack to unwind</a:t>
            </a:r>
          </a:p>
          <a:p>
            <a:pPr lvl="2" hangingPunct="0"/>
            <a:r>
              <a:rPr lang="en-GB" dirty="0"/>
              <a:t>Must then handle exception at a global level</a:t>
            </a:r>
          </a:p>
          <a:p>
            <a:pPr lvl="3" hangingPunct="0"/>
            <a:r>
              <a:rPr lang="en-GB" dirty="0"/>
              <a:t>Drills etc. - shutdown</a:t>
            </a:r>
          </a:p>
          <a:p>
            <a:pPr lvl="3" hangingPunct="0"/>
            <a:r>
              <a:rPr lang="en-GB" dirty="0"/>
              <a:t>Medical – try to keep going / reset and retry</a:t>
            </a:r>
          </a:p>
          <a:p>
            <a:pPr lvl="3" hangingPunct="0"/>
            <a:r>
              <a:rPr lang="en-GB" dirty="0"/>
              <a:t>Architectural means – in-line fault detection and correction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5772598"/>
          </a:xfrm>
        </p:spPr>
        <p:txBody>
          <a:bodyPr/>
          <a:lstStyle/>
          <a:p>
            <a:pPr lvl="1" hangingPunct="0"/>
            <a:r>
              <a:rPr lang="en-GB" sz="2400"/>
              <a:t>Modelling Exceptions in UML</a:t>
            </a:r>
          </a:p>
          <a:p>
            <a:pPr lvl="2" hangingPunct="0"/>
            <a:r>
              <a:rPr lang="en-GB" sz="2000"/>
              <a:t>State machines</a:t>
            </a:r>
          </a:p>
          <a:p>
            <a:pPr lvl="2" hangingPunct="0"/>
            <a:r>
              <a:rPr lang="en-GB" sz="2000"/>
              <a:t>Activity diagrams</a:t>
            </a:r>
          </a:p>
          <a:p>
            <a:pPr lvl="2" hangingPunct="0"/>
            <a:r>
              <a:rPr lang="en-GB" sz="2000"/>
              <a:t>Methods (try, throw and catch)</a:t>
            </a:r>
          </a:p>
          <a:p>
            <a:pPr lvl="3" hangingPunct="0"/>
            <a:r>
              <a:rPr lang="en-GB" sz="1800"/>
              <a:t>This does not work across thread boundaries</a:t>
            </a:r>
          </a:p>
          <a:p>
            <a:pPr lvl="2" hangingPunct="0"/>
            <a:r>
              <a:rPr lang="en-GB" sz="2000"/>
              <a:t>For Reactive classes (those with state machines)</a:t>
            </a:r>
          </a:p>
          <a:p>
            <a:pPr lvl="3" hangingPunct="0"/>
            <a:r>
              <a:rPr lang="en-GB" sz="1800"/>
              <a:t>Best to model as events</a:t>
            </a:r>
          </a:p>
          <a:p>
            <a:pPr lvl="4" hangingPunct="0"/>
            <a:r>
              <a:rPr lang="en-GB" sz="1800"/>
              <a:t>Works only if event handling is asynchronous (even across thread boundaries)</a:t>
            </a:r>
          </a:p>
          <a:p>
            <a:pPr lvl="4" hangingPunct="0"/>
            <a:r>
              <a:rPr lang="en-GB" sz="1800"/>
              <a:t>Fails as most state machines use FIFO queues for events (i.e. no priority)  - so exceptions not handled as a priority</a:t>
            </a:r>
          </a:p>
          <a:p>
            <a:pPr lvl="3" hangingPunct="0"/>
            <a:r>
              <a:rPr lang="en-GB" sz="1800"/>
              <a:t>In activity diagrams</a:t>
            </a:r>
          </a:p>
          <a:p>
            <a:pPr lvl="4" hangingPunct="0"/>
            <a:r>
              <a:rPr lang="en-GB" sz="1800"/>
              <a:t>Modelled as interrupting edges applied to an interruptible segment of the diagram</a:t>
            </a:r>
          </a:p>
          <a:p>
            <a:pPr lvl="4" hangingPunct="0"/>
            <a:r>
              <a:rPr lang="en-GB" sz="1800"/>
              <a:t>Causes termination of normal flow and the flow of information along the interrupting edge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 idx="4294967295"/>
          </p:nvPr>
        </p:nvSpPr>
        <p:spPr>
          <a:xfrm>
            <a:off x="503998" y="346319"/>
            <a:ext cx="9071643" cy="1172160"/>
          </a:xfrm>
        </p:spPr>
        <p:txBody>
          <a:bodyPr/>
          <a:lstStyle/>
          <a:p>
            <a:pPr lvl="0">
              <a:buNone/>
            </a:pPr>
            <a:r>
              <a:rPr lang="en-GB"/>
              <a:t>Summary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503998" y="1769043"/>
            <a:ext cx="9071643" cy="5157718"/>
          </a:xfrm>
        </p:spPr>
        <p:txBody>
          <a:bodyPr/>
          <a:lstStyle/>
          <a:p>
            <a:pPr lvl="0"/>
            <a:r>
              <a:rPr lang="en-GB" sz="2800" dirty="0"/>
              <a:t>Detailed design takes a microscopic look at details of objects which have until now been abstracted away</a:t>
            </a:r>
          </a:p>
          <a:p>
            <a:pPr lvl="1" hangingPunct="0"/>
            <a:r>
              <a:rPr lang="en-GB" sz="2400" dirty="0"/>
              <a:t>Structuring of attributes</a:t>
            </a:r>
          </a:p>
          <a:p>
            <a:pPr lvl="1" hangingPunct="0"/>
            <a:r>
              <a:rPr lang="en-GB" sz="2400" dirty="0"/>
              <a:t>Identification of representation</a:t>
            </a:r>
          </a:p>
          <a:p>
            <a:pPr lvl="1" hangingPunct="0"/>
            <a:r>
              <a:rPr lang="en-GB" sz="2400" dirty="0"/>
              <a:t>Resolution of message passing</a:t>
            </a:r>
          </a:p>
          <a:p>
            <a:pPr lvl="1" hangingPunct="0"/>
            <a:r>
              <a:rPr lang="en-GB" sz="2400" dirty="0"/>
              <a:t>Selection of algorithms</a:t>
            </a:r>
          </a:p>
          <a:p>
            <a:pPr lvl="1" hangingPunct="0"/>
            <a:r>
              <a:rPr lang="en-GB" sz="2400" dirty="0"/>
              <a:t>Handling of exceptions</a:t>
            </a:r>
          </a:p>
          <a:p>
            <a:pPr lvl="0"/>
            <a:r>
              <a:rPr lang="en-GB" sz="2800" dirty="0"/>
              <a:t>Many objects are algorithmically trivial and do not require detailed design</a:t>
            </a:r>
          </a:p>
          <a:p>
            <a:pPr lvl="0"/>
            <a:r>
              <a:rPr lang="en-GB" sz="2800" dirty="0"/>
              <a:t>While this requires more work it allows the designer to optimise the system along set criterion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Defaul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395</TotalTime>
  <Words>1509</Words>
  <Application>Microsoft Office PowerPoint</Application>
  <PresentationFormat>Widescreen</PresentationFormat>
  <Paragraphs>218</Paragraphs>
  <Slides>23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DejaVu Sans</vt:lpstr>
      <vt:lpstr>Liberation Sans</vt:lpstr>
      <vt:lpstr>Liberation Serif</vt:lpstr>
      <vt:lpstr>StarSymbol</vt:lpstr>
      <vt:lpstr>Default</vt:lpstr>
      <vt:lpstr>Detailed Design  Dr Glenn L Jenkins Tim Bashford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Summary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Detailed Design  Dr Glenn L Jenkins Tim Bashford</dc:title>
  <dc:creator>Glenn Jenkins</dc:creator>
  <cp:lastModifiedBy>Tim Bashford</cp:lastModifiedBy>
  <cp:revision>6</cp:revision>
  <dcterms:created xsi:type="dcterms:W3CDTF">2010-10-26T11:17:09Z</dcterms:created>
  <dcterms:modified xsi:type="dcterms:W3CDTF">2015-11-10T10:59:14Z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fo 1">
    <vt:lpwstr/>
  </property>
  <property fmtid="{D5CDD505-2E9C-101B-9397-08002B2CF9AE}" pid="3" name="Info 2">
    <vt:lpwstr/>
  </property>
  <property fmtid="{D5CDD505-2E9C-101B-9397-08002B2CF9AE}" pid="4" name="Info 3">
    <vt:lpwstr/>
  </property>
  <property fmtid="{D5CDD505-2E9C-101B-9397-08002B2CF9AE}" pid="5" name="Info 4">
    <vt:lpwstr/>
  </property>
</Properties>
</file>