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73" autoAdjust="0"/>
  </p:normalViewPr>
  <p:slideViewPr>
    <p:cSldViewPr snapToGrid="0">
      <p:cViewPr varScale="1">
        <p:scale>
          <a:sx n="105" d="100"/>
          <a:sy n="105" d="100"/>
        </p:scale>
        <p:origin x="834" y="96"/>
      </p:cViewPr>
      <p:guideLst/>
    </p:cSldViewPr>
  </p:slideViewPr>
  <p:outlineViewPr>
    <p:cViewPr>
      <p:scale>
        <a:sx n="33" d="100"/>
        <a:sy n="33" d="100"/>
      </p:scale>
      <p:origin x="0" y="-16332"/>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AC56D7-BB72-4741-86C1-189C5E1390B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61AA9CD6-A36D-7122-ACB7-9AEE3EA1FF7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3765BF8B-DE0A-4D44-C227-A5C7D9F8D698}"/>
              </a:ext>
            </a:extLst>
          </p:cNvPr>
          <p:cNvSpPr>
            <a:spLocks noGrp="1"/>
          </p:cNvSpPr>
          <p:nvPr>
            <p:ph type="dt" sz="half" idx="10"/>
          </p:nvPr>
        </p:nvSpPr>
        <p:spPr/>
        <p:txBody>
          <a:bodyPr/>
          <a:lstStyle/>
          <a:p>
            <a:fld id="{472E0DFB-FFF9-465C-8A0F-5D70F57B104A}" type="datetimeFigureOut">
              <a:rPr lang="en-GB" smtClean="0"/>
              <a:t>08/05/2026</a:t>
            </a:fld>
            <a:endParaRPr lang="en-GB"/>
          </a:p>
        </p:txBody>
      </p:sp>
      <p:sp>
        <p:nvSpPr>
          <p:cNvPr id="5" name="Footer Placeholder 4">
            <a:extLst>
              <a:ext uri="{FF2B5EF4-FFF2-40B4-BE49-F238E27FC236}">
                <a16:creationId xmlns:a16="http://schemas.microsoft.com/office/drawing/2014/main" id="{BC433280-ABA7-FACD-3C82-E4E8BD78C76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4B85B1-2BAA-96AF-95FD-509DCFA6DAD7}"/>
              </a:ext>
            </a:extLst>
          </p:cNvPr>
          <p:cNvSpPr>
            <a:spLocks noGrp="1"/>
          </p:cNvSpPr>
          <p:nvPr>
            <p:ph type="sldNum" sz="quarter" idx="12"/>
          </p:nvPr>
        </p:nvSpPr>
        <p:spPr/>
        <p:txBody>
          <a:bodyPr/>
          <a:lstStyle/>
          <a:p>
            <a:fld id="{0C6A9ABB-66EC-40D4-9165-039513C039E6}" type="slidenum">
              <a:rPr lang="en-GB" smtClean="0"/>
              <a:t>‹#›</a:t>
            </a:fld>
            <a:endParaRPr lang="en-GB"/>
          </a:p>
        </p:txBody>
      </p:sp>
    </p:spTree>
    <p:extLst>
      <p:ext uri="{BB962C8B-B14F-4D97-AF65-F5344CB8AC3E}">
        <p14:creationId xmlns:p14="http://schemas.microsoft.com/office/powerpoint/2010/main" val="41212090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88B96A-D1A9-7206-8A12-68873E54429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59BFC8F-BFE9-46D7-CCDB-BB235FEC2E4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A55AC4A-D000-78CD-1D59-5EAF8D34DF9D}"/>
              </a:ext>
            </a:extLst>
          </p:cNvPr>
          <p:cNvSpPr>
            <a:spLocks noGrp="1"/>
          </p:cNvSpPr>
          <p:nvPr>
            <p:ph type="dt" sz="half" idx="10"/>
          </p:nvPr>
        </p:nvSpPr>
        <p:spPr/>
        <p:txBody>
          <a:bodyPr/>
          <a:lstStyle/>
          <a:p>
            <a:fld id="{472E0DFB-FFF9-465C-8A0F-5D70F57B104A}" type="datetimeFigureOut">
              <a:rPr lang="en-GB" smtClean="0"/>
              <a:t>08/05/2026</a:t>
            </a:fld>
            <a:endParaRPr lang="en-GB"/>
          </a:p>
        </p:txBody>
      </p:sp>
      <p:sp>
        <p:nvSpPr>
          <p:cNvPr id="5" name="Footer Placeholder 4">
            <a:extLst>
              <a:ext uri="{FF2B5EF4-FFF2-40B4-BE49-F238E27FC236}">
                <a16:creationId xmlns:a16="http://schemas.microsoft.com/office/drawing/2014/main" id="{4B6D90AF-FA4B-E85F-FDC4-4FCAFF13E6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3253B5-6351-30FC-CE26-3C4282DC52A9}"/>
              </a:ext>
            </a:extLst>
          </p:cNvPr>
          <p:cNvSpPr>
            <a:spLocks noGrp="1"/>
          </p:cNvSpPr>
          <p:nvPr>
            <p:ph type="sldNum" sz="quarter" idx="12"/>
          </p:nvPr>
        </p:nvSpPr>
        <p:spPr/>
        <p:txBody>
          <a:bodyPr/>
          <a:lstStyle/>
          <a:p>
            <a:fld id="{0C6A9ABB-66EC-40D4-9165-039513C039E6}" type="slidenum">
              <a:rPr lang="en-GB" smtClean="0"/>
              <a:t>‹#›</a:t>
            </a:fld>
            <a:endParaRPr lang="en-GB"/>
          </a:p>
        </p:txBody>
      </p:sp>
    </p:spTree>
    <p:extLst>
      <p:ext uri="{BB962C8B-B14F-4D97-AF65-F5344CB8AC3E}">
        <p14:creationId xmlns:p14="http://schemas.microsoft.com/office/powerpoint/2010/main" val="10067834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5B7AF8-6157-B548-80BB-2477DD9CC31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1C8668F5-0084-2726-7728-F9B9945C5F5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571582A-B9F5-3B04-1483-EE2B1D8C8F76}"/>
              </a:ext>
            </a:extLst>
          </p:cNvPr>
          <p:cNvSpPr>
            <a:spLocks noGrp="1"/>
          </p:cNvSpPr>
          <p:nvPr>
            <p:ph type="dt" sz="half" idx="10"/>
          </p:nvPr>
        </p:nvSpPr>
        <p:spPr/>
        <p:txBody>
          <a:bodyPr/>
          <a:lstStyle/>
          <a:p>
            <a:fld id="{472E0DFB-FFF9-465C-8A0F-5D70F57B104A}" type="datetimeFigureOut">
              <a:rPr lang="en-GB" smtClean="0"/>
              <a:t>08/05/2026</a:t>
            </a:fld>
            <a:endParaRPr lang="en-GB"/>
          </a:p>
        </p:txBody>
      </p:sp>
      <p:sp>
        <p:nvSpPr>
          <p:cNvPr id="5" name="Footer Placeholder 4">
            <a:extLst>
              <a:ext uri="{FF2B5EF4-FFF2-40B4-BE49-F238E27FC236}">
                <a16:creationId xmlns:a16="http://schemas.microsoft.com/office/drawing/2014/main" id="{4B43DCE2-80D8-E7E1-65CE-CB5E8688E0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1D86D2-17CE-87E3-81C2-254D00B8FE82}"/>
              </a:ext>
            </a:extLst>
          </p:cNvPr>
          <p:cNvSpPr>
            <a:spLocks noGrp="1"/>
          </p:cNvSpPr>
          <p:nvPr>
            <p:ph type="sldNum" sz="quarter" idx="12"/>
          </p:nvPr>
        </p:nvSpPr>
        <p:spPr/>
        <p:txBody>
          <a:bodyPr/>
          <a:lstStyle/>
          <a:p>
            <a:fld id="{0C6A9ABB-66EC-40D4-9165-039513C039E6}" type="slidenum">
              <a:rPr lang="en-GB" smtClean="0"/>
              <a:t>‹#›</a:t>
            </a:fld>
            <a:endParaRPr lang="en-GB"/>
          </a:p>
        </p:txBody>
      </p:sp>
    </p:spTree>
    <p:extLst>
      <p:ext uri="{BB962C8B-B14F-4D97-AF65-F5344CB8AC3E}">
        <p14:creationId xmlns:p14="http://schemas.microsoft.com/office/powerpoint/2010/main" val="38436538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1CC2A6-3A3A-931F-13DD-DBFDA13FF89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638AF96-6D44-76F5-BB09-B25503000CE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C78A6A4C-7BF7-0887-9CA6-EFA5451106C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4D4DE5D0-337E-AA56-39DC-705765317424}"/>
              </a:ext>
            </a:extLst>
          </p:cNvPr>
          <p:cNvSpPr>
            <a:spLocks noGrp="1"/>
          </p:cNvSpPr>
          <p:nvPr>
            <p:ph type="dt" sz="half" idx="10"/>
          </p:nvPr>
        </p:nvSpPr>
        <p:spPr/>
        <p:txBody>
          <a:bodyPr/>
          <a:lstStyle/>
          <a:p>
            <a:fld id="{472E0DFB-FFF9-465C-8A0F-5D70F57B104A}" type="datetimeFigureOut">
              <a:rPr lang="en-GB" smtClean="0"/>
              <a:t>08/05/2026</a:t>
            </a:fld>
            <a:endParaRPr lang="en-GB"/>
          </a:p>
        </p:txBody>
      </p:sp>
      <p:sp>
        <p:nvSpPr>
          <p:cNvPr id="6" name="Footer Placeholder 5">
            <a:extLst>
              <a:ext uri="{FF2B5EF4-FFF2-40B4-BE49-F238E27FC236}">
                <a16:creationId xmlns:a16="http://schemas.microsoft.com/office/drawing/2014/main" id="{39936129-B355-6CBE-C406-7833BFB5248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BF04240-0564-2E81-EEA2-18438EBB72B2}"/>
              </a:ext>
            </a:extLst>
          </p:cNvPr>
          <p:cNvSpPr>
            <a:spLocks noGrp="1"/>
          </p:cNvSpPr>
          <p:nvPr>
            <p:ph type="sldNum" sz="quarter" idx="12"/>
          </p:nvPr>
        </p:nvSpPr>
        <p:spPr/>
        <p:txBody>
          <a:bodyPr/>
          <a:lstStyle/>
          <a:p>
            <a:fld id="{0C6A9ABB-66EC-40D4-9165-039513C039E6}" type="slidenum">
              <a:rPr lang="en-GB" smtClean="0"/>
              <a:t>‹#›</a:t>
            </a:fld>
            <a:endParaRPr lang="en-GB"/>
          </a:p>
        </p:txBody>
      </p:sp>
    </p:spTree>
    <p:extLst>
      <p:ext uri="{BB962C8B-B14F-4D97-AF65-F5344CB8AC3E}">
        <p14:creationId xmlns:p14="http://schemas.microsoft.com/office/powerpoint/2010/main" val="37531302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3E557F-5B7C-885E-B151-301974570A87}"/>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503D0D58-E58C-DD8B-E716-4C29BF1937E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D4D8B39-7B04-3135-468E-5D04D5FA2C7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6EA4B804-CC8F-17D7-EB00-3B10D138C60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63C051E-A5D2-6B89-1837-C8F4FE1B1EC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0FFE52CD-247F-B1B5-5DF1-2F68C4B65CA2}"/>
              </a:ext>
            </a:extLst>
          </p:cNvPr>
          <p:cNvSpPr>
            <a:spLocks noGrp="1"/>
          </p:cNvSpPr>
          <p:nvPr>
            <p:ph type="dt" sz="half" idx="10"/>
          </p:nvPr>
        </p:nvSpPr>
        <p:spPr/>
        <p:txBody>
          <a:bodyPr/>
          <a:lstStyle/>
          <a:p>
            <a:fld id="{472E0DFB-FFF9-465C-8A0F-5D70F57B104A}" type="datetimeFigureOut">
              <a:rPr lang="en-GB" smtClean="0"/>
              <a:t>08/05/2026</a:t>
            </a:fld>
            <a:endParaRPr lang="en-GB"/>
          </a:p>
        </p:txBody>
      </p:sp>
      <p:sp>
        <p:nvSpPr>
          <p:cNvPr id="8" name="Footer Placeholder 7">
            <a:extLst>
              <a:ext uri="{FF2B5EF4-FFF2-40B4-BE49-F238E27FC236}">
                <a16:creationId xmlns:a16="http://schemas.microsoft.com/office/drawing/2014/main" id="{1946AA4A-37A3-E896-6B01-E36FE7E4302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D7F3E5F-08A6-051D-D790-209989204E6E}"/>
              </a:ext>
            </a:extLst>
          </p:cNvPr>
          <p:cNvSpPr>
            <a:spLocks noGrp="1"/>
          </p:cNvSpPr>
          <p:nvPr>
            <p:ph type="sldNum" sz="quarter" idx="12"/>
          </p:nvPr>
        </p:nvSpPr>
        <p:spPr/>
        <p:txBody>
          <a:bodyPr/>
          <a:lstStyle/>
          <a:p>
            <a:fld id="{0C6A9ABB-66EC-40D4-9165-039513C039E6}" type="slidenum">
              <a:rPr lang="en-GB" smtClean="0"/>
              <a:t>‹#›</a:t>
            </a:fld>
            <a:endParaRPr lang="en-GB"/>
          </a:p>
        </p:txBody>
      </p:sp>
    </p:spTree>
    <p:extLst>
      <p:ext uri="{BB962C8B-B14F-4D97-AF65-F5344CB8AC3E}">
        <p14:creationId xmlns:p14="http://schemas.microsoft.com/office/powerpoint/2010/main" val="22312999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AAC890-49C0-FB76-07C0-492E9E9D1709}"/>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FB769C69-05DA-DCBD-7897-D2DA6C6E3C08}"/>
              </a:ext>
            </a:extLst>
          </p:cNvPr>
          <p:cNvSpPr>
            <a:spLocks noGrp="1"/>
          </p:cNvSpPr>
          <p:nvPr>
            <p:ph type="dt" sz="half" idx="10"/>
          </p:nvPr>
        </p:nvSpPr>
        <p:spPr/>
        <p:txBody>
          <a:bodyPr/>
          <a:lstStyle/>
          <a:p>
            <a:fld id="{472E0DFB-FFF9-465C-8A0F-5D70F57B104A}" type="datetimeFigureOut">
              <a:rPr lang="en-GB" smtClean="0"/>
              <a:t>08/05/2026</a:t>
            </a:fld>
            <a:endParaRPr lang="en-GB"/>
          </a:p>
        </p:txBody>
      </p:sp>
      <p:sp>
        <p:nvSpPr>
          <p:cNvPr id="4" name="Footer Placeholder 3">
            <a:extLst>
              <a:ext uri="{FF2B5EF4-FFF2-40B4-BE49-F238E27FC236}">
                <a16:creationId xmlns:a16="http://schemas.microsoft.com/office/drawing/2014/main" id="{EDE82813-4A2E-E967-E997-9E433E7186D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156BC86-3962-CA0E-0F87-616A9923ABF9}"/>
              </a:ext>
            </a:extLst>
          </p:cNvPr>
          <p:cNvSpPr>
            <a:spLocks noGrp="1"/>
          </p:cNvSpPr>
          <p:nvPr>
            <p:ph type="sldNum" sz="quarter" idx="12"/>
          </p:nvPr>
        </p:nvSpPr>
        <p:spPr/>
        <p:txBody>
          <a:bodyPr/>
          <a:lstStyle/>
          <a:p>
            <a:fld id="{0C6A9ABB-66EC-40D4-9165-039513C039E6}" type="slidenum">
              <a:rPr lang="en-GB" smtClean="0"/>
              <a:t>‹#›</a:t>
            </a:fld>
            <a:endParaRPr lang="en-GB"/>
          </a:p>
        </p:txBody>
      </p:sp>
    </p:spTree>
    <p:extLst>
      <p:ext uri="{BB962C8B-B14F-4D97-AF65-F5344CB8AC3E}">
        <p14:creationId xmlns:p14="http://schemas.microsoft.com/office/powerpoint/2010/main" val="12881026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71AA708-1197-930A-0CE3-0EE1B60A3DE3}"/>
              </a:ext>
            </a:extLst>
          </p:cNvPr>
          <p:cNvSpPr>
            <a:spLocks noGrp="1"/>
          </p:cNvSpPr>
          <p:nvPr>
            <p:ph type="dt" sz="half" idx="10"/>
          </p:nvPr>
        </p:nvSpPr>
        <p:spPr/>
        <p:txBody>
          <a:bodyPr/>
          <a:lstStyle/>
          <a:p>
            <a:fld id="{472E0DFB-FFF9-465C-8A0F-5D70F57B104A}" type="datetimeFigureOut">
              <a:rPr lang="en-GB" smtClean="0"/>
              <a:t>08/05/2026</a:t>
            </a:fld>
            <a:endParaRPr lang="en-GB"/>
          </a:p>
        </p:txBody>
      </p:sp>
      <p:sp>
        <p:nvSpPr>
          <p:cNvPr id="3" name="Footer Placeholder 2">
            <a:extLst>
              <a:ext uri="{FF2B5EF4-FFF2-40B4-BE49-F238E27FC236}">
                <a16:creationId xmlns:a16="http://schemas.microsoft.com/office/drawing/2014/main" id="{96014953-4827-CF59-9590-C04CF581D86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7404D44-DF82-F9FC-D37F-68D732091DA0}"/>
              </a:ext>
            </a:extLst>
          </p:cNvPr>
          <p:cNvSpPr>
            <a:spLocks noGrp="1"/>
          </p:cNvSpPr>
          <p:nvPr>
            <p:ph type="sldNum" sz="quarter" idx="12"/>
          </p:nvPr>
        </p:nvSpPr>
        <p:spPr/>
        <p:txBody>
          <a:bodyPr/>
          <a:lstStyle/>
          <a:p>
            <a:fld id="{0C6A9ABB-66EC-40D4-9165-039513C039E6}" type="slidenum">
              <a:rPr lang="en-GB" smtClean="0"/>
              <a:t>‹#›</a:t>
            </a:fld>
            <a:endParaRPr lang="en-GB"/>
          </a:p>
        </p:txBody>
      </p:sp>
    </p:spTree>
    <p:extLst>
      <p:ext uri="{BB962C8B-B14F-4D97-AF65-F5344CB8AC3E}">
        <p14:creationId xmlns:p14="http://schemas.microsoft.com/office/powerpoint/2010/main" val="25001589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29CB91-6E17-7524-131C-C770A91BDE9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D02CED04-B82E-9BAB-2A9A-4A49F85F933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40BEF133-5AD6-F512-FC9D-7CAF13D2B46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3C82416-661C-686A-8C8D-3B40C2EA98FE}"/>
              </a:ext>
            </a:extLst>
          </p:cNvPr>
          <p:cNvSpPr>
            <a:spLocks noGrp="1"/>
          </p:cNvSpPr>
          <p:nvPr>
            <p:ph type="dt" sz="half" idx="10"/>
          </p:nvPr>
        </p:nvSpPr>
        <p:spPr/>
        <p:txBody>
          <a:bodyPr/>
          <a:lstStyle/>
          <a:p>
            <a:fld id="{472E0DFB-FFF9-465C-8A0F-5D70F57B104A}" type="datetimeFigureOut">
              <a:rPr lang="en-GB" smtClean="0"/>
              <a:t>08/05/2026</a:t>
            </a:fld>
            <a:endParaRPr lang="en-GB"/>
          </a:p>
        </p:txBody>
      </p:sp>
      <p:sp>
        <p:nvSpPr>
          <p:cNvPr id="6" name="Footer Placeholder 5">
            <a:extLst>
              <a:ext uri="{FF2B5EF4-FFF2-40B4-BE49-F238E27FC236}">
                <a16:creationId xmlns:a16="http://schemas.microsoft.com/office/drawing/2014/main" id="{DB866A2C-9CD3-2D1B-CF4B-5AA8C973255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F8FA211-5496-19D8-DC4B-51521C83B142}"/>
              </a:ext>
            </a:extLst>
          </p:cNvPr>
          <p:cNvSpPr>
            <a:spLocks noGrp="1"/>
          </p:cNvSpPr>
          <p:nvPr>
            <p:ph type="sldNum" sz="quarter" idx="12"/>
          </p:nvPr>
        </p:nvSpPr>
        <p:spPr/>
        <p:txBody>
          <a:bodyPr/>
          <a:lstStyle/>
          <a:p>
            <a:fld id="{0C6A9ABB-66EC-40D4-9165-039513C039E6}" type="slidenum">
              <a:rPr lang="en-GB" smtClean="0"/>
              <a:t>‹#›</a:t>
            </a:fld>
            <a:endParaRPr lang="en-GB"/>
          </a:p>
        </p:txBody>
      </p:sp>
    </p:spTree>
    <p:extLst>
      <p:ext uri="{BB962C8B-B14F-4D97-AF65-F5344CB8AC3E}">
        <p14:creationId xmlns:p14="http://schemas.microsoft.com/office/powerpoint/2010/main" val="8453213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B5AC42-3D5E-0C0C-242C-6190BC4FF3D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FB82EDCD-6E59-93E1-3C7F-AE5823F1F30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68617D3-9302-1C34-9169-F9331F2C35A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C3F9B08-EEFD-A2E7-D294-D7877A166ADE}"/>
              </a:ext>
            </a:extLst>
          </p:cNvPr>
          <p:cNvSpPr>
            <a:spLocks noGrp="1"/>
          </p:cNvSpPr>
          <p:nvPr>
            <p:ph type="dt" sz="half" idx="10"/>
          </p:nvPr>
        </p:nvSpPr>
        <p:spPr/>
        <p:txBody>
          <a:bodyPr/>
          <a:lstStyle/>
          <a:p>
            <a:fld id="{472E0DFB-FFF9-465C-8A0F-5D70F57B104A}" type="datetimeFigureOut">
              <a:rPr lang="en-GB" smtClean="0"/>
              <a:t>08/05/2026</a:t>
            </a:fld>
            <a:endParaRPr lang="en-GB"/>
          </a:p>
        </p:txBody>
      </p:sp>
      <p:sp>
        <p:nvSpPr>
          <p:cNvPr id="6" name="Footer Placeholder 5">
            <a:extLst>
              <a:ext uri="{FF2B5EF4-FFF2-40B4-BE49-F238E27FC236}">
                <a16:creationId xmlns:a16="http://schemas.microsoft.com/office/drawing/2014/main" id="{30503DB0-CB8F-E3E0-0124-710908DD1B0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639C6DA-2102-93CB-0032-CF7A9E59FC18}"/>
              </a:ext>
            </a:extLst>
          </p:cNvPr>
          <p:cNvSpPr>
            <a:spLocks noGrp="1"/>
          </p:cNvSpPr>
          <p:nvPr>
            <p:ph type="sldNum" sz="quarter" idx="12"/>
          </p:nvPr>
        </p:nvSpPr>
        <p:spPr/>
        <p:txBody>
          <a:bodyPr/>
          <a:lstStyle/>
          <a:p>
            <a:fld id="{0C6A9ABB-66EC-40D4-9165-039513C039E6}" type="slidenum">
              <a:rPr lang="en-GB" smtClean="0"/>
              <a:t>‹#›</a:t>
            </a:fld>
            <a:endParaRPr lang="en-GB"/>
          </a:p>
        </p:txBody>
      </p:sp>
    </p:spTree>
    <p:extLst>
      <p:ext uri="{BB962C8B-B14F-4D97-AF65-F5344CB8AC3E}">
        <p14:creationId xmlns:p14="http://schemas.microsoft.com/office/powerpoint/2010/main" val="17557439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DD1F0-AE90-FB86-2470-AD8D3805C9D2}"/>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2D6F401D-C7CA-FCBC-3A8D-8FC9E157252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B69A128-7ABF-FE2B-F60B-83351602DA19}"/>
              </a:ext>
            </a:extLst>
          </p:cNvPr>
          <p:cNvSpPr>
            <a:spLocks noGrp="1"/>
          </p:cNvSpPr>
          <p:nvPr>
            <p:ph type="dt" sz="half" idx="10"/>
          </p:nvPr>
        </p:nvSpPr>
        <p:spPr/>
        <p:txBody>
          <a:bodyPr/>
          <a:lstStyle/>
          <a:p>
            <a:fld id="{472E0DFB-FFF9-465C-8A0F-5D70F57B104A}" type="datetimeFigureOut">
              <a:rPr lang="en-GB" smtClean="0"/>
              <a:t>08/05/2026</a:t>
            </a:fld>
            <a:endParaRPr lang="en-GB"/>
          </a:p>
        </p:txBody>
      </p:sp>
      <p:sp>
        <p:nvSpPr>
          <p:cNvPr id="5" name="Footer Placeholder 4">
            <a:extLst>
              <a:ext uri="{FF2B5EF4-FFF2-40B4-BE49-F238E27FC236}">
                <a16:creationId xmlns:a16="http://schemas.microsoft.com/office/drawing/2014/main" id="{988E5F22-9B8F-90B6-7057-D5DBEBF28D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894760-7BBA-4233-2165-31197BBAC7A9}"/>
              </a:ext>
            </a:extLst>
          </p:cNvPr>
          <p:cNvSpPr>
            <a:spLocks noGrp="1"/>
          </p:cNvSpPr>
          <p:nvPr>
            <p:ph type="sldNum" sz="quarter" idx="12"/>
          </p:nvPr>
        </p:nvSpPr>
        <p:spPr/>
        <p:txBody>
          <a:bodyPr/>
          <a:lstStyle/>
          <a:p>
            <a:fld id="{0C6A9ABB-66EC-40D4-9165-039513C039E6}" type="slidenum">
              <a:rPr lang="en-GB" smtClean="0"/>
              <a:t>‹#›</a:t>
            </a:fld>
            <a:endParaRPr lang="en-GB"/>
          </a:p>
        </p:txBody>
      </p:sp>
    </p:spTree>
    <p:extLst>
      <p:ext uri="{BB962C8B-B14F-4D97-AF65-F5344CB8AC3E}">
        <p14:creationId xmlns:p14="http://schemas.microsoft.com/office/powerpoint/2010/main" val="25695949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8A4CBBC-AF1C-67CE-E916-F69FE4B3A6D4}"/>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0C0D7F0D-431E-0EFF-658F-A3DC5FDC510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67A434F-5892-D69B-0017-BEDD7475D3B2}"/>
              </a:ext>
            </a:extLst>
          </p:cNvPr>
          <p:cNvSpPr>
            <a:spLocks noGrp="1"/>
          </p:cNvSpPr>
          <p:nvPr>
            <p:ph type="dt" sz="half" idx="10"/>
          </p:nvPr>
        </p:nvSpPr>
        <p:spPr/>
        <p:txBody>
          <a:bodyPr/>
          <a:lstStyle/>
          <a:p>
            <a:fld id="{472E0DFB-FFF9-465C-8A0F-5D70F57B104A}" type="datetimeFigureOut">
              <a:rPr lang="en-GB" smtClean="0"/>
              <a:t>08/05/2026</a:t>
            </a:fld>
            <a:endParaRPr lang="en-GB"/>
          </a:p>
        </p:txBody>
      </p:sp>
      <p:sp>
        <p:nvSpPr>
          <p:cNvPr id="5" name="Footer Placeholder 4">
            <a:extLst>
              <a:ext uri="{FF2B5EF4-FFF2-40B4-BE49-F238E27FC236}">
                <a16:creationId xmlns:a16="http://schemas.microsoft.com/office/drawing/2014/main" id="{1142FC84-E3AA-1355-7B60-8A5C272616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E54DB9-CBC8-44E9-8129-3B2E524B3963}"/>
              </a:ext>
            </a:extLst>
          </p:cNvPr>
          <p:cNvSpPr>
            <a:spLocks noGrp="1"/>
          </p:cNvSpPr>
          <p:nvPr>
            <p:ph type="sldNum" sz="quarter" idx="12"/>
          </p:nvPr>
        </p:nvSpPr>
        <p:spPr/>
        <p:txBody>
          <a:bodyPr/>
          <a:lstStyle/>
          <a:p>
            <a:fld id="{0C6A9ABB-66EC-40D4-9165-039513C039E6}" type="slidenum">
              <a:rPr lang="en-GB" smtClean="0"/>
              <a:t>‹#›</a:t>
            </a:fld>
            <a:endParaRPr lang="en-GB"/>
          </a:p>
        </p:txBody>
      </p:sp>
    </p:spTree>
    <p:extLst>
      <p:ext uri="{BB962C8B-B14F-4D97-AF65-F5344CB8AC3E}">
        <p14:creationId xmlns:p14="http://schemas.microsoft.com/office/powerpoint/2010/main" val="14273177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D0D003E-6945-F904-D9C1-D3AB766C6BF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A4CFED1F-017C-D906-D70C-A04AEDC02B6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E673918-2D61-8029-68B2-357C597E8A0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72E0DFB-FFF9-465C-8A0F-5D70F57B104A}" type="datetimeFigureOut">
              <a:rPr lang="en-GB" smtClean="0"/>
              <a:t>08/05/2026</a:t>
            </a:fld>
            <a:endParaRPr lang="en-GB"/>
          </a:p>
        </p:txBody>
      </p:sp>
      <p:sp>
        <p:nvSpPr>
          <p:cNvPr id="5" name="Footer Placeholder 4">
            <a:extLst>
              <a:ext uri="{FF2B5EF4-FFF2-40B4-BE49-F238E27FC236}">
                <a16:creationId xmlns:a16="http://schemas.microsoft.com/office/drawing/2014/main" id="{FFAA9B7B-6AF1-92B5-2083-7F73B09B772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55C69BC-CC5C-E94C-4ECC-57AA131E936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C6A9ABB-66EC-40D4-9165-039513C039E6}" type="slidenum">
              <a:rPr lang="en-GB" smtClean="0"/>
              <a:t>‹#›</a:t>
            </a:fld>
            <a:endParaRPr lang="en-GB"/>
          </a:p>
        </p:txBody>
      </p:sp>
    </p:spTree>
    <p:extLst>
      <p:ext uri="{BB962C8B-B14F-4D97-AF65-F5344CB8AC3E}">
        <p14:creationId xmlns:p14="http://schemas.microsoft.com/office/powerpoint/2010/main" val="249424317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www.grammarly.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B3AE2CC8-8C4A-BAFD-A88E-79D68463823D}"/>
              </a:ext>
            </a:extLst>
          </p:cNvPr>
          <p:cNvSpPr>
            <a:spLocks noGrp="1"/>
          </p:cNvSpPr>
          <p:nvPr>
            <p:ph type="ctrTitle"/>
          </p:nvPr>
        </p:nvSpPr>
        <p:spPr>
          <a:xfrm>
            <a:off x="1314824" y="735105"/>
            <a:ext cx="10053763" cy="3484469"/>
          </a:xfrm>
        </p:spPr>
        <p:txBody>
          <a:bodyPr anchor="b">
            <a:normAutofit fontScale="90000"/>
          </a:bodyPr>
          <a:lstStyle/>
          <a:p>
            <a:pPr algn="l"/>
            <a:br>
              <a:rPr lang="en-GB" sz="3400" dirty="0">
                <a:solidFill>
                  <a:srgbClr val="FFFFFF"/>
                </a:solidFill>
              </a:rPr>
            </a:br>
            <a:br>
              <a:rPr lang="en-GB" sz="3400" dirty="0">
                <a:solidFill>
                  <a:srgbClr val="FFFFFF"/>
                </a:solidFill>
              </a:rPr>
            </a:br>
            <a:br>
              <a:rPr lang="en-GB" sz="3400" dirty="0">
                <a:solidFill>
                  <a:srgbClr val="FFFFFF"/>
                </a:solidFill>
              </a:rPr>
            </a:br>
            <a:br>
              <a:rPr lang="en-GB" sz="3400" dirty="0">
                <a:solidFill>
                  <a:srgbClr val="FFFFFF"/>
                </a:solidFill>
              </a:rPr>
            </a:br>
            <a:br>
              <a:rPr lang="en-GB" sz="3400" dirty="0">
                <a:solidFill>
                  <a:srgbClr val="FFFFFF"/>
                </a:solidFill>
              </a:rPr>
            </a:br>
            <a:br>
              <a:rPr lang="en-GB" sz="3400" dirty="0">
                <a:solidFill>
                  <a:srgbClr val="FFFFFF"/>
                </a:solidFill>
              </a:rPr>
            </a:br>
            <a:br>
              <a:rPr lang="en-GB" sz="3400" dirty="0">
                <a:solidFill>
                  <a:srgbClr val="FFFFFF"/>
                </a:solidFill>
              </a:rPr>
            </a:br>
            <a:br>
              <a:rPr lang="en-GB" sz="3400" dirty="0">
                <a:solidFill>
                  <a:srgbClr val="FFFFFF"/>
                </a:solidFill>
              </a:rPr>
            </a:br>
            <a:r>
              <a:rPr lang="en-GB" sz="3400" dirty="0">
                <a:solidFill>
                  <a:srgbClr val="FFFFFF"/>
                </a:solidFill>
              </a:rPr>
              <a:t>Exploring Motivation for Sport Participation Using Self-Determination Theory</a:t>
            </a:r>
          </a:p>
          <a:p>
            <a:pPr algn="l"/>
            <a:r>
              <a:rPr lang="en-GB" sz="3400" dirty="0">
                <a:solidFill>
                  <a:srgbClr val="FFFFFF"/>
                </a:solidFill>
              </a:rPr>
              <a:t>What motivational factors influence continued participation in sport?</a:t>
            </a:r>
          </a:p>
          <a:p>
            <a:pPr algn="l"/>
            <a:br>
              <a:rPr lang="en-GB" sz="3400" dirty="0">
                <a:solidFill>
                  <a:srgbClr val="FFFFFF"/>
                </a:solidFill>
              </a:rPr>
            </a:br>
            <a:r>
              <a:rPr lang="en-GB" sz="3400" dirty="0">
                <a:solidFill>
                  <a:srgbClr val="FFFFFF"/>
                </a:solidFill>
              </a:rPr>
              <a:t>Presented by: mckenzie </a:t>
            </a:r>
          </a:p>
          <a:p>
            <a:pPr algn="l"/>
            <a:r>
              <a:rPr lang="en-GB" sz="3400" dirty="0">
                <a:solidFill>
                  <a:srgbClr val="FFFFFF"/>
                </a:solidFill>
              </a:rPr>
              <a:t>Research in Health &amp; Physical Activity</a:t>
            </a:r>
          </a:p>
          <a:p>
            <a:pPr algn="l"/>
            <a:endParaRPr lang="en-GB" sz="3400" dirty="0">
              <a:solidFill>
                <a:srgbClr val="FFFFFF"/>
              </a:solidFill>
            </a:endParaRPr>
          </a:p>
          <a:p>
            <a:pPr algn="l"/>
            <a:endParaRPr lang="en-GB" sz="3400" dirty="0">
              <a:solidFill>
                <a:srgbClr val="FFFFFF"/>
              </a:solidFill>
            </a:endParaRPr>
          </a:p>
        </p:txBody>
      </p:sp>
      <p:sp>
        <p:nvSpPr>
          <p:cNvPr id="3" name="Subtitle 2">
            <a:extLst>
              <a:ext uri="{FF2B5EF4-FFF2-40B4-BE49-F238E27FC236}">
                <a16:creationId xmlns:a16="http://schemas.microsoft.com/office/drawing/2014/main" id="{749EAE73-908E-D094-5801-1048F37D73F6}"/>
              </a:ext>
            </a:extLst>
          </p:cNvPr>
          <p:cNvSpPr>
            <a:spLocks noGrp="1"/>
          </p:cNvSpPr>
          <p:nvPr>
            <p:ph type="subTitle" idx="1"/>
          </p:nvPr>
        </p:nvSpPr>
        <p:spPr>
          <a:xfrm>
            <a:off x="1350682" y="4870824"/>
            <a:ext cx="10005951" cy="1458258"/>
          </a:xfrm>
        </p:spPr>
        <p:txBody>
          <a:bodyPr anchor="ctr">
            <a:normAutofit/>
          </a:bodyPr>
          <a:lstStyle/>
          <a:p>
            <a:pPr algn="l"/>
            <a:endParaRPr lang="en-GB"/>
          </a:p>
        </p:txBody>
      </p:sp>
    </p:spTree>
    <p:extLst>
      <p:ext uri="{BB962C8B-B14F-4D97-AF65-F5344CB8AC3E}">
        <p14:creationId xmlns:p14="http://schemas.microsoft.com/office/powerpoint/2010/main" val="35245642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A3911A3-5885-5544-DC36-5C52A5F269C4}"/>
              </a:ext>
            </a:extLst>
          </p:cNvPr>
          <p:cNvSpPr>
            <a:spLocks noGrp="1"/>
          </p:cNvSpPr>
          <p:nvPr>
            <p:ph type="title"/>
          </p:nvPr>
        </p:nvSpPr>
        <p:spPr>
          <a:xfrm>
            <a:off x="2555631" y="1441938"/>
            <a:ext cx="7080738" cy="3974124"/>
          </a:xfrm>
        </p:spPr>
        <p:txBody>
          <a:bodyPr vert="horz" lIns="91440" tIns="45720" rIns="91440" bIns="45720" rtlCol="0" anchor="ctr">
            <a:normAutofit/>
          </a:bodyPr>
          <a:lstStyle/>
          <a:p>
            <a:pPr algn="ctr"/>
            <a:r>
              <a:rPr lang="en-US" sz="3000" dirty="0">
                <a:solidFill>
                  <a:schemeClr val="bg1">
                    <a:lumMod val="95000"/>
                    <a:lumOff val="5000"/>
                  </a:schemeClr>
                </a:solidFill>
              </a:rPr>
              <a:t>Introduction</a:t>
            </a:r>
          </a:p>
          <a:p>
            <a:pPr algn="ctr"/>
            <a:r>
              <a:rPr lang="en-US" sz="3000" dirty="0">
                <a:solidFill>
                  <a:schemeClr val="bg1">
                    <a:lumMod val="95000"/>
                    <a:lumOff val="5000"/>
                  </a:schemeClr>
                </a:solidFill>
              </a:rPr>
              <a:t>Motivation influences participation, performance, and persistence in sport</a:t>
            </a:r>
          </a:p>
          <a:p>
            <a:pPr algn="ctr"/>
            <a:r>
              <a:rPr lang="en-US" sz="3000" dirty="0">
                <a:solidFill>
                  <a:schemeClr val="bg1">
                    <a:lumMod val="95000"/>
                    <a:lumOff val="5000"/>
                  </a:schemeClr>
                </a:solidFill>
              </a:rPr>
              <a:t>Self-Determination Theory explains autonomous and controlled motivation</a:t>
            </a:r>
          </a:p>
          <a:p>
            <a:pPr algn="ctr"/>
            <a:r>
              <a:rPr lang="en-US" sz="3000" dirty="0">
                <a:solidFill>
                  <a:schemeClr val="bg1">
                    <a:lumMod val="95000"/>
                    <a:lumOff val="5000"/>
                  </a:schemeClr>
                </a:solidFill>
              </a:rPr>
              <a:t>Autonomous motivation is linked to better wellbeing and persistence</a:t>
            </a:r>
          </a:p>
          <a:p>
            <a:pPr algn="ctr"/>
            <a:r>
              <a:rPr lang="en-US" sz="3000" dirty="0">
                <a:solidFill>
                  <a:schemeClr val="bg1">
                    <a:lumMod val="95000"/>
                    <a:lumOff val="5000"/>
                  </a:schemeClr>
                </a:solidFill>
              </a:rPr>
              <a:t>Controlled motivation includes guilt, pressure, rewards, and approval</a:t>
            </a:r>
          </a:p>
          <a:p>
            <a:pPr algn="ctr"/>
            <a:endParaRPr lang="en-US" sz="3000" dirty="0">
              <a:solidFill>
                <a:schemeClr val="bg1">
                  <a:lumMod val="95000"/>
                  <a:lumOff val="5000"/>
                </a:schemeClr>
              </a:solidFill>
            </a:endParaRPr>
          </a:p>
          <a:p>
            <a:pPr algn="ctr"/>
            <a:endParaRPr lang="en-US" sz="3000" dirty="0">
              <a:solidFill>
                <a:schemeClr val="bg1">
                  <a:lumMod val="95000"/>
                  <a:lumOff val="5000"/>
                </a:schemeClr>
              </a:solidFill>
            </a:endParaRPr>
          </a:p>
        </p:txBody>
      </p:sp>
    </p:spTree>
    <p:extLst>
      <p:ext uri="{BB962C8B-B14F-4D97-AF65-F5344CB8AC3E}">
        <p14:creationId xmlns:p14="http://schemas.microsoft.com/office/powerpoint/2010/main" val="1794625112"/>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3FF252-AA59-A0F8-8D0E-160B3CEFD240}"/>
              </a:ext>
            </a:extLst>
          </p:cNvPr>
          <p:cNvSpPr>
            <a:spLocks noGrp="1"/>
          </p:cNvSpPr>
          <p:nvPr>
            <p:ph type="title"/>
          </p:nvPr>
        </p:nvSpPr>
        <p:spPr>
          <a:xfrm>
            <a:off x="1171074" y="1396686"/>
            <a:ext cx="3240506" cy="4064628"/>
          </a:xfrm>
        </p:spPr>
        <p:txBody>
          <a:bodyPr>
            <a:normAutofit/>
          </a:bodyPr>
          <a:lstStyle/>
          <a:p>
            <a:r>
              <a:rPr lang="en-GB" sz="1800">
                <a:solidFill>
                  <a:srgbClr val="FFFFFF"/>
                </a:solidFill>
              </a:rPr>
              <a:t>Literature Review</a:t>
            </a:r>
          </a:p>
          <a:p>
            <a:r>
              <a:rPr lang="en-GB" sz="1800">
                <a:solidFill>
                  <a:srgbClr val="FFFFFF"/>
                </a:solidFill>
              </a:rPr>
              <a:t>Deci and Ryan (2000) developed Self-Determination Theory</a:t>
            </a:r>
          </a:p>
          <a:p>
            <a:r>
              <a:rPr lang="en-GB" sz="1800">
                <a:solidFill>
                  <a:srgbClr val="FFFFFF"/>
                </a:solidFill>
              </a:rPr>
              <a:t>Pelletier et al. (1995) developed the Sport Motivation Scale</a:t>
            </a:r>
          </a:p>
          <a:p>
            <a:r>
              <a:rPr lang="en-GB" sz="1800">
                <a:solidFill>
                  <a:srgbClr val="FFFFFF"/>
                </a:solidFill>
              </a:rPr>
              <a:t>Ryan and Deci (2017) linked autonomous motivation with wellbeing and adherence</a:t>
            </a:r>
          </a:p>
          <a:p>
            <a:r>
              <a:rPr lang="en-GB" sz="1800">
                <a:solidFill>
                  <a:srgbClr val="FFFFFF"/>
                </a:solidFill>
              </a:rPr>
              <a:t>Previous studies show intrinsic motivation predicts persistence in sport</a:t>
            </a:r>
          </a:p>
          <a:p>
            <a:endParaRPr lang="en-GB" sz="1800">
              <a:solidFill>
                <a:srgbClr val="FFFFFF"/>
              </a:solidFill>
            </a:endParaRPr>
          </a:p>
          <a:p>
            <a:endParaRPr lang="en-GB" sz="1800">
              <a:solidFill>
                <a:srgbClr val="FFFFFF"/>
              </a:solidFill>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38AE0A9-A36F-C098-AD2B-7EFB68ED7493}"/>
              </a:ext>
            </a:extLst>
          </p:cNvPr>
          <p:cNvSpPr>
            <a:spLocks noGrp="1"/>
          </p:cNvSpPr>
          <p:nvPr>
            <p:ph idx="1"/>
          </p:nvPr>
        </p:nvSpPr>
        <p:spPr>
          <a:xfrm>
            <a:off x="5370153" y="1526033"/>
            <a:ext cx="5536397" cy="3935281"/>
          </a:xfrm>
        </p:spPr>
        <p:txBody>
          <a:bodyPr>
            <a:normAutofit/>
          </a:bodyPr>
          <a:lstStyle/>
          <a:p>
            <a:endParaRPr lang="en-GB"/>
          </a:p>
        </p:txBody>
      </p:sp>
    </p:spTree>
    <p:extLst>
      <p:ext uri="{BB962C8B-B14F-4D97-AF65-F5344CB8AC3E}">
        <p14:creationId xmlns:p14="http://schemas.microsoft.com/office/powerpoint/2010/main" val="25334762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191F3F-D519-C744-35DA-18E0D127AB72}"/>
              </a:ext>
            </a:extLst>
          </p:cNvPr>
          <p:cNvSpPr>
            <a:spLocks noGrp="1"/>
          </p:cNvSpPr>
          <p:nvPr>
            <p:ph type="title"/>
          </p:nvPr>
        </p:nvSpPr>
        <p:spPr>
          <a:xfrm>
            <a:off x="956826" y="1112969"/>
            <a:ext cx="3937298" cy="4166010"/>
          </a:xfrm>
        </p:spPr>
        <p:txBody>
          <a:bodyPr>
            <a:normAutofit/>
          </a:bodyPr>
          <a:lstStyle/>
          <a:p>
            <a:r>
              <a:rPr lang="en-GB" sz="2400">
                <a:solidFill>
                  <a:srgbClr val="FFFFFF"/>
                </a:solidFill>
              </a:rPr>
              <a:t>Rationale</a:t>
            </a:r>
          </a:p>
          <a:p>
            <a:r>
              <a:rPr lang="en-GB" sz="2400">
                <a:solidFill>
                  <a:srgbClr val="FFFFFF"/>
                </a:solidFill>
              </a:rPr>
              <a:t>Understanding athlete motivation may help reduce sport dropout</a:t>
            </a:r>
          </a:p>
          <a:p>
            <a:r>
              <a:rPr lang="en-GB" sz="2400">
                <a:solidFill>
                  <a:srgbClr val="FFFFFF"/>
                </a:solidFill>
              </a:rPr>
              <a:t>Pressure-based motivation may increase burnout risk</a:t>
            </a:r>
          </a:p>
          <a:p>
            <a:r>
              <a:rPr lang="en-GB" sz="2400">
                <a:solidFill>
                  <a:srgbClr val="FFFFFF"/>
                </a:solidFill>
              </a:rPr>
              <a:t>This study explored whether athletes were mainly autonomously motivated</a:t>
            </a:r>
          </a:p>
          <a:p>
            <a:endParaRPr lang="en-GB" sz="2400">
              <a:solidFill>
                <a:srgbClr val="FFFFFF"/>
              </a:solidFill>
            </a:endParaRPr>
          </a:p>
          <a:p>
            <a:endParaRPr lang="en-GB" sz="2400">
              <a:solidFill>
                <a:srgbClr val="FFFFFF"/>
              </a:solidFill>
            </a:endParaRP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EFA05545-1EEC-C6D9-A2B3-B365EB152C69}"/>
              </a:ext>
            </a:extLst>
          </p:cNvPr>
          <p:cNvSpPr>
            <a:spLocks noGrp="1"/>
          </p:cNvSpPr>
          <p:nvPr>
            <p:ph idx="1"/>
          </p:nvPr>
        </p:nvSpPr>
        <p:spPr>
          <a:xfrm>
            <a:off x="6096000" y="820880"/>
            <a:ext cx="5257799" cy="4889350"/>
          </a:xfrm>
        </p:spPr>
        <p:txBody>
          <a:bodyPr anchor="t">
            <a:normAutofit/>
          </a:bodyPr>
          <a:lstStyle/>
          <a:p>
            <a:endParaRPr lang="en-GB"/>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072689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0A64DF-8633-23E5-C4F3-C5783DBD3BCD}"/>
              </a:ext>
            </a:extLst>
          </p:cNvPr>
          <p:cNvSpPr>
            <a:spLocks noGrp="1"/>
          </p:cNvSpPr>
          <p:nvPr>
            <p:ph type="title"/>
          </p:nvPr>
        </p:nvSpPr>
        <p:spPr>
          <a:xfrm>
            <a:off x="686834" y="1153572"/>
            <a:ext cx="3200400" cy="4461163"/>
          </a:xfrm>
        </p:spPr>
        <p:txBody>
          <a:bodyPr>
            <a:normAutofit/>
          </a:bodyPr>
          <a:lstStyle/>
          <a:p>
            <a:r>
              <a:rPr lang="en-GB" sz="1800" dirty="0">
                <a:solidFill>
                  <a:srgbClr val="FFFFFF"/>
                </a:solidFill>
              </a:rPr>
              <a:t>Aim and Hypothesis</a:t>
            </a:r>
          </a:p>
          <a:p>
            <a:r>
              <a:rPr lang="en-GB" sz="1800" dirty="0">
                <a:solidFill>
                  <a:srgbClr val="FFFFFF"/>
                </a:solidFill>
              </a:rPr>
              <a:t>Aim: To investigate motivational factors influencing sport participation</a:t>
            </a:r>
          </a:p>
          <a:p>
            <a:r>
              <a:rPr lang="en-GB" sz="1800" dirty="0">
                <a:solidFill>
                  <a:srgbClr val="FFFFFF"/>
                </a:solidFill>
              </a:rPr>
              <a:t>Objectives:</a:t>
            </a:r>
          </a:p>
          <a:p>
            <a:r>
              <a:rPr lang="en-GB" sz="1800" dirty="0">
                <a:solidFill>
                  <a:srgbClr val="FFFFFF"/>
                </a:solidFill>
              </a:rPr>
              <a:t>Measure intrinsic motivation</a:t>
            </a:r>
          </a:p>
          <a:p>
            <a:r>
              <a:rPr lang="en-GB" sz="1800" dirty="0">
                <a:solidFill>
                  <a:srgbClr val="FFFFFF"/>
                </a:solidFill>
              </a:rPr>
              <a:t>Measure integrated regulation</a:t>
            </a:r>
          </a:p>
          <a:p>
            <a:r>
              <a:rPr lang="en-GB" sz="1800" dirty="0">
                <a:solidFill>
                  <a:srgbClr val="FFFFFF"/>
                </a:solidFill>
              </a:rPr>
              <a:t>Measure identified regulation</a:t>
            </a:r>
          </a:p>
          <a:p>
            <a:r>
              <a:rPr lang="en-GB" sz="1800" dirty="0">
                <a:solidFill>
                  <a:srgbClr val="FFFFFF"/>
                </a:solidFill>
              </a:rPr>
              <a:t>Measure introjected regulation</a:t>
            </a:r>
          </a:p>
          <a:p>
            <a:r>
              <a:rPr lang="en-GB" sz="1800" dirty="0">
                <a:solidFill>
                  <a:srgbClr val="FFFFFF"/>
                </a:solidFill>
              </a:rPr>
              <a:t>Measure external regulation</a:t>
            </a:r>
          </a:p>
          <a:p>
            <a:r>
              <a:rPr lang="en-GB" sz="1800" dirty="0">
                <a:solidFill>
                  <a:srgbClr val="FFFFFF"/>
                </a:solidFill>
              </a:rPr>
              <a:t>Measure amotivation</a:t>
            </a:r>
          </a:p>
          <a:p>
            <a:r>
              <a:rPr lang="en-GB" sz="1800" dirty="0">
                <a:solidFill>
                  <a:srgbClr val="FFFFFF"/>
                </a:solidFill>
              </a:rPr>
              <a:t>Hypothesis:</a:t>
            </a:r>
          </a:p>
          <a:p>
            <a:r>
              <a:rPr lang="en-GB" sz="1800" dirty="0">
                <a:solidFill>
                  <a:srgbClr val="FFFFFF"/>
                </a:solidFill>
              </a:rPr>
              <a:t>Participants would report higher autonomous motivation and lower amotivation</a:t>
            </a:r>
          </a:p>
          <a:p>
            <a:endParaRPr lang="en-GB" sz="1800" dirty="0">
              <a:solidFill>
                <a:srgbClr val="FFFFFF"/>
              </a:solidFill>
            </a:endParaRPr>
          </a:p>
          <a:p>
            <a:endParaRPr lang="en-GB" sz="1800"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C1AD315-C47D-0850-C707-191165C2696D}"/>
              </a:ext>
            </a:extLst>
          </p:cNvPr>
          <p:cNvSpPr>
            <a:spLocks noGrp="1"/>
          </p:cNvSpPr>
          <p:nvPr>
            <p:ph idx="1"/>
          </p:nvPr>
        </p:nvSpPr>
        <p:spPr>
          <a:xfrm>
            <a:off x="4447308" y="591344"/>
            <a:ext cx="6906491" cy="5585619"/>
          </a:xfrm>
        </p:spPr>
        <p:txBody>
          <a:bodyPr anchor="ctr">
            <a:normAutofit/>
          </a:bodyPr>
          <a:lstStyle/>
          <a:p>
            <a:endParaRPr lang="en-GB"/>
          </a:p>
        </p:txBody>
      </p:sp>
    </p:spTree>
    <p:extLst>
      <p:ext uri="{BB962C8B-B14F-4D97-AF65-F5344CB8AC3E}">
        <p14:creationId xmlns:p14="http://schemas.microsoft.com/office/powerpoint/2010/main" val="21109034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8A83D077-F1D9-9101-7BFA-F03C870779C2}"/>
              </a:ext>
            </a:extLst>
          </p:cNvPr>
          <p:cNvSpPr>
            <a:spLocks noGrp="1"/>
          </p:cNvSpPr>
          <p:nvPr>
            <p:ph type="title"/>
          </p:nvPr>
        </p:nvSpPr>
        <p:spPr>
          <a:xfrm>
            <a:off x="640080" y="1243013"/>
            <a:ext cx="3855720" cy="4371974"/>
          </a:xfrm>
        </p:spPr>
        <p:txBody>
          <a:bodyPr>
            <a:normAutofit/>
          </a:bodyPr>
          <a:lstStyle/>
          <a:p>
            <a:r>
              <a:rPr lang="en-GB" sz="2500">
                <a:solidFill>
                  <a:schemeClr val="tx2"/>
                </a:solidFill>
              </a:rPr>
              <a:t>Methodology</a:t>
            </a:r>
          </a:p>
          <a:p>
            <a:r>
              <a:rPr lang="en-GB" sz="2500">
                <a:solidFill>
                  <a:schemeClr val="tx2"/>
                </a:solidFill>
              </a:rPr>
              <a:t>Quantitative cross-sectional questionnaire study</a:t>
            </a:r>
          </a:p>
          <a:p>
            <a:r>
              <a:rPr lang="en-GB" sz="2500">
                <a:solidFill>
                  <a:schemeClr val="tx2"/>
                </a:solidFill>
              </a:rPr>
              <a:t>40 sport participants completed the questionnaire</a:t>
            </a:r>
          </a:p>
          <a:p>
            <a:r>
              <a:rPr lang="en-GB" sz="2500">
                <a:solidFill>
                  <a:schemeClr val="tx2"/>
                </a:solidFill>
              </a:rPr>
              <a:t>Convenience sampling was used</a:t>
            </a:r>
          </a:p>
          <a:p>
            <a:r>
              <a:rPr lang="en-GB" sz="2500">
                <a:solidFill>
                  <a:schemeClr val="tx2"/>
                </a:solidFill>
              </a:rPr>
              <a:t>18-item questionnaire using a 5-point Likert scale</a:t>
            </a:r>
          </a:p>
          <a:p>
            <a:r>
              <a:rPr lang="en-GB" sz="2500">
                <a:solidFill>
                  <a:schemeClr val="tx2"/>
                </a:solidFill>
              </a:rPr>
              <a:t>1 = strongly disagree</a:t>
            </a:r>
          </a:p>
          <a:p>
            <a:r>
              <a:rPr lang="en-GB" sz="2500">
                <a:solidFill>
                  <a:schemeClr val="tx2"/>
                </a:solidFill>
              </a:rPr>
              <a:t>5 = strongly agree</a:t>
            </a:r>
          </a:p>
          <a:p>
            <a:endParaRPr lang="en-GB" sz="2500">
              <a:solidFill>
                <a:schemeClr val="tx2"/>
              </a:solidFill>
            </a:endParaRPr>
          </a:p>
          <a:p>
            <a:endParaRPr lang="en-GB" sz="2500">
              <a:solidFill>
                <a:schemeClr val="tx2"/>
              </a:solidFill>
            </a:endParaRPr>
          </a:p>
        </p:txBody>
      </p:sp>
      <p:sp>
        <p:nvSpPr>
          <p:cNvPr id="3" name="Content Placeholder 2">
            <a:extLst>
              <a:ext uri="{FF2B5EF4-FFF2-40B4-BE49-F238E27FC236}">
                <a16:creationId xmlns:a16="http://schemas.microsoft.com/office/drawing/2014/main" id="{F312C39A-F291-7915-3FEE-D4F1AE813852}"/>
              </a:ext>
            </a:extLst>
          </p:cNvPr>
          <p:cNvSpPr>
            <a:spLocks noGrp="1"/>
          </p:cNvSpPr>
          <p:nvPr>
            <p:ph idx="1"/>
          </p:nvPr>
        </p:nvSpPr>
        <p:spPr>
          <a:xfrm>
            <a:off x="6172200" y="804672"/>
            <a:ext cx="5221224" cy="5230368"/>
          </a:xfrm>
        </p:spPr>
        <p:txBody>
          <a:bodyPr anchor="ctr">
            <a:normAutofit/>
          </a:bodyPr>
          <a:lstStyle/>
          <a:p>
            <a:endParaRPr lang="en-GB" sz="1800">
              <a:solidFill>
                <a:schemeClr val="tx2"/>
              </a:solidFill>
            </a:endParaRPr>
          </a:p>
        </p:txBody>
      </p:sp>
    </p:spTree>
    <p:extLst>
      <p:ext uri="{BB962C8B-B14F-4D97-AF65-F5344CB8AC3E}">
        <p14:creationId xmlns:p14="http://schemas.microsoft.com/office/powerpoint/2010/main" val="8750037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C777FA-A969-23AB-7D59-92055A72C055}"/>
              </a:ext>
            </a:extLst>
          </p:cNvPr>
          <p:cNvSpPr>
            <a:spLocks noGrp="1"/>
          </p:cNvSpPr>
          <p:nvPr>
            <p:ph type="title"/>
          </p:nvPr>
        </p:nvSpPr>
        <p:spPr>
          <a:xfrm>
            <a:off x="1153618" y="1239927"/>
            <a:ext cx="4008586" cy="4680583"/>
          </a:xfrm>
        </p:spPr>
        <p:txBody>
          <a:bodyPr anchor="ctr">
            <a:normAutofit/>
          </a:bodyPr>
          <a:lstStyle/>
          <a:p>
            <a:r>
              <a:rPr lang="en-GB" sz="2500"/>
              <a:t>Questionnaire Structure</a:t>
            </a:r>
          </a:p>
          <a:p>
            <a:r>
              <a:rPr lang="en-GB" sz="2500"/>
              <a:t>Intrinsic motivation = enjoyment and learning</a:t>
            </a:r>
          </a:p>
          <a:p>
            <a:r>
              <a:rPr lang="en-GB" sz="2500"/>
              <a:t>Integrated regulation = sport reflects identity</a:t>
            </a:r>
          </a:p>
          <a:p>
            <a:r>
              <a:rPr lang="en-GB" sz="2500"/>
              <a:t>Identified regulation = personal value</a:t>
            </a:r>
          </a:p>
          <a:p>
            <a:r>
              <a:rPr lang="en-GB" sz="2500"/>
              <a:t>Introjected regulation = guilt and pressure</a:t>
            </a:r>
          </a:p>
          <a:p>
            <a:r>
              <a:rPr lang="en-GB" sz="2500"/>
              <a:t>External regulation = rewards and approval</a:t>
            </a:r>
          </a:p>
          <a:p>
            <a:r>
              <a:rPr lang="en-GB" sz="2500"/>
              <a:t>Amotivation = lack of purpose</a:t>
            </a:r>
          </a:p>
          <a:p>
            <a:endParaRPr lang="en-GB" sz="2500"/>
          </a:p>
          <a:p>
            <a:endParaRPr lang="en-GB" sz="2500"/>
          </a:p>
        </p:txBody>
      </p:sp>
      <p:sp>
        <p:nvSpPr>
          <p:cNvPr id="3" name="Content Placeholder 2">
            <a:extLst>
              <a:ext uri="{FF2B5EF4-FFF2-40B4-BE49-F238E27FC236}">
                <a16:creationId xmlns:a16="http://schemas.microsoft.com/office/drawing/2014/main" id="{64E07701-D1EC-4B98-48DB-CA21D1FEF377}"/>
              </a:ext>
            </a:extLst>
          </p:cNvPr>
          <p:cNvSpPr>
            <a:spLocks noGrp="1"/>
          </p:cNvSpPr>
          <p:nvPr>
            <p:ph idx="1"/>
          </p:nvPr>
        </p:nvSpPr>
        <p:spPr>
          <a:xfrm>
            <a:off x="6291923" y="1239927"/>
            <a:ext cx="4971824" cy="4680583"/>
          </a:xfrm>
        </p:spPr>
        <p:txBody>
          <a:bodyPr anchor="ctr">
            <a:normAutofit/>
          </a:bodyPr>
          <a:lstStyle/>
          <a:p>
            <a:endParaRPr lang="en-GB" sz="2000"/>
          </a:p>
        </p:txBody>
      </p:sp>
    </p:spTree>
    <p:extLst>
      <p:ext uri="{BB962C8B-B14F-4D97-AF65-F5344CB8AC3E}">
        <p14:creationId xmlns:p14="http://schemas.microsoft.com/office/powerpoint/2010/main" val="41371006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A01671-30BD-92B5-4880-6669F79A84CE}"/>
              </a:ext>
            </a:extLst>
          </p:cNvPr>
          <p:cNvSpPr>
            <a:spLocks noGrp="1"/>
          </p:cNvSpPr>
          <p:nvPr>
            <p:ph type="title"/>
          </p:nvPr>
        </p:nvSpPr>
        <p:spPr>
          <a:xfrm>
            <a:off x="1153618" y="1239927"/>
            <a:ext cx="4008586" cy="4680583"/>
          </a:xfrm>
        </p:spPr>
        <p:txBody>
          <a:bodyPr anchor="ctr">
            <a:normAutofit/>
          </a:bodyPr>
          <a:lstStyle/>
          <a:p>
            <a:r>
              <a:rPr lang="en-GB" sz="2900"/>
              <a:t>Ethical Considerations</a:t>
            </a:r>
          </a:p>
          <a:p>
            <a:r>
              <a:rPr lang="en-GB" sz="2900"/>
              <a:t>Informed consent obtained</a:t>
            </a:r>
          </a:p>
          <a:p>
            <a:r>
              <a:rPr lang="en-GB" sz="2900"/>
              <a:t>Participants could withdraw at any time</a:t>
            </a:r>
          </a:p>
          <a:p>
            <a:r>
              <a:rPr lang="en-GB" sz="2900"/>
              <a:t>Responses were anonymous</a:t>
            </a:r>
          </a:p>
          <a:p>
            <a:r>
              <a:rPr lang="en-GB" sz="2900"/>
              <a:t>Data stored confidentially</a:t>
            </a:r>
          </a:p>
          <a:p>
            <a:r>
              <a:rPr lang="en-GB" sz="2900"/>
              <a:t>No personal identifying information collected</a:t>
            </a:r>
          </a:p>
          <a:p>
            <a:endParaRPr lang="en-GB" sz="2900"/>
          </a:p>
          <a:p>
            <a:endParaRPr lang="en-GB" sz="2900"/>
          </a:p>
        </p:txBody>
      </p:sp>
      <p:sp>
        <p:nvSpPr>
          <p:cNvPr id="3" name="Content Placeholder 2">
            <a:extLst>
              <a:ext uri="{FF2B5EF4-FFF2-40B4-BE49-F238E27FC236}">
                <a16:creationId xmlns:a16="http://schemas.microsoft.com/office/drawing/2014/main" id="{CF28BAA4-9A89-7235-7995-F8F2665126E4}"/>
              </a:ext>
            </a:extLst>
          </p:cNvPr>
          <p:cNvSpPr>
            <a:spLocks noGrp="1"/>
          </p:cNvSpPr>
          <p:nvPr>
            <p:ph idx="1"/>
          </p:nvPr>
        </p:nvSpPr>
        <p:spPr>
          <a:xfrm>
            <a:off x="6291923" y="1239927"/>
            <a:ext cx="4971824" cy="4680583"/>
          </a:xfrm>
        </p:spPr>
        <p:txBody>
          <a:bodyPr anchor="ctr">
            <a:normAutofit/>
          </a:bodyPr>
          <a:lstStyle/>
          <a:p>
            <a:endParaRPr lang="en-GB" sz="2000"/>
          </a:p>
        </p:txBody>
      </p:sp>
    </p:spTree>
    <p:extLst>
      <p:ext uri="{BB962C8B-B14F-4D97-AF65-F5344CB8AC3E}">
        <p14:creationId xmlns:p14="http://schemas.microsoft.com/office/powerpoint/2010/main" val="22017629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CBCBCADB-F0B4-1434-0FA1-5EFF0C5B8A68}"/>
              </a:ext>
            </a:extLst>
          </p:cNvPr>
          <p:cNvSpPr>
            <a:spLocks noGrp="1"/>
          </p:cNvSpPr>
          <p:nvPr>
            <p:ph type="title"/>
          </p:nvPr>
        </p:nvSpPr>
        <p:spPr>
          <a:xfrm>
            <a:off x="1143000" y="1676400"/>
            <a:ext cx="3810000" cy="3505200"/>
          </a:xfrm>
        </p:spPr>
        <p:txBody>
          <a:bodyPr anchor="t">
            <a:normAutofit/>
          </a:bodyPr>
          <a:lstStyle/>
          <a:p>
            <a:r>
              <a:rPr lang="en-GB" sz="2500"/>
              <a:t>Data Analysis</a:t>
            </a:r>
          </a:p>
          <a:p>
            <a:r>
              <a:rPr lang="en-GB" sz="2500"/>
              <a:t>Descriptive statistics used</a:t>
            </a:r>
          </a:p>
          <a:p>
            <a:r>
              <a:rPr lang="en-GB" sz="2500"/>
              <a:t>Mean scores calculated for each motivation type</a:t>
            </a:r>
          </a:p>
          <a:p>
            <a:r>
              <a:rPr lang="en-GB" sz="2500"/>
              <a:t>Motivational profiles compared</a:t>
            </a:r>
          </a:p>
          <a:p>
            <a:r>
              <a:rPr lang="en-GB" sz="2500"/>
              <a:t>Self-Determination Index calculated</a:t>
            </a:r>
          </a:p>
          <a:p>
            <a:endParaRPr lang="en-GB" sz="2500"/>
          </a:p>
          <a:p>
            <a:endParaRPr lang="en-GB" sz="2500"/>
          </a:p>
        </p:txBody>
      </p:sp>
      <p:sp>
        <p:nvSpPr>
          <p:cNvPr id="3" name="Content Placeholder 2">
            <a:extLst>
              <a:ext uri="{FF2B5EF4-FFF2-40B4-BE49-F238E27FC236}">
                <a16:creationId xmlns:a16="http://schemas.microsoft.com/office/drawing/2014/main" id="{C36D28A9-F712-6AD8-7B92-CB14F284B53D}"/>
              </a:ext>
            </a:extLst>
          </p:cNvPr>
          <p:cNvSpPr>
            <a:spLocks noGrp="1"/>
          </p:cNvSpPr>
          <p:nvPr>
            <p:ph idx="1"/>
          </p:nvPr>
        </p:nvSpPr>
        <p:spPr>
          <a:xfrm>
            <a:off x="5181604" y="1676400"/>
            <a:ext cx="5638796" cy="3505200"/>
          </a:xfrm>
        </p:spPr>
        <p:txBody>
          <a:bodyPr>
            <a:normAutofit/>
          </a:bodyPr>
          <a:lstStyle/>
          <a:p>
            <a:endParaRPr lang="en-GB" sz="2400">
              <a:solidFill>
                <a:schemeClr val="tx1">
                  <a:alpha val="55000"/>
                </a:schemeClr>
              </a:solidFill>
            </a:endParaRPr>
          </a:p>
        </p:txBody>
      </p:sp>
    </p:spTree>
    <p:extLst>
      <p:ext uri="{BB962C8B-B14F-4D97-AF65-F5344CB8AC3E}">
        <p14:creationId xmlns:p14="http://schemas.microsoft.com/office/powerpoint/2010/main" val="37748184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278ADA9-6383-4BDD-80D2-8899A4026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84B7147-B0F6-40ED-B5A2-FF72BC819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Rectangle 11">
            <a:extLst>
              <a:ext uri="{FF2B5EF4-FFF2-40B4-BE49-F238E27FC236}">
                <a16:creationId xmlns:a16="http://schemas.microsoft.com/office/drawing/2014/main" id="{B36D2DE0-0628-4A9A-A59D-7BA8B5EB3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48E405C9-94BE-41DA-928C-DEC9A8550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929" y="148929"/>
            <a:ext cx="6560142" cy="656014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170939F9-4294-E51D-078A-032268698299}"/>
              </a:ext>
            </a:extLst>
          </p:cNvPr>
          <p:cNvSpPr>
            <a:spLocks noGrp="1"/>
          </p:cNvSpPr>
          <p:nvPr>
            <p:ph type="title"/>
          </p:nvPr>
        </p:nvSpPr>
        <p:spPr>
          <a:xfrm>
            <a:off x="3315031" y="1380754"/>
            <a:ext cx="5561938" cy="2513516"/>
          </a:xfrm>
        </p:spPr>
        <p:txBody>
          <a:bodyPr vert="horz" lIns="91440" tIns="45720" rIns="91440" bIns="45720" rtlCol="0" anchor="b">
            <a:normAutofit/>
          </a:bodyPr>
          <a:lstStyle/>
          <a:p>
            <a:pPr algn="ctr"/>
            <a:r>
              <a:rPr lang="en-US" sz="2400" kern="1200">
                <a:solidFill>
                  <a:schemeClr val="tx1"/>
                </a:solidFill>
                <a:latin typeface="+mj-lt"/>
                <a:ea typeface="+mj-ea"/>
                <a:cs typeface="+mj-cs"/>
              </a:rPr>
              <a:t>Results</a:t>
            </a:r>
          </a:p>
          <a:p>
            <a:pPr algn="ctr"/>
            <a:r>
              <a:rPr lang="en-US" sz="2400" kern="1200">
                <a:solidFill>
                  <a:schemeClr val="tx1"/>
                </a:solidFill>
                <a:latin typeface="+mj-lt"/>
                <a:ea typeface="+mj-ea"/>
                <a:cs typeface="+mj-cs"/>
              </a:rPr>
              <a:t>Intrinsic motivation mean = 4.36</a:t>
            </a:r>
          </a:p>
          <a:p>
            <a:pPr algn="ctr"/>
            <a:r>
              <a:rPr lang="en-US" sz="2400" kern="1200">
                <a:solidFill>
                  <a:schemeClr val="tx1"/>
                </a:solidFill>
                <a:latin typeface="+mj-lt"/>
                <a:ea typeface="+mj-ea"/>
                <a:cs typeface="+mj-cs"/>
              </a:rPr>
              <a:t>Integrated regulation mean = 4.28</a:t>
            </a:r>
          </a:p>
          <a:p>
            <a:pPr algn="ctr"/>
            <a:r>
              <a:rPr lang="en-US" sz="2400" kern="1200">
                <a:solidFill>
                  <a:schemeClr val="tx1"/>
                </a:solidFill>
                <a:latin typeface="+mj-lt"/>
                <a:ea typeface="+mj-ea"/>
                <a:cs typeface="+mj-cs"/>
              </a:rPr>
              <a:t>Identified regulation mean = 4.21</a:t>
            </a:r>
          </a:p>
          <a:p>
            <a:pPr algn="ctr"/>
            <a:r>
              <a:rPr lang="en-US" sz="2400" kern="1200">
                <a:solidFill>
                  <a:schemeClr val="tx1"/>
                </a:solidFill>
                <a:latin typeface="+mj-lt"/>
                <a:ea typeface="+mj-ea"/>
                <a:cs typeface="+mj-cs"/>
              </a:rPr>
              <a:t>Introjected regulation mean = 3.15</a:t>
            </a:r>
          </a:p>
          <a:p>
            <a:pPr algn="ctr"/>
            <a:r>
              <a:rPr lang="en-US" sz="2400" kern="1200">
                <a:solidFill>
                  <a:schemeClr val="tx1"/>
                </a:solidFill>
                <a:latin typeface="+mj-lt"/>
                <a:ea typeface="+mj-ea"/>
                <a:cs typeface="+mj-cs"/>
              </a:rPr>
              <a:t>External regulation mean = 2.63</a:t>
            </a:r>
          </a:p>
          <a:p>
            <a:pPr algn="ctr"/>
            <a:r>
              <a:rPr lang="en-US" sz="2400" kern="1200">
                <a:solidFill>
                  <a:schemeClr val="tx1"/>
                </a:solidFill>
                <a:latin typeface="+mj-lt"/>
                <a:ea typeface="+mj-ea"/>
                <a:cs typeface="+mj-cs"/>
              </a:rPr>
              <a:t>Amotivation mean = 1.88</a:t>
            </a:r>
          </a:p>
          <a:p>
            <a:pPr algn="ctr"/>
            <a:endParaRPr lang="en-US" sz="2400" kern="1200">
              <a:solidFill>
                <a:schemeClr val="tx1"/>
              </a:solidFill>
              <a:latin typeface="+mj-lt"/>
              <a:ea typeface="+mj-ea"/>
              <a:cs typeface="+mj-cs"/>
            </a:endParaRPr>
          </a:p>
          <a:p>
            <a:pPr algn="ctr"/>
            <a:endParaRPr lang="en-US" sz="2400" kern="1200">
              <a:solidFill>
                <a:schemeClr val="tx1"/>
              </a:solidFill>
              <a:latin typeface="+mj-lt"/>
              <a:ea typeface="+mj-ea"/>
              <a:cs typeface="+mj-cs"/>
            </a:endParaRPr>
          </a:p>
        </p:txBody>
      </p:sp>
      <p:sp>
        <p:nvSpPr>
          <p:cNvPr id="16" name="Arc 15">
            <a:extLst>
              <a:ext uri="{FF2B5EF4-FFF2-40B4-BE49-F238E27FC236}">
                <a16:creationId xmlns:a16="http://schemas.microsoft.com/office/drawing/2014/main" id="{D2091A72-D5BB-42AC-8FD3-F7747D908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222429" flipV="1">
            <a:off x="2494119" y="6170"/>
            <a:ext cx="6816262" cy="681626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8" name="Oval 17">
            <a:extLst>
              <a:ext uri="{FF2B5EF4-FFF2-40B4-BE49-F238E27FC236}">
                <a16:creationId xmlns:a16="http://schemas.microsoft.com/office/drawing/2014/main" id="{6ED12BFC-A737-46AF-8411-481112D54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0995" y="5310973"/>
            <a:ext cx="705948" cy="686798"/>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249712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34066D6-1B59-4642-A86D-39464CEE97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527208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rc 10">
            <a:extLst>
              <a:ext uri="{FF2B5EF4-FFF2-40B4-BE49-F238E27FC236}">
                <a16:creationId xmlns:a16="http://schemas.microsoft.com/office/drawing/2014/main" id="{18E928D9-3091-4385-B979-265D55AD02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03011">
            <a:off x="1718653" y="700861"/>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E1B63AA-EBE4-044D-2D1E-76A68B5FCBCD}"/>
              </a:ext>
            </a:extLst>
          </p:cNvPr>
          <p:cNvSpPr>
            <a:spLocks noGrp="1"/>
          </p:cNvSpPr>
          <p:nvPr>
            <p:ph type="title"/>
          </p:nvPr>
        </p:nvSpPr>
        <p:spPr>
          <a:xfrm>
            <a:off x="643467" y="795509"/>
            <a:ext cx="4092525" cy="2798604"/>
          </a:xfrm>
        </p:spPr>
        <p:txBody>
          <a:bodyPr vert="horz" lIns="91440" tIns="45720" rIns="91440" bIns="45720" rtlCol="0" anchor="b">
            <a:normAutofit/>
          </a:bodyPr>
          <a:lstStyle/>
          <a:p>
            <a:pPr algn="ctr"/>
            <a:r>
              <a:rPr lang="en-US" sz="2400">
                <a:solidFill>
                  <a:srgbClr val="FFFFFF"/>
                </a:solidFill>
              </a:rPr>
              <a:t>Results Graph</a:t>
            </a:r>
          </a:p>
          <a:p>
            <a:pPr algn="ctr"/>
            <a:r>
              <a:rPr lang="en-US" sz="2400">
                <a:solidFill>
                  <a:srgbClr val="FFFFFF"/>
                </a:solidFill>
              </a:rPr>
              <a:t>Insert column chart using:</a:t>
            </a:r>
          </a:p>
          <a:p>
            <a:pPr algn="ctr"/>
            <a:r>
              <a:rPr lang="en-US" sz="2400">
                <a:solidFill>
                  <a:srgbClr val="FFFFFF"/>
                </a:solidFill>
              </a:rPr>
              <a:t>Intrinsic = 4.36</a:t>
            </a:r>
          </a:p>
          <a:p>
            <a:pPr algn="ctr"/>
            <a:r>
              <a:rPr lang="en-US" sz="2400">
                <a:solidFill>
                  <a:srgbClr val="FFFFFF"/>
                </a:solidFill>
              </a:rPr>
              <a:t>Integrated = 4.28</a:t>
            </a:r>
          </a:p>
          <a:p>
            <a:pPr algn="ctr"/>
            <a:r>
              <a:rPr lang="en-US" sz="2400">
                <a:solidFill>
                  <a:srgbClr val="FFFFFF"/>
                </a:solidFill>
              </a:rPr>
              <a:t>Identified = 4.21</a:t>
            </a:r>
          </a:p>
          <a:p>
            <a:pPr algn="ctr"/>
            <a:r>
              <a:rPr lang="en-US" sz="2400">
                <a:solidFill>
                  <a:srgbClr val="FFFFFF"/>
                </a:solidFill>
              </a:rPr>
              <a:t>Introjected = 3.15</a:t>
            </a:r>
          </a:p>
          <a:p>
            <a:pPr algn="ctr"/>
            <a:r>
              <a:rPr lang="en-US" sz="2400">
                <a:solidFill>
                  <a:srgbClr val="FFFFFF"/>
                </a:solidFill>
              </a:rPr>
              <a:t>External = 2.63</a:t>
            </a:r>
          </a:p>
          <a:p>
            <a:pPr algn="ctr"/>
            <a:r>
              <a:rPr lang="en-US" sz="2400">
                <a:solidFill>
                  <a:srgbClr val="FFFFFF"/>
                </a:solidFill>
              </a:rPr>
              <a:t>Amotivation = 1.88</a:t>
            </a:r>
          </a:p>
          <a:p>
            <a:pPr algn="ctr"/>
            <a:endParaRPr lang="en-US" sz="2400">
              <a:solidFill>
                <a:srgbClr val="FFFFFF"/>
              </a:solidFill>
            </a:endParaRPr>
          </a:p>
          <a:p>
            <a:pPr algn="ctr"/>
            <a:endParaRPr lang="en-US" sz="2400">
              <a:solidFill>
                <a:srgbClr val="FFFFFF"/>
              </a:solidFill>
            </a:endParaRPr>
          </a:p>
        </p:txBody>
      </p:sp>
      <p:sp>
        <p:nvSpPr>
          <p:cNvPr id="13" name="Oval 12">
            <a:extLst>
              <a:ext uri="{FF2B5EF4-FFF2-40B4-BE49-F238E27FC236}">
                <a16:creationId xmlns:a16="http://schemas.microsoft.com/office/drawing/2014/main" id="{7D602432-D774-4CF5-94E8-7D52D01059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1186" y="4626633"/>
            <a:ext cx="491961" cy="49196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BF9EBB4-5078-47B2-AAA0-DF4A88D81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27932" y="5011563"/>
            <a:ext cx="731558" cy="731558"/>
          </a:xfrm>
          <a:prstGeom prst="rect">
            <a:avLst/>
          </a:prstGeom>
          <a:noFill/>
          <a:ln w="127000">
            <a:solidFill>
              <a:schemeClr val="accent4"/>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667554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3F7A1F-D9FA-7E01-3584-A064ABF2DA41}"/>
              </a:ext>
            </a:extLst>
          </p:cNvPr>
          <p:cNvSpPr>
            <a:spLocks noGrp="1"/>
          </p:cNvSpPr>
          <p:nvPr>
            <p:ph type="title"/>
          </p:nvPr>
        </p:nvSpPr>
        <p:spPr>
          <a:xfrm>
            <a:off x="686834" y="1153572"/>
            <a:ext cx="3200400" cy="4461163"/>
          </a:xfrm>
        </p:spPr>
        <p:txBody>
          <a:bodyPr>
            <a:normAutofit/>
          </a:bodyPr>
          <a:lstStyle/>
          <a:p>
            <a:r>
              <a:rPr lang="en-GB" sz="2400">
                <a:solidFill>
                  <a:srgbClr val="FFFFFF"/>
                </a:solidFill>
              </a:rPr>
              <a:t>Key Findings</a:t>
            </a:r>
          </a:p>
          <a:p>
            <a:r>
              <a:rPr lang="en-GB" sz="2400">
                <a:solidFill>
                  <a:srgbClr val="FFFFFF"/>
                </a:solidFill>
              </a:rPr>
              <a:t>Participants mainly participated because they enjoy sport</a:t>
            </a:r>
          </a:p>
          <a:p>
            <a:r>
              <a:rPr lang="en-GB" sz="2400">
                <a:solidFill>
                  <a:srgbClr val="FFFFFF"/>
                </a:solidFill>
              </a:rPr>
              <a:t>Sport reflected personal identity</a:t>
            </a:r>
          </a:p>
          <a:p>
            <a:r>
              <a:rPr lang="en-GB" sz="2400">
                <a:solidFill>
                  <a:srgbClr val="FFFFFF"/>
                </a:solidFill>
              </a:rPr>
              <a:t>Participants valued self-development</a:t>
            </a:r>
          </a:p>
          <a:p>
            <a:r>
              <a:rPr lang="en-GB" sz="2400">
                <a:solidFill>
                  <a:srgbClr val="FFFFFF"/>
                </a:solidFill>
              </a:rPr>
              <a:t>Some athletes showed moderate guilt and pressure</a:t>
            </a:r>
          </a:p>
          <a:p>
            <a:r>
              <a:rPr lang="en-GB" sz="2400">
                <a:solidFill>
                  <a:srgbClr val="FFFFFF"/>
                </a:solidFill>
              </a:rPr>
              <a:t>A small group showed signs of amotivation</a:t>
            </a:r>
          </a:p>
          <a:p>
            <a:endParaRPr lang="en-GB" sz="2400">
              <a:solidFill>
                <a:srgbClr val="FFFFFF"/>
              </a:solidFill>
            </a:endParaRPr>
          </a:p>
          <a:p>
            <a:endParaRPr lang="en-GB" sz="24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51545C5-7596-8C89-2741-A192BA5A4B55}"/>
              </a:ext>
            </a:extLst>
          </p:cNvPr>
          <p:cNvSpPr>
            <a:spLocks noGrp="1"/>
          </p:cNvSpPr>
          <p:nvPr>
            <p:ph idx="1"/>
          </p:nvPr>
        </p:nvSpPr>
        <p:spPr>
          <a:xfrm>
            <a:off x="4447308" y="591344"/>
            <a:ext cx="6906491" cy="5585619"/>
          </a:xfrm>
        </p:spPr>
        <p:txBody>
          <a:bodyPr anchor="ctr">
            <a:normAutofit/>
          </a:bodyPr>
          <a:lstStyle/>
          <a:p>
            <a:endParaRPr lang="en-GB"/>
          </a:p>
        </p:txBody>
      </p:sp>
    </p:spTree>
    <p:extLst>
      <p:ext uri="{BB962C8B-B14F-4D97-AF65-F5344CB8AC3E}">
        <p14:creationId xmlns:p14="http://schemas.microsoft.com/office/powerpoint/2010/main" val="29878189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AFC454B-A080-4D23-B177-6D5356C6E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427"/>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1"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3" name="Oval 12">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58029" y="333478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5" name="Arc 14">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474479" y="1096414"/>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A1E4B6A-B5BF-C2B6-308C-E60CB62B43D5}"/>
              </a:ext>
            </a:extLst>
          </p:cNvPr>
          <p:cNvSpPr>
            <a:spLocks noGrp="1"/>
          </p:cNvSpPr>
          <p:nvPr>
            <p:ph type="title"/>
          </p:nvPr>
        </p:nvSpPr>
        <p:spPr>
          <a:xfrm>
            <a:off x="4038600" y="1939159"/>
            <a:ext cx="7644627" cy="2751086"/>
          </a:xfrm>
        </p:spPr>
        <p:txBody>
          <a:bodyPr vert="horz" lIns="91440" tIns="45720" rIns="91440" bIns="45720" rtlCol="0" anchor="b">
            <a:normAutofit fontScale="90000"/>
          </a:bodyPr>
          <a:lstStyle/>
          <a:p>
            <a:pPr algn="r"/>
            <a:br>
              <a:rPr lang="en-US" sz="1500" kern="1200" dirty="0">
                <a:solidFill>
                  <a:schemeClr val="tx1"/>
                </a:solidFill>
                <a:latin typeface="+mj-lt"/>
                <a:ea typeface="+mj-ea"/>
                <a:cs typeface="+mj-cs"/>
              </a:rPr>
            </a:br>
            <a:br>
              <a:rPr lang="en-US" sz="1500" kern="1200" dirty="0">
                <a:solidFill>
                  <a:schemeClr val="tx1"/>
                </a:solidFill>
                <a:latin typeface="+mj-lt"/>
                <a:ea typeface="+mj-ea"/>
                <a:cs typeface="+mj-cs"/>
              </a:rPr>
            </a:br>
            <a:br>
              <a:rPr lang="en-US" sz="1500" kern="1200" dirty="0">
                <a:solidFill>
                  <a:schemeClr val="tx1"/>
                </a:solidFill>
                <a:latin typeface="+mj-lt"/>
                <a:ea typeface="+mj-ea"/>
                <a:cs typeface="+mj-cs"/>
              </a:rPr>
            </a:br>
            <a:br>
              <a:rPr lang="en-US" sz="1500" kern="1200" dirty="0">
                <a:solidFill>
                  <a:schemeClr val="tx1"/>
                </a:solidFill>
                <a:latin typeface="+mj-lt"/>
                <a:ea typeface="+mj-ea"/>
                <a:cs typeface="+mj-cs"/>
              </a:rPr>
            </a:br>
            <a:br>
              <a:rPr lang="en-US" sz="1500" kern="1200" dirty="0">
                <a:solidFill>
                  <a:schemeClr val="tx1"/>
                </a:solidFill>
                <a:latin typeface="+mj-lt"/>
                <a:ea typeface="+mj-ea"/>
                <a:cs typeface="+mj-cs"/>
              </a:rPr>
            </a:br>
            <a:br>
              <a:rPr lang="en-US" sz="1500" kern="1200" dirty="0">
                <a:solidFill>
                  <a:schemeClr val="tx1"/>
                </a:solidFill>
                <a:latin typeface="+mj-lt"/>
                <a:ea typeface="+mj-ea"/>
                <a:cs typeface="+mj-cs"/>
              </a:rPr>
            </a:br>
            <a:br>
              <a:rPr lang="en-US" sz="1500" kern="1200" dirty="0">
                <a:solidFill>
                  <a:schemeClr val="tx1"/>
                </a:solidFill>
                <a:latin typeface="+mj-lt"/>
                <a:ea typeface="+mj-ea"/>
                <a:cs typeface="+mj-cs"/>
              </a:rPr>
            </a:br>
            <a:br>
              <a:rPr lang="en-US" sz="1500" kern="1200" dirty="0">
                <a:solidFill>
                  <a:schemeClr val="tx1"/>
                </a:solidFill>
                <a:latin typeface="+mj-lt"/>
                <a:ea typeface="+mj-ea"/>
                <a:cs typeface="+mj-cs"/>
              </a:rPr>
            </a:br>
            <a:br>
              <a:rPr lang="en-US" sz="1500" kern="1200" dirty="0">
                <a:solidFill>
                  <a:schemeClr val="tx1"/>
                </a:solidFill>
                <a:latin typeface="+mj-lt"/>
                <a:ea typeface="+mj-ea"/>
                <a:cs typeface="+mj-cs"/>
              </a:rPr>
            </a:br>
            <a:br>
              <a:rPr lang="en-US" sz="1500" kern="1200" dirty="0">
                <a:solidFill>
                  <a:schemeClr val="tx1"/>
                </a:solidFill>
                <a:latin typeface="+mj-lt"/>
                <a:ea typeface="+mj-ea"/>
                <a:cs typeface="+mj-cs"/>
              </a:rPr>
            </a:br>
            <a:br>
              <a:rPr lang="en-US" sz="1500" kern="1200" dirty="0">
                <a:solidFill>
                  <a:schemeClr val="tx1"/>
                </a:solidFill>
                <a:latin typeface="+mj-lt"/>
                <a:ea typeface="+mj-ea"/>
                <a:cs typeface="+mj-cs"/>
              </a:rPr>
            </a:br>
            <a:r>
              <a:rPr lang="en-US" sz="1500" kern="1200" dirty="0">
                <a:solidFill>
                  <a:schemeClr val="tx1"/>
                </a:solidFill>
                <a:latin typeface="+mj-lt"/>
                <a:ea typeface="+mj-ea"/>
                <a:cs typeface="+mj-cs"/>
              </a:rPr>
              <a:t>Discussi</a:t>
            </a:r>
            <a:r>
              <a:rPr lang="en-US" sz="1500" dirty="0"/>
              <a:t>on</a:t>
            </a:r>
            <a:endParaRPr lang="en-US" sz="1500" kern="1200" dirty="0">
              <a:solidFill>
                <a:schemeClr val="tx1"/>
              </a:solidFill>
              <a:latin typeface="+mj-lt"/>
              <a:ea typeface="+mj-ea"/>
              <a:cs typeface="+mj-cs"/>
            </a:endParaRPr>
          </a:p>
          <a:p>
            <a:pPr algn="r"/>
            <a:r>
              <a:rPr lang="en-US" sz="1500" kern="1200" dirty="0">
                <a:solidFill>
                  <a:schemeClr val="tx1"/>
                </a:solidFill>
                <a:latin typeface="+mj-lt"/>
                <a:ea typeface="+mj-ea"/>
                <a:cs typeface="+mj-cs"/>
              </a:rPr>
              <a:t>Findings support Self-Determination Theory</a:t>
            </a:r>
          </a:p>
          <a:p>
            <a:pPr algn="r"/>
            <a:r>
              <a:rPr lang="en-US" sz="1500" kern="1200" dirty="0">
                <a:solidFill>
                  <a:schemeClr val="tx1"/>
                </a:solidFill>
                <a:latin typeface="+mj-lt"/>
                <a:ea typeface="+mj-ea"/>
                <a:cs typeface="+mj-cs"/>
              </a:rPr>
              <a:t>Autonomous motivation was strongest</a:t>
            </a:r>
          </a:p>
          <a:p>
            <a:pPr algn="r"/>
            <a:r>
              <a:rPr lang="en-US" sz="1500" kern="1200" dirty="0">
                <a:solidFill>
                  <a:schemeClr val="tx1"/>
                </a:solidFill>
                <a:latin typeface="+mj-lt"/>
                <a:ea typeface="+mj-ea"/>
                <a:cs typeface="+mj-cs"/>
              </a:rPr>
              <a:t>Controlled motivation was lower</a:t>
            </a:r>
          </a:p>
          <a:p>
            <a:pPr algn="r"/>
            <a:r>
              <a:rPr lang="en-US" sz="1500" kern="1200" dirty="0">
                <a:solidFill>
                  <a:schemeClr val="tx1"/>
                </a:solidFill>
                <a:latin typeface="+mj-lt"/>
                <a:ea typeface="+mj-ea"/>
                <a:cs typeface="+mj-cs"/>
              </a:rPr>
              <a:t>Amotivation was lowest overall</a:t>
            </a:r>
          </a:p>
          <a:p>
            <a:pPr algn="r"/>
            <a:r>
              <a:rPr lang="en-US" sz="1500" kern="1200" dirty="0">
                <a:solidFill>
                  <a:schemeClr val="tx1"/>
                </a:solidFill>
                <a:latin typeface="+mj-lt"/>
                <a:ea typeface="+mj-ea"/>
                <a:cs typeface="+mj-cs"/>
              </a:rPr>
              <a:t>Some athletes may experience pressure and self-worth concerns</a:t>
            </a:r>
          </a:p>
          <a:p>
            <a:pPr algn="r"/>
            <a:endParaRPr lang="en-US" sz="1500" kern="1200" dirty="0">
              <a:solidFill>
                <a:schemeClr val="tx1"/>
              </a:solidFill>
              <a:latin typeface="+mj-lt"/>
              <a:ea typeface="+mj-ea"/>
              <a:cs typeface="+mj-cs"/>
            </a:endParaRPr>
          </a:p>
          <a:p>
            <a:pPr algn="r"/>
            <a:endParaRPr lang="en-US" sz="1500" kern="1200" dirty="0">
              <a:solidFill>
                <a:schemeClr val="tx1"/>
              </a:solidFill>
              <a:latin typeface="+mj-lt"/>
              <a:ea typeface="+mj-ea"/>
              <a:cs typeface="+mj-cs"/>
            </a:endParaRPr>
          </a:p>
        </p:txBody>
      </p:sp>
    </p:spTree>
    <p:extLst>
      <p:ext uri="{BB962C8B-B14F-4D97-AF65-F5344CB8AC3E}">
        <p14:creationId xmlns:p14="http://schemas.microsoft.com/office/powerpoint/2010/main" val="14340831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A335DA-8274-6692-8D71-2B3323C1E6B7}"/>
              </a:ext>
            </a:extLst>
          </p:cNvPr>
          <p:cNvSpPr>
            <a:spLocks noGrp="1"/>
          </p:cNvSpPr>
          <p:nvPr>
            <p:ph type="title"/>
          </p:nvPr>
        </p:nvSpPr>
        <p:spPr>
          <a:xfrm>
            <a:off x="686834" y="1153572"/>
            <a:ext cx="3200400" cy="4461163"/>
          </a:xfrm>
        </p:spPr>
        <p:txBody>
          <a:bodyPr>
            <a:normAutofit/>
          </a:bodyPr>
          <a:lstStyle/>
          <a:p>
            <a:r>
              <a:rPr lang="en-GB" sz="2400">
                <a:solidFill>
                  <a:srgbClr val="FFFFFF"/>
                </a:solidFill>
              </a:rPr>
              <a:t>Link to Literature</a:t>
            </a:r>
          </a:p>
          <a:p>
            <a:r>
              <a:rPr lang="en-GB" sz="2400">
                <a:solidFill>
                  <a:srgbClr val="FFFFFF"/>
                </a:solidFill>
              </a:rPr>
              <a:t>Findings support Deci and Ryan (2000)</a:t>
            </a:r>
          </a:p>
          <a:p>
            <a:r>
              <a:rPr lang="en-GB" sz="2400">
                <a:solidFill>
                  <a:srgbClr val="FFFFFF"/>
                </a:solidFill>
              </a:rPr>
              <a:t>Findings support Ryan and Deci (2017)</a:t>
            </a:r>
          </a:p>
          <a:p>
            <a:r>
              <a:rPr lang="en-GB" sz="2400">
                <a:solidFill>
                  <a:srgbClr val="FFFFFF"/>
                </a:solidFill>
              </a:rPr>
              <a:t>Autonomous motivation predicts persistence and wellbeing</a:t>
            </a:r>
          </a:p>
          <a:p>
            <a:r>
              <a:rPr lang="en-GB" sz="2400">
                <a:solidFill>
                  <a:srgbClr val="FFFFFF"/>
                </a:solidFill>
              </a:rPr>
              <a:t>Controlled motivation may increase burnout risk</a:t>
            </a:r>
          </a:p>
          <a:p>
            <a:endParaRPr lang="en-GB" sz="2400">
              <a:solidFill>
                <a:srgbClr val="FFFFFF"/>
              </a:solidFill>
            </a:endParaRPr>
          </a:p>
          <a:p>
            <a:endParaRPr lang="en-GB" sz="24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D9F27CB-5262-A5B7-110D-9A4DD96724A7}"/>
              </a:ext>
            </a:extLst>
          </p:cNvPr>
          <p:cNvSpPr>
            <a:spLocks noGrp="1"/>
          </p:cNvSpPr>
          <p:nvPr>
            <p:ph idx="1"/>
          </p:nvPr>
        </p:nvSpPr>
        <p:spPr>
          <a:xfrm>
            <a:off x="4447308" y="591344"/>
            <a:ext cx="6906491" cy="5585619"/>
          </a:xfrm>
        </p:spPr>
        <p:txBody>
          <a:bodyPr anchor="ctr">
            <a:normAutofit/>
          </a:bodyPr>
          <a:lstStyle/>
          <a:p>
            <a:endParaRPr lang="en-GB"/>
          </a:p>
        </p:txBody>
      </p:sp>
    </p:spTree>
    <p:extLst>
      <p:ext uri="{BB962C8B-B14F-4D97-AF65-F5344CB8AC3E}">
        <p14:creationId xmlns:p14="http://schemas.microsoft.com/office/powerpoint/2010/main" val="30567313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CCA5F87-1D1E-45CB-8D83-FC7EEFAD9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67704D7-1EA5-EAE7-5648-1921C1097848}"/>
              </a:ext>
            </a:extLst>
          </p:cNvPr>
          <p:cNvPicPr>
            <a:picLocks noChangeAspect="1"/>
          </p:cNvPicPr>
          <p:nvPr/>
        </p:nvPicPr>
        <p:blipFill>
          <a:blip r:embed="rId2"/>
          <a:srcRect l="28900"/>
          <a:stretch>
            <a:fillRect/>
          </a:stretch>
        </p:blipFill>
        <p:spPr>
          <a:xfrm>
            <a:off x="20" y="10"/>
            <a:ext cx="8668492" cy="6857990"/>
          </a:xfrm>
          <a:prstGeom prst="rect">
            <a:avLst/>
          </a:prstGeom>
        </p:spPr>
      </p:pic>
      <p:sp>
        <p:nvSpPr>
          <p:cNvPr id="11" name="Rectangle 10">
            <a:extLst>
              <a:ext uri="{FF2B5EF4-FFF2-40B4-BE49-F238E27FC236}">
                <a16:creationId xmlns:a16="http://schemas.microsoft.com/office/drawing/2014/main" id="{7CCFC2C6-6238-4A2F-93DE-2ADF74AF6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711652" y="0"/>
            <a:ext cx="8480347"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4A5A3C5-663F-FFE1-3946-C4A350D02979}"/>
              </a:ext>
            </a:extLst>
          </p:cNvPr>
          <p:cNvSpPr>
            <a:spLocks noGrp="1"/>
          </p:cNvSpPr>
          <p:nvPr>
            <p:ph type="title"/>
          </p:nvPr>
        </p:nvSpPr>
        <p:spPr>
          <a:xfrm>
            <a:off x="7848600" y="1122363"/>
            <a:ext cx="4023360" cy="3204134"/>
          </a:xfrm>
        </p:spPr>
        <p:txBody>
          <a:bodyPr vert="horz" lIns="91440" tIns="45720" rIns="91440" bIns="45720" rtlCol="0" anchor="b">
            <a:normAutofit/>
          </a:bodyPr>
          <a:lstStyle/>
          <a:p>
            <a:r>
              <a:rPr lang="en-US" sz="1900"/>
              <a:t>Practical Applications</a:t>
            </a:r>
          </a:p>
          <a:p>
            <a:r>
              <a:rPr lang="en-US" sz="1900"/>
              <a:t>Coaches should encourage autonomy</a:t>
            </a:r>
          </a:p>
          <a:p>
            <a:r>
              <a:rPr lang="en-US" sz="1900"/>
              <a:t>Focus on enjoyment and mastery</a:t>
            </a:r>
          </a:p>
          <a:p>
            <a:r>
              <a:rPr lang="en-US" sz="1900"/>
              <a:t>Reduce pressure-based coaching</a:t>
            </a:r>
          </a:p>
          <a:p>
            <a:r>
              <a:rPr lang="en-US" sz="1900"/>
              <a:t>Support athlete confidence</a:t>
            </a:r>
          </a:p>
          <a:p>
            <a:r>
              <a:rPr lang="en-US" sz="1900"/>
              <a:t>Identify athletes at risk of disengagement</a:t>
            </a:r>
          </a:p>
          <a:p>
            <a:endParaRPr lang="en-US" sz="1900"/>
          </a:p>
          <a:p>
            <a:endParaRPr lang="en-US" sz="1900"/>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305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1648"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913106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CCA5F87-1D1E-45CB-8D83-FC7EEFAD9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hand holding a pen and shading circles on a sheet">
            <a:extLst>
              <a:ext uri="{FF2B5EF4-FFF2-40B4-BE49-F238E27FC236}">
                <a16:creationId xmlns:a16="http://schemas.microsoft.com/office/drawing/2014/main" id="{30E57BFF-5577-0230-6D2B-EAA104AEBFBF}"/>
              </a:ext>
            </a:extLst>
          </p:cNvPr>
          <p:cNvPicPr>
            <a:picLocks noChangeAspect="1"/>
          </p:cNvPicPr>
          <p:nvPr/>
        </p:nvPicPr>
        <p:blipFill>
          <a:blip r:embed="rId2"/>
          <a:srcRect l="26372" r="-1" b="-1"/>
          <a:stretch>
            <a:fillRect/>
          </a:stretch>
        </p:blipFill>
        <p:spPr>
          <a:xfrm>
            <a:off x="20" y="10"/>
            <a:ext cx="8668492" cy="6857990"/>
          </a:xfrm>
          <a:prstGeom prst="rect">
            <a:avLst/>
          </a:prstGeom>
        </p:spPr>
      </p:pic>
      <p:sp>
        <p:nvSpPr>
          <p:cNvPr id="11" name="Rectangle 10">
            <a:extLst>
              <a:ext uri="{FF2B5EF4-FFF2-40B4-BE49-F238E27FC236}">
                <a16:creationId xmlns:a16="http://schemas.microsoft.com/office/drawing/2014/main" id="{7CCFC2C6-6238-4A2F-93DE-2ADF74AF6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711652" y="0"/>
            <a:ext cx="8480347"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A1D413F-7C62-6823-0FE4-C129138A4A24}"/>
              </a:ext>
            </a:extLst>
          </p:cNvPr>
          <p:cNvSpPr>
            <a:spLocks noGrp="1"/>
          </p:cNvSpPr>
          <p:nvPr>
            <p:ph type="title"/>
          </p:nvPr>
        </p:nvSpPr>
        <p:spPr>
          <a:xfrm>
            <a:off x="7848600" y="1122363"/>
            <a:ext cx="4023360" cy="3204134"/>
          </a:xfrm>
        </p:spPr>
        <p:txBody>
          <a:bodyPr vert="horz" lIns="91440" tIns="45720" rIns="91440" bIns="45720" rtlCol="0" anchor="b">
            <a:normAutofit/>
          </a:bodyPr>
          <a:lstStyle/>
          <a:p>
            <a:r>
              <a:rPr lang="en-US" sz="3000"/>
              <a:t>Limitations</a:t>
            </a:r>
          </a:p>
          <a:p>
            <a:r>
              <a:rPr lang="en-US" sz="3000"/>
              <a:t>Small sample size</a:t>
            </a:r>
          </a:p>
          <a:p>
            <a:r>
              <a:rPr lang="en-US" sz="3000"/>
              <a:t>Convenience sampling</a:t>
            </a:r>
          </a:p>
          <a:p>
            <a:r>
              <a:rPr lang="en-US" sz="3000"/>
              <a:t>Self-report questionnaire</a:t>
            </a:r>
          </a:p>
          <a:p>
            <a:r>
              <a:rPr lang="en-US" sz="3000"/>
              <a:t>No qualitative interviews</a:t>
            </a:r>
          </a:p>
          <a:p>
            <a:r>
              <a:rPr lang="en-US" sz="3000"/>
              <a:t>Limited generalisability</a:t>
            </a:r>
          </a:p>
          <a:p>
            <a:endParaRPr lang="en-US" sz="3000"/>
          </a:p>
          <a:p>
            <a:endParaRPr lang="en-US" sz="3000"/>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305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1648"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436386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4C9645-D83A-3513-CE51-A65255E2190D}"/>
              </a:ext>
            </a:extLst>
          </p:cNvPr>
          <p:cNvSpPr>
            <a:spLocks noGrp="1"/>
          </p:cNvSpPr>
          <p:nvPr>
            <p:ph type="title"/>
          </p:nvPr>
        </p:nvSpPr>
        <p:spPr>
          <a:xfrm>
            <a:off x="686834" y="1153572"/>
            <a:ext cx="3200400" cy="4461163"/>
          </a:xfrm>
        </p:spPr>
        <p:txBody>
          <a:bodyPr>
            <a:normAutofit/>
          </a:bodyPr>
          <a:lstStyle/>
          <a:p>
            <a:r>
              <a:rPr lang="en-GB" sz="2800">
                <a:solidFill>
                  <a:srgbClr val="FFFFFF"/>
                </a:solidFill>
              </a:rPr>
              <a:t>Future Research</a:t>
            </a:r>
          </a:p>
          <a:p>
            <a:r>
              <a:rPr lang="en-GB" sz="2800">
                <a:solidFill>
                  <a:srgbClr val="FFFFFF"/>
                </a:solidFill>
              </a:rPr>
              <a:t>Use larger samples</a:t>
            </a:r>
          </a:p>
          <a:p>
            <a:r>
              <a:rPr lang="en-GB" sz="2800">
                <a:solidFill>
                  <a:srgbClr val="FFFFFF"/>
                </a:solidFill>
              </a:rPr>
              <a:t>Compare sports and genders</a:t>
            </a:r>
          </a:p>
          <a:p>
            <a:r>
              <a:rPr lang="en-GB" sz="2800">
                <a:solidFill>
                  <a:srgbClr val="FFFFFF"/>
                </a:solidFill>
              </a:rPr>
              <a:t>Include interviews</a:t>
            </a:r>
          </a:p>
          <a:p>
            <a:r>
              <a:rPr lang="en-GB" sz="2800">
                <a:solidFill>
                  <a:srgbClr val="FFFFFF"/>
                </a:solidFill>
              </a:rPr>
              <a:t>Investigate motivation over time</a:t>
            </a:r>
          </a:p>
          <a:p>
            <a:r>
              <a:rPr lang="en-GB" sz="2800">
                <a:solidFill>
                  <a:srgbClr val="FFFFFF"/>
                </a:solidFill>
              </a:rPr>
              <a:t>Examine links between motivation and performance</a:t>
            </a:r>
          </a:p>
          <a:p>
            <a:endParaRPr lang="en-GB" sz="2800">
              <a:solidFill>
                <a:srgbClr val="FFFFFF"/>
              </a:solidFill>
            </a:endParaRPr>
          </a:p>
          <a:p>
            <a:endParaRPr lang="en-GB" sz="28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0A8E709-95A8-293B-77C9-D8D89398D102}"/>
              </a:ext>
            </a:extLst>
          </p:cNvPr>
          <p:cNvSpPr>
            <a:spLocks noGrp="1"/>
          </p:cNvSpPr>
          <p:nvPr>
            <p:ph idx="1"/>
          </p:nvPr>
        </p:nvSpPr>
        <p:spPr>
          <a:xfrm>
            <a:off x="4447308" y="591344"/>
            <a:ext cx="6906491" cy="5585619"/>
          </a:xfrm>
        </p:spPr>
        <p:txBody>
          <a:bodyPr anchor="ctr">
            <a:normAutofit/>
          </a:bodyPr>
          <a:lstStyle/>
          <a:p>
            <a:endParaRPr lang="en-GB"/>
          </a:p>
        </p:txBody>
      </p:sp>
    </p:spTree>
    <p:extLst>
      <p:ext uri="{BB962C8B-B14F-4D97-AF65-F5344CB8AC3E}">
        <p14:creationId xmlns:p14="http://schemas.microsoft.com/office/powerpoint/2010/main" val="23627155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B5D5DC-1E3E-3455-46D4-DEABC2300C47}"/>
              </a:ext>
            </a:extLst>
          </p:cNvPr>
          <p:cNvSpPr>
            <a:spLocks noGrp="1"/>
          </p:cNvSpPr>
          <p:nvPr>
            <p:ph type="title"/>
          </p:nvPr>
        </p:nvSpPr>
        <p:spPr>
          <a:xfrm>
            <a:off x="1171074" y="1396686"/>
            <a:ext cx="3240506" cy="4064628"/>
          </a:xfrm>
        </p:spPr>
        <p:txBody>
          <a:bodyPr>
            <a:normAutofit/>
          </a:bodyPr>
          <a:lstStyle/>
          <a:p>
            <a:r>
              <a:rPr lang="en-GB" sz="2400">
                <a:solidFill>
                  <a:srgbClr val="FFFFFF"/>
                </a:solidFill>
              </a:rPr>
              <a:t>Conclusion</a:t>
            </a:r>
          </a:p>
          <a:p>
            <a:r>
              <a:rPr lang="en-GB" sz="2400">
                <a:solidFill>
                  <a:srgbClr val="FFFFFF"/>
                </a:solidFill>
              </a:rPr>
              <a:t>Participants demonstrated strong autonomous motivation</a:t>
            </a:r>
          </a:p>
          <a:p>
            <a:r>
              <a:rPr lang="en-GB" sz="2400">
                <a:solidFill>
                  <a:srgbClr val="FFFFFF"/>
                </a:solidFill>
              </a:rPr>
              <a:t>Sport participation was mainly driven by enjoyment, identity, and development</a:t>
            </a:r>
          </a:p>
          <a:p>
            <a:r>
              <a:rPr lang="en-GB" sz="2400">
                <a:solidFill>
                  <a:srgbClr val="FFFFFF"/>
                </a:solidFill>
              </a:rPr>
              <a:t>Athletes are most motivated when sport feels meaningful and self-chosen</a:t>
            </a:r>
          </a:p>
          <a:p>
            <a:endParaRPr lang="en-GB" sz="2400">
              <a:solidFill>
                <a:srgbClr val="FFFFFF"/>
              </a:solidFill>
            </a:endParaRPr>
          </a:p>
          <a:p>
            <a:endParaRPr lang="en-GB" sz="2400">
              <a:solidFill>
                <a:srgbClr val="FFFFFF"/>
              </a:solidFill>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C80A913-4A77-EE7E-F732-A13370516484}"/>
              </a:ext>
            </a:extLst>
          </p:cNvPr>
          <p:cNvSpPr>
            <a:spLocks noGrp="1"/>
          </p:cNvSpPr>
          <p:nvPr>
            <p:ph idx="1"/>
          </p:nvPr>
        </p:nvSpPr>
        <p:spPr>
          <a:xfrm>
            <a:off x="5370153" y="1526033"/>
            <a:ext cx="5536397" cy="3935281"/>
          </a:xfrm>
        </p:spPr>
        <p:txBody>
          <a:bodyPr>
            <a:normAutofit/>
          </a:bodyPr>
          <a:lstStyle/>
          <a:p>
            <a:endParaRPr lang="en-GB"/>
          </a:p>
        </p:txBody>
      </p:sp>
    </p:spTree>
    <p:extLst>
      <p:ext uri="{BB962C8B-B14F-4D97-AF65-F5344CB8AC3E}">
        <p14:creationId xmlns:p14="http://schemas.microsoft.com/office/powerpoint/2010/main" val="39148519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69E36A-316B-AFAD-28D0-24EABF36FA8E}"/>
              </a:ext>
            </a:extLst>
          </p:cNvPr>
          <p:cNvSpPr>
            <a:spLocks noGrp="1"/>
          </p:cNvSpPr>
          <p:nvPr>
            <p:ph type="title"/>
          </p:nvPr>
        </p:nvSpPr>
        <p:spPr>
          <a:xfrm>
            <a:off x="1171074" y="1396686"/>
            <a:ext cx="3240506" cy="4064628"/>
          </a:xfrm>
        </p:spPr>
        <p:txBody>
          <a:bodyPr>
            <a:normAutofit/>
          </a:bodyPr>
          <a:lstStyle/>
          <a:p>
            <a:r>
              <a:rPr lang="en-GB" sz="3400">
                <a:solidFill>
                  <a:srgbClr val="FFFFFF"/>
                </a:solidFill>
              </a:rPr>
              <a:t>References</a:t>
            </a:r>
          </a:p>
          <a:p>
            <a:r>
              <a:rPr lang="en-GB" sz="3400">
                <a:solidFill>
                  <a:srgbClr val="FFFFFF"/>
                </a:solidFill>
              </a:rPr>
              <a:t>Deci, E. L., and Ryan, R. M. (2000)</a:t>
            </a:r>
          </a:p>
          <a:p>
            <a:r>
              <a:rPr lang="en-GB" sz="3400">
                <a:solidFill>
                  <a:srgbClr val="FFFFFF"/>
                </a:solidFill>
              </a:rPr>
              <a:t>Pelletier, L. G., et al. (1995)</a:t>
            </a:r>
          </a:p>
          <a:p>
            <a:r>
              <a:rPr lang="en-GB" sz="3400">
                <a:solidFill>
                  <a:srgbClr val="FFFFFF"/>
                </a:solidFill>
              </a:rPr>
              <a:t>Ryan, R. M., and Deci, E. L. (2017)</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4" name="Content Placeholder 3">
            <a:extLst>
              <a:ext uri="{FF2B5EF4-FFF2-40B4-BE49-F238E27FC236}">
                <a16:creationId xmlns:a16="http://schemas.microsoft.com/office/drawing/2014/main" id="{C3AB5AAD-2CA0-0D06-60A4-D41D0A1928BF}"/>
              </a:ext>
            </a:extLst>
          </p:cNvPr>
          <p:cNvGraphicFramePr>
            <a:graphicFrameLocks noGrp="1"/>
          </p:cNvGraphicFramePr>
          <p:nvPr>
            <p:ph idx="1"/>
            <p:extLst>
              <p:ext uri="{D42A27DB-BD31-4B8C-83A1-F6EECF244321}">
                <p14:modId xmlns:p14="http://schemas.microsoft.com/office/powerpoint/2010/main" val="2831392117"/>
              </p:ext>
            </p:extLst>
          </p:nvPr>
        </p:nvGraphicFramePr>
        <p:xfrm>
          <a:off x="6192361" y="3215164"/>
          <a:ext cx="3891915" cy="2447182"/>
        </p:xfrm>
        <a:graphic>
          <a:graphicData uri="http://schemas.openxmlformats.org/drawingml/2006/table">
            <a:tbl>
              <a:tblPr firstRow="1" firstCol="1" bandRow="1">
                <a:tableStyleId>{5C22544A-7EE6-4342-B048-85BDC9FD1C3A}</a:tableStyleId>
              </a:tblPr>
              <a:tblGrid>
                <a:gridCol w="1739900">
                  <a:extLst>
                    <a:ext uri="{9D8B030D-6E8A-4147-A177-3AD203B41FA5}">
                      <a16:colId xmlns:a16="http://schemas.microsoft.com/office/drawing/2014/main" val="2140562459"/>
                    </a:ext>
                  </a:extLst>
                </a:gridCol>
                <a:gridCol w="894080">
                  <a:extLst>
                    <a:ext uri="{9D8B030D-6E8A-4147-A177-3AD203B41FA5}">
                      <a16:colId xmlns:a16="http://schemas.microsoft.com/office/drawing/2014/main" val="3494326298"/>
                    </a:ext>
                  </a:extLst>
                </a:gridCol>
                <a:gridCol w="1257935">
                  <a:extLst>
                    <a:ext uri="{9D8B030D-6E8A-4147-A177-3AD203B41FA5}">
                      <a16:colId xmlns:a16="http://schemas.microsoft.com/office/drawing/2014/main" val="217672791"/>
                    </a:ext>
                  </a:extLst>
                </a:gridCol>
              </a:tblGrid>
              <a:tr h="1045102">
                <a:tc>
                  <a:txBody>
                    <a:bodyPr/>
                    <a:lstStyle/>
                    <a:p>
                      <a:pPr algn="ctr">
                        <a:buNone/>
                      </a:pPr>
                      <a:r>
                        <a:rPr lang="en-GB" sz="1200">
                          <a:effectLst/>
                        </a:rPr>
                        <a:t>AI Tool (with url)</a:t>
                      </a:r>
                      <a:endParaRPr lang="en-GB" sz="10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buNone/>
                      </a:pPr>
                      <a:r>
                        <a:rPr lang="en-GB" sz="1200" dirty="0">
                          <a:effectLst/>
                        </a:rPr>
                        <a:t>Date used</a:t>
                      </a:r>
                      <a:endParaRPr lang="en-GB" sz="1000"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buNone/>
                      </a:pPr>
                      <a:r>
                        <a:rPr lang="en-GB" sz="1200" dirty="0">
                          <a:effectLst/>
                        </a:rPr>
                        <a:t>Why did you use this tool</a:t>
                      </a:r>
                      <a:endParaRPr lang="en-GB" sz="10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723307484"/>
                  </a:ext>
                </a:extLst>
              </a:tr>
              <a:tr h="520726">
                <a:tc>
                  <a:txBody>
                    <a:bodyPr/>
                    <a:lstStyle/>
                    <a:p>
                      <a:pPr>
                        <a:buNone/>
                      </a:pPr>
                      <a:r>
                        <a:rPr lang="en-GB" sz="1200" u="sng" dirty="0">
                          <a:solidFill>
                            <a:srgbClr val="FF0000"/>
                          </a:solidFill>
                          <a:effectLst/>
                          <a:hlinkClick r:id="rId2">
                            <a:extLst>
                              <a:ext uri="{A12FA001-AC4F-418D-AE19-62706E023703}">
                                <ahyp:hlinkClr xmlns:ahyp="http://schemas.microsoft.com/office/drawing/2018/hyperlinkcolor" val="tx"/>
                              </a:ext>
                            </a:extLst>
                          </a:hlinkClick>
                        </a:rPr>
                        <a:t>https://www.grammarly.com</a:t>
                      </a:r>
                      <a:r>
                        <a:rPr lang="en-GB" sz="1200" dirty="0">
                          <a:solidFill>
                            <a:srgbClr val="FF0000"/>
                          </a:solidFill>
                          <a:effectLst/>
                        </a:rPr>
                        <a:t> </a:t>
                      </a:r>
                    </a:p>
                    <a:p>
                      <a:pPr>
                        <a:buNone/>
                      </a:pPr>
                      <a:endParaRPr lang="en-GB" sz="1200" dirty="0">
                        <a:solidFill>
                          <a:srgbClr val="FF0000"/>
                        </a:solidFill>
                        <a:effectLst/>
                        <a:latin typeface="Times New Roman" panose="02020603050405020304" pitchFamily="18" charset="0"/>
                        <a:ea typeface="Times New Roman" panose="02020603050405020304" pitchFamily="18" charset="0"/>
                      </a:endParaRPr>
                    </a:p>
                    <a:p>
                      <a:pPr>
                        <a:buNone/>
                      </a:pPr>
                      <a:endParaRPr lang="en-GB" sz="1200" dirty="0">
                        <a:solidFill>
                          <a:srgbClr val="FF0000"/>
                        </a:solidFill>
                        <a:effectLst/>
                        <a:latin typeface="Times New Roman" panose="02020603050405020304" pitchFamily="18" charset="0"/>
                        <a:ea typeface="Times New Roman" panose="02020603050405020304" pitchFamily="18" charset="0"/>
                      </a:endParaRPr>
                    </a:p>
                    <a:p>
                      <a:pPr>
                        <a:buNone/>
                      </a:pPr>
                      <a:r>
                        <a:rPr lang="en-GB" sz="1200" dirty="0" err="1">
                          <a:solidFill>
                            <a:srgbClr val="FF0000"/>
                          </a:solidFill>
                          <a:effectLst/>
                          <a:latin typeface="Times New Roman" panose="02020603050405020304" pitchFamily="18" charset="0"/>
                          <a:ea typeface="Times New Roman" panose="02020603050405020304" pitchFamily="18" charset="0"/>
                        </a:rPr>
                        <a:t>Copoliet</a:t>
                      </a:r>
                      <a:r>
                        <a:rPr lang="en-GB" sz="1200" dirty="0">
                          <a:solidFill>
                            <a:srgbClr val="FF0000"/>
                          </a:solidFill>
                          <a:effectLst/>
                          <a:latin typeface="Times New Roman" panose="02020603050405020304" pitchFamily="18" charset="0"/>
                          <a:ea typeface="Times New Roman" panose="02020603050405020304" pitchFamily="18" charset="0"/>
                        </a:rPr>
                        <a:t> </a:t>
                      </a:r>
                    </a:p>
                    <a:p>
                      <a:pPr>
                        <a:buNone/>
                      </a:pPr>
                      <a:endParaRPr lang="en-GB" sz="1200" dirty="0">
                        <a:solidFill>
                          <a:srgbClr val="FF0000"/>
                        </a:solidFill>
                        <a:effectLst/>
                        <a:latin typeface="Times New Roman" panose="02020603050405020304" pitchFamily="18" charset="0"/>
                        <a:ea typeface="Times New Roman" panose="02020603050405020304" pitchFamily="18" charset="0"/>
                      </a:endParaRPr>
                    </a:p>
                    <a:p>
                      <a:pPr>
                        <a:buNone/>
                      </a:pPr>
                      <a:r>
                        <a:rPr lang="en-GB" sz="1200" dirty="0" err="1">
                          <a:solidFill>
                            <a:srgbClr val="FF0000"/>
                          </a:solidFill>
                          <a:effectLst/>
                          <a:latin typeface="Times New Roman" panose="02020603050405020304" pitchFamily="18" charset="0"/>
                          <a:ea typeface="Times New Roman" panose="02020603050405020304" pitchFamily="18" charset="0"/>
                        </a:rPr>
                        <a:t>Chatgbt</a:t>
                      </a:r>
                      <a:r>
                        <a:rPr lang="en-GB" sz="1200" dirty="0">
                          <a:solidFill>
                            <a:srgbClr val="FF0000"/>
                          </a:solidFill>
                          <a:effectLst/>
                          <a:latin typeface="Times New Roman" panose="02020603050405020304" pitchFamily="18" charset="0"/>
                          <a:ea typeface="Times New Roman" panose="02020603050405020304" pitchFamily="18" charset="0"/>
                        </a:rPr>
                        <a:t> </a:t>
                      </a:r>
                    </a:p>
                  </a:txBody>
                  <a:tcPr marL="68580" marR="68580" marT="0" marB="0"/>
                </a:tc>
                <a:tc>
                  <a:txBody>
                    <a:bodyPr/>
                    <a:lstStyle/>
                    <a:p>
                      <a:pPr>
                        <a:buNone/>
                      </a:pPr>
                      <a:r>
                        <a:rPr lang="en-GB" sz="900" dirty="0">
                          <a:effectLst/>
                        </a:rPr>
                        <a:t>08/05/2026</a:t>
                      </a:r>
                    </a:p>
                    <a:p>
                      <a:pPr>
                        <a:buNone/>
                      </a:pPr>
                      <a:endParaRPr lang="en-GB" sz="900" dirty="0">
                        <a:effectLst/>
                        <a:latin typeface="Times New Roman" panose="02020603050405020304" pitchFamily="18" charset="0"/>
                        <a:ea typeface="Times New Roman" panose="02020603050405020304" pitchFamily="18" charset="0"/>
                      </a:endParaRPr>
                    </a:p>
                    <a:p>
                      <a:pPr>
                        <a:buNone/>
                      </a:pPr>
                      <a:endParaRPr lang="en-GB" sz="900" dirty="0">
                        <a:effectLst/>
                        <a:latin typeface="Times New Roman" panose="02020603050405020304" pitchFamily="18" charset="0"/>
                        <a:ea typeface="Times New Roman" panose="02020603050405020304" pitchFamily="18" charset="0"/>
                      </a:endParaRPr>
                    </a:p>
                    <a:p>
                      <a:pPr>
                        <a:buNone/>
                      </a:pPr>
                      <a:endParaRPr lang="en-GB" sz="900" dirty="0">
                        <a:effectLst/>
                        <a:latin typeface="Times New Roman" panose="02020603050405020304" pitchFamily="18" charset="0"/>
                        <a:ea typeface="Times New Roman" panose="02020603050405020304" pitchFamily="18" charset="0"/>
                      </a:endParaRPr>
                    </a:p>
                    <a:p>
                      <a:pPr>
                        <a:buNone/>
                      </a:pPr>
                      <a:endParaRPr lang="en-GB" sz="900" dirty="0">
                        <a:effectLst/>
                        <a:latin typeface="Times New Roman" panose="02020603050405020304" pitchFamily="18" charset="0"/>
                        <a:ea typeface="Times New Roman" panose="02020603050405020304" pitchFamily="18" charset="0"/>
                      </a:endParaRPr>
                    </a:p>
                    <a:p>
                      <a:pPr>
                        <a:buNone/>
                      </a:pPr>
                      <a:r>
                        <a:rPr lang="en-GB" sz="900" dirty="0">
                          <a:effectLst/>
                          <a:latin typeface="Times New Roman" panose="02020603050405020304" pitchFamily="18" charset="0"/>
                          <a:ea typeface="Times New Roman" panose="02020603050405020304" pitchFamily="18" charset="0"/>
                        </a:rPr>
                        <a:t>08/05/2026</a:t>
                      </a:r>
                    </a:p>
                    <a:p>
                      <a:pPr>
                        <a:buNone/>
                      </a:pPr>
                      <a:endParaRPr lang="en-GB" sz="900" dirty="0">
                        <a:effectLst/>
                        <a:latin typeface="Times New Roman" panose="02020603050405020304" pitchFamily="18" charset="0"/>
                        <a:ea typeface="Times New Roman" panose="02020603050405020304" pitchFamily="18" charset="0"/>
                      </a:endParaRPr>
                    </a:p>
                    <a:p>
                      <a:pPr>
                        <a:buNone/>
                      </a:pPr>
                      <a:endParaRPr lang="en-GB" sz="900" dirty="0">
                        <a:effectLst/>
                        <a:latin typeface="Times New Roman" panose="02020603050405020304" pitchFamily="18" charset="0"/>
                        <a:ea typeface="Times New Roman" panose="02020603050405020304" pitchFamily="18" charset="0"/>
                      </a:endParaRPr>
                    </a:p>
                    <a:p>
                      <a:pPr>
                        <a:buNone/>
                      </a:pPr>
                      <a:r>
                        <a:rPr lang="en-GB" sz="900" dirty="0">
                          <a:effectLst/>
                          <a:latin typeface="Times New Roman" panose="02020603050405020304" pitchFamily="18" charset="0"/>
                          <a:ea typeface="Times New Roman" panose="02020603050405020304" pitchFamily="18" charset="0"/>
                        </a:rPr>
                        <a:t>08/05/2026</a:t>
                      </a:r>
                      <a:endParaRPr lang="en-GB" sz="1000"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buNone/>
                      </a:pPr>
                      <a:r>
                        <a:rPr lang="en-GB" sz="900" dirty="0">
                          <a:effectLst/>
                        </a:rPr>
                        <a:t>Check my work</a:t>
                      </a:r>
                    </a:p>
                    <a:p>
                      <a:pPr>
                        <a:buNone/>
                      </a:pPr>
                      <a:endParaRPr lang="en-GB" sz="900" dirty="0">
                        <a:effectLst/>
                        <a:latin typeface="Times New Roman" panose="02020603050405020304" pitchFamily="18" charset="0"/>
                        <a:ea typeface="Times New Roman" panose="02020603050405020304" pitchFamily="18" charset="0"/>
                      </a:endParaRPr>
                    </a:p>
                    <a:p>
                      <a:pPr>
                        <a:buNone/>
                      </a:pPr>
                      <a:endParaRPr lang="en-GB" sz="900" dirty="0">
                        <a:effectLst/>
                        <a:latin typeface="Times New Roman" panose="02020603050405020304" pitchFamily="18" charset="0"/>
                        <a:ea typeface="Times New Roman" panose="02020603050405020304" pitchFamily="18" charset="0"/>
                      </a:endParaRPr>
                    </a:p>
                    <a:p>
                      <a:pPr>
                        <a:buNone/>
                      </a:pPr>
                      <a:endParaRPr lang="en-GB" sz="900" dirty="0">
                        <a:effectLst/>
                        <a:latin typeface="Times New Roman" panose="02020603050405020304" pitchFamily="18" charset="0"/>
                        <a:ea typeface="Times New Roman" panose="02020603050405020304" pitchFamily="18" charset="0"/>
                      </a:endParaRPr>
                    </a:p>
                    <a:p>
                      <a:pPr>
                        <a:buNone/>
                      </a:pPr>
                      <a:endParaRPr lang="en-GB" sz="900" dirty="0">
                        <a:effectLst/>
                        <a:latin typeface="Times New Roman" panose="02020603050405020304" pitchFamily="18" charset="0"/>
                        <a:ea typeface="Times New Roman" panose="02020603050405020304" pitchFamily="18" charset="0"/>
                      </a:endParaRPr>
                    </a:p>
                    <a:p>
                      <a:pPr>
                        <a:buNone/>
                      </a:pPr>
                      <a:r>
                        <a:rPr lang="en-GB" sz="900" dirty="0">
                          <a:effectLst/>
                          <a:latin typeface="Times New Roman" panose="02020603050405020304" pitchFamily="18" charset="0"/>
                          <a:ea typeface="Times New Roman" panose="02020603050405020304" pitchFamily="18" charset="0"/>
                        </a:rPr>
                        <a:t>For the background of the slides </a:t>
                      </a:r>
                    </a:p>
                    <a:p>
                      <a:pPr>
                        <a:buNone/>
                      </a:pPr>
                      <a:endParaRPr lang="en-GB" sz="900" dirty="0">
                        <a:effectLst/>
                        <a:latin typeface="Times New Roman" panose="02020603050405020304" pitchFamily="18" charset="0"/>
                        <a:ea typeface="Times New Roman" panose="02020603050405020304" pitchFamily="18" charset="0"/>
                      </a:endParaRPr>
                    </a:p>
                    <a:p>
                      <a:pPr>
                        <a:buNone/>
                      </a:pPr>
                      <a:r>
                        <a:rPr lang="en-GB" sz="1000" dirty="0">
                          <a:effectLst/>
                          <a:latin typeface="Times New Roman" panose="02020603050405020304" pitchFamily="18" charset="0"/>
                          <a:ea typeface="Times New Roman" panose="02020603050405020304" pitchFamily="18" charset="0"/>
                        </a:rPr>
                        <a:t>To help structure </a:t>
                      </a:r>
                      <a:r>
                        <a:rPr lang="en-GB" sz="1000">
                          <a:effectLst/>
                          <a:latin typeface="Times New Roman" panose="02020603050405020304" pitchFamily="18" charset="0"/>
                          <a:ea typeface="Times New Roman" panose="02020603050405020304" pitchFamily="18" charset="0"/>
                        </a:rPr>
                        <a:t>the PowerPoint</a:t>
                      </a:r>
                      <a:endParaRPr lang="en-GB" sz="10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3873164138"/>
                  </a:ext>
                </a:extLst>
              </a:tr>
            </a:tbl>
          </a:graphicData>
        </a:graphic>
      </p:graphicFrame>
    </p:spTree>
    <p:extLst>
      <p:ext uri="{BB962C8B-B14F-4D97-AF65-F5344CB8AC3E}">
        <p14:creationId xmlns:p14="http://schemas.microsoft.com/office/powerpoint/2010/main" val="28064830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16</TotalTime>
  <Words>613</Words>
  <Application>Microsoft Office PowerPoint</Application>
  <PresentationFormat>Widescreen</PresentationFormat>
  <Paragraphs>138</Paragraphs>
  <Slides>19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Aptos</vt:lpstr>
      <vt:lpstr>Aptos Display</vt:lpstr>
      <vt:lpstr>Arial</vt:lpstr>
      <vt:lpstr>Calibri</vt:lpstr>
      <vt:lpstr>Times New Roman</vt:lpstr>
      <vt:lpstr>Office Theme</vt:lpstr>
      <vt:lpstr>        Exploring Motivation for Sport Participation Using Self-Determination Theory What motivational factors influence continued participation in sport?  Presented by: mckenzie  Research in Health &amp; Physical Activity  </vt:lpstr>
      <vt:lpstr>Introduction Motivation influences participation, performance, and persistence in sport Self-Determination Theory explains autonomous and controlled motivation Autonomous motivation is linked to better wellbeing and persistence Controlled motivation includes guilt, pressure, rewards, and approval  </vt:lpstr>
      <vt:lpstr>Literature Review Deci and Ryan (2000) developed Self-Determination Theory Pelletier et al. (1995) developed the Sport Motivation Scale Ryan and Deci (2017) linked autonomous motivation with wellbeing and adherence Previous studies show intrinsic motivation predicts persistence in sport  </vt:lpstr>
      <vt:lpstr>Rationale Understanding athlete motivation may help reduce sport dropout Pressure-based motivation may increase burnout risk This study explored whether athletes were mainly autonomously motivated  </vt:lpstr>
      <vt:lpstr>Aim and Hypothesis Aim: To investigate motivational factors influencing sport participation Objectives: Measure intrinsic motivation Measure integrated regulation Measure identified regulation Measure introjected regulation Measure external regulation Measure amotivation Hypothesis: Participants would report higher autonomous motivation and lower amotivation  </vt:lpstr>
      <vt:lpstr>Methodology Quantitative cross-sectional questionnaire study 40 sport participants completed the questionnaire Convenience sampling was used 18-item questionnaire using a 5-point Likert scale 1 = strongly disagree 5 = strongly agree  </vt:lpstr>
      <vt:lpstr>Questionnaire Structure Intrinsic motivation = enjoyment and learning Integrated regulation = sport reflects identity Identified regulation = personal value Introjected regulation = guilt and pressure External regulation = rewards and approval Amotivation = lack of purpose  </vt:lpstr>
      <vt:lpstr>Ethical Considerations Informed consent obtained Participants could withdraw at any time Responses were anonymous Data stored confidentially No personal identifying information collected  </vt:lpstr>
      <vt:lpstr>Data Analysis Descriptive statistics used Mean scores calculated for each motivation type Motivational profiles compared Self-Determination Index calculated  </vt:lpstr>
      <vt:lpstr>Results Intrinsic motivation mean = 4.36 Integrated regulation mean = 4.28 Identified regulation mean = 4.21 Introjected regulation mean = 3.15 External regulation mean = 2.63 Amotivation mean = 1.88  </vt:lpstr>
      <vt:lpstr>Results Graph Insert column chart using: Intrinsic = 4.36 Integrated = 4.28 Identified = 4.21 Introjected = 3.15 External = 2.63 Amotivation = 1.88  </vt:lpstr>
      <vt:lpstr>Key Findings Participants mainly participated because they enjoy sport Sport reflected personal identity Participants valued self-development Some athletes showed moderate guilt and pressure A small group showed signs of amotivation  </vt:lpstr>
      <vt:lpstr>           Discussion Findings support Self-Determination Theory Autonomous motivation was strongest Controlled motivation was lower Amotivation was lowest overall Some athletes may experience pressure and self-worth concerns  </vt:lpstr>
      <vt:lpstr>Link to Literature Findings support Deci and Ryan (2000) Findings support Ryan and Deci (2017) Autonomous motivation predicts persistence and wellbeing Controlled motivation may increase burnout risk  </vt:lpstr>
      <vt:lpstr>Practical Applications Coaches should encourage autonomy Focus on enjoyment and mastery Reduce pressure-based coaching Support athlete confidence Identify athletes at risk of disengagement  </vt:lpstr>
      <vt:lpstr>Limitations Small sample size Convenience sampling Self-report questionnaire No qualitative interviews Limited generalisability  </vt:lpstr>
      <vt:lpstr>Future Research Use larger samples Compare sports and genders Include interviews Investigate motivation over time Examine links between motivation and performance  </vt:lpstr>
      <vt:lpstr>Conclusion Participants demonstrated strong autonomous motivation Sport participation was mainly driven by enjoyment, identity, and development Athletes are most motivated when sport feels meaningful and self-chosen  </vt:lpstr>
      <vt:lpstr>References Deci, E. L., and Ryan, R. M. (2000) Pelletier, L. G., et al. (1995) Ryan, R. M., and Deci, E. L. (2017)</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mckenzie callard</dc:creator>
  <cp:lastModifiedBy>mckenzie callard</cp:lastModifiedBy>
  <cp:revision>1</cp:revision>
  <dcterms:created xsi:type="dcterms:W3CDTF">2026-05-08T10:26:34Z</dcterms:created>
  <dcterms:modified xsi:type="dcterms:W3CDTF">2026-05-08T10:42:57Z</dcterms:modified>
</cp:coreProperties>
</file>