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277" r:id="rId2"/>
    <p:sldId id="455" r:id="rId3"/>
    <p:sldId id="456" r:id="rId4"/>
    <p:sldId id="442" r:id="rId5"/>
    <p:sldId id="458" r:id="rId6"/>
    <p:sldId id="457" r:id="rId7"/>
    <p:sldId id="460" r:id="rId8"/>
    <p:sldId id="452" r:id="rId9"/>
    <p:sldId id="459" r:id="rId10"/>
    <p:sldId id="454" r:id="rId11"/>
    <p:sldId id="450" r:id="rId12"/>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876" autoAdjust="0"/>
    <p:restoredTop sz="94576" autoAdjust="0"/>
  </p:normalViewPr>
  <p:slideViewPr>
    <p:cSldViewPr>
      <p:cViewPr varScale="1">
        <p:scale>
          <a:sx n="82" d="100"/>
          <a:sy n="82" d="100"/>
        </p:scale>
        <p:origin x="1416"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22/04/2026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22/04/2026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22/04/2026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22/04/2026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22/04/2026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22/04/2026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breastcancer.org/types/invasive-ductal-carcinoma" TargetMode="External"/><Relationship Id="rId2" Type="http://schemas.openxmlformats.org/officeDocument/2006/relationships/hyperlink" Target="https://www.cancer.org/cancer/types/breast-cancer/risk-and-prevention.html" TargetMode="External"/><Relationship Id="rId1" Type="http://schemas.openxmlformats.org/officeDocument/2006/relationships/slideLayout" Target="../slideLayouts/slideLayout2.xml"/><Relationship Id="rId6" Type="http://schemas.openxmlformats.org/officeDocument/2006/relationships/hyperlink" Target="https://www.england.nhs.uk/long-read/good-communication-with-patients-waiting-for-care/" TargetMode="External"/><Relationship Id="rId5" Type="http://schemas.openxmlformats.org/officeDocument/2006/relationships/hyperlink" Target="https://www.nhs.uk/conditions/breast-cancer/" TargetMode="External"/><Relationship Id="rId4" Type="http://schemas.openxmlformats.org/officeDocument/2006/relationships/hyperlink" Target="https://www.nic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2246410</a:t>
            </a:r>
          </a:p>
          <a:p>
            <a:pPr algn="l" eaLnBrk="1" hangingPunct="1"/>
            <a:r>
              <a:rPr lang="en-GB" altLang="en-US" sz="2800" b="1" dirty="0">
                <a:solidFill>
                  <a:schemeClr val="bg1"/>
                </a:solidFill>
              </a:rPr>
              <a:t>Student name: Sanuira Juelsa Ferreira Costa</a:t>
            </a:r>
          </a:p>
          <a:p>
            <a:pPr algn="l" eaLnBrk="1" hangingPunct="1"/>
            <a:r>
              <a:rPr lang="en-GB" altLang="en-US" sz="2800" b="1" dirty="0">
                <a:solidFill>
                  <a:schemeClr val="bg1"/>
                </a:solidFill>
              </a:rPr>
              <a:t>Lecturer Name: Soban Sadiq</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IDC, Breast Cancer</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24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a:lstStyle/>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An 82 years old woman who has lived autonomously starts to notice small changes in her best, involving a lump and mild annoyance. In the beginning, she thinks it may be part of ageing, but the symptoms do not go away.</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After visiting her doctor and tests, she is diagnosed with Invasive Ductal Carcinoma,   Breast cancer.</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It also called infiltrating ductal carcinoma, it the most common type of  breast cancer.</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Around 80% of all breast cancers are of this type. according to the American Cancer Society.  Invasive means the cancer moved into surrounding tissues of the breast.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Ductal means the cancer started  in the milk ducts, tubes carry milk from the lobules to the nipple. Carcinoma refers to any cancer that begins in the skin or other  tissues that cover the lining of internal organs, for example, breast cancer.</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(Breastcancer. Org, 2024).</a:t>
            </a:r>
          </a:p>
          <a:p>
            <a:pPr algn="just">
              <a:lnSpc>
                <a:spcPct val="150000"/>
              </a:lnSpc>
              <a:buFont typeface="Wingdings" panose="05000000000000000000" pitchFamily="2" charset="2"/>
              <a:buChar char="§"/>
            </a:pPr>
            <a:endParaRPr lang="en-GB" sz="1400" dirty="0">
              <a:latin typeface="Arial Nova" panose="020B0504020202020204" pitchFamily="34" charset="0"/>
            </a:endParaRPr>
          </a:p>
          <a:p>
            <a:pPr algn="just">
              <a:lnSpc>
                <a:spcPct val="150000"/>
              </a:lnSpc>
              <a:buFont typeface="Wingdings" panose="05000000000000000000" pitchFamily="2" charset="2"/>
              <a:buChar char="§"/>
            </a:pPr>
            <a:endParaRPr lang="en-GB" sz="1400" dirty="0">
              <a:latin typeface="Arial Nova" panose="020B0504020202020204" pitchFamily="34" charset="0"/>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2400" b="1" dirty="0"/>
              <a:t>Information about the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r>
              <a:rPr lang="en-GB" sz="1600" b="1" dirty="0">
                <a:latin typeface="Arial Nova" panose="020B0504020202020204" pitchFamily="34" charset="0"/>
              </a:rPr>
              <a:t>Demographic Information</a:t>
            </a:r>
            <a:r>
              <a:rPr lang="en-GB" sz="1600" dirty="0">
                <a:latin typeface="Arial Nova" panose="020B0504020202020204" pitchFamily="34" charset="0"/>
              </a:rPr>
              <a:t>:</a:t>
            </a:r>
          </a:p>
          <a:p>
            <a:r>
              <a:rPr lang="en-GB" sz="1600" dirty="0">
                <a:latin typeface="Arial" panose="020B0604020202020204" pitchFamily="34" charset="0"/>
                <a:cs typeface="Arial" panose="020B0604020202020204" pitchFamily="34" charset="0"/>
              </a:rPr>
              <a:t>Age: 82</a:t>
            </a:r>
          </a:p>
          <a:p>
            <a:r>
              <a:rPr lang="en-GB" sz="1600" dirty="0">
                <a:latin typeface="Arial" panose="020B0604020202020204" pitchFamily="34" charset="0"/>
                <a:cs typeface="Arial" panose="020B0604020202020204" pitchFamily="34" charset="0"/>
              </a:rPr>
              <a:t>Gender: Female</a:t>
            </a:r>
          </a:p>
          <a:p>
            <a:r>
              <a:rPr lang="en-GB" sz="1600" dirty="0">
                <a:latin typeface="Arial" panose="020B0604020202020204" pitchFamily="34" charset="0"/>
                <a:cs typeface="Arial" panose="020B0604020202020204" pitchFamily="34" charset="0"/>
              </a:rPr>
              <a:t>Living situation: Alone</a:t>
            </a:r>
          </a:p>
          <a:p>
            <a:r>
              <a:rPr lang="en-GB" sz="1600" dirty="0">
                <a:latin typeface="Arial" panose="020B0604020202020204" pitchFamily="34" charset="0"/>
                <a:cs typeface="Arial" panose="020B0604020202020204" pitchFamily="34" charset="0"/>
              </a:rPr>
              <a:t>Occupation: Retired</a:t>
            </a:r>
          </a:p>
          <a:p>
            <a:r>
              <a:rPr lang="en-GB" sz="1600" b="1" dirty="0">
                <a:latin typeface="Arial" panose="020B0604020202020204" pitchFamily="34" charset="0"/>
                <a:cs typeface="Arial" panose="020B0604020202020204" pitchFamily="34" charset="0"/>
              </a:rPr>
              <a:t>Main health measurements</a:t>
            </a:r>
          </a:p>
          <a:p>
            <a:r>
              <a:rPr lang="en-GB" sz="1600" dirty="0">
                <a:latin typeface="Arial" panose="020B0604020202020204" pitchFamily="34" charset="0"/>
                <a:cs typeface="Arial" panose="020B0604020202020204" pitchFamily="34" charset="0"/>
              </a:rPr>
              <a:t>Blood pressure: 135/85 </a:t>
            </a:r>
            <a:r>
              <a:rPr lang="en-GB" sz="1600" dirty="0" err="1">
                <a:latin typeface="Arial" panose="020B0604020202020204" pitchFamily="34" charset="0"/>
                <a:cs typeface="Arial" panose="020B0604020202020204" pitchFamily="34" charset="0"/>
              </a:rPr>
              <a:t>mmhg</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Heart rate: 72 bpm</a:t>
            </a:r>
          </a:p>
          <a:p>
            <a:r>
              <a:rPr lang="en-GB" sz="1600" dirty="0">
                <a:latin typeface="Arial" panose="020B0604020202020204" pitchFamily="34" charset="0"/>
                <a:cs typeface="Arial" panose="020B0604020202020204" pitchFamily="34" charset="0"/>
              </a:rPr>
              <a:t>Respiratory rate: 16 breaths per minute</a:t>
            </a:r>
          </a:p>
          <a:p>
            <a:r>
              <a:rPr lang="en-GB" sz="1600" dirty="0">
                <a:latin typeface="Arial" panose="020B0604020202020204" pitchFamily="34" charset="0"/>
                <a:cs typeface="Arial" panose="020B0604020202020204" pitchFamily="34" charset="0"/>
              </a:rPr>
              <a:t>Temperature: 36.7 C</a:t>
            </a:r>
          </a:p>
          <a:p>
            <a:r>
              <a:rPr lang="en-GB" sz="1600" dirty="0">
                <a:latin typeface="Arial" panose="020B0604020202020204" pitchFamily="34" charset="0"/>
                <a:cs typeface="Arial" panose="020B0604020202020204" pitchFamily="34" charset="0"/>
              </a:rPr>
              <a:t>Weight: 68 kg</a:t>
            </a:r>
          </a:p>
          <a:p>
            <a:r>
              <a:rPr lang="en-GB" sz="1600" dirty="0">
                <a:latin typeface="Arial" panose="020B0604020202020204" pitchFamily="34" charset="0"/>
                <a:cs typeface="Arial" panose="020B0604020202020204" pitchFamily="34" charset="0"/>
              </a:rPr>
              <a:t>Height: 160 cm</a:t>
            </a:r>
          </a:p>
          <a:p>
            <a:r>
              <a:rPr lang="en-GB" sz="1600" dirty="0">
                <a:latin typeface="Arial" panose="020B0604020202020204" pitchFamily="34" charset="0"/>
                <a:cs typeface="Arial" panose="020B0604020202020204" pitchFamily="34" charset="0"/>
              </a:rPr>
              <a:t>BMI: 26.6</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2400" b="1" dirty="0">
                <a:cs typeface="Arial" panose="020B0604020202020204" pitchFamily="34" charset="0"/>
              </a:rPr>
              <a:t>Anatomy and Physiology of the Breast and IDC</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p:txBody>
          <a:bodyPr/>
          <a:lstStyle/>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The breast is of lobules, ducts and connection tissue. The lobules are glands that produce milk, while the ducts are tubes that support milk from the lobules to the nipple. The ligament tissue, which involves fatty and fibrous tissue, carry's and holds the breast shapes in place. </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This anatomical structure permits the breast to carry out its normal physiological function of milk production and transport.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Invasive ductal carcinoma is a type of breast cancer that starts in the milk ducts. It expands when abnormal cells grow ungovernable and break through the duct wall, invasive the surrounding breast tissue.</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This procedure disrupts the normal structure and function of the breast.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As the disease advances, the cancer cells may expand to nearby lymph nodes and, through the bloodstream, to other parts of the body for instance, lungs, liver or bones. This spread interferes with normal physiology processes and can lead to serious complications it not treated.</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(NHS, 2024)</a:t>
            </a:r>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24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a:buFont typeface="Wingdings" panose="05000000000000000000" pitchFamily="2" charset="2"/>
              <a:buChar char="§"/>
            </a:pPr>
            <a:r>
              <a:rPr lang="en-GB" sz="1400" b="1" dirty="0"/>
              <a:t>Lifestyle and health behaviour of the patient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The patient is 82 years old  woman who has lived independently, which proposed she is able to control daily life on her own. However, at this age,  people are frequently less physically active because of ageing, reduced mobility, or other health problems. </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Lower physical activity can affect overall health and recuperation. Diet may also become less balanced in older adults, principally if appetite is reduced or if they live alone, which can influence  nutrition and wellbeing.</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Lifestyle factors for example, weight, alcohol use and smoking can as well affect the risk of breast cancer. Alcohol can grow the risk, while keep a healthy weight and stay active can help reduce it.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 In this case, the patient first thought the breast changes were due to ageing, which may have delayer her visiting a doctor. This is usual in older adults and can mean cancer is diagnosed at a later stage. (American Cancer Society, 2024).</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07094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24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pPr lvl="1"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The patient’s daily routine is likely  to be quite independent, as she lives alone. She may wake up and carry out basic tasks, for example, washing, getting dressed, and making her own meals. Because of her age, she may not be very physically active and may spend more time resting  or doing light activities for instance, watching television or reading.</a:t>
            </a:r>
          </a:p>
          <a:p>
            <a:pPr lvl="1"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She may be able to do a little household tasks, but more difficult activities may be reduced   mobility or low energy levels. Her diet may not every time balanced, especially  if she has a reduced appetite or does not feel motivated to cook. Living alone may as well mean she has less social interaction, which can affect her overall wellbeing.</a:t>
            </a:r>
          </a:p>
          <a:p>
            <a:pPr lvl="1"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In this case, she did not seek medical aid straight away when she noticed transformation in her breast, possibly because she thought it was part of ageing. This shows how daily habits and beliefs can affect health.</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spTree>
    <p:extLst>
      <p:ext uri="{BB962C8B-B14F-4D97-AF65-F5344CB8AC3E}">
        <p14:creationId xmlns:p14="http://schemas.microsoft.com/office/powerpoint/2010/main" val="42548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24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a:lstStyle/>
          <a:p>
            <a:pPr>
              <a:buFont typeface="Wingdings" panose="05000000000000000000" pitchFamily="2" charset="2"/>
              <a:buChar char="§"/>
            </a:pPr>
            <a:r>
              <a:rPr lang="en-GB" sz="1400" b="1" dirty="0"/>
              <a:t>Communication and ethical considerations</a:t>
            </a: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Good</a:t>
            </a:r>
            <a:r>
              <a:rPr lang="en-GB" sz="1400" b="1"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communication is essential in the care of this patient. Healthcare professionals should use clear and simple language when explaining her diagnosis and treatment options, so she understand her situation.</a:t>
            </a: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Because she is 82 years old, extra care may be needed, for example, speaking slowly, checking her understanding, and giving her sufficient time to ask questions. This can help decrease anxiety and support her in making informed decisions regarding her care. According to NHS England guidance, communication should be clear, patient-centred and easy to understand.</a:t>
            </a: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There are also important ethical considerations. The patient has the right to make own decisions regarding  her care, which is known as autonomy. Healthcare professionals must respect her choices and make sure she gives informed consent before any treatment. This means she must quite understand the information given to her .</a:t>
            </a:r>
          </a:p>
          <a:p>
            <a:pPr>
              <a:buFont typeface="Wingdings" panose="05000000000000000000" pitchFamily="2" charset="2"/>
              <a:buChar char="§"/>
            </a:pPr>
            <a:r>
              <a:rPr lang="en-GB" sz="1400" dirty="0">
                <a:latin typeface="Arial" panose="020B0604020202020204" pitchFamily="34" charset="0"/>
                <a:cs typeface="Arial" panose="020B0604020202020204" pitchFamily="34" charset="0"/>
              </a:rPr>
              <a:t>Her personal information should be kept private, which is known as confidentially, and she should always be treated with dignity and respect. Healthcare professionals should also act in her best interests and avoid causing harm. (NHS England, 2023)</a:t>
            </a: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2400" b="1" dirty="0">
                <a:cs typeface="Arial" panose="020B0604020202020204" pitchFamily="34" charset="0"/>
              </a:rPr>
              <a:t>Risk factors</a:t>
            </a:r>
          </a:p>
        </p:txBody>
      </p:sp>
      <p:sp>
        <p:nvSpPr>
          <p:cNvPr id="2" name="Content Placeholder 1">
            <a:extLst>
              <a:ext uri="{FF2B5EF4-FFF2-40B4-BE49-F238E27FC236}">
                <a16:creationId xmlns:a16="http://schemas.microsoft.com/office/drawing/2014/main" id="{B6307EA7-00DA-7750-8609-7051118EDC20}"/>
              </a:ext>
            </a:extLst>
          </p:cNvPr>
          <p:cNvSpPr>
            <a:spLocks noGrp="1"/>
          </p:cNvSpPr>
          <p:nvPr>
            <p:ph idx="1"/>
          </p:nvPr>
        </p:nvSpPr>
        <p:spPr/>
        <p:txBody>
          <a:bodyPr/>
          <a:lstStyle/>
          <a:p>
            <a:pPr algn="just">
              <a:lnSpc>
                <a:spcPct val="150000"/>
              </a:lnSpc>
              <a:buFont typeface="Wingdings" panose="05000000000000000000" pitchFamily="2" charset="2"/>
              <a:buChar char="§"/>
            </a:pPr>
            <a:r>
              <a:rPr lang="en-GB" sz="1400" b="1" dirty="0"/>
              <a:t>Risk factors for the patient</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There are several risk factors that may affect this patient’s health due to her lifestyle, behaviour, and condition. One of the main risk factors in her age, as she is 82 years old. The risk of breast cancer increases with age, and most cases are diagnosed in older woman.</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 In addition, her level of physical activity may be low due to ageing, which can affect her overall health. Her diet may also not always be balanced, especially if she lives alone or reduced appetite. This can influence her general wellbeing. Lifestyle factors for instance, alcohol consumption and body weight can also increase the risk of breast cancer. </a:t>
            </a:r>
          </a:p>
          <a:p>
            <a:pPr algn="just">
              <a:lnSpc>
                <a:spcPct val="150000"/>
              </a:lnSpc>
              <a:buFont typeface="Wingdings" panose="05000000000000000000" pitchFamily="2" charset="2"/>
              <a:buChar char="§"/>
            </a:pPr>
            <a:r>
              <a:rPr lang="en-GB" sz="1400" dirty="0">
                <a:latin typeface="Arial" panose="020B0604020202020204" pitchFamily="34" charset="0"/>
                <a:cs typeface="Arial" panose="020B0604020202020204" pitchFamily="34" charset="0"/>
              </a:rPr>
              <a:t>For example, drinking alcohol regularly and being overweight after menopause are know risk factors. Another importance factor is her health behaviour. In this case, she delayed seeking medical help when she first noticed transformations in her breast, possibly because she thought it was part of ageing. This delay may affect how early the cancer is diagnosed and treated.( Breast </a:t>
            </a:r>
            <a:r>
              <a:rPr lang="en-GB" sz="1400" dirty="0"/>
              <a:t>cancer now)</a:t>
            </a:r>
          </a:p>
        </p:txBody>
      </p:sp>
    </p:spTree>
    <p:extLst>
      <p:ext uri="{BB962C8B-B14F-4D97-AF65-F5344CB8AC3E}">
        <p14:creationId xmlns:p14="http://schemas.microsoft.com/office/powerpoint/2010/main" val="168872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p:txBody>
          <a:bodyPr/>
          <a:lstStyle/>
          <a:p>
            <a:r>
              <a:rPr lang="en-GB" sz="24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p:txBody>
          <a:bodyPr/>
          <a:lstStyle/>
          <a:p>
            <a:pPr marL="0" indent="0" algn="just">
              <a:lnSpc>
                <a:spcPct val="150000"/>
              </a:lnSpc>
              <a:buNone/>
            </a:pPr>
            <a:r>
              <a:rPr lang="en-GB" sz="1400" dirty="0">
                <a:latin typeface="Arial" panose="020B0604020202020204" pitchFamily="34" charset="0"/>
                <a:cs typeface="Arial" panose="020B0604020202020204" pitchFamily="34" charset="0"/>
              </a:rPr>
              <a:t>Care for this patient should be organised </a:t>
            </a:r>
            <a:r>
              <a:rPr lang="en-GB" sz="1400" dirty="0" err="1">
                <a:latin typeface="Arial" panose="020B0604020202020204" pitchFamily="34" charset="0"/>
                <a:cs typeface="Arial" panose="020B0604020202020204" pitchFamily="34" charset="0"/>
              </a:rPr>
              <a:t>individualy</a:t>
            </a:r>
            <a:r>
              <a:rPr lang="en-GB" sz="1400" dirty="0">
                <a:latin typeface="Arial" panose="020B0604020202020204" pitchFamily="34" charset="0"/>
                <a:cs typeface="Arial" panose="020B0604020202020204" pitchFamily="34" charset="0"/>
              </a:rPr>
              <a:t> and regularly reviewed to make sure it meets her needs. The care plan should involve treatment, monitoring, and support for daily living where needed. This is essential because older patients may need more individualised care due to age related changes and other health problems.</a:t>
            </a:r>
          </a:p>
          <a:p>
            <a:pPr marL="0" indent="0" algn="just">
              <a:lnSpc>
                <a:spcPct val="150000"/>
              </a:lnSpc>
              <a:buNone/>
            </a:pPr>
            <a:r>
              <a:rPr lang="en-GB" sz="1400" dirty="0">
                <a:latin typeface="Arial" panose="020B0604020202020204" pitchFamily="34" charset="0"/>
                <a:cs typeface="Arial" panose="020B0604020202020204" pitchFamily="34" charset="0"/>
              </a:rPr>
              <a:t>The patient should have regular check out appointments to monitor her condition and check how she is responding to treatment. This may involve physical examinations and scans to detect any transformations early.</a:t>
            </a:r>
          </a:p>
          <a:p>
            <a:pPr marL="0" indent="0" algn="just">
              <a:lnSpc>
                <a:spcPct val="150000"/>
              </a:lnSpc>
              <a:buNone/>
            </a:pPr>
            <a:r>
              <a:rPr lang="en-GB" sz="1400" dirty="0">
                <a:latin typeface="Arial" panose="020B0604020202020204" pitchFamily="34" charset="0"/>
                <a:cs typeface="Arial" panose="020B0604020202020204" pitchFamily="34" charset="0"/>
              </a:rPr>
              <a:t>Monitoring is also essential to manage any side effects from treatment and to carry her overall wellbeing. Care should be delivered by a multidisciplinary team, which may involve doctors, specialist cancer nurses, and other healthcare professionals. This ensures that all aspects of the patient’s health are considered, including physical and emotional needs. The patient should also be involved in decision regarding her care so that she understands her options and can make informed choices. (NICE, 2024)</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8727668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24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lgn="just">
              <a:lnSpc>
                <a:spcPct val="150000"/>
              </a:lnSpc>
              <a:buNone/>
            </a:pPr>
            <a:r>
              <a:rPr lang="en-GB" sz="1400" dirty="0"/>
              <a:t>In conclusion, the patient requires individualised and well coordinated care due to her age and diagnosis of breast cancer. Regular monitoring, follow up appointments , and a multidisciplinary approach are important to ensure effective treatment and support. It is also essential that the patient is fully involved in decisions regarding her care and receives both physical and emotional support to maintain her wellbeing and quality of life.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12785443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b="1"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611560" y="1700808"/>
            <a:ext cx="8229600" cy="3917032"/>
          </a:xfrm>
        </p:spPr>
        <p:txBody>
          <a:bodyPr/>
          <a:lstStyle/>
          <a:p>
            <a:pPr marL="0" indent="0">
              <a:buNone/>
            </a:pPr>
            <a:r>
              <a:rPr lang="en-GB" sz="1600" i="1" dirty="0"/>
              <a:t>American Cancer Society (2024) Breast cancer risk factors. Available at: </a:t>
            </a:r>
            <a:r>
              <a:rPr lang="en-GB" sz="1600" i="1" dirty="0">
                <a:hlinkClick r:id="rId2"/>
              </a:rPr>
              <a:t>https://www.cancer.org/cancer/types/breast-cancer/risk-and-prevention.html</a:t>
            </a:r>
            <a:r>
              <a:rPr lang="en-GB" sz="1600" i="1" dirty="0"/>
              <a:t> (Accessed: 20 April 2026).</a:t>
            </a:r>
            <a:endParaRPr lang="en-GB" sz="1600" i="1" baseline="30000" dirty="0">
              <a:solidFill>
                <a:srgbClr val="0070C0"/>
              </a:solidFill>
            </a:endParaRPr>
          </a:p>
          <a:p>
            <a:pPr marL="0" indent="0">
              <a:buNone/>
            </a:pPr>
            <a:r>
              <a:rPr lang="en-GB" sz="1600" i="1" dirty="0"/>
              <a:t>Breastcancer.org (2024) Invasive ductal carcinoma. Available at: </a:t>
            </a:r>
            <a:r>
              <a:rPr lang="en-GB" sz="1600" i="1" dirty="0">
                <a:hlinkClick r:id="rId3"/>
              </a:rPr>
              <a:t>https://www.breastcancer.org/types/invasive-ductal-carcinoma</a:t>
            </a:r>
            <a:r>
              <a:rPr lang="en-GB" sz="1600" i="1" dirty="0"/>
              <a:t> (Accessed: 20 April 2026).</a:t>
            </a:r>
          </a:p>
          <a:p>
            <a:pPr marL="0" indent="0">
              <a:buNone/>
            </a:pPr>
            <a:r>
              <a:rPr lang="en-GB" sz="1600" i="1" dirty="0"/>
              <a:t>Breast Cancer Now (2024) Breast cancer risk factors and causes. Available at: </a:t>
            </a:r>
          </a:p>
          <a:p>
            <a:pPr marL="0" indent="0">
              <a:buNone/>
            </a:pPr>
            <a:r>
              <a:rPr lang="en-GB" sz="1600" i="1" dirty="0"/>
              <a:t>https://breastcancernow.org/about-breast-cancer/risk-factors (Accessed: 21 April 2026).</a:t>
            </a:r>
          </a:p>
          <a:p>
            <a:pPr marL="0" indent="0">
              <a:buNone/>
            </a:pPr>
            <a:r>
              <a:rPr lang="en-GB" sz="1600" i="1" dirty="0"/>
              <a:t>NICE (2024) Cancer services and care pathways. Available at: </a:t>
            </a:r>
            <a:r>
              <a:rPr lang="en-GB" sz="1600" i="1" dirty="0">
                <a:hlinkClick r:id="rId4"/>
              </a:rPr>
              <a:t>https://www.nice.org.uk/</a:t>
            </a:r>
            <a:r>
              <a:rPr lang="en-GB" sz="1600" i="1" dirty="0"/>
              <a:t> (Accessed: 21 April 2026).</a:t>
            </a:r>
          </a:p>
          <a:p>
            <a:pPr marL="0" indent="0">
              <a:buNone/>
            </a:pPr>
            <a:r>
              <a:rPr lang="en-GB" sz="1600" i="1" dirty="0"/>
              <a:t>NHS England (2024) Breast cancer. Available at: </a:t>
            </a:r>
            <a:r>
              <a:rPr lang="en-GB" sz="1600" i="1" dirty="0">
                <a:hlinkClick r:id="rId5"/>
              </a:rPr>
              <a:t>https://www.nhs.uk/conditions/breast-cancer/</a:t>
            </a:r>
            <a:r>
              <a:rPr lang="en-GB" sz="1600" i="1" dirty="0"/>
              <a:t> (Accessed: 20 April 2026).</a:t>
            </a:r>
          </a:p>
          <a:p>
            <a:pPr marL="0" indent="0">
              <a:buNone/>
            </a:pPr>
            <a:r>
              <a:rPr lang="en-GB" sz="1600" i="1" dirty="0"/>
              <a:t>NHS England (2023) Good communication with patients waiting for care. Available at: </a:t>
            </a:r>
            <a:r>
              <a:rPr lang="en-GB" sz="1600" i="1" dirty="0">
                <a:hlinkClick r:id="rId6"/>
              </a:rPr>
              <a:t>https://www.england.nhs.uk/long-read/good-communication-with-patients-waiting-for-care/</a:t>
            </a:r>
            <a:r>
              <a:rPr lang="en-GB" sz="1600" i="1" dirty="0"/>
              <a:t> (Accessed: 21 April 2026).</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22/04/2026</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1682</Words>
  <Application>Microsoft Office PowerPoint</Application>
  <PresentationFormat>On-screen Show (4:3)</PresentationFormat>
  <Paragraphs>89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Arial Nova</vt:lpstr>
      <vt:lpstr>Myriad Pro</vt:lpstr>
      <vt:lpstr>Verdana</vt:lpstr>
      <vt:lpstr>Wingdings</vt:lpstr>
      <vt:lpstr>20140311PresentationUWTSDTemplate</vt:lpstr>
      <vt:lpstr>PowerPoint Presentation</vt:lpstr>
      <vt:lpstr>Introduction</vt:lpstr>
      <vt:lpstr>Information about the person</vt:lpstr>
      <vt:lpstr>Anatomy and Physiology of the Breast and IDC</vt:lpstr>
      <vt:lpstr>Care Plan (1/3)</vt:lpstr>
      <vt:lpstr>Care Plan (2/3)</vt:lpstr>
      <vt:lpstr>Care Plan (3/3)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Sanuira Juelsa Ferreira Costa</cp:lastModifiedBy>
  <cp:revision>240</cp:revision>
  <cp:lastPrinted>2018-07-09T15:27:01Z</cp:lastPrinted>
  <dcterms:created xsi:type="dcterms:W3CDTF">2002-10-07T19:43:58Z</dcterms:created>
  <dcterms:modified xsi:type="dcterms:W3CDTF">2026-04-22T08:37:18Z</dcterms:modified>
</cp:coreProperties>
</file>