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F3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76" y="54"/>
      </p:cViewPr>
      <p:guideLst>
        <p:guide orient="horz" pos="220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356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65436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61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503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95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0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606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868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3771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0175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938247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43452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8200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2903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19202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69660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BD9A3B-2DFB-4F1C-BC2F-E585A911E000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452C0C-44FC-4C2C-8644-600460884A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9755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ngminds.org.uk/" TargetMode="External"/><Relationship Id="rId3" Type="http://schemas.openxmlformats.org/officeDocument/2006/relationships/hyperlink" Target="https://gov.wales/sites/default/files/publications/2018-03/succesful-futures-a-summary-of-professor-graham-donaldsons-report.pdf" TargetMode="External"/><Relationship Id="rId7" Type="http://schemas.openxmlformats.org/officeDocument/2006/relationships/hyperlink" Target="https://www.savethechildren.org.uk/" TargetMode="External"/><Relationship Id="rId2" Type="http://schemas.openxmlformats.org/officeDocument/2006/relationships/hyperlink" Target="https://www.michiganschoolshows.com/bullying_prevention_postes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mentalhealth.org.uk/" TargetMode="External"/><Relationship Id="rId5" Type="http://schemas.openxmlformats.org/officeDocument/2006/relationships/hyperlink" Target="https://www.mentalhealth.gov/" TargetMode="External"/><Relationship Id="rId4" Type="http://schemas.openxmlformats.org/officeDocument/2006/relationships/hyperlink" Target="https://www.freepik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448351" y="1960476"/>
            <a:ext cx="5295298" cy="1107996"/>
          </a:xfrm>
          <a:prstGeom prst="rect">
            <a:avLst/>
          </a:prstGeom>
          <a:solidFill>
            <a:schemeClr val="accent1"/>
          </a:solidFill>
          <a:ln w="82550">
            <a:solidFill>
              <a:srgbClr val="00B0F0">
                <a:alpha val="89000"/>
              </a:srgb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>
                    <a:alpha val="90000"/>
                  </a:srgb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Bullying</a:t>
            </a:r>
            <a:r>
              <a:rPr lang="en-US" sz="6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en-US" sz="66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Rounded MT Bold" panose="020F0704030504030204" pitchFamily="34" charset="0"/>
              </a:rPr>
              <a:t>is…</a:t>
            </a:r>
            <a:endParaRPr lang="en-US" sz="66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038" name="Picture 14" descr="Free Bullying Prevention Printable Posters For School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3004">
            <a:off x="10430433" y="233402"/>
            <a:ext cx="1307709" cy="16927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8838467" y="22902"/>
            <a:ext cx="25242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>
                <a:solidFill>
                  <a:schemeClr val="bg1"/>
                </a:solidFill>
              </a:rPr>
              <a:t>(Bullyingprevention.com,</a:t>
            </a:r>
          </a:p>
          <a:p>
            <a:pPr algn="ctr"/>
            <a:r>
              <a:rPr lang="en-GB" sz="900" dirty="0" smtClean="0">
                <a:solidFill>
                  <a:schemeClr val="bg1"/>
                </a:solidFill>
              </a:rPr>
              <a:t>2020).</a:t>
            </a:r>
            <a:endParaRPr lang="en-GB" sz="900" dirty="0">
              <a:solidFill>
                <a:schemeClr val="bg1"/>
              </a:solidFill>
            </a:endParaRPr>
          </a:p>
        </p:txBody>
      </p:sp>
      <p:pic>
        <p:nvPicPr>
          <p:cNvPr id="1040" name="Picture 16" descr="https://images-na.ssl-images-amazon.com/images/I/91qP21V2JHL._AC_SL1500_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7" t="2981" b="59289"/>
          <a:stretch/>
        </p:blipFill>
        <p:spPr bwMode="auto">
          <a:xfrm>
            <a:off x="4229833" y="3220651"/>
            <a:ext cx="3721814" cy="1182939"/>
          </a:xfrm>
          <a:prstGeom prst="rect">
            <a:avLst/>
          </a:prstGeom>
          <a:noFill/>
          <a:ln w="92075"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Multiply 3"/>
          <p:cNvSpPr/>
          <p:nvPr/>
        </p:nvSpPr>
        <p:spPr>
          <a:xfrm>
            <a:off x="1051447" y="1749380"/>
            <a:ext cx="2495439" cy="2155831"/>
          </a:xfrm>
          <a:prstGeom prst="mathMultiply">
            <a:avLst/>
          </a:prstGeom>
          <a:gradFill>
            <a:gsLst>
              <a:gs pos="0">
                <a:srgbClr val="FFC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03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Multiply 21"/>
          <p:cNvSpPr/>
          <p:nvPr/>
        </p:nvSpPr>
        <p:spPr>
          <a:xfrm>
            <a:off x="3056013" y="-259499"/>
            <a:ext cx="3225419" cy="2459628"/>
          </a:xfrm>
          <a:prstGeom prst="mathMultiply">
            <a:avLst/>
          </a:prstGeom>
          <a:gradFill>
            <a:gsLst>
              <a:gs pos="0">
                <a:srgbClr val="FFC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03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1491291" y="2395881"/>
            <a:ext cx="19512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00B050"/>
                </a:solidFill>
              </a:rPr>
              <a:t>Wrong</a:t>
            </a:r>
            <a:endParaRPr lang="en-GB" sz="3200" b="1" dirty="0">
              <a:solidFill>
                <a:srgbClr val="00B05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650146" y="456058"/>
            <a:ext cx="2003364" cy="707886"/>
          </a:xfrm>
          <a:prstGeom prst="rect">
            <a:avLst/>
          </a:prstGeom>
          <a:noFill/>
          <a:ln w="2222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solidFill>
                  <a:srgbClr val="00B050"/>
                </a:solidFill>
              </a:rPr>
              <a:t>Hurtful</a:t>
            </a:r>
            <a:r>
              <a:rPr lang="en-GB" sz="4000" b="1" dirty="0" smtClean="0">
                <a:solidFill>
                  <a:srgbClr val="00B050"/>
                </a:solidFill>
              </a:rPr>
              <a:t> </a:t>
            </a:r>
            <a:endParaRPr lang="en-GB" sz="4000" b="1" dirty="0">
              <a:solidFill>
                <a:srgbClr val="00B050"/>
              </a:solidFill>
            </a:endParaRPr>
          </a:p>
        </p:txBody>
      </p:sp>
      <p:sp>
        <p:nvSpPr>
          <p:cNvPr id="25" name="Multiply 24"/>
          <p:cNvSpPr/>
          <p:nvPr/>
        </p:nvSpPr>
        <p:spPr>
          <a:xfrm>
            <a:off x="6379967" y="-341239"/>
            <a:ext cx="2980148" cy="2541368"/>
          </a:xfrm>
          <a:prstGeom prst="mathMultiply">
            <a:avLst/>
          </a:prstGeom>
          <a:gradFill>
            <a:gsLst>
              <a:gs pos="0">
                <a:srgbClr val="FFC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03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6502803" y="360322"/>
            <a:ext cx="2635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B050"/>
                </a:solidFill>
              </a:rPr>
              <a:t>Done on purpose</a:t>
            </a:r>
            <a:endParaRPr lang="en-GB" sz="2800" b="1" dirty="0">
              <a:solidFill>
                <a:srgbClr val="00B050"/>
              </a:solidFill>
            </a:endParaRPr>
          </a:p>
        </p:txBody>
      </p:sp>
      <p:sp>
        <p:nvSpPr>
          <p:cNvPr id="27" name="Multiply 26"/>
          <p:cNvSpPr/>
          <p:nvPr/>
        </p:nvSpPr>
        <p:spPr>
          <a:xfrm>
            <a:off x="8743649" y="1058505"/>
            <a:ext cx="3045077" cy="2970646"/>
          </a:xfrm>
          <a:prstGeom prst="mathMultiply">
            <a:avLst/>
          </a:prstGeom>
          <a:gradFill>
            <a:gsLst>
              <a:gs pos="0">
                <a:srgbClr val="FFC00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6032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8988499" y="1779652"/>
            <a:ext cx="26960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B050"/>
                </a:solidFill>
              </a:rPr>
              <a:t>Done </a:t>
            </a:r>
          </a:p>
          <a:p>
            <a:pPr algn="ctr"/>
            <a:r>
              <a:rPr lang="en-GB" sz="2800" b="1" dirty="0" smtClean="0">
                <a:solidFill>
                  <a:srgbClr val="00B050"/>
                </a:solidFill>
              </a:rPr>
              <a:t>again and again</a:t>
            </a:r>
            <a:endParaRPr lang="en-GB" sz="2800" b="1" dirty="0">
              <a:solidFill>
                <a:srgbClr val="00B050"/>
              </a:solidFill>
            </a:endParaRPr>
          </a:p>
        </p:txBody>
      </p:sp>
      <p:pic>
        <p:nvPicPr>
          <p:cNvPr id="13" name="Picture 2" descr="Bullying: Awareness, Education, and Prevention | D.A.R.E. Americ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57339">
            <a:off x="250728" y="843096"/>
            <a:ext cx="2646259" cy="1102609"/>
          </a:xfrm>
          <a:prstGeom prst="rect">
            <a:avLst/>
          </a:prstGeom>
          <a:noFill/>
          <a:ln w="63500">
            <a:solidFill>
              <a:srgbClr val="00206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" descr="Free Vector | Boy being bullied illustrate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00" y="3968709"/>
            <a:ext cx="1593685" cy="1593685"/>
          </a:xfrm>
          <a:prstGeom prst="rect">
            <a:avLst/>
          </a:prstGeom>
          <a:noFill/>
          <a:ln w="63500"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Straight Arrow Connector 28"/>
          <p:cNvCxnSpPr/>
          <p:nvPr/>
        </p:nvCxnSpPr>
        <p:spPr>
          <a:xfrm flipH="1">
            <a:off x="2839963" y="2681219"/>
            <a:ext cx="608388" cy="0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Straight Arrow Connector 1023"/>
          <p:cNvCxnSpPr/>
          <p:nvPr/>
        </p:nvCxnSpPr>
        <p:spPr>
          <a:xfrm flipV="1">
            <a:off x="4651828" y="1422918"/>
            <a:ext cx="4490" cy="467909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8" name="Straight Arrow Connector 1027"/>
          <p:cNvCxnSpPr/>
          <p:nvPr/>
        </p:nvCxnSpPr>
        <p:spPr>
          <a:xfrm flipV="1">
            <a:off x="7730510" y="1384078"/>
            <a:ext cx="146737" cy="506751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1" name="Straight Arrow Connector 1030"/>
          <p:cNvCxnSpPr/>
          <p:nvPr/>
        </p:nvCxnSpPr>
        <p:spPr>
          <a:xfrm>
            <a:off x="8845351" y="2437530"/>
            <a:ext cx="624755" cy="126446"/>
          </a:xfrm>
          <a:prstGeom prst="straightConnector1">
            <a:avLst/>
          </a:prstGeom>
          <a:ln w="571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Oval Callout 53"/>
          <p:cNvSpPr/>
          <p:nvPr/>
        </p:nvSpPr>
        <p:spPr>
          <a:xfrm rot="20458870">
            <a:off x="-30557" y="252094"/>
            <a:ext cx="2402806" cy="689646"/>
          </a:xfrm>
          <a:prstGeom prst="wedgeEllipseCallout">
            <a:avLst/>
          </a:prstGeom>
          <a:solidFill>
            <a:srgbClr val="7030A0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Don’t be a </a:t>
            </a:r>
          </a:p>
        </p:txBody>
      </p:sp>
      <p:sp>
        <p:nvSpPr>
          <p:cNvPr id="1047" name="TextBox 1046"/>
          <p:cNvSpPr txBox="1"/>
          <p:nvPr/>
        </p:nvSpPr>
        <p:spPr>
          <a:xfrm>
            <a:off x="-344592" y="5562394"/>
            <a:ext cx="195417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>
                <a:solidFill>
                  <a:schemeClr val="bg1"/>
                </a:solidFill>
              </a:rPr>
              <a:t>(Freepik.com,2020).</a:t>
            </a:r>
            <a:endParaRPr lang="en-GB" sz="900" dirty="0">
              <a:solidFill>
                <a:schemeClr val="bg1"/>
              </a:solidFill>
            </a:endParaRPr>
          </a:p>
        </p:txBody>
      </p:sp>
      <p:sp>
        <p:nvSpPr>
          <p:cNvPr id="1055" name="&quot;No&quot; Symbol 1054"/>
          <p:cNvSpPr/>
          <p:nvPr/>
        </p:nvSpPr>
        <p:spPr>
          <a:xfrm rot="20523649">
            <a:off x="9227547" y="3544359"/>
            <a:ext cx="1902067" cy="1572601"/>
          </a:xfrm>
          <a:prstGeom prst="noSmoking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9349762" y="3769918"/>
            <a:ext cx="1602234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Say NO! to bullying! Tell someone.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920604" y="4977213"/>
            <a:ext cx="2173190" cy="547089"/>
          </a:xfrm>
          <a:prstGeom prst="roundRect">
            <a:avLst/>
          </a:prstGeom>
          <a:solidFill>
            <a:srgbClr val="47F368"/>
          </a:solidFill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ounded Rectangle 73"/>
          <p:cNvSpPr/>
          <p:nvPr/>
        </p:nvSpPr>
        <p:spPr>
          <a:xfrm>
            <a:off x="2529546" y="5576810"/>
            <a:ext cx="2336479" cy="547089"/>
          </a:xfrm>
          <a:prstGeom prst="roundRect">
            <a:avLst/>
          </a:prstGeom>
          <a:solidFill>
            <a:srgbClr val="47F368"/>
          </a:solidFill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ounded Rectangle 75"/>
          <p:cNvSpPr/>
          <p:nvPr/>
        </p:nvSpPr>
        <p:spPr>
          <a:xfrm>
            <a:off x="6251767" y="5555328"/>
            <a:ext cx="2173190" cy="547089"/>
          </a:xfrm>
          <a:prstGeom prst="roundRect">
            <a:avLst/>
          </a:prstGeom>
          <a:solidFill>
            <a:srgbClr val="47F368"/>
          </a:solidFill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ounded Rectangle 76"/>
          <p:cNvSpPr/>
          <p:nvPr/>
        </p:nvSpPr>
        <p:spPr>
          <a:xfrm>
            <a:off x="6942876" y="4955529"/>
            <a:ext cx="2333150" cy="547089"/>
          </a:xfrm>
          <a:prstGeom prst="roundRect">
            <a:avLst/>
          </a:prstGeom>
          <a:solidFill>
            <a:srgbClr val="47F368"/>
          </a:solidFill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1916531" y="5054777"/>
            <a:ext cx="20444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dirty="0" smtClean="0"/>
              <a:t>Don’t ignore it.</a:t>
            </a:r>
            <a:endParaRPr lang="en-GB" dirty="0"/>
          </a:p>
        </p:txBody>
      </p:sp>
      <p:sp>
        <p:nvSpPr>
          <p:cNvPr id="42" name="TextBox 41"/>
          <p:cNvSpPr txBox="1"/>
          <p:nvPr/>
        </p:nvSpPr>
        <p:spPr>
          <a:xfrm>
            <a:off x="6887634" y="4916277"/>
            <a:ext cx="2196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dirty="0" smtClean="0"/>
              <a:t>Bullying is NOT ok!</a:t>
            </a:r>
            <a:endParaRPr lang="en-GB" dirty="0"/>
          </a:p>
        </p:txBody>
      </p:sp>
      <p:sp>
        <p:nvSpPr>
          <p:cNvPr id="43" name="TextBox 42"/>
          <p:cNvSpPr txBox="1"/>
          <p:nvPr/>
        </p:nvSpPr>
        <p:spPr>
          <a:xfrm>
            <a:off x="2765082" y="5647757"/>
            <a:ext cx="2021309" cy="369332"/>
          </a:xfrm>
          <a:prstGeom prst="rect">
            <a:avLst/>
          </a:prstGeom>
          <a:solidFill>
            <a:srgbClr val="47F368"/>
          </a:solidFill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dirty="0" smtClean="0"/>
              <a:t>Tell someone</a:t>
            </a:r>
            <a:endParaRPr lang="en-GB" dirty="0"/>
          </a:p>
        </p:txBody>
      </p:sp>
      <p:sp>
        <p:nvSpPr>
          <p:cNvPr id="46" name="TextBox 45"/>
          <p:cNvSpPr txBox="1"/>
          <p:nvPr/>
        </p:nvSpPr>
        <p:spPr>
          <a:xfrm>
            <a:off x="3864795" y="4794732"/>
            <a:ext cx="339925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smtClean="0">
                <a:solidFill>
                  <a:schemeClr val="bg1"/>
                </a:solidFill>
                <a:latin typeface="Rockwell Extra Bold" panose="02060903040505020403" pitchFamily="18" charset="0"/>
              </a:rPr>
              <a:t>Steps to prevent </a:t>
            </a:r>
          </a:p>
          <a:p>
            <a:pPr algn="ctr"/>
            <a:r>
              <a:rPr lang="en-GB" sz="2000" b="1" u="sng" dirty="0" smtClean="0">
                <a:solidFill>
                  <a:schemeClr val="bg1"/>
                </a:solidFill>
                <a:latin typeface="Rockwell Extra Bold" panose="02060903040505020403" pitchFamily="18" charset="0"/>
              </a:rPr>
              <a:t>bullying.</a:t>
            </a:r>
            <a:endParaRPr lang="en-GB" sz="2000" b="1" u="sng" dirty="0">
              <a:solidFill>
                <a:schemeClr val="bg1"/>
              </a:solidFill>
              <a:latin typeface="Rockwell Extra Bold" panose="02060903040505020403" pitchFamily="18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190946" y="5625980"/>
            <a:ext cx="2294831" cy="36933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 smtClean="0"/>
              <a:t>Have confidence.</a:t>
            </a:r>
            <a:endParaRPr lang="en-GB" dirty="0"/>
          </a:p>
        </p:txBody>
      </p:sp>
      <p:pic>
        <p:nvPicPr>
          <p:cNvPr id="53" name="Picture 24" descr="Help others to feel happy&quot; Poster by abo-ahmad | Redbubbl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97" t="15548" r="11679" b="15493"/>
          <a:stretch/>
        </p:blipFill>
        <p:spPr bwMode="auto">
          <a:xfrm>
            <a:off x="9893724" y="5348447"/>
            <a:ext cx="1895002" cy="139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Rounded Rectangle 55"/>
          <p:cNvSpPr/>
          <p:nvPr/>
        </p:nvSpPr>
        <p:spPr>
          <a:xfrm>
            <a:off x="4084330" y="6155127"/>
            <a:ext cx="3257423" cy="702873"/>
          </a:xfrm>
          <a:prstGeom prst="roundRect">
            <a:avLst/>
          </a:prstGeom>
          <a:solidFill>
            <a:srgbClr val="47F368"/>
          </a:solidFill>
          <a:ln w="412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v"/>
            </a:pPr>
            <a:r>
              <a:rPr lang="en-GB" dirty="0"/>
              <a:t>When you see something, do something. 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0951996" y="6692478"/>
            <a:ext cx="133142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>
                <a:solidFill>
                  <a:schemeClr val="bg1"/>
                </a:solidFill>
              </a:rPr>
              <a:t>(pintrest,2021).</a:t>
            </a:r>
            <a:endParaRPr lang="en-GB" sz="900" dirty="0">
              <a:solidFill>
                <a:schemeClr val="bg1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 rot="20072977">
            <a:off x="1756362" y="1570466"/>
            <a:ext cx="15710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 smtClean="0">
                <a:solidFill>
                  <a:schemeClr val="bg1"/>
                </a:solidFill>
              </a:rPr>
              <a:t>(Mentalhealth.com,2020).</a:t>
            </a:r>
            <a:endParaRPr lang="en-GB" sz="9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86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7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870" y="218940"/>
            <a:ext cx="11668259" cy="8667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600" b="1" u="sng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</a:p>
          <a:p>
            <a:pPr algn="just">
              <a:lnSpc>
                <a:spcPct val="150000"/>
              </a:lnSpc>
            </a:pPr>
            <a:r>
              <a:rPr lang="en-GB" sz="1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Aggleton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P, Hurry, J, Warwick, I. (2004), </a:t>
            </a:r>
            <a:r>
              <a:rPr lang="en-GB" sz="11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Yong People and Mental Health, 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London: Wiley Publishers</a:t>
            </a:r>
            <a:r>
              <a:rPr lang="en-GB" sz="11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Atkinson, M and Hornby, G, (2002). </a:t>
            </a:r>
            <a:r>
              <a:rPr lang="en-GB" sz="1100" i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Mental Health Handbook for Schools. 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London: Routledge </a:t>
            </a:r>
            <a:r>
              <a:rPr lang="en-GB" sz="1100" dirty="0" err="1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Falmer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GB" sz="1100" dirty="0" smtClean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sz="11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Barlow, J and Scott, J. (2010), </a:t>
            </a:r>
            <a:r>
              <a:rPr lang="en-GB" sz="1100" i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 in Practice: Safeguarding in the 21</a:t>
            </a:r>
            <a:r>
              <a:rPr lang="en-GB" sz="1100" i="1" baseline="300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</a:t>
            </a:r>
            <a:r>
              <a:rPr lang="en-GB" sz="1100" i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Century: Where to Now? </a:t>
            </a:r>
            <a:r>
              <a:rPr lang="en-GB" sz="11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Sheffield: </a:t>
            </a:r>
            <a:r>
              <a:rPr lang="en-GB" sz="1100" dirty="0" err="1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Dartington</a:t>
            </a:r>
            <a:r>
              <a:rPr lang="en-GB" sz="11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Press: University Of Sheffield. </a:t>
            </a:r>
          </a:p>
          <a:p>
            <a:pPr algn="just">
              <a:lnSpc>
                <a:spcPct val="150000"/>
              </a:lnSpc>
            </a:pP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Beckett, C. (2010), </a:t>
            </a:r>
            <a:r>
              <a:rPr lang="en-GB" sz="1100" i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Childhood Safe Guarding &amp; Bullying: An Introduction,</a:t>
            </a:r>
            <a:r>
              <a:rPr lang="en-GB" sz="11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</a:t>
            </a:r>
            <a:r>
              <a:rPr lang="en-GB" sz="1100" baseline="300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1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Ed, London: Sage.</a:t>
            </a:r>
            <a:endParaRPr lang="en-GB" sz="1100" dirty="0" smtClean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GB" sz="11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Bullying prevention, Midwest schools, (2019), Available at: 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https://www.michiganschoolshows.com/bullying_prevention_postes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accessed on : 11/1/2021).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Bronfenbrenner, U. (1979). </a:t>
            </a:r>
            <a:r>
              <a:rPr lang="en-GB" sz="1100" i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Ecology of Human Development, 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Cambridge MA: Harvard University Press. </a:t>
            </a:r>
            <a:r>
              <a:rPr lang="en-GB" sz="1100" i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GB" sz="1100" dirty="0" smtClean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Bronfenbrenner, U (1974) </a:t>
            </a:r>
            <a:r>
              <a:rPr lang="en-GB" sz="1100" i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Early Identification Effective? 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Washington DC, US Department of Health and Welfare.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Clipart (2020).</a:t>
            </a:r>
            <a:endParaRPr lang="en-GB" sz="1100" dirty="0" smtClean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Donaldson, G, (2015), </a:t>
            </a:r>
            <a:r>
              <a:rPr lang="en-GB" sz="1100" i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Successful futures looking at the curriculum and assessments arrangements in Wales, 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Available at: </a:t>
            </a:r>
            <a:r>
              <a:rPr lang="en-GB" sz="1100" u="sng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3"/>
              </a:rPr>
              <a:t>https://gov.wales/sites/default/files/publications/2018-03/succesful-futures-a-summary-of-professor-graham-donaldsons-report.pdf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Accessed on: 5/1/2021.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err="1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Freepik</a:t>
            </a:r>
            <a:r>
              <a:rPr lang="en-GB" sz="11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 (2020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), Available at: </a:t>
            </a:r>
            <a:r>
              <a:rPr lang="en-GB" sz="1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https://</a:t>
            </a:r>
            <a:r>
              <a:rPr lang="en-GB" sz="11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www.freepik.com</a:t>
            </a:r>
            <a:r>
              <a:rPr lang="en-GB" sz="11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Accessed on: 12/1/2021.</a:t>
            </a:r>
            <a:endParaRPr lang="en-GB" sz="1100" dirty="0" smtClean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Lindon, J. (2010), </a:t>
            </a:r>
            <a:r>
              <a:rPr lang="en-GB" sz="1100" i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Understanding Child Development: Linking Theory and Practice. 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Second Edition. London: </a:t>
            </a:r>
            <a:r>
              <a:rPr lang="en-GB" sz="1100" dirty="0" err="1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Hooder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Education.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Macleod – </a:t>
            </a:r>
            <a:r>
              <a:rPr lang="en-GB" sz="1100" dirty="0" err="1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Brudenell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I, Kay, J, (2008), </a:t>
            </a:r>
            <a:r>
              <a:rPr lang="en-GB" sz="1100" i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Advanced Early Years for Foundation Degrees, Levels 4/5,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</a:t>
            </a:r>
            <a:r>
              <a:rPr lang="en-GB" sz="1100" baseline="300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ed. Essex, Pearson Education Limited.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err="1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Menatlhealth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GB" sz="1100" dirty="0" err="1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Gov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(2020) available at </a:t>
            </a:r>
            <a:r>
              <a:rPr lang="en-GB" sz="1100" u="sng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https://www.mentalhealth.gov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accessed on 4/1/2021.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Mental health foundation (2020) available at </a:t>
            </a:r>
            <a:r>
              <a:rPr lang="en-GB" sz="1100" u="sng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https://www.mentalhealth.org.uk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accessed on: 6/1/2021</a:t>
            </a:r>
            <a:r>
              <a:rPr lang="en-GB" sz="1100" u="sng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GB" sz="11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err="1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Palaiologou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I, (2013), </a:t>
            </a:r>
            <a:r>
              <a:rPr lang="en-GB" sz="1100" i="1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Early Years Foundation Stage Theory and Practice,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</a:t>
            </a:r>
            <a:r>
              <a:rPr lang="en-GB" sz="1100" baseline="300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nd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Ed, London, SAGE publications Ltd.</a:t>
            </a:r>
            <a:endParaRPr lang="en-GB" sz="11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UNCRC Rights of the child, Available at: - </a:t>
            </a:r>
            <a:r>
              <a:rPr lang="en-GB" sz="1100" u="sng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7"/>
              </a:rPr>
              <a:t>https://www.savethechildren.org.uk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accessed on: 7/1/2021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Varma, V. (1992), </a:t>
            </a:r>
            <a:r>
              <a:rPr lang="en-GB" sz="1100" i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Secret Life of </a:t>
            </a:r>
            <a:r>
              <a:rPr lang="en-GB" sz="1100" i="1" dirty="0" err="1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Vunerable</a:t>
            </a:r>
            <a:r>
              <a:rPr lang="en-GB" sz="1100" i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Children, </a:t>
            </a:r>
            <a:r>
              <a:rPr lang="en-GB" sz="1100" i="1" dirty="0" err="1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London:Routledge</a:t>
            </a:r>
            <a:r>
              <a:rPr lang="en-GB" sz="1100" i="1" dirty="0" smtClean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en-GB" sz="1100" dirty="0" smtClean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Young Minds (2021) available at: - </a:t>
            </a:r>
            <a:r>
              <a:rPr lang="en-GB" sz="1100" u="sng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8"/>
              </a:rPr>
              <a:t>https://youngminds.org.uk</a:t>
            </a: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accessed on: 6/1/2021.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GB" sz="1100" dirty="0" smtClean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GB" sz="105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GB" sz="1100" dirty="0" smtClean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endParaRPr lang="en-GB" sz="1100" dirty="0" smtClean="0">
              <a:solidFill>
                <a:schemeClr val="bg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GB" sz="11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just">
              <a:lnSpc>
                <a:spcPct val="150000"/>
              </a:lnSpc>
            </a:pPr>
            <a:endParaRPr lang="en-GB" sz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67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6D8C60"/>
      </a:dk2>
      <a:lt2>
        <a:srgbClr val="B1D7A1"/>
      </a:lt2>
      <a:accent1>
        <a:srgbClr val="81B992"/>
      </a:accent1>
      <a:accent2>
        <a:srgbClr val="9ABC65"/>
      </a:accent2>
      <a:accent3>
        <a:srgbClr val="BDB564"/>
      </a:accent3>
      <a:accent4>
        <a:srgbClr val="BD8964"/>
      </a:accent4>
      <a:accent5>
        <a:srgbClr val="BD6466"/>
      </a:accent5>
      <a:accent6>
        <a:srgbClr val="64A4BD"/>
      </a:accent6>
      <a:hlink>
        <a:srgbClr val="8CCC71"/>
      </a:hlink>
      <a:folHlink>
        <a:srgbClr val="A4C795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4539428D-6454-4FE6-B992-2D59F0AC2F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250</TotalTime>
  <Words>447</Words>
  <Application>Microsoft Office PowerPoint</Application>
  <PresentationFormat>Widescreen</PresentationFormat>
  <Paragraphs>44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Arial Rounded MT Bold</vt:lpstr>
      <vt:lpstr>Bookman Old Style</vt:lpstr>
      <vt:lpstr>Calibri</vt:lpstr>
      <vt:lpstr>Rockwell</vt:lpstr>
      <vt:lpstr>Rockwell Extra Bold</vt:lpstr>
      <vt:lpstr>Times New Roman</vt:lpstr>
      <vt:lpstr>Wingdings</vt:lpstr>
      <vt:lpstr>Damask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Spencer (0400888)</dc:creator>
  <cp:lastModifiedBy>Nicola Spencer (0400888)</cp:lastModifiedBy>
  <cp:revision>38</cp:revision>
  <dcterms:created xsi:type="dcterms:W3CDTF">2021-01-15T11:38:29Z</dcterms:created>
  <dcterms:modified xsi:type="dcterms:W3CDTF">2021-01-16T14:31:57Z</dcterms:modified>
</cp:coreProperties>
</file>