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67" r:id="rId3"/>
    <p:sldId id="268" r:id="rId4"/>
    <p:sldId id="257" r:id="rId5"/>
    <p:sldId id="269" r:id="rId6"/>
    <p:sldId id="258" r:id="rId7"/>
    <p:sldId id="270" r:id="rId8"/>
    <p:sldId id="286" r:id="rId9"/>
    <p:sldId id="287" r:id="rId10"/>
    <p:sldId id="259" r:id="rId11"/>
    <p:sldId id="271" r:id="rId12"/>
    <p:sldId id="260" r:id="rId13"/>
    <p:sldId id="272" r:id="rId14"/>
    <p:sldId id="261" r:id="rId15"/>
    <p:sldId id="273" r:id="rId16"/>
    <p:sldId id="262" r:id="rId17"/>
    <p:sldId id="274" r:id="rId18"/>
    <p:sldId id="263" r:id="rId19"/>
    <p:sldId id="275" r:id="rId20"/>
    <p:sldId id="264" r:id="rId21"/>
    <p:sldId id="276" r:id="rId22"/>
    <p:sldId id="265" r:id="rId23"/>
    <p:sldId id="277" r:id="rId24"/>
    <p:sldId id="266" r:id="rId25"/>
    <p:sldId id="278" r:id="rId26"/>
    <p:sldId id="283" r:id="rId27"/>
    <p:sldId id="288" r:id="rId28"/>
    <p:sldId id="289" r:id="rId29"/>
    <p:sldId id="298" r:id="rId30"/>
    <p:sldId id="299" r:id="rId31"/>
    <p:sldId id="293" r:id="rId32"/>
    <p:sldId id="294" r:id="rId33"/>
    <p:sldId id="295" r:id="rId34"/>
    <p:sldId id="296" r:id="rId35"/>
    <p:sldId id="297" r:id="rId36"/>
    <p:sldId id="290" r:id="rId37"/>
    <p:sldId id="291" r:id="rId38"/>
    <p:sldId id="292" r:id="rId39"/>
    <p:sldId id="300" r:id="rId40"/>
    <p:sldId id="279" r:id="rId41"/>
    <p:sldId id="280" r:id="rId42"/>
    <p:sldId id="281" r:id="rId43"/>
    <p:sldId id="282" r:id="rId44"/>
    <p:sldId id="301" r:id="rId45"/>
    <p:sldId id="28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D112"/>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0" d="100"/>
          <a:sy n="80" d="100"/>
        </p:scale>
        <p:origin x="-192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slide" Target="slides/slide45.xml"/><Relationship Id="rId47" Type="http://schemas.openxmlformats.org/officeDocument/2006/relationships/printerSettings" Target="printerSettings/printerSettings1.bin"/><Relationship Id="rId48" Type="http://schemas.openxmlformats.org/officeDocument/2006/relationships/presProps" Target="presProps.xml"/><Relationship Id="rId49" Type="http://schemas.openxmlformats.org/officeDocument/2006/relationships/viewProps" Target="view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heme" Target="theme/theme1.xml"/><Relationship Id="rId5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A98AF03-7270-45C2-A683-C5E353EF01A5}" type="datetime4">
              <a:rPr lang="en-US" smtClean="0"/>
              <a:pPr/>
              <a:t>November 27, 2017</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B37D5FE-740C-46F5-801A-FA5477D9711F}" type="slidenum">
              <a:rPr lang="en-US" smtClean="0"/>
              <a:pPr/>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November 27, 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7EAE1-CAAC-4AEF-919E-158692B1E55E}" type="datetime4">
              <a:rPr lang="en-US" smtClean="0"/>
              <a:pPr/>
              <a:t>November 27, 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525A706-D8F2-4D1A-855A-CADC92600C26}" type="datetime4">
              <a:rPr lang="en-US" smtClean="0"/>
              <a:pPr/>
              <a:t>November 27, 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November 27, 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3127EC2-47FB-48A1-8644-C8A81DDAA119}" type="datetime4">
              <a:rPr lang="en-US" smtClean="0"/>
              <a:pPr/>
              <a:t>November 27, 2017</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November 27, 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FC49BF1-FCD3-4395-8FF6-0047AF66228E}" type="datetime4">
              <a:rPr lang="en-US" smtClean="0"/>
              <a:pPr/>
              <a:t>November 27, 2017</a:t>
            </a:fld>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861222-2C8B-4501-BE87-6797EC025925}" type="datetime4">
              <a:rPr lang="en-US" smtClean="0"/>
              <a:pPr/>
              <a:t>November 27, 2017</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2FB5AFD-D735-4504-A039-ADEBB6448D55}" type="datetime4">
              <a:rPr lang="en-US" smtClean="0"/>
              <a:pPr/>
              <a:t>November 27, 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B5C8118-FB93-4E87-B380-0175F2FE2167}" type="datetime4">
              <a:rPr lang="en-US" smtClean="0"/>
              <a:pPr/>
              <a:t>November 27, 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6C01193-8287-4834-A286-6B880643E934}" type="datetime4">
              <a:rPr lang="en-US" smtClean="0"/>
              <a:pPr/>
              <a:t>November 27, 2017</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B37D5FE-740C-46F5-801A-FA5477D9711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legislation.gov.uk/uksi/2005/735/contents/mad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lemaitreltd.com/_includes/images/uploads/ecommerce/documents/MSDS%20of%20Flame%20Paste.pdf" TargetMode="External"/><Relationship Id="rId3" Type="http://schemas.openxmlformats.org/officeDocument/2006/relationships/hyperlink" Target="http://www.flints.co.uk/pdffiles/supersat.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wbpf8n4kX5A"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1RQupVg8nMs" TargetMode="External"/><Relationship Id="rId3" Type="http://schemas.openxmlformats.org/officeDocument/2006/relationships/image" Target="../media/image24.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wbpf8n4kX5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000" b="1" dirty="0" smtClean="0"/>
              <a:t>Health</a:t>
            </a:r>
            <a:br>
              <a:rPr lang="en-US" sz="4000" b="1" dirty="0" smtClean="0"/>
            </a:br>
            <a:r>
              <a:rPr lang="en-US" sz="4000" b="1" dirty="0" smtClean="0"/>
              <a:t>OR</a:t>
            </a:r>
            <a:br>
              <a:rPr lang="en-US" sz="4000" b="1" dirty="0" smtClean="0"/>
            </a:br>
            <a:r>
              <a:rPr lang="en-US" sz="4000" b="1" dirty="0" smtClean="0"/>
              <a:t>Safety</a:t>
            </a:r>
            <a:endParaRPr lang="en-US" sz="4000" b="1" dirty="0"/>
          </a:p>
        </p:txBody>
      </p:sp>
      <p:sp>
        <p:nvSpPr>
          <p:cNvPr id="3" name="Subtitle 2"/>
          <p:cNvSpPr>
            <a:spLocks noGrp="1"/>
          </p:cNvSpPr>
          <p:nvPr>
            <p:ph type="subTitle" idx="1"/>
          </p:nvPr>
        </p:nvSpPr>
        <p:spPr/>
        <p:txBody>
          <a:bodyPr/>
          <a:lstStyle/>
          <a:p>
            <a:r>
              <a:rPr lang="en-US" i="1" dirty="0" smtClean="0"/>
              <a:t>You can only have one</a:t>
            </a:r>
            <a:r>
              <a:rPr lang="mr-IN" i="1" dirty="0" smtClean="0"/>
              <a:t>…</a:t>
            </a:r>
            <a:r>
              <a:rPr lang="en-US" i="1" dirty="0" smtClean="0"/>
              <a:t>.</a:t>
            </a:r>
            <a:endParaRPr lang="en-US" i="1" dirty="0"/>
          </a:p>
        </p:txBody>
      </p:sp>
    </p:spTree>
    <p:extLst>
      <p:ext uri="{BB962C8B-B14F-4D97-AF65-F5344CB8AC3E}">
        <p14:creationId xmlns:p14="http://schemas.microsoft.com/office/powerpoint/2010/main" val="94361155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Caught in the Act</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b="1" dirty="0" smtClean="0"/>
              <a:t>Health &amp; Safety Act 1974</a:t>
            </a:r>
          </a:p>
          <a:p>
            <a:pPr marL="68580" indent="0">
              <a:buNone/>
            </a:pPr>
            <a:endParaRPr lang="en-US" b="1" dirty="0"/>
          </a:p>
          <a:p>
            <a:pPr marL="68580" indent="0">
              <a:buNone/>
            </a:pPr>
            <a:r>
              <a:rPr lang="en-US" sz="1800" b="1" dirty="0"/>
              <a:t>Health and Safety at Work </a:t>
            </a:r>
            <a:r>
              <a:rPr lang="en-US" sz="1800" b="1" dirty="0" err="1"/>
              <a:t>etc</a:t>
            </a:r>
            <a:r>
              <a:rPr lang="en-US" sz="1800" b="1" dirty="0"/>
              <a:t> Act 1974. Often referred to as HASAW or HSW, this Act of Parliament is the main piece of UK health and safety legislation. It places a duty on all employers "to ensure, so far as is reasonably practicable, the health, safety and welfare at work" of all their employees.</a:t>
            </a:r>
          </a:p>
        </p:txBody>
      </p:sp>
    </p:spTree>
    <p:extLst>
      <p:ext uri="{BB962C8B-B14F-4D97-AF65-F5344CB8AC3E}">
        <p14:creationId xmlns:p14="http://schemas.microsoft.com/office/powerpoint/2010/main" val="151432980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1.jpg"/>
          <p:cNvPicPr>
            <a:picLocks noGrp="1" noChangeAspect="1"/>
          </p:cNvPicPr>
          <p:nvPr>
            <p:ph idx="1"/>
          </p:nvPr>
        </p:nvPicPr>
        <p:blipFill>
          <a:blip r:embed="rId2">
            <a:extLst>
              <a:ext uri="{28A0092B-C50C-407E-A947-70E740481C1C}">
                <a14:useLocalDpi xmlns:a14="http://schemas.microsoft.com/office/drawing/2010/main" val="0"/>
              </a:ext>
            </a:extLst>
          </a:blip>
          <a:srcRect t="9130" b="9130"/>
          <a:stretch>
            <a:fillRect/>
          </a:stretch>
        </p:blipFill>
        <p:spPr>
          <a:xfrm>
            <a:off x="448630" y="1134102"/>
            <a:ext cx="8241573" cy="4267100"/>
          </a:xfrm>
        </p:spPr>
      </p:pic>
    </p:spTree>
    <p:extLst>
      <p:ext uri="{BB962C8B-B14F-4D97-AF65-F5344CB8AC3E}">
        <p14:creationId xmlns:p14="http://schemas.microsoft.com/office/powerpoint/2010/main" val="105901671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a Theatre Context</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lnSpcReduction="10000"/>
          </a:bodyPr>
          <a:lstStyle/>
          <a:p>
            <a:r>
              <a:rPr lang="en-US" dirty="0" smtClean="0"/>
              <a:t>We need to be aware of the following</a:t>
            </a:r>
          </a:p>
          <a:p>
            <a:pPr lvl="1"/>
            <a:r>
              <a:rPr lang="en-US" dirty="0" smtClean="0"/>
              <a:t>Working at Height</a:t>
            </a:r>
          </a:p>
          <a:p>
            <a:pPr lvl="1"/>
            <a:r>
              <a:rPr lang="en-US" dirty="0" smtClean="0"/>
              <a:t>COSHH</a:t>
            </a:r>
          </a:p>
          <a:p>
            <a:pPr lvl="1"/>
            <a:r>
              <a:rPr lang="en-US" dirty="0" smtClean="0"/>
              <a:t>RIDDOR</a:t>
            </a:r>
          </a:p>
          <a:p>
            <a:pPr lvl="1"/>
            <a:r>
              <a:rPr lang="en-US" dirty="0" smtClean="0"/>
              <a:t>LEV Systems</a:t>
            </a:r>
          </a:p>
          <a:p>
            <a:pPr lvl="1"/>
            <a:r>
              <a:rPr lang="en-US" dirty="0" smtClean="0"/>
              <a:t>LOLA</a:t>
            </a:r>
          </a:p>
          <a:p>
            <a:pPr lvl="1"/>
            <a:r>
              <a:rPr lang="en-US" dirty="0" smtClean="0"/>
              <a:t>Manual Handling</a:t>
            </a:r>
          </a:p>
          <a:p>
            <a:pPr lvl="1"/>
            <a:r>
              <a:rPr lang="en-US" dirty="0" smtClean="0"/>
              <a:t>Risk Assessments</a:t>
            </a:r>
          </a:p>
          <a:p>
            <a:pPr lvl="1"/>
            <a:r>
              <a:rPr lang="en-US" dirty="0" smtClean="0"/>
              <a:t>Unions </a:t>
            </a:r>
            <a:r>
              <a:rPr lang="mr-IN" dirty="0" smtClean="0"/>
              <a:t>–</a:t>
            </a:r>
            <a:r>
              <a:rPr lang="en-US" dirty="0" smtClean="0"/>
              <a:t> Equity, SMA </a:t>
            </a:r>
            <a:r>
              <a:rPr lang="en-US" dirty="0" err="1" smtClean="0"/>
              <a:t>etc</a:t>
            </a:r>
            <a:endParaRPr lang="en-US" dirty="0"/>
          </a:p>
        </p:txBody>
      </p:sp>
    </p:spTree>
    <p:extLst>
      <p:ext uri="{BB962C8B-B14F-4D97-AF65-F5344CB8AC3E}">
        <p14:creationId xmlns:p14="http://schemas.microsoft.com/office/powerpoint/2010/main" val="3375729354"/>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9865" y="337575"/>
            <a:ext cx="5395488" cy="6172803"/>
          </a:xfrm>
          <a:prstGeom prst="rect">
            <a:avLst/>
          </a:prstGeom>
        </p:spPr>
      </p:pic>
    </p:spTree>
    <p:extLst>
      <p:ext uri="{BB962C8B-B14F-4D97-AF65-F5344CB8AC3E}">
        <p14:creationId xmlns:p14="http://schemas.microsoft.com/office/powerpoint/2010/main" val="87700349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Resources</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dirty="0" smtClean="0"/>
              <a:t>BSI</a:t>
            </a:r>
          </a:p>
          <a:p>
            <a:r>
              <a:rPr lang="en-US" dirty="0" smtClean="0"/>
              <a:t>HSE</a:t>
            </a:r>
          </a:p>
          <a:p>
            <a:r>
              <a:rPr lang="en-US" dirty="0" smtClean="0"/>
              <a:t>ABTT</a:t>
            </a:r>
          </a:p>
          <a:p>
            <a:r>
              <a:rPr lang="en-US" dirty="0" smtClean="0"/>
              <a:t>SMA</a:t>
            </a:r>
          </a:p>
          <a:p>
            <a:r>
              <a:rPr lang="en-US" dirty="0" smtClean="0"/>
              <a:t>SBTD</a:t>
            </a:r>
          </a:p>
          <a:p>
            <a:r>
              <a:rPr lang="en-US" dirty="0" smtClean="0"/>
              <a:t>Blue Room</a:t>
            </a:r>
          </a:p>
          <a:p>
            <a:r>
              <a:rPr lang="en-US" dirty="0" smtClean="0"/>
              <a:t>High Speed Training</a:t>
            </a:r>
            <a:endParaRPr lang="en-US" dirty="0"/>
          </a:p>
        </p:txBody>
      </p:sp>
    </p:spTree>
    <p:extLst>
      <p:ext uri="{BB962C8B-B14F-4D97-AF65-F5344CB8AC3E}">
        <p14:creationId xmlns:p14="http://schemas.microsoft.com/office/powerpoint/2010/main" val="124053141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677" y="964500"/>
            <a:ext cx="8221709" cy="5545877"/>
          </a:xfrm>
          <a:prstGeom prst="rect">
            <a:avLst/>
          </a:prstGeom>
        </p:spPr>
      </p:pic>
    </p:spTree>
    <p:extLst>
      <p:ext uri="{BB962C8B-B14F-4D97-AF65-F5344CB8AC3E}">
        <p14:creationId xmlns:p14="http://schemas.microsoft.com/office/powerpoint/2010/main" val="30588533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Courses available</a:t>
            </a:r>
            <a:r>
              <a:rPr lang="mr-IN" dirty="0" smtClean="0"/>
              <a:t>…</a:t>
            </a:r>
            <a:r>
              <a:rPr lang="en-US" smtClean="0"/>
              <a:t>.</a:t>
            </a:r>
            <a:endParaRPr lang="en-US"/>
          </a:p>
        </p:txBody>
      </p:sp>
      <p:sp>
        <p:nvSpPr>
          <p:cNvPr id="3" name="Content Placeholder 2"/>
          <p:cNvSpPr>
            <a:spLocks noGrp="1"/>
          </p:cNvSpPr>
          <p:nvPr>
            <p:ph idx="1"/>
          </p:nvPr>
        </p:nvSpPr>
        <p:spPr/>
        <p:txBody>
          <a:bodyPr/>
          <a:lstStyle/>
          <a:p>
            <a:r>
              <a:rPr lang="en-US" dirty="0" smtClean="0"/>
              <a:t>High Speed Training</a:t>
            </a:r>
          </a:p>
          <a:p>
            <a:r>
              <a:rPr lang="en-US" dirty="0" smtClean="0"/>
              <a:t>Stage Safety Passport</a:t>
            </a:r>
          </a:p>
          <a:p>
            <a:r>
              <a:rPr lang="en-US" dirty="0" smtClean="0"/>
              <a:t>PASMA</a:t>
            </a:r>
          </a:p>
          <a:p>
            <a:r>
              <a:rPr lang="en-US" dirty="0" smtClean="0"/>
              <a:t>British Pyrotechnics' Association</a:t>
            </a:r>
          </a:p>
          <a:p>
            <a:r>
              <a:rPr lang="en-US" dirty="0" smtClean="0"/>
              <a:t>First Aid</a:t>
            </a:r>
          </a:p>
          <a:p>
            <a:pPr marL="68580" indent="0">
              <a:buNone/>
            </a:pPr>
            <a:endParaRPr lang="en-US" dirty="0" smtClean="0"/>
          </a:p>
          <a:p>
            <a:endParaRPr lang="en-US" dirty="0" smtClean="0"/>
          </a:p>
          <a:p>
            <a:endParaRPr lang="en-US" dirty="0"/>
          </a:p>
        </p:txBody>
      </p:sp>
    </p:spTree>
    <p:extLst>
      <p:ext uri="{BB962C8B-B14F-4D97-AF65-F5344CB8AC3E}">
        <p14:creationId xmlns:p14="http://schemas.microsoft.com/office/powerpoint/2010/main" val="138897309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4.jpg"/>
          <p:cNvPicPr>
            <a:picLocks noChangeAspect="1"/>
          </p:cNvPicPr>
          <p:nvPr/>
        </p:nvPicPr>
        <p:blipFill rotWithShape="1">
          <a:blip r:embed="rId2">
            <a:extLst>
              <a:ext uri="{28A0092B-C50C-407E-A947-70E740481C1C}">
                <a14:useLocalDpi xmlns:a14="http://schemas.microsoft.com/office/drawing/2010/main" val="0"/>
              </a:ext>
            </a:extLst>
          </a:blip>
          <a:srcRect l="5450" r="6110"/>
          <a:stretch/>
        </p:blipFill>
        <p:spPr>
          <a:xfrm>
            <a:off x="498398" y="1054100"/>
            <a:ext cx="8086914" cy="4736123"/>
          </a:xfrm>
          <a:prstGeom prst="rect">
            <a:avLst/>
          </a:prstGeom>
        </p:spPr>
      </p:pic>
    </p:spTree>
    <p:extLst>
      <p:ext uri="{BB962C8B-B14F-4D97-AF65-F5344CB8AC3E}">
        <p14:creationId xmlns:p14="http://schemas.microsoft.com/office/powerpoint/2010/main" val="152046991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Working at Height</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sz="2000" dirty="0"/>
              <a:t>Employers and those in control of any work at height activity must make sure work is properly planned, supervised and carried out by competent people. This includes using the right type of equipment for working at height. Low-risk, relatively straightforward tasks will require less effort when it comes to planning</a:t>
            </a:r>
            <a:r>
              <a:rPr lang="en-US" sz="2000" dirty="0" smtClean="0"/>
              <a:t>.</a:t>
            </a:r>
          </a:p>
          <a:p>
            <a:endParaRPr lang="en-US" dirty="0"/>
          </a:p>
          <a:p>
            <a:r>
              <a:rPr lang="en-US" dirty="0" smtClean="0">
                <a:hlinkClick r:id="rId2"/>
              </a:rPr>
              <a:t>HSE Working at height</a:t>
            </a:r>
            <a:endParaRPr lang="en-US" dirty="0"/>
          </a:p>
        </p:txBody>
      </p:sp>
    </p:spTree>
    <p:extLst>
      <p:ext uri="{BB962C8B-B14F-4D97-AF65-F5344CB8AC3E}">
        <p14:creationId xmlns:p14="http://schemas.microsoft.com/office/powerpoint/2010/main" val="23870870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4587" y="301175"/>
            <a:ext cx="4921013" cy="6206025"/>
          </a:xfrm>
          <a:prstGeom prst="rect">
            <a:avLst/>
          </a:prstGeom>
        </p:spPr>
      </p:pic>
    </p:spTree>
    <p:extLst>
      <p:ext uri="{BB962C8B-B14F-4D97-AF65-F5344CB8AC3E}">
        <p14:creationId xmlns:p14="http://schemas.microsoft.com/office/powerpoint/2010/main" val="315483752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COSHH</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a:bodyPr>
          <a:lstStyle/>
          <a:p>
            <a:pPr marL="68580" indent="0">
              <a:buNone/>
            </a:pPr>
            <a:r>
              <a:rPr lang="en-US" sz="2000" dirty="0" smtClean="0"/>
              <a:t>is </a:t>
            </a:r>
            <a:r>
              <a:rPr lang="en-US" sz="2000" dirty="0"/>
              <a:t>the law that requires employers to control substances that are hazardous to health. You can prevent or reduce workers exposure to hazardous substances by: finding out what the health hazards are; deciding how to prevent harm to health (risk assessment)</a:t>
            </a:r>
            <a:endParaRPr lang="en-US" sz="2000" dirty="0" smtClean="0"/>
          </a:p>
          <a:p>
            <a:pPr marL="68580" indent="0">
              <a:buNone/>
            </a:pPr>
            <a:endParaRPr lang="en-US" dirty="0"/>
          </a:p>
          <a:p>
            <a:pPr marL="68580" indent="0">
              <a:buNone/>
            </a:pPr>
            <a:r>
              <a:rPr lang="en-US" dirty="0" smtClean="0">
                <a:hlinkClick r:id="rId2"/>
              </a:rPr>
              <a:t>Safety data sheets </a:t>
            </a:r>
            <a:r>
              <a:rPr lang="mr-IN" dirty="0" smtClean="0">
                <a:hlinkClick r:id="rId2"/>
              </a:rPr>
              <a:t>–</a:t>
            </a:r>
            <a:r>
              <a:rPr lang="en-US" dirty="0" smtClean="0">
                <a:hlinkClick r:id="rId2"/>
              </a:rPr>
              <a:t> flame paste</a:t>
            </a:r>
            <a:endParaRPr lang="en-US" dirty="0" smtClean="0"/>
          </a:p>
          <a:p>
            <a:pPr marL="68580" indent="0">
              <a:buNone/>
            </a:pPr>
            <a:r>
              <a:rPr lang="en-US" dirty="0" smtClean="0">
                <a:hlinkClick r:id="rId3"/>
              </a:rPr>
              <a:t>Safety data sheet - paint</a:t>
            </a:r>
            <a:endParaRPr lang="en-US" dirty="0"/>
          </a:p>
        </p:txBody>
      </p:sp>
    </p:spTree>
    <p:extLst>
      <p:ext uri="{BB962C8B-B14F-4D97-AF65-F5344CB8AC3E}">
        <p14:creationId xmlns:p14="http://schemas.microsoft.com/office/powerpoint/2010/main" val="159507216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021" y="1012726"/>
            <a:ext cx="8190834" cy="4629602"/>
          </a:xfrm>
          <a:prstGeom prst="rect">
            <a:avLst/>
          </a:prstGeom>
        </p:spPr>
      </p:pic>
    </p:spTree>
    <p:extLst>
      <p:ext uri="{BB962C8B-B14F-4D97-AF65-F5344CB8AC3E}">
        <p14:creationId xmlns:p14="http://schemas.microsoft.com/office/powerpoint/2010/main" val="531594259"/>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RIDDOR</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fontScale="92500" lnSpcReduction="10000"/>
          </a:bodyPr>
          <a:lstStyle/>
          <a:p>
            <a:r>
              <a:rPr lang="en-US" dirty="0"/>
              <a:t>is the law that requires employers, and other people in charge of work premises, to report and keep records of:</a:t>
            </a:r>
          </a:p>
          <a:p>
            <a:r>
              <a:rPr lang="en-US" dirty="0" smtClean="0"/>
              <a:t>work</a:t>
            </a:r>
            <a:r>
              <a:rPr lang="en-US" dirty="0"/>
              <a:t>-related accidents which cause deaths</a:t>
            </a:r>
          </a:p>
          <a:p>
            <a:r>
              <a:rPr lang="en-US" dirty="0" smtClean="0"/>
              <a:t>work</a:t>
            </a:r>
            <a:r>
              <a:rPr lang="en-US" dirty="0"/>
              <a:t>-related accidents which cause certain serious injuries (reportable injuries)</a:t>
            </a:r>
          </a:p>
          <a:p>
            <a:r>
              <a:rPr lang="en-US" dirty="0" smtClean="0"/>
              <a:t>diagnosed </a:t>
            </a:r>
            <a:r>
              <a:rPr lang="en-US" dirty="0"/>
              <a:t>cases of certain industrial diseases; </a:t>
            </a:r>
            <a:r>
              <a:rPr lang="en-US" dirty="0" smtClean="0"/>
              <a:t>and certain </a:t>
            </a:r>
            <a:r>
              <a:rPr lang="en-US" dirty="0"/>
              <a:t>‘dangerous occurrences’ (incidents with the potential to cause harm)</a:t>
            </a:r>
          </a:p>
        </p:txBody>
      </p:sp>
    </p:spTree>
    <p:extLst>
      <p:ext uri="{BB962C8B-B14F-4D97-AF65-F5344CB8AC3E}">
        <p14:creationId xmlns:p14="http://schemas.microsoft.com/office/powerpoint/2010/main" val="395571881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5195" y="352195"/>
            <a:ext cx="6174258" cy="6174258"/>
          </a:xfrm>
          <a:prstGeom prst="rect">
            <a:avLst/>
          </a:prstGeom>
        </p:spPr>
      </p:pic>
    </p:spTree>
    <p:extLst>
      <p:ext uri="{BB962C8B-B14F-4D97-AF65-F5344CB8AC3E}">
        <p14:creationId xmlns:p14="http://schemas.microsoft.com/office/powerpoint/2010/main" val="394534915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LEV System</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a:bodyPr>
          <a:lstStyle/>
          <a:p>
            <a:r>
              <a:rPr lang="en-US" dirty="0" smtClean="0"/>
              <a:t>is an </a:t>
            </a:r>
            <a:r>
              <a:rPr lang="en-US" dirty="0"/>
              <a:t>engineering control system to reduce exposures to airborne contaminants such as dust, mist, fume, </a:t>
            </a:r>
            <a:r>
              <a:rPr lang="en-US" dirty="0" err="1"/>
              <a:t>vapour</a:t>
            </a:r>
            <a:r>
              <a:rPr lang="en-US" dirty="0"/>
              <a:t> or gas in the workplace. Simply put it is something that sucks an airborne contaminant out of the workplace.</a:t>
            </a:r>
          </a:p>
        </p:txBody>
      </p:sp>
    </p:spTree>
    <p:extLst>
      <p:ext uri="{BB962C8B-B14F-4D97-AF65-F5344CB8AC3E}">
        <p14:creationId xmlns:p14="http://schemas.microsoft.com/office/powerpoint/2010/main" val="42588212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433" y="519719"/>
            <a:ext cx="5892452" cy="5990659"/>
          </a:xfrm>
          <a:prstGeom prst="rect">
            <a:avLst/>
          </a:prstGeom>
        </p:spPr>
      </p:pic>
    </p:spTree>
    <p:extLst>
      <p:ext uri="{BB962C8B-B14F-4D97-AF65-F5344CB8AC3E}">
        <p14:creationId xmlns:p14="http://schemas.microsoft.com/office/powerpoint/2010/main" val="1604312312"/>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LOLER</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a:bodyPr>
          <a:lstStyle/>
          <a:p>
            <a:r>
              <a:rPr lang="en-US" sz="2000" b="1" dirty="0"/>
              <a:t>Lifting Operations and Lifting Equipment Regulations</a:t>
            </a:r>
            <a:r>
              <a:rPr lang="en-US" sz="2000" dirty="0"/>
              <a:t> 1998 (LOLER). It describes what you, as an employer, may need to do to protect your employees in the workplace</a:t>
            </a:r>
            <a:r>
              <a:rPr lang="en-US" sz="2000" dirty="0" smtClean="0"/>
              <a:t>.</a:t>
            </a:r>
          </a:p>
          <a:p>
            <a:pPr marL="68580" indent="0">
              <a:buNone/>
            </a:pPr>
            <a:endParaRPr lang="en-US" sz="2000" dirty="0" smtClean="0"/>
          </a:p>
          <a:p>
            <a:r>
              <a:rPr lang="en-US" sz="2000" dirty="0"/>
              <a:t>Lifting equipment is any work equipment for lifting and lowering loads, and includes any accessories used in doing so (such as attachments to support, fix or anchor the equipment). </a:t>
            </a:r>
          </a:p>
        </p:txBody>
      </p:sp>
    </p:spTree>
    <p:extLst>
      <p:ext uri="{BB962C8B-B14F-4D97-AF65-F5344CB8AC3E}">
        <p14:creationId xmlns:p14="http://schemas.microsoft.com/office/powerpoint/2010/main" val="267348987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1.jpg"/>
          <p:cNvPicPr>
            <a:picLocks noChangeAspect="1"/>
          </p:cNvPicPr>
          <p:nvPr/>
        </p:nvPicPr>
        <p:blipFill rotWithShape="1">
          <a:blip r:embed="rId2">
            <a:extLst>
              <a:ext uri="{28A0092B-C50C-407E-A947-70E740481C1C}">
                <a14:useLocalDpi xmlns:a14="http://schemas.microsoft.com/office/drawing/2010/main" val="0"/>
              </a:ext>
            </a:extLst>
          </a:blip>
          <a:srcRect t="-1" b="25697"/>
          <a:stretch/>
        </p:blipFill>
        <p:spPr>
          <a:xfrm>
            <a:off x="1461482" y="353650"/>
            <a:ext cx="6368194" cy="6212720"/>
          </a:xfrm>
          <a:prstGeom prst="rect">
            <a:avLst/>
          </a:prstGeom>
        </p:spPr>
      </p:pic>
    </p:spTree>
    <p:extLst>
      <p:ext uri="{BB962C8B-B14F-4D97-AF65-F5344CB8AC3E}">
        <p14:creationId xmlns:p14="http://schemas.microsoft.com/office/powerpoint/2010/main" val="127114790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Manual Handling</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fontScale="92500" lnSpcReduction="20000"/>
          </a:bodyPr>
          <a:lstStyle/>
          <a:p>
            <a:r>
              <a:rPr lang="en-US" dirty="0"/>
              <a:t>Manual handling relates to the moving of items either by lifting, lowering, carrying, pushing or pulling. The weight of the item is an important factor, but many other factors can create a risk of injury, for example the number of times you have to pick up or carry an item, the distance you are carrying it, where you are picking it up from or putting it down (picking it up from the floor, putting it on a shelf above shoulder level) and any twisting, bending, stretching or other awkward posture you may adopt while doing a task.</a:t>
            </a:r>
          </a:p>
        </p:txBody>
      </p:sp>
    </p:spTree>
    <p:extLst>
      <p:ext uri="{BB962C8B-B14F-4D97-AF65-F5344CB8AC3E}">
        <p14:creationId xmlns:p14="http://schemas.microsoft.com/office/powerpoint/2010/main" val="1243702124"/>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9.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089" y="369725"/>
            <a:ext cx="8262294" cy="6176065"/>
          </a:xfrm>
          <a:prstGeom prst="rect">
            <a:avLst/>
          </a:prstGeom>
        </p:spPr>
      </p:pic>
    </p:spTree>
    <p:extLst>
      <p:ext uri="{BB962C8B-B14F-4D97-AF65-F5344CB8AC3E}">
        <p14:creationId xmlns:p14="http://schemas.microsoft.com/office/powerpoint/2010/main" val="2351467008"/>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Risk Assessments</a:t>
            </a:r>
            <a:r>
              <a:rPr lang="mr-IN" dirty="0" smtClean="0"/>
              <a:t>…</a:t>
            </a:r>
            <a:r>
              <a:rPr lang="en-US" dirty="0" smtClean="0"/>
              <a:t>.</a:t>
            </a:r>
            <a:endParaRPr lang="en-US" dirty="0"/>
          </a:p>
        </p:txBody>
      </p:sp>
      <p:sp>
        <p:nvSpPr>
          <p:cNvPr id="3" name="Content Placeholder 2"/>
          <p:cNvSpPr>
            <a:spLocks noGrp="1"/>
          </p:cNvSpPr>
          <p:nvPr>
            <p:ph idx="1"/>
          </p:nvPr>
        </p:nvSpPr>
        <p:spPr/>
        <p:txBody>
          <a:bodyPr>
            <a:normAutofit lnSpcReduction="10000"/>
          </a:bodyPr>
          <a:lstStyle/>
          <a:p>
            <a:r>
              <a:rPr lang="en-US" dirty="0" smtClean="0"/>
              <a:t>Here is an example of UWTSD Standard template, filled out</a:t>
            </a:r>
          </a:p>
          <a:p>
            <a:r>
              <a:rPr lang="en-US" dirty="0" smtClean="0"/>
              <a:t>Hazard </a:t>
            </a:r>
            <a:r>
              <a:rPr lang="mr-IN" dirty="0" smtClean="0"/>
              <a:t>–</a:t>
            </a:r>
            <a:r>
              <a:rPr lang="en-US" dirty="0" smtClean="0"/>
              <a:t> something that can cause harm</a:t>
            </a:r>
          </a:p>
          <a:p>
            <a:r>
              <a:rPr lang="en-US" dirty="0"/>
              <a:t>Risk </a:t>
            </a:r>
            <a:r>
              <a:rPr lang="mr-IN" dirty="0"/>
              <a:t>–</a:t>
            </a:r>
            <a:r>
              <a:rPr lang="en-US" dirty="0"/>
              <a:t> the </a:t>
            </a:r>
            <a:r>
              <a:rPr lang="en-US" dirty="0" smtClean="0"/>
              <a:t>likelihood </a:t>
            </a:r>
            <a:r>
              <a:rPr lang="en-US" dirty="0"/>
              <a:t>that a hazard will cause </a:t>
            </a:r>
            <a:r>
              <a:rPr lang="en-US" dirty="0" smtClean="0"/>
              <a:t>harm</a:t>
            </a:r>
          </a:p>
          <a:p>
            <a:r>
              <a:rPr lang="en-US" dirty="0"/>
              <a:t>W</a:t>
            </a:r>
            <a:r>
              <a:rPr lang="en-US" dirty="0" smtClean="0"/>
              <a:t>hen writing a Risk assessment list the HAZARDS and identify what you can do to reduce the RISK of that hazard </a:t>
            </a:r>
            <a:r>
              <a:rPr lang="en-US" smtClean="0"/>
              <a:t>actually happening.</a:t>
            </a:r>
            <a:endParaRPr lang="en-US" dirty="0"/>
          </a:p>
          <a:p>
            <a:endParaRPr lang="en-US" dirty="0"/>
          </a:p>
        </p:txBody>
      </p:sp>
    </p:spTree>
    <p:extLst>
      <p:ext uri="{BB962C8B-B14F-4D97-AF65-F5344CB8AC3E}">
        <p14:creationId xmlns:p14="http://schemas.microsoft.com/office/powerpoint/2010/main" val="257294055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rotWithShape="1">
          <a:blip r:embed="rId2">
            <a:extLst>
              <a:ext uri="{28A0092B-C50C-407E-A947-70E740481C1C}">
                <a14:useLocalDpi xmlns:a14="http://schemas.microsoft.com/office/drawing/2010/main" val="0"/>
              </a:ext>
            </a:extLst>
          </a:blip>
          <a:srcRect l="5449" r="5583"/>
          <a:stretch/>
        </p:blipFill>
        <p:spPr>
          <a:xfrm>
            <a:off x="498398" y="850900"/>
            <a:ext cx="8135146" cy="5143500"/>
          </a:xfrm>
          <a:prstGeom prst="rect">
            <a:avLst/>
          </a:prstGeom>
        </p:spPr>
      </p:pic>
    </p:spTree>
    <p:extLst>
      <p:ext uri="{BB962C8B-B14F-4D97-AF65-F5344CB8AC3E}">
        <p14:creationId xmlns:p14="http://schemas.microsoft.com/office/powerpoint/2010/main" val="217289176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Pretty colors</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dirty="0" smtClean="0">
                <a:solidFill>
                  <a:srgbClr val="0000FF"/>
                </a:solidFill>
              </a:rPr>
              <a:t>Blue - Mandatory</a:t>
            </a:r>
          </a:p>
          <a:p>
            <a:r>
              <a:rPr lang="en-US" dirty="0" smtClean="0">
                <a:solidFill>
                  <a:srgbClr val="FF0000"/>
                </a:solidFill>
              </a:rPr>
              <a:t>Red </a:t>
            </a:r>
            <a:r>
              <a:rPr lang="mr-IN" dirty="0" smtClean="0">
                <a:solidFill>
                  <a:srgbClr val="FF0000"/>
                </a:solidFill>
              </a:rPr>
              <a:t>–</a:t>
            </a:r>
            <a:r>
              <a:rPr lang="en-US" dirty="0" smtClean="0">
                <a:solidFill>
                  <a:srgbClr val="FF0000"/>
                </a:solidFill>
              </a:rPr>
              <a:t> Prohibition / Danger / Alarm</a:t>
            </a:r>
          </a:p>
          <a:p>
            <a:r>
              <a:rPr lang="en-US" dirty="0" smtClean="0">
                <a:solidFill>
                  <a:srgbClr val="E0D112"/>
                </a:solidFill>
              </a:rPr>
              <a:t>Yellow - Warning</a:t>
            </a:r>
          </a:p>
          <a:p>
            <a:r>
              <a:rPr lang="en-US" dirty="0" smtClean="0">
                <a:solidFill>
                  <a:schemeClr val="accent1">
                    <a:lumMod val="75000"/>
                  </a:schemeClr>
                </a:solidFill>
              </a:rPr>
              <a:t>Green </a:t>
            </a:r>
            <a:r>
              <a:rPr lang="mr-IN" dirty="0" smtClean="0">
                <a:solidFill>
                  <a:schemeClr val="accent1">
                    <a:lumMod val="75000"/>
                  </a:schemeClr>
                </a:solidFill>
              </a:rPr>
              <a:t>–</a:t>
            </a:r>
            <a:r>
              <a:rPr lang="en-US" dirty="0" smtClean="0">
                <a:solidFill>
                  <a:schemeClr val="accent1">
                    <a:lumMod val="75000"/>
                  </a:schemeClr>
                </a:solidFill>
              </a:rPr>
              <a:t> Emergency escape / First Aid / No danger</a:t>
            </a:r>
            <a:endParaRPr lang="en-US" dirty="0">
              <a:solidFill>
                <a:schemeClr val="accent1">
                  <a:lumMod val="75000"/>
                </a:schemeClr>
              </a:solidFill>
            </a:endParaRPr>
          </a:p>
        </p:txBody>
      </p:sp>
    </p:spTree>
    <p:extLst>
      <p:ext uri="{BB962C8B-B14F-4D97-AF65-F5344CB8AC3E}">
        <p14:creationId xmlns:p14="http://schemas.microsoft.com/office/powerpoint/2010/main" val="425821136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Reality</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pPr marL="68580" indent="0">
              <a:buNone/>
            </a:pPr>
            <a:endParaRPr lang="en-US" dirty="0" smtClean="0"/>
          </a:p>
          <a:p>
            <a:pPr marL="68580" indent="0">
              <a:buNone/>
            </a:pPr>
            <a:r>
              <a:rPr lang="en-US" dirty="0" smtClean="0">
                <a:hlinkClick r:id="rId2"/>
              </a:rPr>
              <a:t>This is why we take the time to do it right, first time</a:t>
            </a:r>
            <a:endParaRPr lang="en-US" dirty="0"/>
          </a:p>
          <a:p>
            <a:pPr marL="68580" indent="0">
              <a:buNone/>
            </a:pPr>
            <a:endParaRPr lang="en-US" dirty="0"/>
          </a:p>
        </p:txBody>
      </p:sp>
    </p:spTree>
    <p:extLst>
      <p:ext uri="{BB962C8B-B14F-4D97-AF65-F5344CB8AC3E}">
        <p14:creationId xmlns:p14="http://schemas.microsoft.com/office/powerpoint/2010/main" val="827506258"/>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54389"/>
            <a:ext cx="7024744" cy="1143000"/>
          </a:xfrm>
        </p:spPr>
        <p:txBody>
          <a:bodyPr/>
          <a:lstStyle/>
          <a:p>
            <a:r>
              <a:rPr lang="en-US" dirty="0" smtClean="0"/>
              <a:t>UWTSD Macbeth</a:t>
            </a:r>
            <a:endParaRPr lang="en-US" dirty="0"/>
          </a:p>
        </p:txBody>
      </p:sp>
      <p:sp>
        <p:nvSpPr>
          <p:cNvPr id="3" name="Content Placeholder 2"/>
          <p:cNvSpPr>
            <a:spLocks noGrp="1"/>
          </p:cNvSpPr>
          <p:nvPr>
            <p:ph idx="1"/>
          </p:nvPr>
        </p:nvSpPr>
        <p:spPr/>
        <p:txBody>
          <a:bodyPr/>
          <a:lstStyle/>
          <a:p>
            <a:r>
              <a:rPr lang="en-US" dirty="0" smtClean="0"/>
              <a:t>Here are some images from Macbeth that we performed in the </a:t>
            </a:r>
            <a:r>
              <a:rPr lang="en-US" dirty="0" err="1" smtClean="0"/>
              <a:t>Halliwell</a:t>
            </a:r>
            <a:r>
              <a:rPr lang="en-US" dirty="0" smtClean="0"/>
              <a:t> Theatre 2016. Macbeths final scene was a group sword fight, in low light level, then a dual swordfight with </a:t>
            </a:r>
            <a:r>
              <a:rPr lang="en-US" dirty="0" err="1"/>
              <a:t>M</a:t>
            </a:r>
            <a:r>
              <a:rPr lang="en-US" dirty="0" err="1" smtClean="0"/>
              <a:t>acduff</a:t>
            </a:r>
            <a:r>
              <a:rPr lang="en-US" dirty="0" smtClean="0"/>
              <a:t>, in a ring of fire, watched by 3 withed with flaming torches, ending in </a:t>
            </a:r>
            <a:r>
              <a:rPr lang="en-US" dirty="0" err="1" smtClean="0"/>
              <a:t>Macduff</a:t>
            </a:r>
            <a:r>
              <a:rPr lang="en-US" dirty="0" smtClean="0"/>
              <a:t> shooting Macbeth dead. Hmmm, great.</a:t>
            </a:r>
            <a:endParaRPr lang="en-US" dirty="0"/>
          </a:p>
        </p:txBody>
      </p:sp>
    </p:spTree>
    <p:extLst>
      <p:ext uri="{BB962C8B-B14F-4D97-AF65-F5344CB8AC3E}">
        <p14:creationId xmlns:p14="http://schemas.microsoft.com/office/powerpoint/2010/main" val="413804563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jpg"/>
          <p:cNvPicPr>
            <a:picLocks noChangeAspect="1"/>
          </p:cNvPicPr>
          <p:nvPr/>
        </p:nvPicPr>
        <p:blipFill rotWithShape="1">
          <a:blip r:embed="rId2">
            <a:extLst>
              <a:ext uri="{28A0092B-C50C-407E-A947-70E740481C1C}">
                <a14:useLocalDpi xmlns:a14="http://schemas.microsoft.com/office/drawing/2010/main" val="0"/>
              </a:ext>
            </a:extLst>
          </a:blip>
          <a:srcRect l="6331" r="3824"/>
          <a:stretch/>
        </p:blipFill>
        <p:spPr>
          <a:xfrm>
            <a:off x="434088" y="1905000"/>
            <a:ext cx="8215533" cy="3048000"/>
          </a:xfrm>
          <a:prstGeom prst="rect">
            <a:avLst/>
          </a:prstGeom>
        </p:spPr>
      </p:pic>
    </p:spTree>
    <p:extLst>
      <p:ext uri="{BB962C8B-B14F-4D97-AF65-F5344CB8AC3E}">
        <p14:creationId xmlns:p14="http://schemas.microsoft.com/office/powerpoint/2010/main" val="1134174907"/>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9225"/>
            <a:ext cx="9144000" cy="6096000"/>
          </a:xfrm>
          <a:prstGeom prst="rect">
            <a:avLst/>
          </a:prstGeom>
        </p:spPr>
      </p:pic>
    </p:spTree>
    <p:extLst>
      <p:ext uri="{BB962C8B-B14F-4D97-AF65-F5344CB8AC3E}">
        <p14:creationId xmlns:p14="http://schemas.microsoft.com/office/powerpoint/2010/main" val="2524266356"/>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0"/>
            <a:ext cx="4572000" cy="6858000"/>
          </a:xfrm>
          <a:prstGeom prst="rect">
            <a:avLst/>
          </a:prstGeom>
        </p:spPr>
      </p:pic>
    </p:spTree>
    <p:extLst>
      <p:ext uri="{BB962C8B-B14F-4D97-AF65-F5344CB8AC3E}">
        <p14:creationId xmlns:p14="http://schemas.microsoft.com/office/powerpoint/2010/main" val="3316534915"/>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3137533022"/>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0"/>
            <a:ext cx="4572000" cy="6858000"/>
          </a:xfrm>
          <a:prstGeom prst="rect">
            <a:avLst/>
          </a:prstGeom>
        </p:spPr>
      </p:pic>
    </p:spTree>
    <p:extLst>
      <p:ext uri="{BB962C8B-B14F-4D97-AF65-F5344CB8AC3E}">
        <p14:creationId xmlns:p14="http://schemas.microsoft.com/office/powerpoint/2010/main" val="2377683085"/>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786288666"/>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4248361033"/>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706829289"/>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9.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97075"/>
            <a:ext cx="9144000" cy="6096000"/>
          </a:xfrm>
          <a:prstGeom prst="rect">
            <a:avLst/>
          </a:prstGeom>
        </p:spPr>
      </p:pic>
    </p:spTree>
    <p:extLst>
      <p:ext uri="{BB962C8B-B14F-4D97-AF65-F5344CB8AC3E}">
        <p14:creationId xmlns:p14="http://schemas.microsoft.com/office/powerpoint/2010/main" val="1163506701"/>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2993293417"/>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560306552"/>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jpg"/>
          <p:cNvPicPr>
            <a:picLocks noChangeAspect="1"/>
          </p:cNvPicPr>
          <p:nvPr/>
        </p:nvPicPr>
        <p:blipFill rotWithShape="1">
          <a:blip r:embed="rId2">
            <a:extLst>
              <a:ext uri="{28A0092B-C50C-407E-A947-70E740481C1C}">
                <a14:useLocalDpi xmlns:a14="http://schemas.microsoft.com/office/drawing/2010/main" val="0"/>
              </a:ext>
            </a:extLst>
          </a:blip>
          <a:srcRect l="3868" r="9978"/>
          <a:stretch/>
        </p:blipFill>
        <p:spPr>
          <a:xfrm>
            <a:off x="466241" y="1600200"/>
            <a:ext cx="8256020" cy="3833152"/>
          </a:xfrm>
          <a:prstGeom prst="rect">
            <a:avLst/>
          </a:prstGeom>
        </p:spPr>
      </p:pic>
    </p:spTree>
    <p:extLst>
      <p:ext uri="{BB962C8B-B14F-4D97-AF65-F5344CB8AC3E}">
        <p14:creationId xmlns:p14="http://schemas.microsoft.com/office/powerpoint/2010/main" val="1972042019"/>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Paperwork</a:t>
            </a:r>
            <a:r>
              <a:rPr lang="mr-IN" dirty="0" smtClean="0"/>
              <a:t>…</a:t>
            </a:r>
            <a:r>
              <a:rPr lang="en-US" dirty="0" smtClean="0"/>
              <a:t>.</a:t>
            </a:r>
            <a:endParaRPr lang="en-US" dirty="0"/>
          </a:p>
        </p:txBody>
      </p:sp>
    </p:spTree>
    <p:extLst>
      <p:ext uri="{BB962C8B-B14F-4D97-AF65-F5344CB8AC3E}">
        <p14:creationId xmlns:p14="http://schemas.microsoft.com/office/powerpoint/2010/main" val="4072034954"/>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turn</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dirty="0" smtClean="0"/>
              <a:t>Choose one of the following images to risk assess in pairs.</a:t>
            </a:r>
            <a:endParaRPr lang="en-US" dirty="0"/>
          </a:p>
        </p:txBody>
      </p:sp>
    </p:spTree>
    <p:extLst>
      <p:ext uri="{BB962C8B-B14F-4D97-AF65-F5344CB8AC3E}">
        <p14:creationId xmlns:p14="http://schemas.microsoft.com/office/powerpoint/2010/main" val="2505432075"/>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89" y="737745"/>
            <a:ext cx="7316739" cy="579837"/>
          </a:xfrm>
        </p:spPr>
        <p:txBody>
          <a:bodyPr>
            <a:normAutofit/>
          </a:bodyPr>
          <a:lstStyle/>
          <a:p>
            <a:r>
              <a:rPr lang="en-US" sz="2800" dirty="0" smtClean="0"/>
              <a:t>Cirque Du Soleil </a:t>
            </a:r>
            <a:r>
              <a:rPr lang="mr-IN" sz="2800" dirty="0" smtClean="0"/>
              <a:t>–</a:t>
            </a:r>
            <a:r>
              <a:rPr lang="en-US" sz="2800" dirty="0" smtClean="0"/>
              <a:t> </a:t>
            </a:r>
            <a:r>
              <a:rPr lang="en-US" sz="2800" dirty="0" err="1" smtClean="0"/>
              <a:t>Kooza</a:t>
            </a:r>
            <a:r>
              <a:rPr lang="en-US" sz="2800" dirty="0" smtClean="0"/>
              <a:t> Wheel of Death</a:t>
            </a:r>
            <a:endParaRPr lang="en-US" sz="2800" dirty="0"/>
          </a:p>
        </p:txBody>
      </p:sp>
      <p:sp>
        <p:nvSpPr>
          <p:cNvPr id="3" name="Content Placeholder 2"/>
          <p:cNvSpPr>
            <a:spLocks noGrp="1"/>
          </p:cNvSpPr>
          <p:nvPr>
            <p:ph idx="1"/>
          </p:nvPr>
        </p:nvSpPr>
        <p:spPr>
          <a:xfrm>
            <a:off x="562707" y="5908380"/>
            <a:ext cx="7797521" cy="553773"/>
          </a:xfrm>
        </p:spPr>
        <p:txBody>
          <a:bodyPr>
            <a:normAutofit/>
          </a:bodyPr>
          <a:lstStyle/>
          <a:p>
            <a:pPr marL="68580" indent="0">
              <a:buNone/>
            </a:pPr>
            <a:r>
              <a:rPr lang="en-US" sz="2000" dirty="0" smtClean="0">
                <a:hlinkClick r:id="rId2"/>
              </a:rPr>
              <a:t>Here’s a video of it in action</a:t>
            </a:r>
            <a:endParaRPr lang="en-US" sz="2000" dirty="0"/>
          </a:p>
        </p:txBody>
      </p:sp>
      <p:pic>
        <p:nvPicPr>
          <p:cNvPr id="4" name="Picture 3" descr="hqdefault.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537652"/>
            <a:ext cx="5827637" cy="4370728"/>
          </a:xfrm>
          <a:prstGeom prst="rect">
            <a:avLst/>
          </a:prstGeom>
        </p:spPr>
      </p:pic>
    </p:spTree>
    <p:extLst>
      <p:ext uri="{BB962C8B-B14F-4D97-AF65-F5344CB8AC3E}">
        <p14:creationId xmlns:p14="http://schemas.microsoft.com/office/powerpoint/2010/main" val="2112094773"/>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561489"/>
            <a:ext cx="7024744" cy="644137"/>
          </a:xfrm>
        </p:spPr>
        <p:txBody>
          <a:bodyPr>
            <a:normAutofit fontScale="90000"/>
          </a:bodyPr>
          <a:lstStyle/>
          <a:p>
            <a:r>
              <a:rPr lang="en-US" dirty="0" smtClean="0"/>
              <a:t>Water Tank Escapology</a:t>
            </a:r>
            <a:endParaRPr lang="en-US" dirty="0"/>
          </a:p>
        </p:txBody>
      </p:sp>
      <p:pic>
        <p:nvPicPr>
          <p:cNvPr id="4" name="Picture 3" descr="article-2328821-19ECCA1F000005DC-802_634x44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243" y="1350300"/>
            <a:ext cx="8199455" cy="5173815"/>
          </a:xfrm>
          <a:prstGeom prst="rect">
            <a:avLst/>
          </a:prstGeom>
        </p:spPr>
      </p:pic>
    </p:spTree>
    <p:extLst>
      <p:ext uri="{BB962C8B-B14F-4D97-AF65-F5344CB8AC3E}">
        <p14:creationId xmlns:p14="http://schemas.microsoft.com/office/powerpoint/2010/main" val="1088426085"/>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0" y="528770"/>
            <a:ext cx="7024744" cy="611987"/>
          </a:xfrm>
        </p:spPr>
        <p:txBody>
          <a:bodyPr>
            <a:normAutofit fontScale="90000"/>
          </a:bodyPr>
          <a:lstStyle/>
          <a:p>
            <a:r>
              <a:rPr lang="en-US" dirty="0" smtClean="0"/>
              <a:t>National Theatre Wales - COTU</a:t>
            </a:r>
            <a:endParaRPr lang="en-US" dirty="0"/>
          </a:p>
        </p:txBody>
      </p:sp>
      <p:pic>
        <p:nvPicPr>
          <p:cNvPr id="5" name="Picture 4" descr="JS99887298JP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244" y="1093689"/>
            <a:ext cx="8197580" cy="5411736"/>
          </a:xfrm>
          <a:prstGeom prst="rect">
            <a:avLst/>
          </a:prstGeom>
        </p:spPr>
      </p:pic>
    </p:spTree>
    <p:extLst>
      <p:ext uri="{BB962C8B-B14F-4D97-AF65-F5344CB8AC3E}">
        <p14:creationId xmlns:p14="http://schemas.microsoft.com/office/powerpoint/2010/main" val="23629124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782" y="602543"/>
            <a:ext cx="7024744" cy="627463"/>
          </a:xfrm>
        </p:spPr>
        <p:txBody>
          <a:bodyPr>
            <a:normAutofit fontScale="90000"/>
          </a:bodyPr>
          <a:lstStyle/>
          <a:p>
            <a:r>
              <a:rPr lang="en-US" dirty="0" smtClean="0"/>
              <a:t>Aladdin Flying Carpet</a:t>
            </a:r>
            <a:endParaRPr lang="en-US" dirty="0"/>
          </a:p>
        </p:txBody>
      </p:sp>
      <p:pic>
        <p:nvPicPr>
          <p:cNvPr id="4" name="Picture 3" descr="aladdin-panto-woking-2014-030.jpg"/>
          <p:cNvPicPr>
            <a:picLocks noChangeAspect="1"/>
          </p:cNvPicPr>
          <p:nvPr/>
        </p:nvPicPr>
        <p:blipFill rotWithShape="1">
          <a:blip r:embed="rId2" cstate="print">
            <a:extLst>
              <a:ext uri="{28A0092B-C50C-407E-A947-70E740481C1C}">
                <a14:useLocalDpi xmlns:a14="http://schemas.microsoft.com/office/drawing/2010/main" val="0"/>
              </a:ext>
            </a:extLst>
          </a:blip>
          <a:srcRect l="7846" t="18270"/>
          <a:stretch/>
        </p:blipFill>
        <p:spPr>
          <a:xfrm>
            <a:off x="480782" y="1655726"/>
            <a:ext cx="8217323" cy="4858540"/>
          </a:xfrm>
          <a:prstGeom prst="rect">
            <a:avLst/>
          </a:prstGeom>
        </p:spPr>
      </p:pic>
    </p:spTree>
    <p:extLst>
      <p:ext uri="{BB962C8B-B14F-4D97-AF65-F5344CB8AC3E}">
        <p14:creationId xmlns:p14="http://schemas.microsoft.com/office/powerpoint/2010/main" val="20273689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Stop, or not to Stop</a:t>
            </a:r>
            <a:r>
              <a:rPr lang="mr-IN" dirty="0" smtClean="0"/>
              <a:t>…</a:t>
            </a:r>
            <a:r>
              <a:rPr lang="en-US" dirty="0" smtClean="0"/>
              <a:t>.</a:t>
            </a:r>
            <a:endParaRPr lang="en-US" dirty="0"/>
          </a:p>
        </p:txBody>
      </p:sp>
      <p:sp>
        <p:nvSpPr>
          <p:cNvPr id="3" name="Content Placeholder 2"/>
          <p:cNvSpPr>
            <a:spLocks noGrp="1"/>
          </p:cNvSpPr>
          <p:nvPr>
            <p:ph idx="1"/>
          </p:nvPr>
        </p:nvSpPr>
        <p:spPr/>
        <p:txBody>
          <a:bodyPr/>
          <a:lstStyle/>
          <a:p>
            <a:r>
              <a:rPr lang="en-US" dirty="0" smtClean="0"/>
              <a:t>When to stop a show</a:t>
            </a:r>
          </a:p>
          <a:p>
            <a:r>
              <a:rPr lang="en-US" dirty="0" smtClean="0"/>
              <a:t>When not to stop the show</a:t>
            </a:r>
          </a:p>
          <a:p>
            <a:r>
              <a:rPr lang="en-US" dirty="0" smtClean="0"/>
              <a:t>Lets have a quick look at some real incidents </a:t>
            </a:r>
          </a:p>
          <a:p>
            <a:endParaRPr lang="en-US" dirty="0"/>
          </a:p>
          <a:p>
            <a:pPr marL="68580" indent="0">
              <a:buNone/>
            </a:pPr>
            <a:r>
              <a:rPr lang="en-US" dirty="0" smtClean="0">
                <a:hlinkClick r:id="rId2"/>
              </a:rPr>
              <a:t>Youtube video of 10 incidents</a:t>
            </a:r>
            <a:endParaRPr lang="en-US" dirty="0"/>
          </a:p>
          <a:p>
            <a:endParaRPr lang="en-US" dirty="0" smtClean="0"/>
          </a:p>
        </p:txBody>
      </p:sp>
    </p:spTree>
    <p:extLst>
      <p:ext uri="{BB962C8B-B14F-4D97-AF65-F5344CB8AC3E}">
        <p14:creationId xmlns:p14="http://schemas.microsoft.com/office/powerpoint/2010/main" val="3802464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649</TotalTime>
  <Words>815</Words>
  <Application>Microsoft Macintosh PowerPoint</Application>
  <PresentationFormat>On-screen Show (4:3)</PresentationFormat>
  <Paragraphs>82</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Austin</vt:lpstr>
      <vt:lpstr>Health OR Safety</vt:lpstr>
      <vt:lpstr>Caught in the Act…..</vt:lpstr>
      <vt:lpstr>PowerPoint Presentation</vt:lpstr>
      <vt:lpstr>In a Theatre Context…….</vt:lpstr>
      <vt:lpstr>PowerPoint Presentation</vt:lpstr>
      <vt:lpstr>Resources…..</vt:lpstr>
      <vt:lpstr>PowerPoint Presentation</vt:lpstr>
      <vt:lpstr>Courses available….</vt:lpstr>
      <vt:lpstr>PowerPoint Presentation</vt:lpstr>
      <vt:lpstr>Working at Height….</vt:lpstr>
      <vt:lpstr>PowerPoint Presentation</vt:lpstr>
      <vt:lpstr>COSHH….</vt:lpstr>
      <vt:lpstr>PowerPoint Presentation</vt:lpstr>
      <vt:lpstr>RIDDOR….</vt:lpstr>
      <vt:lpstr>PowerPoint Presentation</vt:lpstr>
      <vt:lpstr>LEV System….</vt:lpstr>
      <vt:lpstr>PowerPoint Presentation</vt:lpstr>
      <vt:lpstr>LOLER….</vt:lpstr>
      <vt:lpstr>PowerPoint Presentation</vt:lpstr>
      <vt:lpstr>Manual Handling….</vt:lpstr>
      <vt:lpstr>PowerPoint Presentation</vt:lpstr>
      <vt:lpstr>Risk Assessments….</vt:lpstr>
      <vt:lpstr>PowerPoint Presentation</vt:lpstr>
      <vt:lpstr>Pretty colors….</vt:lpstr>
      <vt:lpstr>Reality….</vt:lpstr>
      <vt:lpstr>UWTSD Macbeth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Paperwork….</vt:lpstr>
      <vt:lpstr>Your turn…..</vt:lpstr>
      <vt:lpstr>Cirque Du Soleil – Kooza Wheel of Death</vt:lpstr>
      <vt:lpstr>Water Tank Escapology</vt:lpstr>
      <vt:lpstr>National Theatre Wales - COTU</vt:lpstr>
      <vt:lpstr>Aladdin Flying Carpet</vt:lpstr>
      <vt:lpstr>To Stop, or not to Stop….</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OR Safety</dc:title>
  <dc:creator>Dave Atkinson</dc:creator>
  <cp:lastModifiedBy>Dave Atkinson</cp:lastModifiedBy>
  <cp:revision>26</cp:revision>
  <dcterms:created xsi:type="dcterms:W3CDTF">2016-11-30T15:46:14Z</dcterms:created>
  <dcterms:modified xsi:type="dcterms:W3CDTF">2017-11-27T18:43:58Z</dcterms:modified>
</cp:coreProperties>
</file>