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302" r:id="rId5"/>
    <p:sldId id="257" r:id="rId6"/>
    <p:sldId id="333" r:id="rId7"/>
    <p:sldId id="393" r:id="rId8"/>
    <p:sldId id="376" r:id="rId9"/>
    <p:sldId id="377" r:id="rId10"/>
    <p:sldId id="378" r:id="rId11"/>
    <p:sldId id="526" r:id="rId12"/>
    <p:sldId id="527" r:id="rId13"/>
    <p:sldId id="347" r:id="rId14"/>
    <p:sldId id="375" r:id="rId15"/>
    <p:sldId id="528" r:id="rId16"/>
    <p:sldId id="529" r:id="rId17"/>
    <p:sldId id="530" r:id="rId18"/>
    <p:sldId id="531" r:id="rId19"/>
    <p:sldId id="532" r:id="rId20"/>
    <p:sldId id="533" r:id="rId21"/>
    <p:sldId id="482" r:id="rId22"/>
    <p:sldId id="534" r:id="rId23"/>
    <p:sldId id="535" r:id="rId24"/>
    <p:sldId id="536" r:id="rId25"/>
    <p:sldId id="537" r:id="rId26"/>
    <p:sldId id="539" r:id="rId27"/>
    <p:sldId id="538" r:id="rId28"/>
    <p:sldId id="540" r:id="rId29"/>
    <p:sldId id="541" r:id="rId30"/>
    <p:sldId id="543" r:id="rId31"/>
    <p:sldId id="542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602"/>
    <p:restoredTop sz="81618"/>
  </p:normalViewPr>
  <p:slideViewPr>
    <p:cSldViewPr>
      <p:cViewPr varScale="1">
        <p:scale>
          <a:sx n="85" d="100"/>
          <a:sy n="85" d="100"/>
        </p:scale>
        <p:origin x="168" y="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472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1248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4/11/21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93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652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04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095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936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04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1619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70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73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68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97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883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816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232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675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1283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106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808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012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In the above example, a bash file has been created with the above script, where two variables have been declared. These are </a:t>
            </a:r>
            <a:r>
              <a:rPr lang="en-GB" sz="1200" b="1" dirty="0"/>
              <a:t>$a </a:t>
            </a:r>
            <a:r>
              <a:rPr lang="en-GB" sz="1200" b="0" dirty="0"/>
              <a:t>and </a:t>
            </a:r>
            <a:r>
              <a:rPr lang="en-GB" sz="1200" b="1" dirty="0"/>
              <a:t>$b. </a:t>
            </a:r>
            <a:r>
              <a:rPr lang="en-GB" sz="1200" b="0" dirty="0"/>
              <a:t>If the input value which is stored in </a:t>
            </a:r>
            <a:r>
              <a:rPr lang="en-GB" sz="1200" b="1" dirty="0"/>
              <a:t>$a </a:t>
            </a:r>
            <a:r>
              <a:rPr lang="en-GB" sz="1200" b="0" dirty="0"/>
              <a:t>is equal to </a:t>
            </a:r>
            <a:r>
              <a:rPr lang="en-GB" sz="1200" b="1" dirty="0"/>
              <a:t>$b </a:t>
            </a:r>
            <a:r>
              <a:rPr lang="en-GB" sz="1200" b="0" dirty="0"/>
              <a:t>then the message, </a:t>
            </a:r>
            <a:r>
              <a:rPr lang="en-GB" sz="1200" b="1" dirty="0"/>
              <a:t>“Numbers are equal” </a:t>
            </a:r>
            <a:r>
              <a:rPr lang="en-GB" sz="1200" b="0" dirty="0"/>
              <a:t>will be printed otherwise </a:t>
            </a:r>
            <a:r>
              <a:rPr lang="en-GB" sz="1200" b="1" dirty="0"/>
              <a:t>“Numbers are not equal” </a:t>
            </a:r>
            <a:r>
              <a:rPr lang="en-GB" sz="1200" b="0" dirty="0"/>
              <a:t>will be printed. </a:t>
            </a: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7063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Here, two values will be taken from the user as input and stored in the variables,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$code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$age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‘if’ statement is used to check the value of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$age 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 greater than or equal to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 the value of the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$code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is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1100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If both conditions are true then the message, “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are eligible to see the movie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will be printed otherwise “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are not eligible to see the movie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will be printed.</a:t>
            </a: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101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Created a bash file with the above script where ‘</a:t>
            </a:r>
            <a:r>
              <a:rPr lang="en-US" sz="1200" b="1" dirty="0"/>
              <a:t>for’ </a:t>
            </a:r>
            <a:r>
              <a:rPr lang="en-US" sz="1200" dirty="0"/>
              <a:t>loops is used for iteration. </a:t>
            </a:r>
            <a:r>
              <a:rPr lang="en-US" sz="1200" b="1" dirty="0"/>
              <a:t>‘for’ </a:t>
            </a:r>
            <a:r>
              <a:rPr lang="en-US" sz="1200" dirty="0"/>
              <a:t>loop is mainly used for iterating a list of data or an array. Here, for example a list of weekday name is used and each weekday name is iterated by using for loop. </a:t>
            </a:r>
            <a:r>
              <a:rPr lang="en-US" sz="1200" b="1" dirty="0"/>
              <a:t>‘if’ </a:t>
            </a:r>
            <a:r>
              <a:rPr lang="en-US" sz="1200" dirty="0"/>
              <a:t>statement is used to print a particular message based on weekday name.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1289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Created a bash file with the above script where `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while`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loop is used for iteration. This script will print those numbers from 1 to 20 which are even and divisible by 5. Here,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$counter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variable is used to control the iteration of the loop and the value of this variable is incremented by 1 in each iteration. When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`if`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condition will return true then it will print the value of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$counter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6872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4291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760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37C982-8B5E-41C8-9C3C-7DDDA082ABA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564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11/04/2021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052736"/>
            <a:ext cx="7992888" cy="1470025"/>
          </a:xfrm>
        </p:spPr>
        <p:txBody>
          <a:bodyPr>
            <a:normAutofit/>
          </a:bodyPr>
          <a:lstStyle/>
          <a:p>
            <a:pPr marL="0" indent="0"/>
            <a:r>
              <a:rPr lang="en-GB" altLang="en-US" b="1" dirty="0"/>
              <a:t>Computer Architecture &amp; OS  ACCA4022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0833C8D-ECBB-4741-B05A-AA0FDC0F8597}"/>
              </a:ext>
            </a:extLst>
          </p:cNvPr>
          <p:cNvSpPr txBox="1">
            <a:spLocks/>
          </p:cNvSpPr>
          <p:nvPr/>
        </p:nvSpPr>
        <p:spPr>
          <a:xfrm>
            <a:off x="4283968" y="3462674"/>
            <a:ext cx="4680520" cy="1037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Week 9: Session 2: </a:t>
            </a:r>
          </a:p>
          <a:p>
            <a:r>
              <a:rPr lang="en-GB" sz="2400" b="1" dirty="0"/>
              <a:t>Linux OS – CLI &amp; Batch Scripts</a:t>
            </a:r>
          </a:p>
        </p:txBody>
      </p:sp>
    </p:spTree>
    <p:extLst>
      <p:ext uri="{BB962C8B-B14F-4D97-AF65-F5344CB8AC3E}">
        <p14:creationId xmlns:p14="http://schemas.microsoft.com/office/powerpoint/2010/main" val="1897091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248472"/>
          </a:xfr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By the end of this session, students should be aware of: 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>
              <a:spcBef>
                <a:spcPct val="0"/>
              </a:spcBef>
            </a:pPr>
            <a:r>
              <a:rPr lang="en-US" altLang="en-US" sz="2200" dirty="0"/>
              <a:t>Definition of CLI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Definition of DOS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Linux CLI – Introduction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First look at Linux Shell &amp; Command Syntax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Basic Linux CLI Commands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Linux Bash Script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Basic Bash commands </a:t>
            </a:r>
          </a:p>
          <a:p>
            <a:pPr>
              <a:spcBef>
                <a:spcPct val="0"/>
              </a:spcBef>
            </a:pPr>
            <a:r>
              <a:rPr lang="en-US" altLang="en-US" sz="2200"/>
              <a:t>Exercises </a:t>
            </a:r>
            <a:endParaRPr lang="en-US" altLang="en-US" sz="2200" dirty="0"/>
          </a:p>
          <a:p>
            <a:pPr>
              <a:spcBef>
                <a:spcPct val="0"/>
              </a:spcBef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07621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9DC6F-03D5-4127-A75B-25DF58917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828" y="1291204"/>
            <a:ext cx="8086982" cy="4427861"/>
          </a:xfrm>
        </p:spPr>
        <p:txBody>
          <a:bodyPr anchor="t">
            <a:normAutofit lnSpcReduction="10000"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200" dirty="0"/>
              <a:t>Command line or command-line interface is a text-based application for viewing, handling, and manipulating files on your computer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Command line interface provides a way to control your computer by typing “English-like” commands instead of clicking on buttons, icons, menus etc. 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CLI much like Windows Explorer or Finder on the Mac, but without the graphical interface. 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Other names for the command line are: </a:t>
            </a:r>
            <a:r>
              <a:rPr lang="en-US" sz="2200" dirty="0" err="1"/>
              <a:t>cmd</a:t>
            </a:r>
            <a:r>
              <a:rPr lang="en-US" sz="2200" dirty="0"/>
              <a:t>, CLI, prompt, console or terminal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472190" y="332656"/>
            <a:ext cx="8086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What is Command Line Interface (CLI)?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513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9DC6F-03D5-4127-A75B-25DF58917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828" y="1291204"/>
            <a:ext cx="8086982" cy="4427861"/>
          </a:xfrm>
        </p:spPr>
        <p:txBody>
          <a:bodyPr anchor="t">
            <a:normAutofit fontScale="92500" lnSpcReduction="10000"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200" dirty="0"/>
              <a:t>The command line is a text interface for your computer. It is a program that takes in command, which it passes on to the computer’s operating system to run 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From the command line, you can navigate through files and folders on your computer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CLI enables users to type commands in a terminal or console window to interact with an OS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  <a:p>
            <a:pPr marL="457200" indent="-457200" algn="just">
              <a:buFont typeface="Arial"/>
              <a:buChar char="•"/>
            </a:pPr>
            <a:r>
              <a:rPr lang="en-US" sz="2200" dirty="0"/>
              <a:t>Users respond to a visual prompt by typing a command on a specific line and receive a response back from the system. Users type a command or series of commands for each task they want to perform. </a:t>
            </a:r>
          </a:p>
          <a:p>
            <a:pPr marL="457200" indent="-457200" algn="just">
              <a:buFont typeface="Arial"/>
              <a:buChar char="•"/>
            </a:pPr>
            <a:endParaRPr lang="en-US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472190" y="332656"/>
            <a:ext cx="8086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What is Command Line Interface (CLI)?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380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9DC6F-03D5-4127-A75B-25DF58917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828" y="1138935"/>
            <a:ext cx="8086982" cy="4278656"/>
          </a:xfrm>
        </p:spPr>
        <p:txBody>
          <a:bodyPr anchor="t">
            <a:noAutofit/>
          </a:bodyPr>
          <a:lstStyle/>
          <a:p>
            <a:pPr algn="just"/>
            <a:r>
              <a:rPr lang="en-US" altLang="en-US" sz="2400" dirty="0"/>
              <a:t>The Linux command line is a text interface to your computer </a:t>
            </a:r>
          </a:p>
          <a:p>
            <a:pPr algn="just"/>
            <a:endParaRPr lang="en-US" altLang="en-US" sz="2400" dirty="0"/>
          </a:p>
          <a:p>
            <a:pPr algn="just"/>
            <a:r>
              <a:rPr lang="en-US" altLang="en-US" sz="2400" dirty="0"/>
              <a:t>The Linux command also known as Shell, Terminal, Console, Command Prompts and many others, which is a computer program intended to interpret commands </a:t>
            </a:r>
          </a:p>
          <a:p>
            <a:pPr algn="just"/>
            <a:endParaRPr lang="en-US" altLang="en-US" sz="2400" dirty="0"/>
          </a:p>
          <a:p>
            <a:pPr algn="just"/>
            <a:r>
              <a:rPr lang="en-US" altLang="en-US" sz="2400" dirty="0"/>
              <a:t>The Linux command allows users to execute commands by manually typing at the terminal, or has the ability to automatically execute commands which were programmed in “Shell Scripts”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971600" y="332656"/>
            <a:ext cx="7700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Linux CLI – Introduction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207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971600" y="468335"/>
            <a:ext cx="7700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First Look at Linux Shell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5A94F8-188B-1B41-A788-099B8ED3E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90" y="1138935"/>
            <a:ext cx="8199620" cy="21236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56E9E23-507D-7947-8F26-C22148666067}"/>
              </a:ext>
            </a:extLst>
          </p:cNvPr>
          <p:cNvSpPr/>
          <p:nvPr/>
        </p:nvSpPr>
        <p:spPr>
          <a:xfrm>
            <a:off x="457044" y="3429000"/>
            <a:ext cx="821476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b="1" dirty="0">
                <a:solidFill>
                  <a:srgbClr val="333333"/>
                </a:solidFill>
              </a:rPr>
              <a:t>Line 1: </a:t>
            </a:r>
            <a:r>
              <a:rPr lang="en-GB" dirty="0">
                <a:solidFill>
                  <a:srgbClr val="333333"/>
                </a:solidFill>
              </a:rPr>
              <a:t>The shell prompt, it is composed by </a:t>
            </a:r>
            <a:r>
              <a:rPr lang="en-GB" dirty="0" err="1">
                <a:solidFill>
                  <a:srgbClr val="333333"/>
                </a:solidFill>
              </a:rPr>
              <a:t>username@hostname:location</a:t>
            </a:r>
            <a:r>
              <a:rPr lang="en-GB" dirty="0">
                <a:solidFill>
                  <a:srgbClr val="333333"/>
                </a:solidFill>
              </a:rPr>
              <a:t>$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333333"/>
                </a:solidFill>
              </a:rPr>
              <a:t>Username:</a:t>
            </a:r>
            <a:r>
              <a:rPr lang="en-GB" dirty="0">
                <a:solidFill>
                  <a:srgbClr val="333333"/>
                </a:solidFill>
              </a:rPr>
              <a:t> our username is called “john”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333333"/>
                </a:solidFill>
              </a:rPr>
              <a:t>Hostname:</a:t>
            </a:r>
            <a:r>
              <a:rPr lang="en-GB" dirty="0">
                <a:solidFill>
                  <a:srgbClr val="333333"/>
                </a:solidFill>
              </a:rPr>
              <a:t> The name of the system we are logged on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333333"/>
                </a:solidFill>
              </a:rPr>
              <a:t>Location:</a:t>
            </a:r>
            <a:r>
              <a:rPr lang="en-GB" dirty="0">
                <a:solidFill>
                  <a:srgbClr val="333333"/>
                </a:solidFill>
              </a:rPr>
              <a:t> the working directory we are in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333333"/>
                </a:solidFill>
              </a:rPr>
              <a:t>$:</a:t>
            </a:r>
            <a:r>
              <a:rPr lang="en-GB" dirty="0">
                <a:solidFill>
                  <a:srgbClr val="333333"/>
                </a:solidFill>
              </a:rPr>
              <a:t> Delimits the end of prompt</a:t>
            </a:r>
          </a:p>
          <a:p>
            <a:pPr algn="just"/>
            <a:r>
              <a:rPr lang="en-GB" dirty="0">
                <a:solidFill>
                  <a:srgbClr val="333333"/>
                </a:solidFill>
              </a:rPr>
              <a:t>After the $ sign, we can type a command and press Enter for this command to be executed.</a:t>
            </a:r>
          </a:p>
        </p:txBody>
      </p:sp>
    </p:spTree>
    <p:extLst>
      <p:ext uri="{BB962C8B-B14F-4D97-AF65-F5344CB8AC3E}">
        <p14:creationId xmlns:p14="http://schemas.microsoft.com/office/powerpoint/2010/main" val="113876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971600" y="468335"/>
            <a:ext cx="7700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Command Syntax 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482D91-39C8-1C4D-B1B5-B9F5AF1B8F5D}"/>
              </a:ext>
            </a:extLst>
          </p:cNvPr>
          <p:cNvSpPr/>
          <p:nvPr/>
        </p:nvSpPr>
        <p:spPr>
          <a:xfrm>
            <a:off x="721895" y="1138935"/>
            <a:ext cx="77002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/>
              <a:t>Commands can be run by themselves, or can accept arguments to alter their behavior. A typical syntax can look similar to this: </a:t>
            </a:r>
          </a:p>
          <a:p>
            <a:pPr algn="ctr"/>
            <a:r>
              <a:rPr lang="en-GB" b="1" dirty="0"/>
              <a:t>command [-argument] [--long-argument] file</a:t>
            </a:r>
          </a:p>
          <a:p>
            <a:r>
              <a:rPr lang="en-GB" b="1" dirty="0"/>
              <a:t>Example: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DA8223-E546-B143-8C68-07CA901B6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90" y="2829247"/>
            <a:ext cx="8199620" cy="288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87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971600" y="468335"/>
            <a:ext cx="7700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Command Syntax - Explanation 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B8085-6BE4-2C4F-BC6F-DF892B994D8B}"/>
              </a:ext>
            </a:extLst>
          </p:cNvPr>
          <p:cNvSpPr/>
          <p:nvPr/>
        </p:nvSpPr>
        <p:spPr>
          <a:xfrm>
            <a:off x="472190" y="1526561"/>
            <a:ext cx="819962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200" dirty="0">
                <a:solidFill>
                  <a:srgbClr val="333333"/>
                </a:solidFill>
              </a:rPr>
              <a:t>At first, we entered the command ls which stands for list. By default this command will print the content of the current directory.</a:t>
            </a:r>
          </a:p>
          <a:p>
            <a:pPr algn="just"/>
            <a:endParaRPr lang="en-GB" sz="2200" dirty="0">
              <a:solidFill>
                <a:srgbClr val="333333"/>
              </a:solidFill>
            </a:endParaRPr>
          </a:p>
          <a:p>
            <a:pPr algn="just"/>
            <a:r>
              <a:rPr lang="en-GB" sz="2200" dirty="0">
                <a:solidFill>
                  <a:srgbClr val="333333"/>
                </a:solidFill>
              </a:rPr>
              <a:t>Secondly, we have added an argument to ls by typing a space and -l. This argument is changing the output format of ls and stands for “long listing format”.</a:t>
            </a:r>
          </a:p>
          <a:p>
            <a:pPr algn="just"/>
            <a:endParaRPr lang="en-GB" sz="2200" dirty="0">
              <a:solidFill>
                <a:srgbClr val="333333"/>
              </a:solidFill>
            </a:endParaRPr>
          </a:p>
          <a:p>
            <a:pPr algn="just"/>
            <a:r>
              <a:rPr lang="en-GB" sz="2200" dirty="0">
                <a:solidFill>
                  <a:srgbClr val="333333"/>
                </a:solidFill>
              </a:rPr>
              <a:t>Next, we have added another argument -h which stands for “human”, this argument instructs the ls command to print file size in a human readable format.</a:t>
            </a:r>
          </a:p>
          <a:p>
            <a:pPr algn="just"/>
            <a:endParaRPr lang="en-GB" sz="2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514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0" y="1138935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What is an Operating System.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C55724-8F91-B44E-856B-5DBB00CFD8DA}"/>
              </a:ext>
            </a:extLst>
          </p:cNvPr>
          <p:cNvSpPr txBox="1"/>
          <p:nvPr/>
        </p:nvSpPr>
        <p:spPr>
          <a:xfrm>
            <a:off x="971600" y="468335"/>
            <a:ext cx="77002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Command Syntax - Explanation 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B8085-6BE4-2C4F-BC6F-DF892B994D8B}"/>
              </a:ext>
            </a:extLst>
          </p:cNvPr>
          <p:cNvSpPr/>
          <p:nvPr/>
        </p:nvSpPr>
        <p:spPr>
          <a:xfrm>
            <a:off x="472190" y="1526561"/>
            <a:ext cx="81996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400" dirty="0">
                <a:solidFill>
                  <a:srgbClr val="333333"/>
                </a:solidFill>
              </a:rPr>
              <a:t>Later on, we have combined two arguments, -l and -h in -</a:t>
            </a:r>
            <a:r>
              <a:rPr lang="en-GB" sz="2400" dirty="0" err="1">
                <a:solidFill>
                  <a:srgbClr val="333333"/>
                </a:solidFill>
              </a:rPr>
              <a:t>lh</a:t>
            </a:r>
            <a:r>
              <a:rPr lang="en-GB" sz="2400" dirty="0">
                <a:solidFill>
                  <a:srgbClr val="333333"/>
                </a:solidFill>
              </a:rPr>
              <a:t> which gives us the same result and we have given a file name to “ls”. The result shows us only the file passed as the last argument.</a:t>
            </a:r>
          </a:p>
          <a:p>
            <a:pPr algn="just"/>
            <a:endParaRPr lang="en-GB" sz="2400" dirty="0">
              <a:solidFill>
                <a:srgbClr val="333333"/>
              </a:solidFill>
            </a:endParaRPr>
          </a:p>
          <a:p>
            <a:pPr algn="just"/>
            <a:r>
              <a:rPr lang="en-GB" sz="2400" dirty="0">
                <a:solidFill>
                  <a:srgbClr val="333333"/>
                </a:solidFill>
              </a:rPr>
              <a:t>As a final example, we have replaced the short argument -h with its equivalent long argument form --human-readable. As you can see, the command’s output didn’t change.</a:t>
            </a:r>
          </a:p>
          <a:p>
            <a:pPr algn="just"/>
            <a:endParaRPr lang="en-GB" sz="2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099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Linux Shell – Things to Remember</a:t>
            </a:r>
            <a:endParaRPr lang="en-US" sz="2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1567A8-1097-4C44-ACDC-86150344086C}"/>
              </a:ext>
            </a:extLst>
          </p:cNvPr>
          <p:cNvSpPr/>
          <p:nvPr/>
        </p:nvSpPr>
        <p:spPr>
          <a:xfrm>
            <a:off x="431538" y="836712"/>
            <a:ext cx="8280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solidFill>
                  <a:srgbClr val="333333"/>
                </a:solidFill>
              </a:rPr>
              <a:t>It is case sensitive: </a:t>
            </a:r>
            <a:r>
              <a:rPr lang="en-GB" sz="2000" dirty="0">
                <a:solidFill>
                  <a:srgbClr val="333333"/>
                </a:solidFill>
              </a:rPr>
              <a:t>In a Linux shell, commands, files and directory names are case sensitive meaning that typing </a:t>
            </a:r>
            <a:r>
              <a:rPr lang="en-GB" sz="2000" dirty="0" err="1">
                <a:solidFill>
                  <a:srgbClr val="333333"/>
                </a:solidFill>
              </a:rPr>
              <a:t>pwd</a:t>
            </a:r>
            <a:r>
              <a:rPr lang="en-GB" sz="2000" dirty="0">
                <a:solidFill>
                  <a:srgbClr val="333333"/>
                </a:solidFill>
              </a:rPr>
              <a:t> will print the current working directory and typing PWD will return an error similar to -bash: PWD: command not found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333333"/>
              </a:solidFill>
            </a:endParaRPr>
          </a:p>
          <a:p>
            <a:pPr algn="just"/>
            <a:r>
              <a:rPr lang="en-GB" sz="2000" b="1" dirty="0">
                <a:solidFill>
                  <a:srgbClr val="333333"/>
                </a:solidFill>
              </a:rPr>
              <a:t>The / (forward-slash) is a special character used as directory separator: </a:t>
            </a:r>
            <a:r>
              <a:rPr lang="en-GB" sz="2000" dirty="0">
                <a:solidFill>
                  <a:srgbClr val="333333"/>
                </a:solidFill>
              </a:rPr>
              <a:t>The Linux CLI is full of special characters, and we will go into more detail about this topic. For the moment, just keep this in mind.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333333"/>
              </a:solidFill>
            </a:endParaRPr>
          </a:p>
          <a:p>
            <a:pPr algn="just"/>
            <a:r>
              <a:rPr lang="en-GB" sz="2000" b="1" dirty="0">
                <a:solidFill>
                  <a:srgbClr val="333333"/>
                </a:solidFill>
              </a:rPr>
              <a:t>File extensions don’t matter: </a:t>
            </a:r>
            <a:r>
              <a:rPr lang="en-GB" sz="2000" dirty="0">
                <a:solidFill>
                  <a:srgbClr val="333333"/>
                </a:solidFill>
              </a:rPr>
              <a:t>If you come from a windows background, a file with .exe extension means it is an executable file. In Linux CLI, the file kind is determined automatically. 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333333"/>
              </a:solidFill>
            </a:endParaRPr>
          </a:p>
          <a:p>
            <a:pPr algn="just"/>
            <a:r>
              <a:rPr lang="en-GB" sz="2000" b="1" dirty="0">
                <a:solidFill>
                  <a:srgbClr val="333333"/>
                </a:solidFill>
              </a:rPr>
              <a:t>Nearly every Linux command supports --help argument: </a:t>
            </a:r>
            <a:r>
              <a:rPr lang="en-GB" sz="2000" dirty="0">
                <a:solidFill>
                  <a:srgbClr val="333333"/>
                </a:solidFill>
              </a:rPr>
              <a:t>During your journey with the CLI, you will often wonder “what argument do I need to do X?” The answer is just a --help away.</a:t>
            </a:r>
            <a:endParaRPr lang="en-GB" sz="2000" b="0" i="0" dirty="0">
              <a:solidFill>
                <a:srgbClr val="3333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53515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8" y="942944"/>
            <a:ext cx="8047808" cy="5078344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When using the CLI, there are some basic commands which are used constantly even by the most expert users.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Those commands enable us to perform basic operation such as moving around the folders structure, gather information, perform changes etc.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r>
              <a:rPr lang="en-GB" sz="2000" b="1" dirty="0" err="1"/>
              <a:t>Pwd</a:t>
            </a:r>
            <a:r>
              <a:rPr lang="en-GB" sz="2000" b="1" dirty="0"/>
              <a:t> – Print Working Directory: </a:t>
            </a:r>
            <a:r>
              <a:rPr lang="en-GB" sz="2000" dirty="0" err="1"/>
              <a:t>pwd</a:t>
            </a:r>
            <a:r>
              <a:rPr lang="en-GB" sz="2000" dirty="0"/>
              <a:t> is used to simply print the working directory</a:t>
            </a: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8006EE-FF85-9C41-B500-3867586A4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6" y="4149080"/>
            <a:ext cx="8047809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5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8" y="942944"/>
            <a:ext cx="8047808" cy="5078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ls – list: </a:t>
            </a:r>
            <a:r>
              <a:rPr lang="en-GB" sz="2000" dirty="0"/>
              <a:t>ls lists the content of a given directory. The peculiarity of this command is that it supports a wide range of arguments </a:t>
            </a:r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r>
              <a:rPr lang="en-GB" sz="2000" b="1" dirty="0"/>
              <a:t>cat: </a:t>
            </a:r>
            <a:r>
              <a:rPr lang="en-GB" sz="2000" dirty="0"/>
              <a:t>The cat command will print out the contents of a text file given as argument</a:t>
            </a:r>
            <a:r>
              <a:rPr lang="en-GB" sz="20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BAD9B0-7C32-F54A-B640-3FA948452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8" y="1700808"/>
            <a:ext cx="8038516" cy="18722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4EFCE8-C9E9-0A46-8F95-6BE73F5674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236" y="4440673"/>
            <a:ext cx="8086219" cy="13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901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8" y="942944"/>
            <a:ext cx="8047808" cy="5078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file: </a:t>
            </a:r>
            <a:r>
              <a:rPr lang="en-GB" sz="2000" dirty="0"/>
              <a:t>This command will show the kind of a file passed as argument.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r>
              <a:rPr lang="en-GB" sz="2000" dirty="0"/>
              <a:t>In the example above, we see john_file with a “.exe” extension, the file command output the real file kind. In this case a simple text file </a:t>
            </a:r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r>
              <a:rPr lang="en-GB" sz="2000" b="1" dirty="0"/>
              <a:t>cd: </a:t>
            </a:r>
            <a:r>
              <a:rPr lang="en-GB" sz="2000" dirty="0"/>
              <a:t>The cd command, which stands for “Change Directory”, will change your working directory to the one passed as argument </a:t>
            </a:r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r>
              <a:rPr lang="en-GB" sz="2000" b="1" dirty="0"/>
              <a:t>Note: </a:t>
            </a:r>
            <a:r>
              <a:rPr lang="en-GB" sz="2000" dirty="0"/>
              <a:t>how the prompt has changed as well. </a:t>
            </a: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385810-D44C-BC43-B435-BC31F6384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8" y="1313122"/>
            <a:ext cx="7886704" cy="11042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0D80D1-D1C1-3946-A2B8-6DF36CEE29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237" y="4116288"/>
            <a:ext cx="8047808" cy="110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86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8" y="942944"/>
            <a:ext cx="8047808" cy="5078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clear: </a:t>
            </a:r>
            <a:r>
              <a:rPr lang="en-GB" sz="2000" dirty="0"/>
              <a:t>After some time using the terminal, your screen will look messy and confusing. To clear the screen and start all over, type the clear command 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r>
              <a:rPr lang="en-GB" sz="2000" b="1" dirty="0"/>
              <a:t>history: </a:t>
            </a:r>
            <a:r>
              <a:rPr lang="en-GB" sz="2000" dirty="0"/>
              <a:t>The history command, will show an historical list of commands that were entered in the terminal session</a:t>
            </a: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FEB752-623D-984E-B1FD-64C539968A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9" y="2996952"/>
            <a:ext cx="8047808" cy="264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961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7" y="1219145"/>
            <a:ext cx="8047808" cy="5078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cp:</a:t>
            </a:r>
            <a:r>
              <a:rPr lang="en-GB" sz="2000" dirty="0"/>
              <a:t> The cp command, which stands for copy, is used to create a copy of file/directory. For example, to create a copy of john_file and call our copy copy_of_john_file, we will use the cp command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r>
              <a:rPr lang="en-GB" sz="2000" b="1" dirty="0"/>
              <a:t>Note: </a:t>
            </a:r>
            <a:r>
              <a:rPr lang="en-GB" sz="2000" dirty="0"/>
              <a:t>The cp command will not produce any output, but our action was performed as expected </a:t>
            </a: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156EAA-489C-B844-B01E-50F2B0E4C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7" y="2348880"/>
            <a:ext cx="8024544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936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102" y="915775"/>
            <a:ext cx="8047808" cy="5078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mv: </a:t>
            </a:r>
            <a:r>
              <a:rPr lang="en-GB" sz="2000" dirty="0"/>
              <a:t>The </a:t>
            </a:r>
            <a:r>
              <a:rPr lang="en-GB" sz="2000" b="1" dirty="0"/>
              <a:t>mv </a:t>
            </a:r>
            <a:r>
              <a:rPr lang="en-GB" sz="2000" dirty="0"/>
              <a:t>command, which stands for move, moves a file/folder to a new location, or renames it. </a:t>
            </a:r>
          </a:p>
          <a:p>
            <a:pPr marL="0" indent="0" algn="just">
              <a:buNone/>
            </a:pPr>
            <a:r>
              <a:rPr lang="en-GB" sz="2000" dirty="0"/>
              <a:t>To rename the file </a:t>
            </a:r>
            <a:r>
              <a:rPr lang="en-GB" sz="2000" b="1" dirty="0"/>
              <a:t>copy_of_john_file </a:t>
            </a:r>
            <a:r>
              <a:rPr lang="en-GB" sz="2000" dirty="0"/>
              <a:t>to </a:t>
            </a:r>
            <a:r>
              <a:rPr lang="en-GB" sz="2000" b="1" dirty="0" err="1"/>
              <a:t>john_file_renamed</a:t>
            </a:r>
            <a:r>
              <a:rPr lang="en-GB" sz="2000" b="1" dirty="0"/>
              <a:t>, </a:t>
            </a:r>
            <a:r>
              <a:rPr lang="en-GB" sz="2000" dirty="0"/>
              <a:t>we will use the mv</a:t>
            </a:r>
          </a:p>
          <a:p>
            <a:pPr marL="0" indent="0" algn="just">
              <a:buNone/>
            </a:pPr>
            <a:r>
              <a:rPr lang="en-GB" sz="2000" dirty="0"/>
              <a:t>To move the file </a:t>
            </a:r>
            <a:r>
              <a:rPr lang="en-GB" sz="2000" b="1" dirty="0" err="1"/>
              <a:t>john_file_renamed</a:t>
            </a:r>
            <a:r>
              <a:rPr lang="en-GB" sz="2000" b="1" dirty="0"/>
              <a:t>, </a:t>
            </a:r>
            <a:r>
              <a:rPr lang="en-GB" sz="2000" dirty="0"/>
              <a:t>inside </a:t>
            </a:r>
            <a:r>
              <a:rPr lang="en-GB" sz="2000" b="1" dirty="0" err="1"/>
              <a:t>john_directory</a:t>
            </a:r>
            <a:r>
              <a:rPr lang="en-GB" sz="2000" b="1" dirty="0"/>
              <a:t>, </a:t>
            </a:r>
            <a:r>
              <a:rPr lang="en-GB" sz="2000" dirty="0"/>
              <a:t>we will still use </a:t>
            </a:r>
            <a:r>
              <a:rPr lang="en-GB" sz="2000" b="1" dirty="0"/>
              <a:t>mv</a:t>
            </a:r>
          </a:p>
          <a:p>
            <a:pPr marL="0" indent="0" algn="just">
              <a:buNone/>
            </a:pPr>
            <a:r>
              <a:rPr lang="en-GB" sz="2000" b="1" dirty="0"/>
              <a:t>Note: </a:t>
            </a:r>
            <a:r>
              <a:rPr lang="en-GB" sz="2000" dirty="0"/>
              <a:t>when specifying a file in the terminal, a trailing forward-slash “/” indicates it is a directory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BF6CF6-419F-6E48-B998-2B47F3BAA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89" y="3573016"/>
            <a:ext cx="8229600" cy="2173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792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Q. What does an Operating System do?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102" y="1196752"/>
            <a:ext cx="8047808" cy="46533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000" b="1" dirty="0"/>
              <a:t>rm: </a:t>
            </a:r>
            <a:r>
              <a:rPr lang="en-GB" sz="2000" dirty="0"/>
              <a:t>rm stands for remove. It is used to delete files, but can delete directories as well if instructed to do so. </a:t>
            </a:r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r>
              <a:rPr lang="en-GB" sz="2000" b="1" dirty="0"/>
              <a:t>Note: </a:t>
            </a:r>
            <a:r>
              <a:rPr lang="en-GB" sz="2000" dirty="0"/>
              <a:t>first, rm did not delete the directory and therefore, produced an error message but later when it was mentioned the directory then rm deleted the directory. </a:t>
            </a:r>
            <a:endParaRPr lang="en-GB" sz="2000" b="1" dirty="0"/>
          </a:p>
          <a:p>
            <a:pPr marL="0" indent="0" algn="just">
              <a:buNone/>
            </a:pPr>
            <a:r>
              <a:rPr lang="en-GB" sz="2000" b="1" dirty="0"/>
              <a:t>rm </a:t>
            </a:r>
            <a:r>
              <a:rPr lang="en-GB" sz="2000" dirty="0"/>
              <a:t>commands will not produce any output unless an error is generated</a:t>
            </a:r>
            <a:endParaRPr lang="en-GB" sz="2000" b="1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  <a:p>
            <a:pPr marL="0" indent="0" algn="just">
              <a:buNone/>
            </a:pP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ECF83-A212-594F-A583-824E09C4A193}"/>
              </a:ext>
            </a:extLst>
          </p:cNvPr>
          <p:cNvSpPr txBox="1"/>
          <p:nvPr/>
        </p:nvSpPr>
        <p:spPr>
          <a:xfrm>
            <a:off x="861017" y="331000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Basic Linux CLI Commands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1DB59-F0D3-6E47-962F-19D09B0CF0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102" y="1988840"/>
            <a:ext cx="7988300" cy="191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110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05CED6A-A5A7-4341-8E5F-61ACE04CC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236" y="1143368"/>
            <a:ext cx="7963527" cy="460275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The default command language of Linux is Bash script. We need to run many commands in Linux on a daily basis for many purposes. </a:t>
            </a: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These daily tasks can be automated by using a bash script. Any user can learn this scripting languages very easily and quickly. </a:t>
            </a: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Comments: </a:t>
            </a:r>
          </a:p>
          <a:p>
            <a:pPr algn="just">
              <a:spcBef>
                <a:spcPts val="0"/>
              </a:spcBef>
              <a:buFontTx/>
              <a:buChar char="-"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adding comments with the code is an essential part of any programming language. The comments are not parsed with the script at the time of execution </a:t>
            </a:r>
          </a:p>
          <a:p>
            <a:pPr algn="just">
              <a:spcBef>
                <a:spcPts val="0"/>
              </a:spcBef>
              <a:buFontTx/>
              <a:buChar char="-"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You can add a comment in multiple ways in bash script for the reader to understand any code properly </a:t>
            </a:r>
          </a:p>
          <a:p>
            <a:pPr algn="just">
              <a:spcBef>
                <a:spcPts val="0"/>
              </a:spcBef>
              <a:buFontTx/>
              <a:buChar char="-"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GB" sz="2000" dirty="0"/>
              <a:t>#’ symbol is used for adding a single-line comment and single quote (‘) with ’:’ is used for adding multiple-line comments </a:t>
            </a:r>
            <a:endParaRPr lang="en-GB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endParaRPr lang="en-GB" sz="20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Linux Bash Script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064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echo command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EC0C5-F744-024C-B83D-72C36D5A7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904233"/>
            <a:ext cx="8229600" cy="3917032"/>
          </a:xfrm>
        </p:spPr>
        <p:txBody>
          <a:bodyPr>
            <a:normAutofit/>
          </a:bodyPr>
          <a:lstStyle/>
          <a:p>
            <a:r>
              <a:rPr lang="en-US" sz="2000" dirty="0"/>
              <a:t>‘</a:t>
            </a:r>
            <a:r>
              <a:rPr lang="en-US" sz="2000" b="1" dirty="0"/>
              <a:t>echo’ </a:t>
            </a:r>
            <a:r>
              <a:rPr lang="en-US" sz="2000" dirty="0"/>
              <a:t>command is used in bash to print output in the terminal. Various options can be used with echo command in bash to print the output in different ways.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8A40C8-3956-D147-9BDA-629DD376A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36" y="1887134"/>
            <a:ext cx="7963527" cy="385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248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Variables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EC0C5-F744-024C-B83D-72C36D5A7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904233"/>
            <a:ext cx="8229600" cy="3917032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Variable declaration is a necessary part of any programming language. Bash variables can be declared in different ways. When a value is assigned in a variable then no symbol is used at the begging of the variable</a:t>
            </a:r>
          </a:p>
          <a:p>
            <a:pPr algn="just"/>
            <a:r>
              <a:rPr lang="en-US" sz="2000" dirty="0"/>
              <a:t>The following commands will declare a string variable named </a:t>
            </a:r>
            <a:r>
              <a:rPr lang="en-US" sz="2000" b="1" dirty="0" err="1"/>
              <a:t>mystr</a:t>
            </a:r>
            <a:r>
              <a:rPr lang="en-US" sz="2000" b="1" dirty="0"/>
              <a:t> </a:t>
            </a:r>
            <a:r>
              <a:rPr lang="en-US" sz="2000" dirty="0"/>
              <a:t>with a particular value and next print the value of the variable in the terminal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48858-A201-B646-9644-F7F10B625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37" y="3193418"/>
            <a:ext cx="78486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373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Two Variables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BC9A9F-99BE-0D40-8A8E-5BC3C3A32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11882"/>
            <a:ext cx="8352928" cy="44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399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Two Variables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BC9A9F-99BE-0D40-8A8E-5BC3C3A32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11882"/>
            <a:ext cx="8352928" cy="44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633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Conditional Statement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68CB22-8C8D-5740-89AA-169F1258A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614" y="930062"/>
            <a:ext cx="8098149" cy="481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32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Using for loops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5858D-45FC-4946-81E7-C5A03B4AC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37" y="1111882"/>
            <a:ext cx="7963526" cy="463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714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Using while loop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515289-D01D-BF46-B9B7-FD238CD7C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930062"/>
            <a:ext cx="8352928" cy="465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778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+mj-lt"/>
              </a:rPr>
              <a:t>Bash Script – Exercises </a:t>
            </a:r>
            <a:endParaRPr lang="en-US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6B98BF1-8D30-DE43-B208-3B32C1140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237" y="1499508"/>
            <a:ext cx="7963527" cy="257366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Write bash scripts for the following. Use your own thoughts to build programs. </a:t>
            </a:r>
          </a:p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endParaRPr lang="en-GB" sz="20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Using </a:t>
            </a:r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until loop</a:t>
            </a:r>
          </a:p>
          <a:p>
            <a:pPr algn="just">
              <a:spcBef>
                <a:spcPts val="0"/>
              </a:spcBef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Using add, subtract, multiply &amp; divide </a:t>
            </a:r>
          </a:p>
          <a:p>
            <a:pPr algn="just">
              <a:spcBef>
                <a:spcPts val="0"/>
              </a:spcBef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Creating menus to display Java, PHP, Python, Bash and Exit</a:t>
            </a:r>
          </a:p>
        </p:txBody>
      </p:sp>
    </p:spTree>
    <p:extLst>
      <p:ext uri="{BB962C8B-B14F-4D97-AF65-F5344CB8AC3E}">
        <p14:creationId xmlns:p14="http://schemas.microsoft.com/office/powerpoint/2010/main" val="37271924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345287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+mj-lt"/>
              </a:rPr>
              <a:t>References</a:t>
            </a:r>
            <a:endParaRPr lang="en-US" dirty="0">
              <a:latin typeface="+mj-l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6B98BF1-8D30-DE43-B208-3B32C1140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237" y="1499508"/>
            <a:ext cx="7963527" cy="257366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  <a:tabLst>
                <a:tab pos="342900" algn="l"/>
              </a:tabLs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lang="en-GB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linuxhint.com</a:t>
            </a: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bash_scripting_tutorial_beginners</a:t>
            </a: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4788281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237" y="1111882"/>
            <a:ext cx="7421963" cy="775252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CCF107-3AF7-5346-BF1D-2DE0E4A8B128}"/>
              </a:ext>
            </a:extLst>
          </p:cNvPr>
          <p:cNvSpPr txBox="1"/>
          <p:nvPr/>
        </p:nvSpPr>
        <p:spPr>
          <a:xfrm>
            <a:off x="861018" y="2420888"/>
            <a:ext cx="7421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+mj-lt"/>
              </a:rPr>
              <a:t>Any Question?</a:t>
            </a:r>
            <a:endParaRPr lang="en-US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842558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45139</TotalTime>
  <Words>2047</Words>
  <Application>Microsoft Macintosh PowerPoint</Application>
  <PresentationFormat>On-screen Show (4:3)</PresentationFormat>
  <Paragraphs>222</Paragraphs>
  <Slides>28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Myriad Pro</vt:lpstr>
      <vt:lpstr>20140311PresentationUWTSDTemplate</vt:lpstr>
      <vt:lpstr>Computer Architecture &amp; OS  ACCA4022</vt:lpstr>
      <vt:lpstr>Learning Outcome</vt:lpstr>
      <vt:lpstr>What is an Operating System.</vt:lpstr>
      <vt:lpstr>What is an Operating System.</vt:lpstr>
      <vt:lpstr>What is an Operating System.</vt:lpstr>
      <vt:lpstr>What is an Operating System.</vt:lpstr>
      <vt:lpstr>What is an Operating System.</vt:lpstr>
      <vt:lpstr>What is an Operating System.</vt:lpstr>
      <vt:lpstr>What is an Operating System.</vt:lpstr>
      <vt:lpstr>Q. What does an Operating System do?</vt:lpstr>
      <vt:lpstr>Q. What does an Operating System do?</vt:lpstr>
      <vt:lpstr>Q. What does an Operating System do?</vt:lpstr>
      <vt:lpstr>Q. What does an Operating System do?</vt:lpstr>
      <vt:lpstr>Q. What does an Operating System do?</vt:lpstr>
      <vt:lpstr>Q. What does an Operating System do?</vt:lpstr>
      <vt:lpstr>Q. What does an Operating System do?</vt:lpstr>
      <vt:lpstr>Q. What does an Operating System do?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Anupam Mazumdar</cp:lastModifiedBy>
  <cp:revision>330</cp:revision>
  <dcterms:created xsi:type="dcterms:W3CDTF">2015-04-14T15:21:28Z</dcterms:created>
  <dcterms:modified xsi:type="dcterms:W3CDTF">2021-04-11T18:51:37Z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