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8" r:id="rId3"/>
    <p:sldId id="260" r:id="rId4"/>
    <p:sldId id="257" r:id="rId5"/>
    <p:sldId id="269" r:id="rId6"/>
    <p:sldId id="262" r:id="rId7"/>
    <p:sldId id="270" r:id="rId8"/>
    <p:sldId id="261" r:id="rId9"/>
    <p:sldId id="264" r:id="rId10"/>
    <p:sldId id="268" r:id="rId11"/>
    <p:sldId id="273" r:id="rId12"/>
    <p:sldId id="271" r:id="rId13"/>
    <p:sldId id="266" r:id="rId14"/>
    <p:sldId id="267" r:id="rId15"/>
    <p:sldId id="265" r:id="rId16"/>
    <p:sldId id="272" r:id="rId17"/>
    <p:sldId id="259"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FF72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431"/>
    <p:restoredTop sz="84326"/>
  </p:normalViewPr>
  <p:slideViewPr>
    <p:cSldViewPr snapToGrid="0" snapToObjects="1">
      <p:cViewPr varScale="1">
        <p:scale>
          <a:sx n="76" d="100"/>
          <a:sy n="76" d="100"/>
        </p:scale>
        <p:origin x="216" y="5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esProps" Target="presProps.xml"/><Relationship Id="rId22" Type="http://schemas.openxmlformats.org/officeDocument/2006/relationships/viewProps" Target="viewProps.xml"/><Relationship Id="rId23" Type="http://schemas.openxmlformats.org/officeDocument/2006/relationships/theme" Target="theme/theme1.xml"/><Relationship Id="rId24"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91F19F-CC29-8D49-BBB8-5028625DFA4E}" type="datetimeFigureOut">
              <a:rPr lang="en-US" smtClean="0"/>
              <a:t>5/1/18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CA74E-5CEE-0848-B4F7-0FA106E14E59}" type="slidenum">
              <a:rPr lang="en-US" smtClean="0"/>
              <a:t>‹#›</a:t>
            </a:fld>
            <a:endParaRPr lang="en-US"/>
          </a:p>
        </p:txBody>
      </p:sp>
    </p:spTree>
    <p:extLst>
      <p:ext uri="{BB962C8B-B14F-4D97-AF65-F5344CB8AC3E}">
        <p14:creationId xmlns:p14="http://schemas.microsoft.com/office/powerpoint/2010/main" val="11236396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Importantly,</a:t>
            </a:r>
            <a:r>
              <a:rPr lang="en-US" baseline="0" dirty="0" smtClean="0"/>
              <a:t> Carillion was formed with the intention of serving the taxpayer</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2</a:t>
            </a:fld>
            <a:endParaRPr lang="en-US"/>
          </a:p>
        </p:txBody>
      </p:sp>
    </p:spTree>
    <p:extLst>
      <p:ext uri="{BB962C8B-B14F-4D97-AF65-F5344CB8AC3E}">
        <p14:creationId xmlns:p14="http://schemas.microsoft.com/office/powerpoint/2010/main" val="16148614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These statistics</a:t>
            </a:r>
            <a:r>
              <a:rPr lang="en-US" baseline="0" dirty="0" smtClean="0"/>
              <a:t> show how closely related Carillion was to government spending</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3</a:t>
            </a:fld>
            <a:endParaRPr lang="en-US"/>
          </a:p>
        </p:txBody>
      </p:sp>
    </p:spTree>
    <p:extLst>
      <p:ext uri="{BB962C8B-B14F-4D97-AF65-F5344CB8AC3E}">
        <p14:creationId xmlns:p14="http://schemas.microsoft.com/office/powerpoint/2010/main" val="410444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distinction between</a:t>
            </a:r>
            <a:r>
              <a:rPr lang="en-US" baseline="0" dirty="0" smtClean="0"/>
              <a:t> liquidation and administration is important here because it underlines how the business was in such a poor financial state that it couldn’t be saved, despite its major contracts</a:t>
            </a:r>
          </a:p>
          <a:p>
            <a:endParaRPr lang="en-US" baseline="0" dirty="0" smtClean="0"/>
          </a:p>
          <a:p>
            <a:r>
              <a:rPr lang="en-US" baseline="0" dirty="0" smtClean="0"/>
              <a:t>A substantial amount of money owed was to suppliers and sub-contractors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4</a:t>
            </a:fld>
            <a:endParaRPr lang="en-US"/>
          </a:p>
        </p:txBody>
      </p:sp>
    </p:spTree>
    <p:extLst>
      <p:ext uri="{BB962C8B-B14F-4D97-AF65-F5344CB8AC3E}">
        <p14:creationId xmlns:p14="http://schemas.microsoft.com/office/powerpoint/2010/main" val="9844437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5</a:t>
            </a:fld>
            <a:endParaRPr lang="en-US"/>
          </a:p>
        </p:txBody>
      </p:sp>
    </p:spTree>
    <p:extLst>
      <p:ext uri="{BB962C8B-B14F-4D97-AF65-F5344CB8AC3E}">
        <p14:creationId xmlns:p14="http://schemas.microsoft.com/office/powerpoint/2010/main" val="1481052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Here is the development</a:t>
            </a:r>
            <a:r>
              <a:rPr lang="en-US" baseline="0" dirty="0" smtClean="0"/>
              <a:t> of the Carillion share price in relation to the chronology of key events.  Notably, this also demonstrates how government contracts were still awarded to the company when market information suggested the company was in trouble</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6</a:t>
            </a:fld>
            <a:endParaRPr lang="en-US"/>
          </a:p>
        </p:txBody>
      </p:sp>
    </p:spTree>
    <p:extLst>
      <p:ext uri="{BB962C8B-B14F-4D97-AF65-F5344CB8AC3E}">
        <p14:creationId xmlns:p14="http://schemas.microsoft.com/office/powerpoint/2010/main" val="18188823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1" indent="0" algn="l" defTabSz="914400" rtl="0" eaLnBrk="1" fontAlgn="auto" latinLnBrk="0" hangingPunct="1">
              <a:lnSpc>
                <a:spcPct val="100000"/>
              </a:lnSpc>
              <a:spcBef>
                <a:spcPts val="0"/>
              </a:spcBef>
              <a:spcAft>
                <a:spcPts val="0"/>
              </a:spcAft>
              <a:buClrTx/>
              <a:buSzTx/>
              <a:buFontTx/>
              <a:buNone/>
              <a:tabLst/>
              <a:defRPr/>
            </a:pPr>
            <a:r>
              <a:rPr lang="en-US" dirty="0" smtClean="0"/>
              <a:t>3 major contracts</a:t>
            </a:r>
            <a:r>
              <a:rPr lang="en-US" baseline="0" dirty="0" smtClean="0"/>
              <a:t> late and over budget.  In construction, when contracts are late and over budget the contractor bears much of the risk.</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US" dirty="0" smtClean="0"/>
              <a:t>Brummer (2018) suggests that Carillion over promised and under-delivered on work then borrowed</a:t>
            </a:r>
            <a:r>
              <a:rPr lang="en-US" baseline="0" dirty="0" smtClean="0"/>
              <a:t> to compensate for not making profits.  This points to poor management</a:t>
            </a:r>
          </a:p>
          <a:p>
            <a:pPr marL="0" marR="0" lvl="1"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marR="0" lvl="1" indent="0" algn="l" defTabSz="914400" rtl="0" eaLnBrk="1" fontAlgn="auto" latinLnBrk="0" hangingPunct="1">
              <a:lnSpc>
                <a:spcPct val="100000"/>
              </a:lnSpc>
              <a:spcBef>
                <a:spcPts val="0"/>
              </a:spcBef>
              <a:spcAft>
                <a:spcPts val="0"/>
              </a:spcAft>
              <a:buClrTx/>
              <a:buSzTx/>
              <a:buFontTx/>
              <a:buNone/>
              <a:tabLst/>
              <a:defRPr/>
            </a:pPr>
            <a:r>
              <a:rPr lang="en-US" baseline="0" dirty="0" smtClean="0"/>
              <a:t>UK government monitors the performance of its 29 largest suppliers although how much it can influence the organization when things go wrong is unclear</a:t>
            </a:r>
            <a:endParaRPr lang="en-US" dirty="0" smtClean="0"/>
          </a:p>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7</a:t>
            </a:fld>
            <a:endParaRPr lang="en-US"/>
          </a:p>
        </p:txBody>
      </p:sp>
    </p:spTree>
    <p:extLst>
      <p:ext uri="{BB962C8B-B14F-4D97-AF65-F5344CB8AC3E}">
        <p14:creationId xmlns:p14="http://schemas.microsoft.com/office/powerpoint/2010/main" val="762032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UK Government continued</a:t>
            </a:r>
            <a:r>
              <a:rPr lang="en-US" baseline="0" dirty="0" smtClean="0"/>
              <a:t> to pay employees who worked on public sector contracts</a:t>
            </a:r>
          </a:p>
          <a:p>
            <a:endParaRPr lang="en-US" baseline="0" dirty="0" smtClean="0"/>
          </a:p>
          <a:p>
            <a:r>
              <a:rPr lang="en-US" baseline="0" dirty="0" smtClean="0"/>
              <a:t>KPMG and </a:t>
            </a:r>
            <a:r>
              <a:rPr lang="en-US" baseline="0" dirty="0" err="1" smtClean="0"/>
              <a:t>Delloite</a:t>
            </a:r>
            <a:r>
              <a:rPr lang="en-US" baseline="0" dirty="0" smtClean="0"/>
              <a:t> criticized by MP for giving company clean bill of health.</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8</a:t>
            </a:fld>
            <a:endParaRPr lang="en-US"/>
          </a:p>
        </p:txBody>
      </p:sp>
    </p:spTree>
    <p:extLst>
      <p:ext uri="{BB962C8B-B14F-4D97-AF65-F5344CB8AC3E}">
        <p14:creationId xmlns:p14="http://schemas.microsoft.com/office/powerpoint/2010/main" val="20816765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table</a:t>
            </a:r>
            <a:r>
              <a:rPr lang="en-US" baseline="0" dirty="0" smtClean="0"/>
              <a:t> lists the internal and external stakeholders and how they were affected by the collapse of Carillion</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9</a:t>
            </a:fld>
            <a:endParaRPr lang="en-US"/>
          </a:p>
        </p:txBody>
      </p:sp>
    </p:spTree>
    <p:extLst>
      <p:ext uri="{BB962C8B-B14F-4D97-AF65-F5344CB8AC3E}">
        <p14:creationId xmlns:p14="http://schemas.microsoft.com/office/powerpoint/2010/main" val="21262345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The stakeholder matrix shows in red the groups who</a:t>
            </a:r>
            <a:r>
              <a:rPr lang="en-US" baseline="0" dirty="0" smtClean="0"/>
              <a:t> were negatively affected and in green the groups which were positively affected by Carillion’s decision making before the collapse</a:t>
            </a:r>
          </a:p>
          <a:p>
            <a:endParaRPr lang="en-US" baseline="0" dirty="0" smtClean="0"/>
          </a:p>
          <a:p>
            <a:r>
              <a:rPr lang="en-US" baseline="0" dirty="0" smtClean="0"/>
              <a:t>Pensioners – pension payments deferred</a:t>
            </a:r>
          </a:p>
          <a:p>
            <a:r>
              <a:rPr lang="en-US" baseline="0" dirty="0" smtClean="0"/>
              <a:t>Suppliers – long payment terms and not being paid</a:t>
            </a:r>
          </a:p>
          <a:p>
            <a:r>
              <a:rPr lang="en-US" baseline="0" dirty="0" smtClean="0"/>
              <a:t>Employees – jobs at risk due to state of company</a:t>
            </a:r>
          </a:p>
          <a:p>
            <a:r>
              <a:rPr lang="en-US" baseline="0" dirty="0" smtClean="0"/>
              <a:t>UK Government – public sector contracts at risk</a:t>
            </a:r>
          </a:p>
          <a:p>
            <a:r>
              <a:rPr lang="en-US" baseline="0" dirty="0" smtClean="0"/>
              <a:t>Taxpayer – risk of funding potential collapse and experiencing poor service levels</a:t>
            </a:r>
          </a:p>
          <a:p>
            <a:endParaRPr lang="en-US" baseline="0" dirty="0" smtClean="0"/>
          </a:p>
          <a:p>
            <a:r>
              <a:rPr lang="en-US" baseline="0" dirty="0" smtClean="0"/>
              <a:t>Executives – large salaries, bonuses and severance payments</a:t>
            </a:r>
          </a:p>
          <a:p>
            <a:r>
              <a:rPr lang="en-US" baseline="0" dirty="0" smtClean="0"/>
              <a:t>Customers – enjoying low pricing levels</a:t>
            </a:r>
          </a:p>
          <a:p>
            <a:r>
              <a:rPr lang="en-US" baseline="0" dirty="0" smtClean="0"/>
              <a:t>Shareholders – enjoying good dividend payments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10</a:t>
            </a:fld>
            <a:endParaRPr lang="en-US"/>
          </a:p>
        </p:txBody>
      </p:sp>
    </p:spTree>
    <p:extLst>
      <p:ext uri="{BB962C8B-B14F-4D97-AF65-F5344CB8AC3E}">
        <p14:creationId xmlns:p14="http://schemas.microsoft.com/office/powerpoint/2010/main" val="234391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Financial Times – company effectively borrowed money to</a:t>
            </a:r>
            <a:r>
              <a:rPr lang="en-US" baseline="0" dirty="0" smtClean="0"/>
              <a:t> pay dividends instead of generating this from profits</a:t>
            </a:r>
          </a:p>
          <a:p>
            <a:endParaRPr lang="en-US" baseline="0" dirty="0" smtClean="0"/>
          </a:p>
          <a:p>
            <a:r>
              <a:rPr lang="en-US" baseline="0" dirty="0" smtClean="0"/>
              <a:t>With reference to Porter’s Five Forces, Carillion was a large player in the construction/outsourcing industry.  Therefore, it could be argued that it abused its position of strong buyer power by paying suppliers late in order to generate cash in the business and this cash was used to pay bonuses and dividends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11</a:t>
            </a:fld>
            <a:endParaRPr lang="en-US"/>
          </a:p>
        </p:txBody>
      </p:sp>
    </p:spTree>
    <p:extLst>
      <p:ext uri="{BB962C8B-B14F-4D97-AF65-F5344CB8AC3E}">
        <p14:creationId xmlns:p14="http://schemas.microsoft.com/office/powerpoint/2010/main" val="15921968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shows how,</a:t>
            </a:r>
            <a:r>
              <a:rPr lang="en-US" baseline="0" dirty="0" smtClean="0"/>
              <a:t> despite the poor </a:t>
            </a:r>
            <a:r>
              <a:rPr lang="en-US" baseline="0" dirty="0" err="1" smtClean="0"/>
              <a:t>finaincial</a:t>
            </a:r>
            <a:r>
              <a:rPr lang="en-US" baseline="0" dirty="0" smtClean="0"/>
              <a:t> state of Carillion, Executives continued to pay themselves high salaries, bonuses and severance payments.  This raises important questions about the financial governance of the company</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12</a:t>
            </a:fld>
            <a:endParaRPr lang="en-US"/>
          </a:p>
        </p:txBody>
      </p:sp>
    </p:spTree>
    <p:extLst>
      <p:ext uri="{BB962C8B-B14F-4D97-AF65-F5344CB8AC3E}">
        <p14:creationId xmlns:p14="http://schemas.microsoft.com/office/powerpoint/2010/main" val="13041598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Importantly</a:t>
            </a:r>
            <a:r>
              <a:rPr lang="en-US" baseline="0" dirty="0" smtClean="0"/>
              <a:t> – the £29m left in assets is unlikely to be enough to fund the winding up of the company so the taxpayer will have to support this.  Daily Mail speculated that suppliers and subcontractors will only receive 1p in the pound towards outstanding debts.</a:t>
            </a:r>
          </a:p>
          <a:p>
            <a:endParaRPr lang="en-US" baseline="0" dirty="0" smtClean="0"/>
          </a:p>
          <a:p>
            <a:r>
              <a:rPr lang="en-US" baseline="0" dirty="0" smtClean="0"/>
              <a:t> </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13</a:t>
            </a:fld>
            <a:endParaRPr lang="en-US"/>
          </a:p>
        </p:txBody>
      </p:sp>
    </p:spTree>
    <p:extLst>
      <p:ext uri="{BB962C8B-B14F-4D97-AF65-F5344CB8AC3E}">
        <p14:creationId xmlns:p14="http://schemas.microsoft.com/office/powerpoint/2010/main" val="8936157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Calls for a bank style</a:t>
            </a:r>
            <a:r>
              <a:rPr lang="en-US" baseline="0" dirty="0" smtClean="0"/>
              <a:t> bailout of company.  However, whether there was a bailout or not, the taxpayer is still funding the collapse by picking up bills associated with it.  The work that Carillion did will now be picked up by other contractors or potentially brought in-house until a suitable contractor is found</a:t>
            </a:r>
          </a:p>
          <a:p>
            <a:endParaRPr lang="en-US" baseline="0" dirty="0" smtClean="0"/>
          </a:p>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14</a:t>
            </a:fld>
            <a:endParaRPr lang="en-US"/>
          </a:p>
        </p:txBody>
      </p:sp>
    </p:spTree>
    <p:extLst>
      <p:ext uri="{BB962C8B-B14F-4D97-AF65-F5344CB8AC3E}">
        <p14:creationId xmlns:p14="http://schemas.microsoft.com/office/powerpoint/2010/main" val="2935126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Friedman – organizations that only serve to</a:t>
            </a:r>
            <a:r>
              <a:rPr lang="en-US" baseline="0" dirty="0" smtClean="0"/>
              <a:t> </a:t>
            </a:r>
            <a:r>
              <a:rPr lang="en-US" baseline="0" dirty="0" err="1" smtClean="0"/>
              <a:t>maximise</a:t>
            </a:r>
            <a:r>
              <a:rPr lang="en-US" baseline="0" dirty="0" smtClean="0"/>
              <a:t> shareholder wealth neglect their impact on the wider society.  Carillion, it seems.  The Carillion collapse proves that a business that only serves to </a:t>
            </a:r>
            <a:r>
              <a:rPr lang="en-US" baseline="0" dirty="0" err="1" smtClean="0"/>
              <a:t>maximise</a:t>
            </a:r>
            <a:r>
              <a:rPr lang="en-US" baseline="0" dirty="0" smtClean="0"/>
              <a:t> shareholder wealth is not sustainable in the long term as such a business model is open to abuse.  In particular, for PFI and outsourcing of public contracts, an </a:t>
            </a:r>
            <a:r>
              <a:rPr lang="en-US" baseline="0" dirty="0" err="1" smtClean="0"/>
              <a:t>organisation</a:t>
            </a:r>
            <a:r>
              <a:rPr lang="en-US" baseline="0" dirty="0" smtClean="0"/>
              <a:t> which serves only to </a:t>
            </a:r>
            <a:r>
              <a:rPr lang="en-US" baseline="0" dirty="0" err="1" smtClean="0"/>
              <a:t>maximise</a:t>
            </a:r>
            <a:r>
              <a:rPr lang="en-US" baseline="0" dirty="0" smtClean="0"/>
              <a:t> shareholder wealth is likely to neglect its public service obligations</a:t>
            </a:r>
            <a:endParaRPr lang="en-US" dirty="0" smtClean="0"/>
          </a:p>
          <a:p>
            <a:endParaRPr lang="en-US" dirty="0" smtClean="0"/>
          </a:p>
          <a:p>
            <a:r>
              <a:rPr lang="en-US" dirty="0" smtClean="0"/>
              <a:t>Freeman – Carillion</a:t>
            </a:r>
            <a:r>
              <a:rPr lang="en-US" baseline="0" dirty="0" smtClean="0"/>
              <a:t> highlights the fact that, whether intentional or not, an </a:t>
            </a:r>
            <a:r>
              <a:rPr lang="en-US" baseline="0" dirty="0" err="1" smtClean="0"/>
              <a:t>organisation</a:t>
            </a:r>
            <a:r>
              <a:rPr lang="en-US" baseline="0" dirty="0" smtClean="0"/>
              <a:t> has links with and has an influence on wider society.  Importantly, it could be argued that Carillion was set up with the intention of serving the taxpayer so it’s links with wider society are more obvious than other </a:t>
            </a:r>
            <a:r>
              <a:rPr lang="en-US" baseline="0" dirty="0" err="1" smtClean="0"/>
              <a:t>organisations</a:t>
            </a:r>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15</a:t>
            </a:fld>
            <a:endParaRPr lang="en-US"/>
          </a:p>
        </p:txBody>
      </p:sp>
    </p:spTree>
    <p:extLst>
      <p:ext uri="{BB962C8B-B14F-4D97-AF65-F5344CB8AC3E}">
        <p14:creationId xmlns:p14="http://schemas.microsoft.com/office/powerpoint/2010/main" val="17966166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PFI</a:t>
            </a:r>
            <a:r>
              <a:rPr lang="en-US" baseline="0" dirty="0" smtClean="0"/>
              <a:t> organizations closely linked to government spending but seemingly not subject to any greater scrutiny than other </a:t>
            </a:r>
            <a:r>
              <a:rPr lang="en-US" baseline="0" dirty="0" err="1" smtClean="0"/>
              <a:t>organisations</a:t>
            </a:r>
            <a:endParaRPr lang="en-US" baseline="0" dirty="0" smtClean="0"/>
          </a:p>
          <a:p>
            <a:endParaRPr lang="en-US" baseline="0" dirty="0" smtClean="0"/>
          </a:p>
          <a:p>
            <a:r>
              <a:rPr lang="en-US" baseline="0" dirty="0" smtClean="0"/>
              <a:t>Also highlighted how external auditors cannot be relied upon to monitor effective running of companies.</a:t>
            </a:r>
          </a:p>
          <a:p>
            <a:endParaRPr lang="en-US" baseline="0" dirty="0" smtClean="0"/>
          </a:p>
          <a:p>
            <a:r>
              <a:rPr lang="en-US" baseline="0" dirty="0" smtClean="0"/>
              <a:t>Shareholders and executives rewarded financially despite firm’s poor performance</a:t>
            </a:r>
          </a:p>
          <a:p>
            <a:endParaRPr lang="en-US" baseline="0" dirty="0" smtClean="0"/>
          </a:p>
          <a:p>
            <a:r>
              <a:rPr lang="en-US" baseline="0" dirty="0" smtClean="0"/>
              <a:t>The additional contracts awarded even though Carillion’s troubles were evident highlights an apparent failing in due diligence procedures in public procurement</a:t>
            </a:r>
          </a:p>
          <a:p>
            <a:endParaRPr lang="en-US" baseline="0" dirty="0" smtClean="0"/>
          </a:p>
          <a:p>
            <a:r>
              <a:rPr lang="en-US" baseline="0" dirty="0" smtClean="0"/>
              <a:t>An alternative view may suggest that the UK taxpayer has enjoyed competitive pricing from Carillion for many years and this may represent a net saving overall.  However, as the impact is wide reaching, this is a difficult argument to support.</a:t>
            </a:r>
          </a:p>
          <a:p>
            <a:endParaRPr lang="en-US" baseline="0" dirty="0" smtClean="0"/>
          </a:p>
          <a:p>
            <a:r>
              <a:rPr lang="en-US" baseline="0" dirty="0" smtClean="0"/>
              <a:t>Importantly, it raises the question of the historical running of Carillion.  Recent scrutiny effectively shows taxpayer wealth being used to </a:t>
            </a:r>
            <a:r>
              <a:rPr lang="en-US" baseline="0" dirty="0" err="1" smtClean="0"/>
              <a:t>maximise</a:t>
            </a:r>
            <a:r>
              <a:rPr lang="en-US" baseline="0" dirty="0" smtClean="0"/>
              <a:t> shareholder wealth at the expense of re-investment and the payment of small businesses.  If this has been the case since its inception, 19 years worth of taxpayer funds have been used to pay executives and shareholders at the expense of other stakeholders</a:t>
            </a:r>
          </a:p>
          <a:p>
            <a:endParaRPr lang="en-US" baseline="0" dirty="0" smtClean="0"/>
          </a:p>
          <a:p>
            <a:r>
              <a:rPr lang="en-US" baseline="0" dirty="0" smtClean="0"/>
              <a:t>Carillion – shareholders and executives have benefitted whereas the taxpayer through the insolvency service, PPF, CITB, </a:t>
            </a:r>
            <a:r>
              <a:rPr lang="en-US" baseline="0" dirty="0" err="1" smtClean="0"/>
              <a:t>Jobcentre</a:t>
            </a:r>
            <a:r>
              <a:rPr lang="en-US" baseline="0" dirty="0" smtClean="0"/>
              <a:t>, benefits system etc. pick up the bill when it goes wrong.  So, is there any long term advantage to outsourcing of public services at all</a:t>
            </a:r>
          </a:p>
        </p:txBody>
      </p:sp>
      <p:sp>
        <p:nvSpPr>
          <p:cNvPr id="4" name="Slide Number Placeholder 3"/>
          <p:cNvSpPr>
            <a:spLocks noGrp="1"/>
          </p:cNvSpPr>
          <p:nvPr>
            <p:ph type="sldNum" sz="quarter" idx="10"/>
          </p:nvPr>
        </p:nvSpPr>
        <p:spPr/>
        <p:txBody>
          <a:bodyPr/>
          <a:lstStyle/>
          <a:p>
            <a:fld id="{15BCA74E-5CEE-0848-B4F7-0FA106E14E59}" type="slidenum">
              <a:rPr lang="en-US" smtClean="0"/>
              <a:t>16</a:t>
            </a:fld>
            <a:endParaRPr lang="en-US"/>
          </a:p>
        </p:txBody>
      </p:sp>
    </p:spTree>
    <p:extLst>
      <p:ext uri="{BB962C8B-B14F-4D97-AF65-F5344CB8AC3E}">
        <p14:creationId xmlns:p14="http://schemas.microsoft.com/office/powerpoint/2010/main" val="485796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15BCA74E-5CEE-0848-B4F7-0FA106E14E59}" type="slidenum">
              <a:rPr lang="en-US" smtClean="0"/>
              <a:t>18</a:t>
            </a:fld>
            <a:endParaRPr lang="en-US"/>
          </a:p>
        </p:txBody>
      </p:sp>
    </p:spTree>
    <p:extLst>
      <p:ext uri="{BB962C8B-B14F-4D97-AF65-F5344CB8AC3E}">
        <p14:creationId xmlns:p14="http://schemas.microsoft.com/office/powerpoint/2010/main" val="1046625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4/23/18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5864689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4/23/18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6136531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0E9DA8B-7EDB-FD47-B7F1-BC83D19AABF9}" type="datetimeFigureOut">
              <a:rPr lang="en-US" smtClean="0"/>
              <a:t>4/23/18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97127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0E9DA8B-7EDB-FD47-B7F1-BC83D19AABF9}" type="datetimeFigureOut">
              <a:rPr lang="en-US" smtClean="0"/>
              <a:t>4/23/18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33475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0E9DA8B-7EDB-FD47-B7F1-BC83D19AABF9}" type="datetimeFigureOut">
              <a:rPr lang="en-US" smtClean="0"/>
              <a:t>4/23/18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2014034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0E9DA8B-7EDB-FD47-B7F1-BC83D19AABF9}" type="datetimeFigureOut">
              <a:rPr lang="en-US" smtClean="0"/>
              <a:t>4/23/18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239605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E9DA8B-7EDB-FD47-B7F1-BC83D19AABF9}" type="datetimeFigureOut">
              <a:rPr lang="en-US" smtClean="0"/>
              <a:t>4/23/18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317047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E9DA8B-7EDB-FD47-B7F1-BC83D19AABF9}" type="datetimeFigureOut">
              <a:rPr lang="en-US" smtClean="0"/>
              <a:t>4/23/18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511181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0E9DA8B-7EDB-FD47-B7F1-BC83D19AABF9}" type="datetimeFigureOut">
              <a:rPr lang="en-US" smtClean="0"/>
              <a:t>4/23/18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1353353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4/23/18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396280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0E9DA8B-7EDB-FD47-B7F1-BC83D19AABF9}" type="datetimeFigureOut">
              <a:rPr lang="en-US" smtClean="0"/>
              <a:t>4/23/18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903DEC3-DFCF-A941-B186-EF016B43CD67}" type="slidenum">
              <a:rPr lang="en-US" smtClean="0"/>
              <a:t>‹#›</a:t>
            </a:fld>
            <a:endParaRPr lang="en-US"/>
          </a:p>
        </p:txBody>
      </p:sp>
    </p:spTree>
    <p:extLst>
      <p:ext uri="{BB962C8B-B14F-4D97-AF65-F5344CB8AC3E}">
        <p14:creationId xmlns:p14="http://schemas.microsoft.com/office/powerpoint/2010/main" val="940834678"/>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0E9DA8B-7EDB-FD47-B7F1-BC83D19AABF9}" type="datetimeFigureOut">
              <a:rPr lang="en-US" smtClean="0"/>
              <a:t>4/23/18</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03DEC3-DFCF-A941-B186-EF016B43CD67}" type="slidenum">
              <a:rPr lang="en-US" smtClean="0"/>
              <a:t>‹#›</a:t>
            </a:fld>
            <a:endParaRPr lang="en-US"/>
          </a:p>
        </p:txBody>
      </p:sp>
    </p:spTree>
    <p:extLst>
      <p:ext uri="{BB962C8B-B14F-4D97-AF65-F5344CB8AC3E}">
        <p14:creationId xmlns:p14="http://schemas.microsoft.com/office/powerpoint/2010/main" val="18489721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openxmlformats.org/officeDocument/2006/relationships/image" Target="../media/image2.tif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tif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tif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3" Type="http://schemas.openxmlformats.org/officeDocument/2006/relationships/hyperlink" Target="https://www.theguardian.com/business/2018/jan/13/carillion-in-crisis-outsourcing-operation-debts-rescue-talks" TargetMode="External"/><Relationship Id="rId4" Type="http://schemas.openxmlformats.org/officeDocument/2006/relationships/hyperlink" Target="https://www.independent.co.uk/news/business/tarmac-spins-off-construction-arm-as-carillion-1100147.html" TargetMode="External"/><Relationship Id="rId5" Type="http://schemas.openxmlformats.org/officeDocument/2006/relationships/hyperlink" Target="https://www.independent.co.uk/news/business/analysis-and-features/labour-pfi-john-mcdonnell-scheme-government-hospitals-private-finance-initiative-party-conference-a7966521.html" TargetMode="External"/><Relationship Id="rId6" Type="http://schemas.openxmlformats.org/officeDocument/2006/relationships/hyperlink" Target="http://www.bbc.co.uk/news/business-42666275" TargetMode="External"/><Relationship Id="rId7" Type="http://schemas.openxmlformats.org/officeDocument/2006/relationships/hyperlink" Target="https://www.standard.co.uk/news/politics/carillion-news-taxpayer-picks-up-bill-as-government-scrambles-to-stop-construction-giants-collapse-a3740191.html" TargetMode="External"/><Relationship Id="rId1" Type="http://schemas.openxmlformats.org/officeDocument/2006/relationships/slideLayout" Target="../slideLayouts/slideLayout2.xml"/><Relationship Id="rId2" Type="http://schemas.openxmlformats.org/officeDocument/2006/relationships/hyperlink" Target="https://www.independent.co.uk/news/uk/home-news/carillion-latest-compulsory-liquidation-contractor-prisons-hs2-united-kingdom-a8159326.htm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constructionnews.co.uk/companies/contractors/carillion/carillion-the-collapse-and-the-chaos/10027099.article" TargetMode="External"/><Relationship Id="rId4" Type="http://schemas.openxmlformats.org/officeDocument/2006/relationships/hyperlink" Target="http://www.dailymail.co.uk/debate/article-5273135/ALEX-BRUMMER-Carillion-deserved-wall.html" TargetMode="External"/><Relationship Id="rId5" Type="http://schemas.openxmlformats.org/officeDocument/2006/relationships/hyperlink" Target="https://www.independent.co.uk/news/business/comment/carillion-collapse-public-sector-partnerships-pfi-managers-pay-income-a8168086.html" TargetMode="External"/><Relationship Id="rId6" Type="http://schemas.openxmlformats.org/officeDocument/2006/relationships/hyperlink" Target="http://www.bbc.co.uk/news/uk-42731762" TargetMode="External"/><Relationship Id="rId7" Type="http://schemas.openxmlformats.org/officeDocument/2006/relationships/hyperlink" Target="https://www.theguardian.com/business/2018/jan/16/carillion-casualty-landscaper-owed-1m-could-go-bust" TargetMode="External"/><Relationship Id="rId8" Type="http://schemas.openxmlformats.org/officeDocument/2006/relationships/hyperlink" Target="https://www.ft.com/content/f5bbf3a2-01e0-11e8-9650-9c0ad2d7c5b5" TargetMode="External"/><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93914"/>
            <a:ext cx="9144000" cy="1018554"/>
          </a:xfrm>
        </p:spPr>
        <p:txBody>
          <a:bodyPr/>
          <a:lstStyle/>
          <a:p>
            <a:r>
              <a:rPr lang="en-US" b="1" dirty="0" smtClean="0"/>
              <a:t>MBA – Management Ethics</a:t>
            </a:r>
            <a:endParaRPr lang="en-US" b="1" dirty="0"/>
          </a:p>
        </p:txBody>
      </p:sp>
      <p:pic>
        <p:nvPicPr>
          <p:cNvPr id="4" name="Picture 3" descr="C:\Users\Nigel\Pictures\Judith\2016\MBA Images\uwtsd-logo-bilingua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79624" y="5537200"/>
            <a:ext cx="2974220" cy="98529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3"/>
          <a:stretch>
            <a:fillRect/>
          </a:stretch>
        </p:blipFill>
        <p:spPr>
          <a:xfrm>
            <a:off x="3211076" y="2732294"/>
            <a:ext cx="5334000" cy="3365500"/>
          </a:xfrm>
          <a:prstGeom prst="rect">
            <a:avLst/>
          </a:prstGeom>
        </p:spPr>
      </p:pic>
      <p:sp>
        <p:nvSpPr>
          <p:cNvPr id="6" name="Subtitle 5"/>
          <p:cNvSpPr>
            <a:spLocks noGrp="1"/>
          </p:cNvSpPr>
          <p:nvPr>
            <p:ph type="subTitle" idx="1"/>
          </p:nvPr>
        </p:nvSpPr>
        <p:spPr>
          <a:xfrm>
            <a:off x="1524000" y="2306362"/>
            <a:ext cx="9144000" cy="1655762"/>
          </a:xfrm>
        </p:spPr>
        <p:txBody>
          <a:bodyPr>
            <a:normAutofit/>
          </a:bodyPr>
          <a:lstStyle/>
          <a:p>
            <a:r>
              <a:rPr lang="en-US" sz="6000" dirty="0" smtClean="0">
                <a:latin typeface="+mj-lt"/>
              </a:rPr>
              <a:t>The Carillion Collapse 2018</a:t>
            </a:r>
            <a:endParaRPr lang="en-US" sz="6000" dirty="0">
              <a:latin typeface="+mj-lt"/>
            </a:endParaRPr>
          </a:p>
        </p:txBody>
      </p:sp>
      <p:sp>
        <p:nvSpPr>
          <p:cNvPr id="7" name="TextBox 6"/>
          <p:cNvSpPr txBox="1"/>
          <p:nvPr/>
        </p:nvSpPr>
        <p:spPr>
          <a:xfrm>
            <a:off x="460734" y="6029846"/>
            <a:ext cx="1906804" cy="461665"/>
          </a:xfrm>
          <a:prstGeom prst="rect">
            <a:avLst/>
          </a:prstGeom>
          <a:noFill/>
        </p:spPr>
        <p:txBody>
          <a:bodyPr wrap="none" rtlCol="0">
            <a:spAutoFit/>
          </a:bodyPr>
          <a:lstStyle/>
          <a:p>
            <a:r>
              <a:rPr lang="en-US" sz="2400" smtClean="0"/>
              <a:t>Carl Singleton</a:t>
            </a:r>
            <a:endParaRPr lang="en-US" sz="2400"/>
          </a:p>
        </p:txBody>
      </p:sp>
    </p:spTree>
    <p:extLst>
      <p:ext uri="{BB962C8B-B14F-4D97-AF65-F5344CB8AC3E}">
        <p14:creationId xmlns:p14="http://schemas.microsoft.com/office/powerpoint/2010/main" val="6262613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Carillion History</a:t>
            </a:r>
            <a:endParaRPr lang="en-US" b="1" dirty="0"/>
          </a:p>
        </p:txBody>
      </p:sp>
      <p:sp>
        <p:nvSpPr>
          <p:cNvPr id="3" name="Content Placeholder 2"/>
          <p:cNvSpPr>
            <a:spLocks noGrp="1"/>
          </p:cNvSpPr>
          <p:nvPr>
            <p:ph idx="1"/>
          </p:nvPr>
        </p:nvSpPr>
        <p:spPr>
          <a:xfrm>
            <a:off x="838200" y="1524000"/>
            <a:ext cx="10515600" cy="4652963"/>
          </a:xfrm>
        </p:spPr>
        <p:txBody>
          <a:bodyPr>
            <a:normAutofit/>
          </a:bodyPr>
          <a:lstStyle/>
          <a:p>
            <a:r>
              <a:rPr lang="en-US" dirty="0" smtClean="0"/>
              <a:t>1999 – Tarmac spins off construction arm to form new company, Carillion</a:t>
            </a:r>
          </a:p>
          <a:p>
            <a:endParaRPr lang="en-US" dirty="0"/>
          </a:p>
          <a:p>
            <a:r>
              <a:rPr lang="en-US" dirty="0" smtClean="0"/>
              <a:t>Its core competences were in facilities management and rail maintenance as well as construction</a:t>
            </a:r>
          </a:p>
          <a:p>
            <a:endParaRPr lang="en-US" dirty="0"/>
          </a:p>
          <a:p>
            <a:r>
              <a:rPr lang="en-US" dirty="0" smtClean="0"/>
              <a:t>It was formed to specialize in Private Finance Initiatives</a:t>
            </a:r>
          </a:p>
          <a:p>
            <a:pPr lvl="1"/>
            <a:r>
              <a:rPr lang="en-US" dirty="0" smtClean="0"/>
              <a:t>PFI – “</a:t>
            </a:r>
            <a:r>
              <a:rPr lang="en-US" i="1" dirty="0" smtClean="0"/>
              <a:t>a </a:t>
            </a:r>
            <a:r>
              <a:rPr lang="en-US" i="1" dirty="0"/>
              <a:t>means of the state financing the construction of new public infrastructure – whether that is schools, hospitals, prisons, rail lines, or public buildings - without the Government having to raise the money itself </a:t>
            </a:r>
            <a:r>
              <a:rPr lang="en-US" i="1" dirty="0" smtClean="0"/>
              <a:t>up-front”</a:t>
            </a:r>
            <a:endParaRPr lang="en-US" i="1" dirty="0"/>
          </a:p>
        </p:txBody>
      </p:sp>
    </p:spTree>
    <p:extLst>
      <p:ext uri="{BB962C8B-B14F-4D97-AF65-F5344CB8AC3E}">
        <p14:creationId xmlns:p14="http://schemas.microsoft.com/office/powerpoint/2010/main" val="15328961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Key facts</a:t>
            </a:r>
            <a:endParaRPr lang="en-US" b="1" dirty="0"/>
          </a:p>
        </p:txBody>
      </p:sp>
      <p:sp>
        <p:nvSpPr>
          <p:cNvPr id="3" name="Content Placeholder 2"/>
          <p:cNvSpPr>
            <a:spLocks noGrp="1"/>
          </p:cNvSpPr>
          <p:nvPr>
            <p:ph idx="1"/>
          </p:nvPr>
        </p:nvSpPr>
        <p:spPr>
          <a:xfrm>
            <a:off x="838200" y="1577009"/>
            <a:ext cx="10515600" cy="4599954"/>
          </a:xfrm>
        </p:spPr>
        <p:txBody>
          <a:bodyPr>
            <a:normAutofit fontScale="92500" lnSpcReduction="10000"/>
          </a:bodyPr>
          <a:lstStyle/>
          <a:p>
            <a:r>
              <a:rPr lang="en-US" dirty="0" smtClean="0"/>
              <a:t>43,000 employees worldwide, 20,000 in UK</a:t>
            </a:r>
          </a:p>
          <a:p>
            <a:endParaRPr lang="en-US" dirty="0" smtClean="0"/>
          </a:p>
          <a:p>
            <a:r>
              <a:rPr lang="en-US" dirty="0" smtClean="0"/>
              <a:t>UK’s second largest construction firm with turnover in 2016 of £5.2 billion</a:t>
            </a:r>
          </a:p>
          <a:p>
            <a:endParaRPr lang="en-US" dirty="0"/>
          </a:p>
          <a:p>
            <a:pPr>
              <a:buFont typeface="Arial" charset="0"/>
              <a:buChar char="•"/>
            </a:pPr>
            <a:r>
              <a:rPr lang="en-US" dirty="0" smtClean="0"/>
              <a:t>Public sector/PFI contracts worth £1.7 </a:t>
            </a:r>
            <a:r>
              <a:rPr lang="en-US" dirty="0" err="1" smtClean="0"/>
              <a:t>billlion</a:t>
            </a:r>
            <a:endParaRPr lang="en-US" dirty="0" smtClean="0"/>
          </a:p>
          <a:p>
            <a:pPr lvl="1"/>
            <a:r>
              <a:rPr lang="en-US" dirty="0" smtClean="0"/>
              <a:t>900 schools</a:t>
            </a:r>
          </a:p>
          <a:p>
            <a:pPr lvl="1"/>
            <a:r>
              <a:rPr lang="en-US" dirty="0" smtClean="0"/>
              <a:t>Hospitals – building 2 new hospitals and managing over 200 facilities </a:t>
            </a:r>
          </a:p>
          <a:p>
            <a:pPr lvl="1"/>
            <a:r>
              <a:rPr lang="en-US" dirty="0" smtClean="0"/>
              <a:t>Maintaining and preparing 50 prisons – half the total number</a:t>
            </a:r>
          </a:p>
          <a:p>
            <a:pPr lvl="1"/>
            <a:r>
              <a:rPr lang="en-US" dirty="0" smtClean="0"/>
              <a:t>50,000 MOD homes</a:t>
            </a:r>
          </a:p>
          <a:p>
            <a:pPr lvl="1"/>
            <a:endParaRPr lang="en-US" dirty="0"/>
          </a:p>
          <a:p>
            <a:r>
              <a:rPr lang="en-US" dirty="0" smtClean="0"/>
              <a:t>38% of Carillion’s 2016 turnover was public sector related</a:t>
            </a:r>
          </a:p>
          <a:p>
            <a:endParaRPr lang="en-US" dirty="0"/>
          </a:p>
        </p:txBody>
      </p:sp>
    </p:spTree>
    <p:extLst>
      <p:ext uri="{BB962C8B-B14F-4D97-AF65-F5344CB8AC3E}">
        <p14:creationId xmlns:p14="http://schemas.microsoft.com/office/powerpoint/2010/main" val="1659093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What happened?</a:t>
            </a:r>
            <a:endParaRPr lang="en-US" b="1" dirty="0"/>
          </a:p>
        </p:txBody>
      </p:sp>
      <p:sp>
        <p:nvSpPr>
          <p:cNvPr id="3" name="Content Placeholder 2"/>
          <p:cNvSpPr>
            <a:spLocks noGrp="1"/>
          </p:cNvSpPr>
          <p:nvPr>
            <p:ph idx="1"/>
          </p:nvPr>
        </p:nvSpPr>
        <p:spPr>
          <a:xfrm>
            <a:off x="838200" y="1582738"/>
            <a:ext cx="10515600" cy="4351338"/>
          </a:xfrm>
        </p:spPr>
        <p:txBody>
          <a:bodyPr>
            <a:normAutofit/>
          </a:bodyPr>
          <a:lstStyle/>
          <a:p>
            <a:r>
              <a:rPr lang="en-US" dirty="0" smtClean="0"/>
              <a:t>January 2018 – Carillion board announces that company is to enter into compulsory liquidation owing £1.5 billion</a:t>
            </a:r>
          </a:p>
          <a:p>
            <a:endParaRPr lang="en-US" dirty="0"/>
          </a:p>
          <a:p>
            <a:r>
              <a:rPr lang="en-US" dirty="0" smtClean="0"/>
              <a:t>Decision announced by Board who said that company had no alternative</a:t>
            </a:r>
          </a:p>
          <a:p>
            <a:pPr lvl="1"/>
            <a:r>
              <a:rPr lang="en-US" dirty="0" smtClean="0"/>
              <a:t>Liquidation not </a:t>
            </a:r>
            <a:r>
              <a:rPr lang="en-US" dirty="0" err="1" smtClean="0"/>
              <a:t>adminstration</a:t>
            </a:r>
            <a:r>
              <a:rPr lang="en-US" dirty="0" smtClean="0"/>
              <a:t> because company had insufficient assets of only £29m which were nowhere near enough to cover liabilities</a:t>
            </a:r>
          </a:p>
          <a:p>
            <a:pPr lvl="1"/>
            <a:endParaRPr lang="en-US" dirty="0"/>
          </a:p>
          <a:p>
            <a:r>
              <a:rPr lang="en-US" dirty="0" smtClean="0"/>
              <a:t>At the time of collapse, Carillion had £1.5bn of debt and liabilities which included an estimated £800m of borrowing</a:t>
            </a:r>
          </a:p>
          <a:p>
            <a:endParaRPr lang="en-US" dirty="0"/>
          </a:p>
          <a:p>
            <a:endParaRPr lang="en-US" dirty="0" smtClean="0"/>
          </a:p>
          <a:p>
            <a:pPr lvl="1"/>
            <a:endParaRPr lang="en-US" dirty="0"/>
          </a:p>
          <a:p>
            <a:endParaRPr lang="en-US" dirty="0" smtClean="0"/>
          </a:p>
        </p:txBody>
      </p:sp>
    </p:spTree>
    <p:extLst>
      <p:ext uri="{BB962C8B-B14F-4D97-AF65-F5344CB8AC3E}">
        <p14:creationId xmlns:p14="http://schemas.microsoft.com/office/powerpoint/2010/main" val="2700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b="1" dirty="0" smtClean="0"/>
              <a:t>Chronology of Key Events</a:t>
            </a:r>
            <a:endParaRPr lang="en-US" b="1" dirty="0"/>
          </a:p>
        </p:txBody>
      </p:sp>
      <p:sp>
        <p:nvSpPr>
          <p:cNvPr id="3" name="Content Placeholder 2"/>
          <p:cNvSpPr>
            <a:spLocks noGrp="1"/>
          </p:cNvSpPr>
          <p:nvPr>
            <p:ph idx="1"/>
          </p:nvPr>
        </p:nvSpPr>
        <p:spPr>
          <a:xfrm>
            <a:off x="389467" y="1083733"/>
            <a:ext cx="11430000" cy="5774267"/>
          </a:xfrm>
        </p:spPr>
        <p:txBody>
          <a:bodyPr>
            <a:normAutofit fontScale="70000" lnSpcReduction="20000"/>
          </a:bodyPr>
          <a:lstStyle/>
          <a:p>
            <a:r>
              <a:rPr lang="en-US" b="1" dirty="0" smtClean="0"/>
              <a:t>December 2016 </a:t>
            </a:r>
            <a:r>
              <a:rPr lang="en-US" dirty="0" smtClean="0"/>
              <a:t>– Company reports slowing pace of orders and share price falls significantly</a:t>
            </a:r>
          </a:p>
          <a:p>
            <a:endParaRPr lang="en-US" dirty="0"/>
          </a:p>
          <a:p>
            <a:r>
              <a:rPr lang="en-US" b="1" dirty="0" smtClean="0"/>
              <a:t>March 2017 </a:t>
            </a:r>
            <a:r>
              <a:rPr lang="en-US" dirty="0" smtClean="0"/>
              <a:t>– KPMG signed off accounts and gave Carillion clean bill of health despite growing debts</a:t>
            </a:r>
          </a:p>
          <a:p>
            <a:endParaRPr lang="en-US" dirty="0"/>
          </a:p>
          <a:p>
            <a:r>
              <a:rPr lang="en-US" b="1" dirty="0" smtClean="0"/>
              <a:t>July 2017 </a:t>
            </a:r>
            <a:r>
              <a:rPr lang="en-US" dirty="0" smtClean="0"/>
              <a:t>– Profit warning issued</a:t>
            </a:r>
          </a:p>
          <a:p>
            <a:endParaRPr lang="en-US" dirty="0"/>
          </a:p>
          <a:p>
            <a:r>
              <a:rPr lang="en-US" b="1" dirty="0" smtClean="0"/>
              <a:t>July 2017 </a:t>
            </a:r>
            <a:r>
              <a:rPr lang="en-US" dirty="0" smtClean="0"/>
              <a:t>– Awarded 1.4bn HS2 contract</a:t>
            </a:r>
          </a:p>
          <a:p>
            <a:endParaRPr lang="en-US" dirty="0"/>
          </a:p>
          <a:p>
            <a:r>
              <a:rPr lang="en-US" b="1" dirty="0" smtClean="0"/>
              <a:t>August 2017 </a:t>
            </a:r>
            <a:r>
              <a:rPr lang="en-US" dirty="0" smtClean="0"/>
              <a:t>– Carillion representative leaves crown monitoring body of UK government’s 29 largest suppliers</a:t>
            </a:r>
          </a:p>
          <a:p>
            <a:endParaRPr lang="en-US" dirty="0"/>
          </a:p>
          <a:p>
            <a:r>
              <a:rPr lang="en-US" b="1" dirty="0" smtClean="0"/>
              <a:t>September 2017 </a:t>
            </a:r>
            <a:r>
              <a:rPr lang="en-US" dirty="0" smtClean="0"/>
              <a:t>- Finance executive Zafar Khan leaves but keeps £450k salary for a year</a:t>
            </a:r>
          </a:p>
          <a:p>
            <a:endParaRPr lang="en-US" dirty="0"/>
          </a:p>
          <a:p>
            <a:r>
              <a:rPr lang="en-US" b="1" dirty="0" smtClean="0"/>
              <a:t>November 2017 </a:t>
            </a:r>
            <a:r>
              <a:rPr lang="en-US" dirty="0" smtClean="0"/>
              <a:t>– Awarded £130m contract for rail electrification from London to Corby despite share price falling 34%</a:t>
            </a:r>
          </a:p>
          <a:p>
            <a:endParaRPr lang="en-US" dirty="0"/>
          </a:p>
          <a:p>
            <a:r>
              <a:rPr lang="en-US" b="1" dirty="0" smtClean="0"/>
              <a:t>Jan 2018 </a:t>
            </a:r>
            <a:r>
              <a:rPr lang="en-US" dirty="0" smtClean="0"/>
              <a:t>– Carillion bosses meet creditors to seek rescue plan but this eventually led to liquidation</a:t>
            </a:r>
            <a:endParaRPr lang="en-US" dirty="0"/>
          </a:p>
        </p:txBody>
      </p:sp>
    </p:spTree>
    <p:extLst>
      <p:ext uri="{BB962C8B-B14F-4D97-AF65-F5344CB8AC3E}">
        <p14:creationId xmlns:p14="http://schemas.microsoft.com/office/powerpoint/2010/main" val="462377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3048000" y="1128184"/>
            <a:ext cx="6256497" cy="5513539"/>
          </a:xfrm>
          <a:prstGeom prst="rect">
            <a:avLst/>
          </a:prstGeom>
        </p:spPr>
      </p:pic>
      <p:sp>
        <p:nvSpPr>
          <p:cNvPr id="6" name="TextBox 5"/>
          <p:cNvSpPr txBox="1"/>
          <p:nvPr/>
        </p:nvSpPr>
        <p:spPr>
          <a:xfrm>
            <a:off x="715617" y="384313"/>
            <a:ext cx="9574609" cy="523220"/>
          </a:xfrm>
          <a:prstGeom prst="rect">
            <a:avLst/>
          </a:prstGeom>
          <a:noFill/>
        </p:spPr>
        <p:txBody>
          <a:bodyPr wrap="none" rtlCol="0">
            <a:spAutoFit/>
          </a:bodyPr>
          <a:lstStyle/>
          <a:p>
            <a:r>
              <a:rPr lang="en-US" sz="2800" b="1" dirty="0" smtClean="0"/>
              <a:t>Chronology of Key Events in relation to the Carillion share price</a:t>
            </a:r>
            <a:endParaRPr lang="en-US" sz="2800" b="1" dirty="0"/>
          </a:p>
        </p:txBody>
      </p:sp>
    </p:spTree>
    <p:extLst>
      <p:ext uri="{BB962C8B-B14F-4D97-AF65-F5344CB8AC3E}">
        <p14:creationId xmlns:p14="http://schemas.microsoft.com/office/powerpoint/2010/main" val="19033121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Why did Carillion collapse?</a:t>
            </a:r>
            <a:endParaRPr lang="en-US" b="1" dirty="0"/>
          </a:p>
        </p:txBody>
      </p:sp>
      <p:sp>
        <p:nvSpPr>
          <p:cNvPr id="3" name="Content Placeholder 2"/>
          <p:cNvSpPr>
            <a:spLocks noGrp="1"/>
          </p:cNvSpPr>
          <p:nvPr>
            <p:ph idx="1"/>
          </p:nvPr>
        </p:nvSpPr>
        <p:spPr>
          <a:xfrm>
            <a:off x="838200" y="1514475"/>
            <a:ext cx="10515600" cy="4662488"/>
          </a:xfrm>
        </p:spPr>
        <p:txBody>
          <a:bodyPr>
            <a:normAutofit lnSpcReduction="10000"/>
          </a:bodyPr>
          <a:lstStyle/>
          <a:p>
            <a:r>
              <a:rPr lang="en-US" dirty="0" smtClean="0"/>
              <a:t>Underperforming contracts</a:t>
            </a:r>
          </a:p>
          <a:p>
            <a:pPr lvl="1"/>
            <a:r>
              <a:rPr lang="en-US" dirty="0"/>
              <a:t>£350m Midland Metropolitan hospital in Birmingham, </a:t>
            </a:r>
            <a:endParaRPr lang="en-US" dirty="0" smtClean="0"/>
          </a:p>
          <a:p>
            <a:pPr lvl="1"/>
            <a:r>
              <a:rPr lang="en-US" dirty="0" smtClean="0"/>
              <a:t>£335m </a:t>
            </a:r>
            <a:r>
              <a:rPr lang="en-US" dirty="0"/>
              <a:t>Royal Liverpool University </a:t>
            </a:r>
            <a:r>
              <a:rPr lang="en-US" dirty="0" smtClean="0"/>
              <a:t>hospital</a:t>
            </a:r>
          </a:p>
          <a:p>
            <a:pPr lvl="1"/>
            <a:r>
              <a:rPr lang="en-US" dirty="0" smtClean="0"/>
              <a:t>£</a:t>
            </a:r>
            <a:r>
              <a:rPr lang="en-US" dirty="0"/>
              <a:t>745m Aberdeen bypass.</a:t>
            </a:r>
          </a:p>
          <a:p>
            <a:endParaRPr lang="en-US" dirty="0"/>
          </a:p>
          <a:p>
            <a:r>
              <a:rPr lang="en-US" dirty="0" smtClean="0"/>
              <a:t>Payment delays on middle-east contracts</a:t>
            </a:r>
          </a:p>
          <a:p>
            <a:endParaRPr lang="en-US" dirty="0"/>
          </a:p>
          <a:p>
            <a:r>
              <a:rPr lang="en-US" dirty="0" smtClean="0"/>
              <a:t>Company had a strong cash operating cycle but this may have disguised the fact that the business was not making profits</a:t>
            </a:r>
          </a:p>
          <a:p>
            <a:endParaRPr lang="en-US" dirty="0"/>
          </a:p>
          <a:p>
            <a:r>
              <a:rPr lang="en-US" dirty="0" smtClean="0"/>
              <a:t>Ineffective monitoring by UK government</a:t>
            </a:r>
          </a:p>
        </p:txBody>
      </p:sp>
    </p:spTree>
    <p:extLst>
      <p:ext uri="{BB962C8B-B14F-4D97-AF65-F5344CB8AC3E}">
        <p14:creationId xmlns:p14="http://schemas.microsoft.com/office/powerpoint/2010/main" val="17010967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Aftermath</a:t>
            </a:r>
            <a:endParaRPr lang="en-US" b="1" dirty="0"/>
          </a:p>
        </p:txBody>
      </p:sp>
      <p:sp>
        <p:nvSpPr>
          <p:cNvPr id="3" name="Content Placeholder 2"/>
          <p:cNvSpPr>
            <a:spLocks noGrp="1"/>
          </p:cNvSpPr>
          <p:nvPr>
            <p:ph idx="1"/>
          </p:nvPr>
        </p:nvSpPr>
        <p:spPr>
          <a:xfrm>
            <a:off x="838200" y="1540933"/>
            <a:ext cx="10515600" cy="5080000"/>
          </a:xfrm>
        </p:spPr>
        <p:txBody>
          <a:bodyPr>
            <a:normAutofit fontScale="85000" lnSpcReduction="20000"/>
          </a:bodyPr>
          <a:lstStyle/>
          <a:p>
            <a:r>
              <a:rPr lang="en-US" dirty="0" smtClean="0"/>
              <a:t>As of February 2018, 6,600 jobs were saved, 1,048 made redundant and 11,800 uncertain</a:t>
            </a:r>
          </a:p>
          <a:p>
            <a:endParaRPr lang="en-US" dirty="0"/>
          </a:p>
          <a:p>
            <a:r>
              <a:rPr lang="en-US" dirty="0" smtClean="0"/>
              <a:t>New service providers found for much of Carillion’s public sector contracts</a:t>
            </a:r>
          </a:p>
          <a:p>
            <a:endParaRPr lang="en-US" dirty="0"/>
          </a:p>
          <a:p>
            <a:r>
              <a:rPr lang="en-US" dirty="0" smtClean="0"/>
              <a:t>Carillion pension fund members who have yet to retire will see 10%-20% cuts in pension values.  The Government funded PPF will take over the £800m liabilities</a:t>
            </a:r>
          </a:p>
          <a:p>
            <a:endParaRPr lang="en-US" dirty="0"/>
          </a:p>
          <a:p>
            <a:r>
              <a:rPr lang="en-US" dirty="0" smtClean="0"/>
              <a:t>The Construction Industry Training Board will secure the future of 1,400 apprentices</a:t>
            </a:r>
          </a:p>
          <a:p>
            <a:endParaRPr lang="en-US" dirty="0"/>
          </a:p>
          <a:p>
            <a:r>
              <a:rPr lang="en-US" dirty="0" smtClean="0"/>
              <a:t>The Insolvency Service launch inquiry into collapse</a:t>
            </a:r>
          </a:p>
          <a:p>
            <a:endParaRPr lang="en-US" dirty="0"/>
          </a:p>
          <a:p>
            <a:r>
              <a:rPr lang="en-US" dirty="0" smtClean="0"/>
              <a:t>Carillion Leaders faced questions from joint select committee of MPs in February</a:t>
            </a:r>
          </a:p>
        </p:txBody>
      </p:sp>
    </p:spTree>
    <p:extLst>
      <p:ext uri="{BB962C8B-B14F-4D97-AF65-F5344CB8AC3E}">
        <p14:creationId xmlns:p14="http://schemas.microsoft.com/office/powerpoint/2010/main" val="17457823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880579"/>
          </a:xfrm>
        </p:spPr>
        <p:txBody>
          <a:bodyPr>
            <a:normAutofit/>
          </a:bodyPr>
          <a:lstStyle/>
          <a:p>
            <a:r>
              <a:rPr lang="en-US" sz="3600" b="1" dirty="0" smtClean="0"/>
              <a:t>Carillion Stakeholders Impact/Involvement Analysis</a:t>
            </a:r>
            <a:endParaRPr lang="en-US" sz="3600"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063798029"/>
              </p:ext>
            </p:extLst>
          </p:nvPr>
        </p:nvGraphicFramePr>
        <p:xfrm>
          <a:off x="838200" y="880578"/>
          <a:ext cx="10515600" cy="5418621"/>
        </p:xfrm>
        <a:graphic>
          <a:graphicData uri="http://schemas.openxmlformats.org/drawingml/2006/table">
            <a:tbl>
              <a:tblPr firstRow="1" bandRow="1">
                <a:tableStyleId>{5C22544A-7EE6-4342-B048-85BDC9FD1C3A}</a:tableStyleId>
              </a:tblPr>
              <a:tblGrid>
                <a:gridCol w="5257800"/>
                <a:gridCol w="5257800"/>
              </a:tblGrid>
              <a:tr h="414198">
                <a:tc>
                  <a:txBody>
                    <a:bodyPr/>
                    <a:lstStyle/>
                    <a:p>
                      <a:r>
                        <a:rPr lang="en-US" smtClean="0"/>
                        <a:t>External Stakeholders</a:t>
                      </a:r>
                      <a:endParaRPr lang="en-US" dirty="0"/>
                    </a:p>
                  </a:txBody>
                  <a:tcPr/>
                </a:tc>
                <a:tc>
                  <a:txBody>
                    <a:bodyPr/>
                    <a:lstStyle/>
                    <a:p>
                      <a:r>
                        <a:rPr lang="en-US" dirty="0" smtClean="0"/>
                        <a:t>External Stakeholders</a:t>
                      </a:r>
                      <a:endParaRPr lang="en-US" dirty="0"/>
                    </a:p>
                  </a:txBody>
                  <a:tcPr/>
                </a:tc>
              </a:tr>
              <a:tr h="1327704">
                <a:tc>
                  <a:txBody>
                    <a:bodyPr/>
                    <a:lstStyle/>
                    <a:p>
                      <a:r>
                        <a:rPr lang="en-US" dirty="0" smtClean="0"/>
                        <a:t>Executives</a:t>
                      </a:r>
                    </a:p>
                    <a:p>
                      <a:pPr marL="285750" indent="-285750">
                        <a:buFont typeface="Wingdings" charset="2"/>
                        <a:buChar char="Ø"/>
                      </a:pPr>
                      <a:r>
                        <a:rPr lang="en-US" dirty="0" smtClean="0"/>
                        <a:t>Large</a:t>
                      </a:r>
                      <a:r>
                        <a:rPr lang="en-US" baseline="0" dirty="0" smtClean="0"/>
                        <a:t> salaries, bonuses and severance payments</a:t>
                      </a:r>
                      <a:endParaRPr lang="en-US" dirty="0" smtClean="0"/>
                    </a:p>
                  </a:txBody>
                  <a:tcPr/>
                </a:tc>
                <a:tc>
                  <a:txBody>
                    <a:bodyPr/>
                    <a:lstStyle/>
                    <a:p>
                      <a:r>
                        <a:rPr lang="en-US" dirty="0" smtClean="0"/>
                        <a:t>Suppliers</a:t>
                      </a:r>
                    </a:p>
                    <a:p>
                      <a:pPr marL="285750" indent="-285750">
                        <a:buFont typeface="Wingdings" charset="2"/>
                        <a:buChar char="Ø"/>
                      </a:pPr>
                      <a:r>
                        <a:rPr lang="en-US" dirty="0" smtClean="0"/>
                        <a:t>30,000</a:t>
                      </a:r>
                      <a:r>
                        <a:rPr lang="en-US" baseline="0" dirty="0" smtClean="0"/>
                        <a:t> sub-contractors</a:t>
                      </a:r>
                      <a:endParaRPr lang="en-US" dirty="0" smtClean="0"/>
                    </a:p>
                    <a:p>
                      <a:pPr marL="285750" indent="-285750">
                        <a:buFont typeface="Wingdings" charset="2"/>
                        <a:buChar char="Ø"/>
                      </a:pPr>
                      <a:r>
                        <a:rPr lang="en-US" dirty="0" smtClean="0"/>
                        <a:t>FT</a:t>
                      </a:r>
                      <a:r>
                        <a:rPr lang="en-US" baseline="0" dirty="0" smtClean="0"/>
                        <a:t> predicted that many</a:t>
                      </a:r>
                      <a:r>
                        <a:rPr lang="en-US" dirty="0" smtClean="0"/>
                        <a:t> SME’s, supplying on 120 days payment terms will go out of business</a:t>
                      </a:r>
                      <a:endParaRPr lang="en-US" dirty="0"/>
                    </a:p>
                  </a:txBody>
                  <a:tcPr/>
                </a:tc>
              </a:tr>
              <a:tr h="1021311">
                <a:tc>
                  <a:txBody>
                    <a:bodyPr/>
                    <a:lstStyle/>
                    <a:p>
                      <a:r>
                        <a:rPr lang="en-US" dirty="0" smtClean="0"/>
                        <a:t>Shareholders</a:t>
                      </a:r>
                    </a:p>
                    <a:p>
                      <a:pPr marL="285750" indent="-285750">
                        <a:buFont typeface="Wingdings" charset="2"/>
                        <a:buChar char="Ø"/>
                      </a:pPr>
                      <a:r>
                        <a:rPr lang="en-US" dirty="0" smtClean="0"/>
                        <a:t>Healthy</a:t>
                      </a:r>
                      <a:r>
                        <a:rPr lang="en-US" baseline="0" dirty="0" smtClean="0"/>
                        <a:t> dividend payments</a:t>
                      </a:r>
                      <a:endParaRPr lang="en-US" dirty="0" smtClean="0"/>
                    </a:p>
                  </a:txBody>
                  <a:tcPr/>
                </a:tc>
                <a:tc>
                  <a:txBody>
                    <a:bodyPr/>
                    <a:lstStyle/>
                    <a:p>
                      <a:r>
                        <a:rPr lang="en-US" dirty="0" smtClean="0"/>
                        <a:t>Customers</a:t>
                      </a:r>
                    </a:p>
                    <a:p>
                      <a:pPr marL="285750" indent="-285750">
                        <a:buFont typeface="Wingdings" charset="2"/>
                        <a:buChar char="Ø"/>
                      </a:pPr>
                      <a:r>
                        <a:rPr lang="en-US" dirty="0" smtClean="0"/>
                        <a:t>Include schools,</a:t>
                      </a:r>
                      <a:r>
                        <a:rPr lang="en-US" baseline="0" dirty="0" smtClean="0"/>
                        <a:t> hospitals, prisons and MOD</a:t>
                      </a:r>
                    </a:p>
                    <a:p>
                      <a:pPr marL="285750" indent="-285750">
                        <a:buFont typeface="Wingdings" charset="2"/>
                        <a:buChar char="Ø"/>
                      </a:pPr>
                      <a:r>
                        <a:rPr lang="en-US" baseline="0" dirty="0" smtClean="0"/>
                        <a:t>HS2</a:t>
                      </a:r>
                      <a:endParaRPr lang="en-US" dirty="0"/>
                    </a:p>
                  </a:txBody>
                  <a:tcPr/>
                </a:tc>
              </a:tr>
              <a:tr h="1327704">
                <a:tc>
                  <a:txBody>
                    <a:bodyPr/>
                    <a:lstStyle/>
                    <a:p>
                      <a:r>
                        <a:rPr lang="en-US" dirty="0" smtClean="0"/>
                        <a:t>Pensioners</a:t>
                      </a:r>
                    </a:p>
                    <a:p>
                      <a:pPr marL="285750" indent="-285750">
                        <a:buFont typeface="Wingdings" charset="2"/>
                        <a:buChar char="Ø"/>
                      </a:pPr>
                      <a:r>
                        <a:rPr lang="en-US" dirty="0" smtClean="0"/>
                        <a:t>Pension liabilities deferred</a:t>
                      </a:r>
                      <a:r>
                        <a:rPr lang="en-US" baseline="0" dirty="0" smtClean="0"/>
                        <a:t> before collapse - £587m pension shortfall</a:t>
                      </a:r>
                    </a:p>
                  </a:txBody>
                  <a:tcPr/>
                </a:tc>
                <a:tc>
                  <a:txBody>
                    <a:bodyPr/>
                    <a:lstStyle/>
                    <a:p>
                      <a:r>
                        <a:rPr lang="en-US" dirty="0" smtClean="0"/>
                        <a:t>UK Government</a:t>
                      </a:r>
                    </a:p>
                    <a:p>
                      <a:pPr marL="285750" indent="-285750">
                        <a:buFont typeface="Wingdings" charset="2"/>
                        <a:buChar char="Ø"/>
                      </a:pPr>
                      <a:r>
                        <a:rPr lang="en-US" dirty="0" smtClean="0"/>
                        <a:t>Crown</a:t>
                      </a:r>
                      <a:r>
                        <a:rPr lang="en-US" baseline="0" dirty="0" smtClean="0"/>
                        <a:t> government body monitors relationship with 29 largest suppliers to public sector</a:t>
                      </a:r>
                      <a:endParaRPr lang="en-US" dirty="0" smtClean="0"/>
                    </a:p>
                    <a:p>
                      <a:endParaRPr lang="en-US" dirty="0"/>
                    </a:p>
                  </a:txBody>
                  <a:tcPr/>
                </a:tc>
              </a:tr>
              <a:tr h="1327704">
                <a:tc>
                  <a:txBody>
                    <a:bodyPr/>
                    <a:lstStyle/>
                    <a:p>
                      <a:r>
                        <a:rPr lang="en-US" dirty="0" smtClean="0"/>
                        <a:t>Employees</a:t>
                      </a:r>
                    </a:p>
                    <a:p>
                      <a:pPr marL="285750" indent="-285750">
                        <a:buFont typeface="Wingdings" charset="2"/>
                        <a:buChar char="Ø"/>
                      </a:pPr>
                      <a:r>
                        <a:rPr lang="en-US" dirty="0" smtClean="0"/>
                        <a:t>Uncertainty, unemployment</a:t>
                      </a:r>
                      <a:endParaRPr lang="en-US" dirty="0"/>
                    </a:p>
                  </a:txBody>
                  <a:tcPr/>
                </a:tc>
                <a:tc>
                  <a:txBody>
                    <a:bodyPr/>
                    <a:lstStyle/>
                    <a:p>
                      <a:r>
                        <a:rPr lang="en-US" dirty="0" smtClean="0"/>
                        <a:t>Taxpayer</a:t>
                      </a:r>
                    </a:p>
                    <a:p>
                      <a:pPr marL="285750" indent="-285750">
                        <a:buFont typeface="Wingdings" charset="2"/>
                        <a:buChar char="Ø"/>
                      </a:pPr>
                      <a:r>
                        <a:rPr lang="en-US" dirty="0" smtClean="0"/>
                        <a:t>Direct</a:t>
                      </a:r>
                      <a:r>
                        <a:rPr lang="en-US" baseline="0" dirty="0" smtClean="0"/>
                        <a:t> costs - £1bn winding up fees to PWC</a:t>
                      </a:r>
                      <a:endParaRPr lang="en-US" dirty="0" smtClean="0"/>
                    </a:p>
                    <a:p>
                      <a:pPr marL="285750" indent="-285750">
                        <a:buFont typeface="Wingdings" charset="2"/>
                        <a:buChar char="Ø"/>
                      </a:pPr>
                      <a:r>
                        <a:rPr lang="en-US" dirty="0" smtClean="0"/>
                        <a:t>Indirect costs</a:t>
                      </a:r>
                      <a:r>
                        <a:rPr lang="en-US" baseline="0" dirty="0" smtClean="0"/>
                        <a:t> - </a:t>
                      </a:r>
                      <a:r>
                        <a:rPr lang="en-US" dirty="0" smtClean="0"/>
                        <a:t>Unemployment benefits, SME bankruptcy costs</a:t>
                      </a:r>
                      <a:endParaRPr lang="en-US" dirty="0"/>
                    </a:p>
                  </a:txBody>
                  <a:tcPr/>
                </a:tc>
              </a:tr>
            </a:tbl>
          </a:graphicData>
        </a:graphic>
      </p:graphicFrame>
    </p:spTree>
    <p:extLst>
      <p:ext uri="{BB962C8B-B14F-4D97-AF65-F5344CB8AC3E}">
        <p14:creationId xmlns:p14="http://schemas.microsoft.com/office/powerpoint/2010/main" val="4960909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40823"/>
          </a:xfrm>
        </p:spPr>
        <p:txBody>
          <a:bodyPr/>
          <a:lstStyle/>
          <a:p>
            <a:r>
              <a:rPr lang="en-US" b="1" dirty="0" smtClean="0"/>
              <a:t>Stakeholder Power Matrix</a:t>
            </a:r>
            <a:endParaRPr lang="en-US"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09715048"/>
              </p:ext>
            </p:extLst>
          </p:nvPr>
        </p:nvGraphicFramePr>
        <p:xfrm>
          <a:off x="2030896" y="1577009"/>
          <a:ext cx="7802218" cy="4602594"/>
        </p:xfrm>
        <a:graphic>
          <a:graphicData uri="http://schemas.openxmlformats.org/drawingml/2006/table">
            <a:tbl>
              <a:tblPr firstRow="1" bandRow="1">
                <a:tableStyleId>{5C22544A-7EE6-4342-B048-85BDC9FD1C3A}</a:tableStyleId>
              </a:tblPr>
              <a:tblGrid>
                <a:gridCol w="3901109"/>
                <a:gridCol w="3901109"/>
              </a:tblGrid>
              <a:tr h="2351524">
                <a:tc>
                  <a:txBody>
                    <a:bodyPr/>
                    <a:lstStyle/>
                    <a:p>
                      <a:endParaRPr lang="en-US" dirty="0" smtClean="0"/>
                    </a:p>
                    <a:p>
                      <a:pPr algn="ctr"/>
                      <a:r>
                        <a:rPr lang="en-US" dirty="0" smtClean="0"/>
                        <a:t>Meet Needs</a:t>
                      </a:r>
                    </a:p>
                    <a:p>
                      <a:pPr algn="ctr"/>
                      <a:endParaRPr lang="en-US" dirty="0" smtClean="0"/>
                    </a:p>
                    <a:p>
                      <a:pPr algn="ctr"/>
                      <a:r>
                        <a:rPr lang="en-US" dirty="0" smtClean="0">
                          <a:solidFill>
                            <a:srgbClr val="FF0000"/>
                          </a:solidFill>
                        </a:rPr>
                        <a:t>Pensioners</a:t>
                      </a:r>
                    </a:p>
                    <a:p>
                      <a:pPr algn="ctr"/>
                      <a:r>
                        <a:rPr lang="en-US" dirty="0" smtClean="0">
                          <a:solidFill>
                            <a:srgbClr val="FF0000"/>
                          </a:solidFill>
                        </a:rPr>
                        <a:t>Suppliers</a:t>
                      </a:r>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solidFill>
                            <a:srgbClr val="FF0000"/>
                          </a:solidFill>
                        </a:rPr>
                        <a:t>Employees</a:t>
                      </a:r>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solidFill>
                            <a:srgbClr val="FF0000"/>
                          </a:solidFill>
                        </a:rPr>
                        <a:t>UK Government</a:t>
                      </a:r>
                    </a:p>
                    <a:p>
                      <a:pPr marL="0" marR="0" indent="0" algn="ctr" defTabSz="914400" rtl="0" eaLnBrk="1" fontAlgn="auto" latinLnBrk="0" hangingPunct="1">
                        <a:lnSpc>
                          <a:spcPct val="100000"/>
                        </a:lnSpc>
                        <a:spcBef>
                          <a:spcPts val="0"/>
                        </a:spcBef>
                        <a:spcAft>
                          <a:spcPts val="0"/>
                        </a:spcAft>
                        <a:buClrTx/>
                        <a:buSzTx/>
                        <a:buFontTx/>
                        <a:buNone/>
                        <a:tabLst/>
                        <a:defRPr/>
                      </a:pPr>
                      <a:endParaRPr lang="en-US" dirty="0" smtClean="0">
                        <a:solidFill>
                          <a:srgbClr val="FF0000"/>
                        </a:solidFill>
                      </a:endParaRPr>
                    </a:p>
                  </a:txBody>
                  <a:tcPr/>
                </a:tc>
                <a:tc>
                  <a:txBody>
                    <a:bodyPr/>
                    <a:lstStyle/>
                    <a:p>
                      <a:pPr algn="ctr"/>
                      <a:endParaRPr lang="en-US" dirty="0" smtClean="0"/>
                    </a:p>
                    <a:p>
                      <a:pPr algn="ctr"/>
                      <a:r>
                        <a:rPr lang="en-US" dirty="0" smtClean="0"/>
                        <a:t>Key Player</a:t>
                      </a:r>
                    </a:p>
                    <a:p>
                      <a:pPr algn="ctr"/>
                      <a:endParaRPr lang="en-US" dirty="0" smtClean="0"/>
                    </a:p>
                    <a:p>
                      <a:pPr algn="ctr"/>
                      <a:r>
                        <a:rPr lang="en-US" dirty="0" smtClean="0">
                          <a:solidFill>
                            <a:srgbClr val="9FF72A"/>
                          </a:solidFill>
                        </a:rPr>
                        <a:t>Executives</a:t>
                      </a:r>
                    </a:p>
                    <a:p>
                      <a:pPr algn="ctr"/>
                      <a:r>
                        <a:rPr lang="en-US" dirty="0" smtClean="0">
                          <a:solidFill>
                            <a:srgbClr val="9FF72A"/>
                          </a:solidFill>
                        </a:rPr>
                        <a:t>Customers</a:t>
                      </a:r>
                    </a:p>
                    <a:p>
                      <a:pPr marL="0" marR="0" indent="0" algn="ctr" defTabSz="914400" rtl="0" eaLnBrk="1" fontAlgn="auto" latinLnBrk="0" hangingPunct="1">
                        <a:lnSpc>
                          <a:spcPct val="100000"/>
                        </a:lnSpc>
                        <a:spcBef>
                          <a:spcPts val="0"/>
                        </a:spcBef>
                        <a:spcAft>
                          <a:spcPts val="0"/>
                        </a:spcAft>
                        <a:buClrTx/>
                        <a:buSzTx/>
                        <a:buFontTx/>
                        <a:buNone/>
                        <a:tabLst/>
                        <a:defRPr/>
                      </a:pPr>
                      <a:r>
                        <a:rPr lang="en-US" dirty="0" smtClean="0">
                          <a:solidFill>
                            <a:srgbClr val="9FF72A"/>
                          </a:solidFill>
                        </a:rPr>
                        <a:t>Shareholders</a:t>
                      </a:r>
                    </a:p>
                    <a:p>
                      <a:pPr algn="ctr"/>
                      <a:endParaRPr lang="en-US" dirty="0">
                        <a:solidFill>
                          <a:srgbClr val="FF0000"/>
                        </a:solidFill>
                      </a:endParaRPr>
                    </a:p>
                  </a:txBody>
                  <a:tcPr/>
                </a:tc>
              </a:tr>
              <a:tr h="2251070">
                <a:tc>
                  <a:txBody>
                    <a:bodyPr/>
                    <a:lstStyle/>
                    <a:p>
                      <a:endParaRPr lang="en-US" dirty="0" smtClean="0"/>
                    </a:p>
                    <a:p>
                      <a:pPr algn="ctr"/>
                      <a:r>
                        <a:rPr lang="en-US" b="1" dirty="0" smtClean="0">
                          <a:solidFill>
                            <a:schemeClr val="bg1"/>
                          </a:solidFill>
                        </a:rPr>
                        <a:t>Least Important</a:t>
                      </a:r>
                    </a:p>
                    <a:p>
                      <a:pPr algn="ctr"/>
                      <a:endParaRPr lang="en-US" dirty="0" smtClean="0"/>
                    </a:p>
                    <a:p>
                      <a:pPr marL="0" marR="0" indent="0" algn="ctr" defTabSz="914400" rtl="0" eaLnBrk="1" fontAlgn="auto" latinLnBrk="0" hangingPunct="1">
                        <a:lnSpc>
                          <a:spcPct val="100000"/>
                        </a:lnSpc>
                        <a:spcBef>
                          <a:spcPts val="0"/>
                        </a:spcBef>
                        <a:spcAft>
                          <a:spcPts val="0"/>
                        </a:spcAft>
                        <a:buClrTx/>
                        <a:buSzTx/>
                        <a:buFontTx/>
                        <a:buNone/>
                        <a:tabLst/>
                        <a:defRPr/>
                      </a:pPr>
                      <a:r>
                        <a:rPr lang="en-US" b="1" dirty="0" smtClean="0">
                          <a:solidFill>
                            <a:srgbClr val="FF0000"/>
                          </a:solidFill>
                        </a:rPr>
                        <a:t>Taxpayer</a:t>
                      </a:r>
                      <a:endParaRPr lang="en-US" dirty="0" smtClean="0">
                        <a:solidFill>
                          <a:srgbClr val="FF0000"/>
                        </a:solidFill>
                      </a:endParaRPr>
                    </a:p>
                    <a:p>
                      <a:pPr algn="ctr"/>
                      <a:endParaRPr lang="en-US" dirty="0" smtClean="0"/>
                    </a:p>
                    <a:p>
                      <a:endParaRPr lang="en-US" dirty="0" smtClean="0"/>
                    </a:p>
                    <a:p>
                      <a:endParaRPr lang="en-US" dirty="0"/>
                    </a:p>
                  </a:txBody>
                  <a:tcPr>
                    <a:solidFill>
                      <a:schemeClr val="accent1"/>
                    </a:solidFill>
                  </a:tcPr>
                </a:tc>
                <a:tc>
                  <a:txBody>
                    <a:bodyPr/>
                    <a:lstStyle/>
                    <a:p>
                      <a:endParaRPr lang="en-US" dirty="0" smtClean="0"/>
                    </a:p>
                    <a:p>
                      <a:pPr algn="ctr"/>
                      <a:r>
                        <a:rPr lang="en-US" b="1" dirty="0" smtClean="0">
                          <a:solidFill>
                            <a:schemeClr val="bg1"/>
                          </a:solidFill>
                        </a:rPr>
                        <a:t>Show Consideration</a:t>
                      </a:r>
                    </a:p>
                    <a:p>
                      <a:endParaRPr lang="en-US" dirty="0" smtClean="0">
                        <a:solidFill>
                          <a:srgbClr val="9FF72A"/>
                        </a:solidFill>
                      </a:endParaRPr>
                    </a:p>
                    <a:p>
                      <a:pPr algn="ctr"/>
                      <a:endParaRPr lang="en-US" dirty="0" smtClean="0"/>
                    </a:p>
                    <a:p>
                      <a:endParaRPr lang="en-US" dirty="0" smtClean="0"/>
                    </a:p>
                    <a:p>
                      <a:endParaRPr lang="en-US" dirty="0" smtClean="0"/>
                    </a:p>
                    <a:p>
                      <a:endParaRPr lang="en-US" dirty="0" smtClean="0"/>
                    </a:p>
                  </a:txBody>
                  <a:tcPr>
                    <a:solidFill>
                      <a:schemeClr val="accent1"/>
                    </a:solidFill>
                  </a:tcPr>
                </a:tc>
              </a:tr>
            </a:tbl>
          </a:graphicData>
        </a:graphic>
      </p:graphicFrame>
      <p:sp>
        <p:nvSpPr>
          <p:cNvPr id="5" name="TextBox 4"/>
          <p:cNvSpPr txBox="1"/>
          <p:nvPr/>
        </p:nvSpPr>
        <p:spPr>
          <a:xfrm>
            <a:off x="5034323" y="1207677"/>
            <a:ext cx="1833835" cy="369332"/>
          </a:xfrm>
          <a:prstGeom prst="rect">
            <a:avLst/>
          </a:prstGeom>
          <a:noFill/>
        </p:spPr>
        <p:txBody>
          <a:bodyPr wrap="none" rtlCol="0">
            <a:spAutoFit/>
          </a:bodyPr>
          <a:lstStyle/>
          <a:p>
            <a:r>
              <a:rPr lang="en-US" b="1" dirty="0" smtClean="0"/>
              <a:t>Influence /Power</a:t>
            </a:r>
            <a:endParaRPr lang="en-US" b="1" dirty="0"/>
          </a:p>
        </p:txBody>
      </p:sp>
      <p:sp>
        <p:nvSpPr>
          <p:cNvPr id="6" name="TextBox 5"/>
          <p:cNvSpPr txBox="1"/>
          <p:nvPr/>
        </p:nvSpPr>
        <p:spPr>
          <a:xfrm>
            <a:off x="838200" y="3589790"/>
            <a:ext cx="923330" cy="369332"/>
          </a:xfrm>
          <a:prstGeom prst="rect">
            <a:avLst/>
          </a:prstGeom>
          <a:noFill/>
        </p:spPr>
        <p:txBody>
          <a:bodyPr wrap="none" rtlCol="0">
            <a:spAutoFit/>
          </a:bodyPr>
          <a:lstStyle/>
          <a:p>
            <a:r>
              <a:rPr lang="en-US" b="1" dirty="0" smtClean="0"/>
              <a:t>Interest</a:t>
            </a:r>
            <a:endParaRPr lang="en-US" b="1" dirty="0"/>
          </a:p>
        </p:txBody>
      </p:sp>
      <p:sp>
        <p:nvSpPr>
          <p:cNvPr id="7" name="TextBox 6"/>
          <p:cNvSpPr txBox="1"/>
          <p:nvPr/>
        </p:nvSpPr>
        <p:spPr>
          <a:xfrm>
            <a:off x="3386138" y="1205948"/>
            <a:ext cx="571499" cy="369332"/>
          </a:xfrm>
          <a:prstGeom prst="rect">
            <a:avLst/>
          </a:prstGeom>
          <a:noFill/>
        </p:spPr>
        <p:txBody>
          <a:bodyPr wrap="square" rtlCol="0">
            <a:spAutoFit/>
          </a:bodyPr>
          <a:lstStyle/>
          <a:p>
            <a:r>
              <a:rPr lang="en-US" smtClean="0"/>
              <a:t>Low</a:t>
            </a:r>
            <a:endParaRPr lang="en-US"/>
          </a:p>
        </p:txBody>
      </p:sp>
      <p:sp>
        <p:nvSpPr>
          <p:cNvPr id="8" name="TextBox 7"/>
          <p:cNvSpPr txBox="1"/>
          <p:nvPr/>
        </p:nvSpPr>
        <p:spPr>
          <a:xfrm>
            <a:off x="1445109" y="4587323"/>
            <a:ext cx="571499" cy="369332"/>
          </a:xfrm>
          <a:prstGeom prst="rect">
            <a:avLst/>
          </a:prstGeom>
          <a:noFill/>
        </p:spPr>
        <p:txBody>
          <a:bodyPr wrap="square" rtlCol="0">
            <a:spAutoFit/>
          </a:bodyPr>
          <a:lstStyle/>
          <a:p>
            <a:r>
              <a:rPr lang="en-US" dirty="0" smtClean="0"/>
              <a:t>Low</a:t>
            </a:r>
            <a:endParaRPr lang="en-US" dirty="0"/>
          </a:p>
        </p:txBody>
      </p:sp>
      <p:sp>
        <p:nvSpPr>
          <p:cNvPr id="9" name="TextBox 8"/>
          <p:cNvSpPr txBox="1"/>
          <p:nvPr/>
        </p:nvSpPr>
        <p:spPr>
          <a:xfrm>
            <a:off x="1283545" y="2213203"/>
            <a:ext cx="612668" cy="369332"/>
          </a:xfrm>
          <a:prstGeom prst="rect">
            <a:avLst/>
          </a:prstGeom>
          <a:noFill/>
        </p:spPr>
        <p:txBody>
          <a:bodyPr wrap="none" rtlCol="0">
            <a:spAutoFit/>
          </a:bodyPr>
          <a:lstStyle/>
          <a:p>
            <a:r>
              <a:rPr lang="en-US" smtClean="0"/>
              <a:t>High</a:t>
            </a:r>
            <a:endParaRPr lang="en-US"/>
          </a:p>
        </p:txBody>
      </p:sp>
      <p:sp>
        <p:nvSpPr>
          <p:cNvPr id="10" name="TextBox 9"/>
          <p:cNvSpPr txBox="1"/>
          <p:nvPr/>
        </p:nvSpPr>
        <p:spPr>
          <a:xfrm>
            <a:off x="8196702" y="1205948"/>
            <a:ext cx="732986" cy="369332"/>
          </a:xfrm>
          <a:prstGeom prst="rect">
            <a:avLst/>
          </a:prstGeom>
          <a:noFill/>
        </p:spPr>
        <p:txBody>
          <a:bodyPr wrap="square" rtlCol="0">
            <a:spAutoFit/>
          </a:bodyPr>
          <a:lstStyle/>
          <a:p>
            <a:r>
              <a:rPr lang="en-US" smtClean="0"/>
              <a:t>High</a:t>
            </a:r>
            <a:endParaRPr lang="en-US"/>
          </a:p>
        </p:txBody>
      </p:sp>
    </p:spTree>
    <p:extLst>
      <p:ext uri="{BB962C8B-B14F-4D97-AF65-F5344CB8AC3E}">
        <p14:creationId xmlns:p14="http://schemas.microsoft.com/office/powerpoint/2010/main" val="967671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Mismanagement Accusations</a:t>
            </a:r>
            <a:endParaRPr lang="en-US" b="1" dirty="0"/>
          </a:p>
        </p:txBody>
      </p:sp>
      <p:sp>
        <p:nvSpPr>
          <p:cNvPr id="3" name="Content Placeholder 2"/>
          <p:cNvSpPr>
            <a:spLocks noGrp="1"/>
          </p:cNvSpPr>
          <p:nvPr>
            <p:ph idx="1"/>
          </p:nvPr>
        </p:nvSpPr>
        <p:spPr>
          <a:xfrm>
            <a:off x="838200" y="1557867"/>
            <a:ext cx="10515600" cy="5012266"/>
          </a:xfrm>
        </p:spPr>
        <p:txBody>
          <a:bodyPr>
            <a:normAutofit lnSpcReduction="10000"/>
          </a:bodyPr>
          <a:lstStyle/>
          <a:p>
            <a:r>
              <a:rPr lang="en-US" dirty="0" smtClean="0"/>
              <a:t>Carillion sold assets of £217m to continue to pay shareholder dividends of £367m between 2012 and 2016</a:t>
            </a:r>
          </a:p>
          <a:p>
            <a:endParaRPr lang="en-US" dirty="0"/>
          </a:p>
          <a:p>
            <a:r>
              <a:rPr lang="en-US" dirty="0" smtClean="0"/>
              <a:t>Paying dividends on the basis of expected profits rather than operating profits</a:t>
            </a:r>
          </a:p>
          <a:p>
            <a:endParaRPr lang="en-US" dirty="0"/>
          </a:p>
          <a:p>
            <a:pPr marL="228600" lvl="1">
              <a:spcBef>
                <a:spcPts val="1000"/>
              </a:spcBef>
            </a:pPr>
            <a:r>
              <a:rPr lang="en-US" sz="2600" dirty="0" smtClean="0"/>
              <a:t>A construction industry source suggests that it operated adversarial style relationships with suppliers</a:t>
            </a:r>
          </a:p>
          <a:p>
            <a:pPr marL="685800" lvl="2">
              <a:spcBef>
                <a:spcPts val="1000"/>
              </a:spcBef>
            </a:pPr>
            <a:r>
              <a:rPr lang="en-US" sz="1800" dirty="0" smtClean="0"/>
              <a:t>Many complained about late payment</a:t>
            </a:r>
          </a:p>
          <a:p>
            <a:pPr marL="685800" lvl="2">
              <a:spcBef>
                <a:spcPts val="1000"/>
              </a:spcBef>
            </a:pPr>
            <a:endParaRPr lang="en-US" sz="1800" dirty="0" smtClean="0"/>
          </a:p>
          <a:p>
            <a:pPr marL="685800" lvl="2">
              <a:spcBef>
                <a:spcPts val="1000"/>
              </a:spcBef>
            </a:pPr>
            <a:endParaRPr lang="en-US" sz="1800" dirty="0"/>
          </a:p>
          <a:p>
            <a:pPr marL="228600" lvl="1">
              <a:spcBef>
                <a:spcPts val="1000"/>
              </a:spcBef>
            </a:pPr>
            <a:r>
              <a:rPr lang="en-US" sz="2600" dirty="0" smtClean="0"/>
              <a:t>Bidding for work at unachievable pricing levels just to obtain the work</a:t>
            </a:r>
          </a:p>
          <a:p>
            <a:pPr marL="685800" lvl="2">
              <a:spcBef>
                <a:spcPts val="1000"/>
              </a:spcBef>
            </a:pPr>
            <a:endParaRPr lang="en-US" sz="1800" dirty="0" smtClean="0"/>
          </a:p>
          <a:p>
            <a:endParaRPr lang="en-US" dirty="0"/>
          </a:p>
        </p:txBody>
      </p:sp>
    </p:spTree>
    <p:extLst>
      <p:ext uri="{BB962C8B-B14F-4D97-AF65-F5344CB8AC3E}">
        <p14:creationId xmlns:p14="http://schemas.microsoft.com/office/powerpoint/2010/main" val="1802649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6465598" y="824987"/>
            <a:ext cx="4168527" cy="5803371"/>
          </a:xfrm>
          <a:prstGeom prst="rect">
            <a:avLst/>
          </a:prstGeom>
        </p:spPr>
      </p:pic>
      <p:sp>
        <p:nvSpPr>
          <p:cNvPr id="6" name="TextBox 5"/>
          <p:cNvSpPr txBox="1"/>
          <p:nvPr/>
        </p:nvSpPr>
        <p:spPr>
          <a:xfrm>
            <a:off x="785153" y="198421"/>
            <a:ext cx="4587603" cy="769441"/>
          </a:xfrm>
          <a:prstGeom prst="rect">
            <a:avLst/>
          </a:prstGeom>
          <a:noFill/>
        </p:spPr>
        <p:txBody>
          <a:bodyPr wrap="none" rtlCol="0">
            <a:spAutoFit/>
          </a:bodyPr>
          <a:lstStyle/>
          <a:p>
            <a:r>
              <a:rPr lang="en-US" sz="4400" dirty="0" smtClean="0"/>
              <a:t>Carillion Executives</a:t>
            </a:r>
            <a:endParaRPr lang="en-US" sz="4400" dirty="0"/>
          </a:p>
        </p:txBody>
      </p:sp>
      <p:sp>
        <p:nvSpPr>
          <p:cNvPr id="7" name="TextBox 6"/>
          <p:cNvSpPr txBox="1"/>
          <p:nvPr/>
        </p:nvSpPr>
        <p:spPr>
          <a:xfrm>
            <a:off x="471487" y="1385888"/>
            <a:ext cx="5214937" cy="5170646"/>
          </a:xfrm>
          <a:prstGeom prst="rect">
            <a:avLst/>
          </a:prstGeom>
          <a:noFill/>
        </p:spPr>
        <p:txBody>
          <a:bodyPr wrap="square" rtlCol="0">
            <a:spAutoFit/>
          </a:bodyPr>
          <a:lstStyle/>
          <a:p>
            <a:pPr marL="457200" indent="-457200">
              <a:buFont typeface="Arial" charset="0"/>
              <a:buChar char="•"/>
            </a:pPr>
            <a:r>
              <a:rPr lang="en-US" sz="2400" dirty="0" smtClean="0"/>
              <a:t>Howson earned 1.5m in 2016. Even after he left, Carillion agreed to pay him the £660k salary until Oct 2018 </a:t>
            </a:r>
          </a:p>
          <a:p>
            <a:pPr marL="457200" indent="-457200">
              <a:buFont typeface="Arial" charset="0"/>
              <a:buChar char="•"/>
            </a:pPr>
            <a:endParaRPr lang="en-US" sz="2400" dirty="0"/>
          </a:p>
          <a:p>
            <a:pPr marL="457200" indent="-457200">
              <a:buFont typeface="Arial" charset="0"/>
              <a:buChar char="•"/>
            </a:pPr>
            <a:r>
              <a:rPr lang="en-US" sz="2400" dirty="0" smtClean="0"/>
              <a:t>Zafar Khan was also allowed to keep his salary for 12 months after leaving</a:t>
            </a:r>
          </a:p>
          <a:p>
            <a:pPr marL="457200" indent="-457200">
              <a:buFont typeface="Arial" charset="0"/>
              <a:buChar char="•"/>
            </a:pPr>
            <a:endParaRPr lang="en-US" sz="2400" dirty="0"/>
          </a:p>
          <a:p>
            <a:pPr marL="457200" indent="-457200">
              <a:buFont typeface="Arial" charset="0"/>
              <a:buChar char="•"/>
            </a:pPr>
            <a:r>
              <a:rPr lang="en-US" sz="2400" dirty="0" smtClean="0"/>
              <a:t>A similar deal was struck with Keith Cochrane</a:t>
            </a:r>
          </a:p>
          <a:p>
            <a:pPr marL="457200" indent="-457200">
              <a:buFont typeface="Arial" charset="0"/>
              <a:buChar char="•"/>
            </a:pPr>
            <a:endParaRPr lang="en-US" sz="2400" dirty="0"/>
          </a:p>
          <a:p>
            <a:pPr marL="457200" indent="-457200">
              <a:buFont typeface="Arial" charset="0"/>
              <a:buChar char="•"/>
            </a:pPr>
            <a:r>
              <a:rPr lang="en-US" sz="2400" dirty="0" smtClean="0"/>
              <a:t>The insolvency service cancelled all severance payments when the firm collapsed</a:t>
            </a:r>
            <a:endParaRPr lang="en-US" dirty="0" smtClean="0"/>
          </a:p>
          <a:p>
            <a:endParaRPr lang="en-US" dirty="0"/>
          </a:p>
        </p:txBody>
      </p:sp>
    </p:spTree>
    <p:extLst>
      <p:ext uri="{BB962C8B-B14F-4D97-AF65-F5344CB8AC3E}">
        <p14:creationId xmlns:p14="http://schemas.microsoft.com/office/powerpoint/2010/main" val="7336661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US" b="1" dirty="0" smtClean="0"/>
              <a:t>Societal Impact</a:t>
            </a:r>
            <a:endParaRPr lang="en-US" b="1" dirty="0"/>
          </a:p>
        </p:txBody>
      </p:sp>
      <p:sp>
        <p:nvSpPr>
          <p:cNvPr id="3" name="Content Placeholder 2"/>
          <p:cNvSpPr>
            <a:spLocks noGrp="1"/>
          </p:cNvSpPr>
          <p:nvPr>
            <p:ph idx="1"/>
          </p:nvPr>
        </p:nvSpPr>
        <p:spPr>
          <a:xfrm>
            <a:off x="838200" y="1173162"/>
            <a:ext cx="10515600" cy="5532437"/>
          </a:xfrm>
        </p:spPr>
        <p:txBody>
          <a:bodyPr>
            <a:normAutofit fontScale="85000" lnSpcReduction="20000"/>
          </a:bodyPr>
          <a:lstStyle/>
          <a:p>
            <a:r>
              <a:rPr lang="en-US" dirty="0" smtClean="0"/>
              <a:t>Biggest collapse since MG Rover in 2006</a:t>
            </a:r>
          </a:p>
          <a:p>
            <a:pPr lvl="1"/>
            <a:r>
              <a:rPr lang="en-US" dirty="0" smtClean="0"/>
              <a:t>43,000 employees (MG Rover employed 6,000 direct employees)</a:t>
            </a:r>
          </a:p>
          <a:p>
            <a:pPr lvl="2">
              <a:buFont typeface="Wingdings" charset="2"/>
              <a:buChar char="Ø"/>
            </a:pPr>
            <a:r>
              <a:rPr lang="en-US" dirty="0" smtClean="0"/>
              <a:t>Estimated £150 million in support provided by UK Government</a:t>
            </a:r>
          </a:p>
          <a:p>
            <a:pPr lvl="2">
              <a:buFont typeface="Wingdings" charset="2"/>
              <a:buChar char="Ø"/>
            </a:pPr>
            <a:endParaRPr lang="en-US" dirty="0"/>
          </a:p>
          <a:p>
            <a:pPr>
              <a:buFont typeface="Arial" charset="0"/>
              <a:buChar char="•"/>
            </a:pPr>
            <a:r>
              <a:rPr lang="en-US" dirty="0" smtClean="0"/>
              <a:t>Supply Chain - Employees of 30,000 SME’s</a:t>
            </a:r>
          </a:p>
          <a:p>
            <a:pPr lvl="1">
              <a:buFont typeface="Arial" charset="0"/>
              <a:buChar char="•"/>
            </a:pPr>
            <a:r>
              <a:rPr lang="en-US" dirty="0" smtClean="0"/>
              <a:t>EG. Landscaper from Cambridge owed £1m, 10% of annual turnover forced to make 10 people redundant on collapse</a:t>
            </a:r>
          </a:p>
          <a:p>
            <a:pPr lvl="1">
              <a:buFont typeface="Arial" charset="0"/>
              <a:buChar char="•"/>
            </a:pPr>
            <a:endParaRPr lang="en-US" dirty="0"/>
          </a:p>
          <a:p>
            <a:pPr>
              <a:buFont typeface="Arial" charset="0"/>
              <a:buChar char="•"/>
            </a:pPr>
            <a:r>
              <a:rPr lang="en-US" dirty="0" smtClean="0"/>
              <a:t>Left wing sources call for more regulation of such companies with strong links to public spending</a:t>
            </a:r>
          </a:p>
          <a:p>
            <a:pPr lvl="1">
              <a:buFont typeface="Arial" charset="0"/>
              <a:buChar char="•"/>
            </a:pPr>
            <a:r>
              <a:rPr lang="en-US" dirty="0" smtClean="0"/>
              <a:t>Even Brummer of the Daily Mail calls it a “shame” on capitalism and points to the “unconscionable” payouts of bonuses and dividends</a:t>
            </a:r>
          </a:p>
          <a:p>
            <a:pPr lvl="1">
              <a:buFont typeface="Arial" charset="0"/>
              <a:buChar char="•"/>
            </a:pPr>
            <a:endParaRPr lang="en-US" dirty="0"/>
          </a:p>
          <a:p>
            <a:pPr>
              <a:buFont typeface="Arial" charset="0"/>
              <a:buChar char="•"/>
            </a:pPr>
            <a:r>
              <a:rPr lang="en-US" dirty="0" smtClean="0"/>
              <a:t>Taxpayer cost</a:t>
            </a:r>
          </a:p>
          <a:p>
            <a:pPr lvl="1">
              <a:buFont typeface="Arial" charset="0"/>
              <a:buChar char="•"/>
            </a:pPr>
            <a:r>
              <a:rPr lang="en-US" dirty="0" smtClean="0"/>
              <a:t>Redundancies</a:t>
            </a:r>
          </a:p>
          <a:p>
            <a:pPr lvl="1">
              <a:buFont typeface="Arial" charset="0"/>
              <a:buChar char="•"/>
            </a:pPr>
            <a:r>
              <a:rPr lang="en-US" dirty="0" smtClean="0"/>
              <a:t>Unemployment benefits</a:t>
            </a:r>
          </a:p>
          <a:p>
            <a:pPr lvl="1">
              <a:buFont typeface="Arial" charset="0"/>
              <a:buChar char="•"/>
            </a:pPr>
            <a:r>
              <a:rPr lang="en-US" dirty="0" smtClean="0"/>
              <a:t>Re-Training</a:t>
            </a:r>
          </a:p>
          <a:p>
            <a:pPr lvl="1">
              <a:buFont typeface="Arial" charset="0"/>
              <a:buChar char="•"/>
            </a:pPr>
            <a:r>
              <a:rPr lang="en-US" dirty="0" smtClean="0"/>
              <a:t>Insolvencies of suppliers and contractors</a:t>
            </a:r>
          </a:p>
        </p:txBody>
      </p:sp>
    </p:spTree>
    <p:extLst>
      <p:ext uri="{BB962C8B-B14F-4D97-AF65-F5344CB8AC3E}">
        <p14:creationId xmlns:p14="http://schemas.microsoft.com/office/powerpoint/2010/main" val="7424733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 State Impact</a:t>
            </a:r>
            <a:r>
              <a:rPr lang="en-US" dirty="0" smtClean="0"/>
              <a:t/>
            </a:r>
            <a:br>
              <a:rPr lang="en-US" dirty="0" smtClean="0"/>
            </a:br>
            <a:endParaRPr lang="en-US" dirty="0"/>
          </a:p>
        </p:txBody>
      </p:sp>
      <p:sp>
        <p:nvSpPr>
          <p:cNvPr id="3" name="Content Placeholder 2"/>
          <p:cNvSpPr>
            <a:spLocks noGrp="1"/>
          </p:cNvSpPr>
          <p:nvPr>
            <p:ph idx="1"/>
          </p:nvPr>
        </p:nvSpPr>
        <p:spPr>
          <a:xfrm>
            <a:off x="838200" y="1285461"/>
            <a:ext cx="10515600" cy="4891502"/>
          </a:xfrm>
        </p:spPr>
        <p:txBody>
          <a:bodyPr/>
          <a:lstStyle/>
          <a:p>
            <a:r>
              <a:rPr lang="en-US" dirty="0" smtClean="0"/>
              <a:t>Should the UK Government have bailed out Carillion?</a:t>
            </a:r>
          </a:p>
          <a:p>
            <a:endParaRPr lang="en-US" dirty="0"/>
          </a:p>
          <a:p>
            <a:r>
              <a:rPr lang="en-US" dirty="0" smtClean="0"/>
              <a:t>Carillion collapse questions the viability of PFI contracts and the policy of outsourcing</a:t>
            </a:r>
          </a:p>
          <a:p>
            <a:endParaRPr lang="en-US" dirty="0"/>
          </a:p>
          <a:p>
            <a:r>
              <a:rPr lang="en-US" dirty="0" smtClean="0"/>
              <a:t>Arguments that the UK Government should have more say in the running of firms so closely connected to the State?</a:t>
            </a:r>
          </a:p>
          <a:p>
            <a:endParaRPr lang="en-US" dirty="0"/>
          </a:p>
          <a:p>
            <a:r>
              <a:rPr lang="en-US" dirty="0" smtClean="0"/>
              <a:t>Creates a strong argument for not entrusting the management and operation of public services to market forces</a:t>
            </a:r>
            <a:endParaRPr lang="en-US" dirty="0"/>
          </a:p>
        </p:txBody>
      </p:sp>
    </p:spTree>
    <p:extLst>
      <p:ext uri="{BB962C8B-B14F-4D97-AF65-F5344CB8AC3E}">
        <p14:creationId xmlns:p14="http://schemas.microsoft.com/office/powerpoint/2010/main" val="79786641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t>Theoretical View </a:t>
            </a:r>
            <a:endParaRPr lang="en-US" b="1" dirty="0"/>
          </a:p>
        </p:txBody>
      </p:sp>
      <p:sp>
        <p:nvSpPr>
          <p:cNvPr id="3" name="Content Placeholder 2"/>
          <p:cNvSpPr>
            <a:spLocks noGrp="1"/>
          </p:cNvSpPr>
          <p:nvPr>
            <p:ph idx="1"/>
          </p:nvPr>
        </p:nvSpPr>
        <p:spPr/>
        <p:txBody>
          <a:bodyPr/>
          <a:lstStyle/>
          <a:p>
            <a:r>
              <a:rPr lang="en-US" dirty="0" smtClean="0"/>
              <a:t>Friedman V Freeman</a:t>
            </a:r>
          </a:p>
          <a:p>
            <a:endParaRPr lang="en-US" dirty="0"/>
          </a:p>
          <a:p>
            <a:r>
              <a:rPr lang="en-US" dirty="0" smtClean="0"/>
              <a:t>Carillion collapse highlights the dangers of Friedman’s theory</a:t>
            </a:r>
          </a:p>
          <a:p>
            <a:pPr lvl="1">
              <a:buFont typeface="Wingdings" charset="2"/>
              <a:buChar char="Ø"/>
            </a:pPr>
            <a:r>
              <a:rPr lang="en-US" dirty="0" smtClean="0"/>
              <a:t>There are many victims in the Carillion collapse and not only shareholders</a:t>
            </a:r>
          </a:p>
          <a:p>
            <a:pPr lvl="1">
              <a:buFont typeface="Wingdings" charset="2"/>
              <a:buChar char="Ø"/>
            </a:pPr>
            <a:endParaRPr lang="en-US" dirty="0"/>
          </a:p>
          <a:p>
            <a:r>
              <a:rPr lang="en-US" dirty="0" smtClean="0"/>
              <a:t>Carillion collapse argues for Freeman stakeholder theory</a:t>
            </a:r>
          </a:p>
          <a:p>
            <a:pPr lvl="1">
              <a:buFont typeface="Wingdings" charset="2"/>
              <a:buChar char="Ø"/>
            </a:pPr>
            <a:r>
              <a:rPr lang="en-US" dirty="0" smtClean="0"/>
              <a:t>Particularly for an </a:t>
            </a:r>
            <a:r>
              <a:rPr lang="en-US" dirty="0" err="1" smtClean="0"/>
              <a:t>organisation</a:t>
            </a:r>
            <a:r>
              <a:rPr lang="en-US" dirty="0" smtClean="0"/>
              <a:t> with such close links to the State</a:t>
            </a:r>
          </a:p>
          <a:p>
            <a:pPr lvl="1">
              <a:buFont typeface="Wingdings" charset="2"/>
              <a:buChar char="Ø"/>
            </a:pPr>
            <a:r>
              <a:rPr lang="en-US" dirty="0" smtClean="0"/>
              <a:t>It argues that an </a:t>
            </a:r>
            <a:r>
              <a:rPr lang="en-US" dirty="0" err="1" smtClean="0"/>
              <a:t>organisation</a:t>
            </a:r>
            <a:r>
              <a:rPr lang="en-US" dirty="0" smtClean="0"/>
              <a:t> so close to the state should not only have a robust CSR policy but should be regulated by the government to ensure that it’s run in the interests of </a:t>
            </a:r>
            <a:r>
              <a:rPr lang="en-US" b="1" dirty="0" smtClean="0"/>
              <a:t>ALL </a:t>
            </a:r>
            <a:r>
              <a:rPr lang="en-US" dirty="0" smtClean="0"/>
              <a:t>stakeholders</a:t>
            </a:r>
            <a:endParaRPr lang="en-US" dirty="0" smtClean="0"/>
          </a:p>
          <a:p>
            <a:pPr>
              <a:buFont typeface="Arial" charset="0"/>
              <a:buChar char="•"/>
            </a:pPr>
            <a:endParaRPr lang="en-US" dirty="0"/>
          </a:p>
        </p:txBody>
      </p:sp>
    </p:spTree>
    <p:extLst>
      <p:ext uri="{BB962C8B-B14F-4D97-AF65-F5344CB8AC3E}">
        <p14:creationId xmlns:p14="http://schemas.microsoft.com/office/powerpoint/2010/main" val="1615888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69408"/>
          </a:xfrm>
        </p:spPr>
        <p:txBody>
          <a:bodyPr/>
          <a:lstStyle/>
          <a:p>
            <a:r>
              <a:rPr lang="en-US" b="1" dirty="0" smtClean="0"/>
              <a:t>Summary</a:t>
            </a:r>
            <a:endParaRPr lang="en-US" b="1" dirty="0"/>
          </a:p>
        </p:txBody>
      </p:sp>
      <p:sp>
        <p:nvSpPr>
          <p:cNvPr id="3" name="Content Placeholder 2"/>
          <p:cNvSpPr>
            <a:spLocks noGrp="1"/>
          </p:cNvSpPr>
          <p:nvPr>
            <p:ph idx="1"/>
          </p:nvPr>
        </p:nvSpPr>
        <p:spPr>
          <a:xfrm>
            <a:off x="838200" y="1320800"/>
            <a:ext cx="10515600" cy="4856163"/>
          </a:xfrm>
        </p:spPr>
        <p:txBody>
          <a:bodyPr>
            <a:normAutofit fontScale="92500" lnSpcReduction="20000"/>
          </a:bodyPr>
          <a:lstStyle/>
          <a:p>
            <a:r>
              <a:rPr lang="en-US" dirty="0" smtClean="0"/>
              <a:t>Carillion was set up partly to serve the public 19 years ago.  </a:t>
            </a:r>
          </a:p>
          <a:p>
            <a:endParaRPr lang="en-US" dirty="0"/>
          </a:p>
          <a:p>
            <a:r>
              <a:rPr lang="en-US" dirty="0" smtClean="0"/>
              <a:t>Even though the government monitored the running of the company, this was ineffective</a:t>
            </a:r>
          </a:p>
          <a:p>
            <a:endParaRPr lang="en-US" dirty="0"/>
          </a:p>
          <a:p>
            <a:r>
              <a:rPr lang="en-US" dirty="0" smtClean="0"/>
              <a:t>Despite poor financial performance, stakeholders with high power and influence were rewarded at the expense of other stakeholders</a:t>
            </a:r>
          </a:p>
          <a:p>
            <a:endParaRPr lang="en-US" dirty="0"/>
          </a:p>
          <a:p>
            <a:r>
              <a:rPr lang="en-US" dirty="0" smtClean="0"/>
              <a:t>Despite the financial state of the company, high value / high profile contracts were awarded to the company </a:t>
            </a:r>
          </a:p>
          <a:p>
            <a:endParaRPr lang="en-US" dirty="0"/>
          </a:p>
          <a:p>
            <a:r>
              <a:rPr lang="en-US" dirty="0" smtClean="0"/>
              <a:t>The many costs associated with the collapse of Carillion will be funded by the taxpayer</a:t>
            </a:r>
            <a:endParaRPr lang="en-US" dirty="0"/>
          </a:p>
        </p:txBody>
      </p:sp>
    </p:spTree>
    <p:extLst>
      <p:ext uri="{BB962C8B-B14F-4D97-AF65-F5344CB8AC3E}">
        <p14:creationId xmlns:p14="http://schemas.microsoft.com/office/powerpoint/2010/main" val="1046059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1066"/>
          </a:xfrm>
        </p:spPr>
        <p:txBody>
          <a:bodyPr/>
          <a:lstStyle/>
          <a:p>
            <a:r>
              <a:rPr lang="en-US" b="1" dirty="0" smtClean="0"/>
              <a:t>References</a:t>
            </a:r>
            <a:endParaRPr lang="en-US" b="1" dirty="0"/>
          </a:p>
        </p:txBody>
      </p:sp>
      <p:sp>
        <p:nvSpPr>
          <p:cNvPr id="3" name="Content Placeholder 2"/>
          <p:cNvSpPr>
            <a:spLocks noGrp="1"/>
          </p:cNvSpPr>
          <p:nvPr>
            <p:ph idx="1"/>
          </p:nvPr>
        </p:nvSpPr>
        <p:spPr>
          <a:xfrm>
            <a:off x="838200" y="1166192"/>
            <a:ext cx="10515600" cy="5010771"/>
          </a:xfrm>
        </p:spPr>
        <p:txBody>
          <a:bodyPr>
            <a:normAutofit fontScale="92500" lnSpcReduction="20000"/>
          </a:bodyPr>
          <a:lstStyle/>
          <a:p>
            <a:pPr marL="0" indent="0">
              <a:buNone/>
            </a:pPr>
            <a:r>
              <a:rPr lang="en-US" sz="1600" dirty="0" smtClean="0"/>
              <a:t>Cox</a:t>
            </a:r>
            <a:r>
              <a:rPr lang="en-US" sz="1600" dirty="0"/>
              <a:t>, J. 2018. </a:t>
            </a:r>
            <a:r>
              <a:rPr lang="en-US" sz="1600" i="1" dirty="0"/>
              <a:t>Carillion collapse: Government contractor enters compulsory liquidation 'with immediate effect'</a:t>
            </a:r>
            <a:r>
              <a:rPr lang="en-US" sz="1600" dirty="0"/>
              <a:t>. [ONLINE] Available at: </a:t>
            </a:r>
            <a:r>
              <a:rPr lang="en-US" sz="1600" dirty="0">
                <a:hlinkClick r:id="rId2"/>
              </a:rPr>
              <a:t>https://www.independent.co.uk/news/uk/home-news/carillion-latest-compulsory-liquidation-contractor-prisons-hs2-united-kingdom-a8159326.html</a:t>
            </a:r>
            <a:r>
              <a:rPr lang="en-US" sz="1600" dirty="0"/>
              <a:t>. [Accessed 23 April 2018</a:t>
            </a:r>
            <a:r>
              <a:rPr lang="en-US" sz="1600" dirty="0" smtClean="0"/>
              <a:t>].</a:t>
            </a:r>
          </a:p>
          <a:p>
            <a:pPr marL="0" indent="0">
              <a:buNone/>
            </a:pPr>
            <a:endParaRPr lang="en-US" sz="1600" dirty="0"/>
          </a:p>
          <a:p>
            <a:pPr marL="0" indent="0">
              <a:buNone/>
            </a:pPr>
            <a:r>
              <a:rPr lang="en-US" sz="1600" dirty="0"/>
              <a:t>West, K. 2018. </a:t>
            </a:r>
            <a:r>
              <a:rPr lang="en-US" sz="1600" i="1" dirty="0"/>
              <a:t>The Observer Carillion in crisis as outsourcing operation crumbles under debt</a:t>
            </a:r>
            <a:r>
              <a:rPr lang="en-US" sz="1600" dirty="0"/>
              <a:t>. [ONLINE] Available at: </a:t>
            </a:r>
            <a:r>
              <a:rPr lang="en-US" sz="1600" dirty="0">
                <a:hlinkClick r:id="rId3"/>
              </a:rPr>
              <a:t>https://www.theguardian.com/business/2018/jan/13/carillion-in-crisis-outsourcing-operation-debts-rescue-talks</a:t>
            </a:r>
            <a:r>
              <a:rPr lang="en-US" sz="1600" dirty="0"/>
              <a:t>. [Accessed 23 April 2018</a:t>
            </a:r>
            <a:r>
              <a:rPr lang="en-US" sz="1600" dirty="0" smtClean="0"/>
              <a:t>].</a:t>
            </a:r>
          </a:p>
          <a:p>
            <a:pPr marL="0" indent="0">
              <a:buNone/>
            </a:pPr>
            <a:endParaRPr lang="en-US" sz="1600" dirty="0"/>
          </a:p>
          <a:p>
            <a:pPr marL="0" indent="0">
              <a:buNone/>
            </a:pPr>
            <a:r>
              <a:rPr lang="en-US" sz="1600" dirty="0"/>
              <a:t>Minton, A. 1999. </a:t>
            </a:r>
            <a:r>
              <a:rPr lang="en-US" sz="1600" i="1" dirty="0"/>
              <a:t>Tarmac spins off construction arm as Carillion</a:t>
            </a:r>
            <a:r>
              <a:rPr lang="en-US" sz="1600" dirty="0"/>
              <a:t>. [ONLINE] </a:t>
            </a:r>
            <a:r>
              <a:rPr lang="en-US" sz="1600" dirty="0" smtClean="0"/>
              <a:t>Available at</a:t>
            </a:r>
            <a:r>
              <a:rPr lang="en-US" sz="1600" dirty="0"/>
              <a:t>: </a:t>
            </a:r>
            <a:r>
              <a:rPr lang="en-US" sz="1600" dirty="0">
                <a:hlinkClick r:id="rId4"/>
              </a:rPr>
              <a:t>https://www.independent.co.uk/news/business/tarmac-spins-off-construction-arm-as-carillion-1100147.html</a:t>
            </a:r>
            <a:r>
              <a:rPr lang="en-US" sz="1600" dirty="0"/>
              <a:t>. [Accessed 23 April 2018</a:t>
            </a:r>
            <a:r>
              <a:rPr lang="en-US" sz="1600" dirty="0" smtClean="0"/>
              <a:t>].</a:t>
            </a:r>
          </a:p>
          <a:p>
            <a:pPr marL="0" indent="0">
              <a:buNone/>
            </a:pPr>
            <a:endParaRPr lang="en-US" sz="1600" dirty="0" smtClean="0"/>
          </a:p>
          <a:p>
            <a:pPr marL="0" indent="0">
              <a:buNone/>
            </a:pPr>
            <a:r>
              <a:rPr lang="en-US" sz="1600" dirty="0"/>
              <a:t>Chu, B. 2017. </a:t>
            </a:r>
            <a:r>
              <a:rPr lang="en-US" sz="1600" i="1" dirty="0"/>
              <a:t>What is the Private Finance Initiative? And do </a:t>
            </a:r>
            <a:r>
              <a:rPr lang="en-US" sz="1600" i="1" dirty="0" err="1"/>
              <a:t>Labour's</a:t>
            </a:r>
            <a:r>
              <a:rPr lang="en-US" sz="1600" i="1" dirty="0"/>
              <a:t> plans to take it back 'in-house' make any sense?</a:t>
            </a:r>
            <a:r>
              <a:rPr lang="en-US" sz="1600" dirty="0"/>
              <a:t>. [ONLINE] Available at: </a:t>
            </a:r>
            <a:r>
              <a:rPr lang="en-US" sz="1600" dirty="0">
                <a:hlinkClick r:id="rId5"/>
              </a:rPr>
              <a:t>https://www.independent.co.uk/news/business/analysis-and-features/labour-pfi-john-mcdonnell-scheme-government-hospitals-private-finance-initiative-party-conference-a7966521.html</a:t>
            </a:r>
            <a:r>
              <a:rPr lang="en-US" sz="1600" dirty="0"/>
              <a:t>. [Accessed 23 April 2018</a:t>
            </a:r>
            <a:r>
              <a:rPr lang="en-US" sz="1600" dirty="0" smtClean="0"/>
              <a:t>].</a:t>
            </a:r>
          </a:p>
          <a:p>
            <a:pPr marL="0" indent="0">
              <a:buNone/>
            </a:pPr>
            <a:endParaRPr lang="en-US" sz="1600" dirty="0" smtClean="0"/>
          </a:p>
          <a:p>
            <a:pPr marL="0" indent="0">
              <a:buNone/>
            </a:pPr>
            <a:r>
              <a:rPr lang="en-US" sz="1600" dirty="0"/>
              <a:t>Thomas, D. 2018. </a:t>
            </a:r>
            <a:r>
              <a:rPr lang="en-US" sz="1600" i="1" dirty="0"/>
              <a:t>Where did it go wrong for Carillion?</a:t>
            </a:r>
            <a:r>
              <a:rPr lang="en-US" sz="1600" dirty="0"/>
              <a:t>. [ONLINE] Available at: </a:t>
            </a:r>
            <a:r>
              <a:rPr lang="en-US" sz="1600" dirty="0">
                <a:hlinkClick r:id="rId6"/>
              </a:rPr>
              <a:t>http://www.bbc.co.uk/news/business-42666275</a:t>
            </a:r>
            <a:r>
              <a:rPr lang="en-US" sz="1600" dirty="0"/>
              <a:t>. [Accessed 23 April 2018</a:t>
            </a:r>
            <a:r>
              <a:rPr lang="en-US" sz="1600" dirty="0" smtClean="0"/>
              <a:t>].</a:t>
            </a:r>
          </a:p>
          <a:p>
            <a:pPr marL="0" indent="0">
              <a:buNone/>
            </a:pPr>
            <a:endParaRPr lang="en-US" sz="1600" dirty="0"/>
          </a:p>
          <a:p>
            <a:pPr marL="0" indent="0">
              <a:buNone/>
            </a:pPr>
            <a:r>
              <a:rPr lang="en-US" sz="1600" dirty="0"/>
              <a:t>Cecil, N. 2018. </a:t>
            </a:r>
            <a:r>
              <a:rPr lang="en-US" sz="1600" i="1" dirty="0"/>
              <a:t>Carillion news: Taxpayer picks up bill as Government scrambles to stop construction giant's collapse causing chaos in schools and hospitals</a:t>
            </a:r>
            <a:r>
              <a:rPr lang="en-US" sz="1600" dirty="0"/>
              <a:t>. [ONLINE] Available at: </a:t>
            </a:r>
            <a:r>
              <a:rPr lang="en-US" sz="1600" dirty="0">
                <a:hlinkClick r:id="rId7"/>
              </a:rPr>
              <a:t>https://www.standard.co.uk/news/politics/carillion-news-taxpayer-picks-up-bill-as-government-scrambles-to-stop-construction-giants-collapse-a3740191.html</a:t>
            </a:r>
            <a:r>
              <a:rPr lang="en-US" sz="1600" dirty="0"/>
              <a:t>. [Accessed 23 April 2018].</a:t>
            </a:r>
            <a:endParaRPr lang="en-US" sz="1600"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sz="1600"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742181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058"/>
          </a:xfrm>
        </p:spPr>
        <p:txBody>
          <a:bodyPr/>
          <a:lstStyle/>
          <a:p>
            <a:r>
              <a:rPr lang="en-US" b="1" dirty="0" smtClean="0"/>
              <a:t>References</a:t>
            </a:r>
            <a:endParaRPr lang="en-US" b="1" dirty="0"/>
          </a:p>
        </p:txBody>
      </p:sp>
      <p:sp>
        <p:nvSpPr>
          <p:cNvPr id="3" name="Content Placeholder 2"/>
          <p:cNvSpPr>
            <a:spLocks noGrp="1"/>
          </p:cNvSpPr>
          <p:nvPr>
            <p:ph idx="1"/>
          </p:nvPr>
        </p:nvSpPr>
        <p:spPr>
          <a:xfrm>
            <a:off x="838200" y="1272209"/>
            <a:ext cx="10515600" cy="5314858"/>
          </a:xfrm>
        </p:spPr>
        <p:txBody>
          <a:bodyPr>
            <a:normAutofit/>
          </a:bodyPr>
          <a:lstStyle/>
          <a:p>
            <a:pPr marL="0" lvl="0" indent="0">
              <a:lnSpc>
                <a:spcPct val="100000"/>
              </a:lnSpc>
              <a:spcBef>
                <a:spcPts val="0"/>
              </a:spcBef>
              <a:buNone/>
            </a:pPr>
            <a:r>
              <a:rPr lang="en-US" sz="1500" dirty="0"/>
              <a:t>Alderson, L. 2018. </a:t>
            </a:r>
            <a:r>
              <a:rPr lang="en-US" sz="1500" i="1" dirty="0"/>
              <a:t>Carillion: The collapse and the chaos</a:t>
            </a:r>
            <a:r>
              <a:rPr lang="en-US" sz="1500" dirty="0"/>
              <a:t>. [ONLINE] Available at: </a:t>
            </a:r>
            <a:r>
              <a:rPr lang="en-US" sz="1500" dirty="0">
                <a:hlinkClick r:id="rId3"/>
              </a:rPr>
              <a:t>https://www.constructionnews.co.uk/companies/contractors/carillion/carillion-the-collapse-and-the-chaos/10027099.article</a:t>
            </a:r>
            <a:r>
              <a:rPr lang="en-US" sz="1500" dirty="0"/>
              <a:t>. [Accessed 24 April 2018</a:t>
            </a:r>
            <a:r>
              <a:rPr lang="en-US" sz="1500" dirty="0" smtClean="0"/>
              <a:t>].</a:t>
            </a:r>
          </a:p>
          <a:p>
            <a:pPr marL="0" lvl="0" indent="0">
              <a:lnSpc>
                <a:spcPct val="100000"/>
              </a:lnSpc>
              <a:spcBef>
                <a:spcPts val="0"/>
              </a:spcBef>
              <a:buNone/>
            </a:pPr>
            <a:endParaRPr lang="en-US" sz="1500" dirty="0"/>
          </a:p>
          <a:p>
            <a:pPr marL="0" lvl="0" indent="0">
              <a:lnSpc>
                <a:spcPct val="100000"/>
              </a:lnSpc>
              <a:spcBef>
                <a:spcPts val="0"/>
              </a:spcBef>
              <a:buNone/>
            </a:pPr>
            <a:r>
              <a:rPr lang="en-US" sz="1600" dirty="0"/>
              <a:t>Brummer, A. 2018. </a:t>
            </a:r>
            <a:r>
              <a:rPr lang="en-US" sz="1600" i="1" dirty="0"/>
              <a:t>ALEX BRUMMER: A giant Ponzi scheme that deserved to go to the wall... even though Carillion's collapse shames capitalism and puts the wind in </a:t>
            </a:r>
            <a:r>
              <a:rPr lang="en-US" sz="1600" i="1" dirty="0" err="1"/>
              <a:t>Labour's</a:t>
            </a:r>
            <a:r>
              <a:rPr lang="en-US" sz="1600" i="1" dirty="0"/>
              <a:t> sails</a:t>
            </a:r>
            <a:r>
              <a:rPr lang="en-US" sz="1600" dirty="0"/>
              <a:t>. [ONLINE] Available at: </a:t>
            </a:r>
            <a:r>
              <a:rPr lang="en-US" sz="1600" dirty="0">
                <a:hlinkClick r:id="rId4"/>
              </a:rPr>
              <a:t>http://www.dailymail.co.uk/debate/article-5273135/ALEX-BRUMMER-Carillion-deserved-wall.html</a:t>
            </a:r>
            <a:r>
              <a:rPr lang="en-US" sz="1600" dirty="0"/>
              <a:t>. [Accessed 1 May 2018</a:t>
            </a:r>
            <a:r>
              <a:rPr lang="en-US" sz="1600" dirty="0" smtClean="0"/>
              <a:t>].</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err="1"/>
              <a:t>Blackhurst</a:t>
            </a:r>
            <a:r>
              <a:rPr lang="en-US" sz="1600" dirty="0"/>
              <a:t>, C. 2018. </a:t>
            </a:r>
            <a:r>
              <a:rPr lang="en-US" sz="1600" i="1" dirty="0"/>
              <a:t>Carillion collapse: A flawed system is to blame more than management excess</a:t>
            </a:r>
            <a:r>
              <a:rPr lang="en-US" sz="1600" dirty="0"/>
              <a:t>. [ONLINE] Available at: </a:t>
            </a:r>
            <a:r>
              <a:rPr lang="en-US" sz="1600" dirty="0">
                <a:hlinkClick r:id="rId5"/>
              </a:rPr>
              <a:t>https://www.independent.co.uk/news/business/comment/carillion-collapse-public-sector-partnerships-pfi-managers-pay-income-a8168086.html</a:t>
            </a:r>
            <a:r>
              <a:rPr lang="en-US" sz="1600" dirty="0"/>
              <a:t>. [Accessed 1 May 2018</a:t>
            </a:r>
            <a:r>
              <a:rPr lang="en-US" sz="1600" dirty="0" smtClean="0"/>
              <a:t>].</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a:t>BBC News. 2018. </a:t>
            </a:r>
            <a:r>
              <a:rPr lang="en-US" sz="1600" i="1" dirty="0"/>
              <a:t>Carillion: Six charts that explain what happened</a:t>
            </a:r>
            <a:r>
              <a:rPr lang="en-US" sz="1600" dirty="0"/>
              <a:t>. [ONLINE] Available at: </a:t>
            </a:r>
            <a:r>
              <a:rPr lang="en-US" sz="1600" dirty="0">
                <a:hlinkClick r:id="rId6"/>
              </a:rPr>
              <a:t>http://www.bbc.co.uk/news/uk-42731762</a:t>
            </a:r>
            <a:r>
              <a:rPr lang="en-US" sz="1600" dirty="0"/>
              <a:t>. [Accessed 24 April 2018].</a:t>
            </a:r>
            <a:endParaRPr lang="en-US" sz="1500" dirty="0" smtClean="0"/>
          </a:p>
          <a:p>
            <a:pPr marL="0" lvl="0" indent="0">
              <a:lnSpc>
                <a:spcPct val="100000"/>
              </a:lnSpc>
              <a:spcBef>
                <a:spcPts val="0"/>
              </a:spcBef>
              <a:buNone/>
            </a:pPr>
            <a:endParaRPr lang="en-US" sz="1500" dirty="0" smtClean="0"/>
          </a:p>
          <a:p>
            <a:pPr marL="0" lvl="0" indent="0">
              <a:lnSpc>
                <a:spcPct val="100000"/>
              </a:lnSpc>
              <a:spcBef>
                <a:spcPts val="0"/>
              </a:spcBef>
              <a:buNone/>
            </a:pPr>
            <a:r>
              <a:rPr lang="en-US" sz="1600" dirty="0" err="1"/>
              <a:t>Kollewe</a:t>
            </a:r>
            <a:r>
              <a:rPr lang="en-US" sz="1600" dirty="0"/>
              <a:t>, J. 2018. </a:t>
            </a:r>
            <a:r>
              <a:rPr lang="en-US" sz="1600" i="1" dirty="0"/>
              <a:t>Carillion casualty: landscaper owed £1m that could go bust</a:t>
            </a:r>
            <a:r>
              <a:rPr lang="en-US" sz="1600" dirty="0"/>
              <a:t>. [ONLINE] Available at: </a:t>
            </a:r>
            <a:r>
              <a:rPr lang="en-US" sz="1600" dirty="0">
                <a:hlinkClick r:id="rId7"/>
              </a:rPr>
              <a:t>https://www.theguardian.com/business/2018/jan/16/carillion-casualty-landscaper-owed-1m-could-go-bust</a:t>
            </a:r>
            <a:r>
              <a:rPr lang="en-US" sz="1600" dirty="0"/>
              <a:t>. [Accessed 24 April 2018</a:t>
            </a:r>
            <a:r>
              <a:rPr lang="en-US" sz="1600" dirty="0" smtClean="0"/>
              <a:t>].</a:t>
            </a:r>
          </a:p>
          <a:p>
            <a:pPr marL="0" lvl="0" indent="0">
              <a:lnSpc>
                <a:spcPct val="100000"/>
              </a:lnSpc>
              <a:spcBef>
                <a:spcPts val="0"/>
              </a:spcBef>
              <a:buNone/>
            </a:pPr>
            <a:endParaRPr lang="en-US" sz="1600" dirty="0"/>
          </a:p>
          <a:p>
            <a:pPr marL="0" lvl="0" indent="0">
              <a:lnSpc>
                <a:spcPct val="100000"/>
              </a:lnSpc>
              <a:spcBef>
                <a:spcPts val="0"/>
              </a:spcBef>
              <a:buNone/>
            </a:pPr>
            <a:r>
              <a:rPr lang="en-US" sz="1600" dirty="0" err="1"/>
              <a:t>Plimmer</a:t>
            </a:r>
            <a:r>
              <a:rPr lang="en-US" sz="1600" dirty="0"/>
              <a:t>, G. &amp; Ford, J. 2018. </a:t>
            </a:r>
            <a:r>
              <a:rPr lang="en-US" sz="1600" i="1" dirty="0"/>
              <a:t>Carillion ran up debts and sold assets to fill £217m dividend gap</a:t>
            </a:r>
            <a:r>
              <a:rPr lang="en-US" sz="1600" dirty="0"/>
              <a:t>. [ONLINE] Available at: </a:t>
            </a:r>
            <a:r>
              <a:rPr lang="en-US" sz="1600" dirty="0">
                <a:hlinkClick r:id="rId8"/>
              </a:rPr>
              <a:t>https://www.ft.com/content/f5bbf3a2-01e0-11e8-9650-9c0ad2d7c5b5</a:t>
            </a:r>
            <a:r>
              <a:rPr lang="en-US" sz="1600" dirty="0"/>
              <a:t>. [Accessed 1 May 2018].</a:t>
            </a:r>
            <a:endParaRPr lang="en-US" sz="1500" dirty="0"/>
          </a:p>
          <a:p>
            <a:pPr marL="0" lvl="0" indent="0">
              <a:lnSpc>
                <a:spcPct val="100000"/>
              </a:lnSpc>
              <a:spcBef>
                <a:spcPts val="0"/>
              </a:spcBef>
              <a:buNone/>
            </a:pPr>
            <a:endParaRPr lang="en-US" sz="1500" dirty="0"/>
          </a:p>
        </p:txBody>
      </p:sp>
    </p:spTree>
    <p:extLst>
      <p:ext uri="{BB962C8B-B14F-4D97-AF65-F5344CB8AC3E}">
        <p14:creationId xmlns:p14="http://schemas.microsoft.com/office/powerpoint/2010/main" val="1544399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12838</TotalTime>
  <Words>1998</Words>
  <Application>Microsoft Macintosh PowerPoint</Application>
  <PresentationFormat>Widescreen</PresentationFormat>
  <Paragraphs>274</Paragraphs>
  <Slides>18</Slides>
  <Notes>16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Calibri Light</vt:lpstr>
      <vt:lpstr>Arial</vt:lpstr>
      <vt:lpstr>Wingdings</vt:lpstr>
      <vt:lpstr>Office Theme</vt:lpstr>
      <vt:lpstr>MBA – Management Ethics</vt:lpstr>
      <vt:lpstr>Carillion History</vt:lpstr>
      <vt:lpstr>Key facts</vt:lpstr>
      <vt:lpstr>What happened?</vt:lpstr>
      <vt:lpstr>Chronology of Key Events</vt:lpstr>
      <vt:lpstr>PowerPoint Presentation</vt:lpstr>
      <vt:lpstr>Why did Carillion collapse?</vt:lpstr>
      <vt:lpstr>The Aftermath</vt:lpstr>
      <vt:lpstr>Carillion Stakeholders Impact/Involvement Analysis</vt:lpstr>
      <vt:lpstr>Stakeholder Power Matrix</vt:lpstr>
      <vt:lpstr>The Mismanagement Accusations</vt:lpstr>
      <vt:lpstr>PowerPoint Presentation</vt:lpstr>
      <vt:lpstr>Societal Impact</vt:lpstr>
      <vt:lpstr>The State Impact </vt:lpstr>
      <vt:lpstr>Theoretical View </vt:lpstr>
      <vt:lpstr>Summary</vt:lpstr>
      <vt:lpstr>References</vt:lpstr>
      <vt:lpstr>References</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 Management Ethics</dc:title>
  <dc:creator>Carl Singleton</dc:creator>
  <cp:lastModifiedBy>Carl Singleton</cp:lastModifiedBy>
  <cp:revision>70</cp:revision>
  <dcterms:created xsi:type="dcterms:W3CDTF">2018-04-23T12:23:19Z</dcterms:created>
  <dcterms:modified xsi:type="dcterms:W3CDTF">2018-05-02T10:22:07Z</dcterms:modified>
</cp:coreProperties>
</file>