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6" r:id="rId2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3120" userDrawn="1">
          <p15:clr>
            <a:srgbClr val="A4A3A4"/>
          </p15:clr>
        </p15:guide>
        <p15:guide id="2" pos="218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1818"/>
    <a:srgbClr val="FF0000"/>
    <a:srgbClr val="FF5050"/>
    <a:srgbClr val="990000"/>
    <a:srgbClr val="A50021"/>
    <a:srgbClr val="CC0066"/>
    <a:srgbClr val="C1704D"/>
    <a:srgbClr val="660033"/>
    <a:srgbClr val="E4C49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291" autoAdjust="0"/>
  </p:normalViewPr>
  <p:slideViewPr>
    <p:cSldViewPr snapToGrid="0">
      <p:cViewPr>
        <p:scale>
          <a:sx n="96" d="100"/>
          <a:sy n="96" d="100"/>
        </p:scale>
        <p:origin x="-1326" y="-126"/>
      </p:cViewPr>
      <p:guideLst>
        <p:guide orient="horz" pos="3120"/>
        <p:guide pos="2183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A3C955-588C-42E6-8582-2305D7BB1DB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60613" y="1143000"/>
            <a:ext cx="21367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86BF1B-051F-4C84-AA9D-9394824A6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4893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Viana, F.M.,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Deliza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R., Monteiro, M.L.G., Martins, I.B., de Oliveira, D.C. and Conte‐Junior, C.A., 2021. Applying free word association to understand the perception of fish as a meal by Brazilians with different consumption frequencies.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Journal of Sensory Studies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36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(2), p.e12628.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Rahman, V., 2021.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Simply Plant Based: Fabulous Food for a Healthy Life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Book Publishing Company.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86BF1B-051F-4C84-AA9D-9394824A614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053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0934-68A2-4160-9007-805210806B4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201B2-C68F-4F06-8EF7-34300ECCD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179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0934-68A2-4160-9007-805210806B4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201B2-C68F-4F06-8EF7-34300ECCD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218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0934-68A2-4160-9007-805210806B4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201B2-C68F-4F06-8EF7-34300ECCD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8852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0934-68A2-4160-9007-805210806B4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201B2-C68F-4F06-8EF7-34300ECCD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374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0934-68A2-4160-9007-805210806B4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201B2-C68F-4F06-8EF7-34300ECCD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9883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0934-68A2-4160-9007-805210806B4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201B2-C68F-4F06-8EF7-34300ECCD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506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0934-68A2-4160-9007-805210806B4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201B2-C68F-4F06-8EF7-34300ECCD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349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0934-68A2-4160-9007-805210806B4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201B2-C68F-4F06-8EF7-34300ECCD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79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0934-68A2-4160-9007-805210806B4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201B2-C68F-4F06-8EF7-34300ECCD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6232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0934-68A2-4160-9007-805210806B4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201B2-C68F-4F06-8EF7-34300ECCD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0152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C0934-68A2-4160-9007-805210806B4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201B2-C68F-4F06-8EF7-34300ECCD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784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5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CC0934-68A2-4160-9007-805210806B4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4201B2-C68F-4F06-8EF7-34300ECCD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632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microsoft.com/office/2007/relationships/hdphoto" Target="../media/hdphoto4.wdp"/><Relationship Id="rId18" Type="http://schemas.microsoft.com/office/2007/relationships/hdphoto" Target="../media/hdphoto6.wdp"/><Relationship Id="rId3" Type="http://schemas.openxmlformats.org/officeDocument/2006/relationships/image" Target="../media/image1.png"/><Relationship Id="rId21" Type="http://schemas.microsoft.com/office/2007/relationships/hdphoto" Target="../media/hdphoto7.wdp"/><Relationship Id="rId7" Type="http://schemas.openxmlformats.org/officeDocument/2006/relationships/image" Target="../media/image3.png"/><Relationship Id="rId12" Type="http://schemas.openxmlformats.org/officeDocument/2006/relationships/image" Target="../media/image6.png"/><Relationship Id="rId17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8.png"/><Relationship Id="rId20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trinityhotel.co.uk/" TargetMode="External"/><Relationship Id="rId11" Type="http://schemas.microsoft.com/office/2007/relationships/hdphoto" Target="../media/hdphoto3.wdp"/><Relationship Id="rId5" Type="http://schemas.openxmlformats.org/officeDocument/2006/relationships/image" Target="../media/image2.jpeg"/><Relationship Id="rId15" Type="http://schemas.microsoft.com/office/2007/relationships/hdphoto" Target="../media/hdphoto5.wdp"/><Relationship Id="rId23" Type="http://schemas.openxmlformats.org/officeDocument/2006/relationships/image" Target="../media/image13.png"/><Relationship Id="rId10" Type="http://schemas.openxmlformats.org/officeDocument/2006/relationships/image" Target="../media/image5.png"/><Relationship Id="rId19" Type="http://schemas.openxmlformats.org/officeDocument/2006/relationships/image" Target="../media/image10.png"/><Relationship Id="rId4" Type="http://schemas.microsoft.com/office/2007/relationships/hdphoto" Target="../media/hdphoto1.wdp"/><Relationship Id="rId9" Type="http://schemas.openxmlformats.org/officeDocument/2006/relationships/image" Target="../media/image4.png"/><Relationship Id="rId14" Type="http://schemas.openxmlformats.org/officeDocument/2006/relationships/image" Target="../media/image7.png"/><Relationship Id="rId22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="" xmlns:a16="http://schemas.microsoft.com/office/drawing/2014/main" id="{A09B5AD4-F4E7-4B4D-B5E0-BB860A045BF8}"/>
              </a:ext>
            </a:extLst>
          </p:cNvPr>
          <p:cNvSpPr/>
          <p:nvPr/>
        </p:nvSpPr>
        <p:spPr>
          <a:xfrm>
            <a:off x="0" y="15376"/>
            <a:ext cx="6858000" cy="9890624"/>
          </a:xfrm>
          <a:prstGeom prst="rect">
            <a:avLst/>
          </a:prstGeom>
          <a:solidFill>
            <a:srgbClr val="660033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="" xmlns:a16="http://schemas.microsoft.com/office/drawing/2014/main" id="{8DA5E287-8E33-4DE9-8235-60401E66264B}"/>
              </a:ext>
            </a:extLst>
          </p:cNvPr>
          <p:cNvSpPr/>
          <p:nvPr/>
        </p:nvSpPr>
        <p:spPr>
          <a:xfrm>
            <a:off x="2242233" y="0"/>
            <a:ext cx="237353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 smtClean="0">
                <a:ln w="0"/>
                <a:solidFill>
                  <a:srgbClr val="FF5050"/>
                </a:solidFill>
              </a:rPr>
              <a:t>Food Menu</a:t>
            </a:r>
            <a:endParaRPr lang="en-US" sz="3600" b="1" cap="none" spc="0" dirty="0">
              <a:ln w="0"/>
              <a:solidFill>
                <a:srgbClr val="FF5050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="" xmlns:a16="http://schemas.microsoft.com/office/drawing/2014/main" id="{FDC02598-3D60-4D8B-8D89-0AA896EA472C}"/>
              </a:ext>
            </a:extLst>
          </p:cNvPr>
          <p:cNvSpPr/>
          <p:nvPr/>
        </p:nvSpPr>
        <p:spPr>
          <a:xfrm>
            <a:off x="3070358" y="547395"/>
            <a:ext cx="311444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600" b="1" cap="none" spc="0" dirty="0">
                <a:ln w="0"/>
                <a:solidFill>
                  <a:srgbClr val="FF5050"/>
                </a:solidFill>
              </a:rPr>
              <a:t>Great Choice of Tastes and Quality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="" xmlns:a16="http://schemas.microsoft.com/office/drawing/2014/main" id="{644A022E-B931-4887-99A8-FD48568BFD4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21423" r="19267" b="36257"/>
          <a:stretch/>
        </p:blipFill>
        <p:spPr>
          <a:xfrm>
            <a:off x="1123197" y="-27958"/>
            <a:ext cx="1029075" cy="82704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C1956227-50C4-4C82-AEBE-BD8BD31144C5}"/>
              </a:ext>
            </a:extLst>
          </p:cNvPr>
          <p:cNvSpPr/>
          <p:nvPr/>
        </p:nvSpPr>
        <p:spPr>
          <a:xfrm>
            <a:off x="43607" y="5068496"/>
            <a:ext cx="289295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000" b="1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Berlin Sans FB Demi" panose="020E0802020502020306" pitchFamily="34" charset="0"/>
              </a:rPr>
              <a:t>Spicy vegan </a:t>
            </a:r>
            <a:r>
              <a:rPr lang="en-US" sz="2000" b="1" dirty="0" err="1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Berlin Sans FB Demi" panose="020E0802020502020306" pitchFamily="34" charset="0"/>
              </a:rPr>
              <a:t>omelette</a:t>
            </a:r>
            <a:endParaRPr lang="en-US" sz="2000" b="1" cap="none" spc="0" dirty="0">
              <a:ln w="0"/>
              <a:solidFill>
                <a:schemeClr val="accent4">
                  <a:lumMod val="60000"/>
                  <a:lumOff val="40000"/>
                </a:schemeClr>
              </a:solidFill>
              <a:latin typeface="Berlin Sans FB Demi" panose="020E0802020502020306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3276BA1A-DE5D-4590-9CF7-D3852E37938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683" y="5108207"/>
            <a:ext cx="2828449" cy="179049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16" name="Rectangle 15">
            <a:extLst>
              <a:ext uri="{FF2B5EF4-FFF2-40B4-BE49-F238E27FC236}">
                <a16:creationId xmlns="" xmlns:a16="http://schemas.microsoft.com/office/drawing/2014/main" id="{D2646E19-83C2-4B97-B3F2-6A6C210E52C3}"/>
              </a:ext>
            </a:extLst>
          </p:cNvPr>
          <p:cNvSpPr/>
          <p:nvPr/>
        </p:nvSpPr>
        <p:spPr>
          <a:xfrm>
            <a:off x="25857" y="5458266"/>
            <a:ext cx="3242833" cy="163121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just"/>
            <a:r>
              <a:rPr lang="en-US" sz="1200" b="1" cap="none" spc="0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Adobe Garamond Pro Bold" panose="02020702060506020403" pitchFamily="18" charset="0"/>
              </a:rPr>
              <a:t>Price: </a:t>
            </a:r>
            <a:r>
              <a:rPr lang="en-US" sz="1200" cap="none" spc="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Only </a:t>
            </a:r>
            <a:r>
              <a:rPr lang="en-US" sz="1600" cap="none" spc="0" dirty="0" smtClean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£</a:t>
            </a:r>
            <a:r>
              <a:rPr lang="en-US" sz="1600" dirty="0" smtClean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10.50</a:t>
            </a:r>
            <a:endParaRPr lang="en-US" sz="1600" cap="none" spc="0" dirty="0">
              <a:ln w="0"/>
              <a:solidFill>
                <a:srgbClr val="E4C497"/>
              </a:solidFill>
              <a:latin typeface="Adobe Garamond Pro Bold" panose="02020702060506020403" pitchFamily="18" charset="0"/>
            </a:endParaRPr>
          </a:p>
          <a:p>
            <a:pPr algn="just"/>
            <a:r>
              <a:rPr lang="en-US" sz="1200" b="1" cap="none" spc="0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Adobe Garamond Pro Bold" panose="02020702060506020403" pitchFamily="18" charset="0"/>
              </a:rPr>
              <a:t>Calories: </a:t>
            </a:r>
            <a:r>
              <a:rPr lang="en-US" sz="1200" b="1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52</a:t>
            </a:r>
            <a:r>
              <a:rPr lang="en-US" sz="1200" cap="none" spc="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7 </a:t>
            </a:r>
            <a:r>
              <a:rPr lang="en-US" sz="1200" cap="none" spc="0" dirty="0" err="1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KCal</a:t>
            </a:r>
            <a:r>
              <a:rPr lang="en-US" sz="1200" cap="none" spc="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 (Fat 16g)</a:t>
            </a:r>
          </a:p>
          <a:p>
            <a:r>
              <a:rPr lang="en-GB" sz="1200" b="1" cap="none" spc="0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Adobe Garamond Pro Bold" panose="02020702060506020403" pitchFamily="18" charset="0"/>
              </a:rPr>
              <a:t>Allergens</a:t>
            </a:r>
            <a:r>
              <a:rPr lang="en-US" sz="1200" b="1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Adobe Garamond Pro Bold" panose="02020702060506020403" pitchFamily="18" charset="0"/>
              </a:rPr>
              <a:t>: </a:t>
            </a:r>
            <a:r>
              <a:rPr lang="en-US" sz="120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Glutes, Potatoes</a:t>
            </a:r>
            <a:endParaRPr lang="en-US" sz="1200" b="1" dirty="0">
              <a:ln w="0"/>
              <a:solidFill>
                <a:srgbClr val="E4C497"/>
              </a:solidFill>
              <a:latin typeface="Adobe Garamond Pro Bold" panose="02020702060506020403" pitchFamily="18" charset="0"/>
            </a:endParaRPr>
          </a:p>
          <a:p>
            <a:pPr algn="just"/>
            <a:r>
              <a:rPr lang="en-US" sz="1200" b="1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Adobe Garamond Pro Bold" panose="02020702060506020403" pitchFamily="18" charset="0"/>
              </a:rPr>
              <a:t>Availability: </a:t>
            </a:r>
            <a:r>
              <a:rPr lang="en-US" sz="1200" b="1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07:00 pm to 09:00 pm</a:t>
            </a:r>
          </a:p>
          <a:p>
            <a:pPr algn="just"/>
            <a:r>
              <a:rPr lang="en-US" sz="1200" b="1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Adobe Garamond Pro Bold" panose="02020702060506020403" pitchFamily="18" charset="0"/>
              </a:rPr>
              <a:t>Order by: </a:t>
            </a:r>
            <a:r>
              <a:rPr lang="en-US" sz="120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+44 0915 123456/</a:t>
            </a:r>
          </a:p>
          <a:p>
            <a:pPr algn="just"/>
            <a:r>
              <a:rPr lang="en-US" sz="120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  <a:hlinkClick r:id="rId6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www.trinityhotel.co.uk</a:t>
            </a:r>
            <a:r>
              <a:rPr lang="en-US" sz="120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/</a:t>
            </a:r>
          </a:p>
          <a:p>
            <a:pPr algn="just"/>
            <a:r>
              <a:rPr lang="en-US" sz="120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UberEATS</a:t>
            </a:r>
          </a:p>
          <a:p>
            <a:pPr algn="just"/>
            <a:r>
              <a:rPr lang="en-US" sz="1200" b="1" cap="none" spc="0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Adobe Garamond Pro Bold" panose="02020702060506020403" pitchFamily="18" charset="0"/>
              </a:rPr>
              <a:t>Payments by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="" xmlns:a16="http://schemas.microsoft.com/office/drawing/2014/main" id="{F2144A9E-7F5A-41CE-AD26-3FB230297076}"/>
              </a:ext>
            </a:extLst>
          </p:cNvPr>
          <p:cNvGrpSpPr/>
          <p:nvPr/>
        </p:nvGrpSpPr>
        <p:grpSpPr>
          <a:xfrm>
            <a:off x="2594265" y="5354340"/>
            <a:ext cx="638419" cy="1402489"/>
            <a:chOff x="2614630" y="5724868"/>
            <a:chExt cx="850884" cy="1820587"/>
          </a:xfrm>
        </p:grpSpPr>
        <p:pic>
          <p:nvPicPr>
            <p:cNvPr id="20" name="Picture 19">
              <a:extLst>
                <a:ext uri="{FF2B5EF4-FFF2-40B4-BE49-F238E27FC236}">
                  <a16:creationId xmlns="" xmlns:a16="http://schemas.microsoft.com/office/drawing/2014/main" id="{4E126101-F734-4881-8AA9-81F65E98969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>
                          <a14:foregroundMark x1="18103" y1="18966" x2="18103" y2="18966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2614630" y="5724868"/>
              <a:ext cx="850884" cy="850884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152400" dist="12000" dir="900000" sy="98000" kx="110000" ky="200000" algn="tl" rotWithShape="0">
                <a:srgbClr val="000000">
                  <a:alpha val="30000"/>
                </a:srgbClr>
              </a:outerShdw>
            </a:effectLst>
            <a:scene3d>
              <a:camera prst="perspectiveRelaxed">
                <a:rot lat="19800000" lon="1200000" rev="20820000"/>
              </a:camera>
              <a:lightRig rig="threePt" dir="t"/>
            </a:scene3d>
            <a:sp3d contourW="6350" prstMaterial="matte">
              <a:bevelT w="101600" h="101600"/>
              <a:contourClr>
                <a:srgbClr val="969696"/>
              </a:contourClr>
            </a:sp3d>
          </p:spPr>
        </p:pic>
        <p:pic>
          <p:nvPicPr>
            <p:cNvPr id="21" name="Picture 20">
              <a:extLst>
                <a:ext uri="{FF2B5EF4-FFF2-40B4-BE49-F238E27FC236}">
                  <a16:creationId xmlns="" xmlns:a16="http://schemas.microsoft.com/office/drawing/2014/main" id="{63B172A8-FFF2-454B-9EA9-B5679EF7DECC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2644921" y="7183961"/>
              <a:ext cx="727362" cy="361494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152400" dist="12000" dir="900000" sy="98000" kx="110000" ky="200000" algn="tl" rotWithShape="0">
                <a:srgbClr val="000000">
                  <a:alpha val="30000"/>
                </a:srgbClr>
              </a:outerShdw>
            </a:effectLst>
            <a:scene3d>
              <a:camera prst="perspectiveRelaxed">
                <a:rot lat="19800000" lon="1200000" rev="20820000"/>
              </a:camera>
              <a:lightRig rig="threePt" dir="t"/>
            </a:scene3d>
            <a:sp3d contourW="6350" prstMaterial="matte">
              <a:bevelT w="101600" h="101600"/>
              <a:contourClr>
                <a:srgbClr val="969696"/>
              </a:contourClr>
            </a:sp3d>
          </p:spPr>
        </p:pic>
        <p:pic>
          <p:nvPicPr>
            <p:cNvPr id="22" name="Picture 21">
              <a:extLst>
                <a:ext uri="{FF2B5EF4-FFF2-40B4-BE49-F238E27FC236}">
                  <a16:creationId xmlns="" xmlns:a16="http://schemas.microsoft.com/office/drawing/2014/main" id="{B70C949A-FF62-4D18-9601-68768F6E9E3D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0000" b="90000" l="4048" r="94048">
                          <a14:foregroundMark x1="7143" y1="30000" x2="7143" y2="30000"/>
                          <a14:foregroundMark x1="4048" y1="20682" x2="4048" y2="20682"/>
                          <a14:foregroundMark x1="83810" y1="62727" x2="83810" y2="62727"/>
                          <a14:foregroundMark x1="81548" y1="59318" x2="81548" y2="59318"/>
                          <a14:foregroundMark x1="81548" y1="59318" x2="81548" y2="59318"/>
                          <a14:foregroundMark x1="81548" y1="59318" x2="81548" y2="59318"/>
                          <a14:foregroundMark x1="86190" y1="54545" x2="87381" y2="70455"/>
                          <a14:foregroundMark x1="87381" y1="70455" x2="80476" y2="69545"/>
                          <a14:foregroundMark x1="94048" y1="46591" x2="94048" y2="46591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2624826" y="6569092"/>
              <a:ext cx="802944" cy="535095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152400" dist="12000" dir="900000" sy="98000" kx="110000" ky="200000" algn="tl" rotWithShape="0">
                <a:srgbClr val="000000">
                  <a:alpha val="30000"/>
                </a:srgbClr>
              </a:outerShdw>
            </a:effectLst>
            <a:scene3d>
              <a:camera prst="perspectiveRelaxed">
                <a:rot lat="19800000" lon="1200000" rev="20820000"/>
              </a:camera>
              <a:lightRig rig="threePt" dir="t"/>
            </a:scene3d>
            <a:sp3d contourW="6350" prstMaterial="matte">
              <a:bevelT w="101600" h="101600"/>
              <a:contourClr>
                <a:srgbClr val="969696"/>
              </a:contourClr>
            </a:sp3d>
          </p:spPr>
        </p:pic>
      </p:grpSp>
      <p:grpSp>
        <p:nvGrpSpPr>
          <p:cNvPr id="15" name="Group 14">
            <a:extLst>
              <a:ext uri="{FF2B5EF4-FFF2-40B4-BE49-F238E27FC236}">
                <a16:creationId xmlns="" xmlns:a16="http://schemas.microsoft.com/office/drawing/2014/main" id="{EC3F50C9-8D10-451A-BD84-112917980F82}"/>
              </a:ext>
            </a:extLst>
          </p:cNvPr>
          <p:cNvGrpSpPr/>
          <p:nvPr/>
        </p:nvGrpSpPr>
        <p:grpSpPr>
          <a:xfrm>
            <a:off x="1252105" y="6674081"/>
            <a:ext cx="1005276" cy="330355"/>
            <a:chOff x="1508946" y="8850252"/>
            <a:chExt cx="1005276" cy="330355"/>
          </a:xfrm>
        </p:grpSpPr>
        <p:pic>
          <p:nvPicPr>
            <p:cNvPr id="23" name="Picture 22">
              <a:extLst>
                <a:ext uri="{FF2B5EF4-FFF2-40B4-BE49-F238E27FC236}">
                  <a16:creationId xmlns="" xmlns:a16="http://schemas.microsoft.com/office/drawing/2014/main" id="{3B985E3A-B7CF-4B9B-AA33-0160CED2A52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1053" b="97105" l="1778" r="97111">
                          <a14:foregroundMark x1="9444" y1="28421" x2="9444" y2="28421"/>
                          <a14:foregroundMark x1="4333" y1="48421" x2="4333" y2="48421"/>
                          <a14:foregroundMark x1="18444" y1="7632" x2="18444" y2="7632"/>
                          <a14:foregroundMark x1="19778" y1="90263" x2="19778" y2="90263"/>
                          <a14:foregroundMark x1="23333" y1="64211" x2="23333" y2="64211"/>
                          <a14:foregroundMark x1="1778" y1="50789" x2="1778" y2="50789"/>
                          <a14:foregroundMark x1="32333" y1="3947" x2="32333" y2="3947"/>
                          <a14:foregroundMark x1="19778" y1="1053" x2="19778" y2="1053"/>
                          <a14:foregroundMark x1="20222" y1="90789" x2="20222" y2="90789"/>
                          <a14:foregroundMark x1="30778" y1="66053" x2="30778" y2="66053"/>
                          <a14:foregroundMark x1="25333" y1="60000" x2="25333" y2="60000"/>
                          <a14:foregroundMark x1="23111" y1="61053" x2="38000" y2="61053"/>
                          <a14:foregroundMark x1="30222" y1="66579" x2="30222" y2="66579"/>
                          <a14:foregroundMark x1="21000" y1="60526" x2="29556" y2="72368"/>
                          <a14:foregroundMark x1="29556" y1="72368" x2="37556" y2="72105"/>
                          <a14:foregroundMark x1="37556" y1="72105" x2="41333" y2="62895"/>
                          <a14:foregroundMark x1="8222" y1="63684" x2="8222" y2="63684"/>
                          <a14:foregroundMark x1="8222" y1="63684" x2="6889" y2="65263"/>
                          <a14:foregroundMark x1="9444" y1="59211" x2="10000" y2="63684"/>
                          <a14:foregroundMark x1="8222" y1="60000" x2="8222" y2="60000"/>
                          <a14:foregroundMark x1="6111" y1="60526" x2="9444" y2="68421"/>
                          <a14:foregroundMark x1="19222" y1="62895" x2="18667" y2="62895"/>
                          <a14:foregroundMark x1="19000" y1="62895" x2="19222" y2="64211"/>
                          <a14:foregroundMark x1="12778" y1="91579" x2="29000" y2="94474"/>
                          <a14:foregroundMark x1="29000" y1="94474" x2="36556" y2="92895"/>
                          <a14:foregroundMark x1="36556" y1="92895" x2="28556" y2="86842"/>
                          <a14:foregroundMark x1="28556" y1="86842" x2="13889" y2="91316"/>
                          <a14:foregroundMark x1="13889" y1="91316" x2="13556" y2="92105"/>
                          <a14:foregroundMark x1="52778" y1="66053" x2="60000" y2="68684"/>
                          <a14:foregroundMark x1="60000" y1="68684" x2="60778" y2="67895"/>
                          <a14:foregroundMark x1="61333" y1="64211" x2="61778" y2="60526"/>
                          <a14:foregroundMark x1="61000" y1="58158" x2="62333" y2="60526"/>
                          <a14:foregroundMark x1="55889" y1="47895" x2="62222" y2="55789"/>
                          <a14:foregroundMark x1="62222" y1="55789" x2="62333" y2="56316"/>
                          <a14:foregroundMark x1="52000" y1="44737" x2="55889" y2="50789"/>
                          <a14:foregroundMark x1="52000" y1="42368" x2="55111" y2="34474"/>
                          <a14:foregroundMark x1="54667" y1="34474" x2="60222" y2="35000"/>
                          <a14:foregroundMark x1="78667" y1="38158" x2="72333" y2="35526"/>
                          <a14:foregroundMark x1="70222" y1="35000" x2="68000" y2="44211"/>
                          <a14:foregroundMark x1="67222" y1="46579" x2="68444" y2="66053"/>
                          <a14:foregroundMark x1="69000" y1="63684" x2="76111" y2="67895"/>
                          <a14:foregroundMark x1="77444" y1="65263" x2="79222" y2="64211"/>
                          <a14:foregroundMark x1="83556" y1="67895" x2="86111" y2="50000"/>
                          <a14:foregroundMark x1="86111" y1="50000" x2="89000" y2="41579"/>
                          <a14:foregroundMark x1="89444" y1="37368" x2="92333" y2="36842"/>
                          <a14:foregroundMark x1="96667" y1="64737" x2="96667" y2="68947"/>
                          <a14:foregroundMark x1="50778" y1="90789" x2="50778" y2="90789"/>
                          <a14:foregroundMark x1="54889" y1="85526" x2="52778" y2="84211"/>
                          <a14:foregroundMark x1="50778" y1="96842" x2="50778" y2="96842"/>
                          <a14:foregroundMark x1="54333" y1="96053" x2="54333" y2="96053"/>
                          <a14:foregroundMark x1="57222" y1="88947" x2="57222" y2="88947"/>
                          <a14:foregroundMark x1="58889" y1="93421" x2="58889" y2="93421"/>
                          <a14:foregroundMark x1="56000" y1="96053" x2="56000" y2="96053"/>
                          <a14:foregroundMark x1="59556" y1="87895" x2="59556" y2="87895"/>
                          <a14:foregroundMark x1="61667" y1="93684" x2="61667" y2="93684"/>
                          <a14:foregroundMark x1="66111" y1="92105" x2="66111" y2="92105"/>
                          <a14:foregroundMark x1="69111" y1="91053" x2="69111" y2="91053"/>
                          <a14:foregroundMark x1="63444" y1="92895" x2="63444" y2="92895"/>
                          <a14:foregroundMark x1="65778" y1="87895" x2="65778" y2="87895"/>
                          <a14:foregroundMark x1="78778" y1="85526" x2="78778" y2="85526"/>
                          <a14:foregroundMark x1="78222" y1="89211" x2="78222" y2="89211"/>
                          <a14:foregroundMark x1="81444" y1="87895" x2="81444" y2="87895"/>
                          <a14:foregroundMark x1="75889" y1="90000" x2="75889" y2="90000"/>
                          <a14:foregroundMark x1="73222" y1="89474" x2="73222" y2="89474"/>
                          <a14:foregroundMark x1="84778" y1="88421" x2="84778" y2="88421"/>
                          <a14:foregroundMark x1="90000" y1="91579" x2="90000" y2="91579"/>
                          <a14:foregroundMark x1="90889" y1="83158" x2="90889" y2="83158"/>
                          <a14:foregroundMark x1="93889" y1="83684" x2="93889" y2="83684"/>
                          <a14:foregroundMark x1="97222" y1="88421" x2="97222" y2="88421"/>
                          <a14:foregroundMark x1="91667" y1="97105" x2="91667" y2="97105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1508946" y="8903565"/>
              <a:ext cx="534486" cy="225672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="" xmlns:a16="http://schemas.microsoft.com/office/drawing/2014/main" id="{C8F62508-9935-4405-939A-8D0444D9A62E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1316" b="89833" l="6848" r="94022">
                          <a14:foregroundMark x1="6848" y1="29545" x2="6848" y2="29545"/>
                          <a14:foregroundMark x1="93152" y1="35885" x2="93152" y2="35885"/>
                          <a14:foregroundMark x1="42391" y1="70933" x2="42391" y2="70933"/>
                          <a14:foregroundMark x1="41413" y1="70215" x2="41413" y2="70215"/>
                          <a14:foregroundMark x1="41630" y1="73565" x2="41630" y2="73565"/>
                          <a14:foregroundMark x1="32935" y1="71770" x2="32935" y2="71770"/>
                          <a14:foregroundMark x1="31957" y1="1435" x2="31957" y2="1435"/>
                          <a14:foregroundMark x1="14783" y1="72727" x2="14783" y2="72727"/>
                          <a14:foregroundMark x1="14783" y1="72727" x2="14783" y2="77392"/>
                          <a14:foregroundMark x1="20435" y1="74761" x2="19783" y2="78230"/>
                          <a14:foregroundMark x1="10000" y1="72967" x2="9565" y2="76435"/>
                          <a14:foregroundMark x1="23804" y1="72129" x2="23804" y2="75598"/>
                          <a14:foregroundMark x1="33804" y1="73804" x2="37174" y2="75359"/>
                          <a14:foregroundMark x1="47174" y1="74043" x2="49239" y2="76675"/>
                          <a14:foregroundMark x1="56630" y1="71651" x2="56630" y2="77392"/>
                          <a14:foregroundMark x1="66957" y1="70574" x2="62609" y2="71411"/>
                          <a14:foregroundMark x1="49783" y1="73804" x2="49783" y2="73804"/>
                          <a14:foregroundMark x1="50217" y1="74282" x2="50217" y2="74282"/>
                          <a14:foregroundMark x1="61957" y1="73206" x2="61957" y2="73206"/>
                          <a14:foregroundMark x1="64239" y1="77632" x2="64239" y2="77632"/>
                          <a14:foregroundMark x1="13587" y1="70096" x2="13587" y2="70096"/>
                          <a14:foregroundMark x1="17609" y1="70096" x2="17609" y2="70096"/>
                          <a14:foregroundMark x1="69239" y1="74043" x2="69239" y2="74043"/>
                          <a14:foregroundMark x1="73370" y1="76914" x2="73370" y2="76914"/>
                          <a14:foregroundMark x1="72391" y1="69856" x2="72391" y2="69856"/>
                          <a14:foregroundMark x1="69783" y1="71651" x2="69783" y2="71651"/>
                          <a14:foregroundMark x1="78804" y1="71890" x2="78804" y2="75837"/>
                          <a14:foregroundMark x1="79239" y1="70096" x2="79239" y2="70096"/>
                          <a14:foregroundMark x1="78804" y1="69856" x2="80000" y2="70574"/>
                          <a14:foregroundMark x1="90217" y1="69617" x2="90761" y2="76914"/>
                          <a14:foregroundMark x1="88587" y1="70574" x2="84783" y2="72488"/>
                          <a14:foregroundMark x1="94022" y1="77392" x2="94022" y2="77392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2150673" y="8850252"/>
              <a:ext cx="363549" cy="330355"/>
            </a:xfrm>
            <a:prstGeom prst="rect">
              <a:avLst/>
            </a:prstGeom>
          </p:spPr>
        </p:pic>
      </p:grpSp>
      <p:pic>
        <p:nvPicPr>
          <p:cNvPr id="13" name="Picture 12">
            <a:extLst>
              <a:ext uri="{FF2B5EF4-FFF2-40B4-BE49-F238E27FC236}">
                <a16:creationId xmlns="" xmlns:a16="http://schemas.microsoft.com/office/drawing/2014/main" id="{D0F9EF14-1447-44BE-9C67-315D7B70688C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942" y="7354211"/>
            <a:ext cx="2857950" cy="171946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38" name="Rectangle 37">
            <a:extLst>
              <a:ext uri="{FF2B5EF4-FFF2-40B4-BE49-F238E27FC236}">
                <a16:creationId xmlns="" xmlns:a16="http://schemas.microsoft.com/office/drawing/2014/main" id="{02C16288-D2DC-4589-8A84-9B1B01ACA36A}"/>
              </a:ext>
            </a:extLst>
          </p:cNvPr>
          <p:cNvSpPr/>
          <p:nvPr/>
        </p:nvSpPr>
        <p:spPr>
          <a:xfrm>
            <a:off x="1477906" y="7047827"/>
            <a:ext cx="4373242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2000" b="1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Berlin Sans FB Demi" panose="020E0802020502020306" pitchFamily="34" charset="0"/>
              </a:rPr>
              <a:t>Balsamic beef stew with veggie mash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="" xmlns:a16="http://schemas.microsoft.com/office/drawing/2014/main" id="{F7421DEB-6CE5-49C9-AA1C-6234C8332D98}"/>
              </a:ext>
            </a:extLst>
          </p:cNvPr>
          <p:cNvSpPr/>
          <p:nvPr/>
        </p:nvSpPr>
        <p:spPr>
          <a:xfrm>
            <a:off x="3162732" y="7395244"/>
            <a:ext cx="3242833" cy="187743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just"/>
            <a:r>
              <a:rPr lang="en-US" sz="1400" b="1" cap="none" spc="0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Adobe Garamond Pro Bold" panose="02020702060506020403" pitchFamily="18" charset="0"/>
              </a:rPr>
              <a:t>Price: </a:t>
            </a:r>
            <a:r>
              <a:rPr lang="en-US" sz="1400" cap="none" spc="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Only </a:t>
            </a:r>
            <a:r>
              <a:rPr lang="en-US" cap="none" spc="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£</a:t>
            </a:r>
            <a:r>
              <a:rPr lang="en-US" cap="none" spc="0" dirty="0" smtClean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18.50</a:t>
            </a:r>
            <a:endParaRPr lang="en-US" cap="none" spc="0" dirty="0">
              <a:ln w="0"/>
              <a:solidFill>
                <a:srgbClr val="E4C497"/>
              </a:solidFill>
              <a:latin typeface="Adobe Garamond Pro Bold" panose="02020702060506020403" pitchFamily="18" charset="0"/>
            </a:endParaRPr>
          </a:p>
          <a:p>
            <a:pPr algn="just"/>
            <a:r>
              <a:rPr lang="en-US" sz="1400" b="1" cap="none" spc="0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Adobe Garamond Pro Bold" panose="02020702060506020403" pitchFamily="18" charset="0"/>
              </a:rPr>
              <a:t>Calories: </a:t>
            </a:r>
            <a:r>
              <a:rPr lang="en-US" sz="1400" b="1" cap="none" spc="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434</a:t>
            </a:r>
            <a:r>
              <a:rPr lang="en-US" sz="1400" cap="none" spc="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 </a:t>
            </a:r>
            <a:r>
              <a:rPr lang="en-US" sz="1400" cap="none" spc="0" dirty="0" err="1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KCal</a:t>
            </a:r>
            <a:r>
              <a:rPr lang="en-US" sz="1400" cap="none" spc="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 (Fat 11g)</a:t>
            </a:r>
          </a:p>
          <a:p>
            <a:r>
              <a:rPr lang="en-US" sz="1400" b="1" cap="none" spc="0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Adobe Garamond Pro Bold" panose="02020702060506020403" pitchFamily="18" charset="0"/>
              </a:rPr>
              <a:t>Allergens</a:t>
            </a:r>
            <a:r>
              <a:rPr lang="en-US" sz="1400" b="1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Adobe Garamond Pro Bold" panose="02020702060506020403" pitchFamily="18" charset="0"/>
              </a:rPr>
              <a:t>: </a:t>
            </a:r>
            <a:r>
              <a:rPr lang="en-US" sz="1400" b="1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Beef</a:t>
            </a:r>
            <a:r>
              <a:rPr lang="en-US" sz="1400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Adobe Garamond Pro Bold" panose="02020702060506020403" pitchFamily="18" charset="0"/>
              </a:rPr>
              <a:t> </a:t>
            </a:r>
            <a:endParaRPr lang="en-US" sz="1400" b="1" dirty="0">
              <a:ln w="0"/>
              <a:solidFill>
                <a:schemeClr val="accent4">
                  <a:lumMod val="60000"/>
                  <a:lumOff val="40000"/>
                </a:schemeClr>
              </a:solidFill>
              <a:latin typeface="Adobe Garamond Pro Bold" panose="02020702060506020403" pitchFamily="18" charset="0"/>
            </a:endParaRPr>
          </a:p>
          <a:p>
            <a:pPr algn="just"/>
            <a:r>
              <a:rPr lang="en-US" sz="1400" b="1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Adobe Garamond Pro Bold" panose="02020702060506020403" pitchFamily="18" charset="0"/>
              </a:rPr>
              <a:t>Availability: </a:t>
            </a:r>
            <a:r>
              <a:rPr lang="en-US" sz="1400" b="1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06:00 pm to 09:00 pm</a:t>
            </a:r>
          </a:p>
          <a:p>
            <a:pPr algn="just"/>
            <a:r>
              <a:rPr lang="en-US" sz="1400" b="1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Adobe Garamond Pro Bold" panose="02020702060506020403" pitchFamily="18" charset="0"/>
              </a:rPr>
              <a:t>Order by: </a:t>
            </a:r>
            <a:r>
              <a:rPr lang="en-US" sz="140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+44 0915 123456/</a:t>
            </a:r>
          </a:p>
          <a:p>
            <a:pPr algn="just"/>
            <a:r>
              <a:rPr lang="en-US" sz="140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  <a:hlinkClick r:id="rId6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www.trinityhotel.co.uk</a:t>
            </a:r>
            <a:r>
              <a:rPr lang="en-US" sz="140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/</a:t>
            </a:r>
          </a:p>
          <a:p>
            <a:pPr algn="just"/>
            <a:r>
              <a:rPr lang="en-US" sz="140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UberEATS</a:t>
            </a:r>
          </a:p>
          <a:p>
            <a:pPr algn="just"/>
            <a:r>
              <a:rPr lang="en-US" sz="1400" b="1" cap="none" spc="0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Adobe Garamond Pro Bold" panose="02020702060506020403" pitchFamily="18" charset="0"/>
              </a:rPr>
              <a:t>Payments by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="" xmlns:a16="http://schemas.microsoft.com/office/drawing/2014/main" id="{A29F7C2F-C005-42EA-8286-102D4A0D6CC7}"/>
              </a:ext>
            </a:extLst>
          </p:cNvPr>
          <p:cNvGrpSpPr/>
          <p:nvPr/>
        </p:nvGrpSpPr>
        <p:grpSpPr>
          <a:xfrm>
            <a:off x="4313874" y="8911029"/>
            <a:ext cx="1005276" cy="330355"/>
            <a:chOff x="3363636" y="9548619"/>
            <a:chExt cx="1005276" cy="330355"/>
          </a:xfrm>
        </p:grpSpPr>
        <p:pic>
          <p:nvPicPr>
            <p:cNvPr id="43" name="Picture 42">
              <a:extLst>
                <a:ext uri="{FF2B5EF4-FFF2-40B4-BE49-F238E27FC236}">
                  <a16:creationId xmlns="" xmlns:a16="http://schemas.microsoft.com/office/drawing/2014/main" id="{87345EE9-00C3-45F7-A5B3-7358749C8DA3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1053" b="97105" l="1778" r="97111">
                          <a14:foregroundMark x1="9444" y1="28421" x2="9444" y2="28421"/>
                          <a14:foregroundMark x1="4333" y1="48421" x2="4333" y2="48421"/>
                          <a14:foregroundMark x1="18444" y1="7632" x2="18444" y2="7632"/>
                          <a14:foregroundMark x1="19778" y1="90263" x2="19778" y2="90263"/>
                          <a14:foregroundMark x1="23333" y1="64211" x2="23333" y2="64211"/>
                          <a14:foregroundMark x1="1778" y1="50789" x2="1778" y2="50789"/>
                          <a14:foregroundMark x1="32333" y1="3947" x2="32333" y2="3947"/>
                          <a14:foregroundMark x1="19778" y1="1053" x2="19778" y2="1053"/>
                          <a14:foregroundMark x1="20222" y1="90789" x2="20222" y2="90789"/>
                          <a14:foregroundMark x1="30778" y1="66053" x2="30778" y2="66053"/>
                          <a14:foregroundMark x1="25333" y1="60000" x2="25333" y2="60000"/>
                          <a14:foregroundMark x1="23111" y1="61053" x2="38000" y2="61053"/>
                          <a14:foregroundMark x1="30222" y1="66579" x2="30222" y2="66579"/>
                          <a14:foregroundMark x1="21000" y1="60526" x2="29556" y2="72368"/>
                          <a14:foregroundMark x1="29556" y1="72368" x2="37556" y2="72105"/>
                          <a14:foregroundMark x1="37556" y1="72105" x2="41333" y2="62895"/>
                          <a14:foregroundMark x1="8222" y1="63684" x2="8222" y2="63684"/>
                          <a14:foregroundMark x1="8222" y1="63684" x2="6889" y2="65263"/>
                          <a14:foregroundMark x1="9444" y1="59211" x2="10000" y2="63684"/>
                          <a14:foregroundMark x1="8222" y1="60000" x2="8222" y2="60000"/>
                          <a14:foregroundMark x1="6111" y1="60526" x2="9444" y2="68421"/>
                          <a14:foregroundMark x1="19222" y1="62895" x2="18667" y2="62895"/>
                          <a14:foregroundMark x1="19000" y1="62895" x2="19222" y2="64211"/>
                          <a14:foregroundMark x1="12778" y1="91579" x2="29000" y2="94474"/>
                          <a14:foregroundMark x1="29000" y1="94474" x2="36556" y2="92895"/>
                          <a14:foregroundMark x1="36556" y1="92895" x2="28556" y2="86842"/>
                          <a14:foregroundMark x1="28556" y1="86842" x2="13889" y2="91316"/>
                          <a14:foregroundMark x1="13889" y1="91316" x2="13556" y2="92105"/>
                          <a14:foregroundMark x1="52778" y1="66053" x2="60000" y2="68684"/>
                          <a14:foregroundMark x1="60000" y1="68684" x2="60778" y2="67895"/>
                          <a14:foregroundMark x1="61333" y1="64211" x2="61778" y2="60526"/>
                          <a14:foregroundMark x1="61000" y1="58158" x2="62333" y2="60526"/>
                          <a14:foregroundMark x1="55889" y1="47895" x2="62222" y2="55789"/>
                          <a14:foregroundMark x1="62222" y1="55789" x2="62333" y2="56316"/>
                          <a14:foregroundMark x1="52000" y1="44737" x2="55889" y2="50789"/>
                          <a14:foregroundMark x1="52000" y1="42368" x2="55111" y2="34474"/>
                          <a14:foregroundMark x1="54667" y1="34474" x2="60222" y2="35000"/>
                          <a14:foregroundMark x1="78667" y1="38158" x2="72333" y2="35526"/>
                          <a14:foregroundMark x1="70222" y1="35000" x2="68000" y2="44211"/>
                          <a14:foregroundMark x1="67222" y1="46579" x2="68444" y2="66053"/>
                          <a14:foregroundMark x1="69000" y1="63684" x2="76111" y2="67895"/>
                          <a14:foregroundMark x1="77444" y1="65263" x2="79222" y2="64211"/>
                          <a14:foregroundMark x1="83556" y1="67895" x2="86111" y2="50000"/>
                          <a14:foregroundMark x1="86111" y1="50000" x2="89000" y2="41579"/>
                          <a14:foregroundMark x1="89444" y1="37368" x2="92333" y2="36842"/>
                          <a14:foregroundMark x1="96667" y1="64737" x2="96667" y2="68947"/>
                          <a14:foregroundMark x1="50778" y1="90789" x2="50778" y2="90789"/>
                          <a14:foregroundMark x1="54889" y1="85526" x2="52778" y2="84211"/>
                          <a14:foregroundMark x1="50778" y1="96842" x2="50778" y2="96842"/>
                          <a14:foregroundMark x1="54333" y1="96053" x2="54333" y2="96053"/>
                          <a14:foregroundMark x1="57222" y1="88947" x2="57222" y2="88947"/>
                          <a14:foregroundMark x1="58889" y1="93421" x2="58889" y2="93421"/>
                          <a14:foregroundMark x1="56000" y1="96053" x2="56000" y2="96053"/>
                          <a14:foregroundMark x1="59556" y1="87895" x2="59556" y2="87895"/>
                          <a14:foregroundMark x1="61667" y1="93684" x2="61667" y2="93684"/>
                          <a14:foregroundMark x1="66111" y1="92105" x2="66111" y2="92105"/>
                          <a14:foregroundMark x1="69111" y1="91053" x2="69111" y2="91053"/>
                          <a14:foregroundMark x1="63444" y1="92895" x2="63444" y2="92895"/>
                          <a14:foregroundMark x1="65778" y1="87895" x2="65778" y2="87895"/>
                          <a14:foregroundMark x1="78778" y1="85526" x2="78778" y2="85526"/>
                          <a14:foregroundMark x1="78222" y1="89211" x2="78222" y2="89211"/>
                          <a14:foregroundMark x1="81444" y1="87895" x2="81444" y2="87895"/>
                          <a14:foregroundMark x1="75889" y1="90000" x2="75889" y2="90000"/>
                          <a14:foregroundMark x1="73222" y1="89474" x2="73222" y2="89474"/>
                          <a14:foregroundMark x1="84778" y1="88421" x2="84778" y2="88421"/>
                          <a14:foregroundMark x1="90000" y1="91579" x2="90000" y2="91579"/>
                          <a14:foregroundMark x1="90889" y1="83158" x2="90889" y2="83158"/>
                          <a14:foregroundMark x1="93889" y1="83684" x2="93889" y2="83684"/>
                          <a14:foregroundMark x1="97222" y1="88421" x2="97222" y2="88421"/>
                          <a14:foregroundMark x1="91667" y1="97105" x2="91667" y2="97105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363636" y="9601932"/>
              <a:ext cx="534486" cy="225672"/>
            </a:xfrm>
            <a:prstGeom prst="rect">
              <a:avLst/>
            </a:prstGeom>
          </p:spPr>
        </p:pic>
        <p:pic>
          <p:nvPicPr>
            <p:cNvPr id="44" name="Picture 43">
              <a:extLst>
                <a:ext uri="{FF2B5EF4-FFF2-40B4-BE49-F238E27FC236}">
                  <a16:creationId xmlns="" xmlns:a16="http://schemas.microsoft.com/office/drawing/2014/main" id="{712BD08C-68C1-4439-B2FE-4F7F48EE8F6C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1316" b="89833" l="6848" r="94022">
                          <a14:foregroundMark x1="6848" y1="29545" x2="6848" y2="29545"/>
                          <a14:foregroundMark x1="93152" y1="35885" x2="93152" y2="35885"/>
                          <a14:foregroundMark x1="42391" y1="70933" x2="42391" y2="70933"/>
                          <a14:foregroundMark x1="41413" y1="70215" x2="41413" y2="70215"/>
                          <a14:foregroundMark x1="41630" y1="73565" x2="41630" y2="73565"/>
                          <a14:foregroundMark x1="32935" y1="71770" x2="32935" y2="71770"/>
                          <a14:foregroundMark x1="31957" y1="1435" x2="31957" y2="1435"/>
                          <a14:foregroundMark x1="14783" y1="72727" x2="14783" y2="72727"/>
                          <a14:foregroundMark x1="14783" y1="72727" x2="14783" y2="77392"/>
                          <a14:foregroundMark x1="20435" y1="74761" x2="19783" y2="78230"/>
                          <a14:foregroundMark x1="10000" y1="72967" x2="9565" y2="76435"/>
                          <a14:foregroundMark x1="23804" y1="72129" x2="23804" y2="75598"/>
                          <a14:foregroundMark x1="33804" y1="73804" x2="37174" y2="75359"/>
                          <a14:foregroundMark x1="47174" y1="74043" x2="49239" y2="76675"/>
                          <a14:foregroundMark x1="56630" y1="71651" x2="56630" y2="77392"/>
                          <a14:foregroundMark x1="66957" y1="70574" x2="62609" y2="71411"/>
                          <a14:foregroundMark x1="49783" y1="73804" x2="49783" y2="73804"/>
                          <a14:foregroundMark x1="50217" y1="74282" x2="50217" y2="74282"/>
                          <a14:foregroundMark x1="61957" y1="73206" x2="61957" y2="73206"/>
                          <a14:foregroundMark x1="64239" y1="77632" x2="64239" y2="77632"/>
                          <a14:foregroundMark x1="13587" y1="70096" x2="13587" y2="70096"/>
                          <a14:foregroundMark x1="17609" y1="70096" x2="17609" y2="70096"/>
                          <a14:foregroundMark x1="69239" y1="74043" x2="69239" y2="74043"/>
                          <a14:foregroundMark x1="73370" y1="76914" x2="73370" y2="76914"/>
                          <a14:foregroundMark x1="72391" y1="69856" x2="72391" y2="69856"/>
                          <a14:foregroundMark x1="69783" y1="71651" x2="69783" y2="71651"/>
                          <a14:foregroundMark x1="78804" y1="71890" x2="78804" y2="75837"/>
                          <a14:foregroundMark x1="79239" y1="70096" x2="79239" y2="70096"/>
                          <a14:foregroundMark x1="78804" y1="69856" x2="80000" y2="70574"/>
                          <a14:foregroundMark x1="90217" y1="69617" x2="90761" y2="76914"/>
                          <a14:foregroundMark x1="88587" y1="70574" x2="84783" y2="72488"/>
                          <a14:foregroundMark x1="94022" y1="77392" x2="94022" y2="77392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005363" y="9548619"/>
              <a:ext cx="363549" cy="330355"/>
            </a:xfrm>
            <a:prstGeom prst="rect">
              <a:avLst/>
            </a:prstGeom>
          </p:spPr>
        </p:pic>
      </p:grpSp>
      <p:grpSp>
        <p:nvGrpSpPr>
          <p:cNvPr id="17" name="Group 16">
            <a:extLst>
              <a:ext uri="{FF2B5EF4-FFF2-40B4-BE49-F238E27FC236}">
                <a16:creationId xmlns="" xmlns:a16="http://schemas.microsoft.com/office/drawing/2014/main" id="{BAB5BDD7-9A84-43BF-8C9D-085658C11B2D}"/>
              </a:ext>
            </a:extLst>
          </p:cNvPr>
          <p:cNvGrpSpPr/>
          <p:nvPr/>
        </p:nvGrpSpPr>
        <p:grpSpPr>
          <a:xfrm>
            <a:off x="5784647" y="7463313"/>
            <a:ext cx="586448" cy="1547059"/>
            <a:chOff x="4499611" y="6743261"/>
            <a:chExt cx="843939" cy="1777959"/>
          </a:xfrm>
        </p:grpSpPr>
        <p:pic>
          <p:nvPicPr>
            <p:cNvPr id="41" name="Picture 40">
              <a:extLst>
                <a:ext uri="{FF2B5EF4-FFF2-40B4-BE49-F238E27FC236}">
                  <a16:creationId xmlns="" xmlns:a16="http://schemas.microsoft.com/office/drawing/2014/main" id="{825ABE0D-9F95-41FE-88C9-35ECAF67C1A6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4499611" y="8141270"/>
              <a:ext cx="764498" cy="379950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152400" dist="12000" dir="900000" sy="98000" kx="110000" ky="200000" algn="tl" rotWithShape="0">
                <a:srgbClr val="000000">
                  <a:alpha val="30000"/>
                </a:srgbClr>
              </a:outerShdw>
            </a:effectLst>
            <a:scene3d>
              <a:camera prst="perspectiveRelaxed">
                <a:rot lat="19800000" lon="1200000" rev="20820000"/>
              </a:camera>
              <a:lightRig rig="threePt" dir="t"/>
            </a:scene3d>
            <a:sp3d contourW="6350" prstMaterial="matte">
              <a:bevelT w="101600" h="101600"/>
              <a:contourClr>
                <a:srgbClr val="969696"/>
              </a:contourClr>
            </a:sp3d>
          </p:spPr>
        </p:pic>
        <p:pic>
          <p:nvPicPr>
            <p:cNvPr id="42" name="Picture 41">
              <a:extLst>
                <a:ext uri="{FF2B5EF4-FFF2-40B4-BE49-F238E27FC236}">
                  <a16:creationId xmlns="" xmlns:a16="http://schemas.microsoft.com/office/drawing/2014/main" id="{3AB6CC6E-5B0A-408D-9C95-FBAA06A0FE1C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0000" b="90000" l="4048" r="94048">
                          <a14:foregroundMark x1="7143" y1="30000" x2="7143" y2="30000"/>
                          <a14:foregroundMark x1="4048" y1="20682" x2="4048" y2="20682"/>
                          <a14:foregroundMark x1="83810" y1="62727" x2="83810" y2="62727"/>
                          <a14:foregroundMark x1="81548" y1="59318" x2="81548" y2="59318"/>
                          <a14:foregroundMark x1="81548" y1="59318" x2="81548" y2="59318"/>
                          <a14:foregroundMark x1="81548" y1="59318" x2="81548" y2="59318"/>
                          <a14:foregroundMark x1="86190" y1="54545" x2="87381" y2="70455"/>
                          <a14:foregroundMark x1="87381" y1="70455" x2="80476" y2="69545"/>
                          <a14:foregroundMark x1="94048" y1="46591" x2="94048" y2="46591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499611" y="7517537"/>
              <a:ext cx="843939" cy="562415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152400" dist="12000" dir="900000" sy="98000" kx="110000" ky="200000" algn="tl" rotWithShape="0">
                <a:srgbClr val="000000">
                  <a:alpha val="30000"/>
                </a:srgbClr>
              </a:outerShdw>
            </a:effectLst>
            <a:scene3d>
              <a:camera prst="perspectiveRelaxed">
                <a:rot lat="19800000" lon="1200000" rev="20820000"/>
              </a:camera>
              <a:lightRig rig="threePt" dir="t"/>
            </a:scene3d>
            <a:sp3d contourW="6350" prstMaterial="matte">
              <a:bevelT w="101600" h="101600"/>
              <a:contourClr>
                <a:srgbClr val="969696"/>
              </a:contourClr>
            </a:sp3d>
          </p:spPr>
        </p:pic>
        <p:pic>
          <p:nvPicPr>
            <p:cNvPr id="45" name="Picture 44">
              <a:extLst>
                <a:ext uri="{FF2B5EF4-FFF2-40B4-BE49-F238E27FC236}">
                  <a16:creationId xmlns="" xmlns:a16="http://schemas.microsoft.com/office/drawing/2014/main" id="{117E82A7-19CD-4E43-9F43-81F23D96BCF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7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9024" b="98527" l="9910" r="97898">
                          <a14:foregroundMark x1="88589" y1="14733" x2="80080" y2="9576"/>
                          <a14:foregroundMark x1="80080" y1="9576" x2="72873" y2="10497"/>
                          <a14:foregroundMark x1="72873" y1="10497" x2="66066" y2="16022"/>
                          <a14:foregroundMark x1="66066" y1="16022" x2="61662" y2="27256"/>
                          <a14:foregroundMark x1="61662" y1="27256" x2="61662" y2="27993"/>
                          <a14:foregroundMark x1="58559" y1="35912" x2="58859" y2="55064"/>
                          <a14:foregroundMark x1="85986" y1="31860" x2="85986" y2="31860"/>
                          <a14:foregroundMark x1="77377" y1="30571" x2="77377" y2="30571"/>
                          <a14:foregroundMark x1="76677" y1="34438" x2="76677" y2="34438"/>
                          <a14:foregroundMark x1="76176" y1="41989" x2="76176" y2="41989"/>
                          <a14:foregroundMark x1="83584" y1="39779" x2="83584" y2="39779"/>
                          <a14:foregroundMark x1="76677" y1="55985" x2="76677" y2="55985"/>
                          <a14:foregroundMark x1="94294" y1="55064" x2="94294" y2="55064"/>
                          <a14:foregroundMark x1="97898" y1="45488" x2="97898" y2="45488"/>
                          <a14:foregroundMark x1="73073" y1="94475" x2="73073" y2="94475"/>
                          <a14:foregroundMark x1="77377" y1="97238" x2="77377" y2="97238"/>
                          <a14:foregroundMark x1="64264" y1="93738" x2="64264" y2="93738"/>
                          <a14:foregroundMark x1="68669" y1="93186" x2="68669" y2="93186"/>
                          <a14:foregroundMark x1="80180" y1="98527" x2="80180" y2="98527"/>
                          <a14:foregroundMark x1="83083" y1="93554" x2="83083" y2="93554"/>
                          <a14:foregroundMark x1="89389" y1="93554" x2="89389" y2="93554"/>
                          <a14:backgroundMark x1="65065" y1="98343" x2="65065" y2="98343"/>
                          <a14:backgroundMark x1="73874" y1="99263" x2="73874" y2="99263"/>
                        </a14:backgroundRemoval>
                      </a14:imgEffect>
                      <a14:imgEffect>
                        <a14:colorTemperature colorTemp="11200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</a:extLst>
            </a:blip>
            <a:srcRect l="54218"/>
            <a:stretch/>
          </p:blipFill>
          <p:spPr>
            <a:xfrm>
              <a:off x="4729375" y="6743261"/>
              <a:ext cx="614175" cy="729172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152400" dist="12000" dir="900000" sy="98000" kx="110000" ky="200000" algn="tl" rotWithShape="0">
                <a:srgbClr val="000000">
                  <a:alpha val="30000"/>
                </a:srgbClr>
              </a:outerShdw>
            </a:effectLst>
            <a:scene3d>
              <a:camera prst="perspectiveRelaxed">
                <a:rot lat="19800000" lon="1200000" rev="20820000"/>
              </a:camera>
              <a:lightRig rig="threePt" dir="t"/>
            </a:scene3d>
            <a:sp3d contourW="6350" prstMaterial="matte">
              <a:bevelT w="101600" h="101600"/>
              <a:contourClr>
                <a:srgbClr val="969696"/>
              </a:contourClr>
            </a:sp3d>
          </p:spPr>
        </p:pic>
      </p:grpSp>
      <p:grpSp>
        <p:nvGrpSpPr>
          <p:cNvPr id="10" name="Group 9">
            <a:extLst>
              <a:ext uri="{FF2B5EF4-FFF2-40B4-BE49-F238E27FC236}">
                <a16:creationId xmlns="" xmlns:a16="http://schemas.microsoft.com/office/drawing/2014/main" id="{36617A80-42CF-40E9-B378-BD5FEDD08796}"/>
              </a:ext>
            </a:extLst>
          </p:cNvPr>
          <p:cNvGrpSpPr/>
          <p:nvPr/>
        </p:nvGrpSpPr>
        <p:grpSpPr>
          <a:xfrm>
            <a:off x="-701" y="862778"/>
            <a:ext cx="6595669" cy="4013775"/>
            <a:chOff x="-701" y="862778"/>
            <a:chExt cx="6595669" cy="4013775"/>
          </a:xfrm>
        </p:grpSpPr>
        <p:sp>
          <p:nvSpPr>
            <p:cNvPr id="100" name="Rectangle 99">
              <a:extLst>
                <a:ext uri="{FF2B5EF4-FFF2-40B4-BE49-F238E27FC236}">
                  <a16:creationId xmlns="" xmlns:a16="http://schemas.microsoft.com/office/drawing/2014/main" id="{ED480CA2-B71A-4F06-B875-FE583A7DB8A1}"/>
                </a:ext>
              </a:extLst>
            </p:cNvPr>
            <p:cNvSpPr/>
            <p:nvPr/>
          </p:nvSpPr>
          <p:spPr>
            <a:xfrm>
              <a:off x="306631" y="904635"/>
              <a:ext cx="2940227" cy="369332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b="1" cap="none" spc="0" dirty="0">
                  <a:ln w="0"/>
                  <a:solidFill>
                    <a:schemeClr val="accent4">
                      <a:lumMod val="60000"/>
                      <a:lumOff val="40000"/>
                    </a:schemeClr>
                  </a:solidFill>
                  <a:latin typeface="Berlin Sans FB Demi" panose="020E0802020502020306" pitchFamily="34" charset="0"/>
                </a:rPr>
                <a:t>Fish and Chips with </a:t>
              </a:r>
              <a:r>
                <a:rPr lang="en-US" b="1" cap="none" spc="0" dirty="0" err="1">
                  <a:ln w="0"/>
                  <a:solidFill>
                    <a:schemeClr val="accent4">
                      <a:lumMod val="60000"/>
                      <a:lumOff val="40000"/>
                    </a:schemeClr>
                  </a:solidFill>
                  <a:latin typeface="Berlin Sans FB Demi" panose="020E0802020502020306" pitchFamily="34" charset="0"/>
                </a:rPr>
                <a:t>Clairet</a:t>
              </a:r>
              <a:endParaRPr lang="en-US" b="1" cap="none" spc="0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Berlin Sans FB Demi" panose="020E0802020502020306" pitchFamily="34" charset="0"/>
              </a:endParaRPr>
            </a:p>
          </p:txBody>
        </p:sp>
        <p:pic>
          <p:nvPicPr>
            <p:cNvPr id="101" name="Picture 100">
              <a:extLst>
                <a:ext uri="{FF2B5EF4-FFF2-40B4-BE49-F238E27FC236}">
                  <a16:creationId xmlns="" xmlns:a16="http://schemas.microsoft.com/office/drawing/2014/main" id="{D201170D-DA25-4437-A8EB-2913792F26F1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/>
            <a:stretch>
              <a:fillRect/>
            </a:stretch>
          </p:blipFill>
          <p:spPr>
            <a:xfrm>
              <a:off x="3411717" y="1091964"/>
              <a:ext cx="2188917" cy="1706061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152400" dist="12000" dir="900000" sy="98000" kx="110000" ky="200000" algn="tl" rotWithShape="0">
                <a:srgbClr val="000000">
                  <a:alpha val="30000"/>
                </a:srgbClr>
              </a:outerShdw>
            </a:effectLst>
            <a:scene3d>
              <a:camera prst="perspectiveRelaxed">
                <a:rot lat="19800000" lon="1200000" rev="20820000"/>
              </a:camera>
              <a:lightRig rig="threePt" dir="t"/>
            </a:scene3d>
            <a:sp3d contourW="6350" prstMaterial="matte">
              <a:bevelT w="101600" h="101600"/>
              <a:contourClr>
                <a:srgbClr val="969696"/>
              </a:contourClr>
            </a:sp3d>
          </p:spPr>
        </p:pic>
        <p:pic>
          <p:nvPicPr>
            <p:cNvPr id="103" name="Picture 102">
              <a:extLst>
                <a:ext uri="{FF2B5EF4-FFF2-40B4-BE49-F238E27FC236}">
                  <a16:creationId xmlns="" xmlns:a16="http://schemas.microsoft.com/office/drawing/2014/main" id="{55DC169D-086E-45E6-9576-DED0731F2845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2617334" y="2485925"/>
              <a:ext cx="576870" cy="286700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152400" dist="12000" dir="900000" sy="98000" kx="110000" ky="200000" algn="tl" rotWithShape="0">
                <a:srgbClr val="000000">
                  <a:alpha val="30000"/>
                </a:srgbClr>
              </a:outerShdw>
            </a:effectLst>
            <a:scene3d>
              <a:camera prst="perspectiveRelaxed">
                <a:rot lat="19800000" lon="1200000" rev="20820000"/>
              </a:camera>
              <a:lightRig rig="threePt" dir="t"/>
            </a:scene3d>
            <a:sp3d contourW="6350" prstMaterial="matte">
              <a:bevelT w="101600" h="101600"/>
              <a:contourClr>
                <a:srgbClr val="969696"/>
              </a:contourClr>
            </a:sp3d>
          </p:spPr>
        </p:pic>
        <p:pic>
          <p:nvPicPr>
            <p:cNvPr id="104" name="Picture 103">
              <a:extLst>
                <a:ext uri="{FF2B5EF4-FFF2-40B4-BE49-F238E27FC236}">
                  <a16:creationId xmlns="" xmlns:a16="http://schemas.microsoft.com/office/drawing/2014/main" id="{47D003E7-06A6-4E12-B143-6DB94F7F6310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0000" b="90000" l="4048" r="94048">
                          <a14:foregroundMark x1="7143" y1="30000" x2="7143" y2="30000"/>
                          <a14:foregroundMark x1="4048" y1="20682" x2="4048" y2="20682"/>
                          <a14:foregroundMark x1="83810" y1="62727" x2="83810" y2="62727"/>
                          <a14:foregroundMark x1="81548" y1="59318" x2="81548" y2="59318"/>
                          <a14:foregroundMark x1="81548" y1="59318" x2="81548" y2="59318"/>
                          <a14:foregroundMark x1="81548" y1="59318" x2="81548" y2="59318"/>
                          <a14:foregroundMark x1="86190" y1="54545" x2="87381" y2="70455"/>
                          <a14:foregroundMark x1="87381" y1="70455" x2="80476" y2="69545"/>
                          <a14:foregroundMark x1="94048" y1="46591" x2="94048" y2="46591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2674485" y="1945074"/>
              <a:ext cx="636814" cy="424383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152400" dist="12000" dir="900000" sy="98000" kx="110000" ky="200000" algn="tl" rotWithShape="0">
                <a:srgbClr val="000000">
                  <a:alpha val="30000"/>
                </a:srgbClr>
              </a:outerShdw>
            </a:effectLst>
            <a:scene3d>
              <a:camera prst="perspectiveRelaxed">
                <a:rot lat="19800000" lon="1200000" rev="20820000"/>
              </a:camera>
              <a:lightRig rig="threePt" dir="t"/>
            </a:scene3d>
            <a:sp3d contourW="6350" prstMaterial="matte">
              <a:bevelT w="101600" h="101600"/>
              <a:contourClr>
                <a:srgbClr val="969696"/>
              </a:contourClr>
            </a:sp3d>
          </p:spPr>
        </p:pic>
        <p:grpSp>
          <p:nvGrpSpPr>
            <p:cNvPr id="9" name="Group 8">
              <a:extLst>
                <a:ext uri="{FF2B5EF4-FFF2-40B4-BE49-F238E27FC236}">
                  <a16:creationId xmlns="" xmlns:a16="http://schemas.microsoft.com/office/drawing/2014/main" id="{00CF6E37-19F6-4225-9FE1-341C772DCB18}"/>
                </a:ext>
              </a:extLst>
            </p:cNvPr>
            <p:cNvGrpSpPr/>
            <p:nvPr/>
          </p:nvGrpSpPr>
          <p:grpSpPr>
            <a:xfrm>
              <a:off x="-701" y="1308467"/>
              <a:ext cx="3242833" cy="1631216"/>
              <a:chOff x="130295" y="2888554"/>
              <a:chExt cx="3242833" cy="1631216"/>
            </a:xfrm>
          </p:grpSpPr>
          <p:sp>
            <p:nvSpPr>
              <p:cNvPr id="102" name="Rectangle 101">
                <a:extLst>
                  <a:ext uri="{FF2B5EF4-FFF2-40B4-BE49-F238E27FC236}">
                    <a16:creationId xmlns="" xmlns:a16="http://schemas.microsoft.com/office/drawing/2014/main" id="{5F3C38EA-9CFE-4AA4-A3D2-DC2BEC575EEE}"/>
                  </a:ext>
                </a:extLst>
              </p:cNvPr>
              <p:cNvSpPr/>
              <p:nvPr/>
            </p:nvSpPr>
            <p:spPr>
              <a:xfrm>
                <a:off x="130295" y="2888554"/>
                <a:ext cx="3242833" cy="1631216"/>
              </a:xfrm>
              <a:prstGeom prst="rect">
                <a:avLst/>
              </a:prstGeom>
              <a:noFill/>
            </p:spPr>
            <p:txBody>
              <a:bodyPr wrap="square" lIns="91440" tIns="45720" rIns="91440" bIns="45720">
                <a:spAutoFit/>
              </a:bodyPr>
              <a:lstStyle/>
              <a:p>
                <a:pPr algn="just"/>
                <a:r>
                  <a:rPr lang="en-US" sz="1200" b="1" cap="none" spc="0" dirty="0">
                    <a:ln w="0"/>
                    <a:solidFill>
                      <a:schemeClr val="accent4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Price: </a:t>
                </a:r>
                <a:r>
                  <a:rPr lang="en-US" sz="1200" cap="none" spc="0" dirty="0">
                    <a:ln w="0"/>
                    <a:solidFill>
                      <a:srgbClr val="E4C497"/>
                    </a:solidFill>
                    <a:latin typeface="Adobe Garamond Pro Bold" panose="02020702060506020403" pitchFamily="18" charset="0"/>
                  </a:rPr>
                  <a:t>Only </a:t>
                </a:r>
                <a:r>
                  <a:rPr lang="en-US" sz="1600" cap="none" spc="0">
                    <a:ln w="0"/>
                    <a:solidFill>
                      <a:srgbClr val="E4C497"/>
                    </a:solidFill>
                    <a:latin typeface="Adobe Garamond Pro Bold" panose="02020702060506020403" pitchFamily="18" charset="0"/>
                  </a:rPr>
                  <a:t>£</a:t>
                </a:r>
                <a:r>
                  <a:rPr lang="en-US" sz="1600" cap="none" spc="0" smtClean="0">
                    <a:ln w="0"/>
                    <a:solidFill>
                      <a:srgbClr val="E4C497"/>
                    </a:solidFill>
                    <a:latin typeface="Adobe Garamond Pro Bold" panose="02020702060506020403" pitchFamily="18" charset="0"/>
                  </a:rPr>
                  <a:t>14.50</a:t>
                </a:r>
                <a:endParaRPr lang="en-US" sz="1600" cap="none" spc="0" dirty="0">
                  <a:ln w="0"/>
                  <a:solidFill>
                    <a:srgbClr val="E4C497"/>
                  </a:solidFill>
                  <a:latin typeface="Adobe Garamond Pro Bold" panose="02020702060506020403" pitchFamily="18" charset="0"/>
                </a:endParaRPr>
              </a:p>
              <a:p>
                <a:pPr algn="just"/>
                <a:r>
                  <a:rPr lang="en-US" sz="1200" b="1" cap="none" spc="0" dirty="0">
                    <a:ln w="0"/>
                    <a:solidFill>
                      <a:schemeClr val="accent4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Calories: </a:t>
                </a:r>
                <a:r>
                  <a:rPr lang="en-US" sz="1200" cap="none" spc="0" dirty="0">
                    <a:ln w="0"/>
                    <a:solidFill>
                      <a:srgbClr val="E4C497"/>
                    </a:solidFill>
                    <a:latin typeface="Adobe Garamond Pro Bold" panose="02020702060506020403" pitchFamily="18" charset="0"/>
                  </a:rPr>
                  <a:t>355.7 </a:t>
                </a:r>
                <a:r>
                  <a:rPr lang="en-US" sz="1200" cap="none" spc="0" dirty="0" err="1">
                    <a:ln w="0"/>
                    <a:solidFill>
                      <a:srgbClr val="E4C497"/>
                    </a:solidFill>
                    <a:latin typeface="Adobe Garamond Pro Bold" panose="02020702060506020403" pitchFamily="18" charset="0"/>
                  </a:rPr>
                  <a:t>KCal</a:t>
                </a:r>
                <a:r>
                  <a:rPr lang="en-US" sz="1200" cap="none" spc="0" dirty="0">
                    <a:ln w="0"/>
                    <a:solidFill>
                      <a:srgbClr val="E4C497"/>
                    </a:solidFill>
                    <a:latin typeface="Adobe Garamond Pro Bold" panose="02020702060506020403" pitchFamily="18" charset="0"/>
                  </a:rPr>
                  <a:t> (Fat 15g)</a:t>
                </a:r>
              </a:p>
              <a:p>
                <a:r>
                  <a:rPr lang="en-GB" sz="1200" b="1" cap="none" spc="0" dirty="0">
                    <a:ln w="0"/>
                    <a:solidFill>
                      <a:schemeClr val="accent4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Allergens</a:t>
                </a:r>
                <a:r>
                  <a:rPr lang="en-US" sz="1200" b="1" dirty="0">
                    <a:ln w="0"/>
                    <a:solidFill>
                      <a:schemeClr val="accent4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: </a:t>
                </a:r>
                <a:r>
                  <a:rPr lang="en-US" sz="1200" dirty="0">
                    <a:ln w="0"/>
                    <a:solidFill>
                      <a:srgbClr val="E4C497"/>
                    </a:solidFill>
                    <a:latin typeface="Adobe Garamond Pro Bold" panose="02020702060506020403" pitchFamily="18" charset="0"/>
                  </a:rPr>
                  <a:t>Wheat, Gluten, Milk, </a:t>
                </a:r>
                <a:r>
                  <a:rPr lang="en-US" sz="1200" dirty="0" err="1">
                    <a:ln w="0"/>
                    <a:solidFill>
                      <a:srgbClr val="E4C497"/>
                    </a:solidFill>
                    <a:latin typeface="Adobe Garamond Pro Bold" panose="02020702060506020403" pitchFamily="18" charset="0"/>
                  </a:rPr>
                  <a:t>Sulphites</a:t>
                </a:r>
                <a:r>
                  <a:rPr lang="en-US" sz="1200" dirty="0">
                    <a:ln w="0"/>
                    <a:solidFill>
                      <a:srgbClr val="E4C497"/>
                    </a:solidFill>
                    <a:latin typeface="Adobe Garamond Pro Bold" panose="02020702060506020403" pitchFamily="18" charset="0"/>
                  </a:rPr>
                  <a:t>.</a:t>
                </a:r>
                <a:endParaRPr lang="en-US" sz="1200" b="1" dirty="0">
                  <a:ln w="0"/>
                  <a:solidFill>
                    <a:srgbClr val="E4C497"/>
                  </a:solidFill>
                  <a:latin typeface="Adobe Garamond Pro Bold" panose="02020702060506020403" pitchFamily="18" charset="0"/>
                </a:endParaRPr>
              </a:p>
              <a:p>
                <a:pPr algn="just"/>
                <a:r>
                  <a:rPr lang="en-US" sz="1200" b="1" dirty="0">
                    <a:ln w="0"/>
                    <a:solidFill>
                      <a:schemeClr val="accent4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Availability: </a:t>
                </a:r>
                <a:r>
                  <a:rPr lang="en-US" sz="1200" b="1" dirty="0">
                    <a:ln w="0"/>
                    <a:solidFill>
                      <a:srgbClr val="E4C497"/>
                    </a:solidFill>
                    <a:latin typeface="Adobe Garamond Pro Bold" panose="02020702060506020403" pitchFamily="18" charset="0"/>
                  </a:rPr>
                  <a:t>12:00 pm to 03:00 pm</a:t>
                </a:r>
              </a:p>
              <a:p>
                <a:pPr algn="just"/>
                <a:r>
                  <a:rPr lang="en-US" sz="1200" b="1" dirty="0">
                    <a:ln w="0"/>
                    <a:solidFill>
                      <a:schemeClr val="accent4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Order by: </a:t>
                </a:r>
                <a:r>
                  <a:rPr lang="en-US" sz="1200" dirty="0">
                    <a:ln w="0"/>
                    <a:solidFill>
                      <a:srgbClr val="E4C497"/>
                    </a:solidFill>
                    <a:latin typeface="Adobe Garamond Pro Bold" panose="02020702060506020403" pitchFamily="18" charset="0"/>
                  </a:rPr>
                  <a:t>+44 0915 123456/</a:t>
                </a:r>
              </a:p>
              <a:p>
                <a:pPr algn="just"/>
                <a:r>
                  <a:rPr lang="en-US" sz="1200" dirty="0">
                    <a:ln w="0"/>
                    <a:solidFill>
                      <a:srgbClr val="E4C497"/>
                    </a:solidFill>
                    <a:latin typeface="Adobe Garamond Pro Bold" panose="02020702060506020403" pitchFamily="18" charset="0"/>
                    <a:hlinkClick r:id="rId6">
                      <a:extLst>
                        <a:ext uri="{A12FA001-AC4F-418D-AE19-62706E023703}">
                          <ahyp:hlinkClr xmlns="" xmlns:ahyp="http://schemas.microsoft.com/office/drawing/2018/hyperlinkcolor" val="tx"/>
                        </a:ext>
                      </a:extLst>
                    </a:hlinkClick>
                  </a:rPr>
                  <a:t>www.trinityhotel.co.uk</a:t>
                </a:r>
                <a:r>
                  <a:rPr lang="en-US" sz="1200" dirty="0">
                    <a:ln w="0"/>
                    <a:solidFill>
                      <a:srgbClr val="E4C497"/>
                    </a:solidFill>
                    <a:latin typeface="Adobe Garamond Pro Bold" panose="02020702060506020403" pitchFamily="18" charset="0"/>
                  </a:rPr>
                  <a:t>/</a:t>
                </a:r>
              </a:p>
              <a:p>
                <a:pPr algn="just"/>
                <a:r>
                  <a:rPr lang="en-US" sz="1200" dirty="0">
                    <a:ln w="0"/>
                    <a:solidFill>
                      <a:srgbClr val="E4C497"/>
                    </a:solidFill>
                    <a:latin typeface="Adobe Garamond Pro Bold" panose="02020702060506020403" pitchFamily="18" charset="0"/>
                  </a:rPr>
                  <a:t>UberEATS</a:t>
                </a:r>
              </a:p>
              <a:p>
                <a:pPr algn="just"/>
                <a:r>
                  <a:rPr lang="en-US" sz="1200" b="1" cap="none" spc="0" dirty="0">
                    <a:ln w="0"/>
                    <a:solidFill>
                      <a:schemeClr val="accent4">
                        <a:lumMod val="60000"/>
                        <a:lumOff val="40000"/>
                      </a:schemeClr>
                    </a:solidFill>
                    <a:latin typeface="Adobe Garamond Pro Bold" panose="02020702060506020403" pitchFamily="18" charset="0"/>
                  </a:rPr>
                  <a:t>Payments by</a:t>
                </a:r>
              </a:p>
            </p:txBody>
          </p:sp>
          <p:pic>
            <p:nvPicPr>
              <p:cNvPr id="105" name="Picture 104">
                <a:extLst>
                  <a:ext uri="{FF2B5EF4-FFF2-40B4-BE49-F238E27FC236}">
                    <a16:creationId xmlns="" xmlns:a16="http://schemas.microsoft.com/office/drawing/2014/main" id="{075AF679-5A7C-405F-A512-8527D32F2D7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1053" b="97105" l="1778" r="97111">
                            <a14:foregroundMark x1="9444" y1="28421" x2="9444" y2="28421"/>
                            <a14:foregroundMark x1="4333" y1="48421" x2="4333" y2="48421"/>
                            <a14:foregroundMark x1="18444" y1="7632" x2="18444" y2="7632"/>
                            <a14:foregroundMark x1="19778" y1="90263" x2="19778" y2="90263"/>
                            <a14:foregroundMark x1="23333" y1="64211" x2="23333" y2="64211"/>
                            <a14:foregroundMark x1="1778" y1="50789" x2="1778" y2="50789"/>
                            <a14:foregroundMark x1="32333" y1="3947" x2="32333" y2="3947"/>
                            <a14:foregroundMark x1="19778" y1="1053" x2="19778" y2="1053"/>
                            <a14:foregroundMark x1="20222" y1="90789" x2="20222" y2="90789"/>
                            <a14:foregroundMark x1="30778" y1="66053" x2="30778" y2="66053"/>
                            <a14:foregroundMark x1="25333" y1="60000" x2="25333" y2="60000"/>
                            <a14:foregroundMark x1="23111" y1="61053" x2="38000" y2="61053"/>
                            <a14:foregroundMark x1="30222" y1="66579" x2="30222" y2="66579"/>
                            <a14:foregroundMark x1="21000" y1="60526" x2="29556" y2="72368"/>
                            <a14:foregroundMark x1="29556" y1="72368" x2="37556" y2="72105"/>
                            <a14:foregroundMark x1="37556" y1="72105" x2="41333" y2="62895"/>
                            <a14:foregroundMark x1="8222" y1="63684" x2="8222" y2="63684"/>
                            <a14:foregroundMark x1="8222" y1="63684" x2="6889" y2="65263"/>
                            <a14:foregroundMark x1="9444" y1="59211" x2="10000" y2="63684"/>
                            <a14:foregroundMark x1="8222" y1="60000" x2="8222" y2="60000"/>
                            <a14:foregroundMark x1="6111" y1="60526" x2="9444" y2="68421"/>
                            <a14:foregroundMark x1="19222" y1="62895" x2="18667" y2="62895"/>
                            <a14:foregroundMark x1="19000" y1="62895" x2="19222" y2="64211"/>
                            <a14:foregroundMark x1="12778" y1="91579" x2="29000" y2="94474"/>
                            <a14:foregroundMark x1="29000" y1="94474" x2="36556" y2="92895"/>
                            <a14:foregroundMark x1="36556" y1="92895" x2="28556" y2="86842"/>
                            <a14:foregroundMark x1="28556" y1="86842" x2="13889" y2="91316"/>
                            <a14:foregroundMark x1="13889" y1="91316" x2="13556" y2="92105"/>
                            <a14:foregroundMark x1="52778" y1="66053" x2="60000" y2="68684"/>
                            <a14:foregroundMark x1="60000" y1="68684" x2="60778" y2="67895"/>
                            <a14:foregroundMark x1="61333" y1="64211" x2="61778" y2="60526"/>
                            <a14:foregroundMark x1="61000" y1="58158" x2="62333" y2="60526"/>
                            <a14:foregroundMark x1="55889" y1="47895" x2="62222" y2="55789"/>
                            <a14:foregroundMark x1="62222" y1="55789" x2="62333" y2="56316"/>
                            <a14:foregroundMark x1="52000" y1="44737" x2="55889" y2="50789"/>
                            <a14:foregroundMark x1="52000" y1="42368" x2="55111" y2="34474"/>
                            <a14:foregroundMark x1="54667" y1="34474" x2="60222" y2="35000"/>
                            <a14:foregroundMark x1="78667" y1="38158" x2="72333" y2="35526"/>
                            <a14:foregroundMark x1="70222" y1="35000" x2="68000" y2="44211"/>
                            <a14:foregroundMark x1="67222" y1="46579" x2="68444" y2="66053"/>
                            <a14:foregroundMark x1="69000" y1="63684" x2="76111" y2="67895"/>
                            <a14:foregroundMark x1="77444" y1="65263" x2="79222" y2="64211"/>
                            <a14:foregroundMark x1="83556" y1="67895" x2="86111" y2="50000"/>
                            <a14:foregroundMark x1="86111" y1="50000" x2="89000" y2="41579"/>
                            <a14:foregroundMark x1="89444" y1="37368" x2="92333" y2="36842"/>
                            <a14:foregroundMark x1="96667" y1="64737" x2="96667" y2="68947"/>
                            <a14:foregroundMark x1="50778" y1="90789" x2="50778" y2="90789"/>
                            <a14:foregroundMark x1="54889" y1="85526" x2="52778" y2="84211"/>
                            <a14:foregroundMark x1="50778" y1="96842" x2="50778" y2="96842"/>
                            <a14:foregroundMark x1="54333" y1="96053" x2="54333" y2="96053"/>
                            <a14:foregroundMark x1="57222" y1="88947" x2="57222" y2="88947"/>
                            <a14:foregroundMark x1="58889" y1="93421" x2="58889" y2="93421"/>
                            <a14:foregroundMark x1="56000" y1="96053" x2="56000" y2="96053"/>
                            <a14:foregroundMark x1="59556" y1="87895" x2="59556" y2="87895"/>
                            <a14:foregroundMark x1="61667" y1="93684" x2="61667" y2="93684"/>
                            <a14:foregroundMark x1="66111" y1="92105" x2="66111" y2="92105"/>
                            <a14:foregroundMark x1="69111" y1="91053" x2="69111" y2="91053"/>
                            <a14:foregroundMark x1="63444" y1="92895" x2="63444" y2="92895"/>
                            <a14:foregroundMark x1="65778" y1="87895" x2="65778" y2="87895"/>
                            <a14:foregroundMark x1="78778" y1="85526" x2="78778" y2="85526"/>
                            <a14:foregroundMark x1="78222" y1="89211" x2="78222" y2="89211"/>
                            <a14:foregroundMark x1="81444" y1="87895" x2="81444" y2="87895"/>
                            <a14:foregroundMark x1="75889" y1="90000" x2="75889" y2="90000"/>
                            <a14:foregroundMark x1="73222" y1="89474" x2="73222" y2="89474"/>
                            <a14:foregroundMark x1="84778" y1="88421" x2="84778" y2="88421"/>
                            <a14:foregroundMark x1="90000" y1="91579" x2="90000" y2="91579"/>
                            <a14:foregroundMark x1="90889" y1="83158" x2="90889" y2="83158"/>
                            <a14:foregroundMark x1="93889" y1="83684" x2="93889" y2="83684"/>
                            <a14:foregroundMark x1="97222" y1="88421" x2="97222" y2="88421"/>
                            <a14:foregroundMark x1="91667" y1="97105" x2="91667" y2="97105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341659" y="4213285"/>
                <a:ext cx="534486" cy="225672"/>
              </a:xfrm>
              <a:prstGeom prst="rect">
                <a:avLst/>
              </a:prstGeom>
            </p:spPr>
          </p:pic>
          <p:pic>
            <p:nvPicPr>
              <p:cNvPr id="106" name="Picture 105">
                <a:extLst>
                  <a:ext uri="{FF2B5EF4-FFF2-40B4-BE49-F238E27FC236}">
                    <a16:creationId xmlns="" xmlns:a16="http://schemas.microsoft.com/office/drawing/2014/main" id="{D6703235-7C36-4A3E-8E82-9B4F221D02C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">
                <a:extLst>
                  <a:ext uri="{BEBA8EAE-BF5A-486C-A8C5-ECC9F3942E4B}">
                    <a14:imgProps xmlns:a14="http://schemas.microsoft.com/office/drawing/2010/main">
                      <a14:imgLayer r:embed="rId15">
                        <a14:imgEffect>
                          <a14:backgroundRemoval t="1316" b="89833" l="6848" r="94022">
                            <a14:foregroundMark x1="6848" y1="29545" x2="6848" y2="29545"/>
                            <a14:foregroundMark x1="93152" y1="35885" x2="93152" y2="35885"/>
                            <a14:foregroundMark x1="42391" y1="70933" x2="42391" y2="70933"/>
                            <a14:foregroundMark x1="41413" y1="70215" x2="41413" y2="70215"/>
                            <a14:foregroundMark x1="41630" y1="73565" x2="41630" y2="73565"/>
                            <a14:foregroundMark x1="32935" y1="71770" x2="32935" y2="71770"/>
                            <a14:foregroundMark x1="31957" y1="1435" x2="31957" y2="1435"/>
                            <a14:foregroundMark x1="14783" y1="72727" x2="14783" y2="72727"/>
                            <a14:foregroundMark x1="14783" y1="72727" x2="14783" y2="77392"/>
                            <a14:foregroundMark x1="20435" y1="74761" x2="19783" y2="78230"/>
                            <a14:foregroundMark x1="10000" y1="72967" x2="9565" y2="76435"/>
                            <a14:foregroundMark x1="23804" y1="72129" x2="23804" y2="75598"/>
                            <a14:foregroundMark x1="33804" y1="73804" x2="37174" y2="75359"/>
                            <a14:foregroundMark x1="47174" y1="74043" x2="49239" y2="76675"/>
                            <a14:foregroundMark x1="56630" y1="71651" x2="56630" y2="77392"/>
                            <a14:foregroundMark x1="66957" y1="70574" x2="62609" y2="71411"/>
                            <a14:foregroundMark x1="49783" y1="73804" x2="49783" y2="73804"/>
                            <a14:foregroundMark x1="50217" y1="74282" x2="50217" y2="74282"/>
                            <a14:foregroundMark x1="61957" y1="73206" x2="61957" y2="73206"/>
                            <a14:foregroundMark x1="64239" y1="77632" x2="64239" y2="77632"/>
                            <a14:foregroundMark x1="13587" y1="70096" x2="13587" y2="70096"/>
                            <a14:foregroundMark x1="17609" y1="70096" x2="17609" y2="70096"/>
                            <a14:foregroundMark x1="69239" y1="74043" x2="69239" y2="74043"/>
                            <a14:foregroundMark x1="73370" y1="76914" x2="73370" y2="76914"/>
                            <a14:foregroundMark x1="72391" y1="69856" x2="72391" y2="69856"/>
                            <a14:foregroundMark x1="69783" y1="71651" x2="69783" y2="71651"/>
                            <a14:foregroundMark x1="78804" y1="71890" x2="78804" y2="75837"/>
                            <a14:foregroundMark x1="79239" y1="70096" x2="79239" y2="70096"/>
                            <a14:foregroundMark x1="78804" y1="69856" x2="80000" y2="70574"/>
                            <a14:foregroundMark x1="90217" y1="69617" x2="90761" y2="76914"/>
                            <a14:foregroundMark x1="88587" y1="70574" x2="84783" y2="72488"/>
                            <a14:foregroundMark x1="94022" y1="77392" x2="94022" y2="77392"/>
                          </a14:backgroundRemoval>
                        </a14:imgEffect>
                      </a14:imgLayer>
                    </a14:imgProps>
                  </a:ext>
                </a:extLst>
              </a:blip>
              <a:stretch>
                <a:fillRect/>
              </a:stretch>
            </p:blipFill>
            <p:spPr>
              <a:xfrm>
                <a:off x="1983386" y="4159972"/>
                <a:ext cx="363549" cy="330355"/>
              </a:xfrm>
              <a:prstGeom prst="rect">
                <a:avLst/>
              </a:prstGeom>
            </p:spPr>
          </p:pic>
        </p:grpSp>
        <p:pic>
          <p:nvPicPr>
            <p:cNvPr id="107" name="Picture 106">
              <a:extLst>
                <a:ext uri="{FF2B5EF4-FFF2-40B4-BE49-F238E27FC236}">
                  <a16:creationId xmlns="" xmlns:a16="http://schemas.microsoft.com/office/drawing/2014/main" id="{EFBB13D6-F065-482D-BDB0-7812A6EDFBD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7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9024" b="98527" l="9910" r="97898">
                          <a14:foregroundMark x1="88589" y1="14733" x2="80080" y2="9576"/>
                          <a14:foregroundMark x1="80080" y1="9576" x2="72873" y2="10497"/>
                          <a14:foregroundMark x1="72873" y1="10497" x2="66066" y2="16022"/>
                          <a14:foregroundMark x1="66066" y1="16022" x2="61662" y2="27256"/>
                          <a14:foregroundMark x1="61662" y1="27256" x2="61662" y2="27993"/>
                          <a14:foregroundMark x1="58559" y1="35912" x2="58859" y2="55064"/>
                          <a14:foregroundMark x1="85986" y1="31860" x2="85986" y2="31860"/>
                          <a14:foregroundMark x1="77377" y1="30571" x2="77377" y2="30571"/>
                          <a14:foregroundMark x1="76677" y1="34438" x2="76677" y2="34438"/>
                          <a14:foregroundMark x1="76176" y1="41989" x2="76176" y2="41989"/>
                          <a14:foregroundMark x1="83584" y1="39779" x2="83584" y2="39779"/>
                          <a14:foregroundMark x1="76677" y1="55985" x2="76677" y2="55985"/>
                          <a14:foregroundMark x1="94294" y1="55064" x2="94294" y2="55064"/>
                          <a14:foregroundMark x1="97898" y1="45488" x2="97898" y2="45488"/>
                          <a14:foregroundMark x1="73073" y1="94475" x2="73073" y2="94475"/>
                          <a14:foregroundMark x1="77377" y1="97238" x2="77377" y2="97238"/>
                          <a14:foregroundMark x1="64264" y1="93738" x2="64264" y2="93738"/>
                          <a14:foregroundMark x1="68669" y1="93186" x2="68669" y2="93186"/>
                          <a14:foregroundMark x1="80180" y1="98527" x2="80180" y2="98527"/>
                          <a14:foregroundMark x1="83083" y1="93554" x2="83083" y2="93554"/>
                          <a14:foregroundMark x1="89389" y1="93554" x2="89389" y2="93554"/>
                          <a14:backgroundMark x1="65065" y1="98343" x2="65065" y2="98343"/>
                          <a14:backgroundMark x1="73874" y1="99263" x2="73874" y2="99263"/>
                        </a14:backgroundRemoval>
                      </a14:imgEffect>
                      <a14:imgEffect>
                        <a14:colorTemperature colorTemp="11200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</a:extLst>
            </a:blip>
            <a:srcRect l="54218"/>
            <a:stretch/>
          </p:blipFill>
          <p:spPr>
            <a:xfrm>
              <a:off x="2746619" y="1306974"/>
              <a:ext cx="463440" cy="550214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152400" dist="12000" dir="900000" sy="98000" kx="110000" ky="200000" algn="tl" rotWithShape="0">
                <a:srgbClr val="000000">
                  <a:alpha val="30000"/>
                </a:srgbClr>
              </a:outerShdw>
            </a:effectLst>
            <a:scene3d>
              <a:camera prst="perspectiveRelaxed">
                <a:rot lat="19800000" lon="1200000" rev="20820000"/>
              </a:camera>
              <a:lightRig rig="threePt" dir="t"/>
            </a:scene3d>
            <a:sp3d contourW="6350" prstMaterial="matte">
              <a:bevelT w="101600" h="101600"/>
              <a:contourClr>
                <a:srgbClr val="969696"/>
              </a:contourClr>
            </a:sp3d>
          </p:spPr>
        </p:pic>
        <p:pic>
          <p:nvPicPr>
            <p:cNvPr id="118" name="Picture 117">
              <a:extLst>
                <a:ext uri="{FF2B5EF4-FFF2-40B4-BE49-F238E27FC236}">
                  <a16:creationId xmlns="" xmlns:a16="http://schemas.microsoft.com/office/drawing/2014/main" id="{B3AAAB58-4B39-4613-ADB8-451F13CFE1E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0">
              <a:extLst>
                <a:ext uri="{BEBA8EAE-BF5A-486C-A8C5-ECC9F3942E4B}">
                  <a14:imgProps xmlns:a14="http://schemas.microsoft.com/office/drawing/2010/main">
                    <a14:imgLayer r:embed="rId21">
                      <a14:imgEffect>
                        <a14:backgroundRemoval t="5741" b="95185" l="10000" r="90000">
                          <a14:foregroundMark x1="49815" y1="52407" x2="49815" y2="52407"/>
                          <a14:foregroundMark x1="49630" y1="12593" x2="49630" y2="12593"/>
                          <a14:foregroundMark x1="49259" y1="5741" x2="49259" y2="5741"/>
                          <a14:foregroundMark x1="50185" y1="88704" x2="50185" y2="88704"/>
                          <a14:foregroundMark x1="50185" y1="95185" x2="50185" y2="95185"/>
                        </a14:backgroundRemoval>
                      </a14:imgEffect>
                    </a14:imgLayer>
                  </a14:imgProps>
                </a:ext>
              </a:extLst>
            </a:blip>
            <a:srcRect l="29565" r="29081"/>
            <a:stretch/>
          </p:blipFill>
          <p:spPr>
            <a:xfrm>
              <a:off x="5607335" y="862778"/>
              <a:ext cx="987633" cy="2022750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152400" dist="12000" dir="900000" sy="98000" kx="110000" ky="200000" algn="tl" rotWithShape="0">
                <a:srgbClr val="000000">
                  <a:alpha val="30000"/>
                </a:srgbClr>
              </a:outerShdw>
            </a:effectLst>
            <a:scene3d>
              <a:camera prst="perspectiveRelaxed">
                <a:rot lat="19800000" lon="1200000" rev="20820000"/>
              </a:camera>
              <a:lightRig rig="threePt" dir="t"/>
            </a:scene3d>
            <a:sp3d contourW="6350" prstMaterial="matte">
              <a:bevelT w="101600" h="101600"/>
              <a:contourClr>
                <a:srgbClr val="969696"/>
              </a:contourClr>
            </a:sp3d>
          </p:spPr>
        </p:pic>
        <p:pic>
          <p:nvPicPr>
            <p:cNvPr id="49" name="Picture 48">
              <a:extLst>
                <a:ext uri="{FF2B5EF4-FFF2-40B4-BE49-F238E27FC236}">
                  <a16:creationId xmlns="" xmlns:a16="http://schemas.microsoft.com/office/drawing/2014/main" id="{8451E449-56EC-4AA6-BB32-C34246F51A26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5759247" y="4589853"/>
              <a:ext cx="576870" cy="286700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152400" dist="12000" dir="900000" sy="98000" kx="110000" ky="200000" algn="tl" rotWithShape="0">
                <a:srgbClr val="000000">
                  <a:alpha val="30000"/>
                </a:srgbClr>
              </a:outerShdw>
            </a:effectLst>
            <a:scene3d>
              <a:camera prst="perspectiveRelaxed">
                <a:rot lat="19800000" lon="1200000" rev="20820000"/>
              </a:camera>
              <a:lightRig rig="threePt" dir="t"/>
            </a:scene3d>
            <a:sp3d contourW="6350" prstMaterial="matte">
              <a:bevelT w="101600" h="101600"/>
              <a:contourClr>
                <a:srgbClr val="969696"/>
              </a:contourClr>
            </a:sp3d>
          </p:spPr>
        </p:pic>
        <p:pic>
          <p:nvPicPr>
            <p:cNvPr id="50" name="Picture 49">
              <a:extLst>
                <a:ext uri="{FF2B5EF4-FFF2-40B4-BE49-F238E27FC236}">
                  <a16:creationId xmlns="" xmlns:a16="http://schemas.microsoft.com/office/drawing/2014/main" id="{6BEBB132-AF76-423D-A13B-6E50EC86A1AD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0000" b="90000" l="4048" r="94048">
                          <a14:foregroundMark x1="7143" y1="30000" x2="7143" y2="30000"/>
                          <a14:foregroundMark x1="4048" y1="20682" x2="4048" y2="20682"/>
                          <a14:foregroundMark x1="83810" y1="62727" x2="83810" y2="62727"/>
                          <a14:foregroundMark x1="81548" y1="59318" x2="81548" y2="59318"/>
                          <a14:foregroundMark x1="81548" y1="59318" x2="81548" y2="59318"/>
                          <a14:foregroundMark x1="81548" y1="59318" x2="81548" y2="59318"/>
                          <a14:foregroundMark x1="86190" y1="54545" x2="87381" y2="70455"/>
                          <a14:foregroundMark x1="87381" y1="70455" x2="80476" y2="69545"/>
                          <a14:foregroundMark x1="94048" y1="46591" x2="94048" y2="46591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5816398" y="4049002"/>
              <a:ext cx="636814" cy="424383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152400" dist="12000" dir="900000" sy="98000" kx="110000" ky="200000" algn="tl" rotWithShape="0">
                <a:srgbClr val="000000">
                  <a:alpha val="30000"/>
                </a:srgbClr>
              </a:outerShdw>
            </a:effectLst>
            <a:scene3d>
              <a:camera prst="perspectiveRelaxed">
                <a:rot lat="19800000" lon="1200000" rev="20820000"/>
              </a:camera>
              <a:lightRig rig="threePt" dir="t"/>
            </a:scene3d>
            <a:sp3d contourW="6350" prstMaterial="matte">
              <a:bevelT w="101600" h="101600"/>
              <a:contourClr>
                <a:srgbClr val="969696"/>
              </a:contourClr>
            </a:sp3d>
          </p:spPr>
        </p:pic>
        <p:pic>
          <p:nvPicPr>
            <p:cNvPr id="51" name="Picture 50">
              <a:extLst>
                <a:ext uri="{FF2B5EF4-FFF2-40B4-BE49-F238E27FC236}">
                  <a16:creationId xmlns="" xmlns:a16="http://schemas.microsoft.com/office/drawing/2014/main" id="{077B16A6-2963-439B-811A-71299EA9DDA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7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9024" b="98527" l="9910" r="97898">
                          <a14:foregroundMark x1="88589" y1="14733" x2="80080" y2="9576"/>
                          <a14:foregroundMark x1="80080" y1="9576" x2="72873" y2="10497"/>
                          <a14:foregroundMark x1="72873" y1="10497" x2="66066" y2="16022"/>
                          <a14:foregroundMark x1="66066" y1="16022" x2="61662" y2="27256"/>
                          <a14:foregroundMark x1="61662" y1="27256" x2="61662" y2="27993"/>
                          <a14:foregroundMark x1="58559" y1="35912" x2="58859" y2="55064"/>
                          <a14:foregroundMark x1="85986" y1="31860" x2="85986" y2="31860"/>
                          <a14:foregroundMark x1="77377" y1="30571" x2="77377" y2="30571"/>
                          <a14:foregroundMark x1="76677" y1="34438" x2="76677" y2="34438"/>
                          <a14:foregroundMark x1="76176" y1="41989" x2="76176" y2="41989"/>
                          <a14:foregroundMark x1="83584" y1="39779" x2="83584" y2="39779"/>
                          <a14:foregroundMark x1="76677" y1="55985" x2="76677" y2="55985"/>
                          <a14:foregroundMark x1="94294" y1="55064" x2="94294" y2="55064"/>
                          <a14:foregroundMark x1="97898" y1="45488" x2="97898" y2="45488"/>
                          <a14:foregroundMark x1="73073" y1="94475" x2="73073" y2="94475"/>
                          <a14:foregroundMark x1="77377" y1="97238" x2="77377" y2="97238"/>
                          <a14:foregroundMark x1="64264" y1="93738" x2="64264" y2="93738"/>
                          <a14:foregroundMark x1="68669" y1="93186" x2="68669" y2="93186"/>
                          <a14:foregroundMark x1="80180" y1="98527" x2="80180" y2="98527"/>
                          <a14:foregroundMark x1="83083" y1="93554" x2="83083" y2="93554"/>
                          <a14:foregroundMark x1="89389" y1="93554" x2="89389" y2="93554"/>
                          <a14:backgroundMark x1="65065" y1="98343" x2="65065" y2="98343"/>
                          <a14:backgroundMark x1="73874" y1="99263" x2="73874" y2="99263"/>
                        </a14:backgroundRemoval>
                      </a14:imgEffect>
                      <a14:imgEffect>
                        <a14:colorTemperature colorTemp="11200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</a:extLst>
            </a:blip>
            <a:srcRect l="54218"/>
            <a:stretch/>
          </p:blipFill>
          <p:spPr>
            <a:xfrm>
              <a:off x="5888532" y="3410902"/>
              <a:ext cx="463440" cy="550214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152400" dist="12000" dir="900000" sy="98000" kx="110000" ky="200000" algn="tl" rotWithShape="0">
                <a:srgbClr val="000000">
                  <a:alpha val="30000"/>
                </a:srgbClr>
              </a:outerShdw>
            </a:effectLst>
            <a:scene3d>
              <a:camera prst="perspectiveRelaxed">
                <a:rot lat="19800000" lon="1200000" rev="20820000"/>
              </a:camera>
              <a:lightRig rig="threePt" dir="t"/>
            </a:scene3d>
            <a:sp3d contourW="6350" prstMaterial="matte">
              <a:bevelT w="101600" h="101600"/>
              <a:contourClr>
                <a:srgbClr val="969696"/>
              </a:contourClr>
            </a:sp3d>
          </p:spPr>
        </p:pic>
      </p:grpSp>
      <p:sp>
        <p:nvSpPr>
          <p:cNvPr id="117" name="Rectangle 116">
            <a:extLst>
              <a:ext uri="{FF2B5EF4-FFF2-40B4-BE49-F238E27FC236}">
                <a16:creationId xmlns="" xmlns:a16="http://schemas.microsoft.com/office/drawing/2014/main" id="{17FE7CC2-0A04-4784-8B67-B43D9EA24184}"/>
              </a:ext>
            </a:extLst>
          </p:cNvPr>
          <p:cNvSpPr/>
          <p:nvPr/>
        </p:nvSpPr>
        <p:spPr>
          <a:xfrm>
            <a:off x="1029247" y="9358605"/>
            <a:ext cx="5405561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b="1" dirty="0">
                <a:ln w="0"/>
                <a:solidFill>
                  <a:srgbClr val="FF5050"/>
                </a:solidFill>
                <a:latin typeface="Berlin Sans FB Demi" panose="020E0802020502020306" pitchFamily="34" charset="0"/>
              </a:rPr>
              <a:t>Trinity Hotel, Coast on Swansea, South wales</a:t>
            </a:r>
            <a:endParaRPr lang="en-US" sz="2000" b="1" cap="none" spc="0" dirty="0">
              <a:ln w="0"/>
              <a:solidFill>
                <a:srgbClr val="FF5050"/>
              </a:solidFill>
              <a:latin typeface="Berlin Sans FB Demi" panose="020E0802020502020306" pitchFamily="34" charset="0"/>
            </a:endParaRPr>
          </a:p>
        </p:txBody>
      </p:sp>
      <p:pic>
        <p:nvPicPr>
          <p:cNvPr id="98" name="Picture 97">
            <a:extLst>
              <a:ext uri="{FF2B5EF4-FFF2-40B4-BE49-F238E27FC236}">
                <a16:creationId xmlns="" xmlns:a16="http://schemas.microsoft.com/office/drawing/2014/main" id="{70B2DB0B-3025-4633-97B8-0910AE4BB14C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71444" y="3028915"/>
            <a:ext cx="2558827" cy="191448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108" name="Rectangle 107">
            <a:extLst>
              <a:ext uri="{FF2B5EF4-FFF2-40B4-BE49-F238E27FC236}">
                <a16:creationId xmlns="" xmlns:a16="http://schemas.microsoft.com/office/drawing/2014/main" id="{E28B6EB1-5050-43A2-BD97-F803219D233E}"/>
              </a:ext>
            </a:extLst>
          </p:cNvPr>
          <p:cNvSpPr/>
          <p:nvPr/>
        </p:nvSpPr>
        <p:spPr>
          <a:xfrm>
            <a:off x="736601" y="2841359"/>
            <a:ext cx="5726492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b="1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Berlin Sans FB Demi" panose="020E0802020502020306" pitchFamily="34" charset="0"/>
              </a:rPr>
              <a:t>Goats cheese and beetroot salad with Sauvignon Blanc</a:t>
            </a:r>
          </a:p>
        </p:txBody>
      </p:sp>
      <p:sp>
        <p:nvSpPr>
          <p:cNvPr id="109" name="Rectangle 108">
            <a:extLst>
              <a:ext uri="{FF2B5EF4-FFF2-40B4-BE49-F238E27FC236}">
                <a16:creationId xmlns="" xmlns:a16="http://schemas.microsoft.com/office/drawing/2014/main" id="{CE593217-6E05-41DA-B99B-40012807BCF8}"/>
              </a:ext>
            </a:extLst>
          </p:cNvPr>
          <p:cNvSpPr/>
          <p:nvPr/>
        </p:nvSpPr>
        <p:spPr>
          <a:xfrm>
            <a:off x="3374513" y="3464219"/>
            <a:ext cx="3242833" cy="163121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just"/>
            <a:r>
              <a:rPr lang="en-US" sz="1200" b="1" cap="none" spc="0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Adobe Garamond Pro Bold" panose="02020702060506020403" pitchFamily="18" charset="0"/>
              </a:rPr>
              <a:t>Price: </a:t>
            </a:r>
            <a:r>
              <a:rPr lang="en-US" sz="1200" cap="none" spc="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Only </a:t>
            </a:r>
            <a:r>
              <a:rPr lang="en-US" sz="1600" cap="none" spc="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£</a:t>
            </a:r>
            <a:r>
              <a:rPr lang="en-US" sz="1600" cap="none" spc="0" dirty="0" smtClean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9.50</a:t>
            </a:r>
            <a:endParaRPr lang="en-US" sz="1600" cap="none" spc="0" dirty="0">
              <a:ln w="0"/>
              <a:solidFill>
                <a:srgbClr val="E4C497"/>
              </a:solidFill>
              <a:latin typeface="Adobe Garamond Pro Bold" panose="02020702060506020403" pitchFamily="18" charset="0"/>
            </a:endParaRPr>
          </a:p>
          <a:p>
            <a:pPr algn="just"/>
            <a:r>
              <a:rPr lang="en-US" sz="1200" b="1" cap="none" spc="0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Adobe Garamond Pro Bold" panose="02020702060506020403" pitchFamily="18" charset="0"/>
              </a:rPr>
              <a:t>Calories: </a:t>
            </a:r>
            <a:r>
              <a:rPr lang="en-US" sz="1200" b="1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200</a:t>
            </a:r>
            <a:r>
              <a:rPr lang="en-US" sz="1200" cap="none" spc="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.9 </a:t>
            </a:r>
            <a:r>
              <a:rPr lang="en-US" sz="1200" cap="none" spc="0" dirty="0" err="1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KCal</a:t>
            </a:r>
            <a:r>
              <a:rPr lang="en-US" sz="1200" cap="none" spc="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 (Fat 9g)</a:t>
            </a:r>
          </a:p>
          <a:p>
            <a:r>
              <a:rPr lang="en-US" sz="1200" b="1" cap="none" spc="0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Adobe Garamond Pro Bold" panose="02020702060506020403" pitchFamily="18" charset="0"/>
              </a:rPr>
              <a:t>Allergens</a:t>
            </a:r>
            <a:r>
              <a:rPr lang="en-US" sz="1200" b="1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Adobe Garamond Pro Bold" panose="02020702060506020403" pitchFamily="18" charset="0"/>
              </a:rPr>
              <a:t>: </a:t>
            </a:r>
            <a:r>
              <a:rPr lang="en-US" sz="1200" b="1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Cheese</a:t>
            </a:r>
            <a:r>
              <a:rPr lang="en-US" sz="1200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Adobe Garamond Pro Bold" panose="02020702060506020403" pitchFamily="18" charset="0"/>
              </a:rPr>
              <a:t> </a:t>
            </a:r>
            <a:endParaRPr lang="en-US" sz="1200" b="1" dirty="0">
              <a:ln w="0"/>
              <a:solidFill>
                <a:schemeClr val="accent4">
                  <a:lumMod val="60000"/>
                  <a:lumOff val="40000"/>
                </a:schemeClr>
              </a:solidFill>
              <a:latin typeface="Adobe Garamond Pro Bold" panose="02020702060506020403" pitchFamily="18" charset="0"/>
            </a:endParaRPr>
          </a:p>
          <a:p>
            <a:pPr algn="just"/>
            <a:r>
              <a:rPr lang="en-US" sz="1200" b="1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Adobe Garamond Pro Bold" panose="02020702060506020403" pitchFamily="18" charset="0"/>
              </a:rPr>
              <a:t>Availability: </a:t>
            </a:r>
            <a:r>
              <a:rPr lang="en-US" sz="1200" b="1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11:00 am to 02:00 pm</a:t>
            </a:r>
          </a:p>
          <a:p>
            <a:pPr algn="just"/>
            <a:r>
              <a:rPr lang="en-US" sz="1200" b="1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Adobe Garamond Pro Bold" panose="02020702060506020403" pitchFamily="18" charset="0"/>
              </a:rPr>
              <a:t>Order by: </a:t>
            </a:r>
            <a:r>
              <a:rPr lang="en-US" sz="120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+44 0915 123456/</a:t>
            </a:r>
          </a:p>
          <a:p>
            <a:pPr algn="just"/>
            <a:r>
              <a:rPr lang="en-US" sz="120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  <a:hlinkClick r:id="rId6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www.trinityhotel.co.uk</a:t>
            </a:r>
            <a:r>
              <a:rPr lang="en-US" sz="120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/</a:t>
            </a:r>
          </a:p>
          <a:p>
            <a:pPr algn="just"/>
            <a:r>
              <a:rPr lang="en-US" sz="1200" dirty="0">
                <a:ln w="0"/>
                <a:solidFill>
                  <a:srgbClr val="E4C497"/>
                </a:solidFill>
                <a:latin typeface="Adobe Garamond Pro Bold" panose="02020702060506020403" pitchFamily="18" charset="0"/>
              </a:rPr>
              <a:t>UberEATS</a:t>
            </a:r>
          </a:p>
          <a:p>
            <a:pPr algn="just"/>
            <a:r>
              <a:rPr lang="en-US" sz="1200" b="1" cap="none" spc="0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latin typeface="Adobe Garamond Pro Bold" panose="02020702060506020403" pitchFamily="18" charset="0"/>
              </a:rPr>
              <a:t>Payments by</a:t>
            </a:r>
          </a:p>
        </p:txBody>
      </p:sp>
      <p:pic>
        <p:nvPicPr>
          <p:cNvPr id="119" name="Picture 118">
            <a:extLst>
              <a:ext uri="{FF2B5EF4-FFF2-40B4-BE49-F238E27FC236}">
                <a16:creationId xmlns="" xmlns:a16="http://schemas.microsoft.com/office/drawing/2014/main" id="{5BD31105-91AF-4EFB-BBFC-8EEB4D1C94EA}"/>
              </a:ext>
            </a:extLst>
          </p:cNvPr>
          <p:cNvPicPr>
            <a:picLocks noChangeAspect="1"/>
          </p:cNvPicPr>
          <p:nvPr/>
        </p:nvPicPr>
        <p:blipFill rotWithShape="1">
          <a:blip r:embed="rId2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94366" y="3153703"/>
            <a:ext cx="567139" cy="182464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20" name="Picture 119">
            <a:extLst>
              <a:ext uri="{FF2B5EF4-FFF2-40B4-BE49-F238E27FC236}">
                <a16:creationId xmlns="" xmlns:a16="http://schemas.microsoft.com/office/drawing/2014/main" id="{147CF7D8-33DD-46C4-8871-A268DAAB224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21423" r="19267" b="36257"/>
          <a:stretch/>
        </p:blipFill>
        <p:spPr>
          <a:xfrm>
            <a:off x="411523" y="9272681"/>
            <a:ext cx="711674" cy="571957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="" xmlns:a16="http://schemas.microsoft.com/office/drawing/2014/main" id="{0753A29D-C24D-439B-96FE-31694AFBFCD8}"/>
              </a:ext>
            </a:extLst>
          </p:cNvPr>
          <p:cNvSpPr/>
          <p:nvPr/>
        </p:nvSpPr>
        <p:spPr>
          <a:xfrm>
            <a:off x="-701" y="953261"/>
            <a:ext cx="6858701" cy="1938967"/>
          </a:xfrm>
          <a:prstGeom prst="rect">
            <a:avLst/>
          </a:prstGeom>
          <a:noFill/>
          <a:ln w="3175">
            <a:solidFill>
              <a:srgbClr val="99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53" name="Picture 52">
            <a:extLst>
              <a:ext uri="{FF2B5EF4-FFF2-40B4-BE49-F238E27FC236}">
                <a16:creationId xmlns="" xmlns:a16="http://schemas.microsoft.com/office/drawing/2014/main" id="{48AEE3BB-ABFF-4B06-B046-270E029DCEA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53" b="97105" l="1778" r="97111">
                        <a14:foregroundMark x1="9444" y1="28421" x2="9444" y2="28421"/>
                        <a14:foregroundMark x1="4333" y1="48421" x2="4333" y2="48421"/>
                        <a14:foregroundMark x1="18444" y1="7632" x2="18444" y2="7632"/>
                        <a14:foregroundMark x1="19778" y1="90263" x2="19778" y2="90263"/>
                        <a14:foregroundMark x1="23333" y1="64211" x2="23333" y2="64211"/>
                        <a14:foregroundMark x1="1778" y1="50789" x2="1778" y2="50789"/>
                        <a14:foregroundMark x1="32333" y1="3947" x2="32333" y2="3947"/>
                        <a14:foregroundMark x1="19778" y1="1053" x2="19778" y2="1053"/>
                        <a14:foregroundMark x1="20222" y1="90789" x2="20222" y2="90789"/>
                        <a14:foregroundMark x1="30778" y1="66053" x2="30778" y2="66053"/>
                        <a14:foregroundMark x1="25333" y1="60000" x2="25333" y2="60000"/>
                        <a14:foregroundMark x1="23111" y1="61053" x2="38000" y2="61053"/>
                        <a14:foregroundMark x1="30222" y1="66579" x2="30222" y2="66579"/>
                        <a14:foregroundMark x1="21000" y1="60526" x2="29556" y2="72368"/>
                        <a14:foregroundMark x1="29556" y1="72368" x2="37556" y2="72105"/>
                        <a14:foregroundMark x1="37556" y1="72105" x2="41333" y2="62895"/>
                        <a14:foregroundMark x1="8222" y1="63684" x2="8222" y2="63684"/>
                        <a14:foregroundMark x1="8222" y1="63684" x2="6889" y2="65263"/>
                        <a14:foregroundMark x1="9444" y1="59211" x2="10000" y2="63684"/>
                        <a14:foregroundMark x1="8222" y1="60000" x2="8222" y2="60000"/>
                        <a14:foregroundMark x1="6111" y1="60526" x2="9444" y2="68421"/>
                        <a14:foregroundMark x1="19222" y1="62895" x2="18667" y2="62895"/>
                        <a14:foregroundMark x1="19000" y1="62895" x2="19222" y2="64211"/>
                        <a14:foregroundMark x1="12778" y1="91579" x2="29000" y2="94474"/>
                        <a14:foregroundMark x1="29000" y1="94474" x2="36556" y2="92895"/>
                        <a14:foregroundMark x1="36556" y1="92895" x2="28556" y2="86842"/>
                        <a14:foregroundMark x1="28556" y1="86842" x2="13889" y2="91316"/>
                        <a14:foregroundMark x1="13889" y1="91316" x2="13556" y2="92105"/>
                        <a14:foregroundMark x1="52778" y1="66053" x2="60000" y2="68684"/>
                        <a14:foregroundMark x1="60000" y1="68684" x2="60778" y2="67895"/>
                        <a14:foregroundMark x1="61333" y1="64211" x2="61778" y2="60526"/>
                        <a14:foregroundMark x1="61000" y1="58158" x2="62333" y2="60526"/>
                        <a14:foregroundMark x1="55889" y1="47895" x2="62222" y2="55789"/>
                        <a14:foregroundMark x1="62222" y1="55789" x2="62333" y2="56316"/>
                        <a14:foregroundMark x1="52000" y1="44737" x2="55889" y2="50789"/>
                        <a14:foregroundMark x1="52000" y1="42368" x2="55111" y2="34474"/>
                        <a14:foregroundMark x1="54667" y1="34474" x2="60222" y2="35000"/>
                        <a14:foregroundMark x1="78667" y1="38158" x2="72333" y2="35526"/>
                        <a14:foregroundMark x1="70222" y1="35000" x2="68000" y2="44211"/>
                        <a14:foregroundMark x1="67222" y1="46579" x2="68444" y2="66053"/>
                        <a14:foregroundMark x1="69000" y1="63684" x2="76111" y2="67895"/>
                        <a14:foregroundMark x1="77444" y1="65263" x2="79222" y2="64211"/>
                        <a14:foregroundMark x1="83556" y1="67895" x2="86111" y2="50000"/>
                        <a14:foregroundMark x1="86111" y1="50000" x2="89000" y2="41579"/>
                        <a14:foregroundMark x1="89444" y1="37368" x2="92333" y2="36842"/>
                        <a14:foregroundMark x1="96667" y1="64737" x2="96667" y2="68947"/>
                        <a14:foregroundMark x1="50778" y1="90789" x2="50778" y2="90789"/>
                        <a14:foregroundMark x1="54889" y1="85526" x2="52778" y2="84211"/>
                        <a14:foregroundMark x1="50778" y1="96842" x2="50778" y2="96842"/>
                        <a14:foregroundMark x1="54333" y1="96053" x2="54333" y2="96053"/>
                        <a14:foregroundMark x1="57222" y1="88947" x2="57222" y2="88947"/>
                        <a14:foregroundMark x1="58889" y1="93421" x2="58889" y2="93421"/>
                        <a14:foregroundMark x1="56000" y1="96053" x2="56000" y2="96053"/>
                        <a14:foregroundMark x1="59556" y1="87895" x2="59556" y2="87895"/>
                        <a14:foregroundMark x1="61667" y1="93684" x2="61667" y2="93684"/>
                        <a14:foregroundMark x1="66111" y1="92105" x2="66111" y2="92105"/>
                        <a14:foregroundMark x1="69111" y1="91053" x2="69111" y2="91053"/>
                        <a14:foregroundMark x1="63444" y1="92895" x2="63444" y2="92895"/>
                        <a14:foregroundMark x1="65778" y1="87895" x2="65778" y2="87895"/>
                        <a14:foregroundMark x1="78778" y1="85526" x2="78778" y2="85526"/>
                        <a14:foregroundMark x1="78222" y1="89211" x2="78222" y2="89211"/>
                        <a14:foregroundMark x1="81444" y1="87895" x2="81444" y2="87895"/>
                        <a14:foregroundMark x1="75889" y1="90000" x2="75889" y2="90000"/>
                        <a14:foregroundMark x1="73222" y1="89474" x2="73222" y2="89474"/>
                        <a14:foregroundMark x1="84778" y1="88421" x2="84778" y2="88421"/>
                        <a14:foregroundMark x1="90000" y1="91579" x2="90000" y2="91579"/>
                        <a14:foregroundMark x1="90889" y1="83158" x2="90889" y2="83158"/>
                        <a14:foregroundMark x1="93889" y1="83684" x2="93889" y2="83684"/>
                        <a14:foregroundMark x1="97222" y1="88421" x2="97222" y2="88421"/>
                        <a14:foregroundMark x1="91667" y1="97105" x2="91667" y2="9710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437343" y="4762680"/>
            <a:ext cx="534486" cy="225672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="" xmlns:a16="http://schemas.microsoft.com/office/drawing/2014/main" id="{2AED9832-2941-4F84-AE95-297300007A7A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316" b="89833" l="6848" r="94022">
                        <a14:foregroundMark x1="6848" y1="29545" x2="6848" y2="29545"/>
                        <a14:foregroundMark x1="93152" y1="35885" x2="93152" y2="35885"/>
                        <a14:foregroundMark x1="42391" y1="70933" x2="42391" y2="70933"/>
                        <a14:foregroundMark x1="41413" y1="70215" x2="41413" y2="70215"/>
                        <a14:foregroundMark x1="41630" y1="73565" x2="41630" y2="73565"/>
                        <a14:foregroundMark x1="32935" y1="71770" x2="32935" y2="71770"/>
                        <a14:foregroundMark x1="31957" y1="1435" x2="31957" y2="1435"/>
                        <a14:foregroundMark x1="14783" y1="72727" x2="14783" y2="72727"/>
                        <a14:foregroundMark x1="14783" y1="72727" x2="14783" y2="77392"/>
                        <a14:foregroundMark x1="20435" y1="74761" x2="19783" y2="78230"/>
                        <a14:foregroundMark x1="10000" y1="72967" x2="9565" y2="76435"/>
                        <a14:foregroundMark x1="23804" y1="72129" x2="23804" y2="75598"/>
                        <a14:foregroundMark x1="33804" y1="73804" x2="37174" y2="75359"/>
                        <a14:foregroundMark x1="47174" y1="74043" x2="49239" y2="76675"/>
                        <a14:foregroundMark x1="56630" y1="71651" x2="56630" y2="77392"/>
                        <a14:foregroundMark x1="66957" y1="70574" x2="62609" y2="71411"/>
                        <a14:foregroundMark x1="49783" y1="73804" x2="49783" y2="73804"/>
                        <a14:foregroundMark x1="50217" y1="74282" x2="50217" y2="74282"/>
                        <a14:foregroundMark x1="61957" y1="73206" x2="61957" y2="73206"/>
                        <a14:foregroundMark x1="64239" y1="77632" x2="64239" y2="77632"/>
                        <a14:foregroundMark x1="13587" y1="70096" x2="13587" y2="70096"/>
                        <a14:foregroundMark x1="17609" y1="70096" x2="17609" y2="70096"/>
                        <a14:foregroundMark x1="69239" y1="74043" x2="69239" y2="74043"/>
                        <a14:foregroundMark x1="73370" y1="76914" x2="73370" y2="76914"/>
                        <a14:foregroundMark x1="72391" y1="69856" x2="72391" y2="69856"/>
                        <a14:foregroundMark x1="69783" y1="71651" x2="69783" y2="71651"/>
                        <a14:foregroundMark x1="78804" y1="71890" x2="78804" y2="75837"/>
                        <a14:foregroundMark x1="79239" y1="70096" x2="79239" y2="70096"/>
                        <a14:foregroundMark x1="78804" y1="69856" x2="80000" y2="70574"/>
                        <a14:foregroundMark x1="90217" y1="69617" x2="90761" y2="76914"/>
                        <a14:foregroundMark x1="88587" y1="70574" x2="84783" y2="72488"/>
                        <a14:foregroundMark x1="94022" y1="77392" x2="94022" y2="7739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79070" y="4709367"/>
            <a:ext cx="363549" cy="330355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="" xmlns:a16="http://schemas.microsoft.com/office/drawing/2014/main" id="{68DAAABC-BB7D-4F19-B247-29C83EE99847}"/>
              </a:ext>
            </a:extLst>
          </p:cNvPr>
          <p:cNvSpPr/>
          <p:nvPr/>
        </p:nvSpPr>
        <p:spPr>
          <a:xfrm>
            <a:off x="0" y="5126276"/>
            <a:ext cx="6858701" cy="1938967"/>
          </a:xfrm>
          <a:prstGeom prst="rect">
            <a:avLst/>
          </a:prstGeom>
          <a:noFill/>
          <a:ln w="3175">
            <a:solidFill>
              <a:srgbClr val="99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17209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328</TotalTime>
  <Words>241</Words>
  <Application>Microsoft Office PowerPoint</Application>
  <PresentationFormat>A4 Paper (210x297 mm)</PresentationFormat>
  <Paragraphs>42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Marius Roibu</dc:creator>
  <cp:lastModifiedBy>Windows User</cp:lastModifiedBy>
  <cp:revision>87</cp:revision>
  <dcterms:created xsi:type="dcterms:W3CDTF">2022-02-21T06:37:08Z</dcterms:created>
  <dcterms:modified xsi:type="dcterms:W3CDTF">2022-02-23T17:25:16Z</dcterms:modified>
</cp:coreProperties>
</file>