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28803600" cy="512064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1AF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40" d="100"/>
          <a:sy n="40" d="100"/>
        </p:scale>
        <p:origin x="118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60270" y="8380311"/>
            <a:ext cx="24483060" cy="17827413"/>
          </a:xfrm>
        </p:spPr>
        <p:txBody>
          <a:bodyPr anchor="b"/>
          <a:lstStyle>
            <a:lvl1pPr algn="ctr">
              <a:defRPr sz="18900"/>
            </a:lvl1pPr>
          </a:lstStyle>
          <a:p>
            <a:r>
              <a:rPr lang="en-US"/>
              <a:t>Click to edit Master title style</a:t>
            </a:r>
            <a:endParaRPr lang="en-US" dirty="0"/>
          </a:p>
        </p:txBody>
      </p:sp>
      <p:sp>
        <p:nvSpPr>
          <p:cNvPr id="3" name="Subtitle 2"/>
          <p:cNvSpPr>
            <a:spLocks noGrp="1"/>
          </p:cNvSpPr>
          <p:nvPr>
            <p:ph type="subTitle" idx="1"/>
          </p:nvPr>
        </p:nvSpPr>
        <p:spPr>
          <a:xfrm>
            <a:off x="3600450" y="26895217"/>
            <a:ext cx="21602700" cy="12363023"/>
          </a:xfrm>
        </p:spPr>
        <p:txBody>
          <a:bodyPr/>
          <a:lstStyle>
            <a:lvl1pPr marL="0" indent="0" algn="ctr">
              <a:buNone/>
              <a:defRPr sz="7560"/>
            </a:lvl1pPr>
            <a:lvl2pPr marL="1440180" indent="0" algn="ctr">
              <a:buNone/>
              <a:defRPr sz="6300"/>
            </a:lvl2pPr>
            <a:lvl3pPr marL="2880360" indent="0" algn="ctr">
              <a:buNone/>
              <a:defRPr sz="5670"/>
            </a:lvl3pPr>
            <a:lvl4pPr marL="4320540" indent="0" algn="ctr">
              <a:buNone/>
              <a:defRPr sz="5040"/>
            </a:lvl4pPr>
            <a:lvl5pPr marL="5760720" indent="0" algn="ctr">
              <a:buNone/>
              <a:defRPr sz="5040"/>
            </a:lvl5pPr>
            <a:lvl6pPr marL="7200900" indent="0" algn="ctr">
              <a:buNone/>
              <a:defRPr sz="5040"/>
            </a:lvl6pPr>
            <a:lvl7pPr marL="8641080" indent="0" algn="ctr">
              <a:buNone/>
              <a:defRPr sz="5040"/>
            </a:lvl7pPr>
            <a:lvl8pPr marL="10081260" indent="0" algn="ctr">
              <a:buNone/>
              <a:defRPr sz="5040"/>
            </a:lvl8pPr>
            <a:lvl9pPr marL="11521440" indent="0" algn="ctr">
              <a:buNone/>
              <a:defRPr sz="50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119F65-A20F-410C-AD56-BAED906A3C0C}"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692940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19F65-A20F-410C-AD56-BAED906A3C0C}"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87254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65247" y="12766055"/>
            <a:ext cx="24843105" cy="21300436"/>
          </a:xfrm>
        </p:spPr>
        <p:txBody>
          <a:bodyPr anchor="b"/>
          <a:lstStyle>
            <a:lvl1pPr>
              <a:defRPr sz="18900"/>
            </a:lvl1pPr>
          </a:lstStyle>
          <a:p>
            <a:r>
              <a:rPr lang="en-US"/>
              <a:t>Click to edit Master title style</a:t>
            </a:r>
            <a:endParaRPr lang="en-US" dirty="0"/>
          </a:p>
        </p:txBody>
      </p:sp>
      <p:sp>
        <p:nvSpPr>
          <p:cNvPr id="3" name="Text Placeholder 2"/>
          <p:cNvSpPr>
            <a:spLocks noGrp="1"/>
          </p:cNvSpPr>
          <p:nvPr>
            <p:ph type="body" idx="1"/>
          </p:nvPr>
        </p:nvSpPr>
        <p:spPr>
          <a:xfrm>
            <a:off x="1965247" y="34268002"/>
            <a:ext cx="24843105" cy="11201396"/>
          </a:xfrm>
        </p:spPr>
        <p:txBody>
          <a:bodyPr/>
          <a:lstStyle>
            <a:lvl1pPr marL="0" indent="0">
              <a:buNone/>
              <a:defRPr sz="7560">
                <a:solidFill>
                  <a:schemeClr val="tx1"/>
                </a:solidFill>
              </a:defRPr>
            </a:lvl1pPr>
            <a:lvl2pPr marL="1440180" indent="0">
              <a:buNone/>
              <a:defRPr sz="6300">
                <a:solidFill>
                  <a:schemeClr val="tx1">
                    <a:tint val="75000"/>
                  </a:schemeClr>
                </a:solidFill>
              </a:defRPr>
            </a:lvl2pPr>
            <a:lvl3pPr marL="2880360" indent="0">
              <a:buNone/>
              <a:defRPr sz="5670">
                <a:solidFill>
                  <a:schemeClr val="tx1">
                    <a:tint val="75000"/>
                  </a:schemeClr>
                </a:solidFill>
              </a:defRPr>
            </a:lvl3pPr>
            <a:lvl4pPr marL="4320540" indent="0">
              <a:buNone/>
              <a:defRPr sz="5040">
                <a:solidFill>
                  <a:schemeClr val="tx1">
                    <a:tint val="75000"/>
                  </a:schemeClr>
                </a:solidFill>
              </a:defRPr>
            </a:lvl4pPr>
            <a:lvl5pPr marL="5760720" indent="0">
              <a:buNone/>
              <a:defRPr sz="5040">
                <a:solidFill>
                  <a:schemeClr val="tx1">
                    <a:tint val="75000"/>
                  </a:schemeClr>
                </a:solidFill>
              </a:defRPr>
            </a:lvl5pPr>
            <a:lvl6pPr marL="7200900" indent="0">
              <a:buNone/>
              <a:defRPr sz="5040">
                <a:solidFill>
                  <a:schemeClr val="tx1">
                    <a:tint val="75000"/>
                  </a:schemeClr>
                </a:solidFill>
              </a:defRPr>
            </a:lvl6pPr>
            <a:lvl7pPr marL="8641080" indent="0">
              <a:buNone/>
              <a:defRPr sz="5040">
                <a:solidFill>
                  <a:schemeClr val="tx1">
                    <a:tint val="75000"/>
                  </a:schemeClr>
                </a:solidFill>
              </a:defRPr>
            </a:lvl7pPr>
            <a:lvl8pPr marL="10081260" indent="0">
              <a:buNone/>
              <a:defRPr sz="5040">
                <a:solidFill>
                  <a:schemeClr val="tx1">
                    <a:tint val="75000"/>
                  </a:schemeClr>
                </a:solidFill>
              </a:defRPr>
            </a:lvl8pPr>
            <a:lvl9pPr marL="11521440" indent="0">
              <a:buNone/>
              <a:defRPr sz="50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119F65-A20F-410C-AD56-BAED906A3C0C}"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965456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80248" y="13631334"/>
            <a:ext cx="12241530" cy="324899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581823" y="13631334"/>
            <a:ext cx="12241530" cy="324899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119F65-A20F-410C-AD56-BAED906A3C0C}" type="datetimeFigureOut">
              <a:rPr lang="en-GB" smtClean="0"/>
              <a:t>25/07/2021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325916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83999" y="2726278"/>
            <a:ext cx="24843105" cy="98975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984002" y="12552684"/>
            <a:ext cx="12185271" cy="6151876"/>
          </a:xfrm>
        </p:spPr>
        <p:txBody>
          <a:bodyPr anchor="b"/>
          <a:lstStyle>
            <a:lvl1pPr marL="0" indent="0">
              <a:buNone/>
              <a:defRPr sz="7560" b="1"/>
            </a:lvl1pPr>
            <a:lvl2pPr marL="1440180" indent="0">
              <a:buNone/>
              <a:defRPr sz="6300" b="1"/>
            </a:lvl2pPr>
            <a:lvl3pPr marL="2880360" indent="0">
              <a:buNone/>
              <a:defRPr sz="5670" b="1"/>
            </a:lvl3pPr>
            <a:lvl4pPr marL="4320540" indent="0">
              <a:buNone/>
              <a:defRPr sz="5040" b="1"/>
            </a:lvl4pPr>
            <a:lvl5pPr marL="5760720" indent="0">
              <a:buNone/>
              <a:defRPr sz="5040" b="1"/>
            </a:lvl5pPr>
            <a:lvl6pPr marL="7200900" indent="0">
              <a:buNone/>
              <a:defRPr sz="5040" b="1"/>
            </a:lvl6pPr>
            <a:lvl7pPr marL="8641080" indent="0">
              <a:buNone/>
              <a:defRPr sz="5040" b="1"/>
            </a:lvl7pPr>
            <a:lvl8pPr marL="10081260" indent="0">
              <a:buNone/>
              <a:defRPr sz="5040" b="1"/>
            </a:lvl8pPr>
            <a:lvl9pPr marL="11521440" indent="0">
              <a:buNone/>
              <a:defRPr sz="5040" b="1"/>
            </a:lvl9pPr>
          </a:lstStyle>
          <a:p>
            <a:pPr lvl="0"/>
            <a:r>
              <a:rPr lang="en-US"/>
              <a:t>Click to edit Master text styles</a:t>
            </a:r>
          </a:p>
        </p:txBody>
      </p:sp>
      <p:sp>
        <p:nvSpPr>
          <p:cNvPr id="4" name="Content Placeholder 3"/>
          <p:cNvSpPr>
            <a:spLocks noGrp="1"/>
          </p:cNvSpPr>
          <p:nvPr>
            <p:ph sz="half" idx="2"/>
          </p:nvPr>
        </p:nvSpPr>
        <p:spPr>
          <a:xfrm>
            <a:off x="1984002" y="18704560"/>
            <a:ext cx="12185271" cy="275115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581824" y="12552684"/>
            <a:ext cx="12245282" cy="6151876"/>
          </a:xfrm>
        </p:spPr>
        <p:txBody>
          <a:bodyPr anchor="b"/>
          <a:lstStyle>
            <a:lvl1pPr marL="0" indent="0">
              <a:buNone/>
              <a:defRPr sz="7560" b="1"/>
            </a:lvl1pPr>
            <a:lvl2pPr marL="1440180" indent="0">
              <a:buNone/>
              <a:defRPr sz="6300" b="1"/>
            </a:lvl2pPr>
            <a:lvl3pPr marL="2880360" indent="0">
              <a:buNone/>
              <a:defRPr sz="5670" b="1"/>
            </a:lvl3pPr>
            <a:lvl4pPr marL="4320540" indent="0">
              <a:buNone/>
              <a:defRPr sz="5040" b="1"/>
            </a:lvl4pPr>
            <a:lvl5pPr marL="5760720" indent="0">
              <a:buNone/>
              <a:defRPr sz="5040" b="1"/>
            </a:lvl5pPr>
            <a:lvl6pPr marL="7200900" indent="0">
              <a:buNone/>
              <a:defRPr sz="5040" b="1"/>
            </a:lvl6pPr>
            <a:lvl7pPr marL="8641080" indent="0">
              <a:buNone/>
              <a:defRPr sz="5040" b="1"/>
            </a:lvl7pPr>
            <a:lvl8pPr marL="10081260" indent="0">
              <a:buNone/>
              <a:defRPr sz="5040" b="1"/>
            </a:lvl8pPr>
            <a:lvl9pPr marL="11521440" indent="0">
              <a:buNone/>
              <a:defRPr sz="5040" b="1"/>
            </a:lvl9pPr>
          </a:lstStyle>
          <a:p>
            <a:pPr lvl="0"/>
            <a:r>
              <a:rPr lang="en-US"/>
              <a:t>Click to edit Master text styles</a:t>
            </a:r>
          </a:p>
        </p:txBody>
      </p:sp>
      <p:sp>
        <p:nvSpPr>
          <p:cNvPr id="6" name="Content Placeholder 5"/>
          <p:cNvSpPr>
            <a:spLocks noGrp="1"/>
          </p:cNvSpPr>
          <p:nvPr>
            <p:ph sz="quarter" idx="4"/>
          </p:nvPr>
        </p:nvSpPr>
        <p:spPr>
          <a:xfrm>
            <a:off x="14581824" y="18704560"/>
            <a:ext cx="12245282" cy="275115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119F65-A20F-410C-AD56-BAED906A3C0C}" type="datetimeFigureOut">
              <a:rPr lang="en-GB" smtClean="0"/>
              <a:t>25/07/2021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352796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119F65-A20F-410C-AD56-BAED906A3C0C}" type="datetimeFigureOut">
              <a:rPr lang="en-GB" smtClean="0"/>
              <a:t>25/07/2021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683605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119F65-A20F-410C-AD56-BAED906A3C0C}" type="datetimeFigureOut">
              <a:rPr lang="en-GB" smtClean="0"/>
              <a:t>25/07/2021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39336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83999" y="3413760"/>
            <a:ext cx="9289911" cy="11948160"/>
          </a:xfrm>
        </p:spPr>
        <p:txBody>
          <a:bodyPr anchor="b"/>
          <a:lstStyle>
            <a:lvl1pPr>
              <a:defRPr sz="10080"/>
            </a:lvl1pPr>
          </a:lstStyle>
          <a:p>
            <a:r>
              <a:rPr lang="en-US"/>
              <a:t>Click to edit Master title style</a:t>
            </a:r>
            <a:endParaRPr lang="en-US" dirty="0"/>
          </a:p>
        </p:txBody>
      </p:sp>
      <p:sp>
        <p:nvSpPr>
          <p:cNvPr id="3" name="Content Placeholder 2"/>
          <p:cNvSpPr>
            <a:spLocks noGrp="1"/>
          </p:cNvSpPr>
          <p:nvPr>
            <p:ph idx="1"/>
          </p:nvPr>
        </p:nvSpPr>
        <p:spPr>
          <a:xfrm>
            <a:off x="12245281" y="7372785"/>
            <a:ext cx="14581823" cy="36389733"/>
          </a:xfrm>
        </p:spPr>
        <p:txBody>
          <a:bodyPr/>
          <a:lstStyle>
            <a:lvl1pPr>
              <a:defRPr sz="10080"/>
            </a:lvl1pPr>
            <a:lvl2pPr>
              <a:defRPr sz="8820"/>
            </a:lvl2pPr>
            <a:lvl3pPr>
              <a:defRPr sz="7560"/>
            </a:lvl3pPr>
            <a:lvl4pPr>
              <a:defRPr sz="6300"/>
            </a:lvl4pPr>
            <a:lvl5pPr>
              <a:defRPr sz="6300"/>
            </a:lvl5pPr>
            <a:lvl6pPr>
              <a:defRPr sz="6300"/>
            </a:lvl6pPr>
            <a:lvl7pPr>
              <a:defRPr sz="6300"/>
            </a:lvl7pPr>
            <a:lvl8pPr>
              <a:defRPr sz="6300"/>
            </a:lvl8pPr>
            <a:lvl9pPr>
              <a:defRPr sz="6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83999" y="15361920"/>
            <a:ext cx="9289911" cy="28459857"/>
          </a:xfrm>
        </p:spPr>
        <p:txBody>
          <a:bodyPr/>
          <a:lstStyle>
            <a:lvl1pPr marL="0" indent="0">
              <a:buNone/>
              <a:defRPr sz="5040"/>
            </a:lvl1pPr>
            <a:lvl2pPr marL="1440180" indent="0">
              <a:buNone/>
              <a:defRPr sz="4410"/>
            </a:lvl2pPr>
            <a:lvl3pPr marL="2880360" indent="0">
              <a:buNone/>
              <a:defRPr sz="3780"/>
            </a:lvl3pPr>
            <a:lvl4pPr marL="4320540" indent="0">
              <a:buNone/>
              <a:defRPr sz="3150"/>
            </a:lvl4pPr>
            <a:lvl5pPr marL="5760720" indent="0">
              <a:buNone/>
              <a:defRPr sz="3150"/>
            </a:lvl5pPr>
            <a:lvl6pPr marL="7200900" indent="0">
              <a:buNone/>
              <a:defRPr sz="3150"/>
            </a:lvl6pPr>
            <a:lvl7pPr marL="8641080" indent="0">
              <a:buNone/>
              <a:defRPr sz="3150"/>
            </a:lvl7pPr>
            <a:lvl8pPr marL="10081260" indent="0">
              <a:buNone/>
              <a:defRPr sz="3150"/>
            </a:lvl8pPr>
            <a:lvl9pPr marL="11521440" indent="0">
              <a:buNone/>
              <a:defRPr sz="3150"/>
            </a:lvl9pPr>
          </a:lstStyle>
          <a:p>
            <a:pPr lvl="0"/>
            <a:r>
              <a:rPr lang="en-US"/>
              <a:t>Click to edit Master text styles</a:t>
            </a:r>
          </a:p>
        </p:txBody>
      </p:sp>
      <p:sp>
        <p:nvSpPr>
          <p:cNvPr id="5" name="Date Placeholder 4"/>
          <p:cNvSpPr>
            <a:spLocks noGrp="1"/>
          </p:cNvSpPr>
          <p:nvPr>
            <p:ph type="dt" sz="half" idx="10"/>
          </p:nvPr>
        </p:nvSpPr>
        <p:spPr/>
        <p:txBody>
          <a:bodyPr/>
          <a:lstStyle/>
          <a:p>
            <a:fld id="{47119F65-A20F-410C-AD56-BAED906A3C0C}" type="datetimeFigureOut">
              <a:rPr lang="en-GB" smtClean="0"/>
              <a:t>25/07/2021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017519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83999" y="3413760"/>
            <a:ext cx="9289911" cy="11948160"/>
          </a:xfrm>
        </p:spPr>
        <p:txBody>
          <a:bodyPr anchor="b"/>
          <a:lstStyle>
            <a:lvl1pPr>
              <a:defRPr sz="1008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245281" y="7372785"/>
            <a:ext cx="14581823" cy="36389733"/>
          </a:xfrm>
        </p:spPr>
        <p:txBody>
          <a:bodyPr anchor="t"/>
          <a:lstStyle>
            <a:lvl1pPr marL="0" indent="0">
              <a:buNone/>
              <a:defRPr sz="10080"/>
            </a:lvl1pPr>
            <a:lvl2pPr marL="1440180" indent="0">
              <a:buNone/>
              <a:defRPr sz="8820"/>
            </a:lvl2pPr>
            <a:lvl3pPr marL="2880360" indent="0">
              <a:buNone/>
              <a:defRPr sz="7560"/>
            </a:lvl3pPr>
            <a:lvl4pPr marL="4320540" indent="0">
              <a:buNone/>
              <a:defRPr sz="6300"/>
            </a:lvl4pPr>
            <a:lvl5pPr marL="5760720" indent="0">
              <a:buNone/>
              <a:defRPr sz="6300"/>
            </a:lvl5pPr>
            <a:lvl6pPr marL="7200900" indent="0">
              <a:buNone/>
              <a:defRPr sz="6300"/>
            </a:lvl6pPr>
            <a:lvl7pPr marL="8641080" indent="0">
              <a:buNone/>
              <a:defRPr sz="6300"/>
            </a:lvl7pPr>
            <a:lvl8pPr marL="10081260" indent="0">
              <a:buNone/>
              <a:defRPr sz="6300"/>
            </a:lvl8pPr>
            <a:lvl9pPr marL="11521440" indent="0">
              <a:buNone/>
              <a:defRPr sz="6300"/>
            </a:lvl9pPr>
          </a:lstStyle>
          <a:p>
            <a:r>
              <a:rPr lang="en-US"/>
              <a:t>Click icon to add picture</a:t>
            </a:r>
            <a:endParaRPr lang="en-US" dirty="0"/>
          </a:p>
        </p:txBody>
      </p:sp>
      <p:sp>
        <p:nvSpPr>
          <p:cNvPr id="4" name="Text Placeholder 3"/>
          <p:cNvSpPr>
            <a:spLocks noGrp="1"/>
          </p:cNvSpPr>
          <p:nvPr>
            <p:ph type="body" sz="half" idx="2"/>
          </p:nvPr>
        </p:nvSpPr>
        <p:spPr>
          <a:xfrm>
            <a:off x="1983999" y="15361920"/>
            <a:ext cx="9289911" cy="28459857"/>
          </a:xfrm>
        </p:spPr>
        <p:txBody>
          <a:bodyPr/>
          <a:lstStyle>
            <a:lvl1pPr marL="0" indent="0">
              <a:buNone/>
              <a:defRPr sz="5040"/>
            </a:lvl1pPr>
            <a:lvl2pPr marL="1440180" indent="0">
              <a:buNone/>
              <a:defRPr sz="4410"/>
            </a:lvl2pPr>
            <a:lvl3pPr marL="2880360" indent="0">
              <a:buNone/>
              <a:defRPr sz="3780"/>
            </a:lvl3pPr>
            <a:lvl4pPr marL="4320540" indent="0">
              <a:buNone/>
              <a:defRPr sz="3150"/>
            </a:lvl4pPr>
            <a:lvl5pPr marL="5760720" indent="0">
              <a:buNone/>
              <a:defRPr sz="3150"/>
            </a:lvl5pPr>
            <a:lvl6pPr marL="7200900" indent="0">
              <a:buNone/>
              <a:defRPr sz="3150"/>
            </a:lvl6pPr>
            <a:lvl7pPr marL="8641080" indent="0">
              <a:buNone/>
              <a:defRPr sz="3150"/>
            </a:lvl7pPr>
            <a:lvl8pPr marL="10081260" indent="0">
              <a:buNone/>
              <a:defRPr sz="3150"/>
            </a:lvl8pPr>
            <a:lvl9pPr marL="11521440" indent="0">
              <a:buNone/>
              <a:defRPr sz="3150"/>
            </a:lvl9pPr>
          </a:lstStyle>
          <a:p>
            <a:pPr lvl="0"/>
            <a:r>
              <a:rPr lang="en-US"/>
              <a:t>Click to edit Master text styles</a:t>
            </a:r>
          </a:p>
        </p:txBody>
      </p:sp>
      <p:sp>
        <p:nvSpPr>
          <p:cNvPr id="5" name="Date Placeholder 4"/>
          <p:cNvSpPr>
            <a:spLocks noGrp="1"/>
          </p:cNvSpPr>
          <p:nvPr>
            <p:ph type="dt" sz="half" idx="10"/>
          </p:nvPr>
        </p:nvSpPr>
        <p:spPr/>
        <p:txBody>
          <a:bodyPr/>
          <a:lstStyle/>
          <a:p>
            <a:fld id="{47119F65-A20F-410C-AD56-BAED906A3C0C}" type="datetimeFigureOut">
              <a:rPr lang="en-GB" smtClean="0"/>
              <a:t>25/07/2021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989739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19F65-A20F-410C-AD56-BAED906A3C0C}"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221870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612578" y="2726267"/>
            <a:ext cx="6210776" cy="433950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80249" y="2726267"/>
            <a:ext cx="18272284" cy="433950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19F65-A20F-410C-AD56-BAED906A3C0C}" type="datetimeFigureOut">
              <a:rPr lang="en-GB" smtClean="0"/>
              <a:t>25/07/2021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0CDE09-7E9E-4973-B57F-2274A50B90C6}" type="slidenum">
              <a:rPr lang="en-GB" smtClean="0"/>
              <a:t>‹#›</a:t>
            </a:fld>
            <a:endParaRPr lang="en-GB"/>
          </a:p>
        </p:txBody>
      </p:sp>
    </p:spTree>
    <p:extLst>
      <p:ext uri="{BB962C8B-B14F-4D97-AF65-F5344CB8AC3E}">
        <p14:creationId xmlns:p14="http://schemas.microsoft.com/office/powerpoint/2010/main" val="1472492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80248" y="2726278"/>
            <a:ext cx="24843105" cy="989753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80248" y="13631334"/>
            <a:ext cx="24843105" cy="324899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80248" y="47460758"/>
            <a:ext cx="6480810" cy="2726267"/>
          </a:xfrm>
          <a:prstGeom prst="rect">
            <a:avLst/>
          </a:prstGeom>
        </p:spPr>
        <p:txBody>
          <a:bodyPr vert="horz" lIns="91440" tIns="45720" rIns="91440" bIns="45720" rtlCol="0" anchor="ctr"/>
          <a:lstStyle>
            <a:lvl1pPr algn="l">
              <a:defRPr sz="3780">
                <a:solidFill>
                  <a:schemeClr val="tx1">
                    <a:tint val="75000"/>
                  </a:schemeClr>
                </a:solidFill>
              </a:defRPr>
            </a:lvl1pPr>
          </a:lstStyle>
          <a:p>
            <a:fld id="{47119F65-A20F-410C-AD56-BAED906A3C0C}" type="datetimeFigureOut">
              <a:rPr lang="en-GB" smtClean="0"/>
              <a:t>25/07/2021</a:t>
            </a:fld>
            <a:endParaRPr lang="en-GB"/>
          </a:p>
        </p:txBody>
      </p:sp>
      <p:sp>
        <p:nvSpPr>
          <p:cNvPr id="5" name="Footer Placeholder 4"/>
          <p:cNvSpPr>
            <a:spLocks noGrp="1"/>
          </p:cNvSpPr>
          <p:nvPr>
            <p:ph type="ftr" sz="quarter" idx="3"/>
          </p:nvPr>
        </p:nvSpPr>
        <p:spPr>
          <a:xfrm>
            <a:off x="9541193" y="47460758"/>
            <a:ext cx="9721215" cy="2726267"/>
          </a:xfrm>
          <a:prstGeom prst="rect">
            <a:avLst/>
          </a:prstGeom>
        </p:spPr>
        <p:txBody>
          <a:bodyPr vert="horz" lIns="91440" tIns="45720" rIns="91440" bIns="45720" rtlCol="0" anchor="ctr"/>
          <a:lstStyle>
            <a:lvl1pPr algn="ctr">
              <a:defRPr sz="37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0342543" y="47460758"/>
            <a:ext cx="6480810" cy="2726267"/>
          </a:xfrm>
          <a:prstGeom prst="rect">
            <a:avLst/>
          </a:prstGeom>
        </p:spPr>
        <p:txBody>
          <a:bodyPr vert="horz" lIns="91440" tIns="45720" rIns="91440" bIns="45720" rtlCol="0" anchor="ctr"/>
          <a:lstStyle>
            <a:lvl1pPr algn="r">
              <a:defRPr sz="3780">
                <a:solidFill>
                  <a:schemeClr val="tx1">
                    <a:tint val="75000"/>
                  </a:schemeClr>
                </a:solidFill>
              </a:defRPr>
            </a:lvl1pPr>
          </a:lstStyle>
          <a:p>
            <a:fld id="{730CDE09-7E9E-4973-B57F-2274A50B90C6}" type="slidenum">
              <a:rPr lang="en-GB" smtClean="0"/>
              <a:t>‹#›</a:t>
            </a:fld>
            <a:endParaRPr lang="en-GB"/>
          </a:p>
        </p:txBody>
      </p:sp>
    </p:spTree>
    <p:extLst>
      <p:ext uri="{BB962C8B-B14F-4D97-AF65-F5344CB8AC3E}">
        <p14:creationId xmlns:p14="http://schemas.microsoft.com/office/powerpoint/2010/main" val="17899939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80360" rtl="0" eaLnBrk="1" latinLnBrk="0" hangingPunct="1">
        <a:lnSpc>
          <a:spcPct val="90000"/>
        </a:lnSpc>
        <a:spcBef>
          <a:spcPct val="0"/>
        </a:spcBef>
        <a:buNone/>
        <a:defRPr sz="13860" kern="1200">
          <a:solidFill>
            <a:schemeClr val="tx1"/>
          </a:solidFill>
          <a:latin typeface="+mj-lt"/>
          <a:ea typeface="+mj-ea"/>
          <a:cs typeface="+mj-cs"/>
        </a:defRPr>
      </a:lvl1pPr>
    </p:titleStyle>
    <p:bodyStyle>
      <a:lvl1pPr marL="720090" indent="-720090" algn="l" defTabSz="2880360" rtl="0" eaLnBrk="1" latinLnBrk="0" hangingPunct="1">
        <a:lnSpc>
          <a:spcPct val="90000"/>
        </a:lnSpc>
        <a:spcBef>
          <a:spcPts val="3150"/>
        </a:spcBef>
        <a:buFont typeface="Arial" panose="020B0604020202020204" pitchFamily="34" charset="0"/>
        <a:buChar char="•"/>
        <a:defRPr sz="8820" kern="1200">
          <a:solidFill>
            <a:schemeClr val="tx1"/>
          </a:solidFill>
          <a:latin typeface="+mn-lt"/>
          <a:ea typeface="+mn-ea"/>
          <a:cs typeface="+mn-cs"/>
        </a:defRPr>
      </a:lvl1pPr>
      <a:lvl2pPr marL="2160270" indent="-720090" algn="l" defTabSz="2880360" rtl="0" eaLnBrk="1" latinLnBrk="0" hangingPunct="1">
        <a:lnSpc>
          <a:spcPct val="90000"/>
        </a:lnSpc>
        <a:spcBef>
          <a:spcPts val="1575"/>
        </a:spcBef>
        <a:buFont typeface="Arial" panose="020B0604020202020204" pitchFamily="34" charset="0"/>
        <a:buChar char="•"/>
        <a:defRPr sz="7560" kern="1200">
          <a:solidFill>
            <a:schemeClr val="tx1"/>
          </a:solidFill>
          <a:latin typeface="+mn-lt"/>
          <a:ea typeface="+mn-ea"/>
          <a:cs typeface="+mn-cs"/>
        </a:defRPr>
      </a:lvl2pPr>
      <a:lvl3pPr marL="3600450" indent="-720090" algn="l" defTabSz="2880360" rtl="0" eaLnBrk="1" latinLnBrk="0" hangingPunct="1">
        <a:lnSpc>
          <a:spcPct val="90000"/>
        </a:lnSpc>
        <a:spcBef>
          <a:spcPts val="1575"/>
        </a:spcBef>
        <a:buFont typeface="Arial" panose="020B0604020202020204" pitchFamily="34" charset="0"/>
        <a:buChar char="•"/>
        <a:defRPr sz="6300" kern="1200">
          <a:solidFill>
            <a:schemeClr val="tx1"/>
          </a:solidFill>
          <a:latin typeface="+mn-lt"/>
          <a:ea typeface="+mn-ea"/>
          <a:cs typeface="+mn-cs"/>
        </a:defRPr>
      </a:lvl3pPr>
      <a:lvl4pPr marL="504063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4pPr>
      <a:lvl5pPr marL="648081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5pPr>
      <a:lvl6pPr marL="792099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6pPr>
      <a:lvl7pPr marL="936117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7pPr>
      <a:lvl8pPr marL="1080135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8pPr>
      <a:lvl9pPr marL="1224153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9pPr>
    </p:bodyStyle>
    <p:otherStyle>
      <a:defPPr>
        <a:defRPr lang="en-US"/>
      </a:defPPr>
      <a:lvl1pPr marL="0" algn="l" defTabSz="2880360" rtl="0" eaLnBrk="1" latinLnBrk="0" hangingPunct="1">
        <a:defRPr sz="5670" kern="1200">
          <a:solidFill>
            <a:schemeClr val="tx1"/>
          </a:solidFill>
          <a:latin typeface="+mn-lt"/>
          <a:ea typeface="+mn-ea"/>
          <a:cs typeface="+mn-cs"/>
        </a:defRPr>
      </a:lvl1pPr>
      <a:lvl2pPr marL="1440180" algn="l" defTabSz="2880360" rtl="0" eaLnBrk="1" latinLnBrk="0" hangingPunct="1">
        <a:defRPr sz="5670" kern="1200">
          <a:solidFill>
            <a:schemeClr val="tx1"/>
          </a:solidFill>
          <a:latin typeface="+mn-lt"/>
          <a:ea typeface="+mn-ea"/>
          <a:cs typeface="+mn-cs"/>
        </a:defRPr>
      </a:lvl2pPr>
      <a:lvl3pPr marL="2880360" algn="l" defTabSz="2880360" rtl="0" eaLnBrk="1" latinLnBrk="0" hangingPunct="1">
        <a:defRPr sz="5670" kern="1200">
          <a:solidFill>
            <a:schemeClr val="tx1"/>
          </a:solidFill>
          <a:latin typeface="+mn-lt"/>
          <a:ea typeface="+mn-ea"/>
          <a:cs typeface="+mn-cs"/>
        </a:defRPr>
      </a:lvl3pPr>
      <a:lvl4pPr marL="4320540" algn="l" defTabSz="2880360" rtl="0" eaLnBrk="1" latinLnBrk="0" hangingPunct="1">
        <a:defRPr sz="5670" kern="1200">
          <a:solidFill>
            <a:schemeClr val="tx1"/>
          </a:solidFill>
          <a:latin typeface="+mn-lt"/>
          <a:ea typeface="+mn-ea"/>
          <a:cs typeface="+mn-cs"/>
        </a:defRPr>
      </a:lvl4pPr>
      <a:lvl5pPr marL="5760720" algn="l" defTabSz="2880360" rtl="0" eaLnBrk="1" latinLnBrk="0" hangingPunct="1">
        <a:defRPr sz="5670" kern="1200">
          <a:solidFill>
            <a:schemeClr val="tx1"/>
          </a:solidFill>
          <a:latin typeface="+mn-lt"/>
          <a:ea typeface="+mn-ea"/>
          <a:cs typeface="+mn-cs"/>
        </a:defRPr>
      </a:lvl5pPr>
      <a:lvl6pPr marL="7200900" algn="l" defTabSz="2880360" rtl="0" eaLnBrk="1" latinLnBrk="0" hangingPunct="1">
        <a:defRPr sz="5670" kern="1200">
          <a:solidFill>
            <a:schemeClr val="tx1"/>
          </a:solidFill>
          <a:latin typeface="+mn-lt"/>
          <a:ea typeface="+mn-ea"/>
          <a:cs typeface="+mn-cs"/>
        </a:defRPr>
      </a:lvl6pPr>
      <a:lvl7pPr marL="8641080" algn="l" defTabSz="2880360" rtl="0" eaLnBrk="1" latinLnBrk="0" hangingPunct="1">
        <a:defRPr sz="5670" kern="1200">
          <a:solidFill>
            <a:schemeClr val="tx1"/>
          </a:solidFill>
          <a:latin typeface="+mn-lt"/>
          <a:ea typeface="+mn-ea"/>
          <a:cs typeface="+mn-cs"/>
        </a:defRPr>
      </a:lvl7pPr>
      <a:lvl8pPr marL="10081260" algn="l" defTabSz="2880360" rtl="0" eaLnBrk="1" latinLnBrk="0" hangingPunct="1">
        <a:defRPr sz="5670" kern="1200">
          <a:solidFill>
            <a:schemeClr val="tx1"/>
          </a:solidFill>
          <a:latin typeface="+mn-lt"/>
          <a:ea typeface="+mn-ea"/>
          <a:cs typeface="+mn-cs"/>
        </a:defRPr>
      </a:lvl8pPr>
      <a:lvl9pPr marL="11521440" algn="l" defTabSz="2880360" rtl="0" eaLnBrk="1" latinLnBrk="0" hangingPunct="1">
        <a:defRPr sz="56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jpg"/><Relationship Id="rId5" Type="http://schemas.openxmlformats.org/officeDocument/2006/relationships/hyperlink" Target="mailto:auther_X@gcu.ac.uk" TargetMode="External"/><Relationship Id="rId10" Type="http://schemas.openxmlformats.org/officeDocument/2006/relationships/image" Target="../media/image8.jpg"/><Relationship Id="rId4" Type="http://schemas.openxmlformats.org/officeDocument/2006/relationships/image" Target="../media/image3.jpg"/><Relationship Id="rId9"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Icon&#10;&#10;Description automatically generated">
            <a:extLst>
              <a:ext uri="{FF2B5EF4-FFF2-40B4-BE49-F238E27FC236}">
                <a16:creationId xmlns:a16="http://schemas.microsoft.com/office/drawing/2014/main" id="{7FD0C916-CC62-4808-9CC8-E6BDEFDE5D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35820" y="841719"/>
            <a:ext cx="7735452" cy="7735452"/>
          </a:xfrm>
          <a:prstGeom prst="rect">
            <a:avLst/>
          </a:prstGeom>
        </p:spPr>
      </p:pic>
      <p:sp>
        <p:nvSpPr>
          <p:cNvPr id="2" name="TextBox 1">
            <a:extLst>
              <a:ext uri="{FF2B5EF4-FFF2-40B4-BE49-F238E27FC236}">
                <a16:creationId xmlns:a16="http://schemas.microsoft.com/office/drawing/2014/main" id="{B8C5DCF9-AE70-437F-B51C-7BF8728F35EC}"/>
              </a:ext>
            </a:extLst>
          </p:cNvPr>
          <p:cNvSpPr txBox="1"/>
          <p:nvPr/>
        </p:nvSpPr>
        <p:spPr>
          <a:xfrm>
            <a:off x="3070097" y="8455751"/>
            <a:ext cx="10351988" cy="6309420"/>
          </a:xfrm>
          <a:prstGeom prst="rect">
            <a:avLst/>
          </a:prstGeom>
          <a:noFill/>
        </p:spPr>
        <p:txBody>
          <a:bodyPr wrap="square" rtlCol="0">
            <a:spAutoFit/>
          </a:bodyPr>
          <a:lstStyle/>
          <a:p>
            <a:r>
              <a:rPr lang="en-GB" sz="3600" b="1" dirty="0"/>
              <a:t>     </a:t>
            </a:r>
            <a:r>
              <a:rPr lang="en-GB" sz="4000" b="1" dirty="0">
                <a:latin typeface="Posterama" panose="020B0504020200020000" pitchFamily="34" charset="0"/>
                <a:cs typeface="Posterama" panose="020B0504020200020000" pitchFamily="34" charset="0"/>
              </a:rPr>
              <a:t>Introduction</a:t>
            </a:r>
          </a:p>
          <a:p>
            <a:endParaRPr lang="en-GB" sz="4000" dirty="0">
              <a:latin typeface="Posterama" panose="020B0504020200020000" pitchFamily="34" charset="0"/>
              <a:cs typeface="Posterama" panose="020B0504020200020000" pitchFamily="34" charset="0"/>
            </a:endParaRPr>
          </a:p>
          <a:p>
            <a:r>
              <a:rPr lang="en-GB" sz="3600" dirty="0">
                <a:effectLst/>
                <a:latin typeface="Posterama" panose="020B0504020200020000" pitchFamily="34" charset="0"/>
                <a:ea typeface="Calibri" panose="020F0502020204030204" pitchFamily="34" charset="0"/>
                <a:cs typeface="Posterama" panose="020B0504020200020000" pitchFamily="34" charset="0"/>
              </a:rPr>
              <a:t>    Scan First project has been created as an additional solution in overcoming the expired food products to be sold within the supermarkets or small stores. To prevent this aspect, a new Android application has been developed. Its purpose is to reduce the number of the expired products and to protect the customers from buying products that no longer meet the food standards. </a:t>
            </a:r>
            <a:endParaRPr lang="en-GB" sz="3600" dirty="0">
              <a:latin typeface="Posterama" panose="020B0504020200020000" pitchFamily="34" charset="0"/>
              <a:cs typeface="Posterama" panose="020B0504020200020000" pitchFamily="34" charset="0"/>
            </a:endParaRPr>
          </a:p>
        </p:txBody>
      </p:sp>
      <p:sp>
        <p:nvSpPr>
          <p:cNvPr id="4" name="Rectangle 3">
            <a:extLst>
              <a:ext uri="{FF2B5EF4-FFF2-40B4-BE49-F238E27FC236}">
                <a16:creationId xmlns:a16="http://schemas.microsoft.com/office/drawing/2014/main" id="{4568D971-F002-4895-8937-C21046718FE5}"/>
              </a:ext>
            </a:extLst>
          </p:cNvPr>
          <p:cNvSpPr/>
          <p:nvPr/>
        </p:nvSpPr>
        <p:spPr>
          <a:xfrm>
            <a:off x="0" y="50063400"/>
            <a:ext cx="28803600" cy="1142999"/>
          </a:xfrm>
          <a:prstGeom prst="rect">
            <a:avLst/>
          </a:prstGeom>
          <a:solidFill>
            <a:srgbClr val="31AFB4"/>
          </a:solidFill>
          <a:ln>
            <a:solidFill>
              <a:srgbClr val="31AFB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200" dirty="0">
              <a:ln>
                <a:solidFill>
                  <a:srgbClr val="31AFB4"/>
                </a:solidFill>
              </a:ln>
              <a:solidFill>
                <a:srgbClr val="31AFB4"/>
              </a:solidFill>
            </a:endParaRPr>
          </a:p>
        </p:txBody>
      </p:sp>
      <p:sp>
        <p:nvSpPr>
          <p:cNvPr id="5" name="TextBox 4">
            <a:extLst>
              <a:ext uri="{FF2B5EF4-FFF2-40B4-BE49-F238E27FC236}">
                <a16:creationId xmlns:a16="http://schemas.microsoft.com/office/drawing/2014/main" id="{3E9CE32B-513A-4D49-B878-9E70C3124CC1}"/>
              </a:ext>
            </a:extLst>
          </p:cNvPr>
          <p:cNvSpPr txBox="1"/>
          <p:nvPr/>
        </p:nvSpPr>
        <p:spPr>
          <a:xfrm>
            <a:off x="5383084" y="3061942"/>
            <a:ext cx="13414829" cy="2717539"/>
          </a:xfrm>
          <a:prstGeom prst="rect">
            <a:avLst/>
          </a:prstGeom>
          <a:noFill/>
        </p:spPr>
        <p:txBody>
          <a:bodyPr wrap="square" rtlCol="0">
            <a:spAutoFit/>
          </a:bodyPr>
          <a:lstStyle/>
          <a:p>
            <a:pPr algn="ctr">
              <a:lnSpc>
                <a:spcPct val="107000"/>
              </a:lnSpc>
              <a:spcAft>
                <a:spcPts val="800"/>
              </a:spcAft>
            </a:pPr>
            <a:r>
              <a:rPr lang="en-GB" sz="5400" b="1" dirty="0">
                <a:solidFill>
                  <a:srgbClr val="31AFB4"/>
                </a:solidFill>
                <a:latin typeface="Posterama" panose="020B0504020200020000" pitchFamily="34" charset="0"/>
                <a:ea typeface="Calibri" panose="020F0502020204030204" pitchFamily="34" charset="0"/>
                <a:cs typeface="Posterama" panose="020B0504020200020000" pitchFamily="34" charset="0"/>
              </a:rPr>
              <a:t>A r</a:t>
            </a:r>
            <a:r>
              <a:rPr lang="en-GB" sz="5400" b="1" dirty="0">
                <a:solidFill>
                  <a:srgbClr val="31AFB4"/>
                </a:solidFill>
                <a:effectLst/>
                <a:latin typeface="Posterama" panose="020B0504020200020000" pitchFamily="34" charset="0"/>
                <a:ea typeface="Calibri" panose="020F0502020204030204" pitchFamily="34" charset="0"/>
                <a:cs typeface="Posterama" panose="020B0504020200020000" pitchFamily="34" charset="0"/>
              </a:rPr>
              <a:t>eliable management system for tracking and controlling the food products expiry dates</a:t>
            </a:r>
            <a:endParaRPr lang="en-GB" sz="2800" b="1" dirty="0">
              <a:solidFill>
                <a:srgbClr val="31AFB4"/>
              </a:solidFill>
              <a:effectLst/>
              <a:latin typeface="Posterama" panose="020B0504020200020000" pitchFamily="34" charset="0"/>
              <a:ea typeface="Calibri" panose="020F0502020204030204" pitchFamily="34" charset="0"/>
              <a:cs typeface="Posterama" panose="020B0504020200020000" pitchFamily="34" charset="0"/>
            </a:endParaRPr>
          </a:p>
        </p:txBody>
      </p:sp>
      <p:sp>
        <p:nvSpPr>
          <p:cNvPr id="6" name="TextBox 5">
            <a:extLst>
              <a:ext uri="{FF2B5EF4-FFF2-40B4-BE49-F238E27FC236}">
                <a16:creationId xmlns:a16="http://schemas.microsoft.com/office/drawing/2014/main" id="{49003999-315A-4977-8DD8-CA86BB3B0F12}"/>
              </a:ext>
            </a:extLst>
          </p:cNvPr>
          <p:cNvSpPr txBox="1"/>
          <p:nvPr/>
        </p:nvSpPr>
        <p:spPr>
          <a:xfrm>
            <a:off x="15381514" y="8455751"/>
            <a:ext cx="10351989" cy="7879080"/>
          </a:xfrm>
          <a:prstGeom prst="rect">
            <a:avLst/>
          </a:prstGeom>
          <a:noFill/>
        </p:spPr>
        <p:txBody>
          <a:bodyPr wrap="square" rtlCol="0">
            <a:spAutoFit/>
          </a:bodyPr>
          <a:lstStyle/>
          <a:p>
            <a:r>
              <a:rPr lang="en-GB" sz="5400" b="1" dirty="0">
                <a:latin typeface="Posterama" panose="020B0504020200020000" pitchFamily="34" charset="0"/>
                <a:cs typeface="Posterama" panose="020B0504020200020000" pitchFamily="34" charset="0"/>
              </a:rPr>
              <a:t>    </a:t>
            </a:r>
            <a:r>
              <a:rPr lang="en-GB" sz="4000" b="1" dirty="0">
                <a:latin typeface="Posterama" panose="020B0504020200020000" pitchFamily="34" charset="0"/>
                <a:cs typeface="Posterama" panose="020B0504020200020000" pitchFamily="34" charset="0"/>
              </a:rPr>
              <a:t>Methodology Used</a:t>
            </a:r>
          </a:p>
          <a:p>
            <a:endParaRPr lang="en-GB" sz="4000" b="1" dirty="0">
              <a:latin typeface="Posterama" panose="020B0504020200020000" pitchFamily="34" charset="0"/>
              <a:cs typeface="Posterama" panose="020B0504020200020000" pitchFamily="34" charset="0"/>
            </a:endParaRPr>
          </a:p>
          <a:p>
            <a:r>
              <a:rPr lang="en-GB" sz="3600" dirty="0">
                <a:latin typeface="Posterama" panose="020B0504020200020000" pitchFamily="34" charset="0"/>
                <a:cs typeface="Posterama" panose="020B0504020200020000" pitchFamily="34" charset="0"/>
              </a:rPr>
              <a:t>      The Scan First Android application has been designed in conformity with the Waterfall methodology.</a:t>
            </a:r>
          </a:p>
          <a:p>
            <a:r>
              <a:rPr lang="en-GB" sz="3600" dirty="0">
                <a:latin typeface="Posterama" panose="020B0504020200020000" pitchFamily="34" charset="0"/>
                <a:cs typeface="Posterama" panose="020B0504020200020000" pitchFamily="34" charset="0"/>
              </a:rPr>
              <a:t>     </a:t>
            </a:r>
            <a:r>
              <a:rPr lang="en-GB" sz="1800" b="1" dirty="0">
                <a:solidFill>
                  <a:srgbClr val="000000"/>
                </a:solidFill>
                <a:effectLst/>
                <a:latin typeface="Times New Roman" panose="02020603050405020304" pitchFamily="18" charset="0"/>
                <a:ea typeface="Calibri" panose="020F0502020204030204" pitchFamily="34" charset="0"/>
              </a:rPr>
              <a:t>  </a:t>
            </a:r>
            <a:r>
              <a:rPr lang="en-GB" sz="3600" dirty="0">
                <a:solidFill>
                  <a:srgbClr val="000000"/>
                </a:solidFill>
                <a:effectLst/>
                <a:latin typeface="Posterama" panose="020B0504020200020000" pitchFamily="34" charset="0"/>
                <a:ea typeface="Calibri" panose="020F0502020204030204" pitchFamily="34" charset="0"/>
                <a:cs typeface="Posterama" panose="020B0504020200020000" pitchFamily="34" charset="0"/>
              </a:rPr>
              <a:t>The Waterfall model represents the most used SDLC model, which accentuates the analogy between the stages of the software development.</a:t>
            </a:r>
            <a:endParaRPr lang="en-GB" sz="3600" dirty="0">
              <a:latin typeface="Posterama" panose="020B0504020200020000" pitchFamily="34" charset="0"/>
              <a:cs typeface="Posterama" panose="020B0504020200020000" pitchFamily="34" charset="0"/>
            </a:endParaRPr>
          </a:p>
          <a:p>
            <a:r>
              <a:rPr lang="en-GB" sz="3600" dirty="0">
                <a:solidFill>
                  <a:srgbClr val="000000"/>
                </a:solidFill>
                <a:effectLst/>
                <a:latin typeface="Posterama" panose="020B0504020200020000" pitchFamily="34" charset="0"/>
                <a:ea typeface="Calibri" panose="020F0502020204030204" pitchFamily="34" charset="0"/>
                <a:cs typeface="Posterama" panose="020B0504020200020000" pitchFamily="34" charset="0"/>
              </a:rPr>
              <a:t>      In brief, once one phase is complete, the following phase cannot begin until the previous one is completed</a:t>
            </a:r>
            <a:r>
              <a:rPr lang="en-GB" sz="4000" dirty="0">
                <a:solidFill>
                  <a:srgbClr val="000000"/>
                </a:solidFill>
                <a:effectLst/>
                <a:latin typeface="Posterama" panose="020B0504020200020000" pitchFamily="34" charset="0"/>
                <a:ea typeface="Calibri" panose="020F0502020204030204" pitchFamily="34" charset="0"/>
                <a:cs typeface="Posterama" panose="020B0504020200020000" pitchFamily="34" charset="0"/>
              </a:rPr>
              <a:t>. </a:t>
            </a:r>
            <a:endParaRPr lang="en-GB" sz="4000" dirty="0">
              <a:effectLst/>
              <a:latin typeface="Posterama" panose="020B0504020200020000" pitchFamily="34" charset="0"/>
              <a:ea typeface="Calibri" panose="020F0502020204030204" pitchFamily="34" charset="0"/>
              <a:cs typeface="Posterama" panose="020B0504020200020000" pitchFamily="34" charset="0"/>
            </a:endParaRPr>
          </a:p>
          <a:p>
            <a:endParaRPr lang="en-GB" sz="4800" dirty="0"/>
          </a:p>
        </p:txBody>
      </p:sp>
      <p:sp>
        <p:nvSpPr>
          <p:cNvPr id="8" name="TextBox 7">
            <a:extLst>
              <a:ext uri="{FF2B5EF4-FFF2-40B4-BE49-F238E27FC236}">
                <a16:creationId xmlns:a16="http://schemas.microsoft.com/office/drawing/2014/main" id="{4BDD88F4-D07F-4D37-84B0-460618DB9FE7}"/>
              </a:ext>
            </a:extLst>
          </p:cNvPr>
          <p:cNvSpPr txBox="1"/>
          <p:nvPr/>
        </p:nvSpPr>
        <p:spPr>
          <a:xfrm>
            <a:off x="15381514" y="22707103"/>
            <a:ext cx="10056874" cy="5724644"/>
          </a:xfrm>
          <a:prstGeom prst="rect">
            <a:avLst/>
          </a:prstGeom>
          <a:noFill/>
        </p:spPr>
        <p:txBody>
          <a:bodyPr wrap="square" rtlCol="0">
            <a:spAutoFit/>
          </a:bodyPr>
          <a:lstStyle/>
          <a:p>
            <a:pPr>
              <a:spcAft>
                <a:spcPts val="800"/>
              </a:spcAft>
            </a:pPr>
            <a:r>
              <a:rPr lang="en-GB" sz="5400" b="1" dirty="0">
                <a:effectLst/>
                <a:latin typeface="Posterama" panose="020B0504020200020000" pitchFamily="34" charset="0"/>
                <a:ea typeface="Calibri" panose="020F0502020204030204" pitchFamily="34" charset="0"/>
                <a:cs typeface="Posterama" panose="020B0504020200020000" pitchFamily="34" charset="0"/>
              </a:rPr>
              <a:t>    </a:t>
            </a:r>
            <a:r>
              <a:rPr lang="en-GB" sz="4000" b="1" dirty="0">
                <a:effectLst/>
                <a:latin typeface="Posterama" panose="020B0504020200020000" pitchFamily="34" charset="0"/>
                <a:ea typeface="Calibri" panose="020F0502020204030204" pitchFamily="34" charset="0"/>
                <a:cs typeface="Posterama" panose="020B0504020200020000" pitchFamily="34" charset="0"/>
              </a:rPr>
              <a:t>Creative Design</a:t>
            </a:r>
          </a:p>
          <a:p>
            <a:pPr>
              <a:spcAft>
                <a:spcPts val="800"/>
              </a:spcAft>
            </a:pPr>
            <a:endParaRPr lang="en-GB" sz="4000" b="1" dirty="0">
              <a:effectLst/>
              <a:latin typeface="Posterama" panose="020B0504020200020000" pitchFamily="34" charset="0"/>
              <a:ea typeface="Calibri" panose="020F0502020204030204" pitchFamily="34" charset="0"/>
              <a:cs typeface="Posterama" panose="020B0504020200020000" pitchFamily="34" charset="0"/>
            </a:endParaRPr>
          </a:p>
          <a:p>
            <a:pPr>
              <a:spcAft>
                <a:spcPts val="800"/>
              </a:spcAft>
            </a:pPr>
            <a:r>
              <a:rPr lang="en-GB" sz="3600" dirty="0">
                <a:latin typeface="Posterama" panose="020B0504020200020000" pitchFamily="34" charset="0"/>
                <a:ea typeface="Calibri" panose="020F0502020204030204" pitchFamily="34" charset="0"/>
                <a:cs typeface="Posterama" panose="020B0504020200020000" pitchFamily="34" charset="0"/>
              </a:rPr>
              <a:t>       Easy,</a:t>
            </a:r>
            <a:r>
              <a:rPr lang="en-GB" sz="3600" dirty="0">
                <a:effectLst/>
                <a:latin typeface="Posterama" panose="020B0504020200020000" pitchFamily="34" charset="0"/>
                <a:ea typeface="Calibri" panose="020F0502020204030204" pitchFamily="34" charset="0"/>
                <a:cs typeface="Posterama" panose="020B0504020200020000" pitchFamily="34" charset="0"/>
              </a:rPr>
              <a:t> accessible and understandable design has been</a:t>
            </a:r>
            <a:r>
              <a:rPr lang="en-GB" sz="3600" dirty="0">
                <a:latin typeface="Posterama" panose="020B0504020200020000" pitchFamily="34" charset="0"/>
                <a:ea typeface="Calibri" panose="020F0502020204030204" pitchFamily="34" charset="0"/>
                <a:cs typeface="Posterama" panose="020B0504020200020000" pitchFamily="34" charset="0"/>
              </a:rPr>
              <a:t> created the improve the user experience. </a:t>
            </a:r>
          </a:p>
          <a:p>
            <a:pPr>
              <a:spcAft>
                <a:spcPts val="800"/>
              </a:spcAft>
            </a:pPr>
            <a:r>
              <a:rPr lang="en-GB" sz="3600" dirty="0">
                <a:effectLst/>
                <a:latin typeface="Posterama" panose="020B0504020200020000" pitchFamily="34" charset="0"/>
                <a:ea typeface="Calibri" panose="020F0502020204030204" pitchFamily="34" charset="0"/>
                <a:cs typeface="Posterama" panose="020B0504020200020000" pitchFamily="34" charset="0"/>
              </a:rPr>
              <a:t>       </a:t>
            </a:r>
            <a:r>
              <a:rPr lang="en-GB" sz="3600" dirty="0">
                <a:latin typeface="Posterama" panose="020B0504020200020000" pitchFamily="34" charset="0"/>
                <a:ea typeface="Calibri" panose="020F0502020204030204" pitchFamily="34" charset="0"/>
                <a:cs typeface="Posterama" panose="020B0504020200020000" pitchFamily="34" charset="0"/>
              </a:rPr>
              <a:t>The final design of the visual appearance was based on the prototype. The app theme consists of the white background and the text colour, and the buttons are Turquoise. </a:t>
            </a:r>
            <a:endParaRPr lang="en-GB" sz="3600" dirty="0">
              <a:effectLst/>
              <a:latin typeface="Posterama" panose="020B0504020200020000" pitchFamily="34" charset="0"/>
              <a:ea typeface="Calibri" panose="020F0502020204030204" pitchFamily="34" charset="0"/>
              <a:cs typeface="Posterama" panose="020B0504020200020000" pitchFamily="34" charset="0"/>
            </a:endParaRPr>
          </a:p>
        </p:txBody>
      </p:sp>
      <p:sp>
        <p:nvSpPr>
          <p:cNvPr id="9" name="TextBox 8">
            <a:extLst>
              <a:ext uri="{FF2B5EF4-FFF2-40B4-BE49-F238E27FC236}">
                <a16:creationId xmlns:a16="http://schemas.microsoft.com/office/drawing/2014/main" id="{7D516113-56D6-4709-8281-1D888AA0136E}"/>
              </a:ext>
            </a:extLst>
          </p:cNvPr>
          <p:cNvSpPr txBox="1"/>
          <p:nvPr/>
        </p:nvSpPr>
        <p:spPr>
          <a:xfrm>
            <a:off x="2882889" y="20424413"/>
            <a:ext cx="10539195" cy="10248960"/>
          </a:xfrm>
          <a:prstGeom prst="rect">
            <a:avLst/>
          </a:prstGeom>
          <a:noFill/>
        </p:spPr>
        <p:txBody>
          <a:bodyPr wrap="square" rtlCol="0">
            <a:spAutoFit/>
          </a:bodyPr>
          <a:lstStyle/>
          <a:p>
            <a:r>
              <a:rPr lang="en-GB" sz="4000" b="1" dirty="0">
                <a:latin typeface="Posterama" panose="020B0504020200020000" pitchFamily="34" charset="0"/>
                <a:cs typeface="Posterama" panose="020B0504020200020000" pitchFamily="34" charset="0"/>
              </a:rPr>
              <a:t>     Key features</a:t>
            </a:r>
          </a:p>
          <a:p>
            <a:endParaRPr lang="en-GB" sz="4000" b="1" dirty="0">
              <a:latin typeface="Posterama" panose="020B0504020200020000" pitchFamily="34" charset="0"/>
              <a:cs typeface="Posterama" panose="020B0504020200020000" pitchFamily="34" charset="0"/>
            </a:endParaRPr>
          </a:p>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Posterama" panose="020B0504020200020000" pitchFamily="34" charset="0"/>
                <a:ea typeface="+mn-ea"/>
                <a:cs typeface="Posterama" panose="020B0504020200020000" pitchFamily="34" charset="0"/>
              </a:rPr>
              <a:t>Scanning the barcode for each product</a:t>
            </a:r>
          </a:p>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Posterama" panose="020B0504020200020000" pitchFamily="34" charset="0"/>
              <a:ea typeface="+mn-ea"/>
              <a:cs typeface="Posterama" panose="020B0504020200020000" pitchFamily="34" charset="0"/>
            </a:endParaRPr>
          </a:p>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Posterama" panose="020B0504020200020000" pitchFamily="34" charset="0"/>
              <a:ea typeface="+mn-ea"/>
              <a:cs typeface="Posterama" panose="020B0504020200020000" pitchFamily="34" charset="0"/>
            </a:endParaRPr>
          </a:p>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Posterama" panose="020B0504020200020000" pitchFamily="34" charset="0"/>
              <a:ea typeface="+mn-ea"/>
              <a:cs typeface="Posterama" panose="020B0504020200020000" pitchFamily="34" charset="0"/>
            </a:endParaRPr>
          </a:p>
          <a:p>
            <a:pPr marL="571500" marR="0" lvl="0" indent="-5715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Posterama" panose="020B0504020200020000" pitchFamily="34" charset="0"/>
              <a:ea typeface="+mn-ea"/>
              <a:cs typeface="Posterama" panose="020B0504020200020000" pitchFamily="34" charset="0"/>
            </a:endParaRPr>
          </a:p>
          <a:p>
            <a:endParaRPr lang="en-GB" sz="40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r>
              <a:rPr lang="en-GB" sz="3600" dirty="0">
                <a:latin typeface="Posterama" panose="020B0504020200020000" pitchFamily="34" charset="0"/>
                <a:cs typeface="Posterama" panose="020B0504020200020000" pitchFamily="34" charset="0"/>
              </a:rPr>
              <a:t>Adding or deleting the food products</a:t>
            </a: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a:p>
            <a:endParaRPr lang="en-GB" sz="36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r>
              <a:rPr lang="en-GB" sz="3600" dirty="0">
                <a:latin typeface="Posterama" panose="020B0504020200020000" pitchFamily="34" charset="0"/>
                <a:cs typeface="Posterama" panose="020B0504020200020000" pitchFamily="34" charset="0"/>
              </a:rPr>
              <a:t>Applying discounts to the food products</a:t>
            </a: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a:p>
            <a:pPr marL="571500" indent="-571500">
              <a:buFont typeface="Arial" panose="020B0604020202020204" pitchFamily="34" charset="0"/>
              <a:buChar char="•"/>
            </a:pPr>
            <a:r>
              <a:rPr lang="en-GB" sz="3600" dirty="0">
                <a:latin typeface="Posterama" panose="020B0504020200020000" pitchFamily="34" charset="0"/>
                <a:cs typeface="Posterama" panose="020B0504020200020000" pitchFamily="34" charset="0"/>
              </a:rPr>
              <a:t>Searching the products</a:t>
            </a:r>
          </a:p>
          <a:p>
            <a:pPr marL="571500" indent="-571500">
              <a:buFont typeface="Arial" panose="020B0604020202020204" pitchFamily="34" charset="0"/>
              <a:buChar char="•"/>
            </a:pPr>
            <a:endParaRPr lang="en-GB" sz="3600" dirty="0">
              <a:latin typeface="Posterama" panose="020B0504020200020000" pitchFamily="34" charset="0"/>
              <a:cs typeface="Posterama" panose="020B0504020200020000" pitchFamily="34" charset="0"/>
            </a:endParaRPr>
          </a:p>
        </p:txBody>
      </p:sp>
      <p:pic>
        <p:nvPicPr>
          <p:cNvPr id="12" name="Picture 11" descr="Chart&#10;&#10;Description automatically generated">
            <a:extLst>
              <a:ext uri="{FF2B5EF4-FFF2-40B4-BE49-F238E27FC236}">
                <a16:creationId xmlns:a16="http://schemas.microsoft.com/office/drawing/2014/main" id="{44337534-A477-4BAC-A467-D91A7C2B8C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25894" y="28841974"/>
            <a:ext cx="6819847" cy="5285127"/>
          </a:xfrm>
          <a:prstGeom prst="rect">
            <a:avLst/>
          </a:prstGeom>
        </p:spPr>
      </p:pic>
      <p:sp>
        <p:nvSpPr>
          <p:cNvPr id="17" name="TextBox 16">
            <a:extLst>
              <a:ext uri="{FF2B5EF4-FFF2-40B4-BE49-F238E27FC236}">
                <a16:creationId xmlns:a16="http://schemas.microsoft.com/office/drawing/2014/main" id="{248E3362-62C0-41C9-9D2C-ECA8E78C7969}"/>
              </a:ext>
            </a:extLst>
          </p:cNvPr>
          <p:cNvSpPr txBox="1"/>
          <p:nvPr/>
        </p:nvSpPr>
        <p:spPr>
          <a:xfrm>
            <a:off x="15381514" y="34861878"/>
            <a:ext cx="10056874" cy="7017306"/>
          </a:xfrm>
          <a:prstGeom prst="rect">
            <a:avLst/>
          </a:prstGeom>
          <a:noFill/>
        </p:spPr>
        <p:txBody>
          <a:bodyPr wrap="square" rtlCol="0">
            <a:spAutoFit/>
          </a:bodyPr>
          <a:lstStyle/>
          <a:p>
            <a:r>
              <a:rPr lang="en-GB" sz="5400" b="1" dirty="0">
                <a:latin typeface="Posterama" panose="020B0504020200020000" pitchFamily="34" charset="0"/>
                <a:cs typeface="Posterama" panose="020B0504020200020000" pitchFamily="34" charset="0"/>
              </a:rPr>
              <a:t>   </a:t>
            </a:r>
            <a:r>
              <a:rPr lang="en-GB" sz="4000" b="1" dirty="0">
                <a:latin typeface="Posterama" panose="020B0504020200020000" pitchFamily="34" charset="0"/>
                <a:cs typeface="Posterama" panose="020B0504020200020000" pitchFamily="34" charset="0"/>
              </a:rPr>
              <a:t>Conclusions</a:t>
            </a:r>
          </a:p>
          <a:p>
            <a:endParaRPr lang="en-GB" sz="3600" dirty="0">
              <a:latin typeface="Posterama" panose="020B0504020200020000" pitchFamily="34" charset="0"/>
              <a:cs typeface="Posterama" panose="020B0504020200020000" pitchFamily="34" charset="0"/>
            </a:endParaRPr>
          </a:p>
          <a:p>
            <a:pPr>
              <a:spcAft>
                <a:spcPts val="800"/>
              </a:spcAft>
            </a:pPr>
            <a:r>
              <a:rPr lang="en-GB" sz="3600" dirty="0">
                <a:effectLst/>
                <a:latin typeface="Posterama" panose="020B0504020200020000" pitchFamily="34" charset="0"/>
                <a:ea typeface="Calibri" panose="020F0502020204030204" pitchFamily="34" charset="0"/>
                <a:cs typeface="Posterama" panose="020B0504020200020000" pitchFamily="34" charset="0"/>
              </a:rPr>
              <a:t>     The personal contribution consists in creating an application on the Android platform that allows the use of the offered functionalities that can run on any Android smartphone. It consists of creating a graphical interface, the food scanning system, creating a version compatible with the Android platform of the server connection protocol, and creating a database for managing the registered food products.</a:t>
            </a:r>
            <a:endParaRPr lang="en-GB" sz="3600" dirty="0">
              <a:latin typeface="Posterama" panose="020B0504020200020000" pitchFamily="34" charset="0"/>
              <a:cs typeface="Posterama" panose="020B0504020200020000" pitchFamily="34" charset="0"/>
            </a:endParaRPr>
          </a:p>
        </p:txBody>
      </p:sp>
      <p:pic>
        <p:nvPicPr>
          <p:cNvPr id="7" name="Picture 6" descr="Text&#10;&#10;Description automatically generated">
            <a:extLst>
              <a:ext uri="{FF2B5EF4-FFF2-40B4-BE49-F238E27FC236}">
                <a16:creationId xmlns:a16="http://schemas.microsoft.com/office/drawing/2014/main" id="{A2BB708F-6B26-476D-9B7B-399704F703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7323" y="232307"/>
            <a:ext cx="5428442" cy="2714221"/>
          </a:xfrm>
          <a:prstGeom prst="rect">
            <a:avLst/>
          </a:prstGeom>
        </p:spPr>
      </p:pic>
      <p:sp>
        <p:nvSpPr>
          <p:cNvPr id="11" name="TextBox 10">
            <a:extLst>
              <a:ext uri="{FF2B5EF4-FFF2-40B4-BE49-F238E27FC236}">
                <a16:creationId xmlns:a16="http://schemas.microsoft.com/office/drawing/2014/main" id="{E8E448D1-8004-4A6E-9D68-FC060C77A4CE}"/>
              </a:ext>
            </a:extLst>
          </p:cNvPr>
          <p:cNvSpPr txBox="1"/>
          <p:nvPr/>
        </p:nvSpPr>
        <p:spPr>
          <a:xfrm>
            <a:off x="15381514" y="16621601"/>
            <a:ext cx="10024215" cy="5755422"/>
          </a:xfrm>
          <a:prstGeom prst="rect">
            <a:avLst/>
          </a:prstGeom>
          <a:noFill/>
        </p:spPr>
        <p:txBody>
          <a:bodyPr wrap="square" rtlCol="0">
            <a:spAutoFit/>
          </a:bodyPr>
          <a:lstStyle/>
          <a:p>
            <a:r>
              <a:rPr lang="en-GB" sz="4000" b="1" dirty="0">
                <a:latin typeface="Posterama" panose="020B0504020200020000" pitchFamily="34" charset="0"/>
                <a:cs typeface="Posterama" panose="020B0504020200020000" pitchFamily="34" charset="0"/>
              </a:rPr>
              <a:t>     System Requirements</a:t>
            </a:r>
          </a:p>
          <a:p>
            <a:endParaRPr lang="en-GB" sz="4000" b="1" dirty="0">
              <a:latin typeface="Posterama" panose="020B0504020200020000" pitchFamily="34" charset="0"/>
              <a:cs typeface="Posterama" panose="020B0504020200020000" pitchFamily="34" charset="0"/>
            </a:endParaRPr>
          </a:p>
          <a:p>
            <a:r>
              <a:rPr lang="en-GB" sz="3600" i="0" dirty="0">
                <a:solidFill>
                  <a:srgbClr val="202122"/>
                </a:solidFill>
                <a:effectLst/>
                <a:latin typeface="Posterama" panose="020B0504020200020000" pitchFamily="34" charset="0"/>
                <a:cs typeface="Posterama" panose="020B0504020200020000" pitchFamily="34" charset="0"/>
              </a:rPr>
              <a:t>     Operating System: </a:t>
            </a:r>
            <a:r>
              <a:rPr lang="en-GB" sz="3600" b="0" i="0" dirty="0">
                <a:solidFill>
                  <a:srgbClr val="202122"/>
                </a:solidFill>
                <a:effectLst/>
                <a:latin typeface="Posterama" panose="020B0504020200020000" pitchFamily="34" charset="0"/>
                <a:cs typeface="Posterama" panose="020B0504020200020000" pitchFamily="34" charset="0"/>
              </a:rPr>
              <a:t>Android 10 or Newer</a:t>
            </a:r>
          </a:p>
          <a:p>
            <a:r>
              <a:rPr lang="en-GB" sz="3600" b="0" i="0" dirty="0">
                <a:solidFill>
                  <a:srgbClr val="202122"/>
                </a:solidFill>
                <a:effectLst/>
                <a:latin typeface="Posterama" panose="020B0504020200020000" pitchFamily="34" charset="0"/>
                <a:cs typeface="Posterama" panose="020B0504020200020000" pitchFamily="34" charset="0"/>
              </a:rPr>
              <a:t> </a:t>
            </a:r>
          </a:p>
          <a:p>
            <a:r>
              <a:rPr lang="en-GB" sz="3600" dirty="0">
                <a:latin typeface="Posterama" panose="020B0504020200020000" pitchFamily="34" charset="0"/>
                <a:cs typeface="Posterama" panose="020B0504020200020000" pitchFamily="34" charset="0"/>
              </a:rPr>
              <a:t>     Random Access Memory (RAM): 2 GB RAM minimum; 4 GB RAM recommended.</a:t>
            </a:r>
          </a:p>
          <a:p>
            <a:endParaRPr lang="en-GB" sz="3600" dirty="0">
              <a:latin typeface="Posterama" panose="020B0504020200020000" pitchFamily="34" charset="0"/>
              <a:cs typeface="Posterama" panose="020B0504020200020000" pitchFamily="34" charset="0"/>
            </a:endParaRPr>
          </a:p>
          <a:p>
            <a:r>
              <a:rPr lang="en-GB" sz="3600" dirty="0">
                <a:latin typeface="Posterama" panose="020B0504020200020000" pitchFamily="34" charset="0"/>
                <a:cs typeface="Posterama" panose="020B0504020200020000" pitchFamily="34" charset="0"/>
              </a:rPr>
              <a:t>     Storage:  50 MB of minimum available storage, 100 MB is recommended.</a:t>
            </a:r>
          </a:p>
          <a:p>
            <a:endParaRPr lang="en-GB" sz="3600" dirty="0">
              <a:latin typeface="Posterama" panose="020B0504020200020000" pitchFamily="34" charset="0"/>
              <a:cs typeface="Posterama" panose="020B0504020200020000" pitchFamily="34" charset="0"/>
            </a:endParaRPr>
          </a:p>
        </p:txBody>
      </p:sp>
      <p:sp>
        <p:nvSpPr>
          <p:cNvPr id="13" name="TextBox 12">
            <a:extLst>
              <a:ext uri="{FF2B5EF4-FFF2-40B4-BE49-F238E27FC236}">
                <a16:creationId xmlns:a16="http://schemas.microsoft.com/office/drawing/2014/main" id="{044DBC9E-9A4B-4A25-B529-2C6847BA0A23}"/>
              </a:ext>
            </a:extLst>
          </p:cNvPr>
          <p:cNvSpPr txBox="1"/>
          <p:nvPr/>
        </p:nvSpPr>
        <p:spPr>
          <a:xfrm>
            <a:off x="2793652" y="31803388"/>
            <a:ext cx="10628432" cy="4647426"/>
          </a:xfrm>
          <a:prstGeom prst="rect">
            <a:avLst/>
          </a:prstGeom>
          <a:noFill/>
        </p:spPr>
        <p:txBody>
          <a:bodyPr wrap="square" rtlCol="0">
            <a:spAutoFit/>
          </a:bodyPr>
          <a:lstStyle/>
          <a:p>
            <a:r>
              <a:rPr lang="en-GB" sz="4000" b="1" dirty="0">
                <a:latin typeface="Posterama" panose="020B0504020200020000" pitchFamily="34" charset="0"/>
                <a:cs typeface="Posterama" panose="020B0504020200020000" pitchFamily="34" charset="0"/>
              </a:rPr>
              <a:t>      Login Access Levels</a:t>
            </a:r>
          </a:p>
          <a:p>
            <a:endParaRPr lang="en-GB" sz="4000" b="1" dirty="0">
              <a:latin typeface="Posterama" panose="020B0504020200020000" pitchFamily="34" charset="0"/>
              <a:cs typeface="Posterama" panose="020B0504020200020000" pitchFamily="34" charset="0"/>
            </a:endParaRPr>
          </a:p>
          <a:p>
            <a:r>
              <a:rPr lang="en-GB" sz="3600" dirty="0">
                <a:latin typeface="Posterama" panose="020B0504020200020000" pitchFamily="34" charset="0"/>
                <a:cs typeface="Posterama" panose="020B0504020200020000" pitchFamily="34" charset="0"/>
              </a:rPr>
              <a:t>      Two types of users can simply use the application. One of them is the Administrator which has the entire control of the system and the Normal User that can access the basic features.</a:t>
            </a:r>
          </a:p>
          <a:p>
            <a:endParaRPr lang="en-GB" sz="3600" dirty="0">
              <a:latin typeface="Posterama" panose="020B0504020200020000" pitchFamily="34" charset="0"/>
              <a:cs typeface="Posterama" panose="020B0504020200020000" pitchFamily="34" charset="0"/>
            </a:endParaRPr>
          </a:p>
        </p:txBody>
      </p:sp>
      <p:sp>
        <p:nvSpPr>
          <p:cNvPr id="14" name="TextBox 13">
            <a:extLst>
              <a:ext uri="{FF2B5EF4-FFF2-40B4-BE49-F238E27FC236}">
                <a16:creationId xmlns:a16="http://schemas.microsoft.com/office/drawing/2014/main" id="{8EDE8A99-0D97-44DB-9A44-900B14425D25}"/>
              </a:ext>
            </a:extLst>
          </p:cNvPr>
          <p:cNvSpPr txBox="1"/>
          <p:nvPr/>
        </p:nvSpPr>
        <p:spPr>
          <a:xfrm>
            <a:off x="658252" y="50157845"/>
            <a:ext cx="6591869" cy="954107"/>
          </a:xfrm>
          <a:prstGeom prst="rect">
            <a:avLst/>
          </a:prstGeom>
          <a:noFill/>
        </p:spPr>
        <p:txBody>
          <a:bodyPr wrap="none" rtlCol="0">
            <a:spAutoFit/>
          </a:bodyPr>
          <a:lstStyle/>
          <a:p>
            <a:r>
              <a:rPr lang="en-GB" sz="2800" dirty="0">
                <a:latin typeface="Posterama" panose="020B0504020200020000" pitchFamily="34" charset="0"/>
                <a:cs typeface="Posterama" panose="020B0504020200020000" pitchFamily="34" charset="0"/>
              </a:rPr>
              <a:t>Student Name: Claudiu Octavian Albus</a:t>
            </a:r>
          </a:p>
          <a:p>
            <a:r>
              <a:rPr lang="en-GB" sz="2800" dirty="0">
                <a:latin typeface="Posterama" panose="020B0504020200020000" pitchFamily="34" charset="0"/>
                <a:cs typeface="Posterama" panose="020B0504020200020000" pitchFamily="34" charset="0"/>
              </a:rPr>
              <a:t>Faculty: BSc (Hons) Cloud Computing</a:t>
            </a:r>
          </a:p>
        </p:txBody>
      </p:sp>
      <p:sp>
        <p:nvSpPr>
          <p:cNvPr id="18" name="TextBox 17">
            <a:extLst>
              <a:ext uri="{FF2B5EF4-FFF2-40B4-BE49-F238E27FC236}">
                <a16:creationId xmlns:a16="http://schemas.microsoft.com/office/drawing/2014/main" id="{94F26E60-E16F-4D9D-8D5F-CBFAFA3A8B91}"/>
              </a:ext>
            </a:extLst>
          </p:cNvPr>
          <p:cNvSpPr txBox="1"/>
          <p:nvPr/>
        </p:nvSpPr>
        <p:spPr>
          <a:xfrm>
            <a:off x="21840417" y="50634898"/>
            <a:ext cx="6304931" cy="954107"/>
          </a:xfrm>
          <a:prstGeom prst="rect">
            <a:avLst/>
          </a:prstGeom>
          <a:noFill/>
        </p:spPr>
        <p:txBody>
          <a:bodyPr wrap="none" rtlCol="0">
            <a:spAutoFit/>
          </a:bodyPr>
          <a:lstStyle/>
          <a:p>
            <a:r>
              <a:rPr lang="en-GB" altLang="en-US" sz="2800" dirty="0">
                <a:latin typeface="Posterama" panose="020B0504020200020000" pitchFamily="34" charset="0"/>
                <a:cs typeface="Posterama" panose="020B0504020200020000" pitchFamily="34" charset="0"/>
              </a:rPr>
              <a:t>Email: 1809254</a:t>
            </a:r>
            <a:r>
              <a:rPr lang="en-GB" altLang="en-US" sz="2800" dirty="0">
                <a:latin typeface="Posterama" panose="020B0504020200020000" pitchFamily="34" charset="0"/>
                <a:cs typeface="Posterama" panose="020B0504020200020000" pitchFamily="34" charset="0"/>
                <a:hlinkClick r:id="rId5">
                  <a:extLst>
                    <a:ext uri="{A12FA001-AC4F-418D-AE19-62706E023703}">
                      <ahyp:hlinkClr xmlns:ahyp="http://schemas.microsoft.com/office/drawing/2018/hyperlinkcolor" val="tx"/>
                    </a:ext>
                  </a:extLst>
                </a:hlinkClick>
              </a:rPr>
              <a:t>@student.uwtsd.ac.uk</a:t>
            </a:r>
            <a:endParaRPr lang="en-GB" altLang="en-US" sz="2800" dirty="0">
              <a:latin typeface="Posterama" panose="020B0504020200020000" pitchFamily="34" charset="0"/>
              <a:cs typeface="Posterama" panose="020B0504020200020000" pitchFamily="34" charset="0"/>
            </a:endParaRPr>
          </a:p>
          <a:p>
            <a:endParaRPr lang="en-GB" sz="2800" dirty="0">
              <a:latin typeface="Posterama" panose="020B0504020200020000" pitchFamily="34" charset="0"/>
              <a:cs typeface="Posterama" panose="020B0504020200020000" pitchFamily="34" charset="0"/>
            </a:endParaRPr>
          </a:p>
        </p:txBody>
      </p:sp>
      <p:sp>
        <p:nvSpPr>
          <p:cNvPr id="20" name="TextBox 19">
            <a:extLst>
              <a:ext uri="{FF2B5EF4-FFF2-40B4-BE49-F238E27FC236}">
                <a16:creationId xmlns:a16="http://schemas.microsoft.com/office/drawing/2014/main" id="{2F87AB07-96EB-46F6-A050-AD61E1572C2F}"/>
              </a:ext>
            </a:extLst>
          </p:cNvPr>
          <p:cNvSpPr txBox="1"/>
          <p:nvPr/>
        </p:nvSpPr>
        <p:spPr>
          <a:xfrm>
            <a:off x="2793652" y="46029479"/>
            <a:ext cx="10628432" cy="3477875"/>
          </a:xfrm>
          <a:prstGeom prst="rect">
            <a:avLst/>
          </a:prstGeom>
          <a:noFill/>
        </p:spPr>
        <p:txBody>
          <a:bodyPr wrap="square" rtlCol="0">
            <a:spAutoFit/>
          </a:bodyPr>
          <a:lstStyle/>
          <a:p>
            <a:r>
              <a:rPr lang="en-GB" sz="3600" b="1" dirty="0">
                <a:latin typeface="Posterama" panose="020B0504020200020000" pitchFamily="34" charset="0"/>
                <a:cs typeface="Posterama" panose="020B0504020200020000" pitchFamily="34" charset="0"/>
              </a:rPr>
              <a:t>       </a:t>
            </a:r>
            <a:r>
              <a:rPr lang="en-GB" sz="4000" b="1" dirty="0">
                <a:latin typeface="Posterama" panose="020B0504020200020000" pitchFamily="34" charset="0"/>
                <a:cs typeface="Posterama" panose="020B0504020200020000" pitchFamily="34" charset="0"/>
              </a:rPr>
              <a:t>A Better Approach</a:t>
            </a:r>
          </a:p>
          <a:p>
            <a:endParaRPr lang="en-GB" sz="3600" b="1" dirty="0">
              <a:latin typeface="Posterama" panose="020B0504020200020000" pitchFamily="34" charset="0"/>
              <a:cs typeface="Posterama" panose="020B0504020200020000" pitchFamily="34" charset="0"/>
            </a:endParaRPr>
          </a:p>
          <a:p>
            <a:r>
              <a:rPr lang="en-GB" sz="3600" dirty="0">
                <a:latin typeface="Posterama" panose="020B0504020200020000" pitchFamily="34" charset="0"/>
                <a:ea typeface="Calibri" panose="020F0502020204030204" pitchFamily="34" charset="0"/>
                <a:cs typeface="Posterama" panose="020B0504020200020000" pitchFamily="34" charset="0"/>
              </a:rPr>
              <a:t>       B</a:t>
            </a:r>
            <a:r>
              <a:rPr lang="en-GB" sz="3600" dirty="0">
                <a:effectLst/>
                <a:latin typeface="Posterama" panose="020B0504020200020000" pitchFamily="34" charset="0"/>
                <a:ea typeface="Calibri" panose="020F0502020204030204" pitchFamily="34" charset="0"/>
                <a:cs typeface="Posterama" panose="020B0504020200020000" pitchFamily="34" charset="0"/>
              </a:rPr>
              <a:t>ring </a:t>
            </a:r>
            <a:r>
              <a:rPr lang="en-GB" sz="3600" dirty="0">
                <a:latin typeface="Posterama" panose="020B0504020200020000" pitchFamily="34" charset="0"/>
                <a:ea typeface="Calibri" panose="020F0502020204030204" pitchFamily="34" charset="0"/>
                <a:cs typeface="Posterama" panose="020B0504020200020000" pitchFamily="34" charset="0"/>
              </a:rPr>
              <a:t>Y</a:t>
            </a:r>
            <a:r>
              <a:rPr lang="en-GB" sz="3600" dirty="0">
                <a:effectLst/>
                <a:latin typeface="Posterama" panose="020B0504020200020000" pitchFamily="34" charset="0"/>
                <a:ea typeface="Calibri" panose="020F0502020204030204" pitchFamily="34" charset="0"/>
                <a:cs typeface="Posterama" panose="020B0504020200020000" pitchFamily="34" charset="0"/>
              </a:rPr>
              <a:t>our </a:t>
            </a:r>
            <a:r>
              <a:rPr lang="en-GB" sz="3600" dirty="0">
                <a:latin typeface="Posterama" panose="020B0504020200020000" pitchFamily="34" charset="0"/>
                <a:ea typeface="Calibri" panose="020F0502020204030204" pitchFamily="34" charset="0"/>
                <a:cs typeface="Posterama" panose="020B0504020200020000" pitchFamily="34" charset="0"/>
              </a:rPr>
              <a:t>O</a:t>
            </a:r>
            <a:r>
              <a:rPr lang="en-GB" sz="3600" dirty="0">
                <a:effectLst/>
                <a:latin typeface="Posterama" panose="020B0504020200020000" pitchFamily="34" charset="0"/>
                <a:ea typeface="Calibri" panose="020F0502020204030204" pitchFamily="34" charset="0"/>
                <a:cs typeface="Posterama" panose="020B0504020200020000" pitchFamily="34" charset="0"/>
              </a:rPr>
              <a:t>wn </a:t>
            </a:r>
            <a:r>
              <a:rPr lang="en-GB" sz="3600" dirty="0">
                <a:latin typeface="Posterama" panose="020B0504020200020000" pitchFamily="34" charset="0"/>
                <a:ea typeface="Calibri" panose="020F0502020204030204" pitchFamily="34" charset="0"/>
                <a:cs typeface="Posterama" panose="020B0504020200020000" pitchFamily="34" charset="0"/>
              </a:rPr>
              <a:t>D</a:t>
            </a:r>
            <a:r>
              <a:rPr lang="en-GB" sz="3600" dirty="0">
                <a:effectLst/>
                <a:latin typeface="Posterama" panose="020B0504020200020000" pitchFamily="34" charset="0"/>
                <a:ea typeface="Calibri" panose="020F0502020204030204" pitchFamily="34" charset="0"/>
                <a:cs typeface="Posterama" panose="020B0504020200020000" pitchFamily="34" charset="0"/>
              </a:rPr>
              <a:t>evice (BYOD) and just install our new dedicated Android </a:t>
            </a:r>
            <a:r>
              <a:rPr lang="en-GB" sz="3600" dirty="0">
                <a:latin typeface="Posterama" panose="020B0504020200020000" pitchFamily="34" charset="0"/>
                <a:ea typeface="Calibri" panose="020F0502020204030204" pitchFamily="34" charset="0"/>
                <a:cs typeface="Posterama" panose="020B0504020200020000" pitchFamily="34" charset="0"/>
              </a:rPr>
              <a:t>mobile application to achieve a better control upon the expiry dates.</a:t>
            </a:r>
            <a:endParaRPr lang="en-GB" sz="3600" b="1" dirty="0">
              <a:latin typeface="Posterama" panose="020B0504020200020000" pitchFamily="34" charset="0"/>
              <a:cs typeface="Posterama" panose="020B0504020200020000" pitchFamily="34" charset="0"/>
            </a:endParaRPr>
          </a:p>
        </p:txBody>
      </p:sp>
      <p:sp>
        <p:nvSpPr>
          <p:cNvPr id="21" name="TextBox 20">
            <a:extLst>
              <a:ext uri="{FF2B5EF4-FFF2-40B4-BE49-F238E27FC236}">
                <a16:creationId xmlns:a16="http://schemas.microsoft.com/office/drawing/2014/main" id="{6EED87E7-9CF7-484F-B21C-01F44429A5AD}"/>
              </a:ext>
            </a:extLst>
          </p:cNvPr>
          <p:cNvSpPr txBox="1"/>
          <p:nvPr/>
        </p:nvSpPr>
        <p:spPr>
          <a:xfrm>
            <a:off x="3070095" y="16069064"/>
            <a:ext cx="10351989" cy="3046988"/>
          </a:xfrm>
          <a:prstGeom prst="rect">
            <a:avLst/>
          </a:prstGeom>
          <a:noFill/>
        </p:spPr>
        <p:txBody>
          <a:bodyPr wrap="square" rtlCol="0">
            <a:spAutoFit/>
          </a:bodyPr>
          <a:lstStyle/>
          <a:p>
            <a:r>
              <a:rPr lang="en-GB" sz="4000" b="1" dirty="0">
                <a:latin typeface="Posterama" panose="020B0504020200020000" pitchFamily="34" charset="0"/>
                <a:cs typeface="Posterama" panose="020B0504020200020000" pitchFamily="34" charset="0"/>
              </a:rPr>
              <a:t>   Where can be used?</a:t>
            </a:r>
          </a:p>
          <a:p>
            <a:endParaRPr lang="en-GB" sz="4000" dirty="0">
              <a:latin typeface="Posterama" panose="020B0504020200020000" pitchFamily="34" charset="0"/>
              <a:cs typeface="Posterama" panose="020B0504020200020000" pitchFamily="34" charset="0"/>
            </a:endParaRPr>
          </a:p>
          <a:p>
            <a:r>
              <a:rPr lang="en-GB" sz="4000" b="1" dirty="0">
                <a:latin typeface="Posterama" panose="020B0504020200020000" pitchFamily="34" charset="0"/>
                <a:cs typeface="Posterama" panose="020B0504020200020000" pitchFamily="34" charset="0"/>
              </a:rPr>
              <a:t>   </a:t>
            </a:r>
            <a:r>
              <a:rPr lang="en-GB" sz="3600" dirty="0">
                <a:latin typeface="Posterama" panose="020B0504020200020000" pitchFamily="34" charset="0"/>
                <a:cs typeface="Posterama" panose="020B0504020200020000" pitchFamily="34" charset="0"/>
              </a:rPr>
              <a:t>Within any supermarkets or any food stores that wants to keep their food products within the optimal consuming standards.</a:t>
            </a:r>
            <a:endParaRPr lang="en-GB" sz="4000" dirty="0">
              <a:latin typeface="Posterama" panose="020B0504020200020000" pitchFamily="34" charset="0"/>
              <a:cs typeface="Posterama" panose="020B0504020200020000" pitchFamily="34" charset="0"/>
            </a:endParaRPr>
          </a:p>
        </p:txBody>
      </p:sp>
      <p:pic>
        <p:nvPicPr>
          <p:cNvPr id="23" name="Picture 22" descr="Icon&#10;&#10;Description automatically generated">
            <a:extLst>
              <a:ext uri="{FF2B5EF4-FFF2-40B4-BE49-F238E27FC236}">
                <a16:creationId xmlns:a16="http://schemas.microsoft.com/office/drawing/2014/main" id="{F665B24E-A487-4298-88E8-05BC605572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69179" y="25888261"/>
            <a:ext cx="1714468" cy="1714468"/>
          </a:xfrm>
          <a:prstGeom prst="rect">
            <a:avLst/>
          </a:prstGeom>
        </p:spPr>
      </p:pic>
      <p:pic>
        <p:nvPicPr>
          <p:cNvPr id="26" name="Picture 25" descr="Icon&#10;&#10;Description automatically generated">
            <a:extLst>
              <a:ext uri="{FF2B5EF4-FFF2-40B4-BE49-F238E27FC236}">
                <a16:creationId xmlns:a16="http://schemas.microsoft.com/office/drawing/2014/main" id="{68047C78-9D8B-40D6-BBBE-B49945D3035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06128" y="25889651"/>
            <a:ext cx="1714468" cy="1714468"/>
          </a:xfrm>
          <a:prstGeom prst="rect">
            <a:avLst/>
          </a:prstGeom>
        </p:spPr>
      </p:pic>
      <p:pic>
        <p:nvPicPr>
          <p:cNvPr id="28" name="Picture 27" descr="Icon&#10;&#10;Description automatically generated">
            <a:extLst>
              <a:ext uri="{FF2B5EF4-FFF2-40B4-BE49-F238E27FC236}">
                <a16:creationId xmlns:a16="http://schemas.microsoft.com/office/drawing/2014/main" id="{AB31A289-AF72-46AF-BED8-76A981C644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60207" y="25822001"/>
            <a:ext cx="1905000" cy="1905000"/>
          </a:xfrm>
          <a:prstGeom prst="rect">
            <a:avLst/>
          </a:prstGeom>
        </p:spPr>
      </p:pic>
      <p:pic>
        <p:nvPicPr>
          <p:cNvPr id="33" name="Picture 32" descr="A black and white piano&#10;&#10;Description automatically generated">
            <a:extLst>
              <a:ext uri="{FF2B5EF4-FFF2-40B4-BE49-F238E27FC236}">
                <a16:creationId xmlns:a16="http://schemas.microsoft.com/office/drawing/2014/main" id="{883A881C-33AA-4F1A-8664-791CD7B9D91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56096" y="22238242"/>
            <a:ext cx="4214535" cy="2809690"/>
          </a:xfrm>
          <a:prstGeom prst="rect">
            <a:avLst/>
          </a:prstGeom>
        </p:spPr>
      </p:pic>
      <p:sp>
        <p:nvSpPr>
          <p:cNvPr id="42" name="TextBox 41">
            <a:extLst>
              <a:ext uri="{FF2B5EF4-FFF2-40B4-BE49-F238E27FC236}">
                <a16:creationId xmlns:a16="http://schemas.microsoft.com/office/drawing/2014/main" id="{BB827856-4CBC-4D5E-99D2-870538597D52}"/>
              </a:ext>
            </a:extLst>
          </p:cNvPr>
          <p:cNvSpPr txBox="1"/>
          <p:nvPr/>
        </p:nvSpPr>
        <p:spPr>
          <a:xfrm>
            <a:off x="15381515" y="42750649"/>
            <a:ext cx="10056874" cy="7109639"/>
          </a:xfrm>
          <a:prstGeom prst="rect">
            <a:avLst/>
          </a:prstGeom>
          <a:noFill/>
        </p:spPr>
        <p:txBody>
          <a:bodyPr wrap="square" rtlCol="0">
            <a:spAutoFit/>
          </a:bodyPr>
          <a:lstStyle/>
          <a:p>
            <a:r>
              <a:rPr lang="en-GB" sz="2800" b="1" dirty="0">
                <a:latin typeface="Posterama" panose="020B0504020200020000" pitchFamily="34" charset="0"/>
                <a:cs typeface="Posterama" panose="020B0504020200020000" pitchFamily="34" charset="0"/>
              </a:rPr>
              <a:t>      References</a:t>
            </a:r>
          </a:p>
          <a:p>
            <a:endParaRPr lang="en-GB" sz="2800" dirty="0">
              <a:latin typeface="Posterama" panose="020B0504020200020000" pitchFamily="34" charset="0"/>
              <a:cs typeface="Posterama" panose="020B0504020200020000" pitchFamily="34" charset="0"/>
            </a:endParaRPr>
          </a:p>
          <a:p>
            <a:r>
              <a:rPr lang="en-GB" sz="2800" dirty="0">
                <a:latin typeface="Posterama" panose="020B0504020200020000" pitchFamily="34" charset="0"/>
                <a:cs typeface="Posterama" panose="020B0504020200020000" pitchFamily="34" charset="0"/>
              </a:rPr>
              <a:t>[1] Lim Sin Hong, (2014). Mobile food planning and conservation system (Food tagging and inventory control), pp. 5-6.</a:t>
            </a:r>
          </a:p>
          <a:p>
            <a:r>
              <a:rPr lang="en-GB" sz="2800" dirty="0">
                <a:latin typeface="Posterama" panose="020B0504020200020000" pitchFamily="34" charset="0"/>
                <a:cs typeface="Posterama" panose="020B0504020200020000" pitchFamily="34" charset="0"/>
              </a:rPr>
              <a:t>[2] </a:t>
            </a:r>
            <a:r>
              <a:rPr lang="en-GB" sz="2800" dirty="0" err="1">
                <a:latin typeface="Posterama" panose="020B0504020200020000" pitchFamily="34" charset="0"/>
                <a:cs typeface="Posterama" panose="020B0504020200020000" pitchFamily="34" charset="0"/>
              </a:rPr>
              <a:t>Anureet</a:t>
            </a:r>
            <a:r>
              <a:rPr lang="en-GB" sz="2800" dirty="0">
                <a:latin typeface="Posterama" panose="020B0504020200020000" pitchFamily="34" charset="0"/>
                <a:cs typeface="Posterama" panose="020B0504020200020000" pitchFamily="34" charset="0"/>
              </a:rPr>
              <a:t> Kaur, Kulwant Kaur, (2015). Suitability of existing Software development Life Cycle (SDLC) in context of Mobile Application Development Life Cycle.</a:t>
            </a:r>
          </a:p>
          <a:p>
            <a:r>
              <a:rPr lang="en-GB" sz="2800" dirty="0">
                <a:latin typeface="Posterama" panose="020B0504020200020000" pitchFamily="34" charset="0"/>
                <a:cs typeface="Posterama" panose="020B0504020200020000" pitchFamily="34" charset="0"/>
              </a:rPr>
              <a:t>[3] </a:t>
            </a:r>
            <a:r>
              <a:rPr lang="en-GB" sz="2800" dirty="0" err="1">
                <a:latin typeface="Posterama" panose="020B0504020200020000" pitchFamily="34" charset="0"/>
                <a:cs typeface="Posterama" panose="020B0504020200020000" pitchFamily="34" charset="0"/>
              </a:rPr>
              <a:t>Aaditya</a:t>
            </a:r>
            <a:r>
              <a:rPr lang="en-GB" sz="2800" dirty="0">
                <a:latin typeface="Posterama" panose="020B0504020200020000" pitchFamily="34" charset="0"/>
                <a:cs typeface="Posterama" panose="020B0504020200020000" pitchFamily="34" charset="0"/>
              </a:rPr>
              <a:t> Jain, </a:t>
            </a:r>
            <a:r>
              <a:rPr lang="en-GB" sz="2800" dirty="0" err="1">
                <a:latin typeface="Posterama" panose="020B0504020200020000" pitchFamily="34" charset="0"/>
                <a:cs typeface="Posterama" panose="020B0504020200020000" pitchFamily="34" charset="0"/>
              </a:rPr>
              <a:t>Samridha</a:t>
            </a:r>
            <a:r>
              <a:rPr lang="en-GB" sz="2800" dirty="0">
                <a:latin typeface="Posterama" panose="020B0504020200020000" pitchFamily="34" charset="0"/>
                <a:cs typeface="Posterama" panose="020B0504020200020000" pitchFamily="34" charset="0"/>
              </a:rPr>
              <a:t> Raj, </a:t>
            </a:r>
            <a:r>
              <a:rPr lang="en-GB" sz="2800" dirty="0" err="1">
                <a:latin typeface="Posterama" panose="020B0504020200020000" pitchFamily="34" charset="0"/>
                <a:cs typeface="Posterama" panose="020B0504020200020000" pitchFamily="34" charset="0"/>
              </a:rPr>
              <a:t>Bala</a:t>
            </a:r>
            <a:r>
              <a:rPr lang="en-GB" sz="2800" dirty="0">
                <a:latin typeface="Posterama" panose="020B0504020200020000" pitchFamily="34" charset="0"/>
                <a:cs typeface="Posterama" panose="020B0504020200020000" pitchFamily="34" charset="0"/>
              </a:rPr>
              <a:t> </a:t>
            </a:r>
            <a:r>
              <a:rPr lang="en-GB" sz="2800" dirty="0" err="1">
                <a:latin typeface="Posterama" panose="020B0504020200020000" pitchFamily="34" charset="0"/>
                <a:cs typeface="Posterama" panose="020B0504020200020000" pitchFamily="34" charset="0"/>
              </a:rPr>
              <a:t>Buksh</a:t>
            </a:r>
            <a:r>
              <a:rPr lang="en-GB" sz="2800" dirty="0">
                <a:latin typeface="Posterama" panose="020B0504020200020000" pitchFamily="34" charset="0"/>
                <a:cs typeface="Posterama" panose="020B0504020200020000" pitchFamily="34" charset="0"/>
              </a:rPr>
              <a:t>, (2016). A Comparative Study of Mobile Operating Systems with Special Emphasis on Android OS, Volume 5, Issue 7, pp. 5-6.</a:t>
            </a:r>
          </a:p>
          <a:p>
            <a:r>
              <a:rPr lang="en-GB" sz="2800" dirty="0">
                <a:latin typeface="Posterama" panose="020B0504020200020000" pitchFamily="34" charset="0"/>
                <a:cs typeface="Posterama" panose="020B0504020200020000" pitchFamily="34" charset="0"/>
              </a:rPr>
              <a:t>[4] Benjamin </a:t>
            </a:r>
            <a:r>
              <a:rPr lang="en-GB" sz="2800" dirty="0" err="1">
                <a:latin typeface="Posterama" panose="020B0504020200020000" pitchFamily="34" charset="0"/>
                <a:cs typeface="Posterama" panose="020B0504020200020000" pitchFamily="34" charset="0"/>
              </a:rPr>
              <a:t>Speckmann</a:t>
            </a:r>
            <a:r>
              <a:rPr lang="en-GB" sz="2800" dirty="0">
                <a:latin typeface="Posterama" panose="020B0504020200020000" pitchFamily="34" charset="0"/>
                <a:cs typeface="Posterama" panose="020B0504020200020000" pitchFamily="34" charset="0"/>
              </a:rPr>
              <a:t>, (2008). The Android mobile platform (Master Thesis), pp. 15, Available at: https://citeseerx.ist.psu.edu/viewdoc/download?doi=10.1.1.175.2961&amp;rep=rep1&amp;type=pdf [Accessed 10 May 2021].</a:t>
            </a:r>
          </a:p>
          <a:p>
            <a:endParaRPr lang="en-GB" sz="3600" dirty="0">
              <a:latin typeface="Posterama" panose="020B0504020200020000" pitchFamily="34" charset="0"/>
              <a:cs typeface="Posterama" panose="020B0504020200020000" pitchFamily="34" charset="0"/>
            </a:endParaRPr>
          </a:p>
        </p:txBody>
      </p:sp>
      <p:pic>
        <p:nvPicPr>
          <p:cNvPr id="44" name="Picture 43" descr="Icon&#10;&#10;Description automatically generated">
            <a:extLst>
              <a:ext uri="{FF2B5EF4-FFF2-40B4-BE49-F238E27FC236}">
                <a16:creationId xmlns:a16="http://schemas.microsoft.com/office/drawing/2014/main" id="{F2C2E0AE-13C5-46A9-88A8-7BB1FEC7564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2090498" y="28169256"/>
            <a:ext cx="889679" cy="826693"/>
          </a:xfrm>
          <a:prstGeom prst="rect">
            <a:avLst/>
          </a:prstGeom>
        </p:spPr>
      </p:pic>
      <p:pic>
        <p:nvPicPr>
          <p:cNvPr id="46" name="Picture 45" descr="Icon&#10;&#10;Description automatically generated">
            <a:extLst>
              <a:ext uri="{FF2B5EF4-FFF2-40B4-BE49-F238E27FC236}">
                <a16:creationId xmlns:a16="http://schemas.microsoft.com/office/drawing/2014/main" id="{8FB61260-6D63-4A08-9E2A-EC96FE44BE4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660341" y="29209409"/>
            <a:ext cx="895350" cy="933450"/>
          </a:xfrm>
          <a:prstGeom prst="rect">
            <a:avLst/>
          </a:prstGeom>
        </p:spPr>
      </p:pic>
      <p:sp>
        <p:nvSpPr>
          <p:cNvPr id="48" name="TextBox 47">
            <a:extLst>
              <a:ext uri="{FF2B5EF4-FFF2-40B4-BE49-F238E27FC236}">
                <a16:creationId xmlns:a16="http://schemas.microsoft.com/office/drawing/2014/main" id="{11684A4B-DE2F-47A7-89FA-CE808B2A8CF7}"/>
              </a:ext>
            </a:extLst>
          </p:cNvPr>
          <p:cNvSpPr txBox="1"/>
          <p:nvPr/>
        </p:nvSpPr>
        <p:spPr>
          <a:xfrm>
            <a:off x="2793652" y="37183319"/>
            <a:ext cx="10056874" cy="4647426"/>
          </a:xfrm>
          <a:prstGeom prst="rect">
            <a:avLst/>
          </a:prstGeom>
          <a:noFill/>
        </p:spPr>
        <p:txBody>
          <a:bodyPr wrap="square" rtlCol="0">
            <a:spAutoFit/>
          </a:bodyPr>
          <a:lstStyle/>
          <a:p>
            <a:r>
              <a:rPr lang="en-GB" sz="4000" b="1" dirty="0">
                <a:latin typeface="Posterama" panose="020B0504020200020000" pitchFamily="34" charset="0"/>
                <a:cs typeface="Posterama" panose="020B0504020200020000" pitchFamily="34" charset="0"/>
              </a:rPr>
              <a:t>     Discount scheme</a:t>
            </a:r>
          </a:p>
          <a:p>
            <a:endParaRPr lang="en-GB" sz="4000" b="1" dirty="0">
              <a:latin typeface="Posterama" panose="020B0504020200020000" pitchFamily="34" charset="0"/>
              <a:cs typeface="Posterama" panose="020B0504020200020000" pitchFamily="34" charset="0"/>
            </a:endParaRPr>
          </a:p>
          <a:p>
            <a:r>
              <a:rPr lang="en-GB" sz="3600" b="1" dirty="0">
                <a:effectLst/>
                <a:latin typeface="Posterama" panose="020B0504020200020000" pitchFamily="34" charset="0"/>
                <a:ea typeface="Calibri" panose="020F0502020204030204" pitchFamily="34" charset="0"/>
                <a:cs typeface="Posterama" panose="020B0504020200020000" pitchFamily="34" charset="0"/>
              </a:rPr>
              <a:t>      </a:t>
            </a:r>
            <a:r>
              <a:rPr lang="en-GB" sz="3600" dirty="0">
                <a:effectLst/>
                <a:latin typeface="Posterama" panose="020B0504020200020000" pitchFamily="34" charset="0"/>
                <a:ea typeface="Calibri" panose="020F0502020204030204" pitchFamily="34" charset="0"/>
                <a:cs typeface="Posterama" panose="020B0504020200020000" pitchFamily="34" charset="0"/>
              </a:rPr>
              <a:t>In this context, the discount scheme includes four days of price reductions. During this time, the discounts will be offered gradually in order to eliminate the stock of products that are very close to the expiration limit.</a:t>
            </a:r>
            <a:endParaRPr lang="en-GB" sz="3600" b="1" dirty="0">
              <a:latin typeface="Posterama" panose="020B0504020200020000" pitchFamily="34" charset="0"/>
              <a:cs typeface="Posterama" panose="020B0504020200020000" pitchFamily="34" charset="0"/>
            </a:endParaRPr>
          </a:p>
        </p:txBody>
      </p:sp>
      <p:pic>
        <p:nvPicPr>
          <p:cNvPr id="50" name="Picture 49" descr="Graphical user interface, text, application&#10;&#10;Description automatically generated">
            <a:extLst>
              <a:ext uri="{FF2B5EF4-FFF2-40B4-BE49-F238E27FC236}">
                <a16:creationId xmlns:a16="http://schemas.microsoft.com/office/drawing/2014/main" id="{8508C93D-A5A1-40DB-A100-523B82CCD35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429979" y="42036201"/>
            <a:ext cx="4120743" cy="2986994"/>
          </a:xfrm>
          <a:prstGeom prst="rect">
            <a:avLst/>
          </a:prstGeom>
        </p:spPr>
      </p:pic>
      <p:sp>
        <p:nvSpPr>
          <p:cNvPr id="51" name="TextBox 50">
            <a:extLst>
              <a:ext uri="{FF2B5EF4-FFF2-40B4-BE49-F238E27FC236}">
                <a16:creationId xmlns:a16="http://schemas.microsoft.com/office/drawing/2014/main" id="{02BAF9AA-85D3-4DD5-BFF3-CEC6A36A0F1E}"/>
              </a:ext>
            </a:extLst>
          </p:cNvPr>
          <p:cNvSpPr txBox="1"/>
          <p:nvPr/>
        </p:nvSpPr>
        <p:spPr>
          <a:xfrm>
            <a:off x="5969341" y="27665594"/>
            <a:ext cx="3388043" cy="369332"/>
          </a:xfrm>
          <a:prstGeom prst="rect">
            <a:avLst/>
          </a:prstGeom>
          <a:noFill/>
        </p:spPr>
        <p:txBody>
          <a:bodyPr wrap="none" rtlCol="0">
            <a:spAutoFit/>
          </a:bodyPr>
          <a:lstStyle/>
          <a:p>
            <a:r>
              <a:rPr lang="en-GB" dirty="0"/>
              <a:t>Figure 2 – Add and Delete buttons</a:t>
            </a:r>
          </a:p>
        </p:txBody>
      </p:sp>
      <p:sp>
        <p:nvSpPr>
          <p:cNvPr id="52" name="TextBox 51">
            <a:extLst>
              <a:ext uri="{FF2B5EF4-FFF2-40B4-BE49-F238E27FC236}">
                <a16:creationId xmlns:a16="http://schemas.microsoft.com/office/drawing/2014/main" id="{9C675C12-00FB-498A-A67C-EA737E292D75}"/>
              </a:ext>
            </a:extLst>
          </p:cNvPr>
          <p:cNvSpPr txBox="1"/>
          <p:nvPr/>
        </p:nvSpPr>
        <p:spPr>
          <a:xfrm>
            <a:off x="6475698" y="24278186"/>
            <a:ext cx="2375330" cy="369332"/>
          </a:xfrm>
          <a:prstGeom prst="rect">
            <a:avLst/>
          </a:prstGeom>
          <a:noFill/>
        </p:spPr>
        <p:txBody>
          <a:bodyPr wrap="none" rtlCol="0">
            <a:spAutoFit/>
          </a:bodyPr>
          <a:lstStyle/>
          <a:p>
            <a:r>
              <a:rPr lang="en-GB" dirty="0"/>
              <a:t>Figure 1 – Barcode Icon</a:t>
            </a:r>
          </a:p>
        </p:txBody>
      </p:sp>
      <p:sp>
        <p:nvSpPr>
          <p:cNvPr id="53" name="TextBox 52">
            <a:extLst>
              <a:ext uri="{FF2B5EF4-FFF2-40B4-BE49-F238E27FC236}">
                <a16:creationId xmlns:a16="http://schemas.microsoft.com/office/drawing/2014/main" id="{675EFB7F-7FBC-469F-9FDE-083C698CB0B7}"/>
              </a:ext>
            </a:extLst>
          </p:cNvPr>
          <p:cNvSpPr txBox="1"/>
          <p:nvPr/>
        </p:nvSpPr>
        <p:spPr>
          <a:xfrm>
            <a:off x="5991025" y="45023195"/>
            <a:ext cx="2772875" cy="369332"/>
          </a:xfrm>
          <a:prstGeom prst="rect">
            <a:avLst/>
          </a:prstGeom>
          <a:noFill/>
        </p:spPr>
        <p:txBody>
          <a:bodyPr wrap="none" rtlCol="0">
            <a:spAutoFit/>
          </a:bodyPr>
          <a:lstStyle/>
          <a:p>
            <a:r>
              <a:rPr lang="en-GB" dirty="0"/>
              <a:t>Figure 3 – Discount Scheme</a:t>
            </a:r>
          </a:p>
        </p:txBody>
      </p:sp>
      <p:sp>
        <p:nvSpPr>
          <p:cNvPr id="54" name="TextBox 53">
            <a:extLst>
              <a:ext uri="{FF2B5EF4-FFF2-40B4-BE49-F238E27FC236}">
                <a16:creationId xmlns:a16="http://schemas.microsoft.com/office/drawing/2014/main" id="{CFF4B51B-BF3F-4FD9-83CE-E41EAFE756FA}"/>
              </a:ext>
            </a:extLst>
          </p:cNvPr>
          <p:cNvSpPr txBox="1"/>
          <p:nvPr/>
        </p:nvSpPr>
        <p:spPr>
          <a:xfrm>
            <a:off x="18571630" y="34134486"/>
            <a:ext cx="2728376" cy="369332"/>
          </a:xfrm>
          <a:prstGeom prst="rect">
            <a:avLst/>
          </a:prstGeom>
          <a:noFill/>
        </p:spPr>
        <p:txBody>
          <a:bodyPr wrap="none" rtlCol="0">
            <a:spAutoFit/>
          </a:bodyPr>
          <a:lstStyle/>
          <a:p>
            <a:r>
              <a:rPr lang="en-GB" dirty="0"/>
              <a:t>Figure 4 – Scan First Design</a:t>
            </a:r>
          </a:p>
        </p:txBody>
      </p:sp>
    </p:spTree>
    <p:extLst>
      <p:ext uri="{BB962C8B-B14F-4D97-AF65-F5344CB8AC3E}">
        <p14:creationId xmlns:p14="http://schemas.microsoft.com/office/powerpoint/2010/main" val="30088138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859</TotalTime>
  <Words>680</Words>
  <Application>Microsoft Office PowerPoint</Application>
  <PresentationFormat>Custom</PresentationFormat>
  <Paragraphs>65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Posterama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Claudiu Octavian Albus (1809254)</dc:creator>
  <cp:lastModifiedBy>Mr.</cp:lastModifiedBy>
  <cp:revision>84</cp:revision>
  <dcterms:created xsi:type="dcterms:W3CDTF">2021-07-14T20:40:36Z</dcterms:created>
  <dcterms:modified xsi:type="dcterms:W3CDTF">2021-07-25T21:23:11Z</dcterms:modified>
</cp:coreProperties>
</file>