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9799300" cy="201596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5CD19D-3DE8-4ACC-B40A-6DCA65179BC8}" v="299" dt="2023-02-26T00:00:47.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50" d="100"/>
          <a:sy n="50" d="100"/>
        </p:scale>
        <p:origin x="1656" y="-14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Smith" userId="f1349565-ff05-4ade-a66d-17c8a3809eb0" providerId="ADAL" clId="{A85CD19D-3DE8-4ACC-B40A-6DCA65179BC8}"/>
    <pc:docChg chg="modSld">
      <pc:chgData name="Nicole Smith" userId="f1349565-ff05-4ade-a66d-17c8a3809eb0" providerId="ADAL" clId="{A85CD19D-3DE8-4ACC-B40A-6DCA65179BC8}" dt="2023-02-27T08:47:12.885" v="11" actId="20577"/>
      <pc:docMkLst>
        <pc:docMk/>
      </pc:docMkLst>
      <pc:sldChg chg="modSp mod">
        <pc:chgData name="Nicole Smith" userId="f1349565-ff05-4ade-a66d-17c8a3809eb0" providerId="ADAL" clId="{A85CD19D-3DE8-4ACC-B40A-6DCA65179BC8}" dt="2023-02-27T08:47:12.885" v="11" actId="20577"/>
        <pc:sldMkLst>
          <pc:docMk/>
          <pc:sldMk cId="3592842786" sldId="256"/>
        </pc:sldMkLst>
        <pc:spChg chg="mod">
          <ac:chgData name="Nicole Smith" userId="f1349565-ff05-4ade-a66d-17c8a3809eb0" providerId="ADAL" clId="{A85CD19D-3DE8-4ACC-B40A-6DCA65179BC8}" dt="2023-02-27T08:46:31.587" v="8" actId="20577"/>
          <ac:spMkLst>
            <pc:docMk/>
            <pc:sldMk cId="3592842786" sldId="256"/>
            <ac:spMk id="13" creationId="{B87D9EDB-A35D-AC2B-B340-ECCAA75930FB}"/>
          </ac:spMkLst>
        </pc:spChg>
        <pc:spChg chg="mod">
          <ac:chgData name="Nicole Smith" userId="f1349565-ff05-4ade-a66d-17c8a3809eb0" providerId="ADAL" clId="{A85CD19D-3DE8-4ACC-B40A-6DCA65179BC8}" dt="2023-02-27T08:47:12.885" v="11" actId="20577"/>
          <ac:spMkLst>
            <pc:docMk/>
            <pc:sldMk cId="3592842786" sldId="256"/>
            <ac:spMk id="14" creationId="{2CE24FBF-770A-DDCA-E238-D72F18BE0C4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84948" y="3299280"/>
            <a:ext cx="16829405" cy="7018549"/>
          </a:xfrm>
        </p:spPr>
        <p:txBody>
          <a:bodyPr anchor="b"/>
          <a:lstStyle>
            <a:lvl1pPr algn="ctr">
              <a:defRPr sz="12992"/>
            </a:lvl1pPr>
          </a:lstStyle>
          <a:p>
            <a:r>
              <a:rPr lang="en-US"/>
              <a:t>Click to edit Master title style</a:t>
            </a:r>
            <a:endParaRPr lang="en-US" dirty="0"/>
          </a:p>
        </p:txBody>
      </p:sp>
      <p:sp>
        <p:nvSpPr>
          <p:cNvPr id="3" name="Subtitle 2"/>
          <p:cNvSpPr>
            <a:spLocks noGrp="1"/>
          </p:cNvSpPr>
          <p:nvPr>
            <p:ph type="subTitle" idx="1"/>
          </p:nvPr>
        </p:nvSpPr>
        <p:spPr>
          <a:xfrm>
            <a:off x="2474913" y="10588491"/>
            <a:ext cx="14849475" cy="4867250"/>
          </a:xfrm>
        </p:spPr>
        <p:txBody>
          <a:bodyPr/>
          <a:lstStyle>
            <a:lvl1pPr marL="0" indent="0" algn="ctr">
              <a:buNone/>
              <a:defRPr sz="5197"/>
            </a:lvl1pPr>
            <a:lvl2pPr marL="989975" indent="0" algn="ctr">
              <a:buNone/>
              <a:defRPr sz="4331"/>
            </a:lvl2pPr>
            <a:lvl3pPr marL="1979950" indent="0" algn="ctr">
              <a:buNone/>
              <a:defRPr sz="3898"/>
            </a:lvl3pPr>
            <a:lvl4pPr marL="2969925" indent="0" algn="ctr">
              <a:buNone/>
              <a:defRPr sz="3464"/>
            </a:lvl4pPr>
            <a:lvl5pPr marL="3959901" indent="0" algn="ctr">
              <a:buNone/>
              <a:defRPr sz="3464"/>
            </a:lvl5pPr>
            <a:lvl6pPr marL="4949876" indent="0" algn="ctr">
              <a:buNone/>
              <a:defRPr sz="3464"/>
            </a:lvl6pPr>
            <a:lvl7pPr marL="5939851" indent="0" algn="ctr">
              <a:buNone/>
              <a:defRPr sz="3464"/>
            </a:lvl7pPr>
            <a:lvl8pPr marL="6929826" indent="0" algn="ctr">
              <a:buNone/>
              <a:defRPr sz="3464"/>
            </a:lvl8pPr>
            <a:lvl9pPr marL="7919801" indent="0" algn="ctr">
              <a:buNone/>
              <a:defRPr sz="346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989664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53350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50891" y="5025922"/>
            <a:ext cx="17076896" cy="8385858"/>
          </a:xfrm>
        </p:spPr>
        <p:txBody>
          <a:bodyPr anchor="b"/>
          <a:lstStyle>
            <a:lvl1pPr>
              <a:defRPr sz="12992"/>
            </a:lvl1pPr>
          </a:lstStyle>
          <a:p>
            <a:r>
              <a:rPr lang="en-US"/>
              <a:t>Click to edit Master title style</a:t>
            </a:r>
            <a:endParaRPr lang="en-US" dirty="0"/>
          </a:p>
        </p:txBody>
      </p:sp>
      <p:sp>
        <p:nvSpPr>
          <p:cNvPr id="3" name="Text Placeholder 2"/>
          <p:cNvSpPr>
            <a:spLocks noGrp="1"/>
          </p:cNvSpPr>
          <p:nvPr>
            <p:ph type="body" idx="1"/>
          </p:nvPr>
        </p:nvSpPr>
        <p:spPr>
          <a:xfrm>
            <a:off x="1350891" y="13491114"/>
            <a:ext cx="17076896" cy="4409925"/>
          </a:xfrm>
        </p:spPr>
        <p:txBody>
          <a:bodyPr/>
          <a:lstStyle>
            <a:lvl1pPr marL="0" indent="0">
              <a:buNone/>
              <a:defRPr sz="5197">
                <a:solidFill>
                  <a:schemeClr val="tx1"/>
                </a:solidFill>
              </a:defRPr>
            </a:lvl1pPr>
            <a:lvl2pPr marL="989975" indent="0">
              <a:buNone/>
              <a:defRPr sz="4331">
                <a:solidFill>
                  <a:schemeClr val="tx1">
                    <a:tint val="75000"/>
                  </a:schemeClr>
                </a:solidFill>
              </a:defRPr>
            </a:lvl2pPr>
            <a:lvl3pPr marL="1979950" indent="0">
              <a:buNone/>
              <a:defRPr sz="3898">
                <a:solidFill>
                  <a:schemeClr val="tx1">
                    <a:tint val="75000"/>
                  </a:schemeClr>
                </a:solidFill>
              </a:defRPr>
            </a:lvl3pPr>
            <a:lvl4pPr marL="2969925" indent="0">
              <a:buNone/>
              <a:defRPr sz="3464">
                <a:solidFill>
                  <a:schemeClr val="tx1">
                    <a:tint val="75000"/>
                  </a:schemeClr>
                </a:solidFill>
              </a:defRPr>
            </a:lvl4pPr>
            <a:lvl5pPr marL="3959901" indent="0">
              <a:buNone/>
              <a:defRPr sz="3464">
                <a:solidFill>
                  <a:schemeClr val="tx1">
                    <a:tint val="75000"/>
                  </a:schemeClr>
                </a:solidFill>
              </a:defRPr>
            </a:lvl5pPr>
            <a:lvl6pPr marL="4949876" indent="0">
              <a:buNone/>
              <a:defRPr sz="3464">
                <a:solidFill>
                  <a:schemeClr val="tx1">
                    <a:tint val="75000"/>
                  </a:schemeClr>
                </a:solidFill>
              </a:defRPr>
            </a:lvl6pPr>
            <a:lvl7pPr marL="5939851" indent="0">
              <a:buNone/>
              <a:defRPr sz="3464">
                <a:solidFill>
                  <a:schemeClr val="tx1">
                    <a:tint val="75000"/>
                  </a:schemeClr>
                </a:solidFill>
              </a:defRPr>
            </a:lvl7pPr>
            <a:lvl8pPr marL="6929826" indent="0">
              <a:buNone/>
              <a:defRPr sz="3464">
                <a:solidFill>
                  <a:schemeClr val="tx1">
                    <a:tint val="75000"/>
                  </a:schemeClr>
                </a:solidFill>
              </a:defRPr>
            </a:lvl8pPr>
            <a:lvl9pPr marL="7919801" indent="0">
              <a:buNone/>
              <a:defRPr sz="346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318305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61202" y="5366577"/>
            <a:ext cx="8414703" cy="127911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023395" y="5366577"/>
            <a:ext cx="8414703" cy="127911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8EE5DA-C8CB-4F64-9EE4-3E8BC651C08D}"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060168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63781" y="1073320"/>
            <a:ext cx="17076896" cy="389660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63783" y="4941919"/>
            <a:ext cx="8376031" cy="2421958"/>
          </a:xfrm>
        </p:spPr>
        <p:txBody>
          <a:bodyPr anchor="b"/>
          <a:lstStyle>
            <a:lvl1pPr marL="0" indent="0">
              <a:buNone/>
              <a:defRPr sz="5197" b="1"/>
            </a:lvl1pPr>
            <a:lvl2pPr marL="989975" indent="0">
              <a:buNone/>
              <a:defRPr sz="4331" b="1"/>
            </a:lvl2pPr>
            <a:lvl3pPr marL="1979950" indent="0">
              <a:buNone/>
              <a:defRPr sz="3898" b="1"/>
            </a:lvl3pPr>
            <a:lvl4pPr marL="2969925" indent="0">
              <a:buNone/>
              <a:defRPr sz="3464" b="1"/>
            </a:lvl4pPr>
            <a:lvl5pPr marL="3959901" indent="0">
              <a:buNone/>
              <a:defRPr sz="3464" b="1"/>
            </a:lvl5pPr>
            <a:lvl6pPr marL="4949876" indent="0">
              <a:buNone/>
              <a:defRPr sz="3464" b="1"/>
            </a:lvl6pPr>
            <a:lvl7pPr marL="5939851" indent="0">
              <a:buNone/>
              <a:defRPr sz="3464" b="1"/>
            </a:lvl7pPr>
            <a:lvl8pPr marL="6929826" indent="0">
              <a:buNone/>
              <a:defRPr sz="3464" b="1"/>
            </a:lvl8pPr>
            <a:lvl9pPr marL="7919801" indent="0">
              <a:buNone/>
              <a:defRPr sz="3464" b="1"/>
            </a:lvl9pPr>
          </a:lstStyle>
          <a:p>
            <a:pPr lvl="0"/>
            <a:r>
              <a:rPr lang="en-US"/>
              <a:t>Click to edit Master text styles</a:t>
            </a:r>
          </a:p>
        </p:txBody>
      </p:sp>
      <p:sp>
        <p:nvSpPr>
          <p:cNvPr id="4" name="Content Placeholder 3"/>
          <p:cNvSpPr>
            <a:spLocks noGrp="1"/>
          </p:cNvSpPr>
          <p:nvPr>
            <p:ph sz="half" idx="2"/>
          </p:nvPr>
        </p:nvSpPr>
        <p:spPr>
          <a:xfrm>
            <a:off x="1363783" y="7363877"/>
            <a:ext cx="8376031" cy="10831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023397" y="4941919"/>
            <a:ext cx="8417281" cy="2421958"/>
          </a:xfrm>
        </p:spPr>
        <p:txBody>
          <a:bodyPr anchor="b"/>
          <a:lstStyle>
            <a:lvl1pPr marL="0" indent="0">
              <a:buNone/>
              <a:defRPr sz="5197" b="1"/>
            </a:lvl1pPr>
            <a:lvl2pPr marL="989975" indent="0">
              <a:buNone/>
              <a:defRPr sz="4331" b="1"/>
            </a:lvl2pPr>
            <a:lvl3pPr marL="1979950" indent="0">
              <a:buNone/>
              <a:defRPr sz="3898" b="1"/>
            </a:lvl3pPr>
            <a:lvl4pPr marL="2969925" indent="0">
              <a:buNone/>
              <a:defRPr sz="3464" b="1"/>
            </a:lvl4pPr>
            <a:lvl5pPr marL="3959901" indent="0">
              <a:buNone/>
              <a:defRPr sz="3464" b="1"/>
            </a:lvl5pPr>
            <a:lvl6pPr marL="4949876" indent="0">
              <a:buNone/>
              <a:defRPr sz="3464" b="1"/>
            </a:lvl6pPr>
            <a:lvl7pPr marL="5939851" indent="0">
              <a:buNone/>
              <a:defRPr sz="3464" b="1"/>
            </a:lvl7pPr>
            <a:lvl8pPr marL="6929826" indent="0">
              <a:buNone/>
              <a:defRPr sz="3464" b="1"/>
            </a:lvl8pPr>
            <a:lvl9pPr marL="7919801" indent="0">
              <a:buNone/>
              <a:defRPr sz="3464" b="1"/>
            </a:lvl9pPr>
          </a:lstStyle>
          <a:p>
            <a:pPr lvl="0"/>
            <a:r>
              <a:rPr lang="en-US"/>
              <a:t>Click to edit Master text styles</a:t>
            </a:r>
          </a:p>
        </p:txBody>
      </p:sp>
      <p:sp>
        <p:nvSpPr>
          <p:cNvPr id="6" name="Content Placeholder 5"/>
          <p:cNvSpPr>
            <a:spLocks noGrp="1"/>
          </p:cNvSpPr>
          <p:nvPr>
            <p:ph sz="quarter" idx="4"/>
          </p:nvPr>
        </p:nvSpPr>
        <p:spPr>
          <a:xfrm>
            <a:off x="10023397" y="7363877"/>
            <a:ext cx="8417281" cy="10831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8EE5DA-C8CB-4F64-9EE4-3E8BC651C08D}" type="datetimeFigureOut">
              <a:rPr lang="en-GB" smtClean="0"/>
              <a:t>27/02/2023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416845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8EE5DA-C8CB-4F64-9EE4-3E8BC651C08D}" type="datetimeFigureOut">
              <a:rPr lang="en-GB" smtClean="0"/>
              <a:t>27/02/2023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3574707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8EE5DA-C8CB-4F64-9EE4-3E8BC651C08D}" type="datetimeFigureOut">
              <a:rPr lang="en-GB" smtClean="0"/>
              <a:t>27/02/2023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179126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3781" y="1343978"/>
            <a:ext cx="6385790" cy="4703921"/>
          </a:xfrm>
        </p:spPr>
        <p:txBody>
          <a:bodyPr anchor="b"/>
          <a:lstStyle>
            <a:lvl1pPr>
              <a:defRPr sz="6929"/>
            </a:lvl1pPr>
          </a:lstStyle>
          <a:p>
            <a:r>
              <a:rPr lang="en-US"/>
              <a:t>Click to edit Master title style</a:t>
            </a:r>
            <a:endParaRPr lang="en-US" dirty="0"/>
          </a:p>
        </p:txBody>
      </p:sp>
      <p:sp>
        <p:nvSpPr>
          <p:cNvPr id="3" name="Content Placeholder 2"/>
          <p:cNvSpPr>
            <a:spLocks noGrp="1"/>
          </p:cNvSpPr>
          <p:nvPr>
            <p:ph idx="1"/>
          </p:nvPr>
        </p:nvSpPr>
        <p:spPr>
          <a:xfrm>
            <a:off x="8417281" y="2902623"/>
            <a:ext cx="10023396" cy="14326427"/>
          </a:xfrm>
        </p:spPr>
        <p:txBody>
          <a:bodyPr/>
          <a:lstStyle>
            <a:lvl1pPr>
              <a:defRPr sz="6929"/>
            </a:lvl1pPr>
            <a:lvl2pPr>
              <a:defRPr sz="6063"/>
            </a:lvl2pPr>
            <a:lvl3pPr>
              <a:defRPr sz="5197"/>
            </a:lvl3pPr>
            <a:lvl4pPr>
              <a:defRPr sz="4331"/>
            </a:lvl4pPr>
            <a:lvl5pPr>
              <a:defRPr sz="4331"/>
            </a:lvl5pPr>
            <a:lvl6pPr>
              <a:defRPr sz="4331"/>
            </a:lvl6pPr>
            <a:lvl7pPr>
              <a:defRPr sz="4331"/>
            </a:lvl7pPr>
            <a:lvl8pPr>
              <a:defRPr sz="4331"/>
            </a:lvl8pPr>
            <a:lvl9pPr>
              <a:defRPr sz="43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63781" y="6047899"/>
            <a:ext cx="6385790" cy="11204481"/>
          </a:xfrm>
        </p:spPr>
        <p:txBody>
          <a:bodyPr/>
          <a:lstStyle>
            <a:lvl1pPr marL="0" indent="0">
              <a:buNone/>
              <a:defRPr sz="3464"/>
            </a:lvl1pPr>
            <a:lvl2pPr marL="989975" indent="0">
              <a:buNone/>
              <a:defRPr sz="3031"/>
            </a:lvl2pPr>
            <a:lvl3pPr marL="1979950" indent="0">
              <a:buNone/>
              <a:defRPr sz="2598"/>
            </a:lvl3pPr>
            <a:lvl4pPr marL="2969925" indent="0">
              <a:buNone/>
              <a:defRPr sz="2165"/>
            </a:lvl4pPr>
            <a:lvl5pPr marL="3959901" indent="0">
              <a:buNone/>
              <a:defRPr sz="2165"/>
            </a:lvl5pPr>
            <a:lvl6pPr marL="4949876" indent="0">
              <a:buNone/>
              <a:defRPr sz="2165"/>
            </a:lvl6pPr>
            <a:lvl7pPr marL="5939851" indent="0">
              <a:buNone/>
              <a:defRPr sz="2165"/>
            </a:lvl7pPr>
            <a:lvl8pPr marL="6929826" indent="0">
              <a:buNone/>
              <a:defRPr sz="2165"/>
            </a:lvl8pPr>
            <a:lvl9pPr marL="7919801" indent="0">
              <a:buNone/>
              <a:defRPr sz="2165"/>
            </a:lvl9pPr>
          </a:lstStyle>
          <a:p>
            <a:pPr lvl="0"/>
            <a:r>
              <a:rPr lang="en-US"/>
              <a:t>Click to edit Master text styles</a:t>
            </a:r>
          </a:p>
        </p:txBody>
      </p:sp>
      <p:sp>
        <p:nvSpPr>
          <p:cNvPr id="5" name="Date Placeholder 4"/>
          <p:cNvSpPr>
            <a:spLocks noGrp="1"/>
          </p:cNvSpPr>
          <p:nvPr>
            <p:ph type="dt" sz="half" idx="10"/>
          </p:nvPr>
        </p:nvSpPr>
        <p:spPr/>
        <p:txBody>
          <a:bodyPr/>
          <a:lstStyle/>
          <a:p>
            <a:fld id="{5E8EE5DA-C8CB-4F64-9EE4-3E8BC651C08D}"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1993936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3781" y="1343978"/>
            <a:ext cx="6385790" cy="4703921"/>
          </a:xfrm>
        </p:spPr>
        <p:txBody>
          <a:bodyPr anchor="b"/>
          <a:lstStyle>
            <a:lvl1pPr>
              <a:defRPr sz="6929"/>
            </a:lvl1pPr>
          </a:lstStyle>
          <a:p>
            <a:r>
              <a:rPr lang="en-US"/>
              <a:t>Click to edit Master title style</a:t>
            </a:r>
            <a:endParaRPr lang="en-US" dirty="0"/>
          </a:p>
        </p:txBody>
      </p:sp>
      <p:sp>
        <p:nvSpPr>
          <p:cNvPr id="3" name="Picture Placeholder 2"/>
          <p:cNvSpPr>
            <a:spLocks noGrp="1" noChangeAspect="1"/>
          </p:cNvSpPr>
          <p:nvPr>
            <p:ph type="pic" idx="1"/>
          </p:nvPr>
        </p:nvSpPr>
        <p:spPr>
          <a:xfrm>
            <a:off x="8417281" y="2902623"/>
            <a:ext cx="10023396" cy="14326427"/>
          </a:xfrm>
        </p:spPr>
        <p:txBody>
          <a:bodyPr anchor="t"/>
          <a:lstStyle>
            <a:lvl1pPr marL="0" indent="0">
              <a:buNone/>
              <a:defRPr sz="6929"/>
            </a:lvl1pPr>
            <a:lvl2pPr marL="989975" indent="0">
              <a:buNone/>
              <a:defRPr sz="6063"/>
            </a:lvl2pPr>
            <a:lvl3pPr marL="1979950" indent="0">
              <a:buNone/>
              <a:defRPr sz="5197"/>
            </a:lvl3pPr>
            <a:lvl4pPr marL="2969925" indent="0">
              <a:buNone/>
              <a:defRPr sz="4331"/>
            </a:lvl4pPr>
            <a:lvl5pPr marL="3959901" indent="0">
              <a:buNone/>
              <a:defRPr sz="4331"/>
            </a:lvl5pPr>
            <a:lvl6pPr marL="4949876" indent="0">
              <a:buNone/>
              <a:defRPr sz="4331"/>
            </a:lvl6pPr>
            <a:lvl7pPr marL="5939851" indent="0">
              <a:buNone/>
              <a:defRPr sz="4331"/>
            </a:lvl7pPr>
            <a:lvl8pPr marL="6929826" indent="0">
              <a:buNone/>
              <a:defRPr sz="4331"/>
            </a:lvl8pPr>
            <a:lvl9pPr marL="7919801" indent="0">
              <a:buNone/>
              <a:defRPr sz="4331"/>
            </a:lvl9pPr>
          </a:lstStyle>
          <a:p>
            <a:r>
              <a:rPr lang="en-US"/>
              <a:t>Click icon to add picture</a:t>
            </a:r>
            <a:endParaRPr lang="en-US" dirty="0"/>
          </a:p>
        </p:txBody>
      </p:sp>
      <p:sp>
        <p:nvSpPr>
          <p:cNvPr id="4" name="Text Placeholder 3"/>
          <p:cNvSpPr>
            <a:spLocks noGrp="1"/>
          </p:cNvSpPr>
          <p:nvPr>
            <p:ph type="body" sz="half" idx="2"/>
          </p:nvPr>
        </p:nvSpPr>
        <p:spPr>
          <a:xfrm>
            <a:off x="1363781" y="6047899"/>
            <a:ext cx="6385790" cy="11204481"/>
          </a:xfrm>
        </p:spPr>
        <p:txBody>
          <a:bodyPr/>
          <a:lstStyle>
            <a:lvl1pPr marL="0" indent="0">
              <a:buNone/>
              <a:defRPr sz="3464"/>
            </a:lvl1pPr>
            <a:lvl2pPr marL="989975" indent="0">
              <a:buNone/>
              <a:defRPr sz="3031"/>
            </a:lvl2pPr>
            <a:lvl3pPr marL="1979950" indent="0">
              <a:buNone/>
              <a:defRPr sz="2598"/>
            </a:lvl3pPr>
            <a:lvl4pPr marL="2969925" indent="0">
              <a:buNone/>
              <a:defRPr sz="2165"/>
            </a:lvl4pPr>
            <a:lvl5pPr marL="3959901" indent="0">
              <a:buNone/>
              <a:defRPr sz="2165"/>
            </a:lvl5pPr>
            <a:lvl6pPr marL="4949876" indent="0">
              <a:buNone/>
              <a:defRPr sz="2165"/>
            </a:lvl6pPr>
            <a:lvl7pPr marL="5939851" indent="0">
              <a:buNone/>
              <a:defRPr sz="2165"/>
            </a:lvl7pPr>
            <a:lvl8pPr marL="6929826" indent="0">
              <a:buNone/>
              <a:defRPr sz="2165"/>
            </a:lvl8pPr>
            <a:lvl9pPr marL="7919801" indent="0">
              <a:buNone/>
              <a:defRPr sz="2165"/>
            </a:lvl9pPr>
          </a:lstStyle>
          <a:p>
            <a:pPr lvl="0"/>
            <a:r>
              <a:rPr lang="en-US"/>
              <a:t>Click to edit Master text styles</a:t>
            </a:r>
          </a:p>
        </p:txBody>
      </p:sp>
      <p:sp>
        <p:nvSpPr>
          <p:cNvPr id="5" name="Date Placeholder 4"/>
          <p:cNvSpPr>
            <a:spLocks noGrp="1"/>
          </p:cNvSpPr>
          <p:nvPr>
            <p:ph type="dt" sz="half" idx="10"/>
          </p:nvPr>
        </p:nvSpPr>
        <p:spPr/>
        <p:txBody>
          <a:bodyPr/>
          <a:lstStyle/>
          <a:p>
            <a:fld id="{5E8EE5DA-C8CB-4F64-9EE4-3E8BC651C08D}"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701098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517633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68875" y="1073315"/>
            <a:ext cx="4269224" cy="1708438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61203" y="1073315"/>
            <a:ext cx="12560181" cy="170843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3109515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61202" y="1073320"/>
            <a:ext cx="17076896" cy="389660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61202" y="5366577"/>
            <a:ext cx="17076896" cy="127911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61202" y="18685026"/>
            <a:ext cx="4454843" cy="1073315"/>
          </a:xfrm>
          <a:prstGeom prst="rect">
            <a:avLst/>
          </a:prstGeom>
        </p:spPr>
        <p:txBody>
          <a:bodyPr vert="horz" lIns="91440" tIns="45720" rIns="91440" bIns="45720" rtlCol="0" anchor="ctr"/>
          <a:lstStyle>
            <a:lvl1pPr algn="l">
              <a:defRPr sz="2598">
                <a:solidFill>
                  <a:schemeClr val="tx1">
                    <a:tint val="75000"/>
                  </a:schemeClr>
                </a:solidFill>
              </a:defRPr>
            </a:lvl1pPr>
          </a:lstStyle>
          <a:p>
            <a:fld id="{5E8EE5DA-C8CB-4F64-9EE4-3E8BC651C08D}" type="datetimeFigureOut">
              <a:rPr lang="en-GB" smtClean="0"/>
              <a:t>27/02/2023</a:t>
            </a:fld>
            <a:endParaRPr lang="en-GB"/>
          </a:p>
        </p:txBody>
      </p:sp>
      <p:sp>
        <p:nvSpPr>
          <p:cNvPr id="5" name="Footer Placeholder 4"/>
          <p:cNvSpPr>
            <a:spLocks noGrp="1"/>
          </p:cNvSpPr>
          <p:nvPr>
            <p:ph type="ftr" sz="quarter" idx="3"/>
          </p:nvPr>
        </p:nvSpPr>
        <p:spPr>
          <a:xfrm>
            <a:off x="6558518" y="18685026"/>
            <a:ext cx="6682264" cy="1073315"/>
          </a:xfrm>
          <a:prstGeom prst="rect">
            <a:avLst/>
          </a:prstGeom>
        </p:spPr>
        <p:txBody>
          <a:bodyPr vert="horz" lIns="91440" tIns="45720" rIns="91440" bIns="45720" rtlCol="0" anchor="ctr"/>
          <a:lstStyle>
            <a:lvl1pPr algn="ctr">
              <a:defRPr sz="25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3983255" y="18685026"/>
            <a:ext cx="4454843" cy="1073315"/>
          </a:xfrm>
          <a:prstGeom prst="rect">
            <a:avLst/>
          </a:prstGeom>
        </p:spPr>
        <p:txBody>
          <a:bodyPr vert="horz" lIns="91440" tIns="45720" rIns="91440" bIns="45720" rtlCol="0" anchor="ctr"/>
          <a:lstStyle>
            <a:lvl1pPr algn="r">
              <a:defRPr sz="2598">
                <a:solidFill>
                  <a:schemeClr val="tx1">
                    <a:tint val="75000"/>
                  </a:schemeClr>
                </a:solidFill>
              </a:defRPr>
            </a:lvl1pPr>
          </a:lstStyle>
          <a:p>
            <a:fld id="{ACE9F67C-0BFF-4B2B-9115-EFDCD3582AB7}" type="slidenum">
              <a:rPr lang="en-GB" smtClean="0"/>
              <a:t>‹#›</a:t>
            </a:fld>
            <a:endParaRPr lang="en-GB"/>
          </a:p>
        </p:txBody>
      </p:sp>
    </p:spTree>
    <p:extLst>
      <p:ext uri="{BB962C8B-B14F-4D97-AF65-F5344CB8AC3E}">
        <p14:creationId xmlns:p14="http://schemas.microsoft.com/office/powerpoint/2010/main" val="189191154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979950" rtl="0" eaLnBrk="1" latinLnBrk="0" hangingPunct="1">
        <a:lnSpc>
          <a:spcPct val="90000"/>
        </a:lnSpc>
        <a:spcBef>
          <a:spcPct val="0"/>
        </a:spcBef>
        <a:buNone/>
        <a:defRPr sz="9527" kern="1200">
          <a:solidFill>
            <a:schemeClr val="tx1"/>
          </a:solidFill>
          <a:latin typeface="+mj-lt"/>
          <a:ea typeface="+mj-ea"/>
          <a:cs typeface="+mj-cs"/>
        </a:defRPr>
      </a:lvl1pPr>
    </p:titleStyle>
    <p:bodyStyle>
      <a:lvl1pPr marL="494988" indent="-494988" algn="l" defTabSz="1979950" rtl="0" eaLnBrk="1" latinLnBrk="0" hangingPunct="1">
        <a:lnSpc>
          <a:spcPct val="90000"/>
        </a:lnSpc>
        <a:spcBef>
          <a:spcPts val="2165"/>
        </a:spcBef>
        <a:buFont typeface="Arial" panose="020B0604020202020204" pitchFamily="34" charset="0"/>
        <a:buChar char="•"/>
        <a:defRPr sz="6063" kern="1200">
          <a:solidFill>
            <a:schemeClr val="tx1"/>
          </a:solidFill>
          <a:latin typeface="+mn-lt"/>
          <a:ea typeface="+mn-ea"/>
          <a:cs typeface="+mn-cs"/>
        </a:defRPr>
      </a:lvl1pPr>
      <a:lvl2pPr marL="1484963" indent="-494988" algn="l" defTabSz="1979950" rtl="0" eaLnBrk="1" latinLnBrk="0" hangingPunct="1">
        <a:lnSpc>
          <a:spcPct val="90000"/>
        </a:lnSpc>
        <a:spcBef>
          <a:spcPts val="1083"/>
        </a:spcBef>
        <a:buFont typeface="Arial" panose="020B0604020202020204" pitchFamily="34" charset="0"/>
        <a:buChar char="•"/>
        <a:defRPr sz="5197" kern="1200">
          <a:solidFill>
            <a:schemeClr val="tx1"/>
          </a:solidFill>
          <a:latin typeface="+mn-lt"/>
          <a:ea typeface="+mn-ea"/>
          <a:cs typeface="+mn-cs"/>
        </a:defRPr>
      </a:lvl2pPr>
      <a:lvl3pPr marL="2474938" indent="-494988" algn="l" defTabSz="1979950" rtl="0" eaLnBrk="1" latinLnBrk="0" hangingPunct="1">
        <a:lnSpc>
          <a:spcPct val="90000"/>
        </a:lnSpc>
        <a:spcBef>
          <a:spcPts val="1083"/>
        </a:spcBef>
        <a:buFont typeface="Arial" panose="020B0604020202020204" pitchFamily="34" charset="0"/>
        <a:buChar char="•"/>
        <a:defRPr sz="4331" kern="1200">
          <a:solidFill>
            <a:schemeClr val="tx1"/>
          </a:solidFill>
          <a:latin typeface="+mn-lt"/>
          <a:ea typeface="+mn-ea"/>
          <a:cs typeface="+mn-cs"/>
        </a:defRPr>
      </a:lvl3pPr>
      <a:lvl4pPr marL="3464913"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4pPr>
      <a:lvl5pPr marL="4454888"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5pPr>
      <a:lvl6pPr marL="5444863"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6pPr>
      <a:lvl7pPr marL="6434839"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7pPr>
      <a:lvl8pPr marL="7424814"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8pPr>
      <a:lvl9pPr marL="8414789"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9pPr>
    </p:bodyStyle>
    <p:otherStyle>
      <a:defPPr>
        <a:defRPr lang="en-US"/>
      </a:defPPr>
      <a:lvl1pPr marL="0" algn="l" defTabSz="1979950" rtl="0" eaLnBrk="1" latinLnBrk="0" hangingPunct="1">
        <a:defRPr sz="3898" kern="1200">
          <a:solidFill>
            <a:schemeClr val="tx1"/>
          </a:solidFill>
          <a:latin typeface="+mn-lt"/>
          <a:ea typeface="+mn-ea"/>
          <a:cs typeface="+mn-cs"/>
        </a:defRPr>
      </a:lvl1pPr>
      <a:lvl2pPr marL="989975" algn="l" defTabSz="1979950" rtl="0" eaLnBrk="1" latinLnBrk="0" hangingPunct="1">
        <a:defRPr sz="3898" kern="1200">
          <a:solidFill>
            <a:schemeClr val="tx1"/>
          </a:solidFill>
          <a:latin typeface="+mn-lt"/>
          <a:ea typeface="+mn-ea"/>
          <a:cs typeface="+mn-cs"/>
        </a:defRPr>
      </a:lvl2pPr>
      <a:lvl3pPr marL="1979950" algn="l" defTabSz="1979950" rtl="0" eaLnBrk="1" latinLnBrk="0" hangingPunct="1">
        <a:defRPr sz="3898" kern="1200">
          <a:solidFill>
            <a:schemeClr val="tx1"/>
          </a:solidFill>
          <a:latin typeface="+mn-lt"/>
          <a:ea typeface="+mn-ea"/>
          <a:cs typeface="+mn-cs"/>
        </a:defRPr>
      </a:lvl3pPr>
      <a:lvl4pPr marL="2969925" algn="l" defTabSz="1979950" rtl="0" eaLnBrk="1" latinLnBrk="0" hangingPunct="1">
        <a:defRPr sz="3898" kern="1200">
          <a:solidFill>
            <a:schemeClr val="tx1"/>
          </a:solidFill>
          <a:latin typeface="+mn-lt"/>
          <a:ea typeface="+mn-ea"/>
          <a:cs typeface="+mn-cs"/>
        </a:defRPr>
      </a:lvl4pPr>
      <a:lvl5pPr marL="3959901" algn="l" defTabSz="1979950" rtl="0" eaLnBrk="1" latinLnBrk="0" hangingPunct="1">
        <a:defRPr sz="3898" kern="1200">
          <a:solidFill>
            <a:schemeClr val="tx1"/>
          </a:solidFill>
          <a:latin typeface="+mn-lt"/>
          <a:ea typeface="+mn-ea"/>
          <a:cs typeface="+mn-cs"/>
        </a:defRPr>
      </a:lvl5pPr>
      <a:lvl6pPr marL="4949876" algn="l" defTabSz="1979950" rtl="0" eaLnBrk="1" latinLnBrk="0" hangingPunct="1">
        <a:defRPr sz="3898" kern="1200">
          <a:solidFill>
            <a:schemeClr val="tx1"/>
          </a:solidFill>
          <a:latin typeface="+mn-lt"/>
          <a:ea typeface="+mn-ea"/>
          <a:cs typeface="+mn-cs"/>
        </a:defRPr>
      </a:lvl6pPr>
      <a:lvl7pPr marL="5939851" algn="l" defTabSz="1979950" rtl="0" eaLnBrk="1" latinLnBrk="0" hangingPunct="1">
        <a:defRPr sz="3898" kern="1200">
          <a:solidFill>
            <a:schemeClr val="tx1"/>
          </a:solidFill>
          <a:latin typeface="+mn-lt"/>
          <a:ea typeface="+mn-ea"/>
          <a:cs typeface="+mn-cs"/>
        </a:defRPr>
      </a:lvl7pPr>
      <a:lvl8pPr marL="6929826" algn="l" defTabSz="1979950" rtl="0" eaLnBrk="1" latinLnBrk="0" hangingPunct="1">
        <a:defRPr sz="3898" kern="1200">
          <a:solidFill>
            <a:schemeClr val="tx1"/>
          </a:solidFill>
          <a:latin typeface="+mn-lt"/>
          <a:ea typeface="+mn-ea"/>
          <a:cs typeface="+mn-cs"/>
        </a:defRPr>
      </a:lvl8pPr>
      <a:lvl9pPr marL="7919801" algn="l" defTabSz="1979950" rtl="0" eaLnBrk="1" latinLnBrk="0" hangingPunct="1">
        <a:defRPr sz="389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linkedin.com/pulse/you-have-more-than-3-core-values-think-again-dave-kerpen" TargetMode="External"/><Relationship Id="rId13" Type="http://schemas.openxmlformats.org/officeDocument/2006/relationships/hyperlink" Target="https://www.wallcolmonoy.com/company-profile/vision-values/" TargetMode="External"/><Relationship Id="rId3" Type="http://schemas.openxmlformats.org/officeDocument/2006/relationships/hyperlink" Target="https://www.forbes.com/sites/pragyaagarwaleurope/2018/08/29/how-to-create-a-positive-work-place-culture/?sh=3366a387427" TargetMode="External"/><Relationship Id="rId7" Type="http://schemas.openxmlformats.org/officeDocument/2006/relationships/hyperlink" Target="https://www.indeed.com/career-advice/career-development/positive-culture" TargetMode="External"/><Relationship Id="rId12" Type="http://schemas.openxmlformats.org/officeDocument/2006/relationships/hyperlink" Target="https://officevibe.com/blog/are-employee-surveys-effective"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usinessnewsdaily.com/8692-disc-assessment.html" TargetMode="External"/><Relationship Id="rId11" Type="http://schemas.openxmlformats.org/officeDocument/2006/relationships/hyperlink" Target="https://www.discoveryreport.com/introduction-to-disc-personality-types.html" TargetMode="External"/><Relationship Id="rId5" Type="http://schemas.openxmlformats.org/officeDocument/2006/relationships/hyperlink" Target="https://discassessment.co.uk/when-is-best-to-perform-disc-assessments-in-your-organisation/" TargetMode="External"/><Relationship Id="rId10" Type="http://schemas.openxmlformats.org/officeDocument/2006/relationships/hyperlink" Target="https://peopleinsight.co.uk/managers-employee-survey-role/" TargetMode="External"/><Relationship Id="rId4" Type="http://schemas.openxmlformats.org/officeDocument/2006/relationships/hyperlink" Target="https://www.brighthr.com/articles/culture-and-performance/core-values/how-business-core-values-benefit-employees/" TargetMode="External"/><Relationship Id="rId9" Type="http://schemas.openxmlformats.org/officeDocument/2006/relationships/hyperlink" Target="https://www.linkedin.com/pulse/understand-disc-why-its-so-popular-effectfull-karin-krog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19" name="Text Box 8">
            <a:extLst>
              <a:ext uri="{FF2B5EF4-FFF2-40B4-BE49-F238E27FC236}">
                <a16:creationId xmlns:a16="http://schemas.microsoft.com/office/drawing/2014/main" id="{8B6784F0-A70B-A3C9-EBDE-D8AD6AB49C26}"/>
              </a:ext>
            </a:extLst>
          </p:cNvPr>
          <p:cNvSpPr txBox="1">
            <a:spLocks noChangeArrowheads="1"/>
          </p:cNvSpPr>
          <p:nvPr/>
        </p:nvSpPr>
        <p:spPr bwMode="auto">
          <a:xfrm>
            <a:off x="550690" y="12071411"/>
            <a:ext cx="4027652" cy="3939540"/>
          </a:xfrm>
          <a:prstGeom prst="rect">
            <a:avLst/>
          </a:prstGeom>
          <a:solidFill>
            <a:srgbClr val="FFFF00"/>
          </a:solidFill>
          <a:ln>
            <a:noFill/>
          </a:ln>
          <a:effectLst>
            <a:innerShdw blurRad="114300">
              <a:prstClr val="black"/>
            </a:innerShdw>
          </a:effectLst>
        </p:spPr>
        <p:txBody>
          <a:bodyPr vert="horz" wrap="square" lIns="91440" tIns="45720" rIns="91440" bIns="45720" numCol="1" anchor="t" anchorCtr="0" compatLnSpc="1">
            <a:prstTxWarp prst="textNoShape">
              <a:avLst/>
            </a:prstTxWarp>
          </a:bodyPr>
          <a:lstStyle/>
          <a:p>
            <a:pPr lvl="0" algn="ctr" defTabSz="914400" eaLnBrk="0" fontAlgn="base" hangingPunct="0">
              <a:spcBef>
                <a:spcPct val="0"/>
              </a:spcBef>
              <a:spcAft>
                <a:spcPct val="0"/>
              </a:spcAft>
            </a:pPr>
            <a:r>
              <a:rPr lang="en-GB" altLang="en-US" b="1" dirty="0">
                <a:latin typeface="Arial" panose="020B0604020202020204" pitchFamily="34" charset="0"/>
                <a:ea typeface="Times New Roman" panose="02020603050405020304" pitchFamily="18" charset="0"/>
                <a:cs typeface="Arial" panose="020B0604020202020204" pitchFamily="34" charset="0"/>
              </a:rPr>
              <a:t>WCL’s current core values are (Wall Colmonoy, 2023): </a:t>
            </a:r>
            <a:endParaRPr lang="en-GB" altLang="en-US" b="1"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Integrity  </a:t>
            </a: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cs typeface="Arial" panose="020B0604020202020204" pitchFamily="34" charset="0"/>
              </a:rPr>
              <a:t>Speed             </a:t>
            </a: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Passion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Respect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Diverse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Service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Purpose</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Transparency</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Initiative </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Innovation</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Persistence </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Perseverance</a:t>
            </a:r>
            <a:endParaRPr lang="en-US" altLang="en-US"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 Box 2">
            <a:extLst>
              <a:ext uri="{FF2B5EF4-FFF2-40B4-BE49-F238E27FC236}">
                <a16:creationId xmlns:a16="http://schemas.microsoft.com/office/drawing/2014/main" id="{EC5723E3-B99A-487F-352D-5C04739A8AB5}"/>
              </a:ext>
            </a:extLst>
          </p:cNvPr>
          <p:cNvSpPr txBox="1"/>
          <p:nvPr/>
        </p:nvSpPr>
        <p:spPr>
          <a:xfrm>
            <a:off x="47086" y="19629119"/>
            <a:ext cx="19705126" cy="431147"/>
          </a:xfrm>
          <a:prstGeom prst="rect">
            <a:avLst/>
          </a:prstGeom>
          <a:solidFill>
            <a:srgbClr val="7030A0"/>
          </a:solidFill>
          <a:ln w="6350">
            <a:noFill/>
          </a:ln>
          <a:effectLst/>
        </p:spPr>
        <p:txBody>
          <a:bodyPr rot="0" spcFirstLastPara="0" vert="horz" wrap="square" lIns="197994" tIns="98996" rIns="197994" bIns="98996" numCol="1" spcCol="0" rtlCol="0" fromWordArt="0" anchor="t" anchorCtr="0" forceAA="0" compatLnSpc="1">
            <a:prstTxWarp prst="textNoShape">
              <a:avLst/>
            </a:prstTxWarp>
            <a:noAutofit/>
          </a:bodyPr>
          <a:lstStyle/>
          <a:p>
            <a:pPr algn="ctr">
              <a:lnSpc>
                <a:spcPct val="107000"/>
              </a:lnSpc>
              <a:spcAft>
                <a:spcPts val="1733"/>
              </a:spcAft>
            </a:pP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Nicole Denise Smith (1650693)          University of Wales Trinity Saint David           Shaping Cultures and Behaviours  (BMHR7013)           Word Count</a:t>
            </a:r>
            <a:r>
              <a:rPr lang="en-GB" b="1">
                <a:solidFill>
                  <a:srgbClr val="F2F2F2"/>
                </a:solidFill>
                <a:latin typeface="Arial" panose="020B0604020202020204" pitchFamily="34" charset="0"/>
                <a:ea typeface="Calibri" panose="020F0502020204030204" pitchFamily="34" charset="0"/>
                <a:cs typeface="Arial" panose="020B0604020202020204" pitchFamily="34" charset="0"/>
              </a:rPr>
              <a:t>: 1080 </a:t>
            </a: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Words</a:t>
            </a: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733"/>
              </a:spcAft>
            </a:pP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733"/>
              </a:spcAft>
            </a:pP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A0ADA1CA-A5FE-F8C3-4073-C899AEA8C80A}"/>
              </a:ext>
            </a:extLst>
          </p:cNvPr>
          <p:cNvSpPr txBox="1"/>
          <p:nvPr/>
        </p:nvSpPr>
        <p:spPr>
          <a:xfrm>
            <a:off x="4434840" y="391674"/>
            <a:ext cx="15183243" cy="769441"/>
          </a:xfrm>
          <a:prstGeom prst="rect">
            <a:avLst/>
          </a:prstGeom>
          <a:noFill/>
        </p:spPr>
        <p:txBody>
          <a:bodyPr wrap="square" rtlCol="0">
            <a:spAutoFit/>
          </a:bodyPr>
          <a:lstStyle/>
          <a:p>
            <a:pPr algn="ct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Shaping Cultures and Behaviours at Wall Colmonoy  </a:t>
            </a:r>
          </a:p>
        </p:txBody>
      </p:sp>
      <p:pic>
        <p:nvPicPr>
          <p:cNvPr id="8" name="Picture 7">
            <a:extLst>
              <a:ext uri="{FF2B5EF4-FFF2-40B4-BE49-F238E27FC236}">
                <a16:creationId xmlns:a16="http://schemas.microsoft.com/office/drawing/2014/main" id="{416CDCCC-38F9-166C-72A8-46019775A9AF}"/>
              </a:ext>
            </a:extLst>
          </p:cNvPr>
          <p:cNvPicPr>
            <a:picLocks noChangeAspect="1"/>
          </p:cNvPicPr>
          <p:nvPr/>
        </p:nvPicPr>
        <p:blipFill>
          <a:blip r:embed="rId2"/>
          <a:stretch>
            <a:fillRect/>
          </a:stretch>
        </p:blipFill>
        <p:spPr>
          <a:xfrm>
            <a:off x="407189" y="213579"/>
            <a:ext cx="3875251" cy="2121550"/>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9B98C156-A644-1A8D-774D-7AE6DF81F544}"/>
              </a:ext>
            </a:extLst>
          </p:cNvPr>
          <p:cNvSpPr txBox="1"/>
          <p:nvPr/>
        </p:nvSpPr>
        <p:spPr>
          <a:xfrm>
            <a:off x="47086" y="16010951"/>
            <a:ext cx="19436868" cy="3600986"/>
          </a:xfrm>
          <a:prstGeom prst="rect">
            <a:avLst/>
          </a:prstGeom>
          <a:noFill/>
        </p:spPr>
        <p:txBody>
          <a:bodyPr wrap="square" rtlCol="0">
            <a:spAutoFit/>
          </a:bodyPr>
          <a:lstStyle/>
          <a:p>
            <a:r>
              <a:rPr lang="en-GB" sz="2000" b="1" u="sng" dirty="0">
                <a:latin typeface="Abadi" panose="020B0604020202020204" pitchFamily="34" charset="0"/>
              </a:rPr>
              <a:t>References</a:t>
            </a:r>
          </a:p>
          <a:p>
            <a:r>
              <a:rPr lang="en-GB" sz="1300" dirty="0">
                <a:latin typeface="Arial" panose="020B0604020202020204" pitchFamily="34" charset="0"/>
                <a:cs typeface="Arial" panose="020B0604020202020204" pitchFamily="34" charset="0"/>
              </a:rPr>
              <a:t>Agarwal, P. (2018) ‘How To Create A Positive Workplace Culture’, Forbes, 29 August. Available at:  </a:t>
            </a:r>
            <a:r>
              <a:rPr lang="en-GB"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https://www.forbes.com/sites/pragyaagarwaleurope/2018/08/29/how-to-create-a-positive-work-place-culture/?sh=3366a387427</a:t>
            </a:r>
            <a:r>
              <a:rPr lang="en-GB" sz="1300" dirty="0">
                <a:latin typeface="Arial" panose="020B0604020202020204" pitchFamily="34" charset="0"/>
                <a:cs typeface="Arial" panose="020B0604020202020204" pitchFamily="34" charset="0"/>
              </a:rPr>
              <a:t> (Accessed: 11 February 2023).</a:t>
            </a:r>
          </a:p>
          <a:p>
            <a:r>
              <a:rPr lang="en-GB" sz="1300" dirty="0">
                <a:latin typeface="Arial" panose="020B0604020202020204" pitchFamily="34" charset="0"/>
                <a:cs typeface="Arial" panose="020B0604020202020204" pitchFamily="34" charset="0"/>
              </a:rPr>
              <a:t>Bright HR (2022) </a:t>
            </a:r>
            <a:r>
              <a:rPr lang="en-GB" sz="1300" i="1" dirty="0">
                <a:latin typeface="Arial" panose="020B0604020202020204" pitchFamily="34" charset="0"/>
                <a:cs typeface="Arial" panose="020B0604020202020204" pitchFamily="34" charset="0"/>
              </a:rPr>
              <a:t>How do core business values benefit your staff?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https://www.brighthr.com/articles/culture-and-performance/core-values/how-business-core-values-benefit-employees/</a:t>
            </a:r>
            <a:r>
              <a:rPr lang="en-GB" sz="1300" dirty="0">
                <a:latin typeface="Arial" panose="020B0604020202020204" pitchFamily="34" charset="0"/>
                <a:cs typeface="Arial" panose="020B0604020202020204" pitchFamily="34" charset="0"/>
              </a:rPr>
              <a:t> (Accessed: 19 February 2023</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300" dirty="0">
                <a:effectLst/>
                <a:latin typeface="Arial" panose="020B0604020202020204" pitchFamily="34" charset="0"/>
                <a:ea typeface="Times New Roman" panose="02020603050405020304" pitchFamily="18" charset="0"/>
                <a:cs typeface="Times New Roman" panose="02020603050405020304" pitchFamily="18" charset="0"/>
              </a:rPr>
              <a:t>CIPD. (2014) Research Report: Developing the behavioural science of HR. London: Chartered Institute of Personnel and Development.</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CIPD (2021) Employee engagement and motivation. Available at: https://www.cipd.co.uk/knowledge/fundamentals/relations/engagement/factsheet#gref (Accessed: 11 February 2023</a:t>
            </a:r>
          </a:p>
          <a:p>
            <a:r>
              <a:rPr lang="en-GB" sz="1300" dirty="0">
                <a:latin typeface="Arial" panose="020B0604020202020204" pitchFamily="34" charset="0"/>
                <a:cs typeface="Arial" panose="020B0604020202020204" pitchFamily="34" charset="0"/>
              </a:rPr>
              <a:t>DISC Group (2022) </a:t>
            </a:r>
            <a:r>
              <a:rPr lang="en-GB" sz="1300" i="1" dirty="0">
                <a:latin typeface="Arial" panose="020B0604020202020204" pitchFamily="34" charset="0"/>
                <a:cs typeface="Arial" panose="020B0604020202020204" pitchFamily="34" charset="0"/>
              </a:rPr>
              <a:t>When is best to perform DISC assessments in your organisation</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https://discassessment.co.uk/when-is-best-to-perform-disc-assessments-in-your-organisation/</a:t>
            </a:r>
            <a:r>
              <a:rPr lang="en-GB" sz="1300" dirty="0">
                <a:latin typeface="Arial" panose="020B0604020202020204" pitchFamily="34" charset="0"/>
                <a:cs typeface="Arial" panose="020B0604020202020204" pitchFamily="34" charset="0"/>
              </a:rPr>
              <a:t> Accessed: 23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Fallon, N. (2023)</a:t>
            </a:r>
            <a:r>
              <a:rPr lang="en-GB" sz="1300" i="1" dirty="0">
                <a:effectLst/>
                <a:latin typeface="Arial" panose="020B0604020202020204" pitchFamily="34" charset="0"/>
                <a:ea typeface="Times New Roman" panose="02020603050405020304" pitchFamily="18" charset="0"/>
                <a:cs typeface="Arial" panose="020B0604020202020204" pitchFamily="34" charset="0"/>
              </a:rPr>
              <a:t> </a:t>
            </a:r>
            <a:r>
              <a:rPr lang="en-GB" sz="1300" dirty="0">
                <a:effectLst/>
                <a:latin typeface="Arial" panose="020B0604020202020204" pitchFamily="34" charset="0"/>
                <a:ea typeface="Times New Roman" panose="02020603050405020304" pitchFamily="18" charset="0"/>
                <a:cs typeface="Arial" panose="020B0604020202020204" pitchFamily="34" charset="0"/>
              </a:rPr>
              <a:t>‘What kind of leader are you?’,</a:t>
            </a:r>
            <a:r>
              <a:rPr lang="en-GB" sz="1300" i="1" dirty="0">
                <a:effectLst/>
                <a:latin typeface="Arial" panose="020B0604020202020204" pitchFamily="34" charset="0"/>
                <a:ea typeface="Times New Roman" panose="02020603050405020304" pitchFamily="18" charset="0"/>
                <a:cs typeface="Arial" panose="020B0604020202020204" pitchFamily="34" charset="0"/>
              </a:rPr>
              <a:t> Business News Daily, </a:t>
            </a:r>
            <a:r>
              <a:rPr lang="en-GB" sz="1300" dirty="0">
                <a:effectLst/>
                <a:latin typeface="Arial" panose="020B0604020202020204" pitchFamily="34" charset="0"/>
                <a:ea typeface="Times New Roman" panose="02020603050405020304" pitchFamily="18" charset="0"/>
                <a:cs typeface="Arial" panose="020B0604020202020204" pitchFamily="34" charset="0"/>
              </a:rPr>
              <a:t>23 January</a:t>
            </a:r>
            <a:r>
              <a:rPr lang="en-GB" sz="1300" i="1" dirty="0">
                <a:effectLst/>
                <a:latin typeface="Arial" panose="020B0604020202020204" pitchFamily="34" charset="0"/>
                <a:ea typeface="Times New Roman" panose="02020603050405020304" pitchFamily="18" charset="0"/>
                <a:cs typeface="Arial" panose="020B0604020202020204" pitchFamily="34" charset="0"/>
              </a:rPr>
              <a:t>.</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https://www.businessnewsdaily.com/8692-disc-assessment.html</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17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Indeed (2023) </a:t>
            </a:r>
            <a:r>
              <a:rPr lang="en-GB" sz="1300" i="1" dirty="0">
                <a:effectLst/>
                <a:latin typeface="Arial" panose="020B0604020202020204" pitchFamily="34" charset="0"/>
                <a:ea typeface="Times New Roman" panose="02020603050405020304" pitchFamily="18" charset="0"/>
                <a:cs typeface="Arial" panose="020B0604020202020204" pitchFamily="34" charset="0"/>
              </a:rPr>
              <a:t>Positive Company Culture: Benefits and 11 Ways To Build One.</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https://www.indeed.com/career-advice/career-development/positive-culture</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29 January 2023).</a:t>
            </a:r>
          </a:p>
          <a:p>
            <a:r>
              <a:rPr lang="en-GB" sz="1300" dirty="0" err="1">
                <a:effectLst/>
                <a:latin typeface="Arial" panose="020B0604020202020204" pitchFamily="34" charset="0"/>
                <a:ea typeface="Times New Roman" panose="02020603050405020304" pitchFamily="18" charset="0"/>
                <a:cs typeface="Arial" panose="020B0604020202020204" pitchFamily="34" charset="0"/>
              </a:rPr>
              <a:t>Kerpen</a:t>
            </a:r>
            <a:r>
              <a:rPr lang="en-GB" sz="1300" dirty="0">
                <a:effectLst/>
                <a:latin typeface="Arial" panose="020B0604020202020204" pitchFamily="34" charset="0"/>
                <a:ea typeface="Times New Roman" panose="02020603050405020304" pitchFamily="18" charset="0"/>
                <a:cs typeface="Arial" panose="020B0604020202020204" pitchFamily="34" charset="0"/>
              </a:rPr>
              <a:t>, D. (2015)</a:t>
            </a:r>
            <a:r>
              <a:rPr lang="en-GB" sz="1300" i="1" dirty="0">
                <a:effectLst/>
                <a:latin typeface="Arial" panose="020B0604020202020204" pitchFamily="34" charset="0"/>
                <a:ea typeface="Times New Roman" panose="02020603050405020304" pitchFamily="18" charset="0"/>
                <a:cs typeface="Arial" panose="020B0604020202020204" pitchFamily="34" charset="0"/>
              </a:rPr>
              <a:t> If You Have More Than 3 Core Values, Think Again.</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https://www.linkedin.com/pulse/you-have-more-than-3-core-values-think-again-dave-kerpen</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19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Krogh, K. (2021)</a:t>
            </a:r>
            <a:r>
              <a:rPr lang="en-GB" sz="1300" i="1" dirty="0">
                <a:effectLst/>
                <a:latin typeface="Arial" panose="020B0604020202020204" pitchFamily="34" charset="0"/>
                <a:ea typeface="Times New Roman" panose="02020603050405020304" pitchFamily="18" charset="0"/>
                <a:cs typeface="Arial" panose="020B0604020202020204" pitchFamily="34" charset="0"/>
              </a:rPr>
              <a:t> Understand </a:t>
            </a:r>
            <a:r>
              <a:rPr lang="en-GB" sz="1300" i="1" dirty="0" err="1">
                <a:effectLst/>
                <a:latin typeface="Arial" panose="020B0604020202020204" pitchFamily="34" charset="0"/>
                <a:ea typeface="Times New Roman" panose="02020603050405020304" pitchFamily="18" charset="0"/>
                <a:cs typeface="Arial" panose="020B0604020202020204" pitchFamily="34" charset="0"/>
              </a:rPr>
              <a:t>DiSC</a:t>
            </a:r>
            <a:r>
              <a:rPr lang="en-GB" sz="1300" i="1" dirty="0">
                <a:effectLst/>
                <a:latin typeface="Arial" panose="020B0604020202020204" pitchFamily="34" charset="0"/>
                <a:ea typeface="Times New Roman" panose="02020603050405020304" pitchFamily="18" charset="0"/>
                <a:cs typeface="Arial" panose="020B0604020202020204" pitchFamily="34" charset="0"/>
              </a:rPr>
              <a:t> and why it's so popular and effectful.</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https://www.linkedin.com/pulse/understand-disc-why-its-so-popular-effectfull-karin-krogh</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14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People Insight (2022) </a:t>
            </a:r>
            <a:r>
              <a:rPr lang="en-GB" sz="1300" i="1" dirty="0">
                <a:effectLst/>
                <a:latin typeface="Arial" panose="020B0604020202020204" pitchFamily="34" charset="0"/>
                <a:ea typeface="Times New Roman" panose="02020603050405020304" pitchFamily="18" charset="0"/>
                <a:cs typeface="Arial" panose="020B0604020202020204" pitchFamily="34" charset="0"/>
              </a:rPr>
              <a:t>How can you empower managers to lead employee survey action planning</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dirty="0">
                <a:effectLst/>
                <a:latin typeface="Arial" panose="020B0604020202020204" pitchFamily="34" charset="0"/>
                <a:ea typeface="Times New Roman" panose="02020603050405020304" pitchFamily="18" charset="0"/>
                <a:cs typeface="Arial" panose="020B0604020202020204" pitchFamily="34" charset="0"/>
                <a:hlinkClick r:id="rId10">
                  <a:extLst>
                    <a:ext uri="{A12FA001-AC4F-418D-AE19-62706E023703}">
                      <ahyp:hlinkClr xmlns:ahyp="http://schemas.microsoft.com/office/drawing/2018/hyperlinkcolor" val="tx"/>
                    </a:ext>
                  </a:extLst>
                </a:hlinkClick>
              </a:rPr>
              <a:t>https://peopleinsight.co.uk/managers-employee-survey-role/</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23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Rohm, R. (2013) </a:t>
            </a:r>
            <a:r>
              <a:rPr lang="en-GB" sz="1300" i="1" dirty="0">
                <a:effectLst/>
                <a:latin typeface="Arial" panose="020B0604020202020204" pitchFamily="34" charset="0"/>
                <a:ea typeface="Times New Roman" panose="02020603050405020304" pitchFamily="18" charset="0"/>
                <a:cs typeface="Arial" panose="020B0604020202020204" pitchFamily="34" charset="0"/>
              </a:rPr>
              <a:t>What is DISC? It is a powerful way to understand people and their personality types!</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11">
                  <a:extLst>
                    <a:ext uri="{A12FA001-AC4F-418D-AE19-62706E023703}">
                      <ahyp:hlinkClr xmlns:ahyp="http://schemas.microsoft.com/office/drawing/2018/hyperlinkcolor" val="tx"/>
                    </a:ext>
                  </a:extLst>
                </a:hlinkClick>
              </a:rPr>
              <a:t>https://www.discoveryreport.com/introduction-to-disc-personality-types.html</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17 February 2023).</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St-Aubin, N. (2022) </a:t>
            </a:r>
            <a:r>
              <a:rPr lang="en-GB" sz="1300" i="1" dirty="0">
                <a:latin typeface="Arial" panose="020B0604020202020204" pitchFamily="34" charset="0"/>
                <a:cs typeface="Arial" panose="020B0604020202020204" pitchFamily="34" charset="0"/>
              </a:rPr>
              <a:t>How managers can take action on employee feedback surveys</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https://officevibe.com/blog/are-employee-surveys-effective</a:t>
            </a:r>
            <a:r>
              <a:rPr lang="en-GB" sz="1300" dirty="0">
                <a:latin typeface="Arial" panose="020B0604020202020204" pitchFamily="34" charset="0"/>
                <a:cs typeface="Arial" panose="020B0604020202020204" pitchFamily="34" charset="0"/>
              </a:rPr>
              <a:t> (Accessed: 14 February 2023).</a:t>
            </a:r>
          </a:p>
          <a:p>
            <a:r>
              <a:rPr lang="en-GB" sz="1300" dirty="0" err="1">
                <a:latin typeface="Arial" panose="020B0604020202020204" pitchFamily="34" charset="0"/>
                <a:cs typeface="Arial" panose="020B0604020202020204" pitchFamily="34" charset="0"/>
              </a:rPr>
              <a:t>Tenney</a:t>
            </a:r>
            <a:r>
              <a:rPr lang="en-GB" sz="1300" dirty="0">
                <a:latin typeface="Arial" panose="020B0604020202020204" pitchFamily="34" charset="0"/>
                <a:cs typeface="Arial" panose="020B0604020202020204" pitchFamily="34" charset="0"/>
              </a:rPr>
              <a:t>, M. (2019) </a:t>
            </a:r>
            <a:r>
              <a:rPr lang="en-GB" sz="1300" i="1" dirty="0">
                <a:latin typeface="Arial" panose="020B0604020202020204" pitchFamily="34" charset="0"/>
                <a:cs typeface="Arial" panose="020B0604020202020204" pitchFamily="34" charset="0"/>
              </a:rPr>
              <a:t>Why The Best Leaders Make Love The Top Priority </a:t>
            </a:r>
            <a:r>
              <a:rPr lang="en-GB" sz="1300" dirty="0">
                <a:latin typeface="Arial" panose="020B0604020202020204" pitchFamily="34" charset="0"/>
                <a:cs typeface="Arial" panose="020B0604020202020204" pitchFamily="34" charset="0"/>
              </a:rPr>
              <a:t>[Podcast]. 5 December. Available at: https://www.youtube.com/watch?v=qCVoohdyI6I  (Accessed: 20 February 2023).</a:t>
            </a:r>
          </a:p>
          <a:p>
            <a:r>
              <a:rPr lang="en-GB" sz="1300" dirty="0" err="1">
                <a:latin typeface="Arial" panose="020B0604020202020204" pitchFamily="34" charset="0"/>
                <a:cs typeface="Arial" panose="020B0604020202020204" pitchFamily="34" charset="0"/>
              </a:rPr>
              <a:t>Wahyuningsih</a:t>
            </a:r>
            <a:r>
              <a:rPr lang="en-GB" sz="1300" dirty="0">
                <a:latin typeface="Arial" panose="020B0604020202020204" pitchFamily="34" charset="0"/>
                <a:cs typeface="Arial" panose="020B0604020202020204" pitchFamily="34" charset="0"/>
              </a:rPr>
              <a:t>, S., </a:t>
            </a:r>
            <a:r>
              <a:rPr lang="en-GB" sz="1300" dirty="0" err="1">
                <a:latin typeface="Arial" panose="020B0604020202020204" pitchFamily="34" charset="0"/>
                <a:cs typeface="Arial" panose="020B0604020202020204" pitchFamily="34" charset="0"/>
              </a:rPr>
              <a:t>Sudiro</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Troena</a:t>
            </a:r>
            <a:r>
              <a:rPr lang="en-GB" sz="1300" dirty="0">
                <a:latin typeface="Arial" panose="020B0604020202020204" pitchFamily="34" charset="0"/>
                <a:cs typeface="Arial" panose="020B0604020202020204" pitchFamily="34" charset="0"/>
              </a:rPr>
              <a:t>, E. and </a:t>
            </a:r>
            <a:r>
              <a:rPr lang="en-GB" sz="1300" dirty="0" err="1">
                <a:latin typeface="Arial" panose="020B0604020202020204" pitchFamily="34" charset="0"/>
                <a:cs typeface="Arial" panose="020B0604020202020204" pitchFamily="34" charset="0"/>
              </a:rPr>
              <a:t>Irawanto</a:t>
            </a:r>
            <a:r>
              <a:rPr lang="en-GB" sz="1300" dirty="0">
                <a:latin typeface="Arial" panose="020B0604020202020204" pitchFamily="34" charset="0"/>
                <a:cs typeface="Arial" panose="020B0604020202020204" pitchFamily="34" charset="0"/>
              </a:rPr>
              <a:t>, D (2019) ‘Analysis of organizational culture with </a:t>
            </a:r>
            <a:r>
              <a:rPr lang="en-GB" sz="1300" dirty="0" err="1">
                <a:latin typeface="Arial" panose="020B0604020202020204" pitchFamily="34" charset="0"/>
                <a:cs typeface="Arial" panose="020B0604020202020204" pitchFamily="34" charset="0"/>
              </a:rPr>
              <a:t>denison’s</a:t>
            </a:r>
            <a:r>
              <a:rPr lang="en-GB" sz="1300" dirty="0">
                <a:latin typeface="Arial" panose="020B0604020202020204" pitchFamily="34" charset="0"/>
                <a:cs typeface="Arial" panose="020B0604020202020204" pitchFamily="34" charset="0"/>
              </a:rPr>
              <a:t> model approach for international business competitiveness.’. Problems and Perspectives in Management. 17(1), pp142-151</a:t>
            </a:r>
          </a:p>
          <a:p>
            <a:r>
              <a:rPr lang="en-GB" sz="1300" dirty="0">
                <a:latin typeface="Arial" panose="020B0604020202020204" pitchFamily="34" charset="0"/>
                <a:cs typeface="Arial" panose="020B0604020202020204" pitchFamily="34" charset="0"/>
              </a:rPr>
              <a:t>Wall Colmonoy Ltd (2017) ‘Employee Engagement Survey'. Wall Colmonoy Ltd. Unpublished.</a:t>
            </a:r>
          </a:p>
          <a:p>
            <a:r>
              <a:rPr lang="en-GB" sz="1300" dirty="0">
                <a:effectLst/>
                <a:latin typeface="Arial" panose="020B0604020202020204" pitchFamily="34" charset="0"/>
                <a:ea typeface="Times New Roman" panose="02020603050405020304" pitchFamily="18" charset="0"/>
                <a:cs typeface="Arial" panose="020B0604020202020204" pitchFamily="34" charset="0"/>
              </a:rPr>
              <a:t>Wall Colmonoy Ltd. (2023c) </a:t>
            </a:r>
            <a:r>
              <a:rPr lang="en-GB" sz="1300" i="1" dirty="0">
                <a:effectLst/>
                <a:latin typeface="Arial" panose="020B0604020202020204" pitchFamily="34" charset="0"/>
                <a:ea typeface="Times New Roman" panose="02020603050405020304" pitchFamily="18" charset="0"/>
                <a:cs typeface="Arial" panose="020B0604020202020204" pitchFamily="34" charset="0"/>
              </a:rPr>
              <a:t>Vision and Values</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13">
                  <a:extLst>
                    <a:ext uri="{A12FA001-AC4F-418D-AE19-62706E023703}">
                      <ahyp:hlinkClr xmlns:ahyp="http://schemas.microsoft.com/office/drawing/2018/hyperlinkcolor" val="tx"/>
                    </a:ext>
                  </a:extLst>
                </a:hlinkClick>
              </a:rPr>
              <a:t>https://www.wallcolmonoy.com/company-profile/vision-values/</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(Accessed:18 February 2023). </a:t>
            </a:r>
            <a:endParaRPr lang="en-GB" sz="2400" b="1" u="sng" dirty="0">
              <a:latin typeface="Abadi" panose="020B0604020202020204" pitchFamily="34" charset="0"/>
            </a:endParaRPr>
          </a:p>
        </p:txBody>
      </p:sp>
      <p:sp>
        <p:nvSpPr>
          <p:cNvPr id="7" name="TextBox 6">
            <a:extLst>
              <a:ext uri="{FF2B5EF4-FFF2-40B4-BE49-F238E27FC236}">
                <a16:creationId xmlns:a16="http://schemas.microsoft.com/office/drawing/2014/main" id="{DAE69E82-1D43-F625-7193-4F3C647530C5}"/>
              </a:ext>
            </a:extLst>
          </p:cNvPr>
          <p:cNvSpPr txBox="1"/>
          <p:nvPr/>
        </p:nvSpPr>
        <p:spPr>
          <a:xfrm>
            <a:off x="5143385" y="1250793"/>
            <a:ext cx="13766152" cy="830997"/>
          </a:xfrm>
          <a:prstGeom prst="rect">
            <a:avLst/>
          </a:prstGeom>
          <a:noFill/>
        </p:spPr>
        <p:txBody>
          <a:bodyPr wrap="square" rtlCol="0">
            <a:spAutoFit/>
          </a:bodyPr>
          <a:lstStyle/>
          <a:p>
            <a:pPr algn="ctr"/>
            <a:r>
              <a:rPr lang="en-GB" sz="4800" b="1" dirty="0">
                <a:solidFill>
                  <a:srgbClr val="FF0000"/>
                </a:solidFill>
                <a:effectLst>
                  <a:outerShdw blurRad="38100" dist="38100" dir="2700000" algn="tl">
                    <a:srgbClr val="000000">
                      <a:alpha val="43137"/>
                    </a:srgbClr>
                  </a:outerShdw>
                </a:effectLst>
                <a:latin typeface="Bradley Hand ITC" panose="03070402050302030203" pitchFamily="66" charset="0"/>
                <a:cs typeface="Arial" panose="020B0604020202020204" pitchFamily="34" charset="0"/>
              </a:rPr>
              <a:t>Recommendations</a:t>
            </a:r>
            <a:endParaRPr lang="en-GB" sz="4400" b="1" dirty="0">
              <a:solidFill>
                <a:srgbClr val="FF0000"/>
              </a:solidFill>
              <a:effectLst>
                <a:outerShdw blurRad="38100" dist="38100" dir="2700000" algn="tl">
                  <a:srgbClr val="000000">
                    <a:alpha val="43137"/>
                  </a:srgbClr>
                </a:outerShdw>
              </a:effectLst>
              <a:latin typeface="Bradley Hand ITC" panose="03070402050302030203" pitchFamily="66" charset="0"/>
              <a:cs typeface="Arial" panose="020B0604020202020204" pitchFamily="34" charset="0"/>
            </a:endParaRPr>
          </a:p>
        </p:txBody>
      </p:sp>
      <p:sp>
        <p:nvSpPr>
          <p:cNvPr id="9" name="TextBox 8">
            <a:extLst>
              <a:ext uri="{FF2B5EF4-FFF2-40B4-BE49-F238E27FC236}">
                <a16:creationId xmlns:a16="http://schemas.microsoft.com/office/drawing/2014/main" id="{4E15B9E6-8655-C129-8EE4-B22ECC846916}"/>
              </a:ext>
            </a:extLst>
          </p:cNvPr>
          <p:cNvSpPr txBox="1"/>
          <p:nvPr/>
        </p:nvSpPr>
        <p:spPr>
          <a:xfrm>
            <a:off x="181215" y="2494887"/>
            <a:ext cx="19436868" cy="1015663"/>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A review has taken place of WCL’s current culture and behaviours and as a result three recommendations have been proposed to improve WCL productivity, engagement, retention, and collaboration (Agarwal, 2018; </a:t>
            </a:r>
            <a:r>
              <a:rPr lang="en-GB" sz="2000" b="1" dirty="0" err="1">
                <a:latin typeface="Arial" panose="020B0604020202020204" pitchFamily="34" charset="0"/>
                <a:cs typeface="Arial" panose="020B0604020202020204" pitchFamily="34" charset="0"/>
              </a:rPr>
              <a:t>Wahyuningsih</a:t>
            </a:r>
            <a:r>
              <a:rPr lang="en-GB" sz="2000" b="1" dirty="0">
                <a:latin typeface="Arial" panose="020B0604020202020204" pitchFamily="34" charset="0"/>
                <a:cs typeface="Arial" panose="020B0604020202020204" pitchFamily="34" charset="0"/>
              </a:rPr>
              <a:t> et al, 2019). WCL managers play a pivotal role in shaping employee experience (</a:t>
            </a:r>
            <a:r>
              <a:rPr lang="en-GB" sz="2000" b="1" dirty="0" err="1">
                <a:latin typeface="Arial" panose="020B0604020202020204" pitchFamily="34" charset="0"/>
                <a:cs typeface="Arial" panose="020B0604020202020204" pitchFamily="34" charset="0"/>
              </a:rPr>
              <a:t>Tenney</a:t>
            </a:r>
            <a:r>
              <a:rPr lang="en-GB" sz="2000" b="1" dirty="0">
                <a:latin typeface="Arial" panose="020B0604020202020204" pitchFamily="34" charset="0"/>
                <a:cs typeface="Arial" panose="020B0604020202020204" pitchFamily="34" charset="0"/>
              </a:rPr>
              <a:t>, 2019). Managerial engagement and support are crucial to the success of the recommendation's proposed. </a:t>
            </a:r>
          </a:p>
        </p:txBody>
      </p:sp>
      <p:sp>
        <p:nvSpPr>
          <p:cNvPr id="12" name="Rectangle: Rounded Corners 11">
            <a:extLst>
              <a:ext uri="{FF2B5EF4-FFF2-40B4-BE49-F238E27FC236}">
                <a16:creationId xmlns:a16="http://schemas.microsoft.com/office/drawing/2014/main" id="{5751C31A-E4EC-E0A1-05DA-FFFF2D827D0B}"/>
              </a:ext>
            </a:extLst>
          </p:cNvPr>
          <p:cNvSpPr/>
          <p:nvPr/>
        </p:nvSpPr>
        <p:spPr>
          <a:xfrm>
            <a:off x="181215" y="3597385"/>
            <a:ext cx="19104612" cy="4114055"/>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200" b="1" dirty="0">
                <a:solidFill>
                  <a:schemeClr val="tx1"/>
                </a:solidFill>
                <a:latin typeface="Arial" panose="020B0604020202020204" pitchFamily="34" charset="0"/>
                <a:cs typeface="Arial" panose="020B0604020202020204" pitchFamily="34" charset="0"/>
              </a:rPr>
              <a:t>Recommendation 1: Implementation of </a:t>
            </a:r>
            <a:r>
              <a:rPr lang="en-GB" sz="2200" b="1" dirty="0" err="1">
                <a:solidFill>
                  <a:schemeClr val="tx1"/>
                </a:solidFill>
                <a:latin typeface="Arial" panose="020B0604020202020204" pitchFamily="34" charset="0"/>
                <a:cs typeface="Arial" panose="020B0604020202020204" pitchFamily="34" charset="0"/>
              </a:rPr>
              <a:t>DiSC</a:t>
            </a:r>
            <a:r>
              <a:rPr lang="en-GB" sz="2200" b="1" dirty="0">
                <a:solidFill>
                  <a:schemeClr val="tx1"/>
                </a:solidFill>
                <a:latin typeface="Arial" panose="020B0604020202020204" pitchFamily="34" charset="0"/>
                <a:cs typeface="Arial" panose="020B0604020202020204" pitchFamily="34" charset="0"/>
              </a:rPr>
              <a:t> Assessments</a:t>
            </a:r>
          </a:p>
          <a:p>
            <a:pPr lvl="0"/>
            <a:endParaRPr lang="en-GB" sz="1400" b="1" dirty="0">
              <a:solidFill>
                <a:schemeClr val="tx1"/>
              </a:solidFill>
              <a:latin typeface="Arial" panose="020B0604020202020204" pitchFamily="34" charset="0"/>
              <a:cs typeface="Arial" panose="020B0604020202020204" pitchFamily="34" charset="0"/>
            </a:endParaRPr>
          </a:p>
          <a:p>
            <a:r>
              <a:rPr lang="en-GB" sz="2000" b="1" dirty="0">
                <a:solidFill>
                  <a:schemeClr val="tx1"/>
                </a:solidFill>
                <a:latin typeface="Arial" panose="020B0604020202020204" pitchFamily="34" charset="0"/>
                <a:cs typeface="Arial" panose="020B0604020202020204" pitchFamily="34" charset="0"/>
              </a:rPr>
              <a:t>Overview: </a:t>
            </a:r>
            <a:r>
              <a:rPr lang="en-GB" dirty="0" err="1">
                <a:solidFill>
                  <a:schemeClr val="tx1"/>
                </a:solidFill>
                <a:latin typeface="Arial" panose="020B0604020202020204" pitchFamily="34" charset="0"/>
                <a:cs typeface="Arial" panose="020B0604020202020204" pitchFamily="34" charset="0"/>
              </a:rPr>
              <a:t>DiSC</a:t>
            </a:r>
            <a:r>
              <a:rPr lang="en-GB" dirty="0">
                <a:solidFill>
                  <a:schemeClr val="tx1"/>
                </a:solidFill>
                <a:latin typeface="Arial" panose="020B0604020202020204" pitchFamily="34" charset="0"/>
                <a:cs typeface="Arial" panose="020B0604020202020204" pitchFamily="34" charset="0"/>
              </a:rPr>
              <a:t> assessments allow the assessment of employee and managers behavioural styles and provides knowledge on how to deal with behavioural diversity (Krogh, 2021). Employee behavioural styles are assigned to individuals following completion of a questionnaire (Fallon, 2023). The assessment tool can also help managers understand their management style (Fallon, 2023). </a:t>
            </a:r>
          </a:p>
          <a:p>
            <a:pPr lvl="0"/>
            <a:endParaRPr lang="en-GB" sz="1200" b="1" dirty="0">
              <a:solidFill>
                <a:schemeClr val="tx1"/>
              </a:solidFill>
              <a:latin typeface="Arial" panose="020B0604020202020204" pitchFamily="34" charset="0"/>
              <a:cs typeface="Arial" panose="020B0604020202020204" pitchFamily="34" charset="0"/>
            </a:endParaRPr>
          </a:p>
          <a:p>
            <a:pPr lvl="0"/>
            <a:r>
              <a:rPr lang="en-GB" sz="2000" b="1" dirty="0">
                <a:solidFill>
                  <a:schemeClr val="tx1"/>
                </a:solidFill>
                <a:latin typeface="Arial" panose="020B0604020202020204" pitchFamily="34" charset="0"/>
                <a:cs typeface="Arial" panose="020B0604020202020204" pitchFamily="34" charset="0"/>
              </a:rPr>
              <a:t>Benefits: </a:t>
            </a:r>
            <a:r>
              <a:rPr lang="en-GB" dirty="0">
                <a:solidFill>
                  <a:schemeClr val="tx1"/>
                </a:solidFill>
                <a:latin typeface="Arial" panose="020B0604020202020204" pitchFamily="34" charset="0"/>
                <a:cs typeface="Arial" panose="020B0604020202020204" pitchFamily="34" charset="0"/>
              </a:rPr>
              <a:t>As managers you understand that teams are made up of different individuals with varying personalities (DISC Group, 2022). Managers who understand their leadership style and their employees' motivations can significantly improve teamwork, engagement and productivity (Fallon, 2023). </a:t>
            </a:r>
            <a:r>
              <a:rPr lang="en-GB" dirty="0" err="1">
                <a:solidFill>
                  <a:schemeClr val="tx1"/>
                </a:solidFill>
                <a:latin typeface="Arial" panose="020B0604020202020204" pitchFamily="34" charset="0"/>
                <a:cs typeface="Arial" panose="020B0604020202020204" pitchFamily="34" charset="0"/>
              </a:rPr>
              <a:t>DiSC</a:t>
            </a:r>
            <a:r>
              <a:rPr lang="en-GB" dirty="0">
                <a:solidFill>
                  <a:schemeClr val="tx1"/>
                </a:solidFill>
                <a:latin typeface="Arial" panose="020B0604020202020204" pitchFamily="34" charset="0"/>
                <a:cs typeface="Arial" panose="020B0604020202020204" pitchFamily="34" charset="0"/>
              </a:rPr>
              <a:t> assessments are designed to help improve communication, cooperation and effectiveness, which can boost performance and upskilling (DISC Group, 2022). Healthy, positive relationships come from having an accurate understanding of yourself and others (Rohm, 2013).</a:t>
            </a:r>
          </a:p>
          <a:p>
            <a:pPr lvl="0"/>
            <a:endParaRPr lang="en-GB" sz="1200" b="1" dirty="0">
              <a:solidFill>
                <a:schemeClr val="tx1"/>
              </a:solidFill>
              <a:latin typeface="Arial" panose="020B0604020202020204" pitchFamily="34" charset="0"/>
              <a:cs typeface="Arial" panose="020B0604020202020204" pitchFamily="34" charset="0"/>
            </a:endParaRPr>
          </a:p>
          <a:p>
            <a:pPr lvl="0"/>
            <a:r>
              <a:rPr lang="en-GB" sz="2000" b="1" dirty="0">
                <a:solidFill>
                  <a:schemeClr val="tx1"/>
                </a:solidFill>
                <a:latin typeface="Arial" panose="020B0604020202020204" pitchFamily="34" charset="0"/>
                <a:cs typeface="Arial" panose="020B0604020202020204" pitchFamily="34" charset="0"/>
              </a:rPr>
              <a:t>Your Role: </a:t>
            </a:r>
            <a:r>
              <a:rPr lang="en-GB" dirty="0">
                <a:solidFill>
                  <a:schemeClr val="tx1"/>
                </a:solidFill>
                <a:latin typeface="Arial" panose="020B0604020202020204" pitchFamily="34" charset="0"/>
                <a:cs typeface="Arial" panose="020B0604020202020204" pitchFamily="34" charset="0"/>
              </a:rPr>
              <a:t>Engage in a pre-rollout evaluation to analyse and strategize the order of departmental rollout. Personally engage with the assessment tool and help the rollout of the tool within your departments, including the release of employees and post assessment analysis. </a:t>
            </a:r>
          </a:p>
          <a:p>
            <a:pPr lvl="0"/>
            <a:endParaRPr lang="en-GB" sz="1200" dirty="0">
              <a:solidFill>
                <a:schemeClr val="tx1"/>
              </a:solidFill>
              <a:latin typeface="Arial" panose="020B0604020202020204" pitchFamily="34" charset="0"/>
              <a:cs typeface="Arial" panose="020B0604020202020204" pitchFamily="34" charset="0"/>
            </a:endParaRPr>
          </a:p>
          <a:p>
            <a:pPr lvl="0"/>
            <a:r>
              <a:rPr lang="en-GB" sz="2000" b="1" dirty="0">
                <a:solidFill>
                  <a:schemeClr val="tx1"/>
                </a:solidFill>
                <a:latin typeface="Arial" panose="020B0604020202020204" pitchFamily="34" charset="0"/>
                <a:cs typeface="Arial" panose="020B0604020202020204" pitchFamily="34" charset="0"/>
              </a:rPr>
              <a:t>Timescale: </a:t>
            </a:r>
            <a:r>
              <a:rPr lang="en-GB" dirty="0">
                <a:solidFill>
                  <a:schemeClr val="tx1"/>
                </a:solidFill>
                <a:latin typeface="Arial" panose="020B0604020202020204" pitchFamily="34" charset="0"/>
                <a:cs typeface="Arial" panose="020B0604020202020204" pitchFamily="34" charset="0"/>
              </a:rPr>
              <a:t>Proposed timescale for the rollout of the </a:t>
            </a:r>
            <a:r>
              <a:rPr lang="en-GB" dirty="0" err="1">
                <a:solidFill>
                  <a:schemeClr val="tx1"/>
                </a:solidFill>
                <a:latin typeface="Arial" panose="020B0604020202020204" pitchFamily="34" charset="0"/>
                <a:cs typeface="Arial" panose="020B0604020202020204" pitchFamily="34" charset="0"/>
              </a:rPr>
              <a:t>DiSC</a:t>
            </a:r>
            <a:r>
              <a:rPr lang="en-GB" dirty="0">
                <a:solidFill>
                  <a:schemeClr val="tx1"/>
                </a:solidFill>
                <a:latin typeface="Arial" panose="020B0604020202020204" pitchFamily="34" charset="0"/>
                <a:cs typeface="Arial" panose="020B0604020202020204" pitchFamily="34" charset="0"/>
              </a:rPr>
              <a:t> assessment tool throughout site is 12 months. There will be a phased rollout, with approximately 1 department per month</a:t>
            </a:r>
            <a:r>
              <a:rPr lang="en-GB" b="1" dirty="0">
                <a:solidFill>
                  <a:schemeClr val="tx1"/>
                </a:solidFill>
                <a:latin typeface="Arial" panose="020B0604020202020204" pitchFamily="34" charset="0"/>
                <a:cs typeface="Arial" panose="020B0604020202020204" pitchFamily="34" charset="0"/>
              </a:rPr>
              <a:t>.    </a:t>
            </a:r>
            <a:endParaRPr lang="en-GB" sz="2000" b="1" dirty="0">
              <a:solidFill>
                <a:schemeClr val="tx1"/>
              </a:solidFill>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B87D9EDB-A35D-AC2B-B340-ECCAA75930FB}"/>
              </a:ext>
            </a:extLst>
          </p:cNvPr>
          <p:cNvSpPr/>
          <p:nvPr/>
        </p:nvSpPr>
        <p:spPr>
          <a:xfrm>
            <a:off x="181215" y="7888030"/>
            <a:ext cx="19104612" cy="3939541"/>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sz="1800" b="1"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Recommendation 2: Employee Engagement Survey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5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Overview: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WCL’s first and currently last employee engagement survey took place in October 2017 (Wall Colmonoy, 2017).  WCL’s 2020 employee engagement survey was deferred due to the COVID-19 Pandemic. WCL are now hoping to launch a 2023 employee engagement survey, as employee engagement surveys are an effective channel for employees to voice concerns/ aspirations and can provide an understanding of culture, thoughts, and behaviours (CIPD,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Benefits: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Strengthening WCL employee’s connection to the organisation can create healthy, dedicated, and productive employees who are aligned to WCL strategy (CIPD, 2014). Higher employee engagement can result in higher retention rates, meaning less disruption and greater productivity and morale in your departments (Fallon, 2023). Employee feedback can  strengthen connections and your understandings of your teams (St-Aubin,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Your Role:</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 Suggest </a:t>
            </a:r>
            <a:r>
              <a:rPr lang="en-GB" dirty="0">
                <a:solidFill>
                  <a:schemeClr val="bg1">
                    <a:lumMod val="95000"/>
                  </a:schemeClr>
                </a:solidFill>
                <a:latin typeface="Arial" panose="020B0604020202020204" pitchFamily="34" charset="0"/>
                <a:cs typeface="Arial" panose="020B0604020202020204" pitchFamily="34" charset="0"/>
              </a:rPr>
              <a:t>relevant questions that could be incorporated into the survey.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Engage in the launch of the employee engagement survey, including supporting the release of employees to undertake the survey. Involvement in the analysis and development of improvements.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Timescale: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Prospective launch date: September 2023.</a:t>
            </a:r>
            <a:endParaRPr kumimoji="0" lang="en-GB" sz="20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lvl="0"/>
            <a:endParaRPr lang="en-GB" sz="2000" b="1" dirty="0">
              <a:solidFill>
                <a:schemeClr val="tx1"/>
              </a:solidFill>
              <a:latin typeface="Arial" panose="020B0604020202020204" pitchFamily="34" charset="0"/>
              <a:cs typeface="Arial" panose="020B0604020202020204" pitchFamily="34" charset="0"/>
            </a:endParaRPr>
          </a:p>
        </p:txBody>
      </p:sp>
      <p:sp>
        <p:nvSpPr>
          <p:cNvPr id="18" name="Rectangle 2">
            <a:extLst>
              <a:ext uri="{FF2B5EF4-FFF2-40B4-BE49-F238E27FC236}">
                <a16:creationId xmlns:a16="http://schemas.microsoft.com/office/drawing/2014/main" id="{86EBE0B5-FAA4-E505-50A6-2F5811038390}"/>
              </a:ext>
            </a:extLst>
          </p:cNvPr>
          <p:cNvSpPr>
            <a:spLocks noChangeArrowheads="1"/>
          </p:cNvSpPr>
          <p:nvPr/>
        </p:nvSpPr>
        <p:spPr bwMode="auto">
          <a:xfrm>
            <a:off x="4282440" y="10805160"/>
            <a:ext cx="19799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6" name="Arrow: Curved Down 25">
            <a:extLst>
              <a:ext uri="{FF2B5EF4-FFF2-40B4-BE49-F238E27FC236}">
                <a16:creationId xmlns:a16="http://schemas.microsoft.com/office/drawing/2014/main" id="{EBC99492-AC71-0068-2F83-B915BB702723}"/>
              </a:ext>
            </a:extLst>
          </p:cNvPr>
          <p:cNvSpPr/>
          <p:nvPr/>
        </p:nvSpPr>
        <p:spPr>
          <a:xfrm rot="9688314">
            <a:off x="3630448" y="13559457"/>
            <a:ext cx="2087880" cy="876220"/>
          </a:xfrm>
          <a:prstGeom prst="curved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Rectangle: Rounded Corners 13">
            <a:extLst>
              <a:ext uri="{FF2B5EF4-FFF2-40B4-BE49-F238E27FC236}">
                <a16:creationId xmlns:a16="http://schemas.microsoft.com/office/drawing/2014/main" id="{2CE24FBF-770A-DDCA-E238-D72F18BE0C4B}"/>
              </a:ext>
            </a:extLst>
          </p:cNvPr>
          <p:cNvSpPr/>
          <p:nvPr/>
        </p:nvSpPr>
        <p:spPr>
          <a:xfrm>
            <a:off x="5081946" y="12071411"/>
            <a:ext cx="14136358" cy="3939540"/>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Recommendation 3: Review of WCL’s Values </a:t>
            </a: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Overview: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Indeed (2023) state that clear core values are crucial to WCL’s success, as clear core values add purpose, meaning and motivation to employee’s work which could improve overall performance</a:t>
            </a:r>
            <a:r>
              <a:rPr lang="en-GB" dirty="0">
                <a:solidFill>
                  <a:schemeClr val="tx1"/>
                </a:solidFill>
                <a:latin typeface="Arial" panose="020B0604020202020204" pitchFamily="34" charset="0"/>
                <a:cs typeface="Arial" panose="020B0604020202020204" pitchFamily="34" charset="0"/>
              </a:rPr>
              <a:t>. Using the 2023 Employee Engagement Survey, WCL want to review WCL’s current core values and identify 3-5 ‘key’ values (</a:t>
            </a:r>
            <a:r>
              <a:rPr lang="en-GB" dirty="0" err="1">
                <a:solidFill>
                  <a:schemeClr val="tx1"/>
                </a:solidFill>
                <a:latin typeface="Arial" panose="020B0604020202020204" pitchFamily="34" charset="0"/>
                <a:cs typeface="Arial" panose="020B0604020202020204" pitchFamily="34" charset="0"/>
              </a:rPr>
              <a:t>Kerpen</a:t>
            </a:r>
            <a:r>
              <a:rPr lang="en-GB" dirty="0">
                <a:solidFill>
                  <a:schemeClr val="tx1"/>
                </a:solidFill>
                <a:latin typeface="Arial" panose="020B0604020202020204" pitchFamily="34" charset="0"/>
                <a:cs typeface="Arial" panose="020B0604020202020204" pitchFamily="34" charset="0"/>
              </a:rPr>
              <a:t>, 2015). </a:t>
            </a:r>
          </a:p>
          <a:p>
            <a:pPr>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Benefits: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Reducing WCL’s core </a:t>
            </a:r>
            <a:r>
              <a:rPr lang="en-GB" dirty="0">
                <a:solidFill>
                  <a:schemeClr val="tx1"/>
                </a:solidFill>
                <a:latin typeface="Arial" panose="020B0604020202020204" pitchFamily="34" charset="0"/>
                <a:cs typeface="Arial" panose="020B0604020202020204" pitchFamily="34" charset="0"/>
              </a:rPr>
              <a:t>values to 3-5 could help shape and reinforce WCL’s culture (</a:t>
            </a:r>
            <a:r>
              <a:rPr lang="en-GB" dirty="0" err="1">
                <a:solidFill>
                  <a:schemeClr val="tx1"/>
                </a:solidFill>
                <a:latin typeface="Arial" panose="020B0604020202020204" pitchFamily="34" charset="0"/>
                <a:cs typeface="Arial" panose="020B0604020202020204" pitchFamily="34" charset="0"/>
              </a:rPr>
              <a:t>Kerpen</a:t>
            </a:r>
            <a:r>
              <a:rPr lang="en-GB" dirty="0">
                <a:solidFill>
                  <a:schemeClr val="tx1"/>
                </a:solidFill>
                <a:latin typeface="Arial" panose="020B0604020202020204" pitchFamily="34" charset="0"/>
                <a:cs typeface="Arial" panose="020B0604020202020204" pitchFamily="34" charset="0"/>
              </a:rPr>
              <a:t>, 2015). Bright HR (2022) note that engagement is higher when employees are involved in defining core values. Core values can increase engagement by creating a workplace culture built on principles that employees believe in (Bright HR,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lvl="0">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Your Role: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Liaise with your teams and highlight</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any crucial </a:t>
            </a:r>
            <a:r>
              <a:rPr lang="en-GB" dirty="0">
                <a:solidFill>
                  <a:schemeClr val="tx1"/>
                </a:solidFill>
                <a:latin typeface="Arial" panose="020B0604020202020204" pitchFamily="34" charset="0"/>
                <a:cs typeface="Arial" panose="020B0604020202020204" pitchFamily="34" charset="0"/>
              </a:rPr>
              <a:t>values which WCL should make a ‘core’ value.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Involvement in the analysis, development and rollout of the new ‘core’ WCL Values. Ensure </a:t>
            </a:r>
            <a:r>
              <a:rPr lang="en-GB" dirty="0">
                <a:solidFill>
                  <a:schemeClr val="tx1"/>
                </a:solidFill>
                <a:latin typeface="Arial" panose="020B0604020202020204" pitchFamily="34" charset="0"/>
                <a:cs typeface="Arial" panose="020B0604020202020204" pitchFamily="34" charset="0"/>
              </a:rPr>
              <a:t>employees know and understand the reviewed ‘core’ values and inspire and guide how your team behaves (Bright HR, 2022)</a:t>
            </a:r>
            <a:endPar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Timescale: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Prospective launch: May 2024, to coincide with the biennial US Board visit. </a:t>
            </a:r>
            <a:endParaRPr kumimoji="0" lang="en-GB" sz="20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
        <p:nvSpPr>
          <p:cNvPr id="15" name="Arrow: Up-Down 14">
            <a:extLst>
              <a:ext uri="{FF2B5EF4-FFF2-40B4-BE49-F238E27FC236}">
                <a16:creationId xmlns:a16="http://schemas.microsoft.com/office/drawing/2014/main" id="{20B056A0-1F53-0066-5991-6E3B52E73764}"/>
              </a:ext>
            </a:extLst>
          </p:cNvPr>
          <p:cNvSpPr/>
          <p:nvPr/>
        </p:nvSpPr>
        <p:spPr>
          <a:xfrm>
            <a:off x="18477892" y="10678303"/>
            <a:ext cx="740412" cy="1716135"/>
          </a:xfrm>
          <a:prstGeom prst="upDownArrow">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28427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313</TotalTime>
  <Words>1387</Words>
  <Application>Microsoft Office PowerPoint</Application>
  <PresentationFormat>Custom</PresentationFormat>
  <Paragraphs>63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Abadi</vt:lpstr>
      <vt:lpstr>Arial</vt:lpstr>
      <vt:lpstr>Bradley Hand ITC</vt:lpstr>
      <vt:lpstr>Calibri</vt:lpstr>
      <vt:lpstr>Calibri Light</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 Smith</dc:creator>
  <cp:lastModifiedBy>Nicole Smith</cp:lastModifiedBy>
  <cp:revision>3</cp:revision>
  <dcterms:created xsi:type="dcterms:W3CDTF">2023-02-19T17:57:44Z</dcterms:created>
  <dcterms:modified xsi:type="dcterms:W3CDTF">2023-02-27T08:47:23Z</dcterms:modified>
</cp:coreProperties>
</file>