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83381"/>
  </p:normalViewPr>
  <p:slideViewPr>
    <p:cSldViewPr snapToGrid="0">
      <p:cViewPr varScale="1">
        <p:scale>
          <a:sx n="100" d="100"/>
          <a:sy n="100" d="100"/>
        </p:scale>
        <p:origin x="90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9D0FB1-6C48-4BD1-82DF-BB6C3481452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D424785-ACBF-4D0D-AD7B-F5F952E00E32}">
      <dgm:prSet/>
      <dgm:spPr/>
      <dgm:t>
        <a:bodyPr/>
        <a:lstStyle/>
        <a:p>
          <a:r>
            <a:rPr lang="en-GB" b="0" i="0"/>
            <a:t>A job description describes the job duties, assignments and reporting to relationships that are related to a particular job job (Taylor, 2022).</a:t>
          </a:r>
          <a:endParaRPr lang="en-US"/>
        </a:p>
      </dgm:t>
    </dgm:pt>
    <dgm:pt modelId="{6685CBCE-F4B1-45BB-9C79-0040FF101E0D}" type="parTrans" cxnId="{8AEB5039-0FC8-4206-BBA6-2D742111D7DE}">
      <dgm:prSet/>
      <dgm:spPr/>
      <dgm:t>
        <a:bodyPr/>
        <a:lstStyle/>
        <a:p>
          <a:endParaRPr lang="en-US"/>
        </a:p>
      </dgm:t>
    </dgm:pt>
    <dgm:pt modelId="{2E8A7243-2854-4C41-B3DE-B1BADEF2BA83}" type="sibTrans" cxnId="{8AEB5039-0FC8-4206-BBA6-2D742111D7DE}">
      <dgm:prSet/>
      <dgm:spPr/>
      <dgm:t>
        <a:bodyPr/>
        <a:lstStyle/>
        <a:p>
          <a:endParaRPr lang="en-US"/>
        </a:p>
      </dgm:t>
    </dgm:pt>
    <dgm:pt modelId="{B3364C3F-27C9-47FD-A41E-A153B01243B5}">
      <dgm:prSet/>
      <dgm:spPr/>
      <dgm:t>
        <a:bodyPr/>
        <a:lstStyle/>
        <a:p>
          <a:r>
            <a:rPr lang="en-GB" b="0" i="0"/>
            <a:t>It usually consists of job title, job responsibilities, most essential duties and performance expectations (Armstrong, 2021).</a:t>
          </a:r>
          <a:endParaRPr lang="en-US"/>
        </a:p>
      </dgm:t>
    </dgm:pt>
    <dgm:pt modelId="{852B0281-ECF1-4436-A6E6-3B233B2BC13E}" type="parTrans" cxnId="{CBEB96DD-BCC4-4EA4-A7D7-FF689A37B21A}">
      <dgm:prSet/>
      <dgm:spPr/>
      <dgm:t>
        <a:bodyPr/>
        <a:lstStyle/>
        <a:p>
          <a:endParaRPr lang="en-US"/>
        </a:p>
      </dgm:t>
    </dgm:pt>
    <dgm:pt modelId="{17C8A818-6FD7-4177-9924-E1C6E9523EC3}" type="sibTrans" cxnId="{CBEB96DD-BCC4-4EA4-A7D7-FF689A37B21A}">
      <dgm:prSet/>
      <dgm:spPr/>
      <dgm:t>
        <a:bodyPr/>
        <a:lstStyle/>
        <a:p>
          <a:endParaRPr lang="en-US"/>
        </a:p>
      </dgm:t>
    </dgm:pt>
    <dgm:pt modelId="{9A749B13-31CF-4D20-ACED-8755CF864D9C}">
      <dgm:prSet/>
      <dgm:spPr/>
      <dgm:t>
        <a:bodyPr/>
        <a:lstStyle/>
        <a:p>
          <a:r>
            <a:rPr lang="en-GB" b="0" i="0"/>
            <a:t>A person specification refers to the qualifications, skills, experience and personal attributes needed in the position (CIPD, 2023).</a:t>
          </a:r>
          <a:endParaRPr lang="en-US"/>
        </a:p>
      </dgm:t>
    </dgm:pt>
    <dgm:pt modelId="{1F5D2DD1-25CF-4290-9AF5-BFB56F7AD9D2}" type="parTrans" cxnId="{6E060805-5C96-4680-AEBA-C950D684BD99}">
      <dgm:prSet/>
      <dgm:spPr/>
      <dgm:t>
        <a:bodyPr/>
        <a:lstStyle/>
        <a:p>
          <a:endParaRPr lang="en-US"/>
        </a:p>
      </dgm:t>
    </dgm:pt>
    <dgm:pt modelId="{89708336-140C-4F5B-95B1-574C13C4CECD}" type="sibTrans" cxnId="{6E060805-5C96-4680-AEBA-C950D684BD99}">
      <dgm:prSet/>
      <dgm:spPr/>
      <dgm:t>
        <a:bodyPr/>
        <a:lstStyle/>
        <a:p>
          <a:endParaRPr lang="en-US"/>
        </a:p>
      </dgm:t>
    </dgm:pt>
    <dgm:pt modelId="{CBD0C092-E224-4125-80DA-6D30B77D86DC}">
      <dgm:prSet/>
      <dgm:spPr/>
      <dgm:t>
        <a:bodyPr/>
        <a:lstStyle/>
        <a:p>
          <a:r>
            <a:rPr lang="en-GB" b="0" i="0"/>
            <a:t>As an illustration, leadership skill, project management skills and effective communication skills might be needed by a transformation project manager.</a:t>
          </a:r>
          <a:endParaRPr lang="en-US"/>
        </a:p>
      </dgm:t>
    </dgm:pt>
    <dgm:pt modelId="{6A58B6DD-69C7-4E10-97E7-0BD847B1E408}" type="parTrans" cxnId="{3DADC024-C9F9-45A9-88D4-E1A44A620741}">
      <dgm:prSet/>
      <dgm:spPr/>
      <dgm:t>
        <a:bodyPr/>
        <a:lstStyle/>
        <a:p>
          <a:endParaRPr lang="en-US"/>
        </a:p>
      </dgm:t>
    </dgm:pt>
    <dgm:pt modelId="{B9314242-ACAE-437F-8F66-9A314403B858}" type="sibTrans" cxnId="{3DADC024-C9F9-45A9-88D4-E1A44A620741}">
      <dgm:prSet/>
      <dgm:spPr/>
      <dgm:t>
        <a:bodyPr/>
        <a:lstStyle/>
        <a:p>
          <a:endParaRPr lang="en-US"/>
        </a:p>
      </dgm:t>
    </dgm:pt>
    <dgm:pt modelId="{DA660333-9ECD-450B-A97D-2C7F8BD746BE}">
      <dgm:prSet/>
      <dgm:spPr/>
      <dgm:t>
        <a:bodyPr/>
        <a:lstStyle/>
        <a:p>
          <a:r>
            <a:rPr lang="en-GB" b="0" i="0"/>
            <a:t>Clear job specifications and descriptions enhance the effectiveness of the recruitment process through the fact that the candidates are made to fit the requirements of the organisation (Bratton and Gold, 2022).</a:t>
          </a:r>
          <a:endParaRPr lang="en-US"/>
        </a:p>
      </dgm:t>
    </dgm:pt>
    <dgm:pt modelId="{E7A075DC-DABA-4452-AD56-A87443C40A85}" type="parTrans" cxnId="{F7468F02-D6C4-4258-BC41-223D1F1B8481}">
      <dgm:prSet/>
      <dgm:spPr/>
      <dgm:t>
        <a:bodyPr/>
        <a:lstStyle/>
        <a:p>
          <a:endParaRPr lang="en-US"/>
        </a:p>
      </dgm:t>
    </dgm:pt>
    <dgm:pt modelId="{0C65D95D-D109-421B-A2CF-BE4210DACA6D}" type="sibTrans" cxnId="{F7468F02-D6C4-4258-BC41-223D1F1B8481}">
      <dgm:prSet/>
      <dgm:spPr/>
      <dgm:t>
        <a:bodyPr/>
        <a:lstStyle/>
        <a:p>
          <a:endParaRPr lang="en-US"/>
        </a:p>
      </dgm:t>
    </dgm:pt>
    <dgm:pt modelId="{3F81A8B2-1609-5B4C-B7BB-5699B671FEB0}" type="pres">
      <dgm:prSet presAssocID="{299D0FB1-6C48-4BD1-82DF-BB6C34814521}" presName="diagram" presStyleCnt="0">
        <dgm:presLayoutVars>
          <dgm:dir/>
          <dgm:resizeHandles val="exact"/>
        </dgm:presLayoutVars>
      </dgm:prSet>
      <dgm:spPr/>
    </dgm:pt>
    <dgm:pt modelId="{3106BEDC-3357-0F4A-B55D-B1A36001A927}" type="pres">
      <dgm:prSet presAssocID="{2D424785-ACBF-4D0D-AD7B-F5F952E00E32}" presName="node" presStyleLbl="node1" presStyleIdx="0" presStyleCnt="5">
        <dgm:presLayoutVars>
          <dgm:bulletEnabled val="1"/>
        </dgm:presLayoutVars>
      </dgm:prSet>
      <dgm:spPr/>
    </dgm:pt>
    <dgm:pt modelId="{294D478C-7B68-1349-9D1A-AAC47611E53D}" type="pres">
      <dgm:prSet presAssocID="{2E8A7243-2854-4C41-B3DE-B1BADEF2BA83}" presName="sibTrans" presStyleCnt="0"/>
      <dgm:spPr/>
    </dgm:pt>
    <dgm:pt modelId="{E2FCE37D-BAAE-E140-A680-6770405413C1}" type="pres">
      <dgm:prSet presAssocID="{B3364C3F-27C9-47FD-A41E-A153B01243B5}" presName="node" presStyleLbl="node1" presStyleIdx="1" presStyleCnt="5">
        <dgm:presLayoutVars>
          <dgm:bulletEnabled val="1"/>
        </dgm:presLayoutVars>
      </dgm:prSet>
      <dgm:spPr/>
    </dgm:pt>
    <dgm:pt modelId="{604BDAA4-1F59-2743-A8AB-73B56A66F057}" type="pres">
      <dgm:prSet presAssocID="{17C8A818-6FD7-4177-9924-E1C6E9523EC3}" presName="sibTrans" presStyleCnt="0"/>
      <dgm:spPr/>
    </dgm:pt>
    <dgm:pt modelId="{E3B7D1DB-99ED-A845-97F4-9E9C668B3CA7}" type="pres">
      <dgm:prSet presAssocID="{9A749B13-31CF-4D20-ACED-8755CF864D9C}" presName="node" presStyleLbl="node1" presStyleIdx="2" presStyleCnt="5">
        <dgm:presLayoutVars>
          <dgm:bulletEnabled val="1"/>
        </dgm:presLayoutVars>
      </dgm:prSet>
      <dgm:spPr/>
    </dgm:pt>
    <dgm:pt modelId="{DAF87A94-6BF2-194B-BD96-12CC98BA9A4B}" type="pres">
      <dgm:prSet presAssocID="{89708336-140C-4F5B-95B1-574C13C4CECD}" presName="sibTrans" presStyleCnt="0"/>
      <dgm:spPr/>
    </dgm:pt>
    <dgm:pt modelId="{0A04863C-F835-BD45-9AD5-AC0614184778}" type="pres">
      <dgm:prSet presAssocID="{CBD0C092-E224-4125-80DA-6D30B77D86DC}" presName="node" presStyleLbl="node1" presStyleIdx="3" presStyleCnt="5">
        <dgm:presLayoutVars>
          <dgm:bulletEnabled val="1"/>
        </dgm:presLayoutVars>
      </dgm:prSet>
      <dgm:spPr/>
    </dgm:pt>
    <dgm:pt modelId="{77B9AD6A-E815-5343-A40D-242E0A944500}" type="pres">
      <dgm:prSet presAssocID="{B9314242-ACAE-437F-8F66-9A314403B858}" presName="sibTrans" presStyleCnt="0"/>
      <dgm:spPr/>
    </dgm:pt>
    <dgm:pt modelId="{7D3E32FA-683C-7944-95D0-9E06F0B27609}" type="pres">
      <dgm:prSet presAssocID="{DA660333-9ECD-450B-A97D-2C7F8BD746BE}" presName="node" presStyleLbl="node1" presStyleIdx="4" presStyleCnt="5">
        <dgm:presLayoutVars>
          <dgm:bulletEnabled val="1"/>
        </dgm:presLayoutVars>
      </dgm:prSet>
      <dgm:spPr/>
    </dgm:pt>
  </dgm:ptLst>
  <dgm:cxnLst>
    <dgm:cxn modelId="{F7468F02-D6C4-4258-BC41-223D1F1B8481}" srcId="{299D0FB1-6C48-4BD1-82DF-BB6C34814521}" destId="{DA660333-9ECD-450B-A97D-2C7F8BD746BE}" srcOrd="4" destOrd="0" parTransId="{E7A075DC-DABA-4452-AD56-A87443C40A85}" sibTransId="{0C65D95D-D109-421B-A2CF-BE4210DACA6D}"/>
    <dgm:cxn modelId="{6E060805-5C96-4680-AEBA-C950D684BD99}" srcId="{299D0FB1-6C48-4BD1-82DF-BB6C34814521}" destId="{9A749B13-31CF-4D20-ACED-8755CF864D9C}" srcOrd="2" destOrd="0" parTransId="{1F5D2DD1-25CF-4290-9AF5-BFB56F7AD9D2}" sibTransId="{89708336-140C-4F5B-95B1-574C13C4CECD}"/>
    <dgm:cxn modelId="{74ED6006-31C0-5941-93BE-EDBA82ABE545}" type="presOf" srcId="{CBD0C092-E224-4125-80DA-6D30B77D86DC}" destId="{0A04863C-F835-BD45-9AD5-AC0614184778}" srcOrd="0" destOrd="0" presId="urn:microsoft.com/office/officeart/2005/8/layout/default"/>
    <dgm:cxn modelId="{3DADC024-C9F9-45A9-88D4-E1A44A620741}" srcId="{299D0FB1-6C48-4BD1-82DF-BB6C34814521}" destId="{CBD0C092-E224-4125-80DA-6D30B77D86DC}" srcOrd="3" destOrd="0" parTransId="{6A58B6DD-69C7-4E10-97E7-0BD847B1E408}" sibTransId="{B9314242-ACAE-437F-8F66-9A314403B858}"/>
    <dgm:cxn modelId="{8B0B7726-CD43-5146-8729-548E26716D2C}" type="presOf" srcId="{DA660333-9ECD-450B-A97D-2C7F8BD746BE}" destId="{7D3E32FA-683C-7944-95D0-9E06F0B27609}" srcOrd="0" destOrd="0" presId="urn:microsoft.com/office/officeart/2005/8/layout/default"/>
    <dgm:cxn modelId="{8AEB5039-0FC8-4206-BBA6-2D742111D7DE}" srcId="{299D0FB1-6C48-4BD1-82DF-BB6C34814521}" destId="{2D424785-ACBF-4D0D-AD7B-F5F952E00E32}" srcOrd="0" destOrd="0" parTransId="{6685CBCE-F4B1-45BB-9C79-0040FF101E0D}" sibTransId="{2E8A7243-2854-4C41-B3DE-B1BADEF2BA83}"/>
    <dgm:cxn modelId="{469F6C5E-4672-7244-99AF-67986F74795E}" type="presOf" srcId="{B3364C3F-27C9-47FD-A41E-A153B01243B5}" destId="{E2FCE37D-BAAE-E140-A680-6770405413C1}" srcOrd="0" destOrd="0" presId="urn:microsoft.com/office/officeart/2005/8/layout/default"/>
    <dgm:cxn modelId="{4A662967-63B3-E74A-8586-C4FF9FDBC421}" type="presOf" srcId="{2D424785-ACBF-4D0D-AD7B-F5F952E00E32}" destId="{3106BEDC-3357-0F4A-B55D-B1A36001A927}" srcOrd="0" destOrd="0" presId="urn:microsoft.com/office/officeart/2005/8/layout/default"/>
    <dgm:cxn modelId="{F1B62695-6533-6543-A938-73223FCBC7A8}" type="presOf" srcId="{9A749B13-31CF-4D20-ACED-8755CF864D9C}" destId="{E3B7D1DB-99ED-A845-97F4-9E9C668B3CA7}" srcOrd="0" destOrd="0" presId="urn:microsoft.com/office/officeart/2005/8/layout/default"/>
    <dgm:cxn modelId="{CBEB96DD-BCC4-4EA4-A7D7-FF689A37B21A}" srcId="{299D0FB1-6C48-4BD1-82DF-BB6C34814521}" destId="{B3364C3F-27C9-47FD-A41E-A153B01243B5}" srcOrd="1" destOrd="0" parTransId="{852B0281-ECF1-4436-A6E6-3B233B2BC13E}" sibTransId="{17C8A818-6FD7-4177-9924-E1C6E9523EC3}"/>
    <dgm:cxn modelId="{96D2E5F7-B341-4E42-AF6E-2FB381065B2E}" type="presOf" srcId="{299D0FB1-6C48-4BD1-82DF-BB6C34814521}" destId="{3F81A8B2-1609-5B4C-B7BB-5699B671FEB0}" srcOrd="0" destOrd="0" presId="urn:microsoft.com/office/officeart/2005/8/layout/default"/>
    <dgm:cxn modelId="{0A88B774-0DC8-B642-ABAF-79F421042D99}" type="presParOf" srcId="{3F81A8B2-1609-5B4C-B7BB-5699B671FEB0}" destId="{3106BEDC-3357-0F4A-B55D-B1A36001A927}" srcOrd="0" destOrd="0" presId="urn:microsoft.com/office/officeart/2005/8/layout/default"/>
    <dgm:cxn modelId="{2678928E-02F0-DE4A-B8E1-5C2B407B33ED}" type="presParOf" srcId="{3F81A8B2-1609-5B4C-B7BB-5699B671FEB0}" destId="{294D478C-7B68-1349-9D1A-AAC47611E53D}" srcOrd="1" destOrd="0" presId="urn:microsoft.com/office/officeart/2005/8/layout/default"/>
    <dgm:cxn modelId="{8ABB3D37-B5A2-8441-8498-81D482658264}" type="presParOf" srcId="{3F81A8B2-1609-5B4C-B7BB-5699B671FEB0}" destId="{E2FCE37D-BAAE-E140-A680-6770405413C1}" srcOrd="2" destOrd="0" presId="urn:microsoft.com/office/officeart/2005/8/layout/default"/>
    <dgm:cxn modelId="{AAF3E4D8-0320-5F42-BC7B-3CA4DF55B5B1}" type="presParOf" srcId="{3F81A8B2-1609-5B4C-B7BB-5699B671FEB0}" destId="{604BDAA4-1F59-2743-A8AB-73B56A66F057}" srcOrd="3" destOrd="0" presId="urn:microsoft.com/office/officeart/2005/8/layout/default"/>
    <dgm:cxn modelId="{5526BF8B-7EDE-3C45-89F2-DC73554D28F3}" type="presParOf" srcId="{3F81A8B2-1609-5B4C-B7BB-5699B671FEB0}" destId="{E3B7D1DB-99ED-A845-97F4-9E9C668B3CA7}" srcOrd="4" destOrd="0" presId="urn:microsoft.com/office/officeart/2005/8/layout/default"/>
    <dgm:cxn modelId="{1DD1E735-F4B9-F041-BB92-3A6D5677697E}" type="presParOf" srcId="{3F81A8B2-1609-5B4C-B7BB-5699B671FEB0}" destId="{DAF87A94-6BF2-194B-BD96-12CC98BA9A4B}" srcOrd="5" destOrd="0" presId="urn:microsoft.com/office/officeart/2005/8/layout/default"/>
    <dgm:cxn modelId="{6021A9BA-5972-B24E-863A-418F68313B99}" type="presParOf" srcId="{3F81A8B2-1609-5B4C-B7BB-5699B671FEB0}" destId="{0A04863C-F835-BD45-9AD5-AC0614184778}" srcOrd="6" destOrd="0" presId="urn:microsoft.com/office/officeart/2005/8/layout/default"/>
    <dgm:cxn modelId="{19694AB3-3E17-1E48-A5F0-A92A2988487A}" type="presParOf" srcId="{3F81A8B2-1609-5B4C-B7BB-5699B671FEB0}" destId="{77B9AD6A-E815-5343-A40D-242E0A944500}" srcOrd="7" destOrd="0" presId="urn:microsoft.com/office/officeart/2005/8/layout/default"/>
    <dgm:cxn modelId="{7AA55093-D996-444E-A936-EAF4B1C30077}" type="presParOf" srcId="{3F81A8B2-1609-5B4C-B7BB-5699B671FEB0}" destId="{7D3E32FA-683C-7944-95D0-9E06F0B27609}"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6BEDC-3357-0F4A-B55D-B1A36001A927}">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A job description describes the job duties, assignments and reporting to relationships that are related to a particular job job (Taylor, 2022).</a:t>
          </a:r>
          <a:endParaRPr lang="en-US" sz="1700" kern="1200"/>
        </a:p>
      </dsp:txBody>
      <dsp:txXfrm>
        <a:off x="0" y="39687"/>
        <a:ext cx="3286125" cy="1971675"/>
      </dsp:txXfrm>
    </dsp:sp>
    <dsp:sp modelId="{E2FCE37D-BAAE-E140-A680-6770405413C1}">
      <dsp:nvSpPr>
        <dsp:cNvPr id="0" name=""/>
        <dsp:cNvSpPr/>
      </dsp:nvSpPr>
      <dsp:spPr>
        <a:xfrm>
          <a:off x="3614737" y="39687"/>
          <a:ext cx="3286125" cy="1971675"/>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It usually consists of job title, job responsibilities, most essential duties and performance expectations (Armstrong, 2021).</a:t>
          </a:r>
          <a:endParaRPr lang="en-US" sz="1700" kern="1200"/>
        </a:p>
      </dsp:txBody>
      <dsp:txXfrm>
        <a:off x="3614737" y="39687"/>
        <a:ext cx="3286125" cy="1971675"/>
      </dsp:txXfrm>
    </dsp:sp>
    <dsp:sp modelId="{E3B7D1DB-99ED-A845-97F4-9E9C668B3CA7}">
      <dsp:nvSpPr>
        <dsp:cNvPr id="0" name=""/>
        <dsp:cNvSpPr/>
      </dsp:nvSpPr>
      <dsp:spPr>
        <a:xfrm>
          <a:off x="7229475" y="39687"/>
          <a:ext cx="3286125" cy="1971675"/>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A person specification refers to the qualifications, skills, experience and personal attributes needed in the position (CIPD, 2023).</a:t>
          </a:r>
          <a:endParaRPr lang="en-US" sz="1700" kern="1200"/>
        </a:p>
      </dsp:txBody>
      <dsp:txXfrm>
        <a:off x="7229475" y="39687"/>
        <a:ext cx="3286125" cy="1971675"/>
      </dsp:txXfrm>
    </dsp:sp>
    <dsp:sp modelId="{0A04863C-F835-BD45-9AD5-AC0614184778}">
      <dsp:nvSpPr>
        <dsp:cNvPr id="0" name=""/>
        <dsp:cNvSpPr/>
      </dsp:nvSpPr>
      <dsp:spPr>
        <a:xfrm>
          <a:off x="1807368" y="2339975"/>
          <a:ext cx="3286125" cy="1971675"/>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As an illustration, leadership skill, project management skills and effective communication skills might be needed by a transformation project manager.</a:t>
          </a:r>
          <a:endParaRPr lang="en-US" sz="1700" kern="1200"/>
        </a:p>
      </dsp:txBody>
      <dsp:txXfrm>
        <a:off x="1807368" y="2339975"/>
        <a:ext cx="3286125" cy="1971675"/>
      </dsp:txXfrm>
    </dsp:sp>
    <dsp:sp modelId="{7D3E32FA-683C-7944-95D0-9E06F0B27609}">
      <dsp:nvSpPr>
        <dsp:cNvPr id="0" name=""/>
        <dsp:cNvSpPr/>
      </dsp:nvSpPr>
      <dsp:spPr>
        <a:xfrm>
          <a:off x="5422106" y="2339975"/>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Clear job specifications and descriptions enhance the effectiveness of the recruitment process through the fact that the candidates are made to fit the requirements of the organisation (Bratton and Gold, 2022).</a:t>
          </a:r>
          <a:endParaRPr lang="en-US" sz="1700" kern="1200"/>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2E607-9C35-E24B-9D65-88A0249266E9}" type="datetimeFigureOut">
              <a:rPr lang="en-GB" smtClean="0"/>
              <a:t>19/03/2026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63AAF9-092C-7144-83DD-C689E8808CF2}" type="slidenum">
              <a:rPr lang="en-GB" smtClean="0"/>
              <a:t>‹#›</a:t>
            </a:fld>
            <a:endParaRPr lang="en-GB"/>
          </a:p>
        </p:txBody>
      </p:sp>
    </p:spTree>
    <p:extLst>
      <p:ext uri="{BB962C8B-B14F-4D97-AF65-F5344CB8AC3E}">
        <p14:creationId xmlns:p14="http://schemas.microsoft.com/office/powerpoint/2010/main" val="1604976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63AAF9-092C-7144-83DD-C689E8808CF2}" type="slidenum">
              <a:rPr lang="en-GB" smtClean="0"/>
              <a:t>1</a:t>
            </a:fld>
            <a:endParaRPr lang="en-GB"/>
          </a:p>
        </p:txBody>
      </p:sp>
    </p:spTree>
    <p:extLst>
      <p:ext uri="{BB962C8B-B14F-4D97-AF65-F5344CB8AC3E}">
        <p14:creationId xmlns:p14="http://schemas.microsoft.com/office/powerpoint/2010/main" val="1690470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Unilever is considered to be one of the largest consumer goods organisations in the world with its headquarters located in London and operating in over 190 countries. The company manufactures various products such as food, household and personal care products under the umbrella Dove, </a:t>
            </a:r>
            <a:r>
              <a:rPr lang="en-GB" sz="1200" b="0" i="0" u="none" strike="noStrike" kern="1200" dirty="0" err="1">
                <a:solidFill>
                  <a:schemeClr val="tx1"/>
                </a:solidFill>
                <a:effectLst/>
                <a:latin typeface="+mn-lt"/>
                <a:ea typeface="+mn-ea"/>
                <a:cs typeface="+mn-cs"/>
              </a:rPr>
              <a:t>Hellmans</a:t>
            </a:r>
            <a:r>
              <a:rPr lang="en-GB" sz="1200" b="0" i="0" u="none" strike="noStrike" kern="1200" dirty="0">
                <a:solidFill>
                  <a:schemeClr val="tx1"/>
                </a:solidFill>
                <a:effectLst/>
                <a:latin typeface="+mn-lt"/>
                <a:ea typeface="+mn-ea"/>
                <a:cs typeface="+mn-cs"/>
              </a:rPr>
              <a:t> and Lipton brands. Unilever has a workforce of more than 120,000 employees all around the world and caters to billions of consumers every day (Unilever, 2023). Spacious multinationals such as Unilever often engage in business change projects to enhance operational efficiency, digital skills and sustainability plan. These changes have necessitated organisations to hire people who have the desirable technical knowledge, leadership ability and flexibility to assist in organisational development. Recruitment thus becomes crucial in making sure that the employees have the skills to make them useful in making organisations successful. Typically, the HR research results also indicate that organisations that invest in systematic recruitment methods are in a better position to recruit quality talent and remain competitive in the global markets (Taylor, 2022).</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2</a:t>
            </a:fld>
            <a:endParaRPr lang="en-GB"/>
          </a:p>
        </p:txBody>
      </p:sp>
    </p:spTree>
    <p:extLst>
      <p:ext uri="{BB962C8B-B14F-4D97-AF65-F5344CB8AC3E}">
        <p14:creationId xmlns:p14="http://schemas.microsoft.com/office/powerpoint/2010/main" val="3204385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Hiring can be described as an organisational procedure of identifying, attracting, and choosing the right fit of candidates in order to fill job openings. It is important in making sure that the organisations hire people with the knowledge, skills and behaviours that help them meet strategic goals (Armstrong, 2021). Workforce planning is usually the starting point in the recruitment process and this involves an analysis of the current staffing level and future projections of the workforce requirements. After identifying the staffing requirements, organisations do job analysis to identify the role and competencies to be undertaken in a given job. This step is followed by the organisations having job descriptions and person specifications so as to know what the job entails and the qualifications or experience that applicants should have. Advertising the vacancy, screening, shortlisting and conducting of interviews and selection of the best candidate are the next stages (Dessler, 2020). Apparently, according to research, the most effective recruitment practices enhance organisational productivity and lessen employee turnover since the selection of an individual is done considering clear requirements of the role and expectations of the organisation (Noe et al., 2021).</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3</a:t>
            </a:fld>
            <a:endParaRPr lang="en-GB"/>
          </a:p>
        </p:txBody>
      </p:sp>
    </p:spTree>
    <p:extLst>
      <p:ext uri="{BB962C8B-B14F-4D97-AF65-F5344CB8AC3E}">
        <p14:creationId xmlns:p14="http://schemas.microsoft.com/office/powerpoint/2010/main" val="2648197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Job analysis is an organisationally-appropriate systematic procedure through which duties, responsibilities and competencies necessary in a given job role are established. It includes specific data regarding the </a:t>
            </a:r>
            <a:r>
              <a:rPr lang="en-GB" sz="1200" b="0" i="0" u="none" strike="noStrike" kern="1200" dirty="0" err="1">
                <a:solidFill>
                  <a:schemeClr val="tx1"/>
                </a:solidFill>
                <a:effectLst/>
                <a:latin typeface="+mn-lt"/>
                <a:ea typeface="+mn-ea"/>
                <a:cs typeface="+mn-cs"/>
              </a:rPr>
              <a:t>behavior</a:t>
            </a:r>
            <a:r>
              <a:rPr lang="en-GB" sz="1200" b="0" i="0" u="none" strike="noStrike" kern="1200" dirty="0">
                <a:solidFill>
                  <a:schemeClr val="tx1"/>
                </a:solidFill>
                <a:effectLst/>
                <a:latin typeface="+mn-lt"/>
                <a:ea typeface="+mn-ea"/>
                <a:cs typeface="+mn-cs"/>
              </a:rPr>
              <a:t> of employees, the way the employees work and what skills are required to work in the position successfully (Bratton and Gold, 2022). Jobs analysis data is gathered by organisations in different ways, which include interviewing employees, direct observation and questionnaires. The data collected in the process of job analysis is subsequently utilized to create job descriptions and person specifications that are very vital in the recruitment process. To illustrate, in a transformation project role, job analysis can reveal that the project planning, stakeholder management, and change management are some of the responsibilities. Proper job analysis will mean that recruitment will not be made on subjective basis but on the basis of job requirements. This will assist organisations in selecting candidates who have the right technical skills and behavioural competencies required in the position. An efficient job analysis thus leads to improved performance in organisations with regard to recruitment (CIPD, 2023).</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4</a:t>
            </a:fld>
            <a:endParaRPr lang="en-GB"/>
          </a:p>
        </p:txBody>
      </p:sp>
    </p:spTree>
    <p:extLst>
      <p:ext uri="{BB962C8B-B14F-4D97-AF65-F5344CB8AC3E}">
        <p14:creationId xmlns:p14="http://schemas.microsoft.com/office/powerpoint/2010/main" val="1841199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job description gives a neat description of the duties and responsibilities of a specific job position and also the reporting relationships. It usually consists of job title, the main duties, performance requirements and organisational level of the job (Taylor, 2022). Job description assists potential employees to get to grasp the nature of the job and what they are likely to be required to do. A person specification is a supplemental document to a job description because it is a document that defines the qualifications, skills, experience and personal qualities that will be needed in the job specification. A transformation project manager can also need problem-solving skills, effective communication skills, leadership, and project management skills. The tools are significant to the recruitment process since they offer objective standards on which the candidates are </a:t>
            </a:r>
            <a:r>
              <a:rPr lang="en-GB" sz="1200" b="0" i="0" u="none" strike="noStrike" kern="1200" dirty="0" err="1">
                <a:solidFill>
                  <a:schemeClr val="tx1"/>
                </a:solidFill>
                <a:effectLst/>
                <a:latin typeface="+mn-lt"/>
                <a:ea typeface="+mn-ea"/>
                <a:cs typeface="+mn-cs"/>
              </a:rPr>
              <a:t>assessed.The</a:t>
            </a:r>
            <a:r>
              <a:rPr lang="en-GB" sz="1200" b="0" i="0" u="none" strike="noStrike" kern="1200" dirty="0">
                <a:solidFill>
                  <a:schemeClr val="tx1"/>
                </a:solidFill>
                <a:effectLst/>
                <a:latin typeface="+mn-lt"/>
                <a:ea typeface="+mn-ea"/>
                <a:cs typeface="+mn-cs"/>
              </a:rPr>
              <a:t> person specification helps organisations to narrow down on people who have the greatest chance of succeeding in the job by comparing qualifications and experience that the candidates have with the specifications. Properly prepared job descriptions and person specifications hence enhance the fairness and accuracy of recruitment choices (Armstrong, 2021).</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5</a:t>
            </a:fld>
            <a:endParaRPr lang="en-GB"/>
          </a:p>
        </p:txBody>
      </p:sp>
    </p:spTree>
    <p:extLst>
      <p:ext uri="{BB962C8B-B14F-4D97-AF65-F5344CB8AC3E}">
        <p14:creationId xmlns:p14="http://schemas.microsoft.com/office/powerpoint/2010/main" val="2646147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Structured interview is a formal form of interview where the predetermined questions are asked to all the candidates, and these questions are also given to the candidates in the same order. The method will guarantee that all applicants are judged by common standards, thereby enhancing equity and accuracy of the recruiting decisions (Dessler, 2020). Competency-based questions tend to be structured interviews that are aimed at measuring the exact skills needed in the position. A significant strength of structured interviews is that they minimize the interviewer bias since all the candidates are evaluated using the same criterion. This enhances objectivity in the responses of candidates by organisations. Studies also indicate that structured interviews are among the most effective predictors of job performance among the rest of the selection procedures (Schmidt et al., 2020). In the case of organisations like Unilever, structured interviews would be most effective in recruitment of employees to work on transformation projects as it enables the interviewer to assess competencies like leadership, problem-solving skill and teamwork in a uniform and well-organised system.</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6</a:t>
            </a:fld>
            <a:endParaRPr lang="en-GB"/>
          </a:p>
        </p:txBody>
      </p:sp>
    </p:spTree>
    <p:extLst>
      <p:ext uri="{BB962C8B-B14F-4D97-AF65-F5344CB8AC3E}">
        <p14:creationId xmlns:p14="http://schemas.microsoft.com/office/powerpoint/2010/main" val="3252061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Behavioural interviews entail the evaluation of how the applicants have reacted to certain situations in the past so as to determine how they are likely to react in the future. The rationale of such a solution is that previous behaviour can be considered one of the best predictors of future job performance (Taylor, 2022). The STAR technique which is an abbreviation of Situation, Task, Action and Result is commonly used in behavioural interviews. This framework makes the candidates explain a particular scenario that they have happened to encounter, the task that they had to accomplish, actions they had to take and the final result. As an illustration, when a candidate is seeking an opportunity in a transformation project, one of the questions that the interviewer might ask is when they have succeeded in handling organisational change or a complicated issue at work. By so doing, it helps the recruiters in evaluating key aspects of an individual like leadership, decision making and communication skills. The popularity of behavioural interviews is explained by the fact that they give exotic accounts of specific work experiences as opposed to responses to questions that are just hypothetical (Armstrong, 2021).</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7</a:t>
            </a:fld>
            <a:endParaRPr lang="en-GB"/>
          </a:p>
        </p:txBody>
      </p:sp>
    </p:spTree>
    <p:extLst>
      <p:ext uri="{BB962C8B-B14F-4D97-AF65-F5344CB8AC3E}">
        <p14:creationId xmlns:p14="http://schemas.microsoft.com/office/powerpoint/2010/main" val="2443361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panel interview is where the candidate is assessed by several interviewers simultaneously. The panel consists of the representatives of various departments including the human resources, line management and senior leadership. The strategy enables organisations to assess the candidates with various professional mindsets (Bratton and Gold, 2022). The reliability of recruitment decisions can be enhanced with the help of panel interviews as multiple interviewers will help to assess the candidates. This minimizes chances of personalism and the candidates are evaluated equally. Also, panel interviews give various stakeholders an opportunity to pose questions that correspond to the specific knowledge they have, which may result in a more detailed analysis of the skills of the candidates (CIPD, 2023). The panel interviews come in especially handy in highly senior or strategic positions where the various departments need to work together. Indicatively, a transformation project manager might be required to collaborate with finance, operations and marketing unit, so it is significant that the representatives of these departments should be involved in the recruitment process.</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8</a:t>
            </a:fld>
            <a:endParaRPr lang="en-GB"/>
          </a:p>
        </p:txBody>
      </p:sp>
    </p:spTree>
    <p:extLst>
      <p:ext uri="{BB962C8B-B14F-4D97-AF65-F5344CB8AC3E}">
        <p14:creationId xmlns:p14="http://schemas.microsoft.com/office/powerpoint/2010/main" val="1163498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Good questioning strategies are very vital in the assessment of suitability of candidates in the interviews. There are various forms of questions that enable the interviewers to evaluate certain skills, behaviours and thinking patterns. Probing questions are one of the techniques that can be used and which can make the candidates elaborate their answers. As an illustration, an interviewer can request a candidate to provide an answer to how he or she dealt with the resistance to organisational change (Armstrong, 2021). It is also possible to use leading questions to encourage candidates to speak about specific experiences though it should be done with care so as not to sway the answers. Socratic questioning is the other style that promotes thinking more critically by questioning assumptions and considering other possible views (Paul and Elder, 2020). A mixture of questioning methods would aid the interviewers to evaluate the communication skills, ability to think and make decisions. Such competencies are especially significant in the work of transformation projects, when workers should be able to assess complicated issues and come up with efficient solutions.</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9</a:t>
            </a:fld>
            <a:endParaRPr lang="en-GB"/>
          </a:p>
        </p:txBody>
      </p:sp>
    </p:spTree>
    <p:extLst>
      <p:ext uri="{BB962C8B-B14F-4D97-AF65-F5344CB8AC3E}">
        <p14:creationId xmlns:p14="http://schemas.microsoft.com/office/powerpoint/2010/main" val="44477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Face to face interviews is one of the most popular recruitment techniques since face to face communication is used wherein interviewers and candidates can interact directly with each other. The format allows recruiters to note the body language, facial expression, and communication style that may give them further information about the candidate suitability (Taylor, 2022). The other benefit of face-to-face interviews is that rapport can be established between the interviewer and the candidate. The personal contact will be able to make the interview process more entertaining and enable the applicants to express their interpersonal abilities better. Nonetheless, this form of the interview might also imply increased cost and logistic </a:t>
            </a:r>
            <a:r>
              <a:rPr lang="en-GB" sz="1200" b="0" i="0" u="none" strike="noStrike" kern="1200" dirty="0" err="1">
                <a:solidFill>
                  <a:schemeClr val="tx1"/>
                </a:solidFill>
                <a:effectLst/>
                <a:latin typeface="+mn-lt"/>
                <a:ea typeface="+mn-ea"/>
                <a:cs typeface="+mn-cs"/>
              </a:rPr>
              <a:t>issues.Organisations</a:t>
            </a:r>
            <a:r>
              <a:rPr lang="en-GB" sz="1200" b="0" i="0" u="none" strike="noStrike" kern="1200" dirty="0">
                <a:solidFill>
                  <a:schemeClr val="tx1"/>
                </a:solidFill>
                <a:effectLst/>
                <a:latin typeface="+mn-lt"/>
                <a:ea typeface="+mn-ea"/>
                <a:cs typeface="+mn-cs"/>
              </a:rPr>
              <a:t> might be required to travel costs or organize the schedule of various participants (CIPD, 2023). In spite of these shortcomings, face-to-face interviews have been termed as useful in case of senior positions that require interpersonal communication and leadership qualities. Effective communication and relationship-building skills are also needed in transformation projects especially in dealing with the teams and other stakeholders.</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10</a:t>
            </a:fld>
            <a:endParaRPr lang="en-GB"/>
          </a:p>
        </p:txBody>
      </p:sp>
    </p:spTree>
    <p:extLst>
      <p:ext uri="{BB962C8B-B14F-4D97-AF65-F5344CB8AC3E}">
        <p14:creationId xmlns:p14="http://schemas.microsoft.com/office/powerpoint/2010/main" val="268539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It is becoming a common aspect of the contemporary recruitment process to do interviews online. Such interviews are conducted along with the implementation of digital communication services (Zoom or Microsoft Teams). Virtual interviewing also enables organisations to conduct an interview with candidates without necessitating actual travel, thus saving them a lot of money in recruitment (Forbes, 2023). The other benefit of online interview is accessibility. Organisations are also able to interview individuals who are located in other geographical places thus enabling them to tap into larger talent pools. This is especially useful when the multinational organisations are after specialised skills. Virtual recruitment practices have also gained more momentum as a result of the increase in remote working in most industries (BBC, 2022). But there can be some difficulties with the online interviews. The example is that, the interview process can be interrupted by technical problems like poor internet connection. Moreover, the recruiters can be less able to judge non-verbal communication than in the face-to-face interaction (Armstrong, 2021).</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11</a:t>
            </a:fld>
            <a:endParaRPr lang="en-GB"/>
          </a:p>
        </p:txBody>
      </p:sp>
    </p:spTree>
    <p:extLst>
      <p:ext uri="{BB962C8B-B14F-4D97-AF65-F5344CB8AC3E}">
        <p14:creationId xmlns:p14="http://schemas.microsoft.com/office/powerpoint/2010/main" val="4143260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Face-to-face and online interviews have both strengths and constraints with regard to the recruitment situation. Face-to-face interviews have a more effective interpersonal interaction, which enables the recruiters to read the body language and establish rapport with the candidates more efficiently (Taylor, 2022). This may be especially useful in the process of assessing leadership or communication capabilities. Online interviews, on the contrary, are much more flexible and efficient. Resumes of candidates in other areas can be interviewed without travel expenses, and the recruiting process is more fast and cost-efficient (CIPD, 2023). Organisations are also able to tap a wider pool of talents all over the world through virtual interviews. As a result, most organisations are currently integrating both methods in that they conduct online interviewing at the preliminary screening phase and face-to-face interviewing on the final applications. This combination method of recruitment assists organisations to achieve efficiency and candidate evaluation. The studies indicate that an integration of digital and traditional recruitment strategies can enhance the experience of the candidates and hiring results (Harvard Business Review, 2021).</a:t>
            </a:r>
            <a:endParaRPr lang="en-GB" dirty="0"/>
          </a:p>
        </p:txBody>
      </p:sp>
      <p:sp>
        <p:nvSpPr>
          <p:cNvPr id="4" name="Slide Number Placeholder 3"/>
          <p:cNvSpPr>
            <a:spLocks noGrp="1"/>
          </p:cNvSpPr>
          <p:nvPr>
            <p:ph type="sldNum" sz="quarter" idx="5"/>
          </p:nvPr>
        </p:nvSpPr>
        <p:spPr/>
        <p:txBody>
          <a:bodyPr/>
          <a:lstStyle/>
          <a:p>
            <a:fld id="{6F63AAF9-092C-7144-83DD-C689E8808CF2}" type="slidenum">
              <a:rPr lang="en-GB" smtClean="0"/>
              <a:t>12</a:t>
            </a:fld>
            <a:endParaRPr lang="en-GB"/>
          </a:p>
        </p:txBody>
      </p:sp>
    </p:spTree>
    <p:extLst>
      <p:ext uri="{BB962C8B-B14F-4D97-AF65-F5344CB8AC3E}">
        <p14:creationId xmlns:p14="http://schemas.microsoft.com/office/powerpoint/2010/main" val="36970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recruitment process is one of the key human resource practices that help an organisation to attract and select employees who have the skills needed to facilitate organisational success. Workforce planning and job analysis are the primary starting points of effective recruitment processes enabling organisations to know what competencies a particular job needs (Armstrong, 2021). Such tools as job descriptions and person specifications give a clear guideline in determining the suitability of the </a:t>
            </a:r>
            <a:r>
              <a:rPr lang="en-GB" sz="1200" b="0" i="0" u="none" strike="noStrike" kern="1200" dirty="0" err="1">
                <a:solidFill>
                  <a:schemeClr val="tx1"/>
                </a:solidFill>
                <a:effectLst/>
                <a:latin typeface="+mn-lt"/>
                <a:ea typeface="+mn-ea"/>
                <a:cs typeface="+mn-cs"/>
              </a:rPr>
              <a:t>candidates.Besides</a:t>
            </a:r>
            <a:r>
              <a:rPr lang="en-GB" sz="1200" b="0" i="0" u="none" strike="noStrike" kern="1200" dirty="0">
                <a:solidFill>
                  <a:schemeClr val="tx1"/>
                </a:solidFill>
                <a:effectLst/>
                <a:latin typeface="+mn-lt"/>
                <a:ea typeface="+mn-ea"/>
                <a:cs typeface="+mn-cs"/>
              </a:rPr>
              <a:t>, organisations have at their disposal a plethora of interview techniques such as structured interviews, behavioural interviews and panel interviews to determine the competencies of the candidates. Both methods present various strengths in assessing the aptitudes of skills like leadership, communication and problem-solving ability (CIPD, 2023). The analysis of the face-to-face interviews and online interviews illustrates the fact that the two approaches can be efficient based on organisational requirements. Numerous organisations have embraced the hybrid approach to recruitment which incorporates the two techniques. </a:t>
            </a:r>
            <a:r>
              <a:rPr lang="en-GB" sz="1200" b="0" i="0" u="none" strike="noStrike" kern="1200">
                <a:solidFill>
                  <a:schemeClr val="tx1"/>
                </a:solidFill>
                <a:effectLst/>
                <a:latin typeface="+mn-lt"/>
                <a:ea typeface="+mn-ea"/>
                <a:cs typeface="+mn-cs"/>
              </a:rPr>
              <a:t>Finally, recruitment practices should be well-designed to help organisations develop skilled teams that can help them transform the business long-term and achieve organisational growth (Taylor, 2022).</a:t>
            </a:r>
            <a:endParaRPr lang="en-GB"/>
          </a:p>
        </p:txBody>
      </p:sp>
      <p:sp>
        <p:nvSpPr>
          <p:cNvPr id="4" name="Slide Number Placeholder 3"/>
          <p:cNvSpPr>
            <a:spLocks noGrp="1"/>
          </p:cNvSpPr>
          <p:nvPr>
            <p:ph type="sldNum" sz="quarter" idx="5"/>
          </p:nvPr>
        </p:nvSpPr>
        <p:spPr/>
        <p:txBody>
          <a:bodyPr/>
          <a:lstStyle/>
          <a:p>
            <a:fld id="{6F63AAF9-092C-7144-83DD-C689E8808CF2}" type="slidenum">
              <a:rPr lang="en-GB" smtClean="0"/>
              <a:t>13</a:t>
            </a:fld>
            <a:endParaRPr lang="en-GB"/>
          </a:p>
        </p:txBody>
      </p:sp>
    </p:spTree>
    <p:extLst>
      <p:ext uri="{BB962C8B-B14F-4D97-AF65-F5344CB8AC3E}">
        <p14:creationId xmlns:p14="http://schemas.microsoft.com/office/powerpoint/2010/main" val="34299378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63AAF9-092C-7144-83DD-C689E8808CF2}" type="slidenum">
              <a:rPr lang="en-GB" smtClean="0"/>
              <a:t>14</a:t>
            </a:fld>
            <a:endParaRPr lang="en-GB"/>
          </a:p>
        </p:txBody>
      </p:sp>
    </p:spTree>
    <p:extLst>
      <p:ext uri="{BB962C8B-B14F-4D97-AF65-F5344CB8AC3E}">
        <p14:creationId xmlns:p14="http://schemas.microsoft.com/office/powerpoint/2010/main" val="2506751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5E898-34A3-1F2D-C081-55269DEA20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CF4C7EE-0CCE-FA54-8A9C-2EE47B7003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89F126A-447A-771F-6E6E-A27BF9655F3A}"/>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5" name="Footer Placeholder 4">
            <a:extLst>
              <a:ext uri="{FF2B5EF4-FFF2-40B4-BE49-F238E27FC236}">
                <a16:creationId xmlns:a16="http://schemas.microsoft.com/office/drawing/2014/main" id="{073C19F4-5852-DA4A-FE76-B4FBEC31D0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BD4E48-636B-5C9E-BAF6-BA56769FE83E}"/>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194631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D161F-6074-5BFB-9AB2-15DCC4E858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D54B3BA-2127-32B2-32BC-BC4ABCC051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03D281-2BDD-C061-3094-0909B3FE842A}"/>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5" name="Footer Placeholder 4">
            <a:extLst>
              <a:ext uri="{FF2B5EF4-FFF2-40B4-BE49-F238E27FC236}">
                <a16:creationId xmlns:a16="http://schemas.microsoft.com/office/drawing/2014/main" id="{DCBE5518-A8FC-2FF3-4094-9E4E48AAEB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688BC9-36CF-771A-BC59-3399FD420F68}"/>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2535515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3629-B63E-AFD6-D9C1-AC1A06FB64E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52AA2B3-B357-E500-91AF-B5E3E7242C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B96F7DC-1A73-8DAF-8E6C-D022E752175D}"/>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5" name="Footer Placeholder 4">
            <a:extLst>
              <a:ext uri="{FF2B5EF4-FFF2-40B4-BE49-F238E27FC236}">
                <a16:creationId xmlns:a16="http://schemas.microsoft.com/office/drawing/2014/main" id="{F69D8DFE-2E7A-D872-3554-133AC0D81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CB14A7-64AC-84DE-83F3-A1E65697C347}"/>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1688134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41D52-6B19-4563-D908-097799D625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45A505A-11D5-4048-C5B3-DA0BFD6932B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3C2AEAF-80C1-6968-E206-2F8D65E6A9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4A1B24C-5E27-433F-B75B-5805A933E8FD}"/>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6" name="Footer Placeholder 5">
            <a:extLst>
              <a:ext uri="{FF2B5EF4-FFF2-40B4-BE49-F238E27FC236}">
                <a16:creationId xmlns:a16="http://schemas.microsoft.com/office/drawing/2014/main" id="{71F42CB9-2EDE-CD86-F5E9-2E7DC32766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2695E9-9DD3-0A7A-A61E-D1F89746E3B1}"/>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2762642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C00D-3857-E68E-59C1-3E8E8ECA9CC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1ED9A20-E4BE-39E7-4DDA-DD029B4538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C02397-3BF5-5C47-EF0D-92A21A55BC1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D72532D-AD34-84A8-C6C8-D1C901E7DF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BDA2AD-D410-61E6-9000-EAF46824027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3D8159B-BE48-423C-F7B1-3729405BFC70}"/>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8" name="Footer Placeholder 7">
            <a:extLst>
              <a:ext uri="{FF2B5EF4-FFF2-40B4-BE49-F238E27FC236}">
                <a16:creationId xmlns:a16="http://schemas.microsoft.com/office/drawing/2014/main" id="{A53115F3-D369-5428-687D-41B36E5907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9FAD87-5244-A889-F4C8-26E4A7EE1F2B}"/>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4233001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F2DBA-E4A9-CF71-9BBC-478F6541424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88572A0-CA72-37F6-0F17-0C1A54B85845}"/>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4" name="Footer Placeholder 3">
            <a:extLst>
              <a:ext uri="{FF2B5EF4-FFF2-40B4-BE49-F238E27FC236}">
                <a16:creationId xmlns:a16="http://schemas.microsoft.com/office/drawing/2014/main" id="{9ACB6E8E-5A2A-3F48-DEA7-0B35AD013F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847A37-D890-BD70-BC68-6AEE7658642D}"/>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1880314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7D9328-5834-0047-7408-2139690F1666}"/>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3" name="Footer Placeholder 2">
            <a:extLst>
              <a:ext uri="{FF2B5EF4-FFF2-40B4-BE49-F238E27FC236}">
                <a16:creationId xmlns:a16="http://schemas.microsoft.com/office/drawing/2014/main" id="{C28B2F50-5920-09ED-D25B-A72A71E6A6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DEF767-4702-D58E-AF11-F2CBFAD4F749}"/>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177739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109F8-2F83-CE03-266E-DBB313D18D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55D8D34-C08E-3BF9-B62E-BA58B50BA0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A043E2-19BE-D549-3744-091CA84AB1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711B11-DAE2-2BCF-5338-EDE1E54AA9BB}"/>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6" name="Footer Placeholder 5">
            <a:extLst>
              <a:ext uri="{FF2B5EF4-FFF2-40B4-BE49-F238E27FC236}">
                <a16:creationId xmlns:a16="http://schemas.microsoft.com/office/drawing/2014/main" id="{39BA2A6F-BBA5-C3C0-24A0-84580536D6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EEC4EB-4E91-3E8F-C083-88487826CFFE}"/>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194841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0E132-3315-C55E-A5AA-8014A5FD5D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E632A20-80B1-B18F-F717-9A75D9B9D9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0B0EA4-A16A-600D-63A7-8FBB078FEF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85A7D7-2DFB-385A-6C99-BD676C5FDE15}"/>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6" name="Footer Placeholder 5">
            <a:extLst>
              <a:ext uri="{FF2B5EF4-FFF2-40B4-BE49-F238E27FC236}">
                <a16:creationId xmlns:a16="http://schemas.microsoft.com/office/drawing/2014/main" id="{905C3F87-C1AD-C344-215D-F18A58D92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85F59C-C664-4918-D587-11BCD0B42B88}"/>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445425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B6677-B0F1-6C28-EED5-4E62170FFDE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019A3A4-5F4D-B807-2540-7E231EC777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F9054A-DB8A-F6E9-D314-F4613D2710DE}"/>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5" name="Footer Placeholder 4">
            <a:extLst>
              <a:ext uri="{FF2B5EF4-FFF2-40B4-BE49-F238E27FC236}">
                <a16:creationId xmlns:a16="http://schemas.microsoft.com/office/drawing/2014/main" id="{FA33BB7E-FE29-B174-D1E7-18089884F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481B0-8E01-E9D4-AE49-5E0E3D9B572E}"/>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236858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4E7B90-20D0-FBDC-8AF0-D4D131D5B15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B5A923-5153-3360-B88F-0AA32FCF27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7024B5-CB2F-81D9-CF46-406FDD9D85FD}"/>
              </a:ext>
            </a:extLst>
          </p:cNvPr>
          <p:cNvSpPr>
            <a:spLocks noGrp="1"/>
          </p:cNvSpPr>
          <p:nvPr>
            <p:ph type="dt" sz="half" idx="10"/>
          </p:nvPr>
        </p:nvSpPr>
        <p:spPr/>
        <p:txBody>
          <a:bodyPr/>
          <a:lstStyle/>
          <a:p>
            <a:fld id="{3A4167F0-393E-A749-820E-FB813AD4DDD7}" type="datetimeFigureOut">
              <a:rPr lang="en-GB" smtClean="0"/>
              <a:t>19/03/2026</a:t>
            </a:fld>
            <a:endParaRPr lang="en-GB"/>
          </a:p>
        </p:txBody>
      </p:sp>
      <p:sp>
        <p:nvSpPr>
          <p:cNvPr id="5" name="Footer Placeholder 4">
            <a:extLst>
              <a:ext uri="{FF2B5EF4-FFF2-40B4-BE49-F238E27FC236}">
                <a16:creationId xmlns:a16="http://schemas.microsoft.com/office/drawing/2014/main" id="{5493C891-2E97-A8B8-1332-9C28FF8773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9ECF5-087A-FA42-8926-05A447AAB05F}"/>
              </a:ext>
            </a:extLst>
          </p:cNvPr>
          <p:cNvSpPr>
            <a:spLocks noGrp="1"/>
          </p:cNvSpPr>
          <p:nvPr>
            <p:ph type="sldNum" sz="quarter" idx="12"/>
          </p:nvPr>
        </p:nvSpPr>
        <p:spPr/>
        <p:txBody>
          <a:bodyPr/>
          <a:lstStyle/>
          <a:p>
            <a:fld id="{FE77C374-63A7-E34B-969F-54EFFA25C313}" type="slidenum">
              <a:rPr lang="en-GB" smtClean="0"/>
              <a:t>‹#›</a:t>
            </a:fld>
            <a:endParaRPr lang="en-GB"/>
          </a:p>
        </p:txBody>
      </p:sp>
    </p:spTree>
    <p:extLst>
      <p:ext uri="{BB962C8B-B14F-4D97-AF65-F5344CB8AC3E}">
        <p14:creationId xmlns:p14="http://schemas.microsoft.com/office/powerpoint/2010/main" val="1417697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AB22E9-8F6A-E1C0-7401-F82E574BCA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E5B7C53-5DA2-468B-0D36-741F5BFD9A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2CB655-53CF-6DE7-5504-D392E89866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4167F0-393E-A749-820E-FB813AD4DDD7}" type="datetimeFigureOut">
              <a:rPr lang="en-GB" smtClean="0"/>
              <a:t>19/03/2026</a:t>
            </a:fld>
            <a:endParaRPr lang="en-GB"/>
          </a:p>
        </p:txBody>
      </p:sp>
      <p:sp>
        <p:nvSpPr>
          <p:cNvPr id="5" name="Footer Placeholder 4">
            <a:extLst>
              <a:ext uri="{FF2B5EF4-FFF2-40B4-BE49-F238E27FC236}">
                <a16:creationId xmlns:a16="http://schemas.microsoft.com/office/drawing/2014/main" id="{7C0EB2EE-825B-C46D-0C72-F2F7B70C48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9BB5D4-5F11-0A9B-CA2F-D2D9B359A8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77C374-63A7-E34B-969F-54EFFA25C313}" type="slidenum">
              <a:rPr lang="en-GB" smtClean="0"/>
              <a:t>‹#›</a:t>
            </a:fld>
            <a:endParaRPr lang="en-GB"/>
          </a:p>
        </p:txBody>
      </p:sp>
    </p:spTree>
    <p:extLst>
      <p:ext uri="{BB962C8B-B14F-4D97-AF65-F5344CB8AC3E}">
        <p14:creationId xmlns:p14="http://schemas.microsoft.com/office/powerpoint/2010/main" val="3516874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hyperlink" Target="https://www.mckinsey.com/" TargetMode="External"/><Relationship Id="rId3" Type="http://schemas.openxmlformats.org/officeDocument/2006/relationships/hyperlink" Target="https://www.bbc.com/" TargetMode="External"/><Relationship Id="rId7" Type="http://schemas.openxmlformats.org/officeDocument/2006/relationships/hyperlink" Target="https://hbr.org/"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s://www.forbes.com/" TargetMode="External"/><Relationship Id="rId5" Type="http://schemas.openxmlformats.org/officeDocument/2006/relationships/hyperlink" Target="https://www.ft.com/" TargetMode="External"/><Relationship Id="rId4" Type="http://schemas.openxmlformats.org/officeDocument/2006/relationships/hyperlink" Target="https://www.cipd.co.uk/" TargetMode="External"/><Relationship Id="rId9" Type="http://schemas.openxmlformats.org/officeDocument/2006/relationships/hyperlink" Target="https://www.unileve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21BC0F-3422-87CB-E890-A43B43F7F200}"/>
              </a:ext>
            </a:extLst>
          </p:cNvPr>
          <p:cNvSpPr>
            <a:spLocks noGrp="1"/>
          </p:cNvSpPr>
          <p:nvPr>
            <p:ph type="ctrTitle"/>
          </p:nvPr>
        </p:nvSpPr>
        <p:spPr>
          <a:xfrm>
            <a:off x="2218944" y="1876410"/>
            <a:ext cx="8055864" cy="2076651"/>
          </a:xfrm>
        </p:spPr>
        <p:txBody>
          <a:bodyPr anchor="b">
            <a:normAutofit/>
          </a:bodyPr>
          <a:lstStyle/>
          <a:p>
            <a:r>
              <a:rPr lang="en-GB" sz="5600" dirty="0">
                <a:solidFill>
                  <a:srgbClr val="FFFFFF"/>
                </a:solidFill>
              </a:rPr>
              <a:t>Developing and Managing Individuals and Teams</a:t>
            </a:r>
          </a:p>
        </p:txBody>
      </p:sp>
      <p:sp>
        <p:nvSpPr>
          <p:cNvPr id="3" name="Subtitle 2">
            <a:extLst>
              <a:ext uri="{FF2B5EF4-FFF2-40B4-BE49-F238E27FC236}">
                <a16:creationId xmlns:a16="http://schemas.microsoft.com/office/drawing/2014/main" id="{0C43AAFD-8AD5-F15A-F7B8-7D7C3D66F9AB}"/>
              </a:ext>
            </a:extLst>
          </p:cNvPr>
          <p:cNvSpPr>
            <a:spLocks noGrp="1"/>
          </p:cNvSpPr>
          <p:nvPr>
            <p:ph type="subTitle" idx="1"/>
          </p:nvPr>
        </p:nvSpPr>
        <p:spPr>
          <a:xfrm>
            <a:off x="3227832" y="4353507"/>
            <a:ext cx="5733288" cy="932688"/>
          </a:xfrm>
        </p:spPr>
        <p:txBody>
          <a:bodyPr>
            <a:normAutofit/>
          </a:bodyPr>
          <a:lstStyle/>
          <a:p>
            <a:r>
              <a:rPr lang="en-GB" sz="1700" dirty="0">
                <a:solidFill>
                  <a:srgbClr val="FFFFFF"/>
                </a:solidFill>
              </a:rPr>
              <a:t>Recruitment and Selection for a Business Transformation Project</a:t>
            </a:r>
          </a:p>
          <a:p>
            <a:r>
              <a:rPr lang="en-GB" sz="1700" dirty="0">
                <a:solidFill>
                  <a:srgbClr val="FFFFFF"/>
                </a:solidFill>
              </a:rPr>
              <a:t>Company: Unilever</a:t>
            </a:r>
          </a:p>
        </p:txBody>
      </p:sp>
      <p:sp>
        <p:nvSpPr>
          <p:cNvPr id="12"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DDCAFED-96B0-B787-2CB0-095243601455}"/>
              </a:ext>
            </a:extLst>
          </p:cNvPr>
          <p:cNvSpPr txBox="1"/>
          <p:nvPr/>
        </p:nvSpPr>
        <p:spPr>
          <a:xfrm>
            <a:off x="0" y="5678463"/>
            <a:ext cx="6762750" cy="1477328"/>
          </a:xfrm>
          <a:prstGeom prst="rect">
            <a:avLst/>
          </a:prstGeom>
          <a:noFill/>
        </p:spPr>
        <p:txBody>
          <a:bodyPr wrap="square" rtlCol="0">
            <a:spAutoFit/>
          </a:bodyPr>
          <a:lstStyle/>
          <a:p>
            <a:r>
              <a:rPr lang="en-US" dirty="0"/>
              <a:t>Student: Paraschiva Nunuca 2029228</a:t>
            </a:r>
          </a:p>
          <a:p>
            <a:r>
              <a:rPr lang="en-US" dirty="0"/>
              <a:t>Module code:  LCLM5002 </a:t>
            </a:r>
          </a:p>
          <a:p>
            <a:r>
              <a:rPr lang="en-US" dirty="0"/>
              <a:t>Module: Developing and Managing individuals and Teams</a:t>
            </a:r>
          </a:p>
          <a:p>
            <a:r>
              <a:rPr lang="en-US" dirty="0"/>
              <a:t>Lecturer: Doreen </a:t>
            </a:r>
            <a:r>
              <a:rPr lang="en-US" dirty="0" err="1"/>
              <a:t>Nyaa</a:t>
            </a:r>
            <a:r>
              <a:rPr lang="en-US" dirty="0"/>
              <a:t> </a:t>
            </a:r>
            <a:r>
              <a:rPr lang="en-US" dirty="0" err="1"/>
              <a:t>Amundam</a:t>
            </a:r>
            <a:endParaRPr lang="en-US" dirty="0"/>
          </a:p>
          <a:p>
            <a:endParaRPr lang="en-US" dirty="0"/>
          </a:p>
        </p:txBody>
      </p:sp>
    </p:spTree>
    <p:extLst>
      <p:ext uri="{BB962C8B-B14F-4D97-AF65-F5344CB8AC3E}">
        <p14:creationId xmlns:p14="http://schemas.microsoft.com/office/powerpoint/2010/main" val="2447155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5A8CD-69F7-DA29-B44D-88AEA5612D60}"/>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dirty="0">
                <a:solidFill>
                  <a:schemeClr val="tx1"/>
                </a:solidFill>
                <a:latin typeface="+mj-lt"/>
                <a:ea typeface="+mj-ea"/>
                <a:cs typeface="+mj-cs"/>
              </a:rPr>
              <a:t>Introduction to Unilever</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EEA05C0-0F7E-0FCF-9D46-11CC716B4545}"/>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b="0" i="0" u="none" strike="noStrike">
                <a:effectLst/>
              </a:rPr>
              <a:t>Unilever is a multinational consumer goods company that is based in London and operates in more than 190 countries.</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The company has popular brands such as Dove, Hellmanns as well as Lipton and it has billions of consumers across the whole world.</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The company has over 120,000 employees in different parts of the world, and they deal in several product lines such as food, personal care and home care (Unilever, 2023).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Business transformation initiatives are often adopted by organisations like Unilever in an attempt to enhance sustainability, digital capability and operational efficiency (Unilever, 2023).</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In transformation projects, effective recruitment is vital since organisations need employees with the appropriate skills, knowledge and leadership ability (CIPD, 2023).</a:t>
            </a:r>
            <a:endParaRPr lang="en-US" sz="1200"/>
          </a:p>
        </p:txBody>
      </p:sp>
      <p:pic>
        <p:nvPicPr>
          <p:cNvPr id="5" name="Picture 4">
            <a:extLst>
              <a:ext uri="{FF2B5EF4-FFF2-40B4-BE49-F238E27FC236}">
                <a16:creationId xmlns:a16="http://schemas.microsoft.com/office/drawing/2014/main" id="{C7B1AF55-8516-23AA-0D34-2F68571F4FCC}"/>
              </a:ext>
            </a:extLst>
          </p:cNvPr>
          <p:cNvPicPr>
            <a:picLocks noChangeAspect="1"/>
          </p:cNvPicPr>
          <p:nvPr/>
        </p:nvPicPr>
        <p:blipFill>
          <a:blip r:embed="rId3"/>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333496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AC44F-2DB1-AB41-5FEF-5631FA15F5F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Recruitment Process Overview</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B61153-F8CD-FC7A-3AFC-1F7FA624C1FD}"/>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b="0" i="0" u="none" strike="noStrike">
                <a:effectLst/>
              </a:rPr>
              <a:t>As the term implies, the recruitment process involves the identification of proper candidates, attraction and choice of the right ones to occupy positions within the organisation (Armstrong, 2021).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Successful recruitment guarantees organisations make recruitments of individuals whose skills complement the organisational strategy and long-term goals (Taylor, 2022).</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Workforce planning is usually the starting point of the recruitment process and determines staffing requirements in the present and future (CIPD, 2023).</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Jobs are then analysed to identify the roles and skills that organisations need in the position (Dessler, 2020).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There are other steps such as advertising vacancies, short listing, interviewing and final job offer (Armstrong, 2021).</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Hiring the right employee at the opportune moment enhances the productivity of the organisation, and it minimises turnover among the employees (Noe et al., 2021).</a:t>
            </a:r>
            <a:endParaRPr lang="en-US" sz="1500"/>
          </a:p>
        </p:txBody>
      </p:sp>
    </p:spTree>
    <p:extLst>
      <p:ext uri="{BB962C8B-B14F-4D97-AF65-F5344CB8AC3E}">
        <p14:creationId xmlns:p14="http://schemas.microsoft.com/office/powerpoint/2010/main" val="1191682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ABCEB-DDDA-26AA-6248-994BB85EE1D9}"/>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Job Analysis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1969188-9A27-07FA-CD1A-EE2D5ED4B61F}"/>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0" i="0" u="none" strike="noStrike">
                <a:effectLst/>
              </a:rPr>
              <a:t>Job analysis is a systematic method of determining the duties, responsibilities and skills necessary to perform a certain job position (Bratton and Gold, 2022).</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The organisations gather job analysis data by observation, interviewing and use of structured questionnaires to the employees (Dessler, 2020).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This process assists organisations to know what the employees do and what skills they need to do it effectively (Armstrong, 2021).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Job analysis is also important in transformation projects because the organisation is able to discover knowledge, leadership skills needed to deal with change (Kotter, 2021).</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Proper job analysis enhances recruitment decision-making because it will guarantee that job seekers are assessed in relation to objective job requirements (CIPD, 2023).</a:t>
            </a:r>
            <a:endParaRPr lang="en-US" sz="1700"/>
          </a:p>
        </p:txBody>
      </p:sp>
    </p:spTree>
    <p:extLst>
      <p:ext uri="{BB962C8B-B14F-4D97-AF65-F5344CB8AC3E}">
        <p14:creationId xmlns:p14="http://schemas.microsoft.com/office/powerpoint/2010/main" val="3193397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1D7E7F-2FC8-63E8-BCE4-68D430634C80}"/>
              </a:ext>
            </a:extLst>
          </p:cNvPr>
          <p:cNvPicPr>
            <a:picLocks noChangeAspect="1"/>
          </p:cNvPicPr>
          <p:nvPr/>
        </p:nvPicPr>
        <p:blipFill>
          <a:blip r:embed="rId3">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096C6-D695-61DD-E16E-284BEFA847E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Job Description and Person Specification</a:t>
            </a:r>
          </a:p>
        </p:txBody>
      </p:sp>
      <p:graphicFrame>
        <p:nvGraphicFramePr>
          <p:cNvPr id="6" name="TextBox 3">
            <a:extLst>
              <a:ext uri="{FF2B5EF4-FFF2-40B4-BE49-F238E27FC236}">
                <a16:creationId xmlns:a16="http://schemas.microsoft.com/office/drawing/2014/main" id="{FB297F74-0043-1428-11F2-CA7186CE9010}"/>
              </a:ext>
            </a:extLst>
          </p:cNvPr>
          <p:cNvGraphicFramePr/>
          <p:nvPr>
            <p:extLst>
              <p:ext uri="{D42A27DB-BD31-4B8C-83A1-F6EECF244321}">
                <p14:modId xmlns:p14="http://schemas.microsoft.com/office/powerpoint/2010/main" val="27244726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7708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E5F11-D7E1-9EF0-F74C-50E100481B20}"/>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dirty="0"/>
              <a:t>Interview Type 1: Structured Interview</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84BEAB-B2EA-E167-B45A-F91C38294DD6}"/>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000" b="0" i="0" u="none" strike="noStrike">
                <a:effectLst/>
              </a:rPr>
              <a:t>A structured interview is one where all candidates are questioned using standardised questions in the same sequence (Dessler, 2020).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It will enhance the level of reliability since candidates are rated based on the same set of criteria (Armstrong, 2021).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Structured interviews also minimize biasness and enhance the fairness of the choices during the recruitment process (CIPD, 2023).</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 It has been found that structured interviews are one of the most effective methods of selection to predict job performance (Schmidt et al., 2020).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Structured interviews can help organisations to assess project management competencies, as was the case with Unilever.</a:t>
            </a:r>
            <a:endParaRPr lang="en-US" sz="1000"/>
          </a:p>
        </p:txBody>
      </p:sp>
      <p:pic>
        <p:nvPicPr>
          <p:cNvPr id="5" name="Picture 4">
            <a:extLst>
              <a:ext uri="{FF2B5EF4-FFF2-40B4-BE49-F238E27FC236}">
                <a16:creationId xmlns:a16="http://schemas.microsoft.com/office/drawing/2014/main" id="{5779CDDD-EE8D-9A7C-AEE8-960863EF6024}"/>
              </a:ext>
            </a:extLst>
          </p:cNvPr>
          <p:cNvPicPr>
            <a:picLocks noChangeAspect="1"/>
          </p:cNvPicPr>
          <p:nvPr/>
        </p:nvPicPr>
        <p:blipFill>
          <a:blip r:embed="rId3"/>
          <a:srcRect l="25284" r="1829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79344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F7D6B8-E4DC-484A-88E6-935EFFDCD1F0}"/>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dirty="0"/>
              <a:t>Interview Type 2: </a:t>
            </a:r>
            <a:r>
              <a:rPr lang="en-US" sz="4200" dirty="0" err="1"/>
              <a:t>Behavioural</a:t>
            </a:r>
            <a:r>
              <a:rPr lang="en-US" sz="4200" dirty="0"/>
              <a:t> Interview</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55B7465-2D23-4370-E2B3-C0F2F7879961}"/>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000" b="0" i="0" u="none" strike="noStrike">
                <a:effectLst/>
              </a:rPr>
              <a:t>Behavioural interviews evaluate past experience on the part of candidates in order to determine job performance in the future (Taylor, 2022).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This form of interview is usually founded with the help of the STAR technique: Situation, Task, Action and Result (Armstrong, 2021).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Examples question: “Explain a situation when you have had to deal with a difficult change in the organisation.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With behavioural interviews, employers can assess leadership skills, problem-solving and teamwork skills (Dessler, 2020).</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 It has been suggested that behavioural interviews make the process of the recruitment process more accurate due to the fact that previous behaviour is a good predictor of future performance (Schmidt et al., 2020).</a:t>
            </a:r>
            <a:endParaRPr lang="en-US" sz="1000"/>
          </a:p>
        </p:txBody>
      </p:sp>
      <p:pic>
        <p:nvPicPr>
          <p:cNvPr id="5" name="Picture 4">
            <a:extLst>
              <a:ext uri="{FF2B5EF4-FFF2-40B4-BE49-F238E27FC236}">
                <a16:creationId xmlns:a16="http://schemas.microsoft.com/office/drawing/2014/main" id="{B43FF8E3-13DF-B9B1-3E22-44F179271B79}"/>
              </a:ext>
            </a:extLst>
          </p:cNvPr>
          <p:cNvPicPr>
            <a:picLocks noChangeAspect="1"/>
          </p:cNvPicPr>
          <p:nvPr/>
        </p:nvPicPr>
        <p:blipFill>
          <a:blip r:embed="rId3"/>
          <a:srcRect l="24853" r="1872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249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E4C6C-7FBB-8FE7-47B1-9169EDCA04C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600" dirty="0"/>
              <a:t>Interview Type 3: Panel Interview</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867B7FB-C2EB-EE60-5B99-054B391A694B}"/>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200" b="0" i="0" u="none" strike="noStrike">
                <a:effectLst/>
              </a:rPr>
              <a:t>A panel interview is the interview during which several interviewers assess a candidate at the same time (Bratton and Gold, 2022).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The panel members can be the HR managers, department managers, and project leaders. This way enables organisations to evaluate the candidates in other professional orientations (CIPD, 2023).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Decision-making can be enhanced by the use of panel interviews since the assessment is done by a group of evaluators, which eliminates personal bias (Taylor, 2022).</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Senior or strategic roles that put emphasis on the cross-departmental collaboration are also the product of the panel interviews.</a:t>
            </a:r>
            <a:endParaRPr lang="en-US" sz="1200"/>
          </a:p>
        </p:txBody>
      </p:sp>
      <p:pic>
        <p:nvPicPr>
          <p:cNvPr id="5" name="Picture 4">
            <a:extLst>
              <a:ext uri="{FF2B5EF4-FFF2-40B4-BE49-F238E27FC236}">
                <a16:creationId xmlns:a16="http://schemas.microsoft.com/office/drawing/2014/main" id="{BBCD326A-8459-1920-811E-A34198060D77}"/>
              </a:ext>
            </a:extLst>
          </p:cNvPr>
          <p:cNvPicPr>
            <a:picLocks noChangeAspect="1"/>
          </p:cNvPicPr>
          <p:nvPr/>
        </p:nvPicPr>
        <p:blipFill>
          <a:blip r:embed="rId3"/>
          <a:srcRect l="28134" r="1444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4639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B9273-AD28-D9BF-9156-632A50A5CF62}"/>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Interview Questioning Techniques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59FB1E5-B4BB-0BF7-B273-3AB712FF38E3}"/>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b="0" i="0" u="none" strike="noStrike">
                <a:effectLst/>
              </a:rPr>
              <a:t>Probing questions prompt the candidates to give more detailed answers and elaborate on the former answers (Armstrong, 2021).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Sample probing question: How did you deal with resistance when working on a change project?</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 Leading questions are used to steer candidates to particular answers but they should be employed with caution so as not to be biased (Dessler, 2020).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Socratic questioning fosters critical thinking through assumptions and investigating other viewpoints (Paul and Elder, 2020).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The combination of various questioning methods allows recruiters to assess communication skill, reasoning and decision-making skills (CIPD, 2023).</a:t>
            </a:r>
            <a:endParaRPr lang="en-US" sz="1900"/>
          </a:p>
        </p:txBody>
      </p:sp>
    </p:spTree>
    <p:extLst>
      <p:ext uri="{BB962C8B-B14F-4D97-AF65-F5344CB8AC3E}">
        <p14:creationId xmlns:p14="http://schemas.microsoft.com/office/powerpoint/2010/main" val="1463660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8D2C6-4738-5FA3-6A7D-4FD9F89E5CD1}"/>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Face-to-Face Interview</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B74109-13AE-816C-FCF0-F6768AA861E1}"/>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b="0" i="0" u="none" strike="noStrike">
                <a:effectLst/>
              </a:rPr>
              <a:t>The recruiters can better see the body language and interpersonal communication with face-to-face interviews (Taylor, 2022).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Personal communication would enhance the connection between applicants and the interviewers (Armstrong, 2021).</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Nevertheless, in-person interviews can be more expensive because they will need to travel and spend time (CIPD, 2023).</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They can also narrow the geographical scope of the possible applicants (Dessler, 2020). Irrespective of these shortcomings, face to face interview is still good in top leadership positions.</a:t>
            </a:r>
            <a:endParaRPr lang="en-US" sz="1400"/>
          </a:p>
        </p:txBody>
      </p:sp>
      <p:pic>
        <p:nvPicPr>
          <p:cNvPr id="5" name="Picture 4">
            <a:extLst>
              <a:ext uri="{FF2B5EF4-FFF2-40B4-BE49-F238E27FC236}">
                <a16:creationId xmlns:a16="http://schemas.microsoft.com/office/drawing/2014/main" id="{0D1E38B9-4D6D-FDD5-6A59-F0354F11DD76}"/>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1623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B6BF4-36FA-BA63-DC11-AC1C6B3A054C}"/>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Online Interview</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0F8185-E2B7-4E54-45BB-B5FD7EED39F8}"/>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300" b="0" i="0" u="none" strike="noStrike">
                <a:effectLst/>
              </a:rPr>
              <a:t>The online interviews are carried out using digital methods like Zoom or Microsoft Teams (Forbes, 2023).</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 Virtual interviews decrease the cost of recruitment and enable organisations to more easily tap into a broader talent pool (CIPD, 2023). </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The practice of remote working has also made many organisations use online interviews more often (BBC, 2022).</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 Online interviews however can result in restricted observation of non-verbal communication (Armstrong, 2021). </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It is also possible that the performance at interviews will be impacted by technical troubles and internet connectivity problems (Forbes, 2023).</a:t>
            </a:r>
            <a:endParaRPr lang="en-US" sz="1300"/>
          </a:p>
        </p:txBody>
      </p:sp>
      <p:pic>
        <p:nvPicPr>
          <p:cNvPr id="5" name="Picture 4">
            <a:extLst>
              <a:ext uri="{FF2B5EF4-FFF2-40B4-BE49-F238E27FC236}">
                <a16:creationId xmlns:a16="http://schemas.microsoft.com/office/drawing/2014/main" id="{91BBBA8B-43B0-6D3E-352E-829C00F2BF7C}"/>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6672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1EA4E-AC05-73F4-1238-F91AF79C9B9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200" kern="1200">
                <a:solidFill>
                  <a:schemeClr val="tx1"/>
                </a:solidFill>
                <a:latin typeface="+mj-lt"/>
                <a:ea typeface="+mj-ea"/>
                <a:cs typeface="+mj-cs"/>
              </a:rPr>
              <a:t>Comparison: Face-to-Face vs Online Interviews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5E62407-8E0D-8381-1422-687E758AF159}"/>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0" i="0" u="none" strike="noStrike">
                <a:effectLst/>
              </a:rPr>
              <a:t>In face-to-face interviews, it is possible to have better interpersonal communication and relationship building (Taylor, 2022).</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 Online interviews are more flexible and convenient to global candidates (CIPD, 2023).</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 Virtual interviews lower the cost of travelling and recruitment to organisations by a significant margin (Forbes, 2023).</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 The face-to-face interviews can give a better evaluation of the interpersonal behaviour (Dessler, 2020).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b="0" i="0" u="none" strike="noStrike">
                <a:effectLst/>
              </a:rPr>
              <a:t>Hybrid recruitment approaches, which have integrated both practices, are currently used by many organisations to enhance efficiency and the candidate experience (Harvard Business Review, 2021).</a:t>
            </a:r>
            <a:endParaRPr lang="en-US" sz="1900"/>
          </a:p>
        </p:txBody>
      </p:sp>
    </p:spTree>
    <p:extLst>
      <p:ext uri="{BB962C8B-B14F-4D97-AF65-F5344CB8AC3E}">
        <p14:creationId xmlns:p14="http://schemas.microsoft.com/office/powerpoint/2010/main" val="210174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8F00E-2568-B133-E276-C3021E3368F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Conclusion</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F4C346-AFA0-6EFB-64E7-31619E229257}"/>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0" i="0" u="none" strike="noStrike">
                <a:effectLst/>
              </a:rPr>
              <a:t>Recruitment is an important segment of ensuring that organisations recruit employees capable of transforming organisations with skills (Armstrong, 2021).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Job analysis, job descriptions and person specifications assist organisations in stating the requirements of each position in a very clear manner (Taylor, 2022).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Structured, behavioural and panel interviews have alternative methods of assessing applicant competencies (CIPD, 2023).</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Good questioning strategies will enable recruiters to evaluate communication, problem-solving and leadership (Dessler, 2020).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By integrating face-to-face and online interview, it will be possible to enhance the efficiency of the recruitment process and ensure the effective evaluation of the candidates (Harvard Business Review, 2021).</a:t>
            </a:r>
            <a:endParaRPr lang="en-US" sz="1700"/>
          </a:p>
        </p:txBody>
      </p:sp>
    </p:spTree>
    <p:extLst>
      <p:ext uri="{BB962C8B-B14F-4D97-AF65-F5344CB8AC3E}">
        <p14:creationId xmlns:p14="http://schemas.microsoft.com/office/powerpoint/2010/main" val="1750768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1B0C7-0BE6-4138-96C0-1DBB95EA5F5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References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D42B2D9-2F4C-47B3-9123-C4749C0AC742}"/>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200" b="0" i="0" u="none" strike="noStrike" dirty="0">
                <a:effectLst/>
              </a:rPr>
              <a:t>Armstrong, M. (2021) </a:t>
            </a:r>
            <a:r>
              <a:rPr lang="en-US" sz="1200" b="0" i="1" u="none" strike="noStrike" dirty="0">
                <a:effectLst/>
              </a:rPr>
              <a:t>Armstrong’s handbook of human resource management practice</a:t>
            </a:r>
            <a:r>
              <a:rPr lang="en-US" sz="1200" b="0" i="0" u="none" strike="noStrike" dirty="0">
                <a:effectLst/>
              </a:rPr>
              <a:t>. 15th </a:t>
            </a:r>
            <a:r>
              <a:rPr lang="en-US" sz="1200" b="0" i="0" u="none" strike="noStrike" dirty="0" err="1">
                <a:effectLst/>
              </a:rPr>
              <a:t>edn</a:t>
            </a:r>
            <a:r>
              <a:rPr lang="en-US" sz="1200" b="0" i="0" u="none" strike="noStrike" dirty="0">
                <a:effectLst/>
              </a:rPr>
              <a:t>. London: Kogan Page.</a:t>
            </a:r>
          </a:p>
          <a:p>
            <a:pPr indent="-228600">
              <a:lnSpc>
                <a:spcPct val="90000"/>
              </a:lnSpc>
              <a:spcAft>
                <a:spcPts val="600"/>
              </a:spcAft>
              <a:buFont typeface="Arial" panose="020B0604020202020204" pitchFamily="34" charset="0"/>
              <a:buChar char="•"/>
            </a:pPr>
            <a:r>
              <a:rPr lang="en-US" sz="1200" b="0" i="0" u="none" strike="noStrike" dirty="0">
                <a:effectLst/>
              </a:rPr>
              <a:t>BBC (2022) </a:t>
            </a:r>
            <a:r>
              <a:rPr lang="en-US" sz="1200" b="0" i="1" u="none" strike="noStrike" dirty="0">
                <a:effectLst/>
              </a:rPr>
              <a:t>How remote interviews are changing recruitment practices</a:t>
            </a:r>
            <a:r>
              <a:rPr lang="en-US" sz="1200" b="0" i="0" u="none" strike="noStrike" dirty="0">
                <a:effectLst/>
              </a:rPr>
              <a:t>. Available at: </a:t>
            </a:r>
            <a:r>
              <a:rPr lang="en-US" sz="1200" b="0" i="0" u="none" strike="noStrike" dirty="0">
                <a:effectLst/>
                <a:hlinkClick r:id="rId3"/>
              </a:rPr>
              <a:t>https://www.bbc.com</a:t>
            </a:r>
            <a:r>
              <a:rPr lang="en-US" sz="1200" b="0" i="0" u="none" strike="noStrike" dirty="0">
                <a:effectLst/>
              </a:rPr>
              <a:t> (Accessed: </a:t>
            </a:r>
            <a:r>
              <a:rPr lang="en-US" sz="1200" dirty="0"/>
              <a:t>8</a:t>
            </a:r>
            <a:r>
              <a:rPr lang="en-US" sz="1200" b="0" i="0" u="none" strike="noStrike" dirty="0">
                <a:effectLst/>
              </a:rPr>
              <a:t> March 2026).</a:t>
            </a:r>
          </a:p>
          <a:p>
            <a:pPr indent="-228600">
              <a:lnSpc>
                <a:spcPct val="90000"/>
              </a:lnSpc>
              <a:spcAft>
                <a:spcPts val="600"/>
              </a:spcAft>
              <a:buFont typeface="Arial" panose="020B0604020202020204" pitchFamily="34" charset="0"/>
              <a:buChar char="•"/>
            </a:pPr>
            <a:r>
              <a:rPr lang="en-US" sz="1200" b="0" i="0" u="none" strike="noStrike" dirty="0">
                <a:effectLst/>
              </a:rPr>
              <a:t>Bratton, J. and Gold, J. (2022) </a:t>
            </a:r>
            <a:r>
              <a:rPr lang="en-US" sz="1200" b="0" i="1" u="none" strike="noStrike" dirty="0">
                <a:effectLst/>
              </a:rPr>
              <a:t>Human resource management: Theory and practice</a:t>
            </a:r>
            <a:r>
              <a:rPr lang="en-US" sz="1200" b="0" i="0" u="none" strike="noStrike" dirty="0">
                <a:effectLst/>
              </a:rPr>
              <a:t>. 7th </a:t>
            </a:r>
            <a:r>
              <a:rPr lang="en-US" sz="1200" b="0" i="0" u="none" strike="noStrike" dirty="0" err="1">
                <a:effectLst/>
              </a:rPr>
              <a:t>edn</a:t>
            </a:r>
            <a:r>
              <a:rPr lang="en-US" sz="1200" b="0" i="0" u="none" strike="noStrike" dirty="0">
                <a:effectLst/>
              </a:rPr>
              <a:t>. London: Palgrave Macmillan.</a:t>
            </a:r>
          </a:p>
          <a:p>
            <a:pPr indent="-228600">
              <a:lnSpc>
                <a:spcPct val="90000"/>
              </a:lnSpc>
              <a:spcAft>
                <a:spcPts val="600"/>
              </a:spcAft>
              <a:buFont typeface="Arial" panose="020B0604020202020204" pitchFamily="34" charset="0"/>
              <a:buChar char="•"/>
            </a:pPr>
            <a:r>
              <a:rPr lang="en-US" sz="1200" b="0" i="0" u="none" strike="noStrike" dirty="0">
                <a:effectLst/>
              </a:rPr>
              <a:t>CIPD (2023) </a:t>
            </a:r>
            <a:r>
              <a:rPr lang="en-US" sz="1200" b="0" i="1" u="none" strike="noStrike" dirty="0">
                <a:effectLst/>
              </a:rPr>
              <a:t>Recruitment and selection factsheet</a:t>
            </a:r>
            <a:r>
              <a:rPr lang="en-US" sz="1200" b="0" i="0" u="none" strike="noStrike" dirty="0">
                <a:effectLst/>
              </a:rPr>
              <a:t>. London: Chartered Institute of Personnel and Development. Available at: </a:t>
            </a:r>
            <a:r>
              <a:rPr lang="en-US" sz="1200" b="0" i="0" u="none" strike="noStrike" dirty="0">
                <a:effectLst/>
                <a:hlinkClick r:id="rId4"/>
              </a:rPr>
              <a:t>https://www.cipd.co.uk</a:t>
            </a:r>
            <a:r>
              <a:rPr lang="en-US" sz="1200" b="0" i="0" u="none" strike="noStrike" dirty="0">
                <a:effectLst/>
              </a:rPr>
              <a:t> (Accessed: 10 March 2026).</a:t>
            </a:r>
          </a:p>
          <a:p>
            <a:pPr indent="-228600">
              <a:lnSpc>
                <a:spcPct val="90000"/>
              </a:lnSpc>
              <a:spcAft>
                <a:spcPts val="600"/>
              </a:spcAft>
              <a:buFont typeface="Arial" panose="020B0604020202020204" pitchFamily="34" charset="0"/>
              <a:buChar char="•"/>
            </a:pPr>
            <a:r>
              <a:rPr lang="en-US" sz="1200" b="0" i="0" u="none" strike="noStrike" dirty="0">
                <a:effectLst/>
              </a:rPr>
              <a:t>Dessler, G. (2020) </a:t>
            </a:r>
            <a:r>
              <a:rPr lang="en-US" sz="1200" b="0" i="1" u="none" strike="noStrike" dirty="0">
                <a:effectLst/>
              </a:rPr>
              <a:t>Human resource management</a:t>
            </a:r>
            <a:r>
              <a:rPr lang="en-US" sz="1200" b="0" i="0" u="none" strike="noStrike" dirty="0">
                <a:effectLst/>
              </a:rPr>
              <a:t>. 16th </a:t>
            </a:r>
            <a:r>
              <a:rPr lang="en-US" sz="1200" b="0" i="0" u="none" strike="noStrike" dirty="0" err="1">
                <a:effectLst/>
              </a:rPr>
              <a:t>edn</a:t>
            </a:r>
            <a:r>
              <a:rPr lang="en-US" sz="1200" b="0" i="0" u="none" strike="noStrike" dirty="0">
                <a:effectLst/>
              </a:rPr>
              <a:t>. Harlow: Pearson Education.</a:t>
            </a:r>
          </a:p>
          <a:p>
            <a:pPr indent="-228600">
              <a:lnSpc>
                <a:spcPct val="90000"/>
              </a:lnSpc>
              <a:spcAft>
                <a:spcPts val="600"/>
              </a:spcAft>
              <a:buFont typeface="Arial" panose="020B0604020202020204" pitchFamily="34" charset="0"/>
              <a:buChar char="•"/>
            </a:pPr>
            <a:r>
              <a:rPr lang="en-US" sz="1200" b="0" i="0" u="none" strike="noStrike" dirty="0">
                <a:effectLst/>
              </a:rPr>
              <a:t>Financial Times (2023) </a:t>
            </a:r>
            <a:r>
              <a:rPr lang="en-US" sz="1200" b="0" i="1" u="none" strike="noStrike" dirty="0">
                <a:effectLst/>
              </a:rPr>
              <a:t>Digital recruitment and the changing hiring landscape</a:t>
            </a:r>
            <a:r>
              <a:rPr lang="en-US" sz="1200" b="0" i="0" u="none" strike="noStrike" dirty="0">
                <a:effectLst/>
              </a:rPr>
              <a:t>. Available at: </a:t>
            </a:r>
            <a:r>
              <a:rPr lang="en-US" sz="1200" b="0" i="0" u="none" strike="noStrike" dirty="0">
                <a:effectLst/>
                <a:hlinkClick r:id="rId5"/>
              </a:rPr>
              <a:t>https://www.ft.com</a:t>
            </a:r>
            <a:r>
              <a:rPr lang="en-US" sz="1200" b="0" i="0" u="none" strike="noStrike" dirty="0">
                <a:effectLst/>
              </a:rPr>
              <a:t>(Accessed: 10 March 2026).</a:t>
            </a:r>
          </a:p>
          <a:p>
            <a:pPr indent="-228600">
              <a:lnSpc>
                <a:spcPct val="90000"/>
              </a:lnSpc>
              <a:spcAft>
                <a:spcPts val="600"/>
              </a:spcAft>
              <a:buFont typeface="Arial" panose="020B0604020202020204" pitchFamily="34" charset="0"/>
              <a:buChar char="•"/>
            </a:pPr>
            <a:r>
              <a:rPr lang="en-US" sz="1200" b="0" i="0" u="none" strike="noStrike" dirty="0">
                <a:effectLst/>
              </a:rPr>
              <a:t>Forbes (2023) </a:t>
            </a:r>
            <a:r>
              <a:rPr lang="en-US" sz="1200" b="0" i="1" u="none" strike="noStrike" dirty="0">
                <a:effectLst/>
              </a:rPr>
              <a:t>The rise of virtual recruitment and remote interviews</a:t>
            </a:r>
            <a:r>
              <a:rPr lang="en-US" sz="1200" b="0" i="0" u="none" strike="noStrike" dirty="0">
                <a:effectLst/>
              </a:rPr>
              <a:t>. Available at: </a:t>
            </a:r>
            <a:r>
              <a:rPr lang="en-US" sz="1200" b="0" i="0" u="none" strike="noStrike" dirty="0">
                <a:effectLst/>
                <a:hlinkClick r:id="rId6"/>
              </a:rPr>
              <a:t>https://www.forbes.com</a:t>
            </a:r>
            <a:r>
              <a:rPr lang="en-US" sz="1200" b="0" i="0" u="none" strike="noStrike" dirty="0">
                <a:effectLst/>
              </a:rPr>
              <a:t> (Accessed: 10 March 2026).</a:t>
            </a:r>
          </a:p>
          <a:p>
            <a:pPr indent="-228600">
              <a:lnSpc>
                <a:spcPct val="90000"/>
              </a:lnSpc>
              <a:spcAft>
                <a:spcPts val="600"/>
              </a:spcAft>
              <a:buFont typeface="Arial" panose="020B0604020202020204" pitchFamily="34" charset="0"/>
              <a:buChar char="•"/>
            </a:pPr>
            <a:r>
              <a:rPr lang="en-US" sz="1200" b="0" i="0" u="none" strike="noStrike" dirty="0">
                <a:effectLst/>
              </a:rPr>
              <a:t>Harvard Business Review (2021) </a:t>
            </a:r>
            <a:r>
              <a:rPr lang="en-US" sz="1200" b="0" i="1" u="none" strike="noStrike" dirty="0">
                <a:effectLst/>
              </a:rPr>
              <a:t>How companies are redesigning their hiring processes</a:t>
            </a:r>
            <a:r>
              <a:rPr lang="en-US" sz="1200" b="0" i="0" u="none" strike="noStrike" dirty="0">
                <a:effectLst/>
              </a:rPr>
              <a:t>. Available at: </a:t>
            </a:r>
            <a:r>
              <a:rPr lang="en-US" sz="1200" b="0" i="0" u="none" strike="noStrike" dirty="0">
                <a:effectLst/>
                <a:hlinkClick r:id="rId7"/>
              </a:rPr>
              <a:t>https://hbr.org</a:t>
            </a:r>
            <a:r>
              <a:rPr lang="en-US" sz="1200" b="0" i="0" u="none" strike="noStrike" dirty="0">
                <a:effectLst/>
              </a:rPr>
              <a:t>(Accessed: 12 March 2026).</a:t>
            </a:r>
          </a:p>
          <a:p>
            <a:pPr indent="-228600">
              <a:lnSpc>
                <a:spcPct val="90000"/>
              </a:lnSpc>
              <a:spcAft>
                <a:spcPts val="600"/>
              </a:spcAft>
              <a:buFont typeface="Arial" panose="020B0604020202020204" pitchFamily="34" charset="0"/>
              <a:buChar char="•"/>
            </a:pPr>
            <a:r>
              <a:rPr lang="en-US" sz="1200" b="0" i="0" u="none" strike="noStrike" dirty="0">
                <a:effectLst/>
              </a:rPr>
              <a:t>Kotter, J. (2021) </a:t>
            </a:r>
            <a:r>
              <a:rPr lang="en-US" sz="1200" b="0" i="1" u="none" strike="noStrike" dirty="0">
                <a:effectLst/>
              </a:rPr>
              <a:t>Leading change</a:t>
            </a:r>
            <a:r>
              <a:rPr lang="en-US" sz="1200" b="0" i="0" u="none" strike="noStrike" dirty="0">
                <a:effectLst/>
              </a:rPr>
              <a:t>. Boston: Harvard Business Review Press.</a:t>
            </a:r>
          </a:p>
          <a:p>
            <a:pPr indent="-228600">
              <a:lnSpc>
                <a:spcPct val="90000"/>
              </a:lnSpc>
              <a:spcAft>
                <a:spcPts val="600"/>
              </a:spcAft>
              <a:buFont typeface="Arial" panose="020B0604020202020204" pitchFamily="34" charset="0"/>
              <a:buChar char="•"/>
            </a:pPr>
            <a:r>
              <a:rPr lang="en-US" sz="1200" b="0" i="0" u="none" strike="noStrike" dirty="0">
                <a:effectLst/>
              </a:rPr>
              <a:t>McKinsey &amp; Company (2021) </a:t>
            </a:r>
            <a:r>
              <a:rPr lang="en-US" sz="1200" b="0" i="1" u="none" strike="noStrike" dirty="0">
                <a:effectLst/>
              </a:rPr>
              <a:t>The future of hiring and talent management</a:t>
            </a:r>
            <a:r>
              <a:rPr lang="en-US" sz="1200" b="0" i="0" u="none" strike="noStrike" dirty="0">
                <a:effectLst/>
              </a:rPr>
              <a:t>. Available at: </a:t>
            </a:r>
            <a:r>
              <a:rPr lang="en-US" sz="1200" b="0" i="0" u="none" strike="noStrike" dirty="0">
                <a:effectLst/>
                <a:hlinkClick r:id="rId8"/>
              </a:rPr>
              <a:t>https://www.mckinsey.com</a:t>
            </a:r>
            <a:r>
              <a:rPr lang="en-US" sz="1200" b="0" i="0" u="none" strike="noStrike" dirty="0">
                <a:effectLst/>
              </a:rPr>
              <a:t>(Accessed: 10 March 2026).</a:t>
            </a:r>
          </a:p>
          <a:p>
            <a:pPr indent="-228600">
              <a:lnSpc>
                <a:spcPct val="90000"/>
              </a:lnSpc>
              <a:spcAft>
                <a:spcPts val="600"/>
              </a:spcAft>
              <a:buFont typeface="Arial" panose="020B0604020202020204" pitchFamily="34" charset="0"/>
              <a:buChar char="•"/>
            </a:pPr>
            <a:r>
              <a:rPr lang="en-US" sz="1200" b="0" i="0" u="none" strike="noStrike" dirty="0">
                <a:effectLst/>
              </a:rPr>
              <a:t>Noe, R.A., Hollenbeck, J.R., Gerhart, B. and Wright, P.M. (2021) </a:t>
            </a:r>
            <a:r>
              <a:rPr lang="en-US" sz="1200" b="0" i="1" u="none" strike="noStrike" dirty="0">
                <a:effectLst/>
              </a:rPr>
              <a:t>Human resource management: Gaining a competitive advantage</a:t>
            </a:r>
            <a:r>
              <a:rPr lang="en-US" sz="1200" b="0" i="0" u="none" strike="noStrike" dirty="0">
                <a:effectLst/>
              </a:rPr>
              <a:t>. 12th </a:t>
            </a:r>
            <a:r>
              <a:rPr lang="en-US" sz="1200" b="0" i="0" u="none" strike="noStrike" dirty="0" err="1">
                <a:effectLst/>
              </a:rPr>
              <a:t>edn</a:t>
            </a:r>
            <a:r>
              <a:rPr lang="en-US" sz="1200" b="0" i="0" u="none" strike="noStrike" dirty="0">
                <a:effectLst/>
              </a:rPr>
              <a:t>. New York: McGraw-Hill Education.</a:t>
            </a:r>
          </a:p>
          <a:p>
            <a:pPr indent="-228600">
              <a:lnSpc>
                <a:spcPct val="90000"/>
              </a:lnSpc>
              <a:spcAft>
                <a:spcPts val="600"/>
              </a:spcAft>
              <a:buFont typeface="Arial" panose="020B0604020202020204" pitchFamily="34" charset="0"/>
              <a:buChar char="•"/>
            </a:pPr>
            <a:r>
              <a:rPr lang="en-US" sz="1200" b="0" i="0" u="none" strike="noStrike" dirty="0">
                <a:effectLst/>
              </a:rPr>
              <a:t>Paul, R. and Elder, L. (2020) </a:t>
            </a:r>
            <a:r>
              <a:rPr lang="en-US" sz="1200" b="0" i="1" u="none" strike="noStrike" dirty="0">
                <a:effectLst/>
              </a:rPr>
              <a:t>Critical thinking: Tools for taking charge of your professional and personal life</a:t>
            </a:r>
            <a:r>
              <a:rPr lang="en-US" sz="1200" b="0" i="0" u="none" strike="noStrike" dirty="0">
                <a:effectLst/>
              </a:rPr>
              <a:t>. 3rd </a:t>
            </a:r>
            <a:r>
              <a:rPr lang="en-US" sz="1200" b="0" i="0" u="none" strike="noStrike" dirty="0" err="1">
                <a:effectLst/>
              </a:rPr>
              <a:t>edn</a:t>
            </a:r>
            <a:r>
              <a:rPr lang="en-US" sz="1200" b="0" i="0" u="none" strike="noStrike" dirty="0">
                <a:effectLst/>
              </a:rPr>
              <a:t>. London: Pearson.</a:t>
            </a:r>
          </a:p>
          <a:p>
            <a:pPr indent="-228600">
              <a:lnSpc>
                <a:spcPct val="90000"/>
              </a:lnSpc>
              <a:spcAft>
                <a:spcPts val="600"/>
              </a:spcAft>
              <a:buFont typeface="Arial" panose="020B0604020202020204" pitchFamily="34" charset="0"/>
              <a:buChar char="•"/>
            </a:pPr>
            <a:r>
              <a:rPr lang="en-US" sz="1200" b="0" i="0" u="none" strike="noStrike" dirty="0">
                <a:effectLst/>
              </a:rPr>
              <a:t>Schmidt, F.L., Oh, I.S. and Shaffer, J.A. (2020) ‘The validity and utility of selection methods in personnel psychology’, </a:t>
            </a:r>
            <a:r>
              <a:rPr lang="en-US" sz="1200" b="0" i="1" u="none" strike="noStrike" dirty="0">
                <a:effectLst/>
              </a:rPr>
              <a:t>Personnel Psychology</a:t>
            </a:r>
            <a:r>
              <a:rPr lang="en-US" sz="1200" b="0" i="0" u="none" strike="noStrike" dirty="0">
                <a:effectLst/>
              </a:rPr>
              <a:t>, 73(3), pp. 431–470.</a:t>
            </a:r>
          </a:p>
          <a:p>
            <a:pPr indent="-228600">
              <a:lnSpc>
                <a:spcPct val="90000"/>
              </a:lnSpc>
              <a:spcAft>
                <a:spcPts val="600"/>
              </a:spcAft>
              <a:buFont typeface="Arial" panose="020B0604020202020204" pitchFamily="34" charset="0"/>
              <a:buChar char="•"/>
            </a:pPr>
            <a:r>
              <a:rPr lang="en-US" sz="1200" b="0" i="0" u="none" strike="noStrike" dirty="0">
                <a:effectLst/>
              </a:rPr>
              <a:t>Taylor, S. (2022) </a:t>
            </a:r>
            <a:r>
              <a:rPr lang="en-US" sz="1200" b="0" i="1" u="none" strike="noStrike" dirty="0">
                <a:effectLst/>
              </a:rPr>
              <a:t>Resourcing and talent management</a:t>
            </a:r>
            <a:r>
              <a:rPr lang="en-US" sz="1200" b="0" i="0" u="none" strike="noStrike" dirty="0">
                <a:effectLst/>
              </a:rPr>
              <a:t>. 9th </a:t>
            </a:r>
            <a:r>
              <a:rPr lang="en-US" sz="1200" b="0" i="0" u="none" strike="noStrike" dirty="0" err="1">
                <a:effectLst/>
              </a:rPr>
              <a:t>edn</a:t>
            </a:r>
            <a:r>
              <a:rPr lang="en-US" sz="1200" b="0" i="0" u="none" strike="noStrike" dirty="0">
                <a:effectLst/>
              </a:rPr>
              <a:t>. London: Chartered Institute of Personnel and Development.</a:t>
            </a:r>
          </a:p>
          <a:p>
            <a:pPr indent="-228600">
              <a:lnSpc>
                <a:spcPct val="90000"/>
              </a:lnSpc>
              <a:spcAft>
                <a:spcPts val="600"/>
              </a:spcAft>
              <a:buFont typeface="Arial" panose="020B0604020202020204" pitchFamily="34" charset="0"/>
              <a:buChar char="•"/>
            </a:pPr>
            <a:r>
              <a:rPr lang="en-US" sz="1200" b="0" i="0" u="none" strike="noStrike" dirty="0">
                <a:effectLst/>
              </a:rPr>
              <a:t>Unilever (2023) </a:t>
            </a:r>
            <a:r>
              <a:rPr lang="en-US" sz="1200" b="0" i="1" u="none" strike="noStrike" dirty="0">
                <a:effectLst/>
              </a:rPr>
              <a:t>Annual report and accounts 2023</a:t>
            </a:r>
            <a:r>
              <a:rPr lang="en-US" sz="1200" b="0" i="0" u="none" strike="noStrike" dirty="0">
                <a:effectLst/>
              </a:rPr>
              <a:t>. London: Unilever PLC. Available at: </a:t>
            </a:r>
            <a:r>
              <a:rPr lang="en-US" sz="1200" b="0" i="0" u="none" strike="noStrike" dirty="0">
                <a:effectLst/>
                <a:hlinkClick r:id="rId9"/>
              </a:rPr>
              <a:t>https://www.unilever.com</a:t>
            </a:r>
            <a:r>
              <a:rPr lang="en-US" sz="1200" b="0" i="0" u="none" strike="noStrike" dirty="0">
                <a:effectLst/>
              </a:rPr>
              <a:t>(Accessed: 10 March 2026).</a:t>
            </a:r>
          </a:p>
        </p:txBody>
      </p:sp>
    </p:spTree>
    <p:extLst>
      <p:ext uri="{BB962C8B-B14F-4D97-AF65-F5344CB8AC3E}">
        <p14:creationId xmlns:p14="http://schemas.microsoft.com/office/powerpoint/2010/main" val="8277513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4325</Words>
  <Application>Microsoft Macintosh PowerPoint</Application>
  <PresentationFormat>Widescreen</PresentationFormat>
  <Paragraphs>163</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Developing and Managing Individuals and Teams</vt:lpstr>
      <vt:lpstr>Introduction to Unilever</vt:lpstr>
      <vt:lpstr>Recruitment Process Overview</vt:lpstr>
      <vt:lpstr>Job Analysis</vt:lpstr>
      <vt:lpstr>Job Description and Person Specification</vt:lpstr>
      <vt:lpstr>Interview Type 1: Structured Interview</vt:lpstr>
      <vt:lpstr>Interview Type 2: Behavioural Interview</vt:lpstr>
      <vt:lpstr>Interview Type 3: Panel Interview</vt:lpstr>
      <vt:lpstr>Interview Questioning Techniques</vt:lpstr>
      <vt:lpstr>Face-to-Face Interview</vt:lpstr>
      <vt:lpstr>Online Interview</vt:lpstr>
      <vt:lpstr>Comparison: Face-to-Face vs Online Interviews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dc:title>
  <dc:creator>Sabrina Belcianu</dc:creator>
  <cp:lastModifiedBy>Paraschiva Nunuca</cp:lastModifiedBy>
  <cp:revision>4</cp:revision>
  <cp:lastPrinted>2026-03-15T15:01:49Z</cp:lastPrinted>
  <dcterms:created xsi:type="dcterms:W3CDTF">2026-03-15T14:23:23Z</dcterms:created>
  <dcterms:modified xsi:type="dcterms:W3CDTF">2026-03-19T09:41:06Z</dcterms:modified>
</cp:coreProperties>
</file>