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handoutMasterIdLst>
    <p:handoutMasterId r:id="rId60"/>
  </p:handoutMasterIdLst>
  <p:sldIdLst>
    <p:sldId id="256" r:id="rId2"/>
    <p:sldId id="268" r:id="rId3"/>
    <p:sldId id="285" r:id="rId4"/>
    <p:sldId id="296" r:id="rId5"/>
    <p:sldId id="295" r:id="rId6"/>
    <p:sldId id="294" r:id="rId7"/>
    <p:sldId id="293" r:id="rId8"/>
    <p:sldId id="292" r:id="rId9"/>
    <p:sldId id="291" r:id="rId10"/>
    <p:sldId id="290" r:id="rId11"/>
    <p:sldId id="297" r:id="rId12"/>
    <p:sldId id="289" r:id="rId13"/>
    <p:sldId id="300" r:id="rId14"/>
    <p:sldId id="288" r:id="rId15"/>
    <p:sldId id="299" r:id="rId16"/>
    <p:sldId id="298" r:id="rId17"/>
    <p:sldId id="303" r:id="rId18"/>
    <p:sldId id="302" r:id="rId19"/>
    <p:sldId id="307" r:id="rId20"/>
    <p:sldId id="306" r:id="rId21"/>
    <p:sldId id="305" r:id="rId22"/>
    <p:sldId id="304" r:id="rId23"/>
    <p:sldId id="301" r:id="rId24"/>
    <p:sldId id="287" r:id="rId25"/>
    <p:sldId id="311" r:id="rId26"/>
    <p:sldId id="310" r:id="rId27"/>
    <p:sldId id="309" r:id="rId28"/>
    <p:sldId id="308" r:id="rId29"/>
    <p:sldId id="286" r:id="rId30"/>
    <p:sldId id="312" r:id="rId31"/>
    <p:sldId id="313" r:id="rId32"/>
    <p:sldId id="314" r:id="rId33"/>
    <p:sldId id="315" r:id="rId34"/>
    <p:sldId id="316" r:id="rId35"/>
    <p:sldId id="322" r:id="rId36"/>
    <p:sldId id="321" r:id="rId37"/>
    <p:sldId id="320" r:id="rId38"/>
    <p:sldId id="319" r:id="rId39"/>
    <p:sldId id="318" r:id="rId40"/>
    <p:sldId id="326" r:id="rId41"/>
    <p:sldId id="325" r:id="rId42"/>
    <p:sldId id="324" r:id="rId43"/>
    <p:sldId id="323" r:id="rId44"/>
    <p:sldId id="317" r:id="rId45"/>
    <p:sldId id="327" r:id="rId46"/>
    <p:sldId id="328" r:id="rId47"/>
    <p:sldId id="329" r:id="rId48"/>
    <p:sldId id="334" r:id="rId49"/>
    <p:sldId id="330" r:id="rId50"/>
    <p:sldId id="331" r:id="rId51"/>
    <p:sldId id="332" r:id="rId52"/>
    <p:sldId id="337" r:id="rId53"/>
    <p:sldId id="333" r:id="rId54"/>
    <p:sldId id="335" r:id="rId55"/>
    <p:sldId id="336" r:id="rId56"/>
    <p:sldId id="338" r:id="rId57"/>
    <p:sldId id="339"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s3J8Gjchfjga6w5ngScHA==" hashData="B+MuJ14zi3GBO+PuMm9vQ3Z7Zax3p2SHDUrxGPC8d+ju/bjTw5m3H5+VKKGmvtOtwhgrEQXhZx0C5BmWMiNsH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7558" autoAdjust="0"/>
  </p:normalViewPr>
  <p:slideViewPr>
    <p:cSldViewPr snapToGrid="0">
      <p:cViewPr varScale="1">
        <p:scale>
          <a:sx n="68" d="100"/>
          <a:sy n="68" d="100"/>
        </p:scale>
        <p:origin x="2248" y="48"/>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hailstone/legalweb/D5501.htm"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139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buFontTx/>
              <a:buNone/>
            </a:pPr>
            <a:r>
              <a:rPr lang="en-US" altLang="en-US" sz="1200" b="0" dirty="0" smtClean="0">
                <a:solidFill>
                  <a:srgbClr val="FFFF00"/>
                </a:solidFill>
                <a:latin typeface="Arial" panose="020B0604020202020204" pitchFamily="34" charset="0"/>
                <a:ea typeface="ＭＳ Ｐゴシック" panose="020B0600070205080204" pitchFamily="34" charset="-128"/>
              </a:rPr>
              <a:t>This session will cover the following subjects:</a:t>
            </a:r>
          </a:p>
          <a:p>
            <a:pPr marL="171450" indent="-171450">
              <a:spcBef>
                <a:spcPct val="0"/>
              </a:spcBef>
              <a:buFont typeface="Arial" panose="020B0604020202020204" pitchFamily="34" charset="0"/>
              <a:buChar char="•"/>
            </a:pPr>
            <a:endParaRPr lang="en-US" altLang="en-US" sz="1200" b="0" dirty="0" smtClean="0">
              <a:solidFill>
                <a:srgbClr val="FFFF00"/>
              </a:solidFill>
              <a:latin typeface="Arial" panose="020B0604020202020204" pitchFamily="34" charset="0"/>
              <a:ea typeface="ＭＳ Ｐゴシック" panose="020B0600070205080204" pitchFamily="34" charset="-128"/>
            </a:endParaRPr>
          </a:p>
          <a:p>
            <a:pPr marL="171450" indent="-171450">
              <a:spcBef>
                <a:spcPct val="0"/>
              </a:spcBef>
              <a:buFont typeface="Arial" panose="020B0604020202020204" pitchFamily="34" charset="0"/>
              <a:buChar char="•"/>
            </a:pPr>
            <a:r>
              <a:rPr lang="en-US" altLang="en-US" sz="1200" b="0" dirty="0" smtClean="0">
                <a:solidFill>
                  <a:srgbClr val="FFFF00"/>
                </a:solidFill>
                <a:latin typeface="Arial" panose="020B0604020202020204" pitchFamily="34" charset="0"/>
                <a:ea typeface="ＭＳ Ｐゴシック" panose="020B0600070205080204" pitchFamily="34" charset="-128"/>
              </a:rPr>
              <a:t>Seatbelts</a:t>
            </a:r>
          </a:p>
          <a:p>
            <a:pPr marL="171450" indent="-171450">
              <a:spcBef>
                <a:spcPct val="0"/>
              </a:spcBef>
              <a:buFont typeface="Arial" panose="020B0604020202020204" pitchFamily="34" charset="0"/>
              <a:buChar char="•"/>
            </a:pPr>
            <a:r>
              <a:rPr lang="en-US" altLang="en-US" sz="1200" b="0" dirty="0" err="1" smtClean="0">
                <a:solidFill>
                  <a:srgbClr val="FFFF00"/>
                </a:solidFill>
                <a:latin typeface="Arial" panose="020B0604020202020204" pitchFamily="34" charset="0"/>
                <a:ea typeface="ＭＳ Ｐゴシック" panose="020B0600070205080204" pitchFamily="34" charset="-128"/>
              </a:rPr>
              <a:t>Tyres</a:t>
            </a:r>
            <a:endParaRPr lang="en-US" altLang="en-US" sz="1200" b="0" dirty="0" smtClean="0">
              <a:solidFill>
                <a:srgbClr val="FFFF00"/>
              </a:solidFill>
              <a:latin typeface="Arial" panose="020B0604020202020204" pitchFamily="34" charset="0"/>
              <a:ea typeface="ＭＳ Ｐゴシック" panose="020B0600070205080204" pitchFamily="34" charset="-128"/>
            </a:endParaRPr>
          </a:p>
          <a:p>
            <a:pPr marL="171450" indent="-171450">
              <a:spcBef>
                <a:spcPct val="0"/>
              </a:spcBef>
              <a:buFont typeface="Arial" panose="020B0604020202020204" pitchFamily="34" charset="0"/>
              <a:buChar char="•"/>
            </a:pPr>
            <a:r>
              <a:rPr lang="en-US" altLang="en-US" sz="1200" b="0" dirty="0" smtClean="0">
                <a:solidFill>
                  <a:srgbClr val="FFFF00"/>
                </a:solidFill>
                <a:latin typeface="Arial" panose="020B0604020202020204" pitchFamily="34" charset="0"/>
                <a:ea typeface="ＭＳ Ｐゴシック" panose="020B0600070205080204" pitchFamily="34" charset="-128"/>
              </a:rPr>
              <a:t>Dangerous Condition</a:t>
            </a:r>
          </a:p>
          <a:p>
            <a:pPr marL="171450" indent="-171450">
              <a:spcBef>
                <a:spcPct val="0"/>
              </a:spcBef>
              <a:buFont typeface="Arial" panose="020B0604020202020204" pitchFamily="34" charset="0"/>
              <a:buChar char="•"/>
            </a:pPr>
            <a:r>
              <a:rPr lang="en-US" altLang="en-US" sz="1200" b="0" dirty="0" smtClean="0">
                <a:solidFill>
                  <a:srgbClr val="FFFF00"/>
                </a:solidFill>
                <a:latin typeface="Arial" panose="020B0604020202020204" pitchFamily="34" charset="0"/>
                <a:ea typeface="ＭＳ Ｐゴシック" panose="020B0600070205080204" pitchFamily="34" charset="-128"/>
              </a:rPr>
              <a:t>Dangerous Load</a:t>
            </a:r>
          </a:p>
          <a:p>
            <a:pPr marL="171450" indent="-171450">
              <a:spcBef>
                <a:spcPct val="0"/>
              </a:spcBef>
              <a:buFont typeface="Arial" panose="020B0604020202020204" pitchFamily="34" charset="0"/>
              <a:buChar char="•"/>
            </a:pPr>
            <a:r>
              <a:rPr lang="en-US" altLang="en-US" sz="1200" b="0" dirty="0" smtClean="0">
                <a:solidFill>
                  <a:srgbClr val="FFFF00"/>
                </a:solidFill>
                <a:latin typeface="Arial" panose="020B0604020202020204" pitchFamily="34" charset="0"/>
                <a:ea typeface="ＭＳ Ｐゴシック" panose="020B0600070205080204" pitchFamily="34" charset="-128"/>
              </a:rPr>
              <a:t>Mobile Phones</a:t>
            </a:r>
          </a:p>
          <a:p>
            <a:pPr marL="171450" indent="-171450">
              <a:spcBef>
                <a:spcPct val="0"/>
              </a:spcBef>
              <a:buFont typeface="Arial" panose="020B0604020202020204" pitchFamily="34" charset="0"/>
              <a:buChar char="•"/>
            </a:pPr>
            <a:r>
              <a:rPr lang="en-US" altLang="en-US" sz="1200" b="0" dirty="0" smtClean="0">
                <a:solidFill>
                  <a:srgbClr val="FFFF00"/>
                </a:solidFill>
                <a:latin typeface="Arial" panose="020B0604020202020204" pitchFamily="34" charset="0"/>
                <a:ea typeface="ＭＳ Ｐゴシック" panose="020B0600070205080204" pitchFamily="34" charset="-128"/>
              </a:rPr>
              <a:t>Lights</a:t>
            </a:r>
          </a:p>
          <a:p>
            <a:pPr marL="171450" indent="-171450">
              <a:spcBef>
                <a:spcPct val="0"/>
              </a:spcBef>
              <a:buFont typeface="Arial" panose="020B0604020202020204" pitchFamily="34" charset="0"/>
              <a:buChar char="•"/>
            </a:pPr>
            <a:r>
              <a:rPr lang="en-US" altLang="en-US" sz="1200" b="0" dirty="0" smtClean="0">
                <a:solidFill>
                  <a:srgbClr val="FFFF00"/>
                </a:solidFill>
                <a:latin typeface="Arial" panose="020B0604020202020204" pitchFamily="34" charset="0"/>
                <a:ea typeface="ＭＳ Ｐゴシック" panose="020B0600070205080204" pitchFamily="34" charset="-128"/>
              </a:rPr>
              <a:t>Exhausts</a:t>
            </a:r>
          </a:p>
          <a:p>
            <a:pPr marL="171450" indent="-171450">
              <a:spcBef>
                <a:spcPct val="0"/>
              </a:spcBef>
              <a:buFont typeface="Arial" panose="020B0604020202020204" pitchFamily="34" charset="0"/>
              <a:buChar char="•"/>
            </a:pPr>
            <a:r>
              <a:rPr lang="en-US" altLang="en-US" sz="1200" b="0" dirty="0" smtClean="0">
                <a:solidFill>
                  <a:srgbClr val="FFFF00"/>
                </a:solidFill>
                <a:latin typeface="Arial" panose="020B0604020202020204" pitchFamily="34" charset="0"/>
                <a:ea typeface="ＭＳ Ｐゴシック" panose="020B0600070205080204" pitchFamily="34" charset="-128"/>
              </a:rPr>
              <a:t>Windscreen Wipers and washers</a:t>
            </a:r>
            <a:endParaRPr lang="en-GB" altLang="en-US" sz="1200" b="0" dirty="0" smtClean="0">
              <a:solidFill>
                <a:srgbClr val="FFFF00"/>
              </a:solidFill>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110980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3862269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536735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solidFill>
                  <a:srgbClr val="000000"/>
                </a:solidFill>
                <a:latin typeface="Arial" panose="020B0604020202020204" pitchFamily="34" charset="0"/>
                <a:ea typeface="ＭＳ Ｐゴシック" panose="020B0600070205080204" pitchFamily="34" charset="-128"/>
              </a:rPr>
              <a:t>Children under 3 years MUST use the child restraint appropriate for their weight in all cars, vans and other goods vehicles, with the single exception for the rear of taxis. They cannot travel otherwise. This means for example that they may not travel in cars, vans or goods vehicles which do not have seat belts installed. </a:t>
            </a:r>
          </a:p>
          <a:p>
            <a:endParaRPr lang="en-GB" altLang="en-US" dirty="0" smtClean="0">
              <a:solidFill>
                <a:srgbClr val="000000"/>
              </a:solidFill>
              <a:latin typeface="Arial" panose="020B0604020202020204" pitchFamily="34" charset="0"/>
              <a:ea typeface="ＭＳ Ｐゴシック" panose="020B0600070205080204" pitchFamily="34" charset="-128"/>
            </a:endParaRPr>
          </a:p>
          <a:p>
            <a:r>
              <a:rPr lang="en-GB" altLang="en-US" dirty="0" smtClean="0">
                <a:solidFill>
                  <a:srgbClr val="000000"/>
                </a:solidFill>
                <a:latin typeface="Arial" panose="020B0604020202020204" pitchFamily="34" charset="0"/>
                <a:ea typeface="ＭＳ Ｐゴシック" panose="020B0600070205080204" pitchFamily="34" charset="-128"/>
              </a:rPr>
              <a:t>What do you mean by "child restraints"? "Child restraints" is the collective term in the seat belt wearing legislation for baby seats, child seats, booster seats and booster cushions. Modern child restraints are designed for specific weight ranges of child.</a:t>
            </a:r>
          </a:p>
          <a:p>
            <a:endParaRPr lang="en-GB" altLang="en-US" dirty="0" smtClean="0">
              <a:solidFill>
                <a:srgbClr val="000000"/>
              </a:solidFill>
              <a:latin typeface="Arial" panose="020B0604020202020204" pitchFamily="34" charset="0"/>
              <a:ea typeface="ＭＳ Ｐゴシック" panose="020B0600070205080204" pitchFamily="34" charset="-128"/>
            </a:endParaRPr>
          </a:p>
          <a:p>
            <a:r>
              <a:rPr lang="en-GB" altLang="en-US" dirty="0" smtClean="0">
                <a:solidFill>
                  <a:srgbClr val="000000"/>
                </a:solidFill>
                <a:latin typeface="Arial" panose="020B0604020202020204" pitchFamily="34" charset="0"/>
                <a:ea typeface="ＭＳ Ｐゴシック" panose="020B0600070205080204" pitchFamily="34" charset="-128"/>
              </a:rPr>
              <a:t>In addition, the revised regulations also say that rear-facing baby seats </a:t>
            </a:r>
            <a:r>
              <a:rPr lang="en-GB" altLang="en-US" b="1" dirty="0" smtClean="0">
                <a:solidFill>
                  <a:srgbClr val="000000"/>
                </a:solidFill>
                <a:latin typeface="Arial" panose="020B0604020202020204" pitchFamily="34" charset="0"/>
                <a:ea typeface="ＭＳ Ｐゴシック" panose="020B0600070205080204" pitchFamily="34" charset="-128"/>
              </a:rPr>
              <a:t>MUST NOT</a:t>
            </a:r>
            <a:r>
              <a:rPr lang="en-GB" altLang="en-US" dirty="0" smtClean="0">
                <a:solidFill>
                  <a:srgbClr val="000000"/>
                </a:solidFill>
                <a:latin typeface="Arial" panose="020B0604020202020204" pitchFamily="34" charset="0"/>
                <a:ea typeface="ＭＳ Ｐゴシック" panose="020B0600070205080204" pitchFamily="34" charset="-128"/>
              </a:rPr>
              <a:t> be used in a seat protected by a frontal air-bag unless the air-bag has been deactivated manually or automatically.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499552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solidFill>
                  <a:srgbClr val="000000"/>
                </a:solidFill>
                <a:latin typeface="Arial" panose="020B0604020202020204" pitchFamily="34" charset="0"/>
                <a:ea typeface="ＭＳ Ｐゴシック" panose="020B0600070205080204" pitchFamily="34" charset="-128"/>
              </a:rPr>
              <a:t>Examples. A 7 year old who is 140 </a:t>
            </a:r>
            <a:r>
              <a:rPr lang="en-GB" altLang="en-US" dirty="0" err="1" smtClean="0">
                <a:solidFill>
                  <a:srgbClr val="000000"/>
                </a:solidFill>
                <a:latin typeface="Arial" panose="020B0604020202020204" pitchFamily="34" charset="0"/>
                <a:ea typeface="ＭＳ Ｐゴシック" panose="020B0600070205080204" pitchFamily="34" charset="-128"/>
              </a:rPr>
              <a:t>cms</a:t>
            </a:r>
            <a:r>
              <a:rPr lang="en-GB" altLang="en-US" dirty="0" smtClean="0">
                <a:solidFill>
                  <a:srgbClr val="000000"/>
                </a:solidFill>
                <a:latin typeface="Arial" panose="020B0604020202020204" pitchFamily="34" charset="0"/>
                <a:ea typeface="ＭＳ Ｐゴシック" panose="020B0600070205080204" pitchFamily="34" charset="-128"/>
              </a:rPr>
              <a:t> tall is over the height for a child restraint and may use an adult seat belt. A 12 year old who is 130 </a:t>
            </a:r>
            <a:r>
              <a:rPr lang="en-GB" altLang="en-US" dirty="0" err="1" smtClean="0">
                <a:solidFill>
                  <a:srgbClr val="000000"/>
                </a:solidFill>
                <a:latin typeface="Arial" panose="020B0604020202020204" pitchFamily="34" charset="0"/>
                <a:ea typeface="ＭＳ Ｐゴシック" panose="020B0600070205080204" pitchFamily="34" charset="-128"/>
              </a:rPr>
              <a:t>cms</a:t>
            </a:r>
            <a:r>
              <a:rPr lang="en-GB" altLang="en-US" dirty="0" smtClean="0">
                <a:solidFill>
                  <a:srgbClr val="000000"/>
                </a:solidFill>
                <a:latin typeface="Arial" panose="020B0604020202020204" pitchFamily="34" charset="0"/>
                <a:ea typeface="ＭＳ Ｐゴシック" panose="020B0600070205080204" pitchFamily="34" charset="-128"/>
              </a:rPr>
              <a:t> tall is over the age threshold and therefore may use an adult belt.</a:t>
            </a:r>
          </a:p>
          <a:p>
            <a:endParaRPr lang="en-GB" altLang="en-US" b="1" dirty="0" smtClean="0">
              <a:solidFill>
                <a:srgbClr val="000000"/>
              </a:solidFill>
              <a:latin typeface="Arial" panose="020B0604020202020204" pitchFamily="34" charset="0"/>
              <a:ea typeface="ＭＳ Ｐゴシック" panose="020B0600070205080204" pitchFamily="34" charset="-128"/>
            </a:endParaRPr>
          </a:p>
          <a:p>
            <a:r>
              <a:rPr lang="en-GB" altLang="en-US" dirty="0" smtClean="0">
                <a:solidFill>
                  <a:srgbClr val="000000"/>
                </a:solidFill>
                <a:latin typeface="Arial" panose="020B0604020202020204" pitchFamily="34" charset="0"/>
                <a:ea typeface="ＭＳ Ｐゴシック" panose="020B0600070205080204" pitchFamily="34" charset="-128"/>
              </a:rPr>
              <a:t>If no seat belts are fitted in the front, then children under 135 </a:t>
            </a:r>
            <a:r>
              <a:rPr lang="en-GB" altLang="en-US" dirty="0" err="1" smtClean="0">
                <a:solidFill>
                  <a:srgbClr val="000000"/>
                </a:solidFill>
                <a:latin typeface="Arial" panose="020B0604020202020204" pitchFamily="34" charset="0"/>
                <a:ea typeface="ＭＳ Ｐゴシック" panose="020B0600070205080204" pitchFamily="34" charset="-128"/>
              </a:rPr>
              <a:t>cms</a:t>
            </a:r>
            <a:r>
              <a:rPr lang="en-GB" altLang="en-US" dirty="0" smtClean="0">
                <a:solidFill>
                  <a:srgbClr val="000000"/>
                </a:solidFill>
                <a:latin typeface="Arial" panose="020B0604020202020204" pitchFamily="34" charset="0"/>
                <a:ea typeface="ＭＳ Ｐゴシック" panose="020B0600070205080204" pitchFamily="34" charset="-128"/>
              </a:rPr>
              <a:t> in height (who are also under 12 years of age) cannot travel in the front.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739300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Arial" panose="020B0604020202020204" pitchFamily="34" charset="0"/>
                <a:ea typeface="ＭＳ Ｐゴシック" panose="020B0600070205080204" pitchFamily="34" charset="-128"/>
              </a:rPr>
              <a:t>Anyone who has attained the age of 14 years is responsible for themselves and should be dealt with accordingly - consider that the driver could be liable for aiding and abetting the passenger.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538405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smtClean="0">
                <a:solidFill>
                  <a:srgbClr val="000000"/>
                </a:solidFill>
                <a:latin typeface="Arial" panose="020B0604020202020204" pitchFamily="34" charset="0"/>
                <a:ea typeface="ＭＳ Ｐゴシック" panose="020B0600070205080204" pitchFamily="34" charset="-128"/>
              </a:rPr>
              <a:t>One of the exemptions applies to the driver of, or passenger in, a goods vehicle while on a journey that does not exceed 50 meters and is for the purpose of delivery or collection.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532264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869323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b="0" dirty="0" smtClean="0">
                <a:latin typeface="Arial" panose="020B0604020202020204" pitchFamily="34" charset="0"/>
                <a:ea typeface="ＭＳ Ｐゴシック" panose="020B0600070205080204" pitchFamily="34" charset="-128"/>
              </a:rPr>
              <a:t>Not pregnant women  - even more reason to war one but they may get a medical exemption certificate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859786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72364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827838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912006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smtClean="0">
                <a:solidFill>
                  <a:srgbClr val="000000"/>
                </a:solidFill>
                <a:latin typeface="Arial" panose="020B0604020202020204" pitchFamily="34" charset="0"/>
                <a:ea typeface="ＭＳ Ｐゴシック" panose="020B0600070205080204" pitchFamily="34" charset="-128"/>
              </a:rPr>
              <a:t>Groove</a:t>
            </a:r>
            <a:r>
              <a:rPr lang="en-GB" altLang="en-US" dirty="0" smtClean="0">
                <a:solidFill>
                  <a:srgbClr val="000000"/>
                </a:solidFill>
                <a:latin typeface="Arial" panose="020B0604020202020204" pitchFamily="34" charset="0"/>
                <a:ea typeface="ＭＳ Ｐゴシック" panose="020B0600070205080204" pitchFamily="34" charset="-128"/>
              </a:rPr>
              <a:t/>
            </a:r>
            <a:br>
              <a:rPr lang="en-GB" altLang="en-US" dirty="0" smtClean="0">
                <a:solidFill>
                  <a:srgbClr val="000000"/>
                </a:solidFill>
                <a:latin typeface="Arial" panose="020B0604020202020204" pitchFamily="34" charset="0"/>
                <a:ea typeface="ＭＳ Ｐゴシック" panose="020B0600070205080204" pitchFamily="34" charset="-128"/>
              </a:rPr>
            </a:br>
            <a:r>
              <a:rPr lang="en-GB" altLang="en-US" dirty="0" smtClean="0">
                <a:solidFill>
                  <a:srgbClr val="000000"/>
                </a:solidFill>
                <a:latin typeface="Arial" panose="020B0604020202020204" pitchFamily="34" charset="0"/>
                <a:ea typeface="ＭＳ Ｐゴシック" panose="020B0600070205080204" pitchFamily="34" charset="-128"/>
              </a:rPr>
              <a:t>A groove is the sunken part of a tyre's tread. Notably grooves are the fundamental components in deciding a tyre's quality. The groove improves the braking performance and driving power of a tyre. Groove depth and design also effects road noise and the rate of a tyre's </a:t>
            </a:r>
            <a:r>
              <a:rPr lang="en-GB" altLang="en-US" dirty="0" err="1" smtClean="0">
                <a:solidFill>
                  <a:srgbClr val="000000"/>
                </a:solidFill>
                <a:latin typeface="Arial" panose="020B0604020202020204" pitchFamily="34" charset="0"/>
                <a:ea typeface="ＭＳ Ｐゴシック" panose="020B0600070205080204" pitchFamily="34" charset="-128"/>
              </a:rPr>
              <a:t>treadwear</a:t>
            </a:r>
            <a:r>
              <a:rPr lang="en-GB" altLang="en-US" dirty="0" smtClean="0">
                <a:solidFill>
                  <a:srgbClr val="000000"/>
                </a:solidFill>
                <a:latin typeface="Arial" panose="020B0604020202020204" pitchFamily="34" charset="0"/>
                <a:ea typeface="ＭＳ Ｐゴシック" panose="020B0600070205080204" pitchFamily="34" charset="-128"/>
              </a:rPr>
              <a:t>.</a:t>
            </a:r>
          </a:p>
          <a:p>
            <a:r>
              <a:rPr lang="en-GB" altLang="en-US" b="1" dirty="0" err="1" smtClean="0">
                <a:solidFill>
                  <a:srgbClr val="000000"/>
                </a:solidFill>
                <a:latin typeface="Arial" panose="020B0604020202020204" pitchFamily="34" charset="0"/>
                <a:ea typeface="ＭＳ Ｐゴシック" panose="020B0600070205080204" pitchFamily="34" charset="-128"/>
              </a:rPr>
              <a:t>Sipe</a:t>
            </a:r>
            <a:r>
              <a:rPr lang="en-GB" altLang="en-US" dirty="0" smtClean="0">
                <a:solidFill>
                  <a:srgbClr val="000000"/>
                </a:solidFill>
                <a:latin typeface="Arial" panose="020B0604020202020204" pitchFamily="34" charset="0"/>
                <a:ea typeface="ＭＳ Ｐゴシック" panose="020B0600070205080204" pitchFamily="34" charset="-128"/>
              </a:rPr>
              <a:t/>
            </a:r>
            <a:br>
              <a:rPr lang="en-GB" altLang="en-US" dirty="0" smtClean="0">
                <a:solidFill>
                  <a:srgbClr val="000000"/>
                </a:solidFill>
                <a:latin typeface="Arial" panose="020B0604020202020204" pitchFamily="34" charset="0"/>
                <a:ea typeface="ＭＳ Ｐゴシック" panose="020B0600070205080204" pitchFamily="34" charset="-128"/>
              </a:rPr>
            </a:br>
            <a:r>
              <a:rPr lang="en-GB" altLang="en-US" dirty="0" smtClean="0">
                <a:solidFill>
                  <a:srgbClr val="000000"/>
                </a:solidFill>
                <a:latin typeface="Arial" panose="020B0604020202020204" pitchFamily="34" charset="0"/>
                <a:ea typeface="ＭＳ Ｐゴシック" panose="020B0600070205080204" pitchFamily="34" charset="-128"/>
              </a:rPr>
              <a:t>A </a:t>
            </a:r>
            <a:r>
              <a:rPr lang="en-GB" altLang="en-US" dirty="0" err="1" smtClean="0">
                <a:solidFill>
                  <a:srgbClr val="000000"/>
                </a:solidFill>
                <a:latin typeface="Arial" panose="020B0604020202020204" pitchFamily="34" charset="0"/>
                <a:ea typeface="ＭＳ Ｐゴシック" panose="020B0600070205080204" pitchFamily="34" charset="-128"/>
              </a:rPr>
              <a:t>sipe</a:t>
            </a:r>
            <a:r>
              <a:rPr lang="en-GB" altLang="en-US" dirty="0" smtClean="0">
                <a:solidFill>
                  <a:srgbClr val="000000"/>
                </a:solidFill>
                <a:latin typeface="Arial" panose="020B0604020202020204" pitchFamily="34" charset="0"/>
                <a:ea typeface="ＭＳ Ｐゴシック" panose="020B0600070205080204" pitchFamily="34" charset="-128"/>
              </a:rPr>
              <a:t> is a fine groove in the tread pattern. The function of a </a:t>
            </a:r>
            <a:r>
              <a:rPr lang="en-GB" altLang="en-US" dirty="0" err="1" smtClean="0">
                <a:solidFill>
                  <a:srgbClr val="000000"/>
                </a:solidFill>
                <a:latin typeface="Arial" panose="020B0604020202020204" pitchFamily="34" charset="0"/>
                <a:ea typeface="ＭＳ Ｐゴシック" panose="020B0600070205080204" pitchFamily="34" charset="-128"/>
              </a:rPr>
              <a:t>sipe</a:t>
            </a:r>
            <a:r>
              <a:rPr lang="en-GB" altLang="en-US" dirty="0" smtClean="0">
                <a:solidFill>
                  <a:srgbClr val="000000"/>
                </a:solidFill>
                <a:latin typeface="Arial" panose="020B0604020202020204" pitchFamily="34" charset="0"/>
                <a:ea typeface="ＭＳ Ｐゴシック" panose="020B0600070205080204" pitchFamily="34" charset="-128"/>
              </a:rPr>
              <a:t> is to enhance braking and driving performance, and to provide driving stability and comfort. In the case of winter tyres it allows grip on icy conditions through the biting effect of the edge, and also improves braking control wet roads.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833628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4911204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8837442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6943001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4049861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7852665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9093749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3457954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3232636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5867553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200" dirty="0" smtClean="0">
                <a:latin typeface="Arial" charset="0"/>
                <a:cs typeface="Arial" charset="0"/>
              </a:rPr>
              <a:t>Although it is a requirement to pass an MOT test, it is not an offence to carry a defective spare </a:t>
            </a:r>
            <a:r>
              <a:rPr lang="en-US" sz="1200" dirty="0" err="1" smtClean="0">
                <a:latin typeface="Arial" charset="0"/>
                <a:cs typeface="Arial" charset="0"/>
              </a:rPr>
              <a:t>tyre</a:t>
            </a:r>
            <a:r>
              <a:rPr lang="en-US" sz="1200" dirty="0" smtClean="0">
                <a:latin typeface="Arial" charset="0"/>
                <a:cs typeface="Arial" charset="0"/>
              </a:rPr>
              <a:t>. It becomes an offence if it is put on the vehicle.</a:t>
            </a:r>
          </a:p>
          <a:p>
            <a:pPr>
              <a:defRPr/>
            </a:pPr>
            <a:endParaRPr lang="en-US" sz="1200" dirty="0" smtClean="0">
              <a:latin typeface="Arial" charset="0"/>
              <a:cs typeface="Arial" charset="0"/>
            </a:endParaRPr>
          </a:p>
          <a:p>
            <a:pPr>
              <a:defRPr/>
            </a:pPr>
            <a:r>
              <a:rPr lang="en-US" sz="1200" dirty="0" smtClean="0">
                <a:latin typeface="Arial" charset="0"/>
                <a:cs typeface="Arial" charset="0"/>
              </a:rPr>
              <a:t>Offences in relation to defective </a:t>
            </a:r>
            <a:r>
              <a:rPr lang="en-US" sz="1200" dirty="0" err="1" smtClean="0">
                <a:latin typeface="Arial" charset="0"/>
                <a:cs typeface="Arial" charset="0"/>
              </a:rPr>
              <a:t>tyres</a:t>
            </a:r>
            <a:r>
              <a:rPr lang="en-US" sz="1200" dirty="0" smtClean="0">
                <a:latin typeface="Arial" charset="0"/>
                <a:cs typeface="Arial" charset="0"/>
              </a:rPr>
              <a:t> carry 3 penalty points and may be dealt with by way </a:t>
            </a:r>
            <a:r>
              <a:rPr lang="en-GB" sz="1200" dirty="0" smtClean="0">
                <a:latin typeface="Arial" charset="0"/>
                <a:cs typeface="Arial" charset="0"/>
              </a:rPr>
              <a:t>of T.O.R. (Traffic Offence Report)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32469662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buClr>
                <a:schemeClr val="tx1"/>
              </a:buClr>
            </a:pPr>
            <a:r>
              <a:rPr lang="en-US" altLang="en-US" dirty="0" smtClean="0">
                <a:latin typeface="Arial" panose="020B0604020202020204" pitchFamily="34" charset="0"/>
                <a:ea typeface="ＭＳ Ｐゴシック" panose="020B0600070205080204" pitchFamily="34" charset="-128"/>
                <a:cs typeface="Arial" panose="020B0604020202020204" pitchFamily="34" charset="0"/>
              </a:rPr>
              <a:t>It is an offence to use, cause or permit another to use a motor vehicle or trailer on a road when the condition is such that there is a likelihood of the danger of injury to other road users.</a:t>
            </a:r>
          </a:p>
          <a:p>
            <a:pPr>
              <a:lnSpc>
                <a:spcPct val="90000"/>
              </a:lnSpc>
              <a:buClr>
                <a:schemeClr val="tx1"/>
              </a:buClr>
            </a:pPr>
            <a:r>
              <a:rPr lang="en-US" altLang="en-US" dirty="0" smtClean="0">
                <a:latin typeface="Arial" panose="020B0604020202020204" pitchFamily="34" charset="0"/>
                <a:ea typeface="ＭＳ Ｐゴシック" panose="020B0600070205080204" pitchFamily="34" charset="-128"/>
                <a:cs typeface="Arial" panose="020B0604020202020204" pitchFamily="34" charset="0"/>
              </a:rPr>
              <a:t>There must be actual danger, which would be obvious to a careful and competent motorist.</a:t>
            </a:r>
          </a:p>
          <a:p>
            <a:pPr>
              <a:buClr>
                <a:schemeClr val="tx1"/>
              </a:buClr>
            </a:pPr>
            <a:r>
              <a:rPr lang="en-US" altLang="en-US" dirty="0" smtClean="0">
                <a:latin typeface="Arial" panose="020B0604020202020204" pitchFamily="34" charset="0"/>
                <a:ea typeface="ＭＳ Ｐゴシック" panose="020B0600070205080204" pitchFamily="34" charset="-128"/>
                <a:cs typeface="Arial" panose="020B0604020202020204" pitchFamily="34" charset="0"/>
              </a:rPr>
              <a:t>This legislation is broken down into four areas.</a:t>
            </a:r>
            <a:endParaRPr lang="en-GB" altLang="en-US"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27525305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34029704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37654228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3043626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27520768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41023964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smtClean="0">
                <a:latin typeface="Arial" panose="020B0604020202020204" pitchFamily="34" charset="0"/>
                <a:ea typeface="ＭＳ Ｐゴシック" panose="020B0600070205080204" pitchFamily="34" charset="-128"/>
              </a:rPr>
              <a:t>The terms drive, motor vehicle and road have already been discussed and have the same meaning for this offence.  The offence can therefore be committed whilst the driver is using a mobile telephone whilst the vehicle is stationary on a road with the engine running.</a:t>
            </a:r>
          </a:p>
          <a:p>
            <a:pPr eaLnBrk="1" hangingPunct="1"/>
            <a:endParaRPr lang="en-GB" altLang="en-US" dirty="0" smtClean="0">
              <a:latin typeface="Arial" panose="020B0604020202020204" pitchFamily="34" charset="0"/>
              <a:ea typeface="ＭＳ Ｐゴシック" panose="020B0600070205080204" pitchFamily="34" charset="-128"/>
            </a:endParaRPr>
          </a:p>
          <a:p>
            <a:pPr eaLnBrk="1" hangingPunct="1"/>
            <a:r>
              <a:rPr lang="en-GB" altLang="en-US" dirty="0" smtClean="0">
                <a:latin typeface="Arial" panose="020B0604020202020204" pitchFamily="34" charset="0"/>
                <a:ea typeface="ＭＳ Ｐゴシック" panose="020B0600070205080204" pitchFamily="34" charset="-128"/>
              </a:rPr>
              <a:t>The offence only applies to a device being held in the hand by the driver at any stage in its operation.  </a:t>
            </a:r>
            <a:r>
              <a:rPr lang="en-GB" altLang="en-US" b="1" dirty="0" smtClean="0">
                <a:latin typeface="Arial" panose="020B0604020202020204" pitchFamily="34" charset="0"/>
                <a:ea typeface="ＭＳ Ｐゴシック" panose="020B0600070205080204" pitchFamily="34" charset="-128"/>
              </a:rPr>
              <a:t>Hands-free systems where the device is clipped into a holder and which has a built in speaker system will not be subject to the regulation.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17365420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39350971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34266174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9095059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42</a:t>
            </a:fld>
            <a:endParaRPr lang="en-GB"/>
          </a:p>
        </p:txBody>
      </p:sp>
    </p:spTree>
    <p:extLst>
      <p:ext uri="{BB962C8B-B14F-4D97-AF65-F5344CB8AC3E}">
        <p14:creationId xmlns:p14="http://schemas.microsoft.com/office/powerpoint/2010/main" val="21476617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b="1" dirty="0" smtClean="0">
                <a:latin typeface="Arial" panose="020B0604020202020204" pitchFamily="34" charset="0"/>
                <a:ea typeface="ＭＳ Ｐゴシック" panose="020B0600070205080204" pitchFamily="34" charset="-128"/>
              </a:rPr>
              <a:t>Front Position Lamp</a:t>
            </a:r>
            <a:r>
              <a:rPr lang="en-GB" altLang="en-US" dirty="0" smtClean="0">
                <a:latin typeface="Arial" panose="020B0604020202020204" pitchFamily="34" charset="0"/>
                <a:ea typeface="ＭＳ Ｐゴシック" panose="020B0600070205080204" pitchFamily="34" charset="-128"/>
              </a:rPr>
              <a:t> means a lamp used to indicate the presence and width of a vehicle when viewed from the front. </a:t>
            </a:r>
          </a:p>
          <a:p>
            <a:pPr eaLnBrk="1" hangingPunct="1"/>
            <a:r>
              <a:rPr lang="en-GB" altLang="en-US" b="1" dirty="0" smtClean="0">
                <a:latin typeface="Arial" panose="020B0604020202020204" pitchFamily="34" charset="0"/>
                <a:ea typeface="ＭＳ Ｐゴシック" panose="020B0600070205080204" pitchFamily="34" charset="-128"/>
              </a:rPr>
              <a:t>DIM-DIP DEVICE</a:t>
            </a:r>
            <a:r>
              <a:rPr lang="en-GB" altLang="en-US" dirty="0" smtClean="0">
                <a:latin typeface="Arial" panose="020B0604020202020204" pitchFamily="34" charset="0"/>
                <a:ea typeface="ＭＳ Ｐゴシック" panose="020B0600070205080204" pitchFamily="34" charset="-128"/>
              </a:rPr>
              <a:t> means a device which is capable of causing a dipped-beam headlamp to operate at reduced intensity.</a:t>
            </a:r>
            <a:br>
              <a:rPr lang="en-GB" altLang="en-US" dirty="0" smtClean="0">
                <a:latin typeface="Arial" panose="020B0604020202020204" pitchFamily="34" charset="0"/>
                <a:ea typeface="ＭＳ Ｐゴシック" panose="020B0600070205080204" pitchFamily="34" charset="-128"/>
              </a:rPr>
            </a:br>
            <a:r>
              <a:rPr lang="en-GB" altLang="en-US" b="1" dirty="0" smtClean="0">
                <a:latin typeface="Arial" panose="020B0604020202020204" pitchFamily="34" charset="0"/>
                <a:ea typeface="ＭＳ Ｐゴシック" panose="020B0600070205080204" pitchFamily="34" charset="-128"/>
              </a:rPr>
              <a:t>DIPPED BEAM</a:t>
            </a:r>
            <a:r>
              <a:rPr lang="en-GB" altLang="en-US" dirty="0" smtClean="0">
                <a:latin typeface="Arial" panose="020B0604020202020204" pitchFamily="34" charset="0"/>
                <a:ea typeface="ＭＳ Ｐゴシック" panose="020B0600070205080204" pitchFamily="34" charset="-128"/>
              </a:rPr>
              <a:t> means a beam of light emitted by a lamp which illuminates the road ahead of the vehicle without causing undue dazzle or discomfort to oncoming drivers or other road users.</a:t>
            </a:r>
            <a:br>
              <a:rPr lang="en-GB" altLang="en-US" dirty="0" smtClean="0">
                <a:latin typeface="Arial" panose="020B0604020202020204" pitchFamily="34" charset="0"/>
                <a:ea typeface="ＭＳ Ｐゴシック" panose="020B0600070205080204" pitchFamily="34" charset="-128"/>
              </a:rPr>
            </a:br>
            <a:r>
              <a:rPr lang="en-GB" altLang="en-US" b="1" dirty="0" smtClean="0">
                <a:latin typeface="Arial" panose="020B0604020202020204" pitchFamily="34" charset="0"/>
                <a:ea typeface="ＭＳ Ｐゴシック" panose="020B0600070205080204" pitchFamily="34" charset="-128"/>
              </a:rPr>
              <a:t>Main beam</a:t>
            </a:r>
            <a:r>
              <a:rPr lang="en-GB" altLang="en-US" dirty="0" smtClean="0">
                <a:latin typeface="Arial" panose="020B0604020202020204" pitchFamily="34" charset="0"/>
                <a:ea typeface="ＭＳ Ｐゴシック" panose="020B0600070205080204" pitchFamily="34" charset="-128"/>
              </a:rPr>
              <a:t> means a beam of light emitted by a headlamp which illuminates the road over a long distance ahead of the vehicle.</a:t>
            </a:r>
            <a:br>
              <a:rPr lang="en-GB" altLang="en-US" dirty="0" smtClean="0">
                <a:latin typeface="Arial" panose="020B0604020202020204" pitchFamily="34" charset="0"/>
                <a:ea typeface="ＭＳ Ｐゴシック" panose="020B0600070205080204" pitchFamily="34" charset="-128"/>
              </a:rPr>
            </a:br>
            <a:r>
              <a:rPr lang="en-GB" altLang="en-US" b="1" dirty="0" smtClean="0">
                <a:latin typeface="Arial" panose="020B0604020202020204" pitchFamily="34" charset="0"/>
                <a:ea typeface="ＭＳ Ｐゴシック" panose="020B0600070205080204" pitchFamily="34" charset="-128"/>
              </a:rPr>
              <a:t>DIRECTION INDICATOR</a:t>
            </a:r>
            <a:r>
              <a:rPr lang="en-GB" altLang="en-US" dirty="0" smtClean="0">
                <a:latin typeface="Arial" panose="020B0604020202020204" pitchFamily="34" charset="0"/>
                <a:ea typeface="ＭＳ Ｐゴシック" panose="020B0600070205080204" pitchFamily="34" charset="-128"/>
              </a:rPr>
              <a:t> means a lamp on a vehicle used to indicate to other road users that the driver intends to change direction to the right or to the left. </a:t>
            </a:r>
          </a:p>
          <a:p>
            <a:pPr eaLnBrk="1" hangingPunct="1"/>
            <a:r>
              <a:rPr lang="en-GB" altLang="en-US" b="1" dirty="0" smtClean="0">
                <a:latin typeface="Arial" panose="020B0604020202020204" pitchFamily="34" charset="0"/>
                <a:ea typeface="ＭＳ Ｐゴシック" panose="020B0600070205080204" pitchFamily="34" charset="-128"/>
              </a:rPr>
              <a:t>HAZARD WARNING SIGNAL DEVICE</a:t>
            </a:r>
            <a:r>
              <a:rPr lang="en-GB" altLang="en-US" dirty="0" smtClean="0">
                <a:latin typeface="Arial" panose="020B0604020202020204" pitchFamily="34" charset="0"/>
                <a:ea typeface="ＭＳ Ｐゴシック" panose="020B0600070205080204" pitchFamily="34" charset="-128"/>
              </a:rPr>
              <a:t> means a device which is capable of causing all the </a:t>
            </a:r>
            <a:r>
              <a:rPr lang="en-GB" altLang="en-US" dirty="0" smtClean="0">
                <a:latin typeface="Arial" panose="020B0604020202020204" pitchFamily="34" charset="0"/>
                <a:ea typeface="ＭＳ Ｐゴシック" panose="020B0600070205080204" pitchFamily="34" charset="-128"/>
                <a:hlinkClick r:id="rId3"/>
              </a:rPr>
              <a:t>direction indicators</a:t>
            </a:r>
            <a:r>
              <a:rPr lang="en-GB" altLang="en-US" dirty="0" smtClean="0">
                <a:latin typeface="Arial" panose="020B0604020202020204" pitchFamily="34" charset="0"/>
                <a:ea typeface="ＭＳ Ｐゴシック" panose="020B0600070205080204" pitchFamily="34" charset="-128"/>
              </a:rPr>
              <a:t> with which a vehicle, or a combination of vehicles, is fitted to operate simultaneously.</a:t>
            </a:r>
            <a:br>
              <a:rPr lang="en-GB" altLang="en-US" dirty="0" smtClean="0">
                <a:latin typeface="Arial" panose="020B0604020202020204" pitchFamily="34" charset="0"/>
                <a:ea typeface="ＭＳ Ｐゴシック" panose="020B0600070205080204" pitchFamily="34" charset="-128"/>
              </a:rPr>
            </a:br>
            <a:r>
              <a:rPr lang="en-GB" altLang="en-US" b="1" dirty="0" smtClean="0">
                <a:latin typeface="Arial" panose="020B0604020202020204" pitchFamily="34" charset="0"/>
                <a:ea typeface="ＭＳ Ｐゴシック" panose="020B0600070205080204" pitchFamily="34" charset="-128"/>
              </a:rPr>
              <a:t>Rear position lamp </a:t>
            </a:r>
            <a:r>
              <a:rPr lang="en-GB" altLang="en-US" dirty="0" smtClean="0">
                <a:latin typeface="Arial" panose="020B0604020202020204" pitchFamily="34" charset="0"/>
                <a:ea typeface="ＭＳ Ｐゴシック" panose="020B0600070205080204" pitchFamily="34" charset="-128"/>
              </a:rPr>
              <a:t>means a lamp used to indicate the presence and width of a vehicle when viewed from the rear.</a:t>
            </a:r>
            <a:br>
              <a:rPr lang="en-GB" altLang="en-US" dirty="0" smtClean="0">
                <a:latin typeface="Arial" panose="020B0604020202020204" pitchFamily="34" charset="0"/>
                <a:ea typeface="ＭＳ Ｐゴシック" panose="020B0600070205080204" pitchFamily="34" charset="-128"/>
              </a:rPr>
            </a:br>
            <a:r>
              <a:rPr lang="en-GB" altLang="en-US" b="1" dirty="0" smtClean="0">
                <a:latin typeface="Arial" panose="020B0604020202020204" pitchFamily="34" charset="0"/>
                <a:ea typeface="ＭＳ Ｐゴシック" panose="020B0600070205080204" pitchFamily="34" charset="-128"/>
              </a:rPr>
              <a:t>Rear fog lamp </a:t>
            </a:r>
            <a:r>
              <a:rPr lang="en-GB" altLang="en-US" dirty="0" smtClean="0">
                <a:latin typeface="Arial" panose="020B0604020202020204" pitchFamily="34" charset="0"/>
                <a:ea typeface="ＭＳ Ｐゴシック" panose="020B0600070205080204" pitchFamily="34" charset="-128"/>
              </a:rPr>
              <a:t>means a lamp used to render a vehicle more readily visible from the rear in conditions of seriously reduced visibility.</a:t>
            </a:r>
            <a:br>
              <a:rPr lang="en-GB" altLang="en-US" dirty="0" smtClean="0">
                <a:latin typeface="Arial" panose="020B0604020202020204" pitchFamily="34" charset="0"/>
                <a:ea typeface="ＭＳ Ｐゴシック" panose="020B0600070205080204" pitchFamily="34" charset="-128"/>
              </a:rPr>
            </a:br>
            <a:r>
              <a:rPr lang="en-GB" altLang="en-US" b="1" dirty="0" smtClean="0">
                <a:latin typeface="Arial" panose="020B0604020202020204" pitchFamily="34" charset="0"/>
                <a:ea typeface="ＭＳ Ｐゴシック" panose="020B0600070205080204" pitchFamily="34" charset="-128"/>
              </a:rPr>
              <a:t>Stop lamp </a:t>
            </a:r>
            <a:r>
              <a:rPr lang="en-GB" altLang="en-US" dirty="0" smtClean="0">
                <a:latin typeface="Arial" panose="020B0604020202020204" pitchFamily="34" charset="0"/>
                <a:ea typeface="ＭＳ Ｐゴシック" panose="020B0600070205080204" pitchFamily="34" charset="-128"/>
              </a:rPr>
              <a:t>means a lamp used to indicate to road users that the brakes of a vehicle or combination of vehicles are being applied.</a:t>
            </a:r>
            <a:br>
              <a:rPr lang="en-GB" altLang="en-US" dirty="0" smtClean="0">
                <a:latin typeface="Arial" panose="020B0604020202020204" pitchFamily="34" charset="0"/>
                <a:ea typeface="ＭＳ Ｐゴシック" panose="020B0600070205080204" pitchFamily="34" charset="-128"/>
              </a:rPr>
            </a:br>
            <a:r>
              <a:rPr lang="en-GB" altLang="en-US" b="1" dirty="0" smtClean="0">
                <a:latin typeface="Arial" panose="020B0604020202020204" pitchFamily="34" charset="0"/>
                <a:ea typeface="ＭＳ Ｐゴシック" panose="020B0600070205080204" pitchFamily="34" charset="-128"/>
              </a:rPr>
              <a:t>Rear registration plate lamp </a:t>
            </a:r>
            <a:r>
              <a:rPr lang="en-GB" altLang="en-US" dirty="0" smtClean="0">
                <a:latin typeface="Arial" panose="020B0604020202020204" pitchFamily="34" charset="0"/>
                <a:ea typeface="ＭＳ Ｐゴシック" panose="020B0600070205080204" pitchFamily="34" charset="-128"/>
              </a:rPr>
              <a:t>means a lamp used to illuminate the rear registration plate.</a:t>
            </a:r>
            <a:br>
              <a:rPr lang="en-GB" altLang="en-US" dirty="0" smtClean="0">
                <a:latin typeface="Arial" panose="020B0604020202020204" pitchFamily="34" charset="0"/>
                <a:ea typeface="ＭＳ Ｐゴシック" panose="020B0600070205080204" pitchFamily="34" charset="-128"/>
              </a:rPr>
            </a:br>
            <a:r>
              <a:rPr lang="en-GB" altLang="en-US" b="1" dirty="0" smtClean="0">
                <a:latin typeface="Arial" panose="020B0604020202020204" pitchFamily="34" charset="0"/>
                <a:ea typeface="ＭＳ Ｐゴシック" panose="020B0600070205080204" pitchFamily="34" charset="-128"/>
              </a:rPr>
              <a:t>Rear retro reflector </a:t>
            </a:r>
            <a:r>
              <a:rPr lang="en-GB" altLang="en-US" dirty="0" smtClean="0">
                <a:latin typeface="Arial" panose="020B0604020202020204" pitchFamily="34" charset="0"/>
                <a:ea typeface="ＭＳ Ｐゴシック" panose="020B0600070205080204" pitchFamily="34" charset="-128"/>
              </a:rPr>
              <a:t>means a retro reflector used to indicate the presence and width of a vehicle when viewed from the rear.</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44</a:t>
            </a:fld>
            <a:endParaRPr lang="en-GB"/>
          </a:p>
        </p:txBody>
      </p:sp>
    </p:spTree>
    <p:extLst>
      <p:ext uri="{BB962C8B-B14F-4D97-AF65-F5344CB8AC3E}">
        <p14:creationId xmlns:p14="http://schemas.microsoft.com/office/powerpoint/2010/main" val="1066855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45</a:t>
            </a:fld>
            <a:endParaRPr lang="en-GB"/>
          </a:p>
        </p:txBody>
      </p:sp>
    </p:spTree>
    <p:extLst>
      <p:ext uri="{BB962C8B-B14F-4D97-AF65-F5344CB8AC3E}">
        <p14:creationId xmlns:p14="http://schemas.microsoft.com/office/powerpoint/2010/main" val="10157782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altLang="en-US" dirty="0" smtClean="0">
                <a:latin typeface="Arial" panose="020B0604020202020204" pitchFamily="34" charset="0"/>
                <a:ea typeface="ＭＳ Ｐゴシック" panose="020B0600070205080204" pitchFamily="34" charset="-128"/>
              </a:rPr>
              <a:t>Regulation 25 of the Road Vehicles Lighting Regulations 1989 concerns the use of headlamps and front fog lamps during the hours of darkness or in seriously reduced visibility. </a:t>
            </a:r>
          </a:p>
          <a:p>
            <a:pPr>
              <a:lnSpc>
                <a:spcPct val="90000"/>
              </a:lnSpc>
            </a:pPr>
            <a:endParaRPr lang="en-GB" altLang="en-US" dirty="0" smtClean="0">
              <a:latin typeface="Arial" panose="020B0604020202020204" pitchFamily="34" charset="0"/>
              <a:ea typeface="ＭＳ Ｐゴシック" panose="020B0600070205080204" pitchFamily="34" charset="-128"/>
            </a:endParaRPr>
          </a:p>
          <a:p>
            <a:pPr>
              <a:lnSpc>
                <a:spcPct val="90000"/>
              </a:lnSpc>
            </a:pPr>
            <a:r>
              <a:rPr lang="en-GB" altLang="en-US" b="1" dirty="0" smtClean="0">
                <a:latin typeface="Arial" panose="020B0604020202020204" pitchFamily="34" charset="0"/>
                <a:ea typeface="ＭＳ Ｐゴシック" panose="020B0600070205080204" pitchFamily="34" charset="-128"/>
              </a:rPr>
              <a:t>HOURS OF DARKNESS</a:t>
            </a:r>
            <a:r>
              <a:rPr lang="en-GB" altLang="en-US" dirty="0" smtClean="0">
                <a:latin typeface="Arial" panose="020B0604020202020204" pitchFamily="34" charset="0"/>
                <a:ea typeface="ＭＳ Ｐゴシック" panose="020B0600070205080204" pitchFamily="34" charset="-128"/>
              </a:rPr>
              <a:t> means the time between half an hour after sunset and half an hour before sunrise.</a:t>
            </a:r>
          </a:p>
          <a:p>
            <a:pPr>
              <a:lnSpc>
                <a:spcPct val="90000"/>
              </a:lnSpc>
            </a:pPr>
            <a:endParaRPr lang="en-GB" altLang="en-US" b="1" dirty="0" smtClean="0">
              <a:latin typeface="Arial" panose="020B0604020202020204" pitchFamily="34" charset="0"/>
              <a:ea typeface="ＭＳ Ｐゴシック" panose="020B0600070205080204" pitchFamily="34" charset="-128"/>
            </a:endParaRPr>
          </a:p>
          <a:p>
            <a:pPr>
              <a:lnSpc>
                <a:spcPct val="90000"/>
              </a:lnSpc>
            </a:pPr>
            <a:r>
              <a:rPr lang="en-GB" altLang="en-US" b="1" dirty="0" smtClean="0">
                <a:latin typeface="Arial" panose="020B0604020202020204" pitchFamily="34" charset="0"/>
                <a:ea typeface="ＭＳ Ｐゴシック" panose="020B0600070205080204" pitchFamily="34" charset="-128"/>
              </a:rPr>
              <a:t>Note</a:t>
            </a:r>
            <a:r>
              <a:rPr lang="en-GB" altLang="en-US" dirty="0" smtClean="0">
                <a:latin typeface="Arial" panose="020B0604020202020204" pitchFamily="34" charset="0"/>
                <a:ea typeface="ＭＳ Ｐゴシック" panose="020B0600070205080204" pitchFamily="34" charset="-128"/>
              </a:rPr>
              <a:t/>
            </a:r>
            <a:br>
              <a:rPr lang="en-GB" altLang="en-US" dirty="0" smtClean="0">
                <a:latin typeface="Arial" panose="020B0604020202020204" pitchFamily="34" charset="0"/>
                <a:ea typeface="ＭＳ Ｐゴシック" panose="020B0600070205080204" pitchFamily="34" charset="-128"/>
              </a:rPr>
            </a:br>
            <a:r>
              <a:rPr lang="en-GB" altLang="en-US" dirty="0" smtClean="0">
                <a:latin typeface="Arial" panose="020B0604020202020204" pitchFamily="34" charset="0"/>
                <a:ea typeface="ＭＳ Ｐゴシック" panose="020B0600070205080204" pitchFamily="34" charset="-128"/>
              </a:rPr>
              <a:t>Therefore, there is no requirement to use dipped-beam headlamps in built-up areas with street lights which are lit and no more than 200 yards apart. There remains, however, a requirement to use them during seriously reduced visibility.</a:t>
            </a:r>
          </a:p>
          <a:p>
            <a:pPr>
              <a:lnSpc>
                <a:spcPct val="90000"/>
              </a:lnSpc>
            </a:pPr>
            <a:endParaRPr lang="en-US" altLang="en-US" b="1" dirty="0" smtClean="0">
              <a:latin typeface="Arial" panose="020B0604020202020204" pitchFamily="34" charset="0"/>
              <a:ea typeface="ＭＳ Ｐゴシック" panose="020B0600070205080204" pitchFamily="34" charset="-128"/>
            </a:endParaRPr>
          </a:p>
          <a:p>
            <a:pPr>
              <a:lnSpc>
                <a:spcPct val="90000"/>
              </a:lnSpc>
            </a:pPr>
            <a:r>
              <a:rPr lang="en-US" altLang="en-US" b="1" dirty="0" smtClean="0">
                <a:latin typeface="Arial" panose="020B0604020202020204" pitchFamily="34" charset="0"/>
                <a:ea typeface="ＭＳ Ｐゴシック" panose="020B0600070205080204" pitchFamily="34" charset="-128"/>
              </a:rPr>
              <a:t>Question?</a:t>
            </a:r>
            <a:r>
              <a:rPr lang="en-US" altLang="en-US" dirty="0" smtClean="0">
                <a:latin typeface="Arial" panose="020B0604020202020204" pitchFamily="34" charset="0"/>
                <a:ea typeface="ＭＳ Ｐゴシック" panose="020B0600070205080204" pitchFamily="34" charset="-128"/>
              </a:rPr>
              <a:t> What is seriously reduced visibility? Fog / Heavy rain / Smoke</a:t>
            </a:r>
            <a:endParaRPr lang="en-GB" altLang="en-US" dirty="0" smtClean="0">
              <a:latin typeface="Arial" panose="020B0604020202020204" pitchFamily="34" charset="0"/>
              <a:ea typeface="ＭＳ Ｐゴシック" panose="020B0600070205080204" pitchFamily="34" charset="-128"/>
            </a:endParaRPr>
          </a:p>
          <a:p>
            <a:pPr>
              <a:lnSpc>
                <a:spcPct val="90000"/>
              </a:lnSpc>
            </a:pPr>
            <a:endParaRPr lang="en-GB" altLang="en-US" dirty="0" smtClean="0">
              <a:latin typeface="Arial" panose="020B0604020202020204" pitchFamily="34" charset="0"/>
              <a:ea typeface="ＭＳ Ｐゴシック" panose="020B0600070205080204" pitchFamily="34" charset="-128"/>
            </a:endParaRPr>
          </a:p>
          <a:p>
            <a:pPr>
              <a:lnSpc>
                <a:spcPct val="90000"/>
              </a:lnSpc>
            </a:pPr>
            <a:r>
              <a:rPr lang="en-GB" altLang="en-US" dirty="0" smtClean="0">
                <a:latin typeface="Arial" panose="020B0604020202020204" pitchFamily="34" charset="0"/>
                <a:ea typeface="ＭＳ Ｐゴシック" panose="020B0600070205080204" pitchFamily="34" charset="-128"/>
              </a:rPr>
              <a:t>Additionally, none of these lamps must be used so as to cause undue dazzle or discomfort to other persons using the road. "Undue dazzle or discomfort" is not defined so that the use of the lights in a particular way must be considered in the particular circumstances surrounding the case.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46</a:t>
            </a:fld>
            <a:endParaRPr lang="en-GB"/>
          </a:p>
        </p:txBody>
      </p:sp>
    </p:spTree>
    <p:extLst>
      <p:ext uri="{BB962C8B-B14F-4D97-AF65-F5344CB8AC3E}">
        <p14:creationId xmlns:p14="http://schemas.microsoft.com/office/powerpoint/2010/main" val="43586827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 typeface="Wingdings" panose="05000000000000000000" pitchFamily="2" charset="2"/>
              <a:buNone/>
            </a:pPr>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This device causes all the direction indicator lamps</a:t>
            </a:r>
          </a:p>
          <a:p>
            <a:pPr>
              <a:lnSpc>
                <a:spcPct val="80000"/>
              </a:lnSpc>
              <a:buFont typeface="Wingdings" panose="05000000000000000000" pitchFamily="2" charset="2"/>
              <a:buNone/>
            </a:pPr>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to flash on and off simultaneously. </a:t>
            </a:r>
          </a:p>
          <a:p>
            <a:pPr>
              <a:lnSpc>
                <a:spcPct val="80000"/>
              </a:lnSpc>
              <a:buFont typeface="Wingdings" panose="05000000000000000000" pitchFamily="2" charset="2"/>
              <a:buNone/>
            </a:pPr>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It may be used only:</a:t>
            </a:r>
          </a:p>
          <a:p>
            <a:pPr>
              <a:lnSpc>
                <a:spcPct val="80000"/>
              </a:lnSpc>
            </a:pPr>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while stationary, to warn other road users of a temporary obstruction, or</a:t>
            </a:r>
          </a:p>
          <a:p>
            <a:pPr>
              <a:lnSpc>
                <a:spcPct val="80000"/>
              </a:lnSpc>
            </a:pPr>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to summon assistance to the driver, conductor or inspector of a bus (Public Service Vehicle)</a:t>
            </a:r>
          </a:p>
          <a:p>
            <a:pPr>
              <a:lnSpc>
                <a:spcPct val="80000"/>
              </a:lnSpc>
            </a:pPr>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on a motorway or unrestricted dual carriageway to warn following drivers of the need to slow down due to temporary obstruction ahead</a:t>
            </a:r>
          </a:p>
          <a:p>
            <a:pPr>
              <a:lnSpc>
                <a:spcPct val="80000"/>
              </a:lnSpc>
            </a:pPr>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in the case of a school bus, while loading or unloading (or about to do so) passengers (under 16 years) provided the bus displays the statutory yellow reflective signs indicating the presence of schoolchildren.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47</a:t>
            </a:fld>
            <a:endParaRPr lang="en-GB"/>
          </a:p>
        </p:txBody>
      </p:sp>
    </p:spTree>
    <p:extLst>
      <p:ext uri="{BB962C8B-B14F-4D97-AF65-F5344CB8AC3E}">
        <p14:creationId xmlns:p14="http://schemas.microsoft.com/office/powerpoint/2010/main" val="24479310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48</a:t>
            </a:fld>
            <a:endParaRPr lang="en-GB"/>
          </a:p>
        </p:txBody>
      </p:sp>
    </p:spTree>
    <p:extLst>
      <p:ext uri="{BB962C8B-B14F-4D97-AF65-F5344CB8AC3E}">
        <p14:creationId xmlns:p14="http://schemas.microsoft.com/office/powerpoint/2010/main" val="153414898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49</a:t>
            </a:fld>
            <a:endParaRPr lang="en-GB"/>
          </a:p>
        </p:txBody>
      </p:sp>
    </p:spTree>
    <p:extLst>
      <p:ext uri="{BB962C8B-B14F-4D97-AF65-F5344CB8AC3E}">
        <p14:creationId xmlns:p14="http://schemas.microsoft.com/office/powerpoint/2010/main" val="178195052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50</a:t>
            </a:fld>
            <a:endParaRPr lang="en-GB"/>
          </a:p>
        </p:txBody>
      </p:sp>
    </p:spTree>
    <p:extLst>
      <p:ext uri="{BB962C8B-B14F-4D97-AF65-F5344CB8AC3E}">
        <p14:creationId xmlns:p14="http://schemas.microsoft.com/office/powerpoint/2010/main" val="32209297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smtClean="0">
                <a:latin typeface="Arial" pitchFamily="34" charset="0"/>
                <a:cs typeface="Arial" pitchFamily="34" charset="0"/>
              </a:rPr>
              <a:t>Every exhaust system and silencer shall be maintained in good and efficient working order and shall not after the date of manufacture be altered so as to increase the noise made by the escape of exhaust gases</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51</a:t>
            </a:fld>
            <a:endParaRPr lang="en-GB"/>
          </a:p>
        </p:txBody>
      </p:sp>
    </p:spTree>
    <p:extLst>
      <p:ext uri="{BB962C8B-B14F-4D97-AF65-F5344CB8AC3E}">
        <p14:creationId xmlns:p14="http://schemas.microsoft.com/office/powerpoint/2010/main" val="326332563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52</a:t>
            </a:fld>
            <a:endParaRPr lang="en-GB"/>
          </a:p>
        </p:txBody>
      </p:sp>
    </p:spTree>
    <p:extLst>
      <p:ext uri="{BB962C8B-B14F-4D97-AF65-F5344CB8AC3E}">
        <p14:creationId xmlns:p14="http://schemas.microsoft.com/office/powerpoint/2010/main" val="11156429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smtClean="0">
                <a:latin typeface="Arial" panose="020B0604020202020204" pitchFamily="34" charset="0"/>
                <a:ea typeface="ＭＳ Ｐゴシック" panose="020B0600070205080204" pitchFamily="34" charset="-128"/>
              </a:rPr>
              <a:t>Regulation 34 of the Road Vehicles (Construction and Use) Regulations 1986 creates legislation regarding fitting, use and maintenance of windscreen wipers and washers on vehicles. </a:t>
            </a:r>
          </a:p>
          <a:p>
            <a:endParaRPr lang="en-GB" dirty="0" smtClean="0"/>
          </a:p>
          <a:p>
            <a:pPr eaLnBrk="1" hangingPunct="1">
              <a:lnSpc>
                <a:spcPct val="80000"/>
              </a:lnSpc>
              <a:defRPr/>
            </a:pPr>
            <a:r>
              <a:rPr lang="en-GB" altLang="en-US" sz="1200" kern="0" dirty="0" smtClean="0">
                <a:latin typeface="Arial" pitchFamily="34" charset="0"/>
                <a:cs typeface="Arial" pitchFamily="34" charset="0"/>
              </a:rPr>
              <a:t>Every vehicle required to be fitted with a wiper or wipers shall also be fitted with a windscreen washer capable of cleaning, in conjunction with the windscreen wiper, the area of the windscreen swept by the wiper of mud or similar deposit.</a:t>
            </a:r>
          </a:p>
          <a:p>
            <a:pPr eaLnBrk="1" hangingPunct="1">
              <a:lnSpc>
                <a:spcPct val="80000"/>
              </a:lnSpc>
              <a:defRPr/>
            </a:pPr>
            <a:endParaRPr lang="en-GB" altLang="en-US" sz="1200" kern="0" dirty="0" smtClean="0">
              <a:latin typeface="Arial" pitchFamily="34" charset="0"/>
              <a:cs typeface="Arial" pitchFamily="34" charset="0"/>
            </a:endParaRPr>
          </a:p>
          <a:p>
            <a:pPr eaLnBrk="1" hangingPunct="1">
              <a:lnSpc>
                <a:spcPct val="80000"/>
              </a:lnSpc>
              <a:defRPr/>
            </a:pPr>
            <a:r>
              <a:rPr lang="en-GB" altLang="en-US" sz="1200" kern="0" dirty="0" smtClean="0">
                <a:latin typeface="Arial" pitchFamily="34" charset="0"/>
                <a:cs typeface="Arial" pitchFamily="34" charset="0"/>
              </a:rPr>
              <a:t>Every wiper and washer fitted in accordance with this regulation shall at all times while a vehicle is being used on a road be maintained in efficient working order and be properly adjusted.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53</a:t>
            </a:fld>
            <a:endParaRPr lang="en-GB"/>
          </a:p>
        </p:txBody>
      </p:sp>
    </p:spTree>
    <p:extLst>
      <p:ext uri="{BB962C8B-B14F-4D97-AF65-F5344CB8AC3E}">
        <p14:creationId xmlns:p14="http://schemas.microsoft.com/office/powerpoint/2010/main" val="346392504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By an authorised examiner - includes police officer authorised by chief officer of police.</a:t>
            </a:r>
          </a:p>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Road traffic collision, appears to PC it is essential a test is carried out forthwith - </a:t>
            </a:r>
          </a:p>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may require it to be carried out or may require vehicle not to be taken away until test has been carried out.</a:t>
            </a:r>
          </a:p>
          <a:p>
            <a:endParaRPr lang="en-GB" dirty="0" smtClean="0"/>
          </a:p>
          <a:p>
            <a:pPr>
              <a:defRPr/>
            </a:pPr>
            <a:r>
              <a:rPr lang="en-GB" altLang="en-US" sz="1200" kern="0" dirty="0" smtClean="0">
                <a:latin typeface="Arial" pitchFamily="34" charset="0"/>
                <a:cs typeface="Arial" pitchFamily="34" charset="0"/>
              </a:rPr>
              <a:t>If constable is of the opinion the vehicle is apparently so defective it should not proceed without test being carried out, he/she can require test to be carried out forthwith.</a:t>
            </a:r>
          </a:p>
          <a:p>
            <a:pPr>
              <a:defRPr/>
            </a:pPr>
            <a:r>
              <a:rPr lang="en-GB" altLang="en-US" sz="1200" kern="0" dirty="0" smtClean="0">
                <a:latin typeface="Arial" pitchFamily="34" charset="0"/>
                <a:cs typeface="Arial" pitchFamily="34" charset="0"/>
              </a:rPr>
              <a:t>Offence to obstruct examiner or fail to comply with requirements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54</a:t>
            </a:fld>
            <a:endParaRPr lang="en-GB"/>
          </a:p>
        </p:txBody>
      </p:sp>
    </p:spTree>
    <p:extLst>
      <p:ext uri="{BB962C8B-B14F-4D97-AF65-F5344CB8AC3E}">
        <p14:creationId xmlns:p14="http://schemas.microsoft.com/office/powerpoint/2010/main" val="157035070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Clr>
                <a:schemeClr val="tx1"/>
              </a:buClr>
            </a:pPr>
            <a:r>
              <a:rPr lang="en-US" altLang="en-US" dirty="0" smtClean="0">
                <a:latin typeface="Arial" panose="020B0604020202020204" pitchFamily="34" charset="0"/>
                <a:ea typeface="ＭＳ Ｐゴシック" panose="020B0600070205080204" pitchFamily="34" charset="-128"/>
                <a:cs typeface="Arial" panose="020B0604020202020204" pitchFamily="34" charset="0"/>
              </a:rPr>
              <a:t>Always ensure that vehicles are stopped safely and away from other traffic.</a:t>
            </a:r>
          </a:p>
          <a:p>
            <a:pPr eaLnBrk="1" hangingPunct="1">
              <a:lnSpc>
                <a:spcPct val="80000"/>
              </a:lnSpc>
              <a:buClr>
                <a:schemeClr val="tx1"/>
              </a:buClr>
            </a:pPr>
            <a:r>
              <a:rPr lang="en-US" altLang="en-US" dirty="0" smtClean="0">
                <a:latin typeface="Arial" panose="020B0604020202020204" pitchFamily="34" charset="0"/>
                <a:ea typeface="ＭＳ Ｐゴシック" panose="020B0600070205080204" pitchFamily="34" charset="-128"/>
                <a:cs typeface="Arial" panose="020B0604020202020204" pitchFamily="34" charset="0"/>
              </a:rPr>
              <a:t>When examining vehicles be aware of risks such as sharp edges, broken lights, hot surfaces.</a:t>
            </a:r>
          </a:p>
          <a:p>
            <a:pPr eaLnBrk="1" hangingPunct="1">
              <a:lnSpc>
                <a:spcPct val="80000"/>
              </a:lnSpc>
              <a:buClr>
                <a:schemeClr val="tx1"/>
              </a:buClr>
            </a:pPr>
            <a:r>
              <a:rPr lang="en-US" altLang="en-US" dirty="0" smtClean="0">
                <a:latin typeface="Arial" panose="020B0604020202020204" pitchFamily="34" charset="0"/>
                <a:ea typeface="ＭＳ Ｐゴシック" panose="020B0600070205080204" pitchFamily="34" charset="-128"/>
                <a:cs typeface="Arial" panose="020B0604020202020204" pitchFamily="34" charset="0"/>
              </a:rPr>
              <a:t>If looking in the engine compartment be aware of corrosive materials, such as battery acid and brake fluid.</a:t>
            </a:r>
          </a:p>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Do not run hands over tyres – if cord is exposed it will cause cuts and could cause infection</a:t>
            </a:r>
          </a:p>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Always think ‘Health and Safety’</a:t>
            </a:r>
          </a:p>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If in doubt, consult an authorised vehicle examiner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55</a:t>
            </a:fld>
            <a:endParaRPr lang="en-GB"/>
          </a:p>
        </p:txBody>
      </p:sp>
    </p:spTree>
    <p:extLst>
      <p:ext uri="{BB962C8B-B14F-4D97-AF65-F5344CB8AC3E}">
        <p14:creationId xmlns:p14="http://schemas.microsoft.com/office/powerpoint/2010/main" val="117279310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56</a:t>
            </a:fld>
            <a:endParaRPr lang="en-GB"/>
          </a:p>
        </p:txBody>
      </p:sp>
    </p:spTree>
    <p:extLst>
      <p:ext uri="{BB962C8B-B14F-4D97-AF65-F5344CB8AC3E}">
        <p14:creationId xmlns:p14="http://schemas.microsoft.com/office/powerpoint/2010/main" val="311143643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57</a:t>
            </a:fld>
            <a:endParaRPr lang="en-GB"/>
          </a:p>
        </p:txBody>
      </p:sp>
    </p:spTree>
    <p:extLst>
      <p:ext uri="{BB962C8B-B14F-4D97-AF65-F5344CB8AC3E}">
        <p14:creationId xmlns:p14="http://schemas.microsoft.com/office/powerpoint/2010/main" val="1768705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hyperlink" Target="http://hailstone/legalweb/D169.htm"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4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4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5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5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9.xml"/><Relationship Id="rId1" Type="http://schemas.openxmlformats.org/officeDocument/2006/relationships/slideLayout" Target="../slideLayouts/slideLayout7.xml"/><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438262" y="1681808"/>
            <a:ext cx="4239034" cy="2492990"/>
          </a:xfrm>
          <a:prstGeom prst="rect">
            <a:avLst/>
          </a:prstGeom>
          <a:noFill/>
        </p:spPr>
        <p:txBody>
          <a:bodyPr wrap="square" rtlCol="0">
            <a:spAutoFit/>
          </a:bodyPr>
          <a:lstStyle/>
          <a:p>
            <a:pPr algn="ctr"/>
            <a:r>
              <a:rPr lang="en-GB" sz="4000" b="1" dirty="0" smtClean="0">
                <a:solidFill>
                  <a:srgbClr val="FF0000"/>
                </a:solidFill>
                <a:latin typeface="Tahoma" panose="020B0604030504040204" pitchFamily="34" charset="0"/>
                <a:ea typeface="Tahoma" panose="020B0604030504040204" pitchFamily="34" charset="0"/>
                <a:cs typeface="Tahoma" panose="020B0604030504040204" pitchFamily="34" charset="0"/>
              </a:rPr>
              <a:t>Road Related Offences</a:t>
            </a:r>
          </a:p>
          <a:p>
            <a:pPr algn="ctr"/>
            <a:r>
              <a:rPr lang="en-GB" sz="4000" b="1" dirty="0" smtClean="0">
                <a:solidFill>
                  <a:srgbClr val="FF0000"/>
                </a:solidFill>
                <a:latin typeface="Tahoma" panose="020B0604030504040204" pitchFamily="34" charset="0"/>
                <a:ea typeface="Tahoma" panose="020B0604030504040204" pitchFamily="34" charset="0"/>
                <a:cs typeface="Tahoma" panose="020B0604030504040204" pitchFamily="34" charset="0"/>
              </a:rPr>
              <a:t>Con &amp; Use</a:t>
            </a:r>
            <a:endParaRPr lang="en-GB" sz="4000" b="1" dirty="0">
              <a:solidFill>
                <a:srgbClr val="FF0000"/>
              </a:solidFill>
              <a:latin typeface="Tahoma" panose="020B0604030504040204" pitchFamily="34" charset="0"/>
              <a:ea typeface="Tahoma" panose="020B0604030504040204" pitchFamily="34" charset="0"/>
              <a:cs typeface="Tahoma" panose="020B0604030504040204" pitchFamily="34" charset="0"/>
            </a:endParaRPr>
          </a:p>
          <a:p>
            <a:pPr algn="ctr"/>
            <a:endParaRPr lang="en-GB" sz="1600" dirty="0" smtClean="0">
              <a:solidFill>
                <a:srgbClr val="FF000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FF000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3"/>
          <a:stretch>
            <a:fillRect/>
          </a:stretch>
        </p:blipFill>
        <p:spPr>
          <a:xfrm>
            <a:off x="164629" y="109831"/>
            <a:ext cx="792549" cy="957155"/>
          </a:xfrm>
          <a:prstGeom prst="rect">
            <a:avLst/>
          </a:prstGeom>
        </p:spPr>
      </p:pic>
    </p:spTree>
    <p:extLst>
      <p:ext uri="{BB962C8B-B14F-4D97-AF65-F5344CB8AC3E}">
        <p14:creationId xmlns:p14="http://schemas.microsoft.com/office/powerpoint/2010/main" val="6593114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648918" y="961087"/>
            <a:ext cx="9144000" cy="20219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l" rtl="0" eaLnBrk="0" fontAlgn="base" hangingPunct="0">
              <a:spcBef>
                <a:spcPct val="0"/>
              </a:spcBef>
              <a:spcAft>
                <a:spcPct val="0"/>
              </a:spcAft>
              <a:defRPr sz="3200" b="1">
                <a:solidFill>
                  <a:schemeClr val="bg2"/>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lgn="ctr" eaLnBrk="1" hangingPunct="1">
              <a:defRPr/>
            </a:pPr>
            <a:r>
              <a:rPr lang="en-US" altLang="en-US" kern="0" dirty="0" smtClean="0">
                <a:solidFill>
                  <a:schemeClr val="tx1"/>
                </a:solidFill>
                <a:latin typeface="Ariel"/>
              </a:rPr>
              <a:t>Road </a:t>
            </a:r>
            <a:r>
              <a:rPr lang="en-US" altLang="en-US" kern="0" dirty="0" smtClean="0">
                <a:solidFill>
                  <a:schemeClr val="tx1"/>
                </a:solidFill>
                <a:latin typeface="Arial" pitchFamily="34" charset="0"/>
                <a:cs typeface="Arial" pitchFamily="34" charset="0"/>
              </a:rPr>
              <a:t>Vehicles </a:t>
            </a:r>
            <a:br>
              <a:rPr lang="en-US" altLang="en-US" kern="0" dirty="0" smtClean="0">
                <a:solidFill>
                  <a:schemeClr val="tx1"/>
                </a:solidFill>
                <a:latin typeface="Arial" pitchFamily="34" charset="0"/>
                <a:cs typeface="Arial" pitchFamily="34" charset="0"/>
              </a:rPr>
            </a:br>
            <a:r>
              <a:rPr lang="en-US" altLang="en-US" kern="0" dirty="0" smtClean="0">
                <a:solidFill>
                  <a:schemeClr val="tx1"/>
                </a:solidFill>
                <a:latin typeface="Arial" pitchFamily="34" charset="0"/>
                <a:cs typeface="Arial" pitchFamily="34" charset="0"/>
              </a:rPr>
              <a:t>(Construction &amp; Use) Regulations </a:t>
            </a:r>
            <a:br>
              <a:rPr lang="en-US" altLang="en-US" kern="0" dirty="0" smtClean="0">
                <a:solidFill>
                  <a:schemeClr val="tx1"/>
                </a:solidFill>
                <a:latin typeface="Arial" pitchFamily="34" charset="0"/>
                <a:cs typeface="Arial" pitchFamily="34" charset="0"/>
              </a:rPr>
            </a:br>
            <a:r>
              <a:rPr lang="en-US" altLang="en-US" kern="0" dirty="0" smtClean="0">
                <a:solidFill>
                  <a:schemeClr val="tx1"/>
                </a:solidFill>
                <a:latin typeface="Arial" pitchFamily="34" charset="0"/>
                <a:cs typeface="Arial" pitchFamily="34" charset="0"/>
              </a:rPr>
              <a:t>1986</a:t>
            </a:r>
            <a:endParaRPr lang="en-GB" altLang="en-US" kern="0" dirty="0" smtClean="0">
              <a:solidFill>
                <a:schemeClr val="tx1"/>
              </a:solidFill>
              <a:latin typeface="Arial" pitchFamily="34" charset="0"/>
              <a:cs typeface="Arial" pitchFamily="34" charset="0"/>
            </a:endParaRPr>
          </a:p>
        </p:txBody>
      </p:sp>
      <p:pic>
        <p:nvPicPr>
          <p:cNvPr id="3"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6723" y="3327817"/>
            <a:ext cx="3482317" cy="196826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4"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0918" y="3260614"/>
            <a:ext cx="4107070" cy="203546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1349115" y="961868"/>
            <a:ext cx="9488773"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US" sz="2800" kern="0" dirty="0" smtClean="0">
                <a:solidFill>
                  <a:schemeClr val="tx1"/>
                </a:solidFill>
                <a:latin typeface="Arial" pitchFamily="34" charset="0"/>
                <a:cs typeface="Arial" pitchFamily="34" charset="0"/>
              </a:rPr>
              <a:t>The Road Vehicle (Construction and Use)</a:t>
            </a:r>
          </a:p>
          <a:p>
            <a:pPr eaLnBrk="1" hangingPunct="1">
              <a:defRPr/>
            </a:pPr>
            <a:r>
              <a:rPr lang="en-US" sz="2800" kern="0" dirty="0" smtClean="0">
                <a:solidFill>
                  <a:schemeClr val="tx1"/>
                </a:solidFill>
                <a:latin typeface="Arial" pitchFamily="34" charset="0"/>
                <a:cs typeface="Arial" pitchFamily="34" charset="0"/>
              </a:rPr>
              <a:t>Regulations 1986 were introduced to ensure</a:t>
            </a:r>
          </a:p>
          <a:p>
            <a:pPr eaLnBrk="1" hangingPunct="1">
              <a:defRPr/>
            </a:pPr>
            <a:r>
              <a:rPr lang="en-US" sz="2800" kern="0" dirty="0" smtClean="0">
                <a:solidFill>
                  <a:schemeClr val="tx1"/>
                </a:solidFill>
                <a:latin typeface="Arial" pitchFamily="34" charset="0"/>
                <a:cs typeface="Arial" pitchFamily="34" charset="0"/>
              </a:rPr>
              <a:t>the safety of all road users.</a:t>
            </a:r>
          </a:p>
          <a:p>
            <a:pPr eaLnBrk="1" hangingPunct="1">
              <a:buFont typeface="Wingdings" pitchFamily="2" charset="2"/>
              <a:buNone/>
              <a:defRPr/>
            </a:pPr>
            <a:endParaRPr lang="en-US" sz="1400" kern="0" dirty="0" smtClean="0">
              <a:solidFill>
                <a:schemeClr val="tx1"/>
              </a:solidFill>
              <a:latin typeface="Arial" pitchFamily="34" charset="0"/>
              <a:cs typeface="Arial" pitchFamily="34" charset="0"/>
            </a:endParaRPr>
          </a:p>
          <a:p>
            <a:pPr eaLnBrk="1" hangingPunct="1">
              <a:buFont typeface="Wingdings" pitchFamily="2" charset="2"/>
              <a:buNone/>
              <a:defRPr/>
            </a:pPr>
            <a:endParaRPr lang="en-US" sz="2800" kern="0" dirty="0" smtClean="0">
              <a:solidFill>
                <a:schemeClr val="tx1"/>
              </a:solidFill>
              <a:latin typeface="Arial" pitchFamily="34" charset="0"/>
              <a:cs typeface="Arial" pitchFamily="34" charset="0"/>
            </a:endParaRPr>
          </a:p>
          <a:p>
            <a:pPr eaLnBrk="1" hangingPunct="1">
              <a:buFont typeface="Wingdings" pitchFamily="2" charset="2"/>
              <a:buNone/>
              <a:defRPr/>
            </a:pPr>
            <a:r>
              <a:rPr lang="en-US" sz="2800" kern="0" dirty="0" smtClean="0">
                <a:solidFill>
                  <a:schemeClr val="tx1"/>
                </a:solidFill>
                <a:latin typeface="Arial" pitchFamily="34" charset="0"/>
                <a:cs typeface="Arial" pitchFamily="34" charset="0"/>
              </a:rPr>
              <a:t>These regulations apply to the use of</a:t>
            </a:r>
          </a:p>
          <a:p>
            <a:pPr eaLnBrk="1" hangingPunct="1">
              <a:buFont typeface="Wingdings" pitchFamily="2" charset="2"/>
              <a:buNone/>
              <a:defRPr/>
            </a:pPr>
            <a:r>
              <a:rPr lang="en-US" sz="2800" kern="0" dirty="0" smtClean="0">
                <a:solidFill>
                  <a:schemeClr val="tx1"/>
                </a:solidFill>
                <a:latin typeface="Arial" pitchFamily="34" charset="0"/>
                <a:cs typeface="Arial" pitchFamily="34" charset="0"/>
              </a:rPr>
              <a:t>motor vehicles on roads, and it is</a:t>
            </a:r>
          </a:p>
          <a:p>
            <a:pPr eaLnBrk="1" hangingPunct="1">
              <a:buFont typeface="Wingdings" pitchFamily="2" charset="2"/>
              <a:buNone/>
              <a:defRPr/>
            </a:pPr>
            <a:r>
              <a:rPr lang="en-US" sz="2800" kern="0" dirty="0" smtClean="0">
                <a:solidFill>
                  <a:schemeClr val="tx1"/>
                </a:solidFill>
                <a:latin typeface="Arial" pitchFamily="34" charset="0"/>
                <a:cs typeface="Arial" pitchFamily="34" charset="0"/>
              </a:rPr>
              <a:t>possible to use, cause or permit</a:t>
            </a:r>
          </a:p>
          <a:p>
            <a:pPr eaLnBrk="1" hangingPunct="1">
              <a:buFont typeface="Wingdings" pitchFamily="2" charset="2"/>
              <a:buNone/>
              <a:defRPr/>
            </a:pPr>
            <a:r>
              <a:rPr lang="en-US" sz="2800" kern="0" dirty="0" smtClean="0">
                <a:solidFill>
                  <a:schemeClr val="tx1"/>
                </a:solidFill>
                <a:latin typeface="Arial" pitchFamily="34" charset="0"/>
                <a:cs typeface="Arial" pitchFamily="34" charset="0"/>
              </a:rPr>
              <a:t>construction and use offences.</a:t>
            </a:r>
            <a:endParaRPr lang="en-GB" sz="2800" kern="0" dirty="0" smtClean="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4462542" y="889755"/>
            <a:ext cx="50387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altLang="en-US" sz="4800" kern="0" dirty="0" smtClean="0">
                <a:solidFill>
                  <a:srgbClr val="FF0000"/>
                </a:solidFill>
              </a:rPr>
              <a:t>Seatbelts</a:t>
            </a:r>
            <a:endParaRPr lang="en-GB" altLang="en-US" sz="4800" kern="0" dirty="0" smtClean="0">
              <a:solidFill>
                <a:srgbClr val="FF0000"/>
              </a:solidFill>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87733" y="625748"/>
            <a:ext cx="2282268" cy="281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txBox="1">
            <a:spLocks noChangeArrowheads="1"/>
          </p:cNvSpPr>
          <p:nvPr/>
        </p:nvSpPr>
        <p:spPr bwMode="auto">
          <a:xfrm>
            <a:off x="3217202" y="1658001"/>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buFont typeface="Wingdings" pitchFamily="2" charset="2"/>
              <a:buNone/>
              <a:defRPr/>
            </a:pPr>
            <a:r>
              <a:rPr lang="en-US" altLang="en-US" kern="0" dirty="0" smtClean="0"/>
              <a:t>   </a:t>
            </a:r>
          </a:p>
          <a:p>
            <a:pPr eaLnBrk="1" hangingPunct="1">
              <a:buFont typeface="Wingdings" pitchFamily="2" charset="2"/>
              <a:buNone/>
              <a:defRPr/>
            </a:pPr>
            <a:endParaRPr lang="en-US" altLang="en-US" sz="3000" kern="0" dirty="0" smtClean="0"/>
          </a:p>
          <a:p>
            <a:pPr eaLnBrk="1" hangingPunct="1">
              <a:buFont typeface="Wingdings" pitchFamily="2" charset="2"/>
              <a:buNone/>
              <a:defRPr/>
            </a:pPr>
            <a:r>
              <a:rPr lang="en-US" altLang="en-US" sz="3000" kern="0" dirty="0" smtClean="0">
                <a:solidFill>
                  <a:schemeClr val="tx1"/>
                </a:solidFill>
                <a:latin typeface="Arial" pitchFamily="34" charset="0"/>
                <a:cs typeface="Arial" pitchFamily="34" charset="0"/>
              </a:rPr>
              <a:t>The law relating to seatbelts can be</a:t>
            </a:r>
          </a:p>
          <a:p>
            <a:pPr eaLnBrk="1" hangingPunct="1">
              <a:buFont typeface="Wingdings" pitchFamily="2" charset="2"/>
              <a:buNone/>
              <a:defRPr/>
            </a:pPr>
            <a:r>
              <a:rPr lang="en-US" altLang="en-US" sz="3000" kern="0" dirty="0" smtClean="0">
                <a:solidFill>
                  <a:schemeClr val="tx1"/>
                </a:solidFill>
                <a:latin typeface="Arial" pitchFamily="34" charset="0"/>
                <a:cs typeface="Arial" pitchFamily="34" charset="0"/>
              </a:rPr>
              <a:t>a little complex, but the basic rule</a:t>
            </a:r>
          </a:p>
          <a:p>
            <a:pPr eaLnBrk="1" hangingPunct="1">
              <a:buFont typeface="Wingdings" pitchFamily="2" charset="2"/>
              <a:buNone/>
              <a:defRPr/>
            </a:pPr>
            <a:r>
              <a:rPr lang="en-US" altLang="en-US" sz="3000" kern="0" dirty="0" smtClean="0">
                <a:solidFill>
                  <a:schemeClr val="tx1"/>
                </a:solidFill>
                <a:latin typeface="Arial" pitchFamily="34" charset="0"/>
                <a:cs typeface="Arial" pitchFamily="34" charset="0"/>
              </a:rPr>
              <a:t>that exists is that if the belt is fitted and available it must be worn.  </a:t>
            </a:r>
            <a:endParaRPr lang="en-GB" altLang="en-US" sz="3000" kern="0" dirty="0" smtClean="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269680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802438" y="950705"/>
            <a:ext cx="822960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altLang="en-US" sz="2000" kern="0" dirty="0" smtClean="0">
                <a:solidFill>
                  <a:schemeClr val="tx1"/>
                </a:solidFill>
                <a:latin typeface="Arial" panose="020B0604020202020204" pitchFamily="34" charset="0"/>
                <a:ea typeface="ＭＳ Ｐゴシック" pitchFamily="34" charset="-128"/>
                <a:cs typeface="Arial" panose="020B0604020202020204" pitchFamily="34" charset="0"/>
              </a:rPr>
              <a:t>Section 14 (3) RTA 1988</a:t>
            </a:r>
          </a:p>
          <a:p>
            <a:pPr eaLnBrk="1" hangingPunct="1">
              <a:defRPr/>
            </a:pPr>
            <a:endParaRPr lang="en-GB" altLang="en-US" sz="200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spcBef>
                <a:spcPct val="50000"/>
              </a:spcBef>
              <a:defRPr/>
            </a:pPr>
            <a:r>
              <a:rPr lang="en-US" altLang="en-US" sz="2000" kern="0" dirty="0" smtClean="0">
                <a:solidFill>
                  <a:schemeClr val="tx1"/>
                </a:solidFill>
                <a:latin typeface="Arial" panose="020B0604020202020204" pitchFamily="34" charset="0"/>
                <a:ea typeface="ＭＳ Ｐゴシック" pitchFamily="34" charset="-128"/>
                <a:cs typeface="Arial" panose="020B0604020202020204" pitchFamily="34" charset="0"/>
              </a:rPr>
              <a:t>Adults in the front and rear of vehicles.</a:t>
            </a:r>
          </a:p>
          <a:p>
            <a:pPr eaLnBrk="1" hangingPunct="1">
              <a:spcBef>
                <a:spcPct val="50000"/>
              </a:spcBef>
              <a:defRPr/>
            </a:pPr>
            <a:endParaRPr lang="en-US" altLang="en-US" sz="200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sz="2000" kern="0" dirty="0" smtClean="0">
                <a:solidFill>
                  <a:schemeClr val="tx1"/>
                </a:solidFill>
                <a:latin typeface="Arial" panose="020B0604020202020204" pitchFamily="34" charset="0"/>
                <a:ea typeface="ＭＳ Ｐゴシック" pitchFamily="34" charset="-128"/>
                <a:cs typeface="Arial" panose="020B0604020202020204" pitchFamily="34" charset="0"/>
              </a:rPr>
              <a:t>Every person aged 14 years or more who is :- </a:t>
            </a:r>
          </a:p>
          <a:p>
            <a:pPr eaLnBrk="1" hangingPunct="1">
              <a:defRPr/>
            </a:pPr>
            <a:r>
              <a:rPr lang="en-GB" altLang="en-US" sz="2000" kern="0" dirty="0" smtClean="0">
                <a:solidFill>
                  <a:schemeClr val="tx1"/>
                </a:solidFill>
                <a:latin typeface="Arial" panose="020B0604020202020204" pitchFamily="34" charset="0"/>
                <a:ea typeface="ＭＳ Ｐゴシック" pitchFamily="34" charset="-128"/>
                <a:cs typeface="Arial" panose="020B0604020202020204" pitchFamily="34" charset="0"/>
              </a:rPr>
              <a:t>•driving, or </a:t>
            </a:r>
          </a:p>
          <a:p>
            <a:pPr eaLnBrk="1" hangingPunct="1">
              <a:defRPr/>
            </a:pPr>
            <a:r>
              <a:rPr lang="en-GB" altLang="en-US" sz="2000" kern="0" dirty="0" smtClean="0">
                <a:solidFill>
                  <a:schemeClr val="tx1"/>
                </a:solidFill>
                <a:latin typeface="Arial" panose="020B0604020202020204" pitchFamily="34" charset="0"/>
                <a:ea typeface="ＭＳ Ｐゴシック" pitchFamily="34" charset="-128"/>
                <a:cs typeface="Arial" panose="020B0604020202020204" pitchFamily="34" charset="0"/>
              </a:rPr>
              <a:t>•riding in the front or rear seat of, </a:t>
            </a:r>
          </a:p>
          <a:p>
            <a:pPr eaLnBrk="1" hangingPunct="1">
              <a:defRPr/>
            </a:pPr>
            <a:endParaRPr lang="en-GB" altLang="en-US" sz="200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sz="2000" kern="0" dirty="0" smtClean="0">
                <a:solidFill>
                  <a:schemeClr val="tx1"/>
                </a:solidFill>
                <a:latin typeface="Arial" panose="020B0604020202020204" pitchFamily="34" charset="0"/>
                <a:ea typeface="ＭＳ Ｐゴシック" pitchFamily="34" charset="-128"/>
                <a:cs typeface="Arial" panose="020B0604020202020204" pitchFamily="34" charset="0"/>
              </a:rPr>
              <a:t>any motor vehicle (other than a two wheeled motor cycle with or without a side car) shall wear an adult belt where one is available.</a:t>
            </a:r>
          </a:p>
          <a:p>
            <a:pPr eaLnBrk="1" hangingPunct="1">
              <a:defRPr/>
            </a:pPr>
            <a:endParaRPr lang="en-GB" altLang="en-US" sz="200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sz="2000" kern="0" dirty="0" smtClean="0">
                <a:solidFill>
                  <a:schemeClr val="tx1"/>
                </a:solidFill>
                <a:latin typeface="Arial" panose="020B0604020202020204" pitchFamily="34" charset="0"/>
                <a:ea typeface="ＭＳ Ｐゴシック" pitchFamily="34" charset="-128"/>
                <a:cs typeface="Arial" panose="020B0604020202020204" pitchFamily="34" charset="0"/>
              </a:rPr>
              <a:t>No person other than the person actually committing the contravention is guilty of an offence.</a:t>
            </a:r>
          </a:p>
        </p:txBody>
      </p:sp>
      <p:sp>
        <p:nvSpPr>
          <p:cNvPr id="3" name="Title 1"/>
          <p:cNvSpPr txBox="1">
            <a:spLocks/>
          </p:cNvSpPr>
          <p:nvPr/>
        </p:nvSpPr>
        <p:spPr bwMode="auto">
          <a:xfrm>
            <a:off x="1195335" y="158542"/>
            <a:ext cx="9144000" cy="792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GB" kern="0" dirty="0" smtClean="0">
                <a:solidFill>
                  <a:srgbClr val="00B050"/>
                </a:solidFill>
              </a:rPr>
              <a:t>Requirements to Wear Seatbelts</a:t>
            </a:r>
            <a:endParaRPr lang="en-GB" kern="0" dirty="0">
              <a:solidFill>
                <a:srgbClr val="00B050"/>
              </a:solidFill>
            </a:endParaRPr>
          </a:p>
        </p:txBody>
      </p:sp>
    </p:spTree>
    <p:extLst>
      <p:ext uri="{BB962C8B-B14F-4D97-AF65-F5344CB8AC3E}">
        <p14:creationId xmlns:p14="http://schemas.microsoft.com/office/powerpoint/2010/main" val="528804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2" name="Group 34"/>
          <p:cNvGraphicFramePr>
            <a:graphicFrameLocks/>
          </p:cNvGraphicFramePr>
          <p:nvPr>
            <p:extLst>
              <p:ext uri="{D42A27DB-BD31-4B8C-83A1-F6EECF244321}">
                <p14:modId xmlns:p14="http://schemas.microsoft.com/office/powerpoint/2010/main" val="1780867207"/>
              </p:ext>
            </p:extLst>
          </p:nvPr>
        </p:nvGraphicFramePr>
        <p:xfrm>
          <a:off x="1259175" y="788727"/>
          <a:ext cx="9653665" cy="4108501"/>
        </p:xfrm>
        <a:graphic>
          <a:graphicData uri="http://schemas.openxmlformats.org/drawingml/2006/table">
            <a:tbl>
              <a:tblPr/>
              <a:tblGrid>
                <a:gridCol w="2450331">
                  <a:extLst>
                    <a:ext uri="{9D8B030D-6E8A-4147-A177-3AD203B41FA5}">
                      <a16:colId xmlns:a16="http://schemas.microsoft.com/office/drawing/2014/main" val="20000"/>
                    </a:ext>
                  </a:extLst>
                </a:gridCol>
                <a:gridCol w="2226949">
                  <a:extLst>
                    <a:ext uri="{9D8B030D-6E8A-4147-A177-3AD203B41FA5}">
                      <a16:colId xmlns:a16="http://schemas.microsoft.com/office/drawing/2014/main" val="20001"/>
                    </a:ext>
                  </a:extLst>
                </a:gridCol>
                <a:gridCol w="2338639">
                  <a:extLst>
                    <a:ext uri="{9D8B030D-6E8A-4147-A177-3AD203B41FA5}">
                      <a16:colId xmlns:a16="http://schemas.microsoft.com/office/drawing/2014/main" val="20002"/>
                    </a:ext>
                  </a:extLst>
                </a:gridCol>
                <a:gridCol w="2637746">
                  <a:extLst>
                    <a:ext uri="{9D8B030D-6E8A-4147-A177-3AD203B41FA5}">
                      <a16:colId xmlns:a16="http://schemas.microsoft.com/office/drawing/2014/main" val="20003"/>
                    </a:ext>
                  </a:extLst>
                </a:gridCol>
              </a:tblGrid>
              <a:tr h="1334927">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smtClean="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Occupant</a:t>
                      </a:r>
                      <a:endParaRPr lang="en-GB" sz="2400" kern="1200" dirty="0" smtClean="0">
                        <a:solidFill>
                          <a:srgbClr val="00B050"/>
                        </a:solidFill>
                        <a:latin typeface="Arial" charset="0"/>
                        <a:ea typeface="ＭＳ Ｐゴシック" pitchFamily="1" charset="-128"/>
                        <a:cs typeface="+mn-cs"/>
                      </a:endParaRPr>
                    </a:p>
                  </a:txBody>
                  <a:tcPr marL="81559" marR="81559"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smtClean="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Front seat</a:t>
                      </a:r>
                      <a:endParaRPr lang="en-GB" sz="2400" kern="1200" dirty="0" smtClean="0">
                        <a:solidFill>
                          <a:srgbClr val="00B050"/>
                        </a:solidFill>
                        <a:latin typeface="Arial" charset="0"/>
                        <a:ea typeface="ＭＳ Ｐゴシック" pitchFamily="1" charset="-128"/>
                        <a:cs typeface="+mn-cs"/>
                      </a:endParaRPr>
                    </a:p>
                  </a:txBody>
                  <a:tcPr marL="81559" marR="81559"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smtClean="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Rear seat</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GB" sz="2400" kern="1200" dirty="0" smtClean="0">
                        <a:solidFill>
                          <a:srgbClr val="00B050"/>
                        </a:solidFill>
                        <a:latin typeface="Arial" charset="0"/>
                        <a:ea typeface="ＭＳ Ｐゴシック" pitchFamily="1" charset="-128"/>
                        <a:cs typeface="+mn-cs"/>
                      </a:endParaRPr>
                    </a:p>
                  </a:txBody>
                  <a:tcPr marL="81559" marR="81559"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Whose</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responsibility</a:t>
                      </a:r>
                      <a:endParaRPr lang="en-GB" sz="2400" kern="1200" dirty="0" smtClean="0">
                        <a:solidFill>
                          <a:srgbClr val="00B050"/>
                        </a:solidFill>
                        <a:latin typeface="Arial" charset="0"/>
                        <a:ea typeface="ＭＳ Ｐゴシック" pitchFamily="1" charset="-128"/>
                        <a:cs typeface="+mn-cs"/>
                      </a:endParaRPr>
                    </a:p>
                  </a:txBody>
                  <a:tcPr marL="81559" marR="81559"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773523">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1" i="0" u="none" strike="noStrike" cap="none" normalizeH="0" baseline="0" dirty="0" smtClean="0">
                          <a:ln>
                            <a:noFill/>
                          </a:ln>
                          <a:solidFill>
                            <a:schemeClr val="tx1"/>
                          </a:solidFill>
                          <a:effectLst/>
                          <a:latin typeface="Arial" charset="0"/>
                        </a:rPr>
                        <a:t>Child up to 3 years old</a:t>
                      </a:r>
                      <a:r>
                        <a:rPr kumimoji="0" lang="en-GB" sz="1600" b="0" i="0" u="none" strike="noStrike" cap="none" normalizeH="0" baseline="0" dirty="0" smtClean="0">
                          <a:ln>
                            <a:noFill/>
                          </a:ln>
                          <a:solidFill>
                            <a:schemeClr val="tx1"/>
                          </a:solidFill>
                          <a:effectLst/>
                          <a:latin typeface="Arial" charset="0"/>
                        </a:rPr>
                        <a:t> </a:t>
                      </a:r>
                    </a:p>
                  </a:txBody>
                  <a:tcPr marL="81559" marR="81559" marT="45697" marB="4569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smtClean="0">
                          <a:ln>
                            <a:noFill/>
                          </a:ln>
                          <a:solidFill>
                            <a:schemeClr val="tx1"/>
                          </a:solidFill>
                          <a:effectLst/>
                          <a:latin typeface="Arial" charset="0"/>
                        </a:rPr>
                        <a:t>Correct child restraint </a:t>
                      </a:r>
                      <a:r>
                        <a:rPr kumimoji="0" lang="en-GB" sz="1600" b="1" i="0" u="none" strike="noStrike" cap="none" normalizeH="0" baseline="0" smtClean="0">
                          <a:ln>
                            <a:noFill/>
                          </a:ln>
                          <a:solidFill>
                            <a:schemeClr val="tx1"/>
                          </a:solidFill>
                          <a:effectLst/>
                          <a:latin typeface="Arial" charset="0"/>
                        </a:rPr>
                        <a:t>MUST</a:t>
                      </a:r>
                      <a:r>
                        <a:rPr kumimoji="0" lang="en-GB" sz="1600" b="0" i="0" u="none" strike="noStrike" cap="none" normalizeH="0" baseline="0" smtClean="0">
                          <a:ln>
                            <a:noFill/>
                          </a:ln>
                          <a:solidFill>
                            <a:schemeClr val="tx1"/>
                          </a:solidFill>
                          <a:effectLst/>
                          <a:latin typeface="Arial" charset="0"/>
                        </a:rPr>
                        <a:t> be used. </a:t>
                      </a:r>
                    </a:p>
                  </a:txBody>
                  <a:tcPr marL="81559" marR="81559"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dirty="0" smtClean="0">
                          <a:ln>
                            <a:noFill/>
                          </a:ln>
                          <a:solidFill>
                            <a:schemeClr val="tx1"/>
                          </a:solidFill>
                          <a:effectLst/>
                          <a:latin typeface="Arial" charset="0"/>
                        </a:rPr>
                        <a:t>Correct child restraint </a:t>
                      </a:r>
                      <a:r>
                        <a:rPr kumimoji="0" lang="en-GB" sz="1600" b="1" i="0" u="none" strike="noStrike" cap="none" normalizeH="0" baseline="0" dirty="0" smtClean="0">
                          <a:ln>
                            <a:noFill/>
                          </a:ln>
                          <a:solidFill>
                            <a:schemeClr val="tx1"/>
                          </a:solidFill>
                          <a:effectLst/>
                          <a:latin typeface="Arial" charset="0"/>
                        </a:rPr>
                        <a:t>MUST</a:t>
                      </a:r>
                      <a:r>
                        <a:rPr kumimoji="0" lang="en-GB" sz="1600" b="0" i="0" u="none" strike="noStrike" cap="none" normalizeH="0" baseline="0" dirty="0" smtClean="0">
                          <a:ln>
                            <a:noFill/>
                          </a:ln>
                          <a:solidFill>
                            <a:schemeClr val="tx1"/>
                          </a:solidFill>
                          <a:effectLst/>
                          <a:latin typeface="Arial" charset="0"/>
                        </a:rPr>
                        <a:t> be used.</a:t>
                      </a:r>
                      <a:br>
                        <a:rPr kumimoji="0" lang="en-GB" sz="1600" b="0" i="0" u="none" strike="noStrike" cap="none" normalizeH="0" baseline="0" dirty="0" smtClean="0">
                          <a:ln>
                            <a:noFill/>
                          </a:ln>
                          <a:solidFill>
                            <a:schemeClr val="tx1"/>
                          </a:solidFill>
                          <a:effectLst/>
                          <a:latin typeface="Arial" charset="0"/>
                        </a:rPr>
                      </a:br>
                      <a:r>
                        <a:rPr kumimoji="0" lang="en-GB" sz="1600" b="0" i="0" u="none" strike="noStrike" cap="none" normalizeH="0" baseline="0" dirty="0" smtClean="0">
                          <a:ln>
                            <a:noFill/>
                          </a:ln>
                          <a:solidFill>
                            <a:schemeClr val="tx1"/>
                          </a:solidFill>
                          <a:effectLst/>
                          <a:latin typeface="Arial" charset="0"/>
                        </a:rPr>
                        <a:t/>
                      </a:r>
                      <a:br>
                        <a:rPr kumimoji="0" lang="en-GB" sz="1600" b="0" i="0" u="none" strike="noStrike" cap="none" normalizeH="0" baseline="0" dirty="0" smtClean="0">
                          <a:ln>
                            <a:noFill/>
                          </a:ln>
                          <a:solidFill>
                            <a:schemeClr val="tx1"/>
                          </a:solidFill>
                          <a:effectLst/>
                          <a:latin typeface="Arial" charset="0"/>
                        </a:rPr>
                      </a:br>
                      <a:r>
                        <a:rPr kumimoji="0" lang="en-GB" sz="1600" b="0" i="0" u="none" strike="noStrike" cap="none" normalizeH="0" baseline="0" dirty="0" smtClean="0">
                          <a:ln>
                            <a:noFill/>
                          </a:ln>
                          <a:solidFill>
                            <a:schemeClr val="tx1"/>
                          </a:solidFill>
                          <a:effectLst/>
                          <a:latin typeface="Arial" charset="0"/>
                        </a:rPr>
                        <a:t>If a restraint is not available in a licensed taxi/private hire vehicle, the child may travel unrestrained. </a:t>
                      </a:r>
                    </a:p>
                  </a:txBody>
                  <a:tcPr marL="81559" marR="81559" marT="45697" marB="4569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US" sz="1600" b="0" i="0" u="none" strike="noStrike" cap="none" normalizeH="0" baseline="0" dirty="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US" sz="1600" b="0" i="0" u="none" strike="noStrike" cap="none" normalizeH="0" baseline="0" dirty="0" smtClean="0">
                          <a:ln>
                            <a:noFill/>
                          </a:ln>
                          <a:solidFill>
                            <a:schemeClr val="tx1"/>
                          </a:solidFill>
                          <a:effectLst/>
                          <a:latin typeface="Arial" charset="0"/>
                        </a:rPr>
                        <a:t>Driver</a:t>
                      </a:r>
                      <a:endParaRPr kumimoji="0" lang="en-GB" sz="1600" b="0" i="0" u="none" strike="noStrike" cap="none" normalizeH="0" baseline="0" dirty="0" smtClean="0">
                        <a:ln>
                          <a:noFill/>
                        </a:ln>
                        <a:solidFill>
                          <a:schemeClr val="tx1"/>
                        </a:solidFill>
                        <a:effectLst/>
                        <a:latin typeface="Arial" charset="0"/>
                      </a:endParaRPr>
                    </a:p>
                  </a:txBody>
                  <a:tcPr marL="81559" marR="81559" marT="45697" marB="4569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3" name="Text Box 35"/>
          <p:cNvSpPr txBox="1">
            <a:spLocks noChangeArrowheads="1"/>
          </p:cNvSpPr>
          <p:nvPr/>
        </p:nvSpPr>
        <p:spPr bwMode="auto">
          <a:xfrm>
            <a:off x="1945807" y="5197031"/>
            <a:ext cx="82804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990600" indent="-9906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spcBef>
                <a:spcPct val="0"/>
              </a:spcBef>
              <a:buFontTx/>
              <a:buNone/>
            </a:pPr>
            <a:r>
              <a:rPr lang="en-GB" altLang="en-US" sz="1800" b="0" dirty="0">
                <a:solidFill>
                  <a:schemeClr val="tx1"/>
                </a:solidFill>
                <a:latin typeface="Arial" panose="020B0604020202020204" pitchFamily="34" charset="0"/>
                <a:ea typeface="ＭＳ Ｐゴシック" panose="020B0600070205080204" pitchFamily="34" charset="-128"/>
              </a:rPr>
              <a:t>Note: No appropriate child restraint/belt available in rear but available in front, child must move to this seat and wear it or must not be driven.</a:t>
            </a:r>
          </a:p>
        </p:txBody>
      </p:sp>
    </p:spTree>
    <p:extLst>
      <p:ext uri="{BB962C8B-B14F-4D97-AF65-F5344CB8AC3E}">
        <p14:creationId xmlns:p14="http://schemas.microsoft.com/office/powerpoint/2010/main" val="65459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2" name="Group 37"/>
          <p:cNvGraphicFramePr>
            <a:graphicFrameLocks/>
          </p:cNvGraphicFramePr>
          <p:nvPr>
            <p:extLst>
              <p:ext uri="{D42A27DB-BD31-4B8C-83A1-F6EECF244321}">
                <p14:modId xmlns:p14="http://schemas.microsoft.com/office/powerpoint/2010/main" val="1788935972"/>
              </p:ext>
            </p:extLst>
          </p:nvPr>
        </p:nvGraphicFramePr>
        <p:xfrm>
          <a:off x="1049312" y="373037"/>
          <a:ext cx="9908498" cy="5113363"/>
        </p:xfrm>
        <a:graphic>
          <a:graphicData uri="http://schemas.openxmlformats.org/drawingml/2006/table">
            <a:tbl>
              <a:tblPr/>
              <a:tblGrid>
                <a:gridCol w="2229595">
                  <a:extLst>
                    <a:ext uri="{9D8B030D-6E8A-4147-A177-3AD203B41FA5}">
                      <a16:colId xmlns:a16="http://schemas.microsoft.com/office/drawing/2014/main" val="20000"/>
                    </a:ext>
                  </a:extLst>
                </a:gridCol>
                <a:gridCol w="2063967">
                  <a:extLst>
                    <a:ext uri="{9D8B030D-6E8A-4147-A177-3AD203B41FA5}">
                      <a16:colId xmlns:a16="http://schemas.microsoft.com/office/drawing/2014/main" val="20001"/>
                    </a:ext>
                  </a:extLst>
                </a:gridCol>
                <a:gridCol w="3054089">
                  <a:extLst>
                    <a:ext uri="{9D8B030D-6E8A-4147-A177-3AD203B41FA5}">
                      <a16:colId xmlns:a16="http://schemas.microsoft.com/office/drawing/2014/main" val="20002"/>
                    </a:ext>
                  </a:extLst>
                </a:gridCol>
                <a:gridCol w="2560847">
                  <a:extLst>
                    <a:ext uri="{9D8B030D-6E8A-4147-A177-3AD203B41FA5}">
                      <a16:colId xmlns:a16="http://schemas.microsoft.com/office/drawing/2014/main" val="20003"/>
                    </a:ext>
                  </a:extLst>
                </a:gridCol>
              </a:tblGrid>
              <a:tr h="899193">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smtClean="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Occupant</a:t>
                      </a:r>
                      <a:endParaRPr lang="en-GB" sz="2400" kern="1200" dirty="0" smtClean="0">
                        <a:solidFill>
                          <a:srgbClr val="00B050"/>
                        </a:solidFill>
                        <a:latin typeface="Arial" charset="0"/>
                        <a:ea typeface="ＭＳ Ｐゴシック" pitchFamily="1" charset="-128"/>
                        <a:cs typeface="+mn-cs"/>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smtClean="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Front seat</a:t>
                      </a:r>
                      <a:endParaRPr lang="en-GB" sz="2400" kern="1200" dirty="0" smtClean="0">
                        <a:solidFill>
                          <a:srgbClr val="00B050"/>
                        </a:solidFill>
                        <a:latin typeface="Arial" charset="0"/>
                        <a:ea typeface="ＭＳ Ｐゴシック" pitchFamily="1" charset="-128"/>
                        <a:cs typeface="+mn-cs"/>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smtClean="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Rear seat</a:t>
                      </a:r>
                      <a:endParaRPr lang="en-GB" sz="2400" kern="1200" dirty="0" smtClean="0">
                        <a:solidFill>
                          <a:srgbClr val="00B050"/>
                        </a:solidFill>
                        <a:latin typeface="Arial" charset="0"/>
                        <a:ea typeface="ＭＳ Ｐゴシック" pitchFamily="1" charset="-128"/>
                        <a:cs typeface="+mn-cs"/>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Whose</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responsibility</a:t>
                      </a:r>
                      <a:endParaRPr lang="en-GB" sz="2400" kern="1200" dirty="0" smtClean="0">
                        <a:solidFill>
                          <a:srgbClr val="00B050"/>
                        </a:solidFill>
                        <a:latin typeface="Arial" charset="0"/>
                        <a:ea typeface="ＭＳ Ｐゴシック" pitchFamily="1" charset="-128"/>
                        <a:cs typeface="+mn-cs"/>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1417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400" b="1" i="0" u="none" strike="noStrike" cap="none" normalizeH="0" baseline="0" smtClean="0">
                          <a:ln>
                            <a:noFill/>
                          </a:ln>
                          <a:solidFill>
                            <a:schemeClr val="tx1"/>
                          </a:solidFill>
                          <a:effectLst/>
                          <a:latin typeface="Arial" charset="0"/>
                        </a:rPr>
                        <a:t>Child from 3rd birthday up to 135cms in height (approx 4' 5") (or 12th birthday whichever they reach first)</a:t>
                      </a:r>
                      <a:r>
                        <a:rPr kumimoji="0" lang="en-GB" sz="1400" b="0" i="0" u="none" strike="noStrike" cap="none" normalizeH="0" baseline="0" smtClean="0">
                          <a:ln>
                            <a:noFill/>
                          </a:ln>
                          <a:solidFill>
                            <a:schemeClr val="tx1"/>
                          </a:solidFill>
                          <a:effectLst/>
                          <a:latin typeface="Arial"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400" b="0" i="0" u="none" strike="noStrike" cap="none" normalizeH="0" baseline="0" dirty="0" smtClean="0">
                          <a:ln>
                            <a:noFill/>
                          </a:ln>
                          <a:solidFill>
                            <a:schemeClr val="tx1"/>
                          </a:solidFill>
                          <a:effectLst/>
                          <a:latin typeface="Arial" charset="0"/>
                        </a:rPr>
                        <a:t>Correct child restraint </a:t>
                      </a:r>
                      <a:r>
                        <a:rPr kumimoji="0" lang="en-GB" sz="1400" b="1" i="0" u="none" strike="noStrike" cap="none" normalizeH="0" baseline="0" dirty="0" smtClean="0">
                          <a:ln>
                            <a:noFill/>
                          </a:ln>
                          <a:solidFill>
                            <a:schemeClr val="tx1"/>
                          </a:solidFill>
                          <a:effectLst/>
                          <a:latin typeface="Arial" charset="0"/>
                        </a:rPr>
                        <a:t>MUST</a:t>
                      </a:r>
                      <a:r>
                        <a:rPr kumimoji="0" lang="en-GB" sz="1400" b="0" i="0" u="none" strike="noStrike" cap="none" normalizeH="0" baseline="0" dirty="0" smtClean="0">
                          <a:ln>
                            <a:noFill/>
                          </a:ln>
                          <a:solidFill>
                            <a:schemeClr val="tx1"/>
                          </a:solidFill>
                          <a:effectLst/>
                          <a:latin typeface="Arial" charset="0"/>
                        </a:rPr>
                        <a:t> be used.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400" b="1" i="0" u="none" strike="noStrike" cap="none" normalizeH="0" baseline="0" dirty="0" smtClean="0">
                          <a:ln>
                            <a:noFill/>
                          </a:ln>
                          <a:solidFill>
                            <a:schemeClr val="tx1"/>
                          </a:solidFill>
                          <a:effectLst/>
                          <a:latin typeface="Arial" charset="0"/>
                        </a:rPr>
                        <a:t>Where</a:t>
                      </a:r>
                      <a:r>
                        <a:rPr kumimoji="0" lang="en-GB" sz="1400" b="0" i="0" u="none" strike="noStrike" cap="none" normalizeH="0" baseline="0" dirty="0" smtClean="0">
                          <a:ln>
                            <a:noFill/>
                          </a:ln>
                          <a:solidFill>
                            <a:schemeClr val="tx1"/>
                          </a:solidFill>
                          <a:effectLst/>
                          <a:latin typeface="Arial" charset="0"/>
                        </a:rPr>
                        <a:t> seat belts are fitted, the correct child restraint </a:t>
                      </a:r>
                      <a:r>
                        <a:rPr kumimoji="0" lang="en-GB" sz="1400" b="1" i="0" u="none" strike="noStrike" cap="none" normalizeH="0" baseline="0" dirty="0" smtClean="0">
                          <a:ln>
                            <a:noFill/>
                          </a:ln>
                          <a:solidFill>
                            <a:schemeClr val="tx1"/>
                          </a:solidFill>
                          <a:effectLst/>
                          <a:latin typeface="Arial" charset="0"/>
                        </a:rPr>
                        <a:t>MUST</a:t>
                      </a:r>
                      <a:r>
                        <a:rPr kumimoji="0" lang="en-GB" sz="1400" b="0" i="0" u="none" strike="noStrike" cap="none" normalizeH="0" baseline="0" dirty="0" smtClean="0">
                          <a:ln>
                            <a:noFill/>
                          </a:ln>
                          <a:solidFill>
                            <a:schemeClr val="tx1"/>
                          </a:solidFill>
                          <a:effectLst/>
                          <a:latin typeface="Arial" charset="0"/>
                        </a:rPr>
                        <a:t> be used. The child must use adult belt if the correct child restraint is not available as follows:</a:t>
                      </a:r>
                      <a:br>
                        <a:rPr kumimoji="0" lang="en-GB" sz="1400" b="0" i="0" u="none" strike="noStrike" cap="none" normalizeH="0" baseline="0" dirty="0" smtClean="0">
                          <a:ln>
                            <a:noFill/>
                          </a:ln>
                          <a:solidFill>
                            <a:schemeClr val="tx1"/>
                          </a:solidFill>
                          <a:effectLst/>
                          <a:latin typeface="Arial" charset="0"/>
                        </a:rPr>
                      </a:br>
                      <a:r>
                        <a:rPr kumimoji="0" lang="en-GB" sz="1400" b="0" i="0" u="none" strike="noStrike" cap="none" normalizeH="0" baseline="0" dirty="0" smtClean="0">
                          <a:ln>
                            <a:noFill/>
                          </a:ln>
                          <a:solidFill>
                            <a:schemeClr val="tx1"/>
                          </a:solidFill>
                          <a:effectLst/>
                          <a:latin typeface="Arial" charset="0"/>
                        </a:rPr>
                        <a:t>- in a licensed taxi or private hire vehicle; or</a:t>
                      </a:r>
                      <a:br>
                        <a:rPr kumimoji="0" lang="en-GB" sz="1400" b="0" i="0" u="none" strike="noStrike" cap="none" normalizeH="0" baseline="0" dirty="0" smtClean="0">
                          <a:ln>
                            <a:noFill/>
                          </a:ln>
                          <a:solidFill>
                            <a:schemeClr val="tx1"/>
                          </a:solidFill>
                          <a:effectLst/>
                          <a:latin typeface="Arial" charset="0"/>
                        </a:rPr>
                      </a:br>
                      <a:r>
                        <a:rPr kumimoji="0" lang="en-GB" sz="1400" b="0" i="0" u="none" strike="noStrike" cap="none" normalizeH="0" baseline="0" dirty="0" smtClean="0">
                          <a:ln>
                            <a:noFill/>
                          </a:ln>
                          <a:solidFill>
                            <a:schemeClr val="tx1"/>
                          </a:solidFill>
                          <a:effectLst/>
                          <a:latin typeface="Arial" charset="0"/>
                        </a:rPr>
                        <a:t>- for a short distance in an unexpected necessity; or</a:t>
                      </a:r>
                      <a:br>
                        <a:rPr kumimoji="0" lang="en-GB" sz="1400" b="0" i="0" u="none" strike="noStrike" cap="none" normalizeH="0" baseline="0" dirty="0" smtClean="0">
                          <a:ln>
                            <a:noFill/>
                          </a:ln>
                          <a:solidFill>
                            <a:schemeClr val="tx1"/>
                          </a:solidFill>
                          <a:effectLst/>
                          <a:latin typeface="Arial" charset="0"/>
                        </a:rPr>
                      </a:br>
                      <a:r>
                        <a:rPr kumimoji="0" lang="en-GB" sz="1400" b="0" i="0" u="none" strike="noStrike" cap="none" normalizeH="0" baseline="0" dirty="0" smtClean="0">
                          <a:ln>
                            <a:noFill/>
                          </a:ln>
                          <a:solidFill>
                            <a:schemeClr val="tx1"/>
                          </a:solidFill>
                          <a:effectLst/>
                          <a:latin typeface="Arial" charset="0"/>
                        </a:rPr>
                        <a:t>- two occupied child restraints prevent fitment of a third.</a:t>
                      </a:r>
                      <a:br>
                        <a:rPr kumimoji="0" lang="en-GB" sz="1400" b="0" i="0" u="none" strike="noStrike" cap="none" normalizeH="0" baseline="0" dirty="0" smtClean="0">
                          <a:ln>
                            <a:noFill/>
                          </a:ln>
                          <a:solidFill>
                            <a:schemeClr val="tx1"/>
                          </a:solidFill>
                          <a:effectLst/>
                          <a:latin typeface="Arial" charset="0"/>
                        </a:rPr>
                      </a:br>
                      <a:r>
                        <a:rPr kumimoji="0" lang="en-GB" sz="1400" b="0" i="0" u="none" strike="noStrike" cap="none" normalizeH="0" baseline="0" dirty="0" smtClean="0">
                          <a:ln>
                            <a:noFill/>
                          </a:ln>
                          <a:solidFill>
                            <a:schemeClr val="tx1"/>
                          </a:solidFill>
                          <a:effectLst/>
                          <a:latin typeface="Arial" charset="0"/>
                        </a:rPr>
                        <a:t/>
                      </a:r>
                      <a:br>
                        <a:rPr kumimoji="0" lang="en-GB" sz="1400" b="0" i="0" u="none" strike="noStrike" cap="none" normalizeH="0" baseline="0" dirty="0" smtClean="0">
                          <a:ln>
                            <a:noFill/>
                          </a:ln>
                          <a:solidFill>
                            <a:schemeClr val="tx1"/>
                          </a:solidFill>
                          <a:effectLst/>
                          <a:latin typeface="Arial" charset="0"/>
                        </a:rPr>
                      </a:br>
                      <a:r>
                        <a:rPr kumimoji="0" lang="en-GB" sz="1400" b="0" i="0" u="none" strike="noStrike" cap="none" normalizeH="0" baseline="0" dirty="0" smtClean="0">
                          <a:ln>
                            <a:noFill/>
                          </a:ln>
                          <a:solidFill>
                            <a:schemeClr val="tx1"/>
                          </a:solidFill>
                          <a:effectLst/>
                          <a:latin typeface="Arial" charset="0"/>
                        </a:rPr>
                        <a:t>A child 3 years and over may travel unrestrained in the rear seat of a vehicle if seat belts are not fitted in the rear.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US" sz="1400" b="0" i="0" u="none" strike="noStrike" cap="none" normalizeH="0" baseline="0" dirty="0" smtClean="0">
                          <a:ln>
                            <a:noFill/>
                          </a:ln>
                          <a:solidFill>
                            <a:schemeClr val="tx1"/>
                          </a:solidFill>
                          <a:effectLst/>
                          <a:latin typeface="Arial" charset="0"/>
                        </a:rPr>
                        <a:t>Driver</a:t>
                      </a:r>
                      <a:endParaRPr kumimoji="0" lang="en-GB" sz="14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1602032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2" name="Group 55"/>
          <p:cNvGraphicFramePr>
            <a:graphicFrameLocks/>
          </p:cNvGraphicFramePr>
          <p:nvPr>
            <p:extLst>
              <p:ext uri="{D42A27DB-BD31-4B8C-83A1-F6EECF244321}">
                <p14:modId xmlns:p14="http://schemas.microsoft.com/office/powerpoint/2010/main" val="1105574957"/>
              </p:ext>
            </p:extLst>
          </p:nvPr>
        </p:nvGraphicFramePr>
        <p:xfrm>
          <a:off x="1558483" y="256108"/>
          <a:ext cx="8642350" cy="5541962"/>
        </p:xfrm>
        <a:graphic>
          <a:graphicData uri="http://schemas.openxmlformats.org/drawingml/2006/table">
            <a:tbl>
              <a:tblPr/>
              <a:tblGrid>
                <a:gridCol w="1873250">
                  <a:extLst>
                    <a:ext uri="{9D8B030D-6E8A-4147-A177-3AD203B41FA5}">
                      <a16:colId xmlns:a16="http://schemas.microsoft.com/office/drawing/2014/main" val="20000"/>
                    </a:ext>
                  </a:extLst>
                </a:gridCol>
                <a:gridCol w="1800225">
                  <a:extLst>
                    <a:ext uri="{9D8B030D-6E8A-4147-A177-3AD203B41FA5}">
                      <a16:colId xmlns:a16="http://schemas.microsoft.com/office/drawing/2014/main" val="20001"/>
                    </a:ext>
                  </a:extLst>
                </a:gridCol>
                <a:gridCol w="2735263">
                  <a:extLst>
                    <a:ext uri="{9D8B030D-6E8A-4147-A177-3AD203B41FA5}">
                      <a16:colId xmlns:a16="http://schemas.microsoft.com/office/drawing/2014/main" val="20002"/>
                    </a:ext>
                  </a:extLst>
                </a:gridCol>
                <a:gridCol w="2233612">
                  <a:extLst>
                    <a:ext uri="{9D8B030D-6E8A-4147-A177-3AD203B41FA5}">
                      <a16:colId xmlns:a16="http://schemas.microsoft.com/office/drawing/2014/main" val="20003"/>
                    </a:ext>
                  </a:extLst>
                </a:gridCol>
              </a:tblGrid>
              <a:tr h="896213">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smtClean="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Occupant</a:t>
                      </a:r>
                      <a:endParaRPr lang="en-GB" sz="2400" kern="1200" dirty="0" smtClean="0">
                        <a:solidFill>
                          <a:srgbClr val="00B050"/>
                        </a:solidFill>
                        <a:latin typeface="Arial" charset="0"/>
                        <a:ea typeface="ＭＳ Ｐゴシック" pitchFamily="1" charset="-128"/>
                        <a:cs typeface="+mn-cs"/>
                      </a:endParaRP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smtClean="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Front seat</a:t>
                      </a:r>
                      <a:endParaRPr lang="en-GB" sz="2400" kern="1200" dirty="0" smtClean="0">
                        <a:solidFill>
                          <a:srgbClr val="00B050"/>
                        </a:solidFill>
                        <a:latin typeface="Arial" charset="0"/>
                        <a:ea typeface="ＭＳ Ｐゴシック" pitchFamily="1" charset="-128"/>
                        <a:cs typeface="+mn-cs"/>
                      </a:endParaRP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lang="en-US" sz="2400" kern="1200" dirty="0" smtClean="0">
                        <a:solidFill>
                          <a:srgbClr val="00B050"/>
                        </a:solidFill>
                        <a:latin typeface="Arial" charset="0"/>
                        <a:ea typeface="ＭＳ Ｐゴシック" pitchFamily="1" charset="-128"/>
                        <a:cs typeface="+mn-cs"/>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Rear seat</a:t>
                      </a:r>
                      <a:endParaRPr lang="en-GB" sz="2400" kern="1200" dirty="0" smtClean="0">
                        <a:solidFill>
                          <a:srgbClr val="00B050"/>
                        </a:solidFill>
                        <a:latin typeface="Arial" charset="0"/>
                        <a:ea typeface="ＭＳ Ｐゴシック" pitchFamily="1" charset="-128"/>
                        <a:cs typeface="+mn-cs"/>
                      </a:endParaRP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Whose</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lang="en-US" sz="2400" kern="1200" dirty="0" smtClean="0">
                          <a:solidFill>
                            <a:srgbClr val="00B050"/>
                          </a:solidFill>
                          <a:latin typeface="Arial" charset="0"/>
                          <a:ea typeface="ＭＳ Ｐゴシック" pitchFamily="1" charset="-128"/>
                          <a:cs typeface="+mn-cs"/>
                        </a:rPr>
                        <a:t>responsibility</a:t>
                      </a:r>
                      <a:endParaRPr lang="en-GB" sz="2400" kern="1200" dirty="0" smtClean="0">
                        <a:solidFill>
                          <a:srgbClr val="00B050"/>
                        </a:solidFill>
                        <a:latin typeface="Arial" charset="0"/>
                        <a:ea typeface="ＭＳ Ｐゴシック" pitchFamily="1" charset="-128"/>
                        <a:cs typeface="+mn-cs"/>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03444">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Child over 1.35 metres (approx 4' 5") in height or 12 or 13 years old</a:t>
                      </a:r>
                      <a:r>
                        <a:rPr kumimoji="0" lang="en-GB" sz="1600" b="0" i="0" u="none" strike="noStrike" cap="none" normalizeH="0" baseline="0" smtClean="0">
                          <a:ln>
                            <a:noFill/>
                          </a:ln>
                          <a:solidFill>
                            <a:schemeClr val="tx1"/>
                          </a:solidFill>
                          <a:effectLst/>
                          <a:latin typeface="Arial" charset="0"/>
                        </a:rPr>
                        <a:t> </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1600" b="0" i="0" u="none" strike="noStrike" cap="none" normalizeH="0" baseline="0" smtClean="0">
                        <a:ln>
                          <a:noFill/>
                        </a:ln>
                        <a:solidFill>
                          <a:schemeClr val="tx1"/>
                        </a:solidFill>
                        <a:effectLst/>
                        <a:latin typeface="Arial" charset="0"/>
                      </a:endParaRP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dirty="0" smtClean="0">
                          <a:ln>
                            <a:noFill/>
                          </a:ln>
                          <a:solidFill>
                            <a:schemeClr val="tx1"/>
                          </a:solidFill>
                          <a:effectLst/>
                          <a:latin typeface="Arial" charset="0"/>
                        </a:rPr>
                        <a:t>Seat belt </a:t>
                      </a:r>
                      <a:r>
                        <a:rPr kumimoji="0" lang="en-GB" sz="1600" b="1" i="0" u="none" strike="noStrike" cap="none" normalizeH="0" baseline="0" dirty="0" smtClean="0">
                          <a:ln>
                            <a:noFill/>
                          </a:ln>
                          <a:solidFill>
                            <a:schemeClr val="tx1"/>
                          </a:solidFill>
                          <a:effectLst/>
                          <a:latin typeface="Arial" charset="0"/>
                        </a:rPr>
                        <a:t>MUST</a:t>
                      </a:r>
                      <a:r>
                        <a:rPr kumimoji="0" lang="en-GB" sz="1600" b="0" i="0" u="none" strike="noStrike" cap="none" normalizeH="0" baseline="0" dirty="0" smtClean="0">
                          <a:ln>
                            <a:noFill/>
                          </a:ln>
                          <a:solidFill>
                            <a:schemeClr val="tx1"/>
                          </a:solidFill>
                          <a:effectLst/>
                          <a:latin typeface="Arial" charset="0"/>
                        </a:rPr>
                        <a:t> be worn if available.</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dirty="0" smtClean="0">
                          <a:ln>
                            <a:noFill/>
                          </a:ln>
                          <a:solidFill>
                            <a:schemeClr val="tx1"/>
                          </a:solidFill>
                          <a:effectLst/>
                          <a:latin typeface="Arial" charset="0"/>
                        </a:rPr>
                        <a:t>Seat belt </a:t>
                      </a:r>
                      <a:r>
                        <a:rPr kumimoji="0" lang="en-GB" sz="1600" b="1" i="0" u="none" strike="noStrike" cap="none" normalizeH="0" baseline="0" dirty="0" smtClean="0">
                          <a:ln>
                            <a:noFill/>
                          </a:ln>
                          <a:solidFill>
                            <a:schemeClr val="tx1"/>
                          </a:solidFill>
                          <a:effectLst/>
                          <a:latin typeface="Arial" charset="0"/>
                        </a:rPr>
                        <a:t>MUST</a:t>
                      </a:r>
                      <a:r>
                        <a:rPr kumimoji="0" lang="en-GB" sz="1600" b="0" i="0" u="none" strike="noStrike" cap="none" normalizeH="0" baseline="0" dirty="0" smtClean="0">
                          <a:ln>
                            <a:noFill/>
                          </a:ln>
                          <a:solidFill>
                            <a:schemeClr val="tx1"/>
                          </a:solidFill>
                          <a:effectLst/>
                          <a:latin typeface="Arial" charset="0"/>
                        </a:rPr>
                        <a:t> be worn if available. </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1600" b="0" i="0" u="none" strike="noStrike" cap="none" normalizeH="0" baseline="0" dirty="0" smtClean="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US" sz="1600" b="0" i="0" u="none" strike="noStrike" cap="none" normalizeH="0" baseline="0" smtClean="0">
                          <a:ln>
                            <a:noFill/>
                          </a:ln>
                          <a:solidFill>
                            <a:schemeClr val="tx1"/>
                          </a:solidFill>
                          <a:effectLst/>
                          <a:latin typeface="Arial" charset="0"/>
                        </a:rPr>
                        <a:t>Driver</a:t>
                      </a:r>
                      <a:endParaRPr kumimoji="0" lang="en-GB" sz="1600" b="0"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1600" b="0" i="0" u="none" strike="noStrike" cap="none" normalizeH="0" baseline="0" smtClean="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52218">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Passengers aged 14 years old and over</a:t>
                      </a:r>
                      <a:r>
                        <a:rPr kumimoji="0" lang="en-GB" sz="1600" b="0" i="0" u="none" strike="noStrike" cap="none" normalizeH="0" baseline="0" smtClean="0">
                          <a:ln>
                            <a:noFill/>
                          </a:ln>
                          <a:solidFill>
                            <a:schemeClr val="tx1"/>
                          </a:solidFill>
                          <a:effectLst/>
                          <a:latin typeface="Arial" charset="0"/>
                        </a:rPr>
                        <a:t> </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dirty="0" smtClean="0">
                          <a:ln>
                            <a:noFill/>
                          </a:ln>
                          <a:solidFill>
                            <a:schemeClr val="tx1"/>
                          </a:solidFill>
                          <a:effectLst/>
                          <a:latin typeface="Arial" charset="0"/>
                        </a:rPr>
                        <a:t>Seat belt </a:t>
                      </a:r>
                      <a:r>
                        <a:rPr kumimoji="0" lang="en-GB" sz="1600" b="1" i="0" u="none" strike="noStrike" cap="none" normalizeH="0" baseline="0" dirty="0" smtClean="0">
                          <a:ln>
                            <a:noFill/>
                          </a:ln>
                          <a:solidFill>
                            <a:schemeClr val="tx1"/>
                          </a:solidFill>
                          <a:effectLst/>
                          <a:latin typeface="Arial" charset="0"/>
                        </a:rPr>
                        <a:t>MUST</a:t>
                      </a:r>
                      <a:r>
                        <a:rPr kumimoji="0" lang="en-GB" sz="1600" b="0" i="0" u="none" strike="noStrike" cap="none" normalizeH="0" baseline="0" dirty="0" smtClean="0">
                          <a:ln>
                            <a:noFill/>
                          </a:ln>
                          <a:solidFill>
                            <a:schemeClr val="tx1"/>
                          </a:solidFill>
                          <a:effectLst/>
                          <a:latin typeface="Arial" charset="0"/>
                        </a:rPr>
                        <a:t> be worn if available. </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dirty="0" smtClean="0">
                          <a:ln>
                            <a:noFill/>
                          </a:ln>
                          <a:solidFill>
                            <a:schemeClr val="tx1"/>
                          </a:solidFill>
                          <a:effectLst/>
                          <a:latin typeface="Arial" charset="0"/>
                        </a:rPr>
                        <a:t>Seat belt </a:t>
                      </a:r>
                      <a:r>
                        <a:rPr kumimoji="0" lang="en-GB" sz="1600" b="1" i="0" u="none" strike="noStrike" cap="none" normalizeH="0" baseline="0" dirty="0" smtClean="0">
                          <a:ln>
                            <a:noFill/>
                          </a:ln>
                          <a:solidFill>
                            <a:schemeClr val="tx1"/>
                          </a:solidFill>
                          <a:effectLst/>
                          <a:latin typeface="Arial" charset="0"/>
                        </a:rPr>
                        <a:t>MUST</a:t>
                      </a:r>
                      <a:r>
                        <a:rPr kumimoji="0" lang="en-GB" sz="1600" b="0" i="0" u="none" strike="noStrike" cap="none" normalizeH="0" baseline="0" dirty="0" smtClean="0">
                          <a:ln>
                            <a:noFill/>
                          </a:ln>
                          <a:solidFill>
                            <a:schemeClr val="tx1"/>
                          </a:solidFill>
                          <a:effectLst/>
                          <a:latin typeface="Arial" charset="0"/>
                        </a:rPr>
                        <a:t> be worn if available. </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1" i="0" u="none" strike="noStrike" cap="none" normalizeH="0" baseline="0" dirty="0" smtClean="0">
                          <a:ln>
                            <a:noFill/>
                          </a:ln>
                          <a:solidFill>
                            <a:schemeClr val="tx1"/>
                          </a:solidFill>
                          <a:effectLst/>
                          <a:latin typeface="Arial" charset="0"/>
                        </a:rPr>
                        <a:t>Passenger</a:t>
                      </a:r>
                      <a:r>
                        <a:rPr kumimoji="0" lang="en-GB" sz="1600" b="0" i="0" u="none" strike="noStrike" cap="none" normalizeH="0" baseline="0" dirty="0" smtClean="0">
                          <a:ln>
                            <a:noFill/>
                          </a:ln>
                          <a:solidFill>
                            <a:schemeClr val="tx1"/>
                          </a:solidFill>
                          <a:effectLst/>
                          <a:latin typeface="Arial" charset="0"/>
                        </a:rPr>
                        <a:t> </a:t>
                      </a:r>
                    </a:p>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1600" b="0" i="0" u="none" strike="noStrike" cap="none" normalizeH="0" baseline="0" dirty="0" smtClean="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390087">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Driver</a:t>
                      </a:r>
                      <a:r>
                        <a:rPr kumimoji="0" lang="en-GB" sz="1600" b="0" i="0" u="none" strike="noStrike" cap="none" normalizeH="0" baseline="0" smtClean="0">
                          <a:ln>
                            <a:noFill/>
                          </a:ln>
                          <a:solidFill>
                            <a:schemeClr val="tx1"/>
                          </a:solidFill>
                          <a:effectLst/>
                          <a:latin typeface="Arial" charset="0"/>
                        </a:rPr>
                        <a:t> </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0" i="0" u="none" strike="noStrike" cap="none" normalizeH="0" baseline="0" smtClean="0">
                          <a:ln>
                            <a:noFill/>
                          </a:ln>
                          <a:solidFill>
                            <a:schemeClr val="tx1"/>
                          </a:solidFill>
                          <a:effectLst/>
                          <a:latin typeface="Arial" charset="0"/>
                        </a:rPr>
                        <a:t>Seat Belt </a:t>
                      </a:r>
                      <a:r>
                        <a:rPr kumimoji="0" lang="en-GB" sz="1600" b="1" i="0" u="none" strike="noStrike" cap="none" normalizeH="0" baseline="0" smtClean="0">
                          <a:ln>
                            <a:noFill/>
                          </a:ln>
                          <a:solidFill>
                            <a:schemeClr val="tx1"/>
                          </a:solidFill>
                          <a:effectLst/>
                          <a:latin typeface="Arial" charset="0"/>
                        </a:rPr>
                        <a:t>MUST</a:t>
                      </a:r>
                      <a:r>
                        <a:rPr kumimoji="0" lang="en-GB" sz="1600" b="0" i="0" u="none" strike="noStrike" cap="none" normalizeH="0" baseline="0" smtClean="0">
                          <a:ln>
                            <a:noFill/>
                          </a:ln>
                          <a:solidFill>
                            <a:schemeClr val="tx1"/>
                          </a:solidFill>
                          <a:effectLst/>
                          <a:latin typeface="Arial" charset="0"/>
                        </a:rPr>
                        <a:t> be worn if available </a:t>
                      </a: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US" sz="1600" b="0" i="0" u="none" strike="noStrike" cap="none" normalizeH="0" baseline="0" dirty="0" smtClean="0">
                        <a:ln>
                          <a:noFill/>
                        </a:ln>
                        <a:solidFill>
                          <a:schemeClr val="tx1"/>
                        </a:solidFill>
                        <a:effectLst/>
                        <a:latin typeface="Arial" charset="0"/>
                      </a:endParaRPr>
                    </a:p>
                  </a:txBody>
                  <a:tcPr marT="45716" marB="4571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1600" b="1" i="0" u="none" strike="noStrike" cap="none" normalizeH="0" baseline="0" dirty="0" smtClean="0">
                          <a:ln>
                            <a:noFill/>
                          </a:ln>
                          <a:solidFill>
                            <a:schemeClr val="tx1"/>
                          </a:solidFill>
                          <a:effectLst/>
                          <a:latin typeface="Arial" charset="0"/>
                        </a:rPr>
                        <a:t>Driver</a:t>
                      </a:r>
                      <a:r>
                        <a:rPr kumimoji="0" lang="en-GB" sz="1600" b="0" i="0" u="none" strike="noStrike" cap="none" normalizeH="0" baseline="0" dirty="0" smtClean="0">
                          <a:ln>
                            <a:noFill/>
                          </a:ln>
                          <a:solidFill>
                            <a:schemeClr val="tx1"/>
                          </a:solidFill>
                          <a:effectLst/>
                          <a:latin typeface="Arial" charset="0"/>
                        </a:rPr>
                        <a:t> </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9901408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815012" y="222615"/>
            <a:ext cx="1039763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sz="3600" kern="0" dirty="0" smtClean="0">
                <a:solidFill>
                  <a:srgbClr val="FF0000"/>
                </a:solidFill>
                <a:latin typeface="Arial" pitchFamily="34" charset="0"/>
                <a:cs typeface="Arial" pitchFamily="34" charset="0"/>
              </a:rPr>
              <a:t>Main exemptions from wearing seatbelts</a:t>
            </a:r>
            <a:endParaRPr lang="en-GB" altLang="en-US" sz="3600" kern="0" dirty="0" smtClean="0">
              <a:solidFill>
                <a:srgbClr val="FF0000"/>
              </a:solidFill>
              <a:latin typeface="Arial" pitchFamily="34" charset="0"/>
              <a:cs typeface="Arial" pitchFamily="34" charset="0"/>
            </a:endParaRPr>
          </a:p>
        </p:txBody>
      </p:sp>
      <p:sp>
        <p:nvSpPr>
          <p:cNvPr id="3" name="Content Placeholder 1"/>
          <p:cNvSpPr txBox="1">
            <a:spLocks/>
          </p:cNvSpPr>
          <p:nvPr/>
        </p:nvSpPr>
        <p:spPr bwMode="auto">
          <a:xfrm>
            <a:off x="1621214" y="1546069"/>
            <a:ext cx="8785225" cy="4120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US" kern="0" dirty="0" smtClean="0">
                <a:solidFill>
                  <a:schemeClr val="tx1"/>
                </a:solidFill>
                <a:latin typeface="Arial" charset="0"/>
                <a:cs typeface="Arial" charset="0"/>
              </a:rPr>
              <a:t>Vehicle constructed/adapted for goods - person engaged in deliveries  (not exceeding 50 meters)</a:t>
            </a:r>
          </a:p>
          <a:p>
            <a:pPr>
              <a:defRPr/>
            </a:pPr>
            <a:endParaRPr lang="en-US" kern="0" dirty="0" smtClean="0">
              <a:solidFill>
                <a:schemeClr val="tx1"/>
              </a:solidFill>
              <a:latin typeface="Arial" charset="0"/>
              <a:cs typeface="Arial" charset="0"/>
            </a:endParaRPr>
          </a:p>
          <a:p>
            <a:pPr>
              <a:defRPr/>
            </a:pPr>
            <a:r>
              <a:rPr lang="en-US" kern="0" dirty="0" smtClean="0">
                <a:solidFill>
                  <a:schemeClr val="tx1"/>
                </a:solidFill>
                <a:latin typeface="Arial" charset="0"/>
                <a:cs typeface="Arial" charset="0"/>
              </a:rPr>
              <a:t>A driver reversing</a:t>
            </a:r>
          </a:p>
          <a:p>
            <a:pPr>
              <a:defRPr/>
            </a:pPr>
            <a:endParaRPr lang="en-US" kern="0" dirty="0" smtClean="0">
              <a:solidFill>
                <a:schemeClr val="tx1"/>
              </a:solidFill>
              <a:latin typeface="Arial" charset="0"/>
              <a:cs typeface="Arial" charset="0"/>
            </a:endParaRPr>
          </a:p>
          <a:p>
            <a:pPr>
              <a:defRPr/>
            </a:pPr>
            <a:r>
              <a:rPr lang="en-US" kern="0" dirty="0" smtClean="0">
                <a:solidFill>
                  <a:schemeClr val="tx1"/>
                </a:solidFill>
                <a:latin typeface="Arial" charset="0"/>
                <a:cs typeface="Arial" charset="0"/>
              </a:rPr>
              <a:t>Qualified instructor or supervisor supervising a provisional driver reversing</a:t>
            </a:r>
          </a:p>
          <a:p>
            <a:pPr>
              <a:defRPr/>
            </a:pPr>
            <a:endParaRPr lang="en-US" kern="0" dirty="0" smtClean="0">
              <a:solidFill>
                <a:schemeClr val="tx1"/>
              </a:solidFill>
              <a:latin typeface="Arial" charset="0"/>
              <a:cs typeface="Arial" charset="0"/>
            </a:endParaRPr>
          </a:p>
          <a:p>
            <a:pPr>
              <a:defRPr/>
            </a:pPr>
            <a:r>
              <a:rPr lang="en-US" kern="0" dirty="0" smtClean="0">
                <a:solidFill>
                  <a:schemeClr val="tx1"/>
                </a:solidFill>
                <a:latin typeface="Arial" charset="0"/>
                <a:cs typeface="Arial" charset="0"/>
              </a:rPr>
              <a:t>Vehicle being used for police services</a:t>
            </a:r>
            <a:endParaRPr lang="en-GB" kern="0" dirty="0" smtClean="0">
              <a:solidFill>
                <a:schemeClr val="tx1"/>
              </a:solidFill>
              <a:latin typeface="Arial" charset="0"/>
              <a:cs typeface="Arial" charset="0"/>
            </a:endParaRPr>
          </a:p>
          <a:p>
            <a:pPr>
              <a:defRPr/>
            </a:pPr>
            <a:endParaRPr lang="en-GB" kern="0" dirty="0"/>
          </a:p>
        </p:txBody>
      </p:sp>
    </p:spTree>
    <p:extLst>
      <p:ext uri="{BB962C8B-B14F-4D97-AF65-F5344CB8AC3E}">
        <p14:creationId xmlns:p14="http://schemas.microsoft.com/office/powerpoint/2010/main" val="162326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txBox="1">
            <a:spLocks/>
          </p:cNvSpPr>
          <p:nvPr/>
        </p:nvSpPr>
        <p:spPr bwMode="auto">
          <a:xfrm>
            <a:off x="1484911" y="2027680"/>
            <a:ext cx="9036050" cy="468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US" kern="0" dirty="0" smtClean="0">
                <a:solidFill>
                  <a:schemeClr val="tx1"/>
                </a:solidFill>
                <a:latin typeface="Arial" charset="0"/>
                <a:cs typeface="Arial" charset="0"/>
              </a:rPr>
              <a:t>Fire and rescue vehicles</a:t>
            </a:r>
          </a:p>
          <a:p>
            <a:pPr>
              <a:defRPr/>
            </a:pPr>
            <a:endParaRPr lang="en-GB" kern="0" dirty="0" smtClean="0">
              <a:solidFill>
                <a:schemeClr val="tx1"/>
              </a:solidFill>
              <a:latin typeface="Arial" charset="0"/>
              <a:cs typeface="Arial" charset="0"/>
            </a:endParaRPr>
          </a:p>
          <a:p>
            <a:pPr>
              <a:defRPr/>
            </a:pPr>
            <a:r>
              <a:rPr lang="en-US" kern="0" dirty="0" smtClean="0">
                <a:solidFill>
                  <a:schemeClr val="tx1"/>
                </a:solidFill>
                <a:latin typeface="Arial" charset="0"/>
                <a:cs typeface="Arial" charset="0"/>
              </a:rPr>
              <a:t>Persons on crown processions</a:t>
            </a:r>
          </a:p>
          <a:p>
            <a:pPr>
              <a:defRPr/>
            </a:pPr>
            <a:endParaRPr lang="en-US" kern="0" dirty="0" smtClean="0">
              <a:solidFill>
                <a:schemeClr val="tx1"/>
              </a:solidFill>
              <a:latin typeface="Arial" charset="0"/>
              <a:cs typeface="Arial" charset="0"/>
            </a:endParaRPr>
          </a:p>
          <a:p>
            <a:pPr>
              <a:defRPr/>
            </a:pPr>
            <a:r>
              <a:rPr lang="en-US" kern="0" dirty="0" smtClean="0">
                <a:solidFill>
                  <a:schemeClr val="tx1"/>
                </a:solidFill>
                <a:latin typeface="Arial" charset="0"/>
                <a:cs typeface="Arial" charset="0"/>
              </a:rPr>
              <a:t>Licensed taxi driver plying for hire or carrying passengers</a:t>
            </a:r>
          </a:p>
          <a:p>
            <a:pPr>
              <a:defRPr/>
            </a:pPr>
            <a:endParaRPr lang="en-US" kern="0" dirty="0" smtClean="0">
              <a:solidFill>
                <a:schemeClr val="tx1"/>
              </a:solidFill>
              <a:latin typeface="Arial" charset="0"/>
              <a:cs typeface="Arial" charset="0"/>
            </a:endParaRPr>
          </a:p>
          <a:p>
            <a:pPr>
              <a:defRPr/>
            </a:pPr>
            <a:r>
              <a:rPr lang="en-US" kern="0" dirty="0" smtClean="0">
                <a:solidFill>
                  <a:schemeClr val="tx1"/>
                </a:solidFill>
                <a:latin typeface="Arial" charset="0"/>
                <a:cs typeface="Arial" charset="0"/>
              </a:rPr>
              <a:t>A passenger in a trade vehicle and you’re investigating a fault</a:t>
            </a:r>
            <a:endParaRPr lang="en-US" kern="0" dirty="0">
              <a:solidFill>
                <a:schemeClr val="tx1"/>
              </a:solidFill>
              <a:latin typeface="Arial" charset="0"/>
              <a:cs typeface="Arial" charset="0"/>
            </a:endParaRPr>
          </a:p>
        </p:txBody>
      </p:sp>
      <p:sp>
        <p:nvSpPr>
          <p:cNvPr id="3" name="Rectangle 2"/>
          <p:cNvSpPr txBox="1">
            <a:spLocks noChangeArrowheads="1"/>
          </p:cNvSpPr>
          <p:nvPr/>
        </p:nvSpPr>
        <p:spPr bwMode="auto">
          <a:xfrm>
            <a:off x="677576" y="567388"/>
            <a:ext cx="11134673"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kern="0" dirty="0" smtClean="0">
                <a:solidFill>
                  <a:srgbClr val="FF0000"/>
                </a:solidFill>
                <a:latin typeface="Arial" pitchFamily="34" charset="0"/>
                <a:cs typeface="Arial" pitchFamily="34" charset="0"/>
              </a:rPr>
              <a:t>Main exemptions from wearing seatbelts cont’d …</a:t>
            </a:r>
            <a:endParaRPr lang="en-GB" altLang="en-US" kern="0" dirty="0" smtClean="0">
              <a:solidFill>
                <a:srgbClr val="FF0000"/>
              </a:solidFill>
              <a:latin typeface="Arial" pitchFamily="34" charset="0"/>
              <a:cs typeface="Arial" pitchFamily="34" charset="0"/>
            </a:endParaRPr>
          </a:p>
        </p:txBody>
      </p:sp>
    </p:spTree>
    <p:extLst>
      <p:ext uri="{BB962C8B-B14F-4D97-AF65-F5344CB8AC3E}">
        <p14:creationId xmlns:p14="http://schemas.microsoft.com/office/powerpoint/2010/main" val="3595462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677576" y="567388"/>
            <a:ext cx="11134673"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kern="0" dirty="0" smtClean="0">
                <a:solidFill>
                  <a:srgbClr val="FF0000"/>
                </a:solidFill>
                <a:latin typeface="Arial" pitchFamily="34" charset="0"/>
                <a:cs typeface="Arial" pitchFamily="34" charset="0"/>
              </a:rPr>
              <a:t>Main exemptions from wearing seatbelts cont’d …</a:t>
            </a:r>
            <a:endParaRPr lang="en-GB" altLang="en-US" kern="0" dirty="0" smtClean="0">
              <a:solidFill>
                <a:srgbClr val="FF0000"/>
              </a:solidFill>
              <a:latin typeface="Arial" pitchFamily="34" charset="0"/>
              <a:cs typeface="Arial" pitchFamily="34" charset="0"/>
            </a:endParaRPr>
          </a:p>
        </p:txBody>
      </p:sp>
      <p:sp>
        <p:nvSpPr>
          <p:cNvPr id="4" name="Content Placeholder 1"/>
          <p:cNvSpPr txBox="1">
            <a:spLocks/>
          </p:cNvSpPr>
          <p:nvPr/>
        </p:nvSpPr>
        <p:spPr bwMode="auto">
          <a:xfrm>
            <a:off x="1809802" y="2368446"/>
            <a:ext cx="8497888"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US" kern="0" dirty="0" smtClean="0">
                <a:solidFill>
                  <a:schemeClr val="tx1"/>
                </a:solidFill>
                <a:latin typeface="Arial" charset="0"/>
                <a:cs typeface="Arial" charset="0"/>
              </a:rPr>
              <a:t>Persons holding medical exemption certificate</a:t>
            </a:r>
          </a:p>
          <a:p>
            <a:pPr>
              <a:defRPr/>
            </a:pPr>
            <a:endParaRPr lang="en-US" kern="0" dirty="0" smtClean="0">
              <a:solidFill>
                <a:schemeClr val="tx1"/>
              </a:solidFill>
              <a:latin typeface="Arial" charset="0"/>
              <a:cs typeface="Arial" charset="0"/>
            </a:endParaRPr>
          </a:p>
          <a:p>
            <a:pPr>
              <a:defRPr/>
            </a:pPr>
            <a:r>
              <a:rPr lang="en-US" kern="0" dirty="0" smtClean="0">
                <a:solidFill>
                  <a:schemeClr val="tx1"/>
                </a:solidFill>
                <a:latin typeface="Arial" charset="0"/>
                <a:cs typeface="Arial" charset="0"/>
              </a:rPr>
              <a:t>Wearing a disabled person’s belt</a:t>
            </a:r>
            <a:endParaRPr lang="en-GB" kern="0" dirty="0" smtClean="0">
              <a:solidFill>
                <a:schemeClr val="tx1"/>
              </a:solidFill>
              <a:latin typeface="Arial" charset="0"/>
              <a:cs typeface="Arial" charset="0"/>
            </a:endParaRPr>
          </a:p>
          <a:p>
            <a:pPr>
              <a:defRPr/>
            </a:pPr>
            <a:endParaRPr lang="en-US" kern="0" dirty="0" smtClean="0">
              <a:solidFill>
                <a:schemeClr val="tx1"/>
              </a:solidFill>
              <a:latin typeface="Arial" charset="0"/>
              <a:cs typeface="Arial" charset="0"/>
            </a:endParaRPr>
          </a:p>
          <a:p>
            <a:pPr>
              <a:defRPr/>
            </a:pPr>
            <a:r>
              <a:rPr lang="en-US" kern="0" dirty="0" smtClean="0">
                <a:solidFill>
                  <a:schemeClr val="tx1"/>
                </a:solidFill>
                <a:latin typeface="Arial" charset="0"/>
                <a:cs typeface="Arial" charset="0"/>
              </a:rPr>
              <a:t>Inertia type belt locked as a result of being on steep incline – classic car?</a:t>
            </a:r>
            <a:endParaRPr lang="en-GB" kern="0" dirty="0">
              <a:solidFill>
                <a:schemeClr val="tx1"/>
              </a:solidFill>
              <a:latin typeface="Arial" charset="0"/>
              <a:cs typeface="Arial" charset="0"/>
            </a:endParaRPr>
          </a:p>
        </p:txBody>
      </p:sp>
    </p:spTree>
    <p:extLst>
      <p:ext uri="{BB962C8B-B14F-4D97-AF65-F5344CB8AC3E}">
        <p14:creationId xmlns:p14="http://schemas.microsoft.com/office/powerpoint/2010/main" val="332795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787448" y="1279160"/>
            <a:ext cx="82296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altLang="en-US" sz="6000" b="0" kern="0" dirty="0" err="1" smtClean="0">
                <a:solidFill>
                  <a:srgbClr val="FF0000"/>
                </a:solidFill>
                <a:latin typeface="Arial" panose="020B0604020202020204" pitchFamily="34" charset="0"/>
                <a:cs typeface="Arial" panose="020B0604020202020204" pitchFamily="34" charset="0"/>
              </a:rPr>
              <a:t>Tyres</a:t>
            </a:r>
            <a:endParaRPr lang="en-GB" altLang="en-US" sz="6000" b="0" kern="0" dirty="0" smtClean="0">
              <a:solidFill>
                <a:srgbClr val="FF0000"/>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703560" y="3110694"/>
            <a:ext cx="4397375" cy="2163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722143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5"/>
          <p:cNvSpPr/>
          <p:nvPr/>
        </p:nvSpPr>
        <p:spPr>
          <a:xfrm>
            <a:off x="1952027" y="1219539"/>
            <a:ext cx="3240087" cy="1150937"/>
          </a:xfrm>
          <a:prstGeom prst="rect">
            <a:avLst/>
          </a:prstGeom>
          <a:solidFill>
            <a:srgbClr val="BBE0E3"/>
          </a:solidFill>
          <a:ln w="25400" cap="flat" cmpd="sng" algn="ctr">
            <a:solidFill>
              <a:srgbClr val="BBE0E3">
                <a:shade val="50000"/>
              </a:srgbClr>
            </a:solidFill>
            <a:prstDash val="solid"/>
          </a:ln>
          <a:effectLst/>
        </p:spPr>
        <p:txBody>
          <a:bodyPr anchor="ctr"/>
          <a:lstStyle/>
          <a:p>
            <a:pPr algn="ctr" eaLnBrk="1" fontAlgn="auto" hangingPunct="1">
              <a:spcBef>
                <a:spcPts val="0"/>
              </a:spcBef>
              <a:spcAft>
                <a:spcPts val="0"/>
              </a:spcAft>
              <a:defRPr/>
            </a:pPr>
            <a:r>
              <a:rPr lang="en-GB" sz="1800" kern="0" dirty="0">
                <a:solidFill>
                  <a:srgbClr val="000000"/>
                </a:solidFill>
                <a:latin typeface="Arial"/>
                <a:ea typeface="+mn-ea"/>
              </a:rPr>
              <a:t>A tyre comprising (with the wheel on which it is mounted) a continuous closed chamber</a:t>
            </a:r>
          </a:p>
        </p:txBody>
      </p:sp>
      <p:sp>
        <p:nvSpPr>
          <p:cNvPr id="7" name="Flowchart: Process 6"/>
          <p:cNvSpPr/>
          <p:nvPr/>
        </p:nvSpPr>
        <p:spPr>
          <a:xfrm>
            <a:off x="6807175" y="1219539"/>
            <a:ext cx="3024187" cy="1150938"/>
          </a:xfrm>
          <a:prstGeom prst="flowChartProcess">
            <a:avLst/>
          </a:prstGeom>
          <a:solidFill>
            <a:srgbClr val="BBE0E3"/>
          </a:solidFill>
          <a:ln w="25400" cap="flat" cmpd="sng" algn="ctr">
            <a:solidFill>
              <a:srgbClr val="BBE0E3">
                <a:shade val="50000"/>
              </a:srgbClr>
            </a:solidFill>
            <a:prstDash val="solid"/>
          </a:ln>
          <a:effectLst/>
        </p:spPr>
        <p:txBody>
          <a:bodyPr anchor="ctr"/>
          <a:lstStyle/>
          <a:p>
            <a:pPr algn="ctr" eaLnBrk="1" fontAlgn="auto" hangingPunct="1">
              <a:spcBef>
                <a:spcPts val="0"/>
              </a:spcBef>
              <a:spcAft>
                <a:spcPts val="0"/>
              </a:spcAft>
              <a:defRPr/>
            </a:pPr>
            <a:r>
              <a:rPr lang="en-GB" sz="1800" kern="0" dirty="0">
                <a:solidFill>
                  <a:srgbClr val="000000"/>
                </a:solidFill>
                <a:latin typeface="Arial"/>
                <a:ea typeface="+mn-ea"/>
              </a:rPr>
              <a:t>capable of being inflated and deflated without being removed from the wheel or vehicle</a:t>
            </a:r>
          </a:p>
        </p:txBody>
      </p:sp>
      <p:pic>
        <p:nvPicPr>
          <p:cNvPr id="8"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2027" y="3595636"/>
            <a:ext cx="3262312" cy="1597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07175" y="3625798"/>
            <a:ext cx="3133725"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4183820" y="268713"/>
            <a:ext cx="3583161" cy="646331"/>
          </a:xfrm>
          <a:prstGeom prst="rect">
            <a:avLst/>
          </a:prstGeom>
          <a:noFill/>
        </p:spPr>
        <p:txBody>
          <a:bodyPr wrap="none" rtlCol="0">
            <a:spAutoFit/>
          </a:bodyPr>
          <a:lstStyle/>
          <a:p>
            <a:pPr algn="ctr"/>
            <a:r>
              <a:rPr lang="en-GB" sz="3600" b="1" dirty="0" smtClean="0"/>
              <a:t>Tyres - Pneumatic</a:t>
            </a:r>
            <a:endParaRPr lang="en-GB" sz="3600" b="1" dirty="0"/>
          </a:p>
        </p:txBody>
      </p:sp>
      <p:pic>
        <p:nvPicPr>
          <p:cNvPr id="1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13320" y="2475056"/>
            <a:ext cx="158750" cy="1016000"/>
          </a:xfrm>
          <a:prstGeom prst="rect">
            <a:avLst/>
          </a:prstGeom>
          <a:solidFill>
            <a:schemeClr val="bg1"/>
          </a:solidFill>
          <a:ln>
            <a:solidFill>
              <a:schemeClr val="bg1"/>
            </a:solidFill>
          </a:ln>
          <a:effectLst/>
        </p:spPr>
      </p:pic>
      <p:pic>
        <p:nvPicPr>
          <p:cNvPr id="12"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03118" y="2035123"/>
            <a:ext cx="944563" cy="2359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75948" y="2562642"/>
            <a:ext cx="158750" cy="1017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371349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8207" y="1494463"/>
            <a:ext cx="5976938" cy="417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1439055" y="297566"/>
            <a:ext cx="9144000" cy="792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GB" kern="0" dirty="0" smtClean="0">
                <a:solidFill>
                  <a:schemeClr val="tx1"/>
                </a:solidFill>
              </a:rPr>
              <a:t>Construction of a Tyre</a:t>
            </a:r>
            <a:endParaRPr lang="en-GB" kern="0" dirty="0">
              <a:solidFill>
                <a:schemeClr val="tx1"/>
              </a:solidFill>
            </a:endParaRPr>
          </a:p>
        </p:txBody>
      </p:sp>
    </p:spTree>
    <p:extLst>
      <p:ext uri="{BB962C8B-B14F-4D97-AF65-F5344CB8AC3E}">
        <p14:creationId xmlns:p14="http://schemas.microsoft.com/office/powerpoint/2010/main" val="32069886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7099" y="1920833"/>
            <a:ext cx="4545897" cy="28519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4"/>
          <p:cNvSpPr txBox="1">
            <a:spLocks/>
          </p:cNvSpPr>
          <p:nvPr/>
        </p:nvSpPr>
        <p:spPr bwMode="auto">
          <a:xfrm>
            <a:off x="1270156" y="1106644"/>
            <a:ext cx="403225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endParaRPr lang="en-GB" altLang="en-US" kern="0" dirty="0" smtClean="0">
              <a:solidFill>
                <a:schemeClr val="tx1"/>
              </a:solidFill>
              <a:ea typeface="ＭＳ Ｐゴシック" pitchFamily="34" charset="-128"/>
            </a:endParaRPr>
          </a:p>
          <a:p>
            <a:pPr eaLnBrk="1" hangingPunct="1">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The combination of plain surfaces</a:t>
            </a:r>
          </a:p>
          <a:p>
            <a:pPr eaLnBrk="1" hangingPunct="1">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and grooves extending across the</a:t>
            </a:r>
          </a:p>
          <a:p>
            <a:pPr eaLnBrk="1" hangingPunct="1">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breadth of the tread and around the</a:t>
            </a:r>
          </a:p>
          <a:p>
            <a:pPr eaLnBrk="1" hangingPunct="1">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entire circumference of the tyre but</a:t>
            </a:r>
          </a:p>
          <a:p>
            <a:pPr eaLnBrk="1" hangingPunct="1">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Excluding:-</a:t>
            </a:r>
          </a:p>
          <a:p>
            <a:pPr eaLnBrk="1" hangingPunct="1">
              <a:defRPr/>
            </a:pPr>
            <a:endPar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buFont typeface="Wingdings" pitchFamily="2" charset="2"/>
              <a:buChar char="v"/>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Tie bars or tread wear indicators</a:t>
            </a:r>
          </a:p>
          <a:p>
            <a:pPr eaLnBrk="1" hangingPunct="1">
              <a:buFont typeface="Wingdings" pitchFamily="2" charset="2"/>
              <a:buChar char="v"/>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Features that are designed to wear substantially before the rest of the pattern under normal conditions</a:t>
            </a:r>
          </a:p>
          <a:p>
            <a:pPr eaLnBrk="1" hangingPunct="1">
              <a:buFont typeface="Wingdings" pitchFamily="2" charset="2"/>
              <a:buChar char="v"/>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Any minor defects</a:t>
            </a:r>
          </a:p>
          <a:p>
            <a:pPr eaLnBrk="1" hangingPunct="1">
              <a:buFont typeface="Wingdings" pitchFamily="2" charset="2"/>
              <a:buChar char="v"/>
              <a:defRPr/>
            </a:pPr>
            <a:endParaRPr lang="en-GB" altLang="en-US" sz="1800" b="0" kern="0" dirty="0" smtClean="0">
              <a:latin typeface="Arial" panose="020B0604020202020204" pitchFamily="34" charset="0"/>
              <a:ea typeface="ＭＳ Ｐゴシック" pitchFamily="34" charset="-128"/>
              <a:cs typeface="Arial" panose="020B0604020202020204" pitchFamily="34" charset="0"/>
            </a:endParaRPr>
          </a:p>
        </p:txBody>
      </p:sp>
      <p:sp>
        <p:nvSpPr>
          <p:cNvPr id="4" name="Title 3"/>
          <p:cNvSpPr txBox="1">
            <a:spLocks/>
          </p:cNvSpPr>
          <p:nvPr/>
        </p:nvSpPr>
        <p:spPr bwMode="auto">
          <a:xfrm>
            <a:off x="7122356" y="710562"/>
            <a:ext cx="2555381" cy="792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GB" kern="0" dirty="0" smtClean="0">
                <a:solidFill>
                  <a:schemeClr val="tx1"/>
                </a:solidFill>
              </a:rPr>
              <a:t>Tread Pattern</a:t>
            </a:r>
            <a:endParaRPr lang="en-GB" kern="0" dirty="0">
              <a:solidFill>
                <a:schemeClr val="tx1"/>
              </a:solidFill>
            </a:endParaRPr>
          </a:p>
        </p:txBody>
      </p:sp>
    </p:spTree>
    <p:extLst>
      <p:ext uri="{BB962C8B-B14F-4D97-AF65-F5344CB8AC3E}">
        <p14:creationId xmlns:p14="http://schemas.microsoft.com/office/powerpoint/2010/main" val="3996157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2326" y="850205"/>
            <a:ext cx="2658489" cy="24095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64899" y="3582255"/>
            <a:ext cx="4033344" cy="2243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Content Placeholder 2"/>
          <p:cNvSpPr txBox="1">
            <a:spLocks/>
          </p:cNvSpPr>
          <p:nvPr/>
        </p:nvSpPr>
        <p:spPr bwMode="auto">
          <a:xfrm>
            <a:off x="1329258" y="776144"/>
            <a:ext cx="4038600" cy="4967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b="0" u="sng" kern="0" dirty="0" smtClean="0">
                <a:solidFill>
                  <a:schemeClr val="tx1"/>
                </a:solidFill>
                <a:latin typeface="Arial" panose="020B0604020202020204" pitchFamily="34" charset="0"/>
                <a:ea typeface="ＭＳ Ｐゴシック" pitchFamily="34" charset="-128"/>
                <a:cs typeface="Arial" panose="020B0604020202020204" pitchFamily="34" charset="0"/>
              </a:rPr>
              <a:t>Tie Bar:</a:t>
            </a:r>
          </a:p>
          <a:p>
            <a:pPr eaLnBrk="1" hangingPunct="1">
              <a:defRPr/>
            </a:pPr>
            <a:endParaRPr lang="en-GB" b="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sz="1600" b="0" kern="0" dirty="0" smtClean="0">
                <a:solidFill>
                  <a:schemeClr val="tx1"/>
                </a:solidFill>
                <a:latin typeface="Arial" panose="020B0604020202020204" pitchFamily="34" charset="0"/>
                <a:ea typeface="ＭＳ Ｐゴシック" pitchFamily="34" charset="-128"/>
                <a:cs typeface="Arial" panose="020B0604020202020204" pitchFamily="34" charset="0"/>
              </a:rPr>
              <a:t>Any part of a tyre moulded in the tread pattern of the tyre for the purposes of bracing two or more features of such tread pattern</a:t>
            </a:r>
          </a:p>
          <a:p>
            <a:pPr eaLnBrk="1" hangingPunct="1">
              <a:defRPr/>
            </a:pPr>
            <a:endParaRPr lang="en-GB" b="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b="0" u="sng" kern="0" dirty="0" smtClean="0">
                <a:solidFill>
                  <a:schemeClr val="tx1"/>
                </a:solidFill>
                <a:latin typeface="Arial" panose="020B0604020202020204" pitchFamily="34" charset="0"/>
                <a:ea typeface="ＭＳ Ｐゴシック" pitchFamily="34" charset="-128"/>
                <a:cs typeface="Arial" panose="020B0604020202020204" pitchFamily="34" charset="0"/>
              </a:rPr>
              <a:t>Tread Wear Indicator:</a:t>
            </a:r>
          </a:p>
          <a:p>
            <a:pPr eaLnBrk="1" hangingPunct="1">
              <a:defRPr/>
            </a:pPr>
            <a:endParaRPr lang="en-GB" b="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sz="1600" b="0" kern="0" dirty="0" smtClean="0">
                <a:solidFill>
                  <a:schemeClr val="tx1"/>
                </a:solidFill>
                <a:latin typeface="Arial" panose="020B0604020202020204" pitchFamily="34" charset="0"/>
                <a:ea typeface="ＭＳ Ｐゴシック" pitchFamily="34" charset="-128"/>
                <a:cs typeface="Arial" panose="020B0604020202020204" pitchFamily="34" charset="0"/>
              </a:rPr>
              <a:t>Any bar, not being a tie bar, projecting from the base of a groove of the tread pattern of a tyre and moulded between two or more features of the tread pattern of a tyre for the purpose of indicating the extent of the wear of such a tread pattern </a:t>
            </a:r>
          </a:p>
          <a:p>
            <a:pPr eaLnBrk="1" hangingPunct="1">
              <a:defRPr/>
            </a:pPr>
            <a:endParaRPr lang="en-GB" sz="1600" kern="0" dirty="0" smtClean="0">
              <a:ea typeface="ＭＳ Ｐゴシック" pitchFamily="34" charset="-128"/>
            </a:endParaRPr>
          </a:p>
        </p:txBody>
      </p:sp>
    </p:spTree>
    <p:extLst>
      <p:ext uri="{BB962C8B-B14F-4D97-AF65-F5344CB8AC3E}">
        <p14:creationId xmlns:p14="http://schemas.microsoft.com/office/powerpoint/2010/main" val="1941226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18607" y="1108465"/>
            <a:ext cx="7069970" cy="40817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3066934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2072754" y="391020"/>
            <a:ext cx="4032250" cy="4822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endParaRPr lang="en-GB" altLang="en-US" u="sng" kern="0" dirty="0" smtClean="0">
              <a:ea typeface="ＭＳ Ｐゴシック" pitchFamily="34" charset="-128"/>
            </a:endParaRPr>
          </a:p>
          <a:p>
            <a:pPr eaLnBrk="1" hangingPunct="1">
              <a:defRPr/>
            </a:pPr>
            <a:endParaRPr lang="en-GB" altLang="en-US" u="sng" kern="0" dirty="0" smtClean="0">
              <a:ea typeface="ＭＳ Ｐゴシック" pitchFamily="34" charset="-128"/>
            </a:endParaRPr>
          </a:p>
          <a:p>
            <a:pPr eaLnBrk="1" hangingPunct="1">
              <a:defRPr/>
            </a:pPr>
            <a:endParaRPr lang="en-GB" altLang="en-US" u="sng" kern="0" dirty="0" smtClean="0">
              <a:ea typeface="ＭＳ Ｐゴシック" pitchFamily="34" charset="-128"/>
            </a:endParaRPr>
          </a:p>
          <a:p>
            <a:pPr eaLnBrk="1" hangingPunct="1">
              <a:defRPr/>
            </a:pPr>
            <a:r>
              <a:rPr lang="en-GB" altLang="en-US" b="0" u="sng" kern="0" dirty="0" smtClean="0">
                <a:solidFill>
                  <a:schemeClr val="tx1"/>
                </a:solidFill>
                <a:latin typeface="Arial" panose="020B0604020202020204" pitchFamily="34" charset="0"/>
                <a:ea typeface="ＭＳ Ｐゴシック" pitchFamily="34" charset="-128"/>
                <a:cs typeface="Arial" panose="020B0604020202020204" pitchFamily="34" charset="0"/>
              </a:rPr>
              <a:t>BREADTH OF TREAD</a:t>
            </a:r>
          </a:p>
          <a:p>
            <a:pPr eaLnBrk="1" hangingPunct="1">
              <a:defRPr/>
            </a:pPr>
            <a:endParaRPr lang="en-GB" altLang="en-US" b="0" u="sng"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That part of the tread which can contact the road surface under normal conditions of use – measured at 90 degrees to the peripheral line of the tread</a:t>
            </a:r>
          </a:p>
          <a:p>
            <a:pPr eaLnBrk="1" hangingPunct="1">
              <a:defRPr/>
            </a:pPr>
            <a:endParaRPr lang="en-GB" altLang="en-US" u="sng" kern="0" dirty="0" smtClean="0">
              <a:ea typeface="ＭＳ Ｐゴシック" pitchFamily="34" charset="-128"/>
            </a:endParaRPr>
          </a:p>
          <a:p>
            <a:pPr eaLnBrk="1" hangingPunct="1">
              <a:defRPr/>
            </a:pPr>
            <a:endParaRPr lang="en-GB" altLang="en-US" u="sng" kern="0" dirty="0" smtClean="0">
              <a:ea typeface="ＭＳ Ｐゴシック" pitchFamily="34" charset="-128"/>
            </a:endParaRPr>
          </a:p>
        </p:txBody>
      </p:sp>
      <p:pic>
        <p:nvPicPr>
          <p:cNvPr id="3"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3154" y="1655418"/>
            <a:ext cx="3630039" cy="317326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578334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968735" y="575951"/>
            <a:ext cx="822960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Regulation 27(1)(a) to (h)</a:t>
            </a:r>
          </a:p>
          <a:p>
            <a:pPr eaLnBrk="1" hangingPunct="1">
              <a:defRPr/>
            </a:pPr>
            <a:endPar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sz="1800" b="0" i="1" kern="0" dirty="0" smtClean="0">
                <a:solidFill>
                  <a:schemeClr val="tx1"/>
                </a:solidFill>
                <a:latin typeface="Arial" panose="020B0604020202020204" pitchFamily="34" charset="0"/>
                <a:ea typeface="ＭＳ Ｐゴシック" pitchFamily="34" charset="-128"/>
                <a:cs typeface="Arial" panose="020B0604020202020204" pitchFamily="34" charset="0"/>
              </a:rPr>
              <a:t>Use, cause or permit to be used on a road any motor vehicle or trailer which is fitted with a PNEUMATIC tyre if…..</a:t>
            </a:r>
          </a:p>
          <a:p>
            <a:pPr eaLnBrk="1" hangingPunct="1">
              <a:defRPr/>
            </a:pPr>
            <a:endParaRPr lang="en-GB" altLang="en-US" sz="1800" b="0" i="1"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(a) The tyre is unsuitable having regard to the use which the motor vehicle or trailer is being put or to the type of tyres fitted to its other wheels, except where a temporary use spare tyre is fitted to a passenger vehicle with up to 8 passenger seats driven at not more than 50mph</a:t>
            </a:r>
          </a:p>
          <a:p>
            <a:pPr eaLnBrk="1" hangingPunct="1">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(b) The tyre is not so inflated as to make it fit for use to which the motor vehicle or trailer is being put</a:t>
            </a:r>
          </a:p>
          <a:p>
            <a:pPr eaLnBrk="1" hangingPunct="1">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(c) The tyre has a cut in excess of 25mm or 10% of the section width of the tyre, whichever is the greater, measured in any direction on the outside of the tyre and</a:t>
            </a:r>
          </a:p>
          <a:p>
            <a:pPr eaLnBrk="1" hangingPunct="1">
              <a:defRPr/>
            </a:pPr>
            <a:r>
              <a:rPr lang="en-GB" altLang="en-US" sz="1800" b="0" u="sng" kern="0" dirty="0" smtClean="0">
                <a:solidFill>
                  <a:schemeClr val="tx1"/>
                </a:solidFill>
                <a:latin typeface="Arial" panose="020B0604020202020204" pitchFamily="34" charset="0"/>
                <a:ea typeface="ＭＳ Ｐゴシック" pitchFamily="34" charset="-128"/>
                <a:cs typeface="Arial" panose="020B0604020202020204" pitchFamily="34" charset="0"/>
              </a:rPr>
              <a:t>deep enough to reach the ply or cord</a:t>
            </a:r>
          </a:p>
          <a:p>
            <a:pPr eaLnBrk="1" hangingPunct="1">
              <a:defRPr/>
            </a:pPr>
            <a:r>
              <a:rPr lang="en-GB" altLang="en-US" sz="1800" b="0" kern="0" dirty="0" smtClean="0">
                <a:solidFill>
                  <a:schemeClr val="tx1"/>
                </a:solidFill>
                <a:latin typeface="Arial" panose="020B0604020202020204" pitchFamily="34" charset="0"/>
                <a:ea typeface="ＭＳ Ｐゴシック" pitchFamily="34" charset="-128"/>
                <a:cs typeface="Arial" panose="020B0604020202020204" pitchFamily="34" charset="0"/>
              </a:rPr>
              <a:t>(d) The tyre has any lump, bulge or tear caused by separation or partial failure of its structure</a:t>
            </a:r>
          </a:p>
          <a:p>
            <a:pPr eaLnBrk="1" hangingPunct="1">
              <a:defRPr/>
            </a:pPr>
            <a:endParaRPr lang="en-GB" altLang="en-US" kern="0" dirty="0" smtClean="0">
              <a:ea typeface="ＭＳ Ｐゴシック" pitchFamily="34" charset="-128"/>
            </a:endParaRPr>
          </a:p>
          <a:p>
            <a:pPr eaLnBrk="1" hangingPunct="1">
              <a:defRPr/>
            </a:pPr>
            <a:endParaRPr lang="en-GB" altLang="en-US" kern="0" dirty="0" smtClean="0">
              <a:ea typeface="ＭＳ Ｐゴシック" pitchFamily="34" charset="-128"/>
            </a:endParaRPr>
          </a:p>
          <a:p>
            <a:pPr eaLnBrk="1" hangingPunct="1">
              <a:defRPr/>
            </a:pPr>
            <a:endParaRPr lang="en-GB" altLang="en-US" kern="0" dirty="0" smtClean="0">
              <a:ea typeface="ＭＳ Ｐゴシック" pitchFamily="34" charset="-128"/>
            </a:endParaRPr>
          </a:p>
        </p:txBody>
      </p:sp>
    </p:spTree>
    <p:extLst>
      <p:ext uri="{BB962C8B-B14F-4D97-AF65-F5344CB8AC3E}">
        <p14:creationId xmlns:p14="http://schemas.microsoft.com/office/powerpoint/2010/main" val="24648991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7983" y="3167400"/>
            <a:ext cx="2846387" cy="2663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txBox="1">
            <a:spLocks/>
          </p:cNvSpPr>
          <p:nvPr/>
        </p:nvSpPr>
        <p:spPr bwMode="auto">
          <a:xfrm>
            <a:off x="1499016" y="857913"/>
            <a:ext cx="9863528" cy="2065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gn="l" eaLnBrk="1" hangingPunct="1">
              <a:defRPr/>
            </a:pPr>
            <a:r>
              <a:rPr lang="en-GB" altLang="en-US" sz="2000" b="0" kern="0" dirty="0" smtClean="0">
                <a:solidFill>
                  <a:schemeClr val="tx1"/>
                </a:solidFill>
                <a:latin typeface="Arial" panose="020B0604020202020204" pitchFamily="34" charset="0"/>
                <a:ea typeface="ＭＳ Ｐゴシック" pitchFamily="34" charset="-128"/>
                <a:cs typeface="Arial" panose="020B0604020202020204" pitchFamily="34" charset="0"/>
              </a:rPr>
              <a:t>(e) The tyre has any ply or cord exposed</a:t>
            </a:r>
          </a:p>
          <a:p>
            <a:pPr algn="l" eaLnBrk="1" hangingPunct="1">
              <a:defRPr/>
            </a:pPr>
            <a:r>
              <a:rPr lang="en-GB" altLang="en-US" sz="2000" b="0" kern="0" dirty="0" smtClean="0">
                <a:solidFill>
                  <a:schemeClr val="tx1"/>
                </a:solidFill>
                <a:latin typeface="Arial" panose="020B0604020202020204" pitchFamily="34" charset="0"/>
                <a:ea typeface="ＭＳ Ｐゴシック" pitchFamily="34" charset="-128"/>
                <a:cs typeface="Arial" panose="020B0604020202020204" pitchFamily="34" charset="0"/>
              </a:rPr>
              <a:t>(f) The base of any groove which showed in the original tread pattern of the tyre is not clearly visible</a:t>
            </a:r>
          </a:p>
          <a:p>
            <a:pPr algn="l" eaLnBrk="1" hangingPunct="1">
              <a:defRPr/>
            </a:pPr>
            <a:r>
              <a:rPr lang="en-GB" altLang="en-US" sz="2000" b="0" kern="0" dirty="0" smtClean="0">
                <a:solidFill>
                  <a:schemeClr val="tx1"/>
                </a:solidFill>
                <a:latin typeface="Arial" panose="020B0604020202020204" pitchFamily="34" charset="0"/>
                <a:ea typeface="ＭＳ Ｐゴシック" pitchFamily="34" charset="-128"/>
                <a:cs typeface="Arial" panose="020B0604020202020204" pitchFamily="34" charset="0"/>
              </a:rPr>
              <a:t>(h) The tyre is not maintained in such condition fit for the use to which the vehicle/trailer is being put or has a defect which might cause damage to the road surface or persons in the vehicle or road</a:t>
            </a:r>
            <a:r>
              <a:rPr lang="en-GB" altLang="en-US" sz="2000" b="0" kern="0" dirty="0" smtClean="0">
                <a:latin typeface="Arial" panose="020B0604020202020204" pitchFamily="34" charset="0"/>
                <a:ea typeface="ＭＳ Ｐゴシック" pitchFamily="34" charset="-128"/>
                <a:cs typeface="Arial" panose="020B0604020202020204" pitchFamily="34" charset="0"/>
              </a:rPr>
              <a:t>.</a:t>
            </a:r>
          </a:p>
          <a:p>
            <a:pPr eaLnBrk="1" hangingPunct="1">
              <a:defRPr/>
            </a:pPr>
            <a:endParaRPr lang="en-GB" altLang="en-US" kern="0" dirty="0" smtClean="0">
              <a:ea typeface="ＭＳ Ｐゴシック" pitchFamily="34" charset="-128"/>
            </a:endParaRPr>
          </a:p>
          <a:p>
            <a:pPr eaLnBrk="1" hangingPunct="1">
              <a:defRPr/>
            </a:pPr>
            <a:endParaRPr lang="en-GB" altLang="en-US" kern="0" dirty="0" smtClean="0">
              <a:ea typeface="ＭＳ Ｐゴシック" pitchFamily="34" charset="-128"/>
            </a:endParaRPr>
          </a:p>
          <a:p>
            <a:pPr eaLnBrk="1" hangingPunct="1">
              <a:defRPr/>
            </a:pPr>
            <a:endParaRPr lang="en-GB" altLang="en-US" kern="0" dirty="0" smtClean="0">
              <a:ea typeface="ＭＳ Ｐゴシック" pitchFamily="34" charset="-128"/>
            </a:endParaRPr>
          </a:p>
        </p:txBody>
      </p:sp>
      <p:pic>
        <p:nvPicPr>
          <p:cNvPr id="4"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75750" y="3517714"/>
            <a:ext cx="3087974" cy="23135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896546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2192183" y="1245459"/>
            <a:ext cx="8229600" cy="44058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GB" altLang="en-US" sz="2000" b="0" kern="0" dirty="0" smtClean="0">
                <a:solidFill>
                  <a:schemeClr val="tx1"/>
                </a:solidFill>
                <a:latin typeface="Arial" panose="020B0604020202020204" pitchFamily="34" charset="0"/>
                <a:ea typeface="ＭＳ Ｐゴシック" pitchFamily="34" charset="-128"/>
                <a:cs typeface="Arial" panose="020B0604020202020204" pitchFamily="34" charset="0"/>
              </a:rPr>
              <a:t>in respect of (f) only - providing the grooves of the tread pattern shall be of a depth of at least 1.6 mm throughout a continuous band comprising the central three-quarters of the breadth of tread and round the entire outer circumference of the tyre (in other words the outer one eighth of the tyre on both sides could be bald with no tread pattern showing) on :-</a:t>
            </a:r>
          </a:p>
          <a:p>
            <a:pPr>
              <a:defRPr/>
            </a:pPr>
            <a:endParaRPr lang="en-GB" altLang="en-US" sz="2000" b="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a:defRPr/>
            </a:pPr>
            <a:r>
              <a:rPr lang="en-GB" altLang="en-US" sz="2000" b="0" kern="0" dirty="0" smtClean="0">
                <a:solidFill>
                  <a:schemeClr val="tx1"/>
                </a:solidFill>
                <a:latin typeface="Arial" panose="020B0604020202020204" pitchFamily="34" charset="0"/>
                <a:ea typeface="ＭＳ Ｐゴシック" pitchFamily="34" charset="-128"/>
                <a:cs typeface="Arial" panose="020B0604020202020204" pitchFamily="34" charset="0"/>
              </a:rPr>
              <a:t>◦passenger vehicles other than motor cycles constructed or adapted to carry no more than 8 seated passengers in addition to the driver, </a:t>
            </a:r>
          </a:p>
          <a:p>
            <a:pPr>
              <a:defRPr/>
            </a:pPr>
            <a:r>
              <a:rPr lang="en-GB" altLang="en-US" sz="2000" b="0" kern="0" dirty="0" smtClean="0">
                <a:solidFill>
                  <a:schemeClr val="tx1"/>
                </a:solidFill>
                <a:latin typeface="Arial" panose="020B0604020202020204" pitchFamily="34" charset="0"/>
                <a:ea typeface="ＭＳ Ｐゴシック" pitchFamily="34" charset="-128"/>
                <a:cs typeface="Arial" panose="020B0604020202020204" pitchFamily="34" charset="0"/>
              </a:rPr>
              <a:t>◦goods vehicles with a maximum gross weight which does not exceed 3500 kg, and </a:t>
            </a:r>
          </a:p>
          <a:p>
            <a:pPr>
              <a:defRPr/>
            </a:pPr>
            <a:r>
              <a:rPr lang="en-GB" altLang="en-US" sz="2000" b="0" kern="0" dirty="0" smtClean="0">
                <a:solidFill>
                  <a:schemeClr val="tx1"/>
                </a:solidFill>
                <a:latin typeface="Arial" panose="020B0604020202020204" pitchFamily="34" charset="0"/>
                <a:ea typeface="ＭＳ Ｐゴシック" pitchFamily="34" charset="-128"/>
                <a:cs typeface="Arial" panose="020B0604020202020204" pitchFamily="34" charset="0"/>
              </a:rPr>
              <a:t>◦light trailers, not being goods vehicles, first used on or after 3rd January 1933</a:t>
            </a:r>
            <a:r>
              <a:rPr lang="en-GB" altLang="en-US" sz="2000" b="0" kern="0" dirty="0" smtClean="0">
                <a:latin typeface="Arial" panose="020B0604020202020204" pitchFamily="34" charset="0"/>
                <a:ea typeface="ＭＳ Ｐゴシック" pitchFamily="34" charset="-128"/>
                <a:cs typeface="Arial" panose="020B0604020202020204" pitchFamily="34" charset="0"/>
              </a:rPr>
              <a:t>.</a:t>
            </a:r>
          </a:p>
          <a:p>
            <a:pPr>
              <a:defRPr/>
            </a:pPr>
            <a:endParaRPr lang="en-GB" altLang="en-US" kern="0" dirty="0" smtClean="0">
              <a:ea typeface="ＭＳ Ｐゴシック" pitchFamily="34" charset="-128"/>
            </a:endParaRPr>
          </a:p>
        </p:txBody>
      </p:sp>
      <p:sp>
        <p:nvSpPr>
          <p:cNvPr id="3" name="Title 1"/>
          <p:cNvSpPr txBox="1">
            <a:spLocks/>
          </p:cNvSpPr>
          <p:nvPr/>
        </p:nvSpPr>
        <p:spPr bwMode="auto">
          <a:xfrm>
            <a:off x="2454120" y="276537"/>
            <a:ext cx="7705725" cy="792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GB" kern="0" dirty="0" smtClean="0">
                <a:solidFill>
                  <a:schemeClr val="tx1"/>
                </a:solidFill>
              </a:rPr>
              <a:t>Regarding cars and light vans</a:t>
            </a:r>
            <a:endParaRPr lang="en-GB" kern="0" dirty="0">
              <a:solidFill>
                <a:schemeClr val="tx1"/>
              </a:solidFill>
            </a:endParaRPr>
          </a:p>
        </p:txBody>
      </p:sp>
    </p:spTree>
    <p:extLst>
      <p:ext uri="{BB962C8B-B14F-4D97-AF65-F5344CB8AC3E}">
        <p14:creationId xmlns:p14="http://schemas.microsoft.com/office/powerpoint/2010/main" val="12915074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5"/>
          <p:cNvSpPr txBox="1">
            <a:spLocks/>
          </p:cNvSpPr>
          <p:nvPr/>
        </p:nvSpPr>
        <p:spPr bwMode="auto">
          <a:xfrm>
            <a:off x="1922359" y="540922"/>
            <a:ext cx="822960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A wheeled motor vehicle or trailer fitted with a pneumatic tyre shall not be used on a road, unless:-</a:t>
            </a:r>
          </a:p>
          <a:p>
            <a:pPr eaLnBrk="1" hangingPunct="1">
              <a:defRPr/>
            </a:pPr>
            <a:endParaRPr lang="en-GB" altLang="en-US" b="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The grooves of the tread pattern of every tyre are of a depth of at least 1.6mm throughout a continuous band comprising the central three-quarters of the breadth of tread and round the entire outer circumference of the tyre</a:t>
            </a:r>
          </a:p>
        </p:txBody>
      </p:sp>
      <p:pic>
        <p:nvPicPr>
          <p:cNvPr id="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05794" y="3610078"/>
            <a:ext cx="2768600" cy="2255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3022680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Content Placeholder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915585" y="915284"/>
            <a:ext cx="5808691" cy="4816509"/>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bwMode="auto">
          <a:xfrm>
            <a:off x="1049310" y="123122"/>
            <a:ext cx="9144000" cy="792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GB" kern="0" dirty="0" smtClean="0">
                <a:solidFill>
                  <a:srgbClr val="FF0000"/>
                </a:solidFill>
              </a:rPr>
              <a:t>Tyre Wall Markings</a:t>
            </a:r>
            <a:endParaRPr lang="en-GB" kern="0" dirty="0">
              <a:solidFill>
                <a:srgbClr val="FF0000"/>
              </a:solidFill>
            </a:endParaRPr>
          </a:p>
        </p:txBody>
      </p:sp>
    </p:spTree>
    <p:extLst>
      <p:ext uri="{BB962C8B-B14F-4D97-AF65-F5344CB8AC3E}">
        <p14:creationId xmlns:p14="http://schemas.microsoft.com/office/powerpoint/2010/main" val="97799121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84284" y="417097"/>
            <a:ext cx="7847012" cy="42799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 Box 3"/>
          <p:cNvSpPr txBox="1">
            <a:spLocks noChangeArrowheads="1"/>
          </p:cNvSpPr>
          <p:nvPr/>
        </p:nvSpPr>
        <p:spPr bwMode="auto">
          <a:xfrm>
            <a:off x="2084284" y="4510582"/>
            <a:ext cx="7920037" cy="1385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defRPr/>
            </a:pPr>
            <a:endParaRPr lang="en-US" sz="2800" dirty="0">
              <a:effectLst>
                <a:outerShdw blurRad="38100" dist="38100" dir="2700000" algn="tl">
                  <a:srgbClr val="000000"/>
                </a:outerShdw>
              </a:effectLst>
              <a:latin typeface="Arial" charset="0"/>
              <a:ea typeface="ＭＳ Ｐゴシック" pitchFamily="1" charset="-128"/>
            </a:endParaRPr>
          </a:p>
          <a:p>
            <a:pPr algn="ctr">
              <a:defRPr/>
            </a:pPr>
            <a:r>
              <a:rPr lang="en-US" sz="2800" b="1" dirty="0">
                <a:solidFill>
                  <a:srgbClr val="FF0000"/>
                </a:solidFill>
                <a:latin typeface="Arial" charset="0"/>
                <a:ea typeface="+mn-ea"/>
                <a:cs typeface="Arial" charset="0"/>
              </a:rPr>
              <a:t>Tyre sidewall with markings - these markings </a:t>
            </a:r>
          </a:p>
          <a:p>
            <a:pPr algn="ctr">
              <a:defRPr/>
            </a:pPr>
            <a:r>
              <a:rPr lang="en-US" sz="2800" b="1" dirty="0">
                <a:solidFill>
                  <a:srgbClr val="FF0000"/>
                </a:solidFill>
                <a:latin typeface="Arial" charset="0"/>
                <a:ea typeface="+mn-ea"/>
                <a:cs typeface="Arial" charset="0"/>
              </a:rPr>
              <a:t>indicate size and other features.  </a:t>
            </a:r>
            <a:endParaRPr lang="en-GB" sz="2800" b="1" dirty="0">
              <a:solidFill>
                <a:srgbClr val="FF0000"/>
              </a:solidFill>
              <a:latin typeface="Arial" charset="0"/>
              <a:ea typeface="+mn-ea"/>
              <a:cs typeface="Arial" charset="0"/>
            </a:endParaRPr>
          </a:p>
        </p:txBody>
      </p:sp>
    </p:spTree>
    <p:extLst>
      <p:ext uri="{BB962C8B-B14F-4D97-AF65-F5344CB8AC3E}">
        <p14:creationId xmlns:p14="http://schemas.microsoft.com/office/powerpoint/2010/main" val="308930601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2079586" y="412308"/>
            <a:ext cx="822960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GB"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The DOT marking is the Department of Transport Code. </a:t>
            </a:r>
          </a:p>
          <a:p>
            <a:pPr eaLnBrk="1" hangingPunct="1">
              <a:defRPr/>
            </a:pPr>
            <a:r>
              <a:rPr lang="en-GB"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The first 2 numbers relate to the week of the year. The last 2 numbers relate to the year of manufacture.</a:t>
            </a:r>
          </a:p>
          <a:p>
            <a:pPr eaLnBrk="1" hangingPunct="1">
              <a:defRPr/>
            </a:pPr>
            <a:endParaRPr lang="en-GB" altLang="en-US" b="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GB"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In this example the tyre was manufactured in the 29</a:t>
            </a:r>
            <a:r>
              <a:rPr lang="en-GB" altLang="en-US" b="0" kern="0" baseline="30000" dirty="0" smtClean="0">
                <a:solidFill>
                  <a:schemeClr val="tx1"/>
                </a:solidFill>
                <a:latin typeface="Arial" panose="020B0604020202020204" pitchFamily="34" charset="0"/>
                <a:ea typeface="ＭＳ Ｐゴシック" pitchFamily="34" charset="-128"/>
                <a:cs typeface="Arial" panose="020B0604020202020204" pitchFamily="34" charset="0"/>
              </a:rPr>
              <a:t>th</a:t>
            </a:r>
            <a:r>
              <a:rPr lang="en-GB"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 week of  2010. </a:t>
            </a:r>
          </a:p>
          <a:p>
            <a:pPr eaLnBrk="1" hangingPunct="1">
              <a:defRPr/>
            </a:pPr>
            <a:endParaRPr lang="en-GB" altLang="en-US" kern="0" dirty="0" smtClean="0">
              <a:ea typeface="ＭＳ Ｐゴシック" pitchFamily="34" charset="-128"/>
            </a:endParaRPr>
          </a:p>
          <a:p>
            <a:pPr eaLnBrk="1" hangingPunct="1">
              <a:defRPr/>
            </a:pPr>
            <a:endParaRPr lang="en-GB" altLang="en-US" kern="0" dirty="0" smtClean="0">
              <a:ea typeface="ＭＳ Ｐゴシック" pitchFamily="34" charset="-128"/>
            </a:endParaRPr>
          </a:p>
        </p:txBody>
      </p:sp>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06030" y="3199268"/>
            <a:ext cx="4176712" cy="276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15193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1868696" y="1980054"/>
            <a:ext cx="8497887" cy="4395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nSpc>
                <a:spcPct val="90000"/>
              </a:lnSpc>
              <a:buClr>
                <a:schemeClr val="tx1"/>
              </a:buClr>
              <a:defRPr/>
            </a:pPr>
            <a:r>
              <a:rPr lang="en-US" sz="2800" b="0" dirty="0" smtClean="0">
                <a:solidFill>
                  <a:schemeClr val="tx1"/>
                </a:solidFill>
                <a:latin typeface="Arial" charset="0"/>
                <a:cs typeface="Arial" charset="0"/>
              </a:rPr>
              <a:t>It is an offence to use, cause or permit another to use a motor vehicle or trailer on a road when the condition is such that there is a likelihood of the danger of injury to other road users.</a:t>
            </a:r>
          </a:p>
          <a:p>
            <a:pPr>
              <a:lnSpc>
                <a:spcPct val="90000"/>
              </a:lnSpc>
              <a:buClr>
                <a:schemeClr val="tx1"/>
              </a:buClr>
              <a:defRPr/>
            </a:pPr>
            <a:endParaRPr lang="en-US" sz="2800" b="0" dirty="0" smtClean="0">
              <a:solidFill>
                <a:schemeClr val="tx1"/>
              </a:solidFill>
              <a:latin typeface="Arial" charset="0"/>
              <a:cs typeface="Arial" charset="0"/>
            </a:endParaRPr>
          </a:p>
          <a:p>
            <a:pPr>
              <a:lnSpc>
                <a:spcPct val="90000"/>
              </a:lnSpc>
              <a:buClr>
                <a:schemeClr val="tx1"/>
              </a:buClr>
              <a:defRPr/>
            </a:pPr>
            <a:r>
              <a:rPr lang="en-US" sz="2800" b="0" dirty="0" smtClean="0">
                <a:solidFill>
                  <a:schemeClr val="tx1"/>
                </a:solidFill>
                <a:latin typeface="Arial" charset="0"/>
                <a:cs typeface="Arial" charset="0"/>
              </a:rPr>
              <a:t>There must be actual danger, which would be obvious to a careful and competent motorist.</a:t>
            </a:r>
          </a:p>
          <a:p>
            <a:pPr>
              <a:buClr>
                <a:schemeClr val="tx1"/>
              </a:buClr>
              <a:defRPr/>
            </a:pPr>
            <a:r>
              <a:rPr lang="en-US" sz="2800" b="0" dirty="0" smtClean="0">
                <a:solidFill>
                  <a:schemeClr val="tx1"/>
                </a:solidFill>
                <a:latin typeface="Arial" charset="0"/>
                <a:cs typeface="Arial" charset="0"/>
              </a:rPr>
              <a:t>This legislation is broken down into four areas.</a:t>
            </a:r>
            <a:endParaRPr lang="en-GB" sz="2800" b="0" dirty="0" smtClean="0">
              <a:solidFill>
                <a:schemeClr val="tx1"/>
              </a:solidFill>
              <a:latin typeface="Arial" charset="0"/>
              <a:cs typeface="Arial" charset="0"/>
            </a:endParaRPr>
          </a:p>
          <a:p>
            <a:pPr>
              <a:lnSpc>
                <a:spcPct val="90000"/>
              </a:lnSpc>
              <a:buFont typeface="Wingdings" pitchFamily="2" charset="2"/>
              <a:buNone/>
              <a:defRPr/>
            </a:pPr>
            <a:endParaRPr lang="en-GB" sz="2800" kern="0" dirty="0"/>
          </a:p>
        </p:txBody>
      </p:sp>
      <p:sp>
        <p:nvSpPr>
          <p:cNvPr id="3" name="Rectangle 2"/>
          <p:cNvSpPr txBox="1">
            <a:spLocks noChangeArrowheads="1"/>
          </p:cNvSpPr>
          <p:nvPr/>
        </p:nvSpPr>
        <p:spPr bwMode="auto">
          <a:xfrm>
            <a:off x="1509921" y="295614"/>
            <a:ext cx="8856662"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sz="2800" kern="0" dirty="0" smtClean="0">
                <a:solidFill>
                  <a:srgbClr val="00B050"/>
                </a:solidFill>
                <a:latin typeface="Arial" pitchFamily="34" charset="0"/>
                <a:cs typeface="Arial" pitchFamily="34" charset="0"/>
              </a:rPr>
              <a:t>Using vehicle or trailer in dangerous condition </a:t>
            </a:r>
            <a:br>
              <a:rPr lang="en-US" altLang="en-US" sz="2800" kern="0" dirty="0" smtClean="0">
                <a:solidFill>
                  <a:srgbClr val="00B050"/>
                </a:solidFill>
                <a:latin typeface="Arial" pitchFamily="34" charset="0"/>
                <a:cs typeface="Arial" pitchFamily="34" charset="0"/>
              </a:rPr>
            </a:br>
            <a:r>
              <a:rPr lang="en-US" altLang="en-US" sz="2800" kern="0" dirty="0" smtClean="0">
                <a:solidFill>
                  <a:srgbClr val="00B050"/>
                </a:solidFill>
                <a:latin typeface="Arial" pitchFamily="34" charset="0"/>
                <a:cs typeface="Arial" pitchFamily="34" charset="0"/>
              </a:rPr>
              <a:t>Section 40 RTA 1988</a:t>
            </a:r>
            <a:endParaRPr lang="en-GB" altLang="en-US" sz="2800" kern="0" dirty="0" smtClean="0">
              <a:solidFill>
                <a:srgbClr val="00B050"/>
              </a:solidFill>
              <a:latin typeface="Arial" pitchFamily="34" charset="0"/>
              <a:cs typeface="Arial" pitchFamily="34" charset="0"/>
            </a:endParaRPr>
          </a:p>
        </p:txBody>
      </p:sp>
    </p:spTree>
    <p:extLst>
      <p:ext uri="{BB962C8B-B14F-4D97-AF65-F5344CB8AC3E}">
        <p14:creationId xmlns:p14="http://schemas.microsoft.com/office/powerpoint/2010/main" val="2374195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244778" y="1514293"/>
            <a:ext cx="7772400" cy="4611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buClr>
                <a:schemeClr val="tx1"/>
              </a:buClr>
              <a:defRPr/>
            </a:pPr>
            <a:r>
              <a:rPr lang="en-US" sz="3200" kern="0" dirty="0" smtClean="0">
                <a:solidFill>
                  <a:schemeClr val="tx1"/>
                </a:solidFill>
                <a:latin typeface="Arial" pitchFamily="34" charset="0"/>
                <a:cs typeface="Arial" pitchFamily="34" charset="0"/>
              </a:rPr>
              <a:t>Condition of motor vehicle, trailer, its accessories or equipment</a:t>
            </a:r>
          </a:p>
          <a:p>
            <a:pPr>
              <a:buClr>
                <a:schemeClr val="tx1"/>
              </a:buClr>
              <a:defRPr/>
            </a:pPr>
            <a:endParaRPr lang="en-US" kern="0" dirty="0" smtClean="0">
              <a:solidFill>
                <a:schemeClr val="tx1"/>
              </a:solidFill>
              <a:latin typeface="Arial" pitchFamily="34" charset="0"/>
              <a:cs typeface="Arial" pitchFamily="34" charset="0"/>
            </a:endParaRPr>
          </a:p>
          <a:p>
            <a:pPr>
              <a:buClr>
                <a:schemeClr val="tx1"/>
              </a:buClr>
              <a:defRPr/>
            </a:pPr>
            <a:r>
              <a:rPr lang="en-US" kern="0" dirty="0" smtClean="0">
                <a:solidFill>
                  <a:schemeClr val="tx1"/>
                </a:solidFill>
                <a:latin typeface="Arial" pitchFamily="34" charset="0"/>
                <a:cs typeface="Arial" pitchFamily="34" charset="0"/>
              </a:rPr>
              <a:t>This area is very wide ranging, but could include an accident - damaged vehicle, where there are jagged edges, which could cause injury to pedestrians or a driver’s seat being loose, which may cause them to lose control of the vehicle.</a:t>
            </a:r>
            <a:endParaRPr lang="en-GB" kern="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2300179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349708" y="860764"/>
            <a:ext cx="7772400" cy="4395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buClr>
                <a:schemeClr val="tx1"/>
              </a:buClr>
              <a:defRPr/>
            </a:pPr>
            <a:r>
              <a:rPr lang="en-US" sz="3200" kern="0" dirty="0" smtClean="0">
                <a:solidFill>
                  <a:schemeClr val="tx1"/>
                </a:solidFill>
                <a:latin typeface="Arial" pitchFamily="34" charset="0"/>
                <a:cs typeface="Arial" pitchFamily="34" charset="0"/>
              </a:rPr>
              <a:t>Purpose for which used</a:t>
            </a:r>
          </a:p>
          <a:p>
            <a:pPr>
              <a:buClr>
                <a:schemeClr val="tx1"/>
              </a:buClr>
              <a:defRPr/>
            </a:pPr>
            <a:endParaRPr lang="en-US" kern="0" dirty="0" smtClean="0">
              <a:solidFill>
                <a:schemeClr val="tx1"/>
              </a:solidFill>
              <a:latin typeface="Arial" pitchFamily="34" charset="0"/>
              <a:cs typeface="Arial" pitchFamily="34" charset="0"/>
            </a:endParaRPr>
          </a:p>
          <a:p>
            <a:pPr>
              <a:buClr>
                <a:schemeClr val="tx1"/>
              </a:buClr>
              <a:defRPr/>
            </a:pPr>
            <a:r>
              <a:rPr lang="en-US" kern="0" dirty="0" smtClean="0">
                <a:solidFill>
                  <a:schemeClr val="tx1"/>
                </a:solidFill>
                <a:latin typeface="Arial" pitchFamily="34" charset="0"/>
                <a:cs typeface="Arial" pitchFamily="34" charset="0"/>
              </a:rPr>
              <a:t>Where danger is caused by the vehicle being put to use in a manner for which it is not suited.</a:t>
            </a:r>
          </a:p>
          <a:p>
            <a:pPr>
              <a:buClr>
                <a:schemeClr val="tx1"/>
              </a:buClr>
              <a:defRPr/>
            </a:pPr>
            <a:endParaRPr lang="en-US" kern="0" dirty="0" smtClean="0">
              <a:solidFill>
                <a:schemeClr val="tx1"/>
              </a:solidFill>
              <a:latin typeface="Arial" pitchFamily="34" charset="0"/>
              <a:cs typeface="Arial" pitchFamily="34" charset="0"/>
            </a:endParaRPr>
          </a:p>
          <a:p>
            <a:pPr>
              <a:buClr>
                <a:schemeClr val="tx1"/>
              </a:buClr>
              <a:defRPr/>
            </a:pPr>
            <a:r>
              <a:rPr lang="en-US" kern="0" dirty="0" smtClean="0">
                <a:solidFill>
                  <a:schemeClr val="tx1"/>
                </a:solidFill>
                <a:latin typeface="Arial" pitchFamily="34" charset="0"/>
                <a:cs typeface="Arial" pitchFamily="34" charset="0"/>
              </a:rPr>
              <a:t>Example, towing another vehicle at 80 mph on a short towrope.</a:t>
            </a:r>
          </a:p>
          <a:p>
            <a:pPr>
              <a:buClr>
                <a:schemeClr val="tx1"/>
              </a:buClr>
              <a:defRPr/>
            </a:pPr>
            <a:endParaRPr lang="en-US" kern="0" dirty="0" smtClean="0">
              <a:solidFill>
                <a:schemeClr val="tx1"/>
              </a:solidFill>
              <a:latin typeface="Arial" pitchFamily="34" charset="0"/>
              <a:cs typeface="Arial" pitchFamily="34" charset="0"/>
            </a:endParaRPr>
          </a:p>
          <a:p>
            <a:pPr>
              <a:buClr>
                <a:schemeClr val="tx1"/>
              </a:buClr>
              <a:defRPr/>
            </a:pPr>
            <a:r>
              <a:rPr lang="en-US" kern="0" dirty="0" smtClean="0">
                <a:solidFill>
                  <a:schemeClr val="tx1"/>
                </a:solidFill>
                <a:latin typeface="Arial" pitchFamily="34" charset="0"/>
                <a:cs typeface="Arial" pitchFamily="34" charset="0"/>
              </a:rPr>
              <a:t>Carrying passengers in the rear of a pick-up truck may give rise to possible injury.</a:t>
            </a:r>
          </a:p>
          <a:p>
            <a:pPr>
              <a:buFont typeface="Wingdings" pitchFamily="2" charset="2"/>
              <a:buNone/>
              <a:defRPr/>
            </a:pPr>
            <a:endParaRPr lang="en-US" sz="3400" kern="0" dirty="0"/>
          </a:p>
        </p:txBody>
      </p:sp>
    </p:spTree>
    <p:extLst>
      <p:ext uri="{BB962C8B-B14F-4D97-AF65-F5344CB8AC3E}">
        <p14:creationId xmlns:p14="http://schemas.microsoft.com/office/powerpoint/2010/main" val="272836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82320" y="704825"/>
            <a:ext cx="8135937"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615409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2" descr="C:\Users\86825\Pictures\Construction and Use\ducks on a motorcycl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9637" y="1170118"/>
            <a:ext cx="76327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84086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334718" y="1257535"/>
            <a:ext cx="7772400" cy="4538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buClr>
                <a:schemeClr val="tx1"/>
              </a:buClr>
              <a:defRPr/>
            </a:pPr>
            <a:r>
              <a:rPr lang="en-US" sz="3200" kern="0" dirty="0" smtClean="0">
                <a:solidFill>
                  <a:schemeClr val="tx1"/>
                </a:solidFill>
                <a:latin typeface="Arial" pitchFamily="34" charset="0"/>
                <a:cs typeface="Arial" pitchFamily="34" charset="0"/>
              </a:rPr>
              <a:t>Carriage of passengers</a:t>
            </a:r>
          </a:p>
          <a:p>
            <a:pPr>
              <a:buClr>
                <a:schemeClr val="tx1"/>
              </a:buClr>
              <a:defRPr/>
            </a:pPr>
            <a:endParaRPr lang="en-US" sz="3600" kern="0" dirty="0" smtClean="0">
              <a:solidFill>
                <a:schemeClr val="tx1"/>
              </a:solidFill>
              <a:latin typeface="Arial" pitchFamily="34" charset="0"/>
              <a:cs typeface="Arial" pitchFamily="34" charset="0"/>
            </a:endParaRPr>
          </a:p>
          <a:p>
            <a:pPr>
              <a:buClr>
                <a:schemeClr val="tx1"/>
              </a:buClr>
              <a:defRPr/>
            </a:pPr>
            <a:r>
              <a:rPr lang="en-US" kern="0" dirty="0" smtClean="0">
                <a:solidFill>
                  <a:schemeClr val="tx1"/>
                </a:solidFill>
                <a:latin typeface="Arial" pitchFamily="34" charset="0"/>
                <a:cs typeface="Arial" pitchFamily="34" charset="0"/>
              </a:rPr>
              <a:t>This deals with the number of passengers and the manner in which they are carried.</a:t>
            </a:r>
          </a:p>
          <a:p>
            <a:pPr>
              <a:buClr>
                <a:schemeClr val="tx1"/>
              </a:buClr>
              <a:defRPr/>
            </a:pPr>
            <a:endParaRPr lang="en-US" kern="0" dirty="0" smtClean="0">
              <a:solidFill>
                <a:schemeClr val="tx1"/>
              </a:solidFill>
              <a:latin typeface="Arial" pitchFamily="34" charset="0"/>
              <a:cs typeface="Arial" pitchFamily="34" charset="0"/>
            </a:endParaRPr>
          </a:p>
          <a:p>
            <a:pPr>
              <a:buClr>
                <a:schemeClr val="tx1"/>
              </a:buClr>
              <a:defRPr/>
            </a:pPr>
            <a:r>
              <a:rPr lang="en-US" kern="0" dirty="0" smtClean="0">
                <a:solidFill>
                  <a:schemeClr val="tx1"/>
                </a:solidFill>
                <a:latin typeface="Arial" pitchFamily="34" charset="0"/>
                <a:cs typeface="Arial" pitchFamily="34" charset="0"/>
              </a:rPr>
              <a:t>Example, 7 passengers in a mini cooper.</a:t>
            </a:r>
          </a:p>
          <a:p>
            <a:pPr>
              <a:buClr>
                <a:schemeClr val="tx1"/>
              </a:buClr>
              <a:defRPr/>
            </a:pPr>
            <a:r>
              <a:rPr lang="en-US" kern="0" dirty="0" smtClean="0">
                <a:solidFill>
                  <a:schemeClr val="tx1"/>
                </a:solidFill>
                <a:latin typeface="Arial" pitchFamily="34" charset="0"/>
                <a:cs typeface="Arial" pitchFamily="34" charset="0"/>
              </a:rPr>
              <a:t>Passengers carried on the roof of a vehicle or hanging out of windows.</a:t>
            </a:r>
            <a:endParaRPr lang="en-US" kern="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38197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357797" y="1371027"/>
            <a:ext cx="5486400" cy="3810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494552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139846" y="1119109"/>
            <a:ext cx="777240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buClr>
                <a:schemeClr val="tx1"/>
              </a:buClr>
              <a:defRPr/>
            </a:pPr>
            <a:r>
              <a:rPr lang="en-US" sz="3200" kern="0" dirty="0" smtClean="0">
                <a:solidFill>
                  <a:schemeClr val="tx1"/>
                </a:solidFill>
                <a:latin typeface="Arial" pitchFamily="34" charset="0"/>
                <a:cs typeface="Arial" pitchFamily="34" charset="0"/>
              </a:rPr>
              <a:t>Load</a:t>
            </a:r>
          </a:p>
          <a:p>
            <a:pPr>
              <a:buClr>
                <a:schemeClr val="tx1"/>
              </a:buClr>
              <a:defRPr/>
            </a:pPr>
            <a:endParaRPr lang="en-US" sz="3600" kern="0" dirty="0" smtClean="0">
              <a:solidFill>
                <a:schemeClr val="tx1"/>
              </a:solidFill>
              <a:latin typeface="Arial" pitchFamily="34" charset="0"/>
              <a:cs typeface="Arial" pitchFamily="34" charset="0"/>
            </a:endParaRPr>
          </a:p>
          <a:p>
            <a:pPr>
              <a:buClr>
                <a:schemeClr val="tx1"/>
              </a:buClr>
              <a:defRPr/>
            </a:pPr>
            <a:r>
              <a:rPr lang="en-US" kern="0" dirty="0" smtClean="0">
                <a:solidFill>
                  <a:schemeClr val="tx1"/>
                </a:solidFill>
                <a:latin typeface="Arial" pitchFamily="34" charset="0"/>
                <a:cs typeface="Arial" pitchFamily="34" charset="0"/>
              </a:rPr>
              <a:t>This covers all aspects of the load carried: weight, distribution, position and method of securing.</a:t>
            </a:r>
          </a:p>
          <a:p>
            <a:pPr>
              <a:buClr>
                <a:schemeClr val="tx1"/>
              </a:buClr>
              <a:defRPr/>
            </a:pPr>
            <a:endParaRPr lang="en-US" kern="0" dirty="0" smtClean="0">
              <a:solidFill>
                <a:schemeClr val="tx1"/>
              </a:solidFill>
              <a:latin typeface="Arial" pitchFamily="34" charset="0"/>
              <a:cs typeface="Arial" pitchFamily="34" charset="0"/>
            </a:endParaRPr>
          </a:p>
          <a:p>
            <a:pPr marL="360363" indent="-360363">
              <a:buClr>
                <a:schemeClr val="tx1"/>
              </a:buClr>
              <a:defRPr/>
            </a:pPr>
            <a:r>
              <a:rPr lang="en-US" kern="0" dirty="0" smtClean="0">
                <a:solidFill>
                  <a:schemeClr val="tx1"/>
                </a:solidFill>
                <a:latin typeface="Arial" pitchFamily="34" charset="0"/>
                <a:cs typeface="Arial" pitchFamily="34" charset="0"/>
              </a:rPr>
              <a:t>Example, load distributed in such a way that all of the weight is on one side leading to vehicle jackknifing.</a:t>
            </a:r>
          </a:p>
          <a:p>
            <a:pPr marL="360363" indent="-360363">
              <a:buClr>
                <a:schemeClr val="tx1"/>
              </a:buClr>
              <a:defRPr/>
            </a:pPr>
            <a:endParaRPr lang="en-US" kern="0" dirty="0" smtClean="0">
              <a:latin typeface="Arial" pitchFamily="34" charset="0"/>
              <a:cs typeface="Arial" pitchFamily="34" charset="0"/>
            </a:endParaRPr>
          </a:p>
          <a:p>
            <a:pPr marL="360363" indent="-360363">
              <a:buClr>
                <a:schemeClr val="tx1"/>
              </a:buClr>
              <a:defRPr/>
            </a:pPr>
            <a:endParaRPr lang="en-GB" kern="0" dirty="0" smtClean="0">
              <a:latin typeface="Arial" pitchFamily="34" charset="0"/>
              <a:cs typeface="Arial" pitchFamily="34" charset="0"/>
            </a:endParaRPr>
          </a:p>
          <a:p>
            <a:pPr marL="360363" indent="-360363">
              <a:defRPr/>
            </a:pPr>
            <a:endParaRPr lang="en-US" kern="0" dirty="0"/>
          </a:p>
        </p:txBody>
      </p:sp>
    </p:spTree>
    <p:extLst>
      <p:ext uri="{BB962C8B-B14F-4D97-AF65-F5344CB8AC3E}">
        <p14:creationId xmlns:p14="http://schemas.microsoft.com/office/powerpoint/2010/main" val="154060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2" descr="C:\Users\86825\Desktop\124629280033543024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1114" y="608690"/>
            <a:ext cx="7540625" cy="486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314433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Users\86825\Pictures\Construction and Use\donkey.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03151" y="1194659"/>
            <a:ext cx="7775575" cy="4103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701927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094876" y="1351613"/>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buClr>
                <a:schemeClr val="tx1"/>
              </a:buClr>
              <a:defRPr/>
            </a:pPr>
            <a:r>
              <a:rPr lang="en-GB" sz="3600" kern="0" dirty="0" smtClean="0">
                <a:solidFill>
                  <a:schemeClr val="tx1"/>
                </a:solidFill>
                <a:latin typeface="Arial" pitchFamily="34" charset="0"/>
                <a:cs typeface="Arial" pitchFamily="34" charset="0"/>
              </a:rPr>
              <a:t>Load cont’d …</a:t>
            </a:r>
          </a:p>
          <a:p>
            <a:pPr>
              <a:buClr>
                <a:schemeClr val="tx1"/>
              </a:buClr>
              <a:defRPr/>
            </a:pPr>
            <a:endParaRPr lang="en-GB" kern="0" dirty="0" smtClean="0">
              <a:solidFill>
                <a:schemeClr val="tx1"/>
              </a:solidFill>
              <a:latin typeface="Arial" pitchFamily="34" charset="0"/>
              <a:cs typeface="Arial" pitchFamily="34" charset="0"/>
            </a:endParaRPr>
          </a:p>
          <a:p>
            <a:pPr>
              <a:buClr>
                <a:schemeClr val="tx1"/>
              </a:buClr>
              <a:defRPr/>
            </a:pPr>
            <a:r>
              <a:rPr lang="en-GB" kern="0" dirty="0" smtClean="0">
                <a:solidFill>
                  <a:schemeClr val="tx1"/>
                </a:solidFill>
                <a:latin typeface="Arial" pitchFamily="34" charset="0"/>
                <a:cs typeface="Arial" pitchFamily="34" charset="0"/>
              </a:rPr>
              <a:t>Note: There is also a separate  offence contrary to Regulation 100(2) of (Construction and Use) Regulations 1986 relating to insecure load.</a:t>
            </a:r>
          </a:p>
          <a:p>
            <a:pPr>
              <a:spcBef>
                <a:spcPct val="50000"/>
              </a:spcBef>
              <a:buClr>
                <a:schemeClr val="tx1"/>
              </a:buClr>
              <a:defRPr/>
            </a:pPr>
            <a:r>
              <a:rPr lang="en-GB" kern="0" dirty="0" smtClean="0">
                <a:solidFill>
                  <a:schemeClr val="tx1"/>
                </a:solidFill>
                <a:latin typeface="Arial" pitchFamily="34" charset="0"/>
                <a:cs typeface="Arial" pitchFamily="34" charset="0"/>
              </a:rPr>
              <a:t>It provides for similar circumstances to Section 40 but only requires that a danger or nuisance was likely to be caused to any person or property.</a:t>
            </a:r>
            <a:endParaRPr lang="en-GB" kern="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2923982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698042" y="2469032"/>
            <a:ext cx="48768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txBox="1">
            <a:spLocks noChangeArrowheads="1"/>
          </p:cNvSpPr>
          <p:nvPr/>
        </p:nvSpPr>
        <p:spPr bwMode="auto">
          <a:xfrm>
            <a:off x="2616955" y="827400"/>
            <a:ext cx="641985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altLang="en-US" sz="4800" kern="0" dirty="0" smtClean="0">
                <a:solidFill>
                  <a:srgbClr val="FF0000"/>
                </a:solidFill>
                <a:latin typeface="Arial" panose="020B0604020202020204" pitchFamily="34" charset="0"/>
                <a:cs typeface="Arial" panose="020B0604020202020204" pitchFamily="34" charset="0"/>
              </a:rPr>
              <a:t>    </a:t>
            </a:r>
            <a:r>
              <a:rPr lang="en-US" altLang="en-US" sz="3600" kern="0" dirty="0" smtClean="0">
                <a:solidFill>
                  <a:srgbClr val="FF0000"/>
                </a:solidFill>
                <a:latin typeface="Arial" panose="020B0604020202020204" pitchFamily="34" charset="0"/>
                <a:cs typeface="Arial" panose="020B0604020202020204" pitchFamily="34" charset="0"/>
              </a:rPr>
              <a:t>Mobile Phones</a:t>
            </a:r>
            <a:endParaRPr lang="en-GB" altLang="en-US" sz="3600" kern="0" dirty="0" smtClean="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037781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280534" y="1194659"/>
            <a:ext cx="8207375" cy="468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gn="l" eaLnBrk="1" hangingPunct="1">
              <a:lnSpc>
                <a:spcPct val="80000"/>
              </a:lnSpc>
              <a:defRPr/>
            </a:pPr>
            <a:r>
              <a:rPr lang="en-GB" b="0" kern="0" dirty="0" smtClean="0">
                <a:solidFill>
                  <a:schemeClr val="tx1"/>
                </a:solidFill>
                <a:latin typeface="Arial" pitchFamily="34" charset="0"/>
                <a:cs typeface="Arial" pitchFamily="34" charset="0"/>
              </a:rPr>
              <a:t>No person shall drive a motor vehicle on a </a:t>
            </a:r>
            <a:r>
              <a:rPr lang="en-GB" b="0" kern="0" dirty="0" smtClean="0">
                <a:solidFill>
                  <a:schemeClr val="tx1"/>
                </a:solidFill>
                <a:latin typeface="Arial" pitchFamily="34" charset="0"/>
                <a:cs typeface="Arial" pitchFamily="34" charset="0"/>
                <a:hlinkClick r:id="rId4"/>
              </a:rPr>
              <a:t>road</a:t>
            </a:r>
            <a:r>
              <a:rPr lang="en-GB" b="0" kern="0" dirty="0" smtClean="0">
                <a:solidFill>
                  <a:schemeClr val="tx1"/>
                </a:solidFill>
                <a:latin typeface="Arial" pitchFamily="34" charset="0"/>
                <a:cs typeface="Arial" pitchFamily="34" charset="0"/>
              </a:rPr>
              <a:t> if he is using –</a:t>
            </a:r>
          </a:p>
          <a:p>
            <a:pPr algn="l" eaLnBrk="1" hangingPunct="1">
              <a:lnSpc>
                <a:spcPct val="80000"/>
              </a:lnSpc>
              <a:defRPr/>
            </a:pPr>
            <a:endParaRPr lang="en-GB" b="0" kern="0" dirty="0" smtClean="0">
              <a:solidFill>
                <a:schemeClr val="tx1"/>
              </a:solidFill>
              <a:latin typeface="Arial" pitchFamily="34" charset="0"/>
              <a:cs typeface="Arial" pitchFamily="34" charset="0"/>
            </a:endParaRPr>
          </a:p>
          <a:p>
            <a:pPr algn="l" eaLnBrk="1" hangingPunct="1">
              <a:lnSpc>
                <a:spcPct val="80000"/>
              </a:lnSpc>
              <a:defRPr/>
            </a:pPr>
            <a:r>
              <a:rPr lang="en-GB" b="0" kern="0" dirty="0" smtClean="0">
                <a:solidFill>
                  <a:schemeClr val="tx1"/>
                </a:solidFill>
                <a:latin typeface="Arial" pitchFamily="34" charset="0"/>
                <a:cs typeface="Arial" pitchFamily="34" charset="0"/>
              </a:rPr>
              <a:t>    (a) a hand-held mobile telephone; or</a:t>
            </a:r>
          </a:p>
          <a:p>
            <a:pPr algn="l" eaLnBrk="1" hangingPunct="1">
              <a:lnSpc>
                <a:spcPct val="80000"/>
              </a:lnSpc>
              <a:defRPr/>
            </a:pPr>
            <a:r>
              <a:rPr lang="en-GB" b="0" kern="0" dirty="0" smtClean="0">
                <a:solidFill>
                  <a:schemeClr val="tx1"/>
                </a:solidFill>
                <a:latin typeface="Arial" pitchFamily="34" charset="0"/>
                <a:cs typeface="Arial" pitchFamily="34" charset="0"/>
              </a:rPr>
              <a:t>    (b) a hand-held device </a:t>
            </a:r>
            <a:r>
              <a:rPr lang="en-GB" b="0" u="sng" kern="0" dirty="0" smtClean="0">
                <a:solidFill>
                  <a:schemeClr val="tx1"/>
                </a:solidFill>
                <a:latin typeface="Arial" pitchFamily="34" charset="0"/>
                <a:cs typeface="Arial" pitchFamily="34" charset="0"/>
              </a:rPr>
              <a:t>other than a two-way radio</a:t>
            </a:r>
            <a:r>
              <a:rPr lang="en-GB" b="0" kern="0" dirty="0" smtClean="0">
                <a:solidFill>
                  <a:schemeClr val="tx1"/>
                </a:solidFill>
                <a:latin typeface="Arial" pitchFamily="34" charset="0"/>
                <a:cs typeface="Arial" pitchFamily="34" charset="0"/>
              </a:rPr>
              <a:t>, </a:t>
            </a:r>
          </a:p>
          <a:p>
            <a:pPr algn="l" eaLnBrk="1" hangingPunct="1">
              <a:lnSpc>
                <a:spcPct val="80000"/>
              </a:lnSpc>
              <a:defRPr/>
            </a:pPr>
            <a:r>
              <a:rPr lang="en-GB" b="0" kern="0" dirty="0" smtClean="0">
                <a:solidFill>
                  <a:schemeClr val="tx1"/>
                </a:solidFill>
                <a:latin typeface="Arial" pitchFamily="34" charset="0"/>
                <a:cs typeface="Arial" pitchFamily="34" charset="0"/>
              </a:rPr>
              <a:t>         which performs an interactive communication </a:t>
            </a:r>
          </a:p>
          <a:p>
            <a:pPr algn="l" eaLnBrk="1" hangingPunct="1">
              <a:lnSpc>
                <a:spcPct val="80000"/>
              </a:lnSpc>
              <a:defRPr/>
            </a:pPr>
            <a:r>
              <a:rPr lang="en-GB" b="0" kern="0" dirty="0" smtClean="0">
                <a:solidFill>
                  <a:schemeClr val="tx1"/>
                </a:solidFill>
                <a:latin typeface="Arial" pitchFamily="34" charset="0"/>
                <a:cs typeface="Arial" pitchFamily="34" charset="0"/>
              </a:rPr>
              <a:t>         function by transmitting and receiving data.</a:t>
            </a:r>
            <a:br>
              <a:rPr lang="en-GB" b="0" kern="0" dirty="0" smtClean="0">
                <a:solidFill>
                  <a:schemeClr val="tx1"/>
                </a:solidFill>
                <a:latin typeface="Arial" pitchFamily="34" charset="0"/>
                <a:cs typeface="Arial" pitchFamily="34" charset="0"/>
              </a:rPr>
            </a:br>
            <a:endParaRPr lang="en-GB" b="0" kern="0" dirty="0" smtClean="0">
              <a:solidFill>
                <a:schemeClr val="tx1"/>
              </a:solidFill>
              <a:latin typeface="Arial" pitchFamily="34" charset="0"/>
              <a:cs typeface="Arial" pitchFamily="34" charset="0"/>
            </a:endParaRPr>
          </a:p>
          <a:p>
            <a:pPr algn="l" eaLnBrk="1" hangingPunct="1">
              <a:lnSpc>
                <a:spcPct val="80000"/>
              </a:lnSpc>
              <a:buFont typeface="Wingdings" pitchFamily="2" charset="2"/>
              <a:buNone/>
              <a:defRPr/>
            </a:pPr>
            <a:endParaRPr lang="en-GB" b="0" kern="0" dirty="0" smtClean="0">
              <a:solidFill>
                <a:schemeClr val="tx1"/>
              </a:solidFill>
              <a:latin typeface="Arial" pitchFamily="34" charset="0"/>
              <a:cs typeface="Arial" pitchFamily="34" charset="0"/>
            </a:endParaRPr>
          </a:p>
          <a:p>
            <a:pPr algn="l" eaLnBrk="1" hangingPunct="1">
              <a:lnSpc>
                <a:spcPct val="80000"/>
              </a:lnSpc>
              <a:buFont typeface="Wingdings" pitchFamily="2" charset="2"/>
              <a:buNone/>
              <a:defRPr/>
            </a:pPr>
            <a:r>
              <a:rPr lang="en-GB" b="0" kern="0" dirty="0" smtClean="0">
                <a:solidFill>
                  <a:schemeClr val="tx1"/>
                </a:solidFill>
                <a:latin typeface="Arial" pitchFamily="34" charset="0"/>
                <a:cs typeface="Arial" pitchFamily="34" charset="0"/>
              </a:rPr>
              <a:t>Regulation 110(1) of the Road Vehicles</a:t>
            </a:r>
          </a:p>
          <a:p>
            <a:pPr algn="l" eaLnBrk="1" hangingPunct="1">
              <a:lnSpc>
                <a:spcPct val="80000"/>
              </a:lnSpc>
              <a:buFont typeface="Wingdings" pitchFamily="2" charset="2"/>
              <a:buNone/>
              <a:defRPr/>
            </a:pPr>
            <a:r>
              <a:rPr lang="en-GB" b="0" kern="0" dirty="0" smtClean="0">
                <a:solidFill>
                  <a:schemeClr val="tx1"/>
                </a:solidFill>
                <a:latin typeface="Arial" pitchFamily="34" charset="0"/>
                <a:cs typeface="Arial" pitchFamily="34" charset="0"/>
              </a:rPr>
              <a:t> (Construction and Use) Regulations 1986 </a:t>
            </a:r>
          </a:p>
        </p:txBody>
      </p:sp>
    </p:spTree>
    <p:extLst>
      <p:ext uri="{BB962C8B-B14F-4D97-AF65-F5344CB8AC3E}">
        <p14:creationId xmlns:p14="http://schemas.microsoft.com/office/powerpoint/2010/main" val="2689843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168239" y="951303"/>
            <a:ext cx="7772400" cy="5040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80000"/>
              </a:lnSpc>
              <a:defRPr/>
            </a:pPr>
            <a:r>
              <a:rPr lang="en-GB" sz="2000" kern="0" dirty="0" smtClean="0">
                <a:solidFill>
                  <a:schemeClr val="tx1"/>
                </a:solidFill>
                <a:latin typeface="Arial" pitchFamily="34" charset="0"/>
                <a:cs typeface="Arial" pitchFamily="34" charset="0"/>
              </a:rPr>
              <a:t>No person shall supervise a holder of a provisional licence if the person supervising is using - </a:t>
            </a:r>
          </a:p>
          <a:p>
            <a:pPr eaLnBrk="1" hangingPunct="1">
              <a:lnSpc>
                <a:spcPct val="80000"/>
              </a:lnSpc>
              <a:defRPr/>
            </a:pPr>
            <a:r>
              <a:rPr lang="en-GB" sz="2000" kern="0" dirty="0" smtClean="0">
                <a:solidFill>
                  <a:schemeClr val="tx1"/>
                </a:solidFill>
                <a:latin typeface="Arial" pitchFamily="34" charset="0"/>
                <a:cs typeface="Arial" pitchFamily="34" charset="0"/>
              </a:rPr>
              <a:t>(a) a hand-held mobile telephone; or</a:t>
            </a:r>
          </a:p>
          <a:p>
            <a:pPr eaLnBrk="1" hangingPunct="1">
              <a:lnSpc>
                <a:spcPct val="80000"/>
              </a:lnSpc>
              <a:defRPr/>
            </a:pPr>
            <a:r>
              <a:rPr lang="en-GB" sz="2000" kern="0" dirty="0" smtClean="0">
                <a:solidFill>
                  <a:schemeClr val="tx1"/>
                </a:solidFill>
                <a:latin typeface="Arial" pitchFamily="34" charset="0"/>
                <a:cs typeface="Arial" pitchFamily="34" charset="0"/>
              </a:rPr>
              <a:t>(b) a hand-held device other than a two-way radio, which performs an interactive communication function by transmitting and receiving data.</a:t>
            </a:r>
            <a:br>
              <a:rPr lang="en-GB" sz="2000" kern="0" dirty="0" smtClean="0">
                <a:solidFill>
                  <a:schemeClr val="tx1"/>
                </a:solidFill>
                <a:latin typeface="Arial" pitchFamily="34" charset="0"/>
                <a:cs typeface="Arial" pitchFamily="34" charset="0"/>
              </a:rPr>
            </a:br>
            <a:endParaRPr lang="en-GB" sz="2000" kern="0" dirty="0" smtClean="0">
              <a:solidFill>
                <a:schemeClr val="tx1"/>
              </a:solidFill>
              <a:latin typeface="Arial" pitchFamily="34" charset="0"/>
              <a:cs typeface="Arial" pitchFamily="34" charset="0"/>
            </a:endParaRPr>
          </a:p>
          <a:p>
            <a:pPr eaLnBrk="1" hangingPunct="1">
              <a:lnSpc>
                <a:spcPct val="80000"/>
              </a:lnSpc>
              <a:buFont typeface="Wingdings" pitchFamily="2" charset="2"/>
              <a:buNone/>
              <a:defRPr/>
            </a:pPr>
            <a:endParaRPr lang="en-GB" sz="2000" kern="0" dirty="0" smtClean="0">
              <a:solidFill>
                <a:schemeClr val="tx1"/>
              </a:solidFill>
              <a:latin typeface="Arial" pitchFamily="34" charset="0"/>
              <a:cs typeface="Arial" pitchFamily="34" charset="0"/>
            </a:endParaRPr>
          </a:p>
          <a:p>
            <a:pPr eaLnBrk="1" hangingPunct="1">
              <a:lnSpc>
                <a:spcPct val="80000"/>
              </a:lnSpc>
              <a:buFont typeface="Wingdings" pitchFamily="2" charset="2"/>
              <a:buNone/>
              <a:defRPr/>
            </a:pPr>
            <a:endParaRPr lang="en-GB" sz="2000" kern="0" dirty="0" smtClean="0">
              <a:solidFill>
                <a:schemeClr val="tx1"/>
              </a:solidFill>
              <a:latin typeface="Arial" pitchFamily="34" charset="0"/>
              <a:cs typeface="Arial" pitchFamily="34" charset="0"/>
            </a:endParaRPr>
          </a:p>
          <a:p>
            <a:pPr eaLnBrk="1" hangingPunct="1">
              <a:lnSpc>
                <a:spcPct val="80000"/>
              </a:lnSpc>
              <a:buFont typeface="Wingdings" pitchFamily="2" charset="2"/>
              <a:buNone/>
              <a:defRPr/>
            </a:pPr>
            <a:endParaRPr lang="en-GB" sz="2000" kern="0" dirty="0" smtClean="0">
              <a:solidFill>
                <a:schemeClr val="tx1"/>
              </a:solidFill>
              <a:latin typeface="Arial" pitchFamily="34" charset="0"/>
              <a:cs typeface="Arial" pitchFamily="34" charset="0"/>
            </a:endParaRPr>
          </a:p>
          <a:p>
            <a:pPr algn="r" eaLnBrk="1" hangingPunct="1">
              <a:lnSpc>
                <a:spcPct val="80000"/>
              </a:lnSpc>
              <a:buFont typeface="Wingdings" pitchFamily="2" charset="2"/>
              <a:buNone/>
              <a:defRPr/>
            </a:pPr>
            <a:endParaRPr lang="en-GB" sz="2000" kern="0" dirty="0" smtClean="0">
              <a:solidFill>
                <a:schemeClr val="tx1"/>
              </a:solidFill>
              <a:latin typeface="Arial" pitchFamily="34" charset="0"/>
              <a:cs typeface="Arial" pitchFamily="34" charset="0"/>
            </a:endParaRPr>
          </a:p>
          <a:p>
            <a:pPr algn="r" eaLnBrk="1" hangingPunct="1">
              <a:lnSpc>
                <a:spcPct val="80000"/>
              </a:lnSpc>
              <a:buFont typeface="Wingdings" pitchFamily="2" charset="2"/>
              <a:buNone/>
              <a:defRPr/>
            </a:pPr>
            <a:endParaRPr lang="en-GB" sz="2000" kern="0" dirty="0" smtClean="0">
              <a:solidFill>
                <a:schemeClr val="tx1"/>
              </a:solidFill>
              <a:latin typeface="Arial" pitchFamily="34" charset="0"/>
              <a:cs typeface="Arial" pitchFamily="34" charset="0"/>
            </a:endParaRPr>
          </a:p>
          <a:p>
            <a:pPr algn="r" eaLnBrk="1" hangingPunct="1">
              <a:lnSpc>
                <a:spcPct val="80000"/>
              </a:lnSpc>
              <a:buFont typeface="Wingdings" pitchFamily="2" charset="2"/>
              <a:buNone/>
              <a:defRPr/>
            </a:pPr>
            <a:endParaRPr lang="en-GB" sz="2000" kern="0" dirty="0" smtClean="0">
              <a:solidFill>
                <a:schemeClr val="tx1"/>
              </a:solidFill>
              <a:latin typeface="Arial" pitchFamily="34" charset="0"/>
              <a:cs typeface="Arial" pitchFamily="34" charset="0"/>
            </a:endParaRPr>
          </a:p>
          <a:p>
            <a:pPr algn="r" eaLnBrk="1" hangingPunct="1">
              <a:lnSpc>
                <a:spcPct val="80000"/>
              </a:lnSpc>
              <a:buFont typeface="Wingdings" pitchFamily="2" charset="2"/>
              <a:buNone/>
              <a:defRPr/>
            </a:pPr>
            <a:endParaRPr lang="en-GB" sz="2000" kern="0" dirty="0" smtClean="0">
              <a:solidFill>
                <a:schemeClr val="tx1"/>
              </a:solidFill>
              <a:latin typeface="Arial" pitchFamily="34" charset="0"/>
              <a:cs typeface="Arial" pitchFamily="34" charset="0"/>
            </a:endParaRPr>
          </a:p>
          <a:p>
            <a:pPr eaLnBrk="1" hangingPunct="1">
              <a:lnSpc>
                <a:spcPct val="80000"/>
              </a:lnSpc>
              <a:buFont typeface="Wingdings" pitchFamily="2" charset="2"/>
              <a:buNone/>
              <a:defRPr/>
            </a:pPr>
            <a:r>
              <a:rPr lang="en-GB" sz="2000" kern="0" dirty="0" smtClean="0">
                <a:solidFill>
                  <a:schemeClr val="tx1"/>
                </a:solidFill>
                <a:latin typeface="Arial" pitchFamily="34" charset="0"/>
                <a:cs typeface="Arial" pitchFamily="34" charset="0"/>
              </a:rPr>
              <a:t>Regulation 110(3) of the Road Vehicles (Construction and Use) Regulations 1986</a:t>
            </a:r>
          </a:p>
        </p:txBody>
      </p:sp>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6076" y="2756968"/>
            <a:ext cx="1736725" cy="1895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8177660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274757" y="1711377"/>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buFont typeface="Wingdings" pitchFamily="2" charset="2"/>
              <a:buNone/>
              <a:defRPr/>
            </a:pPr>
            <a:r>
              <a:rPr lang="en-GB" altLang="en-US" kern="0" dirty="0" smtClean="0">
                <a:solidFill>
                  <a:schemeClr val="tx1"/>
                </a:solidFill>
                <a:latin typeface="Arial" pitchFamily="34" charset="0"/>
                <a:cs typeface="Arial" pitchFamily="34" charset="0"/>
              </a:rPr>
              <a:t>A mobile telephone or other device is to be treated</a:t>
            </a:r>
          </a:p>
          <a:p>
            <a:pPr>
              <a:buFont typeface="Wingdings" pitchFamily="2" charset="2"/>
              <a:buNone/>
              <a:defRPr/>
            </a:pPr>
            <a:r>
              <a:rPr lang="en-GB" altLang="en-US" kern="0" dirty="0" smtClean="0">
                <a:solidFill>
                  <a:schemeClr val="tx1"/>
                </a:solidFill>
                <a:latin typeface="Arial" pitchFamily="34" charset="0"/>
                <a:cs typeface="Arial" pitchFamily="34" charset="0"/>
              </a:rPr>
              <a:t>as hand-held if it is, or must be, held at some point </a:t>
            </a:r>
          </a:p>
          <a:p>
            <a:pPr>
              <a:buFont typeface="Wingdings" pitchFamily="2" charset="2"/>
              <a:buNone/>
              <a:defRPr/>
            </a:pPr>
            <a:r>
              <a:rPr lang="en-GB" altLang="en-US" kern="0" dirty="0" smtClean="0">
                <a:solidFill>
                  <a:schemeClr val="tx1"/>
                </a:solidFill>
                <a:latin typeface="Arial" pitchFamily="34" charset="0"/>
                <a:cs typeface="Arial" pitchFamily="34" charset="0"/>
              </a:rPr>
              <a:t>during the course of making or receiving a call or </a:t>
            </a:r>
          </a:p>
          <a:p>
            <a:pPr>
              <a:buFont typeface="Wingdings" pitchFamily="2" charset="2"/>
              <a:buNone/>
              <a:defRPr/>
            </a:pPr>
            <a:r>
              <a:rPr lang="en-GB" altLang="en-US" kern="0" dirty="0" smtClean="0">
                <a:solidFill>
                  <a:schemeClr val="tx1"/>
                </a:solidFill>
                <a:latin typeface="Arial" pitchFamily="34" charset="0"/>
                <a:cs typeface="Arial" pitchFamily="34" charset="0"/>
              </a:rPr>
              <a:t>performing any other interactive communication </a:t>
            </a:r>
          </a:p>
          <a:p>
            <a:pPr>
              <a:buFont typeface="Wingdings" pitchFamily="2" charset="2"/>
              <a:buNone/>
              <a:defRPr/>
            </a:pPr>
            <a:r>
              <a:rPr lang="en-GB" altLang="en-US" kern="0" dirty="0" smtClean="0">
                <a:solidFill>
                  <a:schemeClr val="tx1"/>
                </a:solidFill>
                <a:latin typeface="Arial" pitchFamily="34" charset="0"/>
                <a:cs typeface="Arial" pitchFamily="34" charset="0"/>
              </a:rPr>
              <a:t>function which includes:</a:t>
            </a:r>
          </a:p>
          <a:p>
            <a:pPr>
              <a:defRPr/>
            </a:pPr>
            <a:r>
              <a:rPr lang="en-GB" altLang="en-US" kern="0" dirty="0" smtClean="0">
                <a:solidFill>
                  <a:schemeClr val="tx1"/>
                </a:solidFill>
                <a:latin typeface="Arial" pitchFamily="34" charset="0"/>
                <a:cs typeface="Arial" pitchFamily="34" charset="0"/>
              </a:rPr>
              <a:t>(</a:t>
            </a:r>
            <a:r>
              <a:rPr lang="en-GB" altLang="en-US" kern="0" dirty="0" err="1" smtClean="0">
                <a:solidFill>
                  <a:schemeClr val="tx1"/>
                </a:solidFill>
                <a:latin typeface="Arial" pitchFamily="34" charset="0"/>
                <a:cs typeface="Arial" pitchFamily="34" charset="0"/>
              </a:rPr>
              <a:t>i</a:t>
            </a:r>
            <a:r>
              <a:rPr lang="en-GB" altLang="en-US" kern="0" dirty="0" smtClean="0">
                <a:solidFill>
                  <a:schemeClr val="tx1"/>
                </a:solidFill>
                <a:latin typeface="Arial" pitchFamily="34" charset="0"/>
                <a:cs typeface="Arial" pitchFamily="34" charset="0"/>
              </a:rPr>
              <a:t>) sending or receiving oral or written messages</a:t>
            </a:r>
          </a:p>
          <a:p>
            <a:pPr>
              <a:defRPr/>
            </a:pPr>
            <a:r>
              <a:rPr lang="en-GB" altLang="en-US" kern="0" dirty="0" smtClean="0">
                <a:solidFill>
                  <a:schemeClr val="tx1"/>
                </a:solidFill>
                <a:latin typeface="Arial" pitchFamily="34" charset="0"/>
                <a:cs typeface="Arial" pitchFamily="34" charset="0"/>
              </a:rPr>
              <a:t>(ii) sending or receiving facsimile documents</a:t>
            </a:r>
          </a:p>
          <a:p>
            <a:pPr>
              <a:defRPr/>
            </a:pPr>
            <a:r>
              <a:rPr lang="en-GB" altLang="en-US" kern="0" dirty="0" smtClean="0">
                <a:solidFill>
                  <a:schemeClr val="tx1"/>
                </a:solidFill>
                <a:latin typeface="Arial" pitchFamily="34" charset="0"/>
                <a:cs typeface="Arial" pitchFamily="34" charset="0"/>
              </a:rPr>
              <a:t>(iii) sending or receiving still or moving images</a:t>
            </a:r>
          </a:p>
          <a:p>
            <a:pPr>
              <a:defRPr/>
            </a:pPr>
            <a:r>
              <a:rPr lang="en-GB" altLang="en-US" kern="0" dirty="0" smtClean="0">
                <a:solidFill>
                  <a:schemeClr val="tx1"/>
                </a:solidFill>
                <a:latin typeface="Arial" pitchFamily="34" charset="0"/>
                <a:cs typeface="Arial" pitchFamily="34" charset="0"/>
              </a:rPr>
              <a:t>(iv) providing access to the internet;</a:t>
            </a:r>
          </a:p>
        </p:txBody>
      </p:sp>
      <p:sp>
        <p:nvSpPr>
          <p:cNvPr id="3" name="Rectangle 2"/>
          <p:cNvSpPr txBox="1">
            <a:spLocks noChangeArrowheads="1"/>
          </p:cNvSpPr>
          <p:nvPr/>
        </p:nvSpPr>
        <p:spPr bwMode="auto">
          <a:xfrm>
            <a:off x="2020757" y="408482"/>
            <a:ext cx="8280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kern="0" dirty="0" smtClean="0">
                <a:solidFill>
                  <a:srgbClr val="FF0000"/>
                </a:solidFill>
                <a:latin typeface="Arial" pitchFamily="34" charset="0"/>
                <a:cs typeface="Arial" pitchFamily="34" charset="0"/>
              </a:rPr>
              <a:t>What is a Mobile Phone?</a:t>
            </a:r>
            <a:endParaRPr lang="en-GB" altLang="en-US" kern="0" dirty="0" smtClean="0">
              <a:solidFill>
                <a:srgbClr val="FF0000"/>
              </a:solidFill>
              <a:latin typeface="Arial" pitchFamily="34" charset="0"/>
              <a:cs typeface="Arial" pitchFamily="34" charset="0"/>
            </a:endParaRPr>
          </a:p>
        </p:txBody>
      </p:sp>
    </p:spTree>
    <p:extLst>
      <p:ext uri="{BB962C8B-B14F-4D97-AF65-F5344CB8AC3E}">
        <p14:creationId xmlns:p14="http://schemas.microsoft.com/office/powerpoint/2010/main" val="735544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090295" y="1239630"/>
            <a:ext cx="7772400" cy="4538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nSpc>
                <a:spcPct val="90000"/>
              </a:lnSpc>
              <a:defRPr/>
            </a:pPr>
            <a:r>
              <a:rPr lang="en-GB" kern="0" dirty="0" smtClean="0">
                <a:solidFill>
                  <a:schemeClr val="tx1"/>
                </a:solidFill>
                <a:latin typeface="Arial" pitchFamily="34" charset="0"/>
                <a:cs typeface="Arial" pitchFamily="34" charset="0"/>
              </a:rPr>
              <a:t>A person does not contravene a provision of this</a:t>
            </a:r>
          </a:p>
          <a:p>
            <a:pPr>
              <a:lnSpc>
                <a:spcPct val="90000"/>
              </a:lnSpc>
              <a:defRPr/>
            </a:pPr>
            <a:r>
              <a:rPr lang="en-GB" kern="0" dirty="0" smtClean="0">
                <a:solidFill>
                  <a:schemeClr val="tx1"/>
                </a:solidFill>
                <a:latin typeface="Arial" pitchFamily="34" charset="0"/>
                <a:cs typeface="Arial" pitchFamily="34" charset="0"/>
              </a:rPr>
              <a:t>regulation if, at the time of the alleged contravention </a:t>
            </a:r>
          </a:p>
          <a:p>
            <a:pPr>
              <a:lnSpc>
                <a:spcPct val="90000"/>
              </a:lnSpc>
              <a:defRPr/>
            </a:pPr>
            <a:endParaRPr lang="en-GB" kern="0" dirty="0" smtClean="0">
              <a:solidFill>
                <a:schemeClr val="tx1"/>
              </a:solidFill>
              <a:latin typeface="Arial" pitchFamily="34" charset="0"/>
              <a:cs typeface="Arial" pitchFamily="34" charset="0"/>
            </a:endParaRPr>
          </a:p>
          <a:p>
            <a:pPr marL="457200" indent="-457200">
              <a:lnSpc>
                <a:spcPct val="90000"/>
              </a:lnSpc>
              <a:buFontTx/>
              <a:buAutoNum type="alphaLcParenBoth"/>
              <a:defRPr/>
            </a:pPr>
            <a:r>
              <a:rPr lang="en-GB" kern="0" dirty="0" smtClean="0">
                <a:solidFill>
                  <a:schemeClr val="tx1"/>
                </a:solidFill>
                <a:latin typeface="Arial" pitchFamily="34" charset="0"/>
                <a:cs typeface="Arial" pitchFamily="34" charset="0"/>
              </a:rPr>
              <a:t>he is using the telephone or other device to call the police, fire, ambulance or other emergency service on 112 or 999/101;</a:t>
            </a:r>
          </a:p>
          <a:p>
            <a:pPr marL="457200" indent="-457200">
              <a:lnSpc>
                <a:spcPct val="90000"/>
              </a:lnSpc>
              <a:buFontTx/>
              <a:buAutoNum type="alphaLcParenBoth"/>
              <a:defRPr/>
            </a:pPr>
            <a:endParaRPr lang="en-GB" kern="0" dirty="0" smtClean="0">
              <a:solidFill>
                <a:schemeClr val="tx1"/>
              </a:solidFill>
              <a:latin typeface="Arial" pitchFamily="34" charset="0"/>
              <a:cs typeface="Arial" pitchFamily="34" charset="0"/>
            </a:endParaRPr>
          </a:p>
          <a:p>
            <a:pPr>
              <a:lnSpc>
                <a:spcPct val="90000"/>
              </a:lnSpc>
              <a:defRPr/>
            </a:pPr>
            <a:r>
              <a:rPr lang="en-GB" kern="0" dirty="0" smtClean="0">
                <a:solidFill>
                  <a:schemeClr val="tx1"/>
                </a:solidFill>
                <a:latin typeface="Arial" pitchFamily="34" charset="0"/>
                <a:cs typeface="Arial" pitchFamily="34" charset="0"/>
              </a:rPr>
              <a:t>(b) he is acting in response to a genuine emergency; </a:t>
            </a:r>
            <a:r>
              <a:rPr lang="en-GB" u="sng" kern="0" dirty="0" smtClean="0">
                <a:solidFill>
                  <a:schemeClr val="tx1"/>
                </a:solidFill>
                <a:latin typeface="Arial" pitchFamily="34" charset="0"/>
                <a:cs typeface="Arial" pitchFamily="34" charset="0"/>
              </a:rPr>
              <a:t>and</a:t>
            </a:r>
          </a:p>
          <a:p>
            <a:pPr>
              <a:lnSpc>
                <a:spcPct val="90000"/>
              </a:lnSpc>
              <a:defRPr/>
            </a:pPr>
            <a:endParaRPr lang="en-GB" kern="0" dirty="0" smtClean="0">
              <a:solidFill>
                <a:schemeClr val="tx1"/>
              </a:solidFill>
              <a:latin typeface="Arial" pitchFamily="34" charset="0"/>
              <a:cs typeface="Arial" pitchFamily="34" charset="0"/>
            </a:endParaRPr>
          </a:p>
          <a:p>
            <a:pPr>
              <a:lnSpc>
                <a:spcPct val="90000"/>
              </a:lnSpc>
              <a:defRPr/>
            </a:pPr>
            <a:r>
              <a:rPr lang="en-GB" kern="0" dirty="0" smtClean="0">
                <a:solidFill>
                  <a:schemeClr val="tx1"/>
                </a:solidFill>
                <a:latin typeface="Arial" pitchFamily="34" charset="0"/>
                <a:cs typeface="Arial" pitchFamily="34" charset="0"/>
              </a:rPr>
              <a:t>(c) it is unsafe or impracticable for him to cease driving in order to make the call </a:t>
            </a:r>
            <a:endParaRPr lang="en-GB" kern="0" dirty="0">
              <a:solidFill>
                <a:schemeClr val="tx1"/>
              </a:solidFill>
              <a:latin typeface="Arial" pitchFamily="34" charset="0"/>
              <a:cs typeface="Arial" pitchFamily="34" charset="0"/>
            </a:endParaRPr>
          </a:p>
        </p:txBody>
      </p:sp>
      <p:sp>
        <p:nvSpPr>
          <p:cNvPr id="3" name="Rectangle 2"/>
          <p:cNvSpPr txBox="1">
            <a:spLocks noChangeArrowheads="1"/>
          </p:cNvSpPr>
          <p:nvPr/>
        </p:nvSpPr>
        <p:spPr bwMode="auto">
          <a:xfrm>
            <a:off x="2232376" y="213064"/>
            <a:ext cx="7488238"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kern="0" dirty="0" smtClean="0">
                <a:solidFill>
                  <a:schemeClr val="tx1"/>
                </a:solidFill>
                <a:latin typeface="Arial" pitchFamily="34" charset="0"/>
                <a:cs typeface="Arial" pitchFamily="34" charset="0"/>
              </a:rPr>
              <a:t>Mobile Phones - </a:t>
            </a:r>
            <a:r>
              <a:rPr lang="en-US" altLang="en-US" kern="0" dirty="0" err="1" smtClean="0">
                <a:solidFill>
                  <a:schemeClr val="tx1"/>
                </a:solidFill>
                <a:latin typeface="Arial" pitchFamily="34" charset="0"/>
                <a:cs typeface="Arial" pitchFamily="34" charset="0"/>
              </a:rPr>
              <a:t>Defences</a:t>
            </a:r>
            <a:endParaRPr lang="en-GB" altLang="en-US" kern="0" dirty="0" smtClean="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351536590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29521" y="2271036"/>
            <a:ext cx="4368145" cy="3320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txBox="1">
            <a:spLocks noChangeArrowheads="1"/>
          </p:cNvSpPr>
          <p:nvPr/>
        </p:nvSpPr>
        <p:spPr bwMode="auto">
          <a:xfrm>
            <a:off x="2098793" y="900191"/>
            <a:ext cx="82296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altLang="en-US" kern="0" dirty="0" smtClean="0">
                <a:solidFill>
                  <a:schemeClr val="tx1"/>
                </a:solidFill>
                <a:latin typeface="Arial" panose="020B0604020202020204" pitchFamily="34" charset="0"/>
                <a:cs typeface="Arial" panose="020B0604020202020204" pitchFamily="34" charset="0"/>
              </a:rPr>
              <a:t>Lights on Vehicles</a:t>
            </a:r>
            <a:endParaRPr lang="en-GB" altLang="en-US" kern="0" dirty="0" smtClean="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822291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2454639" y="1544273"/>
            <a:ext cx="7772400" cy="4611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GB" sz="3600" kern="0" dirty="0" smtClean="0">
                <a:solidFill>
                  <a:schemeClr val="tx1"/>
                </a:solidFill>
                <a:latin typeface="Arial" charset="0"/>
                <a:cs typeface="Arial" charset="0"/>
              </a:rPr>
              <a:t>Obligatory Lights</a:t>
            </a:r>
          </a:p>
          <a:p>
            <a:pPr>
              <a:defRPr/>
            </a:pPr>
            <a:endParaRPr lang="en-GB" kern="0" dirty="0" smtClean="0">
              <a:solidFill>
                <a:schemeClr val="tx1"/>
              </a:solidFill>
            </a:endParaRPr>
          </a:p>
          <a:p>
            <a:pPr>
              <a:lnSpc>
                <a:spcPct val="90000"/>
              </a:lnSpc>
              <a:defRPr/>
            </a:pPr>
            <a:r>
              <a:rPr lang="en-GB" kern="0" dirty="0" smtClean="0">
                <a:solidFill>
                  <a:schemeClr val="tx1"/>
                </a:solidFill>
                <a:latin typeface="Arial" pitchFamily="34" charset="0"/>
                <a:cs typeface="Arial" pitchFamily="34" charset="0"/>
              </a:rPr>
              <a:t>Schedule 1, Table I </a:t>
            </a:r>
          </a:p>
          <a:p>
            <a:pPr>
              <a:lnSpc>
                <a:spcPct val="90000"/>
              </a:lnSpc>
              <a:defRPr/>
            </a:pPr>
            <a:r>
              <a:rPr lang="en-GB" kern="0" dirty="0" smtClean="0">
                <a:solidFill>
                  <a:schemeClr val="tx1"/>
                </a:solidFill>
                <a:latin typeface="Arial" pitchFamily="34" charset="0"/>
                <a:cs typeface="Arial" pitchFamily="34" charset="0"/>
              </a:rPr>
              <a:t>Road Vehicles Lighting </a:t>
            </a:r>
          </a:p>
          <a:p>
            <a:pPr>
              <a:lnSpc>
                <a:spcPct val="90000"/>
              </a:lnSpc>
              <a:defRPr/>
            </a:pPr>
            <a:r>
              <a:rPr lang="en-GB" kern="0" dirty="0" smtClean="0">
                <a:solidFill>
                  <a:schemeClr val="tx1"/>
                </a:solidFill>
                <a:latin typeface="Arial" pitchFamily="34" charset="0"/>
                <a:cs typeface="Arial" pitchFamily="34" charset="0"/>
              </a:rPr>
              <a:t>applicable to vehicles </a:t>
            </a:r>
          </a:p>
          <a:p>
            <a:pPr>
              <a:lnSpc>
                <a:spcPct val="90000"/>
              </a:lnSpc>
              <a:defRPr/>
            </a:pPr>
            <a:r>
              <a:rPr lang="en-GB" kern="0" dirty="0" smtClean="0">
                <a:solidFill>
                  <a:schemeClr val="tx1"/>
                </a:solidFill>
                <a:latin typeface="Arial" pitchFamily="34" charset="0"/>
                <a:cs typeface="Arial" pitchFamily="34" charset="0"/>
              </a:rPr>
              <a:t>having three </a:t>
            </a:r>
          </a:p>
          <a:p>
            <a:pPr>
              <a:lnSpc>
                <a:spcPct val="90000"/>
              </a:lnSpc>
              <a:defRPr/>
            </a:pPr>
            <a:r>
              <a:rPr lang="en-GB" kern="0" dirty="0" smtClean="0">
                <a:solidFill>
                  <a:schemeClr val="tx1"/>
                </a:solidFill>
                <a:latin typeface="Arial" pitchFamily="34" charset="0"/>
                <a:cs typeface="Arial" pitchFamily="34" charset="0"/>
              </a:rPr>
              <a:t>or more wheels</a:t>
            </a:r>
            <a:endParaRPr lang="en-GB" kern="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232447999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5"/>
          <p:cNvSpPr txBox="1">
            <a:spLocks/>
          </p:cNvSpPr>
          <p:nvPr/>
        </p:nvSpPr>
        <p:spPr bwMode="auto">
          <a:xfrm>
            <a:off x="2139846" y="951694"/>
            <a:ext cx="7772400" cy="4754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nSpc>
                <a:spcPct val="90000"/>
              </a:lnSpc>
              <a:defRPr/>
            </a:pPr>
            <a:r>
              <a:rPr lang="en-US" altLang="en-US" kern="0" dirty="0" smtClean="0">
                <a:solidFill>
                  <a:schemeClr val="tx1"/>
                </a:solidFill>
                <a:latin typeface="Arial" pitchFamily="34" charset="0"/>
                <a:cs typeface="Arial" pitchFamily="34" charset="0"/>
              </a:rPr>
              <a:t>Front Position Lamp</a:t>
            </a:r>
          </a:p>
          <a:p>
            <a:pPr>
              <a:lnSpc>
                <a:spcPct val="90000"/>
              </a:lnSpc>
              <a:defRPr/>
            </a:pPr>
            <a:r>
              <a:rPr lang="en-US" altLang="en-US" kern="0" dirty="0" smtClean="0">
                <a:solidFill>
                  <a:schemeClr val="tx1"/>
                </a:solidFill>
                <a:latin typeface="Arial" pitchFamily="34" charset="0"/>
                <a:cs typeface="Arial" pitchFamily="34" charset="0"/>
              </a:rPr>
              <a:t>Dim-dip Device</a:t>
            </a:r>
          </a:p>
          <a:p>
            <a:pPr>
              <a:lnSpc>
                <a:spcPct val="90000"/>
              </a:lnSpc>
              <a:defRPr/>
            </a:pPr>
            <a:r>
              <a:rPr lang="en-US" altLang="en-US" kern="0" dirty="0" smtClean="0">
                <a:solidFill>
                  <a:schemeClr val="tx1"/>
                </a:solidFill>
                <a:latin typeface="Arial" pitchFamily="34" charset="0"/>
                <a:cs typeface="Arial" pitchFamily="34" charset="0"/>
              </a:rPr>
              <a:t>Dipped Beam Headlamps</a:t>
            </a:r>
          </a:p>
          <a:p>
            <a:pPr>
              <a:lnSpc>
                <a:spcPct val="90000"/>
              </a:lnSpc>
              <a:defRPr/>
            </a:pPr>
            <a:r>
              <a:rPr lang="en-US" altLang="en-US" kern="0" dirty="0" smtClean="0">
                <a:solidFill>
                  <a:schemeClr val="tx1"/>
                </a:solidFill>
                <a:latin typeface="Arial" pitchFamily="34" charset="0"/>
                <a:cs typeface="Arial" pitchFamily="34" charset="0"/>
              </a:rPr>
              <a:t>Main Beam Headlamp</a:t>
            </a:r>
          </a:p>
          <a:p>
            <a:pPr>
              <a:lnSpc>
                <a:spcPct val="90000"/>
              </a:lnSpc>
              <a:defRPr/>
            </a:pPr>
            <a:r>
              <a:rPr lang="en-US" altLang="en-US" kern="0" dirty="0" smtClean="0">
                <a:solidFill>
                  <a:schemeClr val="tx1"/>
                </a:solidFill>
                <a:latin typeface="Arial" pitchFamily="34" charset="0"/>
                <a:cs typeface="Arial" pitchFamily="34" charset="0"/>
              </a:rPr>
              <a:t>Direction Indicator</a:t>
            </a:r>
          </a:p>
          <a:p>
            <a:pPr>
              <a:lnSpc>
                <a:spcPct val="90000"/>
              </a:lnSpc>
              <a:defRPr/>
            </a:pPr>
            <a:r>
              <a:rPr lang="en-US" altLang="en-US" kern="0" dirty="0" smtClean="0">
                <a:solidFill>
                  <a:schemeClr val="tx1"/>
                </a:solidFill>
                <a:latin typeface="Arial" pitchFamily="34" charset="0"/>
                <a:cs typeface="Arial" pitchFamily="34" charset="0"/>
              </a:rPr>
              <a:t>Hazard Warning Device</a:t>
            </a:r>
          </a:p>
          <a:p>
            <a:pPr>
              <a:lnSpc>
                <a:spcPct val="90000"/>
              </a:lnSpc>
              <a:defRPr/>
            </a:pPr>
            <a:r>
              <a:rPr lang="en-US" altLang="en-US" kern="0" dirty="0" smtClean="0">
                <a:solidFill>
                  <a:schemeClr val="tx1"/>
                </a:solidFill>
                <a:latin typeface="Arial" pitchFamily="34" charset="0"/>
                <a:cs typeface="Arial" pitchFamily="34" charset="0"/>
              </a:rPr>
              <a:t>Rear Position Lamp</a:t>
            </a:r>
          </a:p>
          <a:p>
            <a:pPr>
              <a:lnSpc>
                <a:spcPct val="90000"/>
              </a:lnSpc>
              <a:defRPr/>
            </a:pPr>
            <a:r>
              <a:rPr lang="en-US" altLang="en-US" kern="0" dirty="0" smtClean="0">
                <a:solidFill>
                  <a:schemeClr val="tx1"/>
                </a:solidFill>
                <a:latin typeface="Arial" pitchFamily="34" charset="0"/>
                <a:cs typeface="Arial" pitchFamily="34" charset="0"/>
              </a:rPr>
              <a:t>Rear Fog Lamp</a:t>
            </a:r>
          </a:p>
          <a:p>
            <a:pPr>
              <a:lnSpc>
                <a:spcPct val="90000"/>
              </a:lnSpc>
              <a:defRPr/>
            </a:pPr>
            <a:r>
              <a:rPr lang="en-US" altLang="en-US" kern="0" dirty="0" smtClean="0">
                <a:solidFill>
                  <a:schemeClr val="tx1"/>
                </a:solidFill>
                <a:latin typeface="Arial" pitchFamily="34" charset="0"/>
                <a:cs typeface="Arial" pitchFamily="34" charset="0"/>
              </a:rPr>
              <a:t>Stop Lamp</a:t>
            </a:r>
          </a:p>
          <a:p>
            <a:pPr>
              <a:lnSpc>
                <a:spcPct val="90000"/>
              </a:lnSpc>
              <a:defRPr/>
            </a:pPr>
            <a:r>
              <a:rPr lang="en-US" altLang="en-US" kern="0" dirty="0" smtClean="0">
                <a:solidFill>
                  <a:schemeClr val="tx1"/>
                </a:solidFill>
                <a:latin typeface="Arial" pitchFamily="34" charset="0"/>
                <a:cs typeface="Arial" pitchFamily="34" charset="0"/>
              </a:rPr>
              <a:t>Rear Registration Plate Lamp</a:t>
            </a:r>
          </a:p>
          <a:p>
            <a:pPr>
              <a:lnSpc>
                <a:spcPct val="90000"/>
              </a:lnSpc>
              <a:defRPr/>
            </a:pPr>
            <a:r>
              <a:rPr lang="en-US" altLang="en-US" kern="0" dirty="0" smtClean="0">
                <a:solidFill>
                  <a:schemeClr val="tx1"/>
                </a:solidFill>
                <a:latin typeface="Arial" pitchFamily="34" charset="0"/>
                <a:cs typeface="Arial" pitchFamily="34" charset="0"/>
              </a:rPr>
              <a:t>Rear Retro Reflector</a:t>
            </a:r>
            <a:endParaRPr lang="en-GB" altLang="en-US" kern="0" dirty="0" smtClean="0">
              <a:solidFill>
                <a:schemeClr val="tx1"/>
              </a:solidFill>
              <a:latin typeface="Arial" pitchFamily="34" charset="0"/>
              <a:cs typeface="Arial" pitchFamily="34" charset="0"/>
            </a:endParaRPr>
          </a:p>
          <a:p>
            <a:pPr>
              <a:defRPr/>
            </a:pPr>
            <a:endParaRPr lang="en-GB" altLang="en-US" kern="0" dirty="0" smtClean="0"/>
          </a:p>
        </p:txBody>
      </p:sp>
    </p:spTree>
    <p:extLst>
      <p:ext uri="{BB962C8B-B14F-4D97-AF65-F5344CB8AC3E}">
        <p14:creationId xmlns:p14="http://schemas.microsoft.com/office/powerpoint/2010/main" val="423889586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149891" y="1445978"/>
            <a:ext cx="7772400" cy="4538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nSpc>
                <a:spcPct val="80000"/>
              </a:lnSpc>
              <a:buFont typeface="Wingdings" pitchFamily="2" charset="2"/>
              <a:buNone/>
              <a:defRPr/>
            </a:pPr>
            <a:r>
              <a:rPr lang="en-GB" kern="0" dirty="0" smtClean="0">
                <a:solidFill>
                  <a:schemeClr val="tx1"/>
                </a:solidFill>
                <a:latin typeface="Arial" pitchFamily="34" charset="0"/>
                <a:cs typeface="Arial" pitchFamily="34" charset="0"/>
              </a:rPr>
              <a:t>It is an offence to use, cause or permit the</a:t>
            </a:r>
          </a:p>
          <a:p>
            <a:pPr>
              <a:lnSpc>
                <a:spcPct val="80000"/>
              </a:lnSpc>
              <a:buFont typeface="Wingdings" pitchFamily="2" charset="2"/>
              <a:buNone/>
              <a:defRPr/>
            </a:pPr>
            <a:r>
              <a:rPr lang="en-GB" kern="0" dirty="0" smtClean="0">
                <a:solidFill>
                  <a:schemeClr val="tx1"/>
                </a:solidFill>
                <a:latin typeface="Arial" pitchFamily="34" charset="0"/>
                <a:cs typeface="Arial" pitchFamily="34" charset="0"/>
              </a:rPr>
              <a:t>use, on a road of a vehicle which is in</a:t>
            </a:r>
          </a:p>
          <a:p>
            <a:pPr>
              <a:lnSpc>
                <a:spcPct val="80000"/>
              </a:lnSpc>
              <a:buFont typeface="Wingdings" pitchFamily="2" charset="2"/>
              <a:buNone/>
              <a:defRPr/>
            </a:pPr>
            <a:r>
              <a:rPr lang="en-GB" kern="0" dirty="0" smtClean="0">
                <a:solidFill>
                  <a:schemeClr val="tx1"/>
                </a:solidFill>
                <a:latin typeface="Arial" pitchFamily="34" charset="0"/>
                <a:cs typeface="Arial" pitchFamily="34" charset="0"/>
              </a:rPr>
              <a:t>motion:</a:t>
            </a:r>
          </a:p>
          <a:p>
            <a:pPr>
              <a:lnSpc>
                <a:spcPct val="80000"/>
              </a:lnSpc>
              <a:defRPr/>
            </a:pPr>
            <a:r>
              <a:rPr lang="en-GB" kern="0" dirty="0" smtClean="0">
                <a:solidFill>
                  <a:schemeClr val="tx1"/>
                </a:solidFill>
                <a:latin typeface="Arial" pitchFamily="34" charset="0"/>
                <a:cs typeface="Arial" pitchFamily="34" charset="0"/>
              </a:rPr>
              <a:t>(a) between sunset and sunrise, OR</a:t>
            </a:r>
          </a:p>
          <a:p>
            <a:pPr>
              <a:lnSpc>
                <a:spcPct val="80000"/>
              </a:lnSpc>
              <a:defRPr/>
            </a:pPr>
            <a:r>
              <a:rPr lang="en-GB" kern="0" dirty="0" smtClean="0">
                <a:solidFill>
                  <a:schemeClr val="tx1"/>
                </a:solidFill>
                <a:latin typeface="Arial" pitchFamily="34" charset="0"/>
                <a:cs typeface="Arial" pitchFamily="34" charset="0"/>
              </a:rPr>
              <a:t>(b) in seriously reduced visibility between sunrise and sunset,</a:t>
            </a:r>
          </a:p>
          <a:p>
            <a:pPr>
              <a:lnSpc>
                <a:spcPct val="80000"/>
              </a:lnSpc>
              <a:defRPr/>
            </a:pPr>
            <a:r>
              <a:rPr lang="en-GB" kern="0" dirty="0" smtClean="0">
                <a:solidFill>
                  <a:schemeClr val="tx1"/>
                </a:solidFill>
                <a:latin typeface="Arial" pitchFamily="34" charset="0"/>
                <a:cs typeface="Arial" pitchFamily="34" charset="0"/>
              </a:rPr>
              <a:t>UNLESS EVERY:</a:t>
            </a:r>
          </a:p>
          <a:p>
            <a:pPr>
              <a:lnSpc>
                <a:spcPct val="80000"/>
              </a:lnSpc>
              <a:defRPr/>
            </a:pPr>
            <a:r>
              <a:rPr lang="en-GB" kern="0" dirty="0" smtClean="0">
                <a:solidFill>
                  <a:schemeClr val="tx1"/>
                </a:solidFill>
                <a:latin typeface="Arial" pitchFamily="34" charset="0"/>
                <a:cs typeface="Arial" pitchFamily="34" charset="0"/>
              </a:rPr>
              <a:t>(a) front position lamp</a:t>
            </a:r>
          </a:p>
          <a:p>
            <a:pPr>
              <a:lnSpc>
                <a:spcPct val="80000"/>
              </a:lnSpc>
              <a:defRPr/>
            </a:pPr>
            <a:r>
              <a:rPr lang="en-GB" kern="0" dirty="0" smtClean="0">
                <a:solidFill>
                  <a:schemeClr val="tx1"/>
                </a:solidFill>
                <a:latin typeface="Arial" pitchFamily="34" charset="0"/>
                <a:cs typeface="Arial" pitchFamily="34" charset="0"/>
              </a:rPr>
              <a:t>(b) rear position lamp</a:t>
            </a:r>
          </a:p>
          <a:p>
            <a:pPr>
              <a:lnSpc>
                <a:spcPct val="80000"/>
              </a:lnSpc>
              <a:defRPr/>
            </a:pPr>
            <a:r>
              <a:rPr lang="en-GB" kern="0" dirty="0" smtClean="0">
                <a:solidFill>
                  <a:schemeClr val="tx1"/>
                </a:solidFill>
                <a:latin typeface="Arial" pitchFamily="34" charset="0"/>
                <a:cs typeface="Arial" pitchFamily="34" charset="0"/>
              </a:rPr>
              <a:t>(c) rear registration plate lamp</a:t>
            </a:r>
          </a:p>
          <a:p>
            <a:pPr>
              <a:lnSpc>
                <a:spcPct val="80000"/>
              </a:lnSpc>
              <a:defRPr/>
            </a:pPr>
            <a:r>
              <a:rPr lang="en-GB" kern="0" dirty="0" smtClean="0">
                <a:solidFill>
                  <a:schemeClr val="tx1"/>
                </a:solidFill>
                <a:latin typeface="Arial" pitchFamily="34" charset="0"/>
                <a:cs typeface="Arial" pitchFamily="34" charset="0"/>
              </a:rPr>
              <a:t>(d) side marker lamp and end-outline lamp</a:t>
            </a:r>
          </a:p>
          <a:p>
            <a:pPr>
              <a:lnSpc>
                <a:spcPct val="80000"/>
              </a:lnSpc>
              <a:defRPr/>
            </a:pPr>
            <a:r>
              <a:rPr lang="en-GB" kern="0" dirty="0" smtClean="0">
                <a:solidFill>
                  <a:schemeClr val="tx1"/>
                </a:solidFill>
                <a:latin typeface="Arial" pitchFamily="34" charset="0"/>
                <a:cs typeface="Arial" pitchFamily="34" charset="0"/>
              </a:rPr>
              <a:t>is kept lit and unobscured.</a:t>
            </a:r>
            <a:r>
              <a:rPr lang="en-GB" kern="0" dirty="0" smtClean="0">
                <a:latin typeface="Arial" pitchFamily="34" charset="0"/>
                <a:cs typeface="Arial" pitchFamily="34" charset="0"/>
              </a:rPr>
              <a:t/>
            </a:r>
            <a:br>
              <a:rPr lang="en-GB" kern="0" dirty="0" smtClean="0">
                <a:latin typeface="Arial" pitchFamily="34" charset="0"/>
                <a:cs typeface="Arial" pitchFamily="34" charset="0"/>
              </a:rPr>
            </a:br>
            <a:r>
              <a:rPr lang="en-GB" kern="0" dirty="0" smtClean="0"/>
              <a:t/>
            </a:r>
            <a:br>
              <a:rPr lang="en-GB" kern="0" dirty="0" smtClean="0"/>
            </a:br>
            <a:endParaRPr lang="en-GB" kern="0" dirty="0"/>
          </a:p>
        </p:txBody>
      </p:sp>
      <p:sp>
        <p:nvSpPr>
          <p:cNvPr id="3" name="Rectangle 2"/>
          <p:cNvSpPr txBox="1">
            <a:spLocks noChangeArrowheads="1"/>
          </p:cNvSpPr>
          <p:nvPr/>
        </p:nvSpPr>
        <p:spPr bwMode="auto">
          <a:xfrm>
            <a:off x="3516728" y="302978"/>
            <a:ext cx="50387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kern="0" dirty="0" smtClean="0">
                <a:solidFill>
                  <a:schemeClr val="tx1"/>
                </a:solidFill>
                <a:latin typeface="Arial" panose="020B0604020202020204" pitchFamily="34" charset="0"/>
                <a:cs typeface="Arial" panose="020B0604020202020204" pitchFamily="34" charset="0"/>
              </a:rPr>
              <a:t>Use of Lights</a:t>
            </a:r>
            <a:endParaRPr lang="en-GB" altLang="en-US" kern="0" dirty="0" smtClean="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507411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246703" y="1123821"/>
            <a:ext cx="777240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nSpc>
                <a:spcPct val="80000"/>
              </a:lnSpc>
              <a:defRPr/>
            </a:pPr>
            <a:r>
              <a:rPr lang="en-GB" kern="0" dirty="0" smtClean="0">
                <a:solidFill>
                  <a:schemeClr val="tx1"/>
                </a:solidFill>
                <a:latin typeface="Arial" pitchFamily="34" charset="0"/>
                <a:cs typeface="Arial" pitchFamily="34" charset="0"/>
              </a:rPr>
              <a:t>No person shall use, or cause or permit to be</a:t>
            </a:r>
          </a:p>
          <a:p>
            <a:pPr>
              <a:lnSpc>
                <a:spcPct val="80000"/>
              </a:lnSpc>
              <a:defRPr/>
            </a:pPr>
            <a:r>
              <a:rPr lang="en-GB" kern="0" dirty="0" smtClean="0">
                <a:solidFill>
                  <a:schemeClr val="tx1"/>
                </a:solidFill>
                <a:latin typeface="Arial" pitchFamily="34" charset="0"/>
                <a:cs typeface="Arial" pitchFamily="34" charset="0"/>
              </a:rPr>
              <a:t>used, on a road a vehicle which is fitted with</a:t>
            </a:r>
          </a:p>
          <a:p>
            <a:pPr>
              <a:lnSpc>
                <a:spcPct val="80000"/>
              </a:lnSpc>
              <a:defRPr/>
            </a:pPr>
            <a:r>
              <a:rPr lang="en-GB" kern="0" dirty="0" smtClean="0">
                <a:solidFill>
                  <a:schemeClr val="tx1"/>
                </a:solidFill>
                <a:latin typeface="Arial" pitchFamily="34" charset="0"/>
                <a:cs typeface="Arial" pitchFamily="34" charset="0"/>
              </a:rPr>
              <a:t>obligatory dipped-beam headlamps unless </a:t>
            </a:r>
          </a:p>
          <a:p>
            <a:pPr>
              <a:lnSpc>
                <a:spcPct val="80000"/>
              </a:lnSpc>
              <a:defRPr/>
            </a:pPr>
            <a:r>
              <a:rPr lang="en-GB" kern="0" dirty="0" smtClean="0">
                <a:solidFill>
                  <a:schemeClr val="tx1"/>
                </a:solidFill>
                <a:latin typeface="Arial" pitchFamily="34" charset="0"/>
                <a:cs typeface="Arial" pitchFamily="34" charset="0"/>
              </a:rPr>
              <a:t>every such lamp is kept lit</a:t>
            </a:r>
          </a:p>
          <a:p>
            <a:pPr>
              <a:lnSpc>
                <a:spcPct val="80000"/>
              </a:lnSpc>
              <a:defRPr/>
            </a:pPr>
            <a:endParaRPr lang="en-GB" kern="0" dirty="0" smtClean="0">
              <a:solidFill>
                <a:schemeClr val="tx1"/>
              </a:solidFill>
              <a:latin typeface="Arial" pitchFamily="34" charset="0"/>
              <a:cs typeface="Arial" pitchFamily="34" charset="0"/>
            </a:endParaRPr>
          </a:p>
          <a:p>
            <a:pPr marL="457200" indent="-457200">
              <a:lnSpc>
                <a:spcPct val="80000"/>
              </a:lnSpc>
              <a:buFontTx/>
              <a:buAutoNum type="alphaLcParenBoth"/>
              <a:defRPr/>
            </a:pPr>
            <a:r>
              <a:rPr lang="en-GB" kern="0" dirty="0" smtClean="0">
                <a:solidFill>
                  <a:schemeClr val="tx1"/>
                </a:solidFill>
                <a:latin typeface="Arial" pitchFamily="34" charset="0"/>
                <a:cs typeface="Arial" pitchFamily="34" charset="0"/>
              </a:rPr>
              <a:t>during the hours of darkness, except on a road which is a restricted road for the purposes of section 81 of the Road Traffic Regulation Act 1984 by virtue of a system of street lighting when it is lit; and</a:t>
            </a:r>
          </a:p>
          <a:p>
            <a:pPr marL="457200" indent="-457200">
              <a:lnSpc>
                <a:spcPct val="80000"/>
              </a:lnSpc>
              <a:buFontTx/>
              <a:buAutoNum type="alphaLcParenBoth"/>
              <a:defRPr/>
            </a:pPr>
            <a:endParaRPr lang="en-GB" kern="0" dirty="0" smtClean="0">
              <a:solidFill>
                <a:schemeClr val="tx1"/>
              </a:solidFill>
              <a:latin typeface="Arial" pitchFamily="34" charset="0"/>
              <a:cs typeface="Arial" pitchFamily="34" charset="0"/>
            </a:endParaRPr>
          </a:p>
          <a:p>
            <a:pPr marL="457200" indent="-457200">
              <a:lnSpc>
                <a:spcPct val="80000"/>
              </a:lnSpc>
              <a:buFontTx/>
              <a:buAutoNum type="alphaLcParenBoth"/>
              <a:defRPr/>
            </a:pPr>
            <a:r>
              <a:rPr lang="en-GB" kern="0" dirty="0" smtClean="0">
                <a:solidFill>
                  <a:schemeClr val="tx1"/>
                </a:solidFill>
                <a:latin typeface="Arial" pitchFamily="34" charset="0"/>
                <a:cs typeface="Arial" pitchFamily="34" charset="0"/>
              </a:rPr>
              <a:t>in seriously reduced visibility.</a:t>
            </a:r>
            <a:endParaRPr lang="en-GB" kern="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63629632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2331777" y="291527"/>
            <a:ext cx="7416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US" altLang="en-US" kern="0" dirty="0" smtClean="0">
                <a:solidFill>
                  <a:schemeClr val="tx1"/>
                </a:solidFill>
                <a:latin typeface="Arial" panose="020B0604020202020204" pitchFamily="34" charset="0"/>
                <a:cs typeface="Arial" panose="020B0604020202020204" pitchFamily="34" charset="0"/>
              </a:rPr>
              <a:t>Hazard Warning Lights</a:t>
            </a:r>
            <a:endParaRPr lang="en-GB" altLang="en-US" kern="0" dirty="0" smtClean="0">
              <a:solidFill>
                <a:schemeClr val="tx1"/>
              </a:solidFill>
              <a:latin typeface="Arial" panose="020B0604020202020204" pitchFamily="34" charset="0"/>
              <a:cs typeface="Arial" panose="020B0604020202020204" pitchFamily="34" charset="0"/>
            </a:endParaRPr>
          </a:p>
        </p:txBody>
      </p:sp>
      <p:sp>
        <p:nvSpPr>
          <p:cNvPr id="3" name="Rectangle 3"/>
          <p:cNvSpPr txBox="1">
            <a:spLocks noChangeArrowheads="1"/>
          </p:cNvSpPr>
          <p:nvPr/>
        </p:nvSpPr>
        <p:spPr bwMode="auto">
          <a:xfrm>
            <a:off x="841244" y="1599394"/>
            <a:ext cx="10397865" cy="4538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nSpc>
                <a:spcPct val="80000"/>
              </a:lnSpc>
              <a:buFont typeface="Wingdings" pitchFamily="2" charset="2"/>
              <a:buNone/>
              <a:defRPr/>
            </a:pPr>
            <a:r>
              <a:rPr lang="en-GB" altLang="en-US" b="0" kern="0" dirty="0" smtClean="0">
                <a:solidFill>
                  <a:schemeClr val="tx1"/>
                </a:solidFill>
                <a:latin typeface="Arial" pitchFamily="34" charset="0"/>
                <a:cs typeface="Arial" pitchFamily="34" charset="0"/>
              </a:rPr>
              <a:t>This device causes all the direction indicator lamps</a:t>
            </a:r>
          </a:p>
          <a:p>
            <a:pPr>
              <a:lnSpc>
                <a:spcPct val="80000"/>
              </a:lnSpc>
              <a:buFont typeface="Wingdings" pitchFamily="2" charset="2"/>
              <a:buNone/>
              <a:defRPr/>
            </a:pPr>
            <a:r>
              <a:rPr lang="en-GB" altLang="en-US" b="0" kern="0" dirty="0" smtClean="0">
                <a:solidFill>
                  <a:schemeClr val="tx1"/>
                </a:solidFill>
                <a:latin typeface="Arial" pitchFamily="34" charset="0"/>
                <a:cs typeface="Arial" pitchFamily="34" charset="0"/>
              </a:rPr>
              <a:t>to flash on and off simultaneously. </a:t>
            </a:r>
          </a:p>
          <a:p>
            <a:pPr>
              <a:lnSpc>
                <a:spcPct val="80000"/>
              </a:lnSpc>
              <a:buFont typeface="Wingdings" pitchFamily="2" charset="2"/>
              <a:buNone/>
              <a:defRPr/>
            </a:pPr>
            <a:r>
              <a:rPr lang="en-GB" altLang="en-US" b="0" kern="0" dirty="0" smtClean="0">
                <a:solidFill>
                  <a:schemeClr val="tx1"/>
                </a:solidFill>
                <a:latin typeface="Arial" pitchFamily="34" charset="0"/>
                <a:cs typeface="Arial" pitchFamily="34" charset="0"/>
              </a:rPr>
              <a:t>It may be used only:</a:t>
            </a:r>
          </a:p>
          <a:p>
            <a:pPr>
              <a:lnSpc>
                <a:spcPct val="80000"/>
              </a:lnSpc>
              <a:defRPr/>
            </a:pPr>
            <a:r>
              <a:rPr lang="en-GB" altLang="en-US" b="0" kern="0" dirty="0" smtClean="0">
                <a:solidFill>
                  <a:schemeClr val="tx1"/>
                </a:solidFill>
                <a:latin typeface="Arial" pitchFamily="34" charset="0"/>
                <a:cs typeface="Arial" pitchFamily="34" charset="0"/>
              </a:rPr>
              <a:t>while stationary, to warn other road users of a temporary obstruction, or</a:t>
            </a:r>
          </a:p>
          <a:p>
            <a:pPr>
              <a:lnSpc>
                <a:spcPct val="80000"/>
              </a:lnSpc>
              <a:defRPr/>
            </a:pPr>
            <a:r>
              <a:rPr lang="en-GB" altLang="en-US" b="0" kern="0" dirty="0" smtClean="0">
                <a:solidFill>
                  <a:schemeClr val="tx1"/>
                </a:solidFill>
                <a:latin typeface="Arial" pitchFamily="34" charset="0"/>
                <a:cs typeface="Arial" pitchFamily="34" charset="0"/>
              </a:rPr>
              <a:t>to summon assistance to the driver, conductor or inspector of a bus (Public Service Vehicle)</a:t>
            </a:r>
          </a:p>
          <a:p>
            <a:pPr>
              <a:lnSpc>
                <a:spcPct val="80000"/>
              </a:lnSpc>
              <a:defRPr/>
            </a:pPr>
            <a:r>
              <a:rPr lang="en-GB" altLang="en-US" b="0" kern="0" dirty="0" smtClean="0">
                <a:solidFill>
                  <a:schemeClr val="tx1"/>
                </a:solidFill>
                <a:latin typeface="Arial" pitchFamily="34" charset="0"/>
                <a:cs typeface="Arial" pitchFamily="34" charset="0"/>
              </a:rPr>
              <a:t>on a motorway or unrestricted dual carriageway to warn following drivers of the need to slow down due to temporary obstruction ahead</a:t>
            </a:r>
          </a:p>
          <a:p>
            <a:pPr>
              <a:lnSpc>
                <a:spcPct val="80000"/>
              </a:lnSpc>
              <a:defRPr/>
            </a:pPr>
            <a:r>
              <a:rPr lang="en-GB" altLang="en-US" b="0" kern="0" dirty="0" smtClean="0">
                <a:solidFill>
                  <a:schemeClr val="tx1"/>
                </a:solidFill>
                <a:latin typeface="Arial" pitchFamily="34" charset="0"/>
                <a:cs typeface="Arial" pitchFamily="34" charset="0"/>
              </a:rPr>
              <a:t>in the case of a school bus, while loading or unloading (or about to do so) passengers (under 16 years) provided the bus displays the statutory yellow reflective signs indicating the presence of schoolchildren.</a:t>
            </a:r>
          </a:p>
          <a:p>
            <a:pPr>
              <a:lnSpc>
                <a:spcPct val="80000"/>
              </a:lnSpc>
              <a:defRPr/>
            </a:pPr>
            <a:endParaRPr lang="en-GB" altLang="en-US" kern="0" dirty="0" smtClean="0">
              <a:latin typeface="Arial" pitchFamily="34" charset="0"/>
              <a:cs typeface="Arial" pitchFamily="34" charset="0"/>
            </a:endParaRPr>
          </a:p>
        </p:txBody>
      </p:sp>
    </p:spTree>
    <p:extLst>
      <p:ext uri="{BB962C8B-B14F-4D97-AF65-F5344CB8AC3E}">
        <p14:creationId xmlns:p14="http://schemas.microsoft.com/office/powerpoint/2010/main" val="78552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2179117" y="1325459"/>
            <a:ext cx="822960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defRPr/>
            </a:pPr>
            <a:r>
              <a:rPr lang="en-US" altLang="en-US" sz="2000" b="0" kern="0" dirty="0" smtClean="0">
                <a:solidFill>
                  <a:schemeClr val="tx1"/>
                </a:solidFill>
                <a:latin typeface="Arial" panose="020B0604020202020204" pitchFamily="34" charset="0"/>
                <a:ea typeface="ＭＳ Ｐゴシック" pitchFamily="34" charset="-128"/>
                <a:cs typeface="Arial" panose="020B0604020202020204" pitchFamily="34" charset="0"/>
              </a:rPr>
              <a:t>No person shall use, cause or permit to be used on a road a vehicle</a:t>
            </a:r>
          </a:p>
          <a:p>
            <a:pPr eaLnBrk="1" hangingPunct="1">
              <a:defRPr/>
            </a:pPr>
            <a:r>
              <a:rPr lang="en-US" altLang="en-US" sz="2000" b="0" kern="0" dirty="0" smtClean="0">
                <a:solidFill>
                  <a:schemeClr val="tx1"/>
                </a:solidFill>
                <a:latin typeface="Arial" panose="020B0604020202020204" pitchFamily="34" charset="0"/>
                <a:ea typeface="ＭＳ Ｐゴシック" pitchFamily="34" charset="-128"/>
                <a:cs typeface="Arial" panose="020B0604020202020204" pitchFamily="34" charset="0"/>
              </a:rPr>
              <a:t>unless every lamp, reflector, rear marking and device is in good</a:t>
            </a:r>
          </a:p>
          <a:p>
            <a:pPr eaLnBrk="1" hangingPunct="1">
              <a:defRPr/>
            </a:pPr>
            <a:r>
              <a:rPr lang="en-US" altLang="en-US" sz="2000" b="0" kern="0" dirty="0" smtClean="0">
                <a:solidFill>
                  <a:schemeClr val="tx1"/>
                </a:solidFill>
                <a:latin typeface="Arial" panose="020B0604020202020204" pitchFamily="34" charset="0"/>
                <a:ea typeface="ＭＳ Ｐゴシック" pitchFamily="34" charset="-128"/>
                <a:cs typeface="Arial" panose="020B0604020202020204" pitchFamily="34" charset="0"/>
              </a:rPr>
              <a:t>working order and clean</a:t>
            </a:r>
          </a:p>
          <a:p>
            <a:pPr eaLnBrk="1" hangingPunct="1">
              <a:defRPr/>
            </a:pPr>
            <a:endParaRPr lang="en-US" altLang="en-US" sz="1600" b="0" i="1"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eaLnBrk="1" hangingPunct="1">
              <a:defRPr/>
            </a:pPr>
            <a:r>
              <a:rPr lang="en-US"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This regulation does not apply to any ‘extra’ lamps fitted to a vehicle, ONLY to</a:t>
            </a:r>
          </a:p>
          <a:p>
            <a:pPr eaLnBrk="1" hangingPunct="1">
              <a:defRPr/>
            </a:pPr>
            <a:r>
              <a:rPr lang="en-US"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those required by law to be fitted… </a:t>
            </a:r>
            <a:r>
              <a:rPr lang="en-US" altLang="en-US" b="0" kern="0" dirty="0" err="1" smtClean="0">
                <a:solidFill>
                  <a:schemeClr val="tx1"/>
                </a:solidFill>
                <a:latin typeface="Arial" panose="020B0604020202020204" pitchFamily="34" charset="0"/>
                <a:ea typeface="ＭＳ Ｐゴシック" pitchFamily="34" charset="-128"/>
                <a:cs typeface="Arial" panose="020B0604020202020204" pitchFamily="34" charset="0"/>
              </a:rPr>
              <a:t>i.e</a:t>
            </a:r>
            <a:r>
              <a:rPr lang="en-US"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 OBLIGATORY</a:t>
            </a:r>
          </a:p>
          <a:p>
            <a:pPr eaLnBrk="1" hangingPunct="1">
              <a:defRPr/>
            </a:pPr>
            <a:endParaRPr lang="en-US" altLang="en-US" b="0" kern="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algn="l" eaLnBrk="1" hangingPunct="1">
              <a:spcBef>
                <a:spcPct val="50000"/>
              </a:spcBef>
              <a:defRPr/>
            </a:pPr>
            <a:r>
              <a:rPr lang="en-US" altLang="en-US" sz="1400" b="0" kern="0" dirty="0" smtClean="0">
                <a:solidFill>
                  <a:schemeClr val="tx1"/>
                </a:solidFill>
                <a:latin typeface="Arial" panose="020B0604020202020204" pitchFamily="34" charset="0"/>
                <a:ea typeface="ＭＳ Ｐゴシック" pitchFamily="34" charset="-128"/>
                <a:cs typeface="Arial" panose="020B0604020202020204" pitchFamily="34" charset="0"/>
              </a:rPr>
              <a:t>Front Position lamp			Rear position lamp</a:t>
            </a:r>
          </a:p>
          <a:p>
            <a:pPr algn="l" eaLnBrk="1" hangingPunct="1">
              <a:spcBef>
                <a:spcPct val="50000"/>
              </a:spcBef>
              <a:defRPr/>
            </a:pPr>
            <a:r>
              <a:rPr lang="en-US" altLang="en-US" sz="1400" b="0" kern="0" dirty="0" smtClean="0">
                <a:solidFill>
                  <a:schemeClr val="tx1"/>
                </a:solidFill>
                <a:latin typeface="Arial" panose="020B0604020202020204" pitchFamily="34" charset="0"/>
                <a:ea typeface="ＭＳ Ｐゴシック" pitchFamily="34" charset="-128"/>
                <a:cs typeface="Arial" panose="020B0604020202020204" pitchFamily="34" charset="0"/>
              </a:rPr>
              <a:t>Headlamp				Rear registration plate lamp</a:t>
            </a:r>
          </a:p>
          <a:p>
            <a:pPr algn="l" eaLnBrk="1" hangingPunct="1">
              <a:spcBef>
                <a:spcPct val="50000"/>
              </a:spcBef>
              <a:defRPr/>
            </a:pPr>
            <a:r>
              <a:rPr lang="en-US" altLang="en-US" sz="1400" b="0" kern="0" dirty="0" smtClean="0">
                <a:solidFill>
                  <a:schemeClr val="tx1"/>
                </a:solidFill>
                <a:latin typeface="Arial" panose="020B0604020202020204" pitchFamily="34" charset="0"/>
                <a:ea typeface="ＭＳ Ｐゴシック" pitchFamily="34" charset="-128"/>
                <a:cs typeface="Arial" panose="020B0604020202020204" pitchFamily="34" charset="0"/>
              </a:rPr>
              <a:t>Rear fog lamp (vehicles after 1.4.91)	Reflector</a:t>
            </a:r>
          </a:p>
          <a:p>
            <a:pPr algn="l" eaLnBrk="1" hangingPunct="1">
              <a:spcBef>
                <a:spcPct val="50000"/>
              </a:spcBef>
              <a:defRPr/>
            </a:pPr>
            <a:r>
              <a:rPr lang="en-US" altLang="en-US" sz="1400" b="0" kern="0" dirty="0" smtClean="0">
                <a:solidFill>
                  <a:schemeClr val="tx1"/>
                </a:solidFill>
                <a:latin typeface="Arial" panose="020B0604020202020204" pitchFamily="34" charset="0"/>
                <a:ea typeface="ＭＳ Ｐゴシック" pitchFamily="34" charset="-128"/>
                <a:cs typeface="Arial" panose="020B0604020202020204" pitchFamily="34" charset="0"/>
              </a:rPr>
              <a:t>Side maker lamp			Rear marker</a:t>
            </a:r>
          </a:p>
          <a:p>
            <a:pPr eaLnBrk="1" hangingPunct="1">
              <a:defRPr/>
            </a:pPr>
            <a:endParaRPr lang="en-GB" altLang="en-US" kern="0" dirty="0" smtClean="0">
              <a:ea typeface="ＭＳ Ｐゴシック" pitchFamily="34" charset="-128"/>
            </a:endParaRPr>
          </a:p>
        </p:txBody>
      </p:sp>
      <p:sp>
        <p:nvSpPr>
          <p:cNvPr id="3" name="Title 1"/>
          <p:cNvSpPr txBox="1">
            <a:spLocks/>
          </p:cNvSpPr>
          <p:nvPr/>
        </p:nvSpPr>
        <p:spPr bwMode="auto">
          <a:xfrm>
            <a:off x="1601658" y="317995"/>
            <a:ext cx="9144000" cy="792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b="0" kern="0" dirty="0" smtClean="0">
                <a:solidFill>
                  <a:srgbClr val="FF0000"/>
                </a:solidFill>
                <a:latin typeface="Arial" panose="020B0604020202020204" pitchFamily="34" charset="0"/>
                <a:cs typeface="Arial" panose="020B0604020202020204" pitchFamily="34" charset="0"/>
              </a:rPr>
              <a:t>MAINTENANCE OF LAMPS - Regulation 23</a:t>
            </a:r>
            <a:endParaRPr lang="en-GB" b="0" kern="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7134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981200" y="1733785"/>
            <a:ext cx="822960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spcBef>
                <a:spcPct val="50000"/>
              </a:spcBef>
              <a:defRPr/>
            </a:pPr>
            <a:endParaRPr lang="en-US" altLang="en-US" kern="0" dirty="0" smtClean="0">
              <a:solidFill>
                <a:schemeClr val="tx1"/>
              </a:solidFill>
              <a:ea typeface="ＭＳ Ｐゴシック" pitchFamily="34" charset="-128"/>
            </a:endParaRPr>
          </a:p>
          <a:p>
            <a:pPr eaLnBrk="1" hangingPunct="1">
              <a:spcBef>
                <a:spcPct val="50000"/>
              </a:spcBef>
              <a:defRPr/>
            </a:pPr>
            <a:r>
              <a:rPr lang="en-US"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A lamp or device of a vehicle in use between sunrise &amp; sunset if any such lamp or device became defective during the journey</a:t>
            </a:r>
          </a:p>
          <a:p>
            <a:pPr eaLnBrk="1" hangingPunct="1">
              <a:spcBef>
                <a:spcPct val="50000"/>
              </a:spcBef>
              <a:defRPr/>
            </a:pPr>
            <a:r>
              <a:rPr lang="en-US"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Or</a:t>
            </a:r>
          </a:p>
          <a:p>
            <a:pPr eaLnBrk="1" hangingPunct="1">
              <a:spcBef>
                <a:spcPct val="50000"/>
              </a:spcBef>
              <a:defRPr/>
            </a:pPr>
            <a:r>
              <a:rPr lang="en-US" altLang="en-US" b="0" kern="0" dirty="0" smtClean="0">
                <a:solidFill>
                  <a:schemeClr val="tx1"/>
                </a:solidFill>
                <a:latin typeface="Arial" panose="020B0604020202020204" pitchFamily="34" charset="0"/>
                <a:ea typeface="ＭＳ Ｐゴシック" pitchFamily="34" charset="-128"/>
                <a:cs typeface="Arial" panose="020B0604020202020204" pitchFamily="34" charset="0"/>
              </a:rPr>
              <a:t> if arrangements have been made to remedy the defect with all reasonable expedition</a:t>
            </a:r>
          </a:p>
          <a:p>
            <a:pPr eaLnBrk="1" hangingPunct="1">
              <a:defRPr/>
            </a:pPr>
            <a:endParaRPr lang="en-GB" altLang="en-US" kern="0" dirty="0" smtClean="0">
              <a:ea typeface="ＭＳ Ｐゴシック" pitchFamily="34" charset="-128"/>
            </a:endParaRPr>
          </a:p>
        </p:txBody>
      </p:sp>
      <p:sp>
        <p:nvSpPr>
          <p:cNvPr id="3" name="Title 1"/>
          <p:cNvSpPr txBox="1">
            <a:spLocks/>
          </p:cNvSpPr>
          <p:nvPr/>
        </p:nvSpPr>
        <p:spPr bwMode="auto">
          <a:xfrm>
            <a:off x="0" y="1125538"/>
            <a:ext cx="12192000" cy="790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kern="0" dirty="0" err="1" smtClean="0">
                <a:solidFill>
                  <a:srgbClr val="FF0000"/>
                </a:solidFill>
                <a:latin typeface="Arial" panose="020B0604020202020204" pitchFamily="34" charset="0"/>
                <a:cs typeface="Arial" panose="020B0604020202020204" pitchFamily="34" charset="0"/>
              </a:rPr>
              <a:t>Defence</a:t>
            </a:r>
            <a:endParaRPr lang="en-GB" kern="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864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38000" y="2075591"/>
            <a:ext cx="6351522" cy="3470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txBox="1">
            <a:spLocks noChangeArrowheads="1"/>
          </p:cNvSpPr>
          <p:nvPr/>
        </p:nvSpPr>
        <p:spPr bwMode="auto">
          <a:xfrm>
            <a:off x="2098961" y="466360"/>
            <a:ext cx="82296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eaLnBrk="1" hangingPunct="1">
              <a:defRPr/>
            </a:pPr>
            <a:r>
              <a:rPr lang="en-US" altLang="en-US" sz="4000" kern="0" dirty="0" smtClean="0">
                <a:solidFill>
                  <a:srgbClr val="FF0000"/>
                </a:solidFill>
                <a:latin typeface="Arial" panose="020B0604020202020204" pitchFamily="34" charset="0"/>
                <a:cs typeface="Arial" panose="020B0604020202020204" pitchFamily="34" charset="0"/>
              </a:rPr>
              <a:t>Exhausts</a:t>
            </a:r>
            <a:endParaRPr lang="en-GB" altLang="en-US" sz="4000" kern="0" dirty="0" smtClean="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713943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319728" y="1532797"/>
            <a:ext cx="7772400" cy="468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80000"/>
              </a:lnSpc>
              <a:defRPr/>
            </a:pPr>
            <a:r>
              <a:rPr lang="en-GB" altLang="en-US" sz="3200" b="0" kern="0" dirty="0" smtClean="0">
                <a:solidFill>
                  <a:schemeClr val="tx1"/>
                </a:solidFill>
                <a:latin typeface="Arial" pitchFamily="34" charset="0"/>
                <a:cs typeface="Arial" pitchFamily="34" charset="0"/>
              </a:rPr>
              <a:t>EXHAUSTS</a:t>
            </a:r>
          </a:p>
          <a:p>
            <a:pPr eaLnBrk="1" hangingPunct="1">
              <a:lnSpc>
                <a:spcPct val="80000"/>
              </a:lnSpc>
              <a:defRPr/>
            </a:pPr>
            <a:endParaRPr lang="en-GB" altLang="en-US" sz="2800" b="0" kern="0" dirty="0" smtClean="0">
              <a:solidFill>
                <a:schemeClr val="tx1"/>
              </a:solidFill>
              <a:latin typeface="Arial" pitchFamily="34" charset="0"/>
              <a:cs typeface="Arial" pitchFamily="34" charset="0"/>
            </a:endParaRPr>
          </a:p>
          <a:p>
            <a:pPr eaLnBrk="1" hangingPunct="1">
              <a:lnSpc>
                <a:spcPct val="80000"/>
              </a:lnSpc>
              <a:defRPr/>
            </a:pPr>
            <a:r>
              <a:rPr lang="en-GB" altLang="en-US" sz="2800" b="0" kern="0" dirty="0" smtClean="0">
                <a:solidFill>
                  <a:schemeClr val="tx1"/>
                </a:solidFill>
                <a:latin typeface="Arial" pitchFamily="34" charset="0"/>
                <a:cs typeface="Arial" pitchFamily="34" charset="0"/>
              </a:rPr>
              <a:t>Every vehicle propelled by an internal combustion engine shall be fitted with an exhaust system including a silencer and the exhaust gases from the engine shall not escape into the atmosphere without first passing through the silencer.</a:t>
            </a:r>
            <a:r>
              <a:rPr lang="en-GB" altLang="en-US" sz="2800" kern="0" dirty="0" smtClean="0">
                <a:latin typeface="Arial" pitchFamily="34" charset="0"/>
                <a:cs typeface="Arial" pitchFamily="34" charset="0"/>
              </a:rPr>
              <a:t/>
            </a:r>
            <a:br>
              <a:rPr lang="en-GB" altLang="en-US" sz="2800" kern="0" dirty="0" smtClean="0">
                <a:latin typeface="Arial" pitchFamily="34" charset="0"/>
                <a:cs typeface="Arial" pitchFamily="34" charset="0"/>
              </a:rPr>
            </a:br>
            <a:endParaRPr lang="en-GB" altLang="en-US" sz="2800" kern="0" dirty="0" smtClean="0">
              <a:latin typeface="Arial" pitchFamily="34" charset="0"/>
              <a:cs typeface="Arial" pitchFamily="34" charset="0"/>
            </a:endParaRPr>
          </a:p>
        </p:txBody>
      </p:sp>
    </p:spTree>
    <p:extLst>
      <p:ext uri="{BB962C8B-B14F-4D97-AF65-F5344CB8AC3E}">
        <p14:creationId xmlns:p14="http://schemas.microsoft.com/office/powerpoint/2010/main" val="160785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62427" y="2706949"/>
            <a:ext cx="4535487" cy="2706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txBox="1">
            <a:spLocks/>
          </p:cNvSpPr>
          <p:nvPr/>
        </p:nvSpPr>
        <p:spPr bwMode="auto">
          <a:xfrm>
            <a:off x="2343970" y="649549"/>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endParaRPr lang="en-GB" kern="0" dirty="0" smtClean="0"/>
          </a:p>
          <a:p>
            <a:pPr>
              <a:defRPr/>
            </a:pPr>
            <a:r>
              <a:rPr lang="en-US" sz="3600" kern="0" dirty="0" smtClean="0">
                <a:solidFill>
                  <a:schemeClr val="tx1"/>
                </a:solidFill>
                <a:latin typeface="Arial" pitchFamily="34" charset="0"/>
                <a:cs typeface="Arial" pitchFamily="34" charset="0"/>
              </a:rPr>
              <a:t>Windscreen Wipers </a:t>
            </a:r>
            <a:br>
              <a:rPr lang="en-US" sz="3600" kern="0" dirty="0" smtClean="0">
                <a:solidFill>
                  <a:schemeClr val="tx1"/>
                </a:solidFill>
                <a:latin typeface="Arial" pitchFamily="34" charset="0"/>
                <a:cs typeface="Arial" pitchFamily="34" charset="0"/>
              </a:rPr>
            </a:br>
            <a:r>
              <a:rPr lang="en-US" sz="3600" kern="0" dirty="0" smtClean="0">
                <a:solidFill>
                  <a:schemeClr val="tx1"/>
                </a:solidFill>
                <a:latin typeface="Arial" pitchFamily="34" charset="0"/>
                <a:cs typeface="Arial" pitchFamily="34" charset="0"/>
              </a:rPr>
              <a:t>&amp; Washers</a:t>
            </a:r>
            <a:endParaRPr lang="en-GB" sz="3600" kern="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387568750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1832418" y="1034608"/>
            <a:ext cx="8229600" cy="449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80000"/>
              </a:lnSpc>
              <a:defRPr/>
            </a:pPr>
            <a:r>
              <a:rPr lang="en-US" sz="3200" b="0" kern="0" dirty="0" smtClean="0">
                <a:solidFill>
                  <a:schemeClr val="tx1"/>
                </a:solidFill>
                <a:latin typeface="Arial" pitchFamily="34" charset="0"/>
                <a:cs typeface="Arial" pitchFamily="34" charset="0"/>
              </a:rPr>
              <a:t>Windscreen Wipers </a:t>
            </a:r>
          </a:p>
          <a:p>
            <a:pPr eaLnBrk="1" hangingPunct="1">
              <a:lnSpc>
                <a:spcPct val="80000"/>
              </a:lnSpc>
              <a:defRPr/>
            </a:pPr>
            <a:r>
              <a:rPr lang="en-US" sz="3200" b="0" kern="0" dirty="0" smtClean="0">
                <a:solidFill>
                  <a:schemeClr val="tx1"/>
                </a:solidFill>
                <a:latin typeface="Arial" pitchFamily="34" charset="0"/>
                <a:cs typeface="Arial" pitchFamily="34" charset="0"/>
              </a:rPr>
              <a:t>&amp; Washers</a:t>
            </a:r>
            <a:endParaRPr lang="en-GB" sz="3200" b="0" kern="0" dirty="0" smtClean="0">
              <a:solidFill>
                <a:schemeClr val="tx1"/>
              </a:solidFill>
              <a:latin typeface="Arial" pitchFamily="34" charset="0"/>
              <a:cs typeface="Arial" pitchFamily="34" charset="0"/>
            </a:endParaRPr>
          </a:p>
          <a:p>
            <a:pPr eaLnBrk="1" hangingPunct="1">
              <a:lnSpc>
                <a:spcPct val="80000"/>
              </a:lnSpc>
              <a:defRPr/>
            </a:pPr>
            <a:endParaRPr lang="en-GB" sz="2800" b="0" kern="0" dirty="0" smtClean="0">
              <a:solidFill>
                <a:schemeClr val="tx1"/>
              </a:solidFill>
              <a:latin typeface="Arial" pitchFamily="34" charset="0"/>
              <a:cs typeface="Arial" pitchFamily="34" charset="0"/>
            </a:endParaRPr>
          </a:p>
          <a:p>
            <a:pPr eaLnBrk="1" hangingPunct="1">
              <a:lnSpc>
                <a:spcPct val="80000"/>
              </a:lnSpc>
              <a:defRPr/>
            </a:pPr>
            <a:r>
              <a:rPr lang="en-GB" sz="2800" b="0" kern="0" dirty="0" smtClean="0">
                <a:solidFill>
                  <a:schemeClr val="tx1"/>
                </a:solidFill>
                <a:latin typeface="Arial" pitchFamily="34" charset="0"/>
                <a:cs typeface="Arial" pitchFamily="34" charset="0"/>
              </a:rPr>
              <a:t>Every vehicle fitted with a windscreen shall, unless the driver can obtain an adequate view to the front of the vehicle without looking through the windscreen, be fitted with one or more efficient automatic windscreen wipers capable of clearing the windscreen so that the driver has an adequate view of the road in front of both sides of the vehicle and front of the vehicle.</a:t>
            </a:r>
          </a:p>
          <a:p>
            <a:pPr eaLnBrk="1" hangingPunct="1">
              <a:lnSpc>
                <a:spcPct val="80000"/>
              </a:lnSpc>
              <a:defRPr/>
            </a:pPr>
            <a:endParaRPr lang="en-GB" sz="2200" kern="0" dirty="0" smtClean="0"/>
          </a:p>
        </p:txBody>
      </p:sp>
    </p:spTree>
    <p:extLst>
      <p:ext uri="{BB962C8B-B14F-4D97-AF65-F5344CB8AC3E}">
        <p14:creationId xmlns:p14="http://schemas.microsoft.com/office/powerpoint/2010/main" val="1797007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2125192" y="162653"/>
            <a:ext cx="79216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a:defRPr/>
            </a:pPr>
            <a:r>
              <a:rPr lang="en-GB" altLang="en-US" kern="0" dirty="0" smtClean="0">
                <a:solidFill>
                  <a:schemeClr val="tx1"/>
                </a:solidFill>
                <a:latin typeface="Arial" pitchFamily="34" charset="0"/>
                <a:cs typeface="Arial" pitchFamily="34" charset="0"/>
              </a:rPr>
              <a:t>Testing and inspection police powers</a:t>
            </a:r>
          </a:p>
        </p:txBody>
      </p:sp>
      <p:sp>
        <p:nvSpPr>
          <p:cNvPr id="3" name="Rectangle 3"/>
          <p:cNvSpPr txBox="1">
            <a:spLocks noChangeArrowheads="1"/>
          </p:cNvSpPr>
          <p:nvPr/>
        </p:nvSpPr>
        <p:spPr bwMode="auto">
          <a:xfrm>
            <a:off x="1132537" y="1551508"/>
            <a:ext cx="9906937" cy="4538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GB" sz="2800" b="0" kern="0" dirty="0" smtClean="0">
                <a:solidFill>
                  <a:schemeClr val="tx1"/>
                </a:solidFill>
                <a:latin typeface="Arial" charset="0"/>
                <a:cs typeface="Arial" charset="0"/>
              </a:rPr>
              <a:t>By an authorised examiner - includes police officer authorised by chief officer of police.</a:t>
            </a:r>
          </a:p>
          <a:p>
            <a:pPr>
              <a:defRPr/>
            </a:pPr>
            <a:endParaRPr lang="en-GB" sz="2800" b="0" kern="0" dirty="0" smtClean="0">
              <a:solidFill>
                <a:schemeClr val="tx1"/>
              </a:solidFill>
              <a:latin typeface="Arial" charset="0"/>
              <a:cs typeface="Arial" charset="0"/>
            </a:endParaRPr>
          </a:p>
          <a:p>
            <a:pPr>
              <a:defRPr/>
            </a:pPr>
            <a:r>
              <a:rPr lang="en-GB" sz="2800" b="0" kern="0" dirty="0" smtClean="0">
                <a:solidFill>
                  <a:schemeClr val="tx1"/>
                </a:solidFill>
                <a:latin typeface="Arial" charset="0"/>
                <a:cs typeface="Arial" charset="0"/>
              </a:rPr>
              <a:t>Road traffic collision, appears to PC it is essential a test is carried out forthwith - </a:t>
            </a:r>
          </a:p>
          <a:p>
            <a:pPr>
              <a:defRPr/>
            </a:pPr>
            <a:r>
              <a:rPr lang="en-GB" sz="2800" b="0" kern="0" dirty="0" smtClean="0">
                <a:solidFill>
                  <a:schemeClr val="tx1"/>
                </a:solidFill>
                <a:latin typeface="Arial" charset="0"/>
                <a:cs typeface="Arial" charset="0"/>
              </a:rPr>
              <a:t>may require it to be carried out </a:t>
            </a:r>
          </a:p>
          <a:p>
            <a:pPr>
              <a:buClr>
                <a:schemeClr val="hlink"/>
              </a:buClr>
              <a:buSzPct val="80000"/>
              <a:defRPr/>
            </a:pPr>
            <a:r>
              <a:rPr lang="en-GB" sz="2800" b="0" kern="0" dirty="0" smtClean="0">
                <a:solidFill>
                  <a:schemeClr val="tx1"/>
                </a:solidFill>
                <a:latin typeface="Arial" charset="0"/>
                <a:cs typeface="Arial" charset="0"/>
              </a:rPr>
              <a:t>	or </a:t>
            </a:r>
          </a:p>
          <a:p>
            <a:pPr>
              <a:buClr>
                <a:schemeClr val="hlink"/>
              </a:buClr>
              <a:buSzPct val="80000"/>
              <a:defRPr/>
            </a:pPr>
            <a:r>
              <a:rPr lang="en-GB" sz="2800" b="0" kern="0" dirty="0" smtClean="0">
                <a:solidFill>
                  <a:schemeClr val="tx1"/>
                </a:solidFill>
                <a:latin typeface="Arial" charset="0"/>
                <a:cs typeface="Arial" charset="0"/>
              </a:rPr>
              <a:t>may require vehicle not to be taken away until test has been carried out.</a:t>
            </a:r>
          </a:p>
          <a:p>
            <a:pPr>
              <a:buClr>
                <a:schemeClr val="hlink"/>
              </a:buClr>
              <a:buSzPct val="80000"/>
              <a:defRPr/>
            </a:pPr>
            <a:endParaRPr lang="en-GB" sz="2800" kern="0" dirty="0" smtClean="0">
              <a:effectLst>
                <a:outerShdw blurRad="38100" dist="38100" dir="2700000" algn="tl">
                  <a:srgbClr val="000000"/>
                </a:outerShdw>
              </a:effectLst>
            </a:endParaRPr>
          </a:p>
          <a:p>
            <a:pPr>
              <a:defRPr/>
            </a:pPr>
            <a:endParaRPr lang="en-GB" sz="2800" kern="0" dirty="0" smtClean="0">
              <a:latin typeface="Arial" charset="0"/>
              <a:cs typeface="Arial" charset="0"/>
            </a:endParaRPr>
          </a:p>
          <a:p>
            <a:pPr>
              <a:buFont typeface="Wingdings" pitchFamily="2" charset="2"/>
              <a:buNone/>
              <a:defRPr/>
            </a:pPr>
            <a:endParaRPr lang="en-GB" sz="2800" kern="0" dirty="0">
              <a:latin typeface="Arial" charset="0"/>
              <a:cs typeface="Arial" charset="0"/>
            </a:endParaRPr>
          </a:p>
        </p:txBody>
      </p:sp>
    </p:spTree>
    <p:extLst>
      <p:ext uri="{BB962C8B-B14F-4D97-AF65-F5344CB8AC3E}">
        <p14:creationId xmlns:p14="http://schemas.microsoft.com/office/powerpoint/2010/main" val="3238203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2199807" y="936703"/>
            <a:ext cx="7772400" cy="4754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GB" sz="4000" kern="0" dirty="0" smtClean="0">
                <a:solidFill>
                  <a:schemeClr val="tx1"/>
                </a:solidFill>
                <a:latin typeface="Arial" pitchFamily="34" charset="0"/>
                <a:cs typeface="Arial" pitchFamily="34" charset="0"/>
              </a:rPr>
              <a:t>SAFETY</a:t>
            </a:r>
          </a:p>
          <a:p>
            <a:pPr eaLnBrk="1" hangingPunct="1">
              <a:lnSpc>
                <a:spcPct val="80000"/>
              </a:lnSpc>
              <a:buClr>
                <a:schemeClr val="tx1"/>
              </a:buClr>
              <a:defRPr/>
            </a:pPr>
            <a:r>
              <a:rPr lang="en-US" sz="2800" kern="0" dirty="0" smtClean="0">
                <a:solidFill>
                  <a:schemeClr val="tx1"/>
                </a:solidFill>
                <a:latin typeface="Arial" pitchFamily="34" charset="0"/>
                <a:cs typeface="Arial" pitchFamily="34" charset="0"/>
              </a:rPr>
              <a:t>Always ensure that vehicles are stopped safely and away from other traffic.</a:t>
            </a:r>
          </a:p>
          <a:p>
            <a:pPr eaLnBrk="1" hangingPunct="1">
              <a:lnSpc>
                <a:spcPct val="80000"/>
              </a:lnSpc>
              <a:buClr>
                <a:schemeClr val="tx1"/>
              </a:buClr>
              <a:defRPr/>
            </a:pPr>
            <a:endParaRPr lang="en-US" sz="2800" kern="0" dirty="0" smtClean="0">
              <a:solidFill>
                <a:schemeClr val="tx1"/>
              </a:solidFill>
              <a:latin typeface="Arial" pitchFamily="34" charset="0"/>
              <a:cs typeface="Arial" pitchFamily="34" charset="0"/>
            </a:endParaRPr>
          </a:p>
          <a:p>
            <a:pPr eaLnBrk="1" hangingPunct="1">
              <a:lnSpc>
                <a:spcPct val="80000"/>
              </a:lnSpc>
              <a:buClr>
                <a:schemeClr val="tx1"/>
              </a:buClr>
              <a:defRPr/>
            </a:pPr>
            <a:r>
              <a:rPr lang="en-US" sz="2800" kern="0" dirty="0" smtClean="0">
                <a:solidFill>
                  <a:schemeClr val="tx1"/>
                </a:solidFill>
                <a:latin typeface="Arial" pitchFamily="34" charset="0"/>
                <a:cs typeface="Arial" pitchFamily="34" charset="0"/>
              </a:rPr>
              <a:t>When examining vehicles be aware of risks such as sharp edges, broken lights, hot surfaces.</a:t>
            </a:r>
          </a:p>
          <a:p>
            <a:pPr eaLnBrk="1" hangingPunct="1">
              <a:lnSpc>
                <a:spcPct val="80000"/>
              </a:lnSpc>
              <a:buClr>
                <a:schemeClr val="tx1"/>
              </a:buClr>
              <a:defRPr/>
            </a:pPr>
            <a:endParaRPr lang="en-GB" sz="2800" kern="0" dirty="0" smtClean="0">
              <a:solidFill>
                <a:schemeClr val="tx1"/>
              </a:solidFill>
              <a:latin typeface="Arial" pitchFamily="34" charset="0"/>
              <a:cs typeface="Arial" pitchFamily="34" charset="0"/>
            </a:endParaRPr>
          </a:p>
          <a:p>
            <a:pPr eaLnBrk="1" hangingPunct="1">
              <a:lnSpc>
                <a:spcPct val="80000"/>
              </a:lnSpc>
              <a:buClr>
                <a:schemeClr val="tx1"/>
              </a:buClr>
              <a:defRPr/>
            </a:pPr>
            <a:r>
              <a:rPr lang="en-US" sz="2800" kern="0" dirty="0" smtClean="0">
                <a:solidFill>
                  <a:schemeClr val="tx1"/>
                </a:solidFill>
                <a:latin typeface="Arial" pitchFamily="34" charset="0"/>
                <a:cs typeface="Arial" pitchFamily="34" charset="0"/>
              </a:rPr>
              <a:t>If looking in the engine compartment be aware of corrosive materials, such as battery acid and brake fluid.</a:t>
            </a:r>
          </a:p>
          <a:p>
            <a:pPr>
              <a:defRPr/>
            </a:pPr>
            <a:endParaRPr lang="en-GB" kern="0" dirty="0">
              <a:latin typeface="Arial" pitchFamily="34" charset="0"/>
              <a:cs typeface="Arial" pitchFamily="34" charset="0"/>
            </a:endParaRPr>
          </a:p>
        </p:txBody>
      </p:sp>
    </p:spTree>
    <p:extLst>
      <p:ext uri="{BB962C8B-B14F-4D97-AF65-F5344CB8AC3E}">
        <p14:creationId xmlns:p14="http://schemas.microsoft.com/office/powerpoint/2010/main" val="524297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2319728" y="648377"/>
            <a:ext cx="7772400" cy="468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r>
              <a:rPr lang="en-GB" sz="3200" kern="0" dirty="0" smtClean="0">
                <a:solidFill>
                  <a:schemeClr val="tx1"/>
                </a:solidFill>
                <a:latin typeface="Arial" pitchFamily="34" charset="0"/>
                <a:cs typeface="Arial" pitchFamily="34" charset="0"/>
              </a:rPr>
              <a:t>Safety Continued…….</a:t>
            </a:r>
          </a:p>
          <a:p>
            <a:pPr>
              <a:defRPr/>
            </a:pPr>
            <a:endParaRPr lang="en-GB" kern="0" dirty="0" smtClean="0">
              <a:solidFill>
                <a:schemeClr val="tx1"/>
              </a:solidFill>
            </a:endParaRPr>
          </a:p>
          <a:p>
            <a:pPr>
              <a:defRPr/>
            </a:pPr>
            <a:r>
              <a:rPr lang="en-GB" sz="2800" kern="0" dirty="0" smtClean="0">
                <a:solidFill>
                  <a:schemeClr val="tx1"/>
                </a:solidFill>
                <a:latin typeface="Arial" pitchFamily="34" charset="0"/>
                <a:cs typeface="Arial" pitchFamily="34" charset="0"/>
              </a:rPr>
              <a:t>Do not run hands over tyres – if cord is exposed it will cause cuts and could cause infection</a:t>
            </a:r>
          </a:p>
          <a:p>
            <a:pPr>
              <a:defRPr/>
            </a:pPr>
            <a:endParaRPr lang="en-GB" sz="2800" kern="0" dirty="0" smtClean="0">
              <a:solidFill>
                <a:schemeClr val="tx1"/>
              </a:solidFill>
              <a:latin typeface="Arial" pitchFamily="34" charset="0"/>
              <a:cs typeface="Arial" pitchFamily="34" charset="0"/>
            </a:endParaRPr>
          </a:p>
          <a:p>
            <a:pPr>
              <a:defRPr/>
            </a:pPr>
            <a:r>
              <a:rPr lang="en-GB" sz="2800" kern="0" dirty="0" smtClean="0">
                <a:solidFill>
                  <a:schemeClr val="tx1"/>
                </a:solidFill>
                <a:latin typeface="Arial" pitchFamily="34" charset="0"/>
                <a:cs typeface="Arial" pitchFamily="34" charset="0"/>
              </a:rPr>
              <a:t>Always think ‘Health and Safety’</a:t>
            </a:r>
          </a:p>
          <a:p>
            <a:pPr>
              <a:defRPr/>
            </a:pPr>
            <a:endParaRPr lang="en-GB" sz="2800" kern="0" dirty="0" smtClean="0">
              <a:solidFill>
                <a:schemeClr val="tx1"/>
              </a:solidFill>
              <a:latin typeface="Arial" pitchFamily="34" charset="0"/>
              <a:cs typeface="Arial" pitchFamily="34" charset="0"/>
            </a:endParaRPr>
          </a:p>
          <a:p>
            <a:pPr>
              <a:defRPr/>
            </a:pPr>
            <a:r>
              <a:rPr lang="en-GB" sz="2800" kern="0" dirty="0" smtClean="0">
                <a:solidFill>
                  <a:schemeClr val="tx1"/>
                </a:solidFill>
                <a:latin typeface="Arial" pitchFamily="34" charset="0"/>
                <a:cs typeface="Arial" pitchFamily="34" charset="0"/>
              </a:rPr>
              <a:t>If in doubt, consult an authorised vehicle examiner</a:t>
            </a:r>
          </a:p>
          <a:p>
            <a:pPr>
              <a:defRPr/>
            </a:pPr>
            <a:endParaRPr lang="en-GB" kern="0" dirty="0">
              <a:latin typeface="Arial" pitchFamily="34" charset="0"/>
              <a:cs typeface="Arial" pitchFamily="34" charset="0"/>
            </a:endParaRPr>
          </a:p>
        </p:txBody>
      </p:sp>
    </p:spTree>
    <p:extLst>
      <p:ext uri="{BB962C8B-B14F-4D97-AF65-F5344CB8AC3E}">
        <p14:creationId xmlns:p14="http://schemas.microsoft.com/office/powerpoint/2010/main" val="2293551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4669" y="840750"/>
            <a:ext cx="6502400" cy="4337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476107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TotalTime>
  <Words>3633</Words>
  <Application>Microsoft Office PowerPoint</Application>
  <PresentationFormat>Widescreen</PresentationFormat>
  <Paragraphs>441</Paragraphs>
  <Slides>57</Slides>
  <Notes>49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57</vt:i4>
      </vt:variant>
    </vt:vector>
  </HeadingPairs>
  <TitlesOfParts>
    <vt:vector size="66" baseType="lpstr">
      <vt:lpstr>ＭＳ Ｐゴシック</vt:lpstr>
      <vt:lpstr>Arial</vt:lpstr>
      <vt:lpstr>Ariel</vt:lpstr>
      <vt:lpstr>Calibri</vt:lpstr>
      <vt:lpstr>Calibri Light</vt:lpstr>
      <vt:lpstr>Microsoft Sans Serif</vt:lpstr>
      <vt:lpstr>Tahoma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39</cp:revision>
  <dcterms:created xsi:type="dcterms:W3CDTF">2018-01-30T11:09:50Z</dcterms:created>
  <dcterms:modified xsi:type="dcterms:W3CDTF">2019-02-26T13:01:49Z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