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58" r:id="rId1"/>
  </p:sldMasterIdLst>
  <p:notesMasterIdLst>
    <p:notesMasterId r:id="rId33"/>
  </p:notesMasterIdLst>
  <p:sldIdLst>
    <p:sldId id="256" r:id="rId2"/>
    <p:sldId id="258" r:id="rId3"/>
    <p:sldId id="284" r:id="rId4"/>
    <p:sldId id="257" r:id="rId5"/>
    <p:sldId id="285" r:id="rId6"/>
    <p:sldId id="286" r:id="rId7"/>
    <p:sldId id="278" r:id="rId8"/>
    <p:sldId id="281" r:id="rId9"/>
    <p:sldId id="279" r:id="rId10"/>
    <p:sldId id="280" r:id="rId11"/>
    <p:sldId id="282" r:id="rId12"/>
    <p:sldId id="283" r:id="rId13"/>
    <p:sldId id="259" r:id="rId14"/>
    <p:sldId id="260" r:id="rId15"/>
    <p:sldId id="261" r:id="rId16"/>
    <p:sldId id="262" r:id="rId17"/>
    <p:sldId id="263" r:id="rId18"/>
    <p:sldId id="264" r:id="rId19"/>
    <p:sldId id="265" r:id="rId20"/>
    <p:sldId id="266" r:id="rId21"/>
    <p:sldId id="267" r:id="rId22"/>
    <p:sldId id="268" r:id="rId23"/>
    <p:sldId id="270" r:id="rId24"/>
    <p:sldId id="276" r:id="rId25"/>
    <p:sldId id="269" r:id="rId26"/>
    <p:sldId id="277" r:id="rId27"/>
    <p:sldId id="274" r:id="rId28"/>
    <p:sldId id="275" r:id="rId29"/>
    <p:sldId id="273" r:id="rId30"/>
    <p:sldId id="271" r:id="rId31"/>
    <p:sldId id="272" r:id="rId32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33"/>
    <a:srgbClr val="008000"/>
    <a:srgbClr val="FF00FF"/>
    <a:srgbClr val="A25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7265" autoAdjust="0"/>
  </p:normalViewPr>
  <p:slideViewPr>
    <p:cSldViewPr snapToGrid="0" snapToObjects="1">
      <p:cViewPr varScale="1">
        <p:scale>
          <a:sx n="62" d="100"/>
          <a:sy n="62" d="100"/>
        </p:scale>
        <p:origin x="140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80D7FE-7FD5-4CDA-9668-1D8960091E25}" type="doc">
      <dgm:prSet loTypeId="urn:microsoft.com/office/officeart/2005/8/layout/radial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CFE5C56-CD1A-44D2-A102-89114B6A917C}">
      <dgm:prSet phldrT="[Text]"/>
      <dgm:spPr/>
      <dgm:t>
        <a:bodyPr/>
        <a:lstStyle/>
        <a:p>
          <a:r>
            <a:rPr lang="en-GB" dirty="0" err="1" smtClean="0"/>
            <a:t>Mellou</a:t>
          </a:r>
          <a:endParaRPr lang="en-GB" dirty="0" smtClean="0"/>
        </a:p>
        <a:p>
          <a:r>
            <a:rPr lang="en-GB" dirty="0" smtClean="0"/>
            <a:t>1996</a:t>
          </a:r>
          <a:endParaRPr lang="en-US" dirty="0"/>
        </a:p>
      </dgm:t>
    </dgm:pt>
    <dgm:pt modelId="{B6D4DA74-10A4-43B2-B763-31FEB5A2C24A}" type="parTrans" cxnId="{DEA8F598-34ED-4616-9DB9-78BEABD0C054}">
      <dgm:prSet/>
      <dgm:spPr/>
      <dgm:t>
        <a:bodyPr/>
        <a:lstStyle/>
        <a:p>
          <a:endParaRPr lang="en-US"/>
        </a:p>
      </dgm:t>
    </dgm:pt>
    <dgm:pt modelId="{16D73FAA-89D9-43A8-84ED-83706D5E93BF}" type="sibTrans" cxnId="{DEA8F598-34ED-4616-9DB9-78BEABD0C054}">
      <dgm:prSet/>
      <dgm:spPr/>
      <dgm:t>
        <a:bodyPr/>
        <a:lstStyle/>
        <a:p>
          <a:endParaRPr lang="en-US"/>
        </a:p>
      </dgm:t>
    </dgm:pt>
    <dgm:pt modelId="{59ED267D-5AAA-40B6-88D1-C2004D43400B}">
      <dgm:prSet phldrT="[Text]"/>
      <dgm:spPr/>
      <dgm:t>
        <a:bodyPr/>
        <a:lstStyle/>
        <a:p>
          <a:r>
            <a:rPr lang="en-GB" dirty="0" smtClean="0"/>
            <a:t>Environment</a:t>
          </a:r>
        </a:p>
        <a:p>
          <a:r>
            <a:rPr lang="en-GB" dirty="0" err="1" smtClean="0"/>
            <a:t>Amgylchedd</a:t>
          </a:r>
          <a:endParaRPr lang="en-US" dirty="0"/>
        </a:p>
      </dgm:t>
    </dgm:pt>
    <dgm:pt modelId="{1AD22747-F14F-48DE-8C6A-98CCC985D016}" type="parTrans" cxnId="{9CCD64FB-6737-4F44-9EAC-C80F6D8BC7A4}">
      <dgm:prSet/>
      <dgm:spPr/>
      <dgm:t>
        <a:bodyPr/>
        <a:lstStyle/>
        <a:p>
          <a:endParaRPr lang="en-US"/>
        </a:p>
      </dgm:t>
    </dgm:pt>
    <dgm:pt modelId="{C22B6221-A461-4510-B4C7-27432AEF299A}" type="sibTrans" cxnId="{9CCD64FB-6737-4F44-9EAC-C80F6D8BC7A4}">
      <dgm:prSet/>
      <dgm:spPr/>
      <dgm:t>
        <a:bodyPr/>
        <a:lstStyle/>
        <a:p>
          <a:endParaRPr lang="en-US"/>
        </a:p>
      </dgm:t>
    </dgm:pt>
    <dgm:pt modelId="{A05C9774-1D5A-4E06-929B-C3BE90F4E79D}">
      <dgm:prSet phldrT="[Text]"/>
      <dgm:spPr/>
      <dgm:t>
        <a:bodyPr/>
        <a:lstStyle/>
        <a:p>
          <a:r>
            <a:rPr lang="en-GB" dirty="0" smtClean="0"/>
            <a:t>Programmes</a:t>
          </a:r>
        </a:p>
        <a:p>
          <a:r>
            <a:rPr lang="en-GB" dirty="0" err="1" smtClean="0"/>
            <a:t>Rhaglenni</a:t>
          </a:r>
          <a:endParaRPr lang="en-US" dirty="0"/>
        </a:p>
      </dgm:t>
    </dgm:pt>
    <dgm:pt modelId="{8D9155DA-8934-4B08-9D29-4C2BEA60F8B0}" type="parTrans" cxnId="{2D94F8C1-FB0C-492A-BC36-7481772A49FD}">
      <dgm:prSet/>
      <dgm:spPr/>
      <dgm:t>
        <a:bodyPr/>
        <a:lstStyle/>
        <a:p>
          <a:endParaRPr lang="en-US"/>
        </a:p>
      </dgm:t>
    </dgm:pt>
    <dgm:pt modelId="{AD330525-49E9-4405-8F5B-3E00DEBA89A7}" type="sibTrans" cxnId="{2D94F8C1-FB0C-492A-BC36-7481772A49FD}">
      <dgm:prSet/>
      <dgm:spPr/>
      <dgm:t>
        <a:bodyPr/>
        <a:lstStyle/>
        <a:p>
          <a:endParaRPr lang="en-US"/>
        </a:p>
      </dgm:t>
    </dgm:pt>
    <dgm:pt modelId="{460FEC33-DB6D-4DC7-A8DB-8A7D596F36D9}">
      <dgm:prSet phldrT="[Text]"/>
      <dgm:spPr/>
      <dgm:t>
        <a:bodyPr/>
        <a:lstStyle/>
        <a:p>
          <a:r>
            <a:rPr lang="en-GB" dirty="0" smtClean="0"/>
            <a:t>Teachers</a:t>
          </a:r>
        </a:p>
        <a:p>
          <a:r>
            <a:rPr lang="en-GB" dirty="0" err="1" smtClean="0"/>
            <a:t>Athrawon</a:t>
          </a:r>
          <a:endParaRPr lang="en-US" dirty="0"/>
        </a:p>
      </dgm:t>
    </dgm:pt>
    <dgm:pt modelId="{964FCFC9-A3C7-4AD1-862C-7CC6338D915A}" type="parTrans" cxnId="{BFFA9A55-BD22-41D0-9943-55D987D6E502}">
      <dgm:prSet/>
      <dgm:spPr/>
      <dgm:t>
        <a:bodyPr/>
        <a:lstStyle/>
        <a:p>
          <a:endParaRPr lang="en-US"/>
        </a:p>
      </dgm:t>
    </dgm:pt>
    <dgm:pt modelId="{0C848D39-668E-42EB-9D46-7DE12CF3F357}" type="sibTrans" cxnId="{BFFA9A55-BD22-41D0-9943-55D987D6E502}">
      <dgm:prSet/>
      <dgm:spPr/>
      <dgm:t>
        <a:bodyPr/>
        <a:lstStyle/>
        <a:p>
          <a:endParaRPr lang="en-US"/>
        </a:p>
      </dgm:t>
    </dgm:pt>
    <dgm:pt modelId="{86007774-FBF4-4F51-BCF9-DFA17366FA44}" type="pres">
      <dgm:prSet presAssocID="{5880D7FE-7FD5-4CDA-9668-1D8960091E25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7C07011-D9B9-4368-8025-D221E36ABE8A}" type="pres">
      <dgm:prSet presAssocID="{9CFE5C56-CD1A-44D2-A102-89114B6A917C}" presName="centerShape" presStyleLbl="node0" presStyleIdx="0" presStyleCnt="1"/>
      <dgm:spPr/>
      <dgm:t>
        <a:bodyPr/>
        <a:lstStyle/>
        <a:p>
          <a:endParaRPr lang="en-US"/>
        </a:p>
      </dgm:t>
    </dgm:pt>
    <dgm:pt modelId="{AF34A7CC-EA50-44D7-B8BA-233EEB34ABE9}" type="pres">
      <dgm:prSet presAssocID="{1AD22747-F14F-48DE-8C6A-98CCC985D016}" presName="parTrans" presStyleLbl="bgSibTrans2D1" presStyleIdx="0" presStyleCnt="3"/>
      <dgm:spPr/>
      <dgm:t>
        <a:bodyPr/>
        <a:lstStyle/>
        <a:p>
          <a:endParaRPr lang="en-US"/>
        </a:p>
      </dgm:t>
    </dgm:pt>
    <dgm:pt modelId="{77F5537F-8323-4A6A-9046-2406BFE73BBF}" type="pres">
      <dgm:prSet presAssocID="{59ED267D-5AAA-40B6-88D1-C2004D43400B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C4F2F59-99E9-4591-95DF-7CE3E3E5AB83}" type="pres">
      <dgm:prSet presAssocID="{8D9155DA-8934-4B08-9D29-4C2BEA60F8B0}" presName="parTrans" presStyleLbl="bgSibTrans2D1" presStyleIdx="1" presStyleCnt="3"/>
      <dgm:spPr/>
      <dgm:t>
        <a:bodyPr/>
        <a:lstStyle/>
        <a:p>
          <a:endParaRPr lang="en-US"/>
        </a:p>
      </dgm:t>
    </dgm:pt>
    <dgm:pt modelId="{ECDDA94A-CD81-4DE1-A7AC-0DD0618F17BC}" type="pres">
      <dgm:prSet presAssocID="{A05C9774-1D5A-4E06-929B-C3BE90F4E79D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EC89927-146C-4284-856F-7C3228DDED4C}" type="pres">
      <dgm:prSet presAssocID="{964FCFC9-A3C7-4AD1-862C-7CC6338D915A}" presName="parTrans" presStyleLbl="bgSibTrans2D1" presStyleIdx="2" presStyleCnt="3"/>
      <dgm:spPr/>
      <dgm:t>
        <a:bodyPr/>
        <a:lstStyle/>
        <a:p>
          <a:endParaRPr lang="en-US"/>
        </a:p>
      </dgm:t>
    </dgm:pt>
    <dgm:pt modelId="{5F3EDA00-7E01-4A93-B163-FCE669AD7C94}" type="pres">
      <dgm:prSet presAssocID="{460FEC33-DB6D-4DC7-A8DB-8A7D596F36D9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2E1B3F3-9866-44F8-870A-E301AA8A0302}" type="presOf" srcId="{A05C9774-1D5A-4E06-929B-C3BE90F4E79D}" destId="{ECDDA94A-CD81-4DE1-A7AC-0DD0618F17BC}" srcOrd="0" destOrd="0" presId="urn:microsoft.com/office/officeart/2005/8/layout/radial4"/>
    <dgm:cxn modelId="{AD0EDFB7-8A1E-436D-A9FF-428C285C109D}" type="presOf" srcId="{964FCFC9-A3C7-4AD1-862C-7CC6338D915A}" destId="{2EC89927-146C-4284-856F-7C3228DDED4C}" srcOrd="0" destOrd="0" presId="urn:microsoft.com/office/officeart/2005/8/layout/radial4"/>
    <dgm:cxn modelId="{EFBF02AD-DBF9-4609-8D91-A47E91049FBF}" type="presOf" srcId="{5880D7FE-7FD5-4CDA-9668-1D8960091E25}" destId="{86007774-FBF4-4F51-BCF9-DFA17366FA44}" srcOrd="0" destOrd="0" presId="urn:microsoft.com/office/officeart/2005/8/layout/radial4"/>
    <dgm:cxn modelId="{9CCD64FB-6737-4F44-9EAC-C80F6D8BC7A4}" srcId="{9CFE5C56-CD1A-44D2-A102-89114B6A917C}" destId="{59ED267D-5AAA-40B6-88D1-C2004D43400B}" srcOrd="0" destOrd="0" parTransId="{1AD22747-F14F-48DE-8C6A-98CCC985D016}" sibTransId="{C22B6221-A461-4510-B4C7-27432AEF299A}"/>
    <dgm:cxn modelId="{8CE08FB1-DB04-4D34-8CF4-E108B7BCB1AF}" type="presOf" srcId="{1AD22747-F14F-48DE-8C6A-98CCC985D016}" destId="{AF34A7CC-EA50-44D7-B8BA-233EEB34ABE9}" srcOrd="0" destOrd="0" presId="urn:microsoft.com/office/officeart/2005/8/layout/radial4"/>
    <dgm:cxn modelId="{70DA8F95-14FE-4A38-8CF2-53C8351E8B46}" type="presOf" srcId="{59ED267D-5AAA-40B6-88D1-C2004D43400B}" destId="{77F5537F-8323-4A6A-9046-2406BFE73BBF}" srcOrd="0" destOrd="0" presId="urn:microsoft.com/office/officeart/2005/8/layout/radial4"/>
    <dgm:cxn modelId="{2D94F8C1-FB0C-492A-BC36-7481772A49FD}" srcId="{9CFE5C56-CD1A-44D2-A102-89114B6A917C}" destId="{A05C9774-1D5A-4E06-929B-C3BE90F4E79D}" srcOrd="1" destOrd="0" parTransId="{8D9155DA-8934-4B08-9D29-4C2BEA60F8B0}" sibTransId="{AD330525-49E9-4405-8F5B-3E00DEBA89A7}"/>
    <dgm:cxn modelId="{F33499A5-9FCF-4D42-935E-6E78775B0AE8}" type="presOf" srcId="{460FEC33-DB6D-4DC7-A8DB-8A7D596F36D9}" destId="{5F3EDA00-7E01-4A93-B163-FCE669AD7C94}" srcOrd="0" destOrd="0" presId="urn:microsoft.com/office/officeart/2005/8/layout/radial4"/>
    <dgm:cxn modelId="{0BCBC39F-F11C-47C7-8220-73165074E70D}" type="presOf" srcId="{8D9155DA-8934-4B08-9D29-4C2BEA60F8B0}" destId="{1C4F2F59-99E9-4591-95DF-7CE3E3E5AB83}" srcOrd="0" destOrd="0" presId="urn:microsoft.com/office/officeart/2005/8/layout/radial4"/>
    <dgm:cxn modelId="{DEA8F598-34ED-4616-9DB9-78BEABD0C054}" srcId="{5880D7FE-7FD5-4CDA-9668-1D8960091E25}" destId="{9CFE5C56-CD1A-44D2-A102-89114B6A917C}" srcOrd="0" destOrd="0" parTransId="{B6D4DA74-10A4-43B2-B763-31FEB5A2C24A}" sibTransId="{16D73FAA-89D9-43A8-84ED-83706D5E93BF}"/>
    <dgm:cxn modelId="{BFFA9A55-BD22-41D0-9943-55D987D6E502}" srcId="{9CFE5C56-CD1A-44D2-A102-89114B6A917C}" destId="{460FEC33-DB6D-4DC7-A8DB-8A7D596F36D9}" srcOrd="2" destOrd="0" parTransId="{964FCFC9-A3C7-4AD1-862C-7CC6338D915A}" sibTransId="{0C848D39-668E-42EB-9D46-7DE12CF3F357}"/>
    <dgm:cxn modelId="{F217497E-BF21-4665-8B1E-C1DAEB1E0AB9}" type="presOf" srcId="{9CFE5C56-CD1A-44D2-A102-89114B6A917C}" destId="{F7C07011-D9B9-4368-8025-D221E36ABE8A}" srcOrd="0" destOrd="0" presId="urn:microsoft.com/office/officeart/2005/8/layout/radial4"/>
    <dgm:cxn modelId="{8A084632-3152-4D7A-AED5-CF9D18C6846E}" type="presParOf" srcId="{86007774-FBF4-4F51-BCF9-DFA17366FA44}" destId="{F7C07011-D9B9-4368-8025-D221E36ABE8A}" srcOrd="0" destOrd="0" presId="urn:microsoft.com/office/officeart/2005/8/layout/radial4"/>
    <dgm:cxn modelId="{2E7DC9F0-E1C9-4A32-AC71-409A7E3002C8}" type="presParOf" srcId="{86007774-FBF4-4F51-BCF9-DFA17366FA44}" destId="{AF34A7CC-EA50-44D7-B8BA-233EEB34ABE9}" srcOrd="1" destOrd="0" presId="urn:microsoft.com/office/officeart/2005/8/layout/radial4"/>
    <dgm:cxn modelId="{B32CBA91-12B1-4F08-94B7-B1CFBED6191B}" type="presParOf" srcId="{86007774-FBF4-4F51-BCF9-DFA17366FA44}" destId="{77F5537F-8323-4A6A-9046-2406BFE73BBF}" srcOrd="2" destOrd="0" presId="urn:microsoft.com/office/officeart/2005/8/layout/radial4"/>
    <dgm:cxn modelId="{35AB8BDD-E45A-4DF9-9B77-5DC055F33387}" type="presParOf" srcId="{86007774-FBF4-4F51-BCF9-DFA17366FA44}" destId="{1C4F2F59-99E9-4591-95DF-7CE3E3E5AB83}" srcOrd="3" destOrd="0" presId="urn:microsoft.com/office/officeart/2005/8/layout/radial4"/>
    <dgm:cxn modelId="{6C69ECC4-9B3F-4FFF-96A4-EA4A864D042B}" type="presParOf" srcId="{86007774-FBF4-4F51-BCF9-DFA17366FA44}" destId="{ECDDA94A-CD81-4DE1-A7AC-0DD0618F17BC}" srcOrd="4" destOrd="0" presId="urn:microsoft.com/office/officeart/2005/8/layout/radial4"/>
    <dgm:cxn modelId="{69C436B0-E5AD-4434-A540-F0F0D30A88B0}" type="presParOf" srcId="{86007774-FBF4-4F51-BCF9-DFA17366FA44}" destId="{2EC89927-146C-4284-856F-7C3228DDED4C}" srcOrd="5" destOrd="0" presId="urn:microsoft.com/office/officeart/2005/8/layout/radial4"/>
    <dgm:cxn modelId="{C75B3C49-0779-4AD3-A0FA-A0E2B208720B}" type="presParOf" srcId="{86007774-FBF4-4F51-BCF9-DFA17366FA44}" destId="{5F3EDA00-7E01-4A93-B163-FCE669AD7C94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C07011-D9B9-4368-8025-D221E36ABE8A}">
      <dsp:nvSpPr>
        <dsp:cNvPr id="0" name=""/>
        <dsp:cNvSpPr/>
      </dsp:nvSpPr>
      <dsp:spPr>
        <a:xfrm>
          <a:off x="2155507" y="2277603"/>
          <a:ext cx="1784985" cy="17849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err="1" smtClean="0"/>
            <a:t>Mellou</a:t>
          </a:r>
          <a:endParaRPr lang="en-GB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 smtClean="0"/>
            <a:t>1996</a:t>
          </a:r>
          <a:endParaRPr lang="en-US" sz="2900" kern="1200" dirty="0"/>
        </a:p>
      </dsp:txBody>
      <dsp:txXfrm>
        <a:off x="2416912" y="2539008"/>
        <a:ext cx="1262175" cy="1262175"/>
      </dsp:txXfrm>
    </dsp:sp>
    <dsp:sp modelId="{AF34A7CC-EA50-44D7-B8BA-233EEB34ABE9}">
      <dsp:nvSpPr>
        <dsp:cNvPr id="0" name=""/>
        <dsp:cNvSpPr/>
      </dsp:nvSpPr>
      <dsp:spPr>
        <a:xfrm rot="12900000">
          <a:off x="871449" y="1920360"/>
          <a:ext cx="1510013" cy="508720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F5537F-8323-4A6A-9046-2406BFE73BBF}">
      <dsp:nvSpPr>
        <dsp:cNvPr id="0" name=""/>
        <dsp:cNvSpPr/>
      </dsp:nvSpPr>
      <dsp:spPr>
        <a:xfrm>
          <a:off x="160123" y="1063372"/>
          <a:ext cx="1695735" cy="13565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36195" rIns="36195" bIns="3619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Environment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err="1" smtClean="0"/>
            <a:t>Amgylchedd</a:t>
          </a:r>
          <a:endParaRPr lang="en-US" sz="1900" kern="1200" dirty="0"/>
        </a:p>
      </dsp:txBody>
      <dsp:txXfrm>
        <a:off x="199856" y="1103105"/>
        <a:ext cx="1616269" cy="1277122"/>
      </dsp:txXfrm>
    </dsp:sp>
    <dsp:sp modelId="{1C4F2F59-99E9-4591-95DF-7CE3E3E5AB83}">
      <dsp:nvSpPr>
        <dsp:cNvPr id="0" name=""/>
        <dsp:cNvSpPr/>
      </dsp:nvSpPr>
      <dsp:spPr>
        <a:xfrm rot="16200000">
          <a:off x="2292993" y="1180352"/>
          <a:ext cx="1510013" cy="508720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DDA94A-CD81-4DE1-A7AC-0DD0618F17BC}">
      <dsp:nvSpPr>
        <dsp:cNvPr id="0" name=""/>
        <dsp:cNvSpPr/>
      </dsp:nvSpPr>
      <dsp:spPr>
        <a:xfrm>
          <a:off x="2200132" y="1411"/>
          <a:ext cx="1695735" cy="13565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36195" rIns="36195" bIns="3619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Programmes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err="1" smtClean="0"/>
            <a:t>Rhaglenni</a:t>
          </a:r>
          <a:endParaRPr lang="en-US" sz="1900" kern="1200" dirty="0"/>
        </a:p>
      </dsp:txBody>
      <dsp:txXfrm>
        <a:off x="2239865" y="41144"/>
        <a:ext cx="1616269" cy="1277122"/>
      </dsp:txXfrm>
    </dsp:sp>
    <dsp:sp modelId="{2EC89927-146C-4284-856F-7C3228DDED4C}">
      <dsp:nvSpPr>
        <dsp:cNvPr id="0" name=""/>
        <dsp:cNvSpPr/>
      </dsp:nvSpPr>
      <dsp:spPr>
        <a:xfrm rot="19500000">
          <a:off x="3714536" y="1920360"/>
          <a:ext cx="1510013" cy="508720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3EDA00-7E01-4A93-B163-FCE669AD7C94}">
      <dsp:nvSpPr>
        <dsp:cNvPr id="0" name=""/>
        <dsp:cNvSpPr/>
      </dsp:nvSpPr>
      <dsp:spPr>
        <a:xfrm>
          <a:off x="4240140" y="1063372"/>
          <a:ext cx="1695735" cy="13565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36195" rIns="36195" bIns="3619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Teachers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err="1" smtClean="0"/>
            <a:t>Athrawon</a:t>
          </a:r>
          <a:endParaRPr lang="en-US" sz="1900" kern="1200" dirty="0"/>
        </a:p>
      </dsp:txBody>
      <dsp:txXfrm>
        <a:off x="4279873" y="1103105"/>
        <a:ext cx="1616269" cy="12771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E9C6D4FF-09E1-1F42-9E10-342BC6687B18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9CE30F85-0A76-D84F-9BEA-60EC2572A81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4994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8385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4926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0B2F22-B764-DE4B-B0CC-B4C0679D8DC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4913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8352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Art Costa </a:t>
            </a:r>
            <a:r>
              <a:rPr lang="en-GB" dirty="0" err="1" smtClean="0"/>
              <a:t>Benna</a:t>
            </a:r>
            <a:r>
              <a:rPr lang="en-GB" dirty="0" smtClean="0"/>
              <a:t> </a:t>
            </a:r>
            <a:r>
              <a:rPr lang="en-GB" dirty="0" err="1" smtClean="0"/>
              <a:t>Kallick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/>
              <a:t>The Habits of Mind are an identified set of 16 problem solving, life related skills, necessary to</a:t>
            </a:r>
          </a:p>
          <a:p>
            <a:r>
              <a:rPr lang="en-GB" dirty="0"/>
              <a:t>effectively operate in society and promote strategic reasoning, insightfulness, perseverance,</a:t>
            </a:r>
          </a:p>
          <a:p>
            <a:r>
              <a:rPr lang="en-GB" dirty="0"/>
              <a:t>creativity and craftsmanship. The understanding and application of these 16 Habits of Mind serve to</a:t>
            </a:r>
          </a:p>
          <a:p>
            <a:r>
              <a:rPr lang="en-GB" dirty="0"/>
              <a:t>provide the individual with skills to work through real life situations that equip that person to respond</a:t>
            </a:r>
          </a:p>
          <a:p>
            <a:r>
              <a:rPr lang="en-GB" dirty="0"/>
              <a:t>Use awareness (cues), thought, and intentional strategy in order to gain a positive outcome.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9514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8891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245161" indent="-36796236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489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897849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4677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795699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fld id="{0570C5F6-83EC-44D7-81D7-73E7B08B9F3C}" type="slidenum">
              <a:rPr lang="en-GB" altLang="en-US" sz="1200"/>
              <a:pPr eaLnBrk="1" hangingPunct="1"/>
              <a:t>7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20427980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245161" indent="-36796236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489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897849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4677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795699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fld id="{CF6BCC73-D74B-4A96-A77B-73D7C61CEDD2}" type="slidenum">
              <a:rPr lang="en-GB" altLang="en-US" sz="1200"/>
              <a:pPr eaLnBrk="1" hangingPunct="1"/>
              <a:t>8</a:t>
            </a:fld>
            <a:endParaRPr lang="en-GB" altLang="en-US" sz="120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2510569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245161" indent="-36796236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489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897849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4677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795699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fld id="{30429395-B08B-42E4-848D-9B63AFEA0010}" type="slidenum">
              <a:rPr lang="en-GB" altLang="en-US" sz="1200"/>
              <a:pPr eaLnBrk="1" hangingPunct="1"/>
              <a:t>9</a:t>
            </a:fld>
            <a:endParaRPr lang="en-GB" altLang="en-US" sz="120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0865823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0B2F22-B764-DE4B-B0CC-B4C0679D8DC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5736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245161" indent="-36796236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4892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897849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46774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795699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fld id="{C748B172-78DE-4D64-A0FC-CA927C4BA908}" type="slidenum">
              <a:rPr lang="en-GB" altLang="en-US" sz="1200"/>
              <a:pPr eaLnBrk="1" hangingPunct="1"/>
              <a:t>11</a:t>
            </a:fld>
            <a:endParaRPr lang="en-GB" altLang="en-US" sz="1200"/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 smtClean="0"/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5943152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0B2F22-B764-DE4B-B0CC-B4C0679D8DC0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6707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97550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8637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8542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385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u="sng" dirty="0" smtClean="0">
              <a:solidFill>
                <a:srgbClr val="FF0000"/>
              </a:solidFill>
            </a:endParaRPr>
          </a:p>
          <a:p>
            <a:endParaRPr lang="en-GB" u="sng" dirty="0" smtClean="0">
              <a:solidFill>
                <a:srgbClr val="FF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96057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34624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65064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420851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94872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http://www.arts.wales/arts-in-wales/creative-learning</a:t>
            </a:r>
          </a:p>
          <a:p>
            <a:endParaRPr lang="en-US" dirty="0" smtClean="0"/>
          </a:p>
          <a:p>
            <a:r>
              <a:rPr lang="en-US" dirty="0" smtClean="0"/>
              <a:t>Creative learning through the arts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68117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447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47342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48162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39004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23685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99247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90436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92923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E30F85-0A76-D84F-9BEA-60EC2572A816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79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803405"/>
            <a:ext cx="73152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632201"/>
            <a:ext cx="73152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932170" y="4323845"/>
            <a:ext cx="2297429" cy="365125"/>
          </a:xfrm>
        </p:spPr>
        <p:txBody>
          <a:bodyPr/>
          <a:lstStyle/>
          <a:p>
            <a:fld id="{F8EAB1E9-41D0-3F41-9160-CDB4647070FC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14400" y="4323846"/>
            <a:ext cx="488061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57900" y="1430867"/>
            <a:ext cx="2171700" cy="365125"/>
          </a:xfrm>
        </p:spPr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575494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AB1E9-41D0-3F41-9160-CDB4647070FC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548DA-115C-464B-86B5-4EB73769313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7097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4"/>
            <a:ext cx="7955280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3641726"/>
            <a:ext cx="7955281" cy="1354134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F8EAB1E9-41D0-3F41-9160-CDB4647070FC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3" cy="365125"/>
          </a:xfrm>
        </p:spPr>
        <p:txBody>
          <a:bodyPr/>
          <a:lstStyle/>
          <a:p>
            <a:fld id="{BF77D87C-65A5-496D-87B3-2194CD1739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117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4360" y="2194560"/>
            <a:ext cx="3910579" cy="406908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2099" y="2194560"/>
            <a:ext cx="3907540" cy="406908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AB1E9-41D0-3F41-9160-CDB4647070FC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548DA-115C-464B-86B5-4EB73769313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718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762000"/>
            <a:ext cx="637794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1279" y="2183802"/>
            <a:ext cx="3683659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4359" y="3132667"/>
            <a:ext cx="3910579" cy="31309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9018" y="2183802"/>
            <a:ext cx="368062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2098" y="3132667"/>
            <a:ext cx="3907541" cy="31309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AB1E9-41D0-3F41-9160-CDB4647070FC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548DA-115C-464B-86B5-4EB73769313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828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AB1E9-41D0-3F41-9160-CDB4647070FC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548DA-115C-464B-86B5-4EB73769313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52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AB1E9-41D0-3F41-9160-CDB4647070FC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548DA-115C-464B-86B5-4EB73769313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536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30861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746760"/>
            <a:ext cx="4663440" cy="5516880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308610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AB1E9-41D0-3F41-9160-CDB4647070FC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548DA-115C-464B-86B5-4EB73769313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7134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407573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77524" y="751242"/>
            <a:ext cx="3674234" cy="5512398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407573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AB1E9-41D0-3F41-9160-CDB4647070FC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548DA-115C-464B-86B5-4EB73769313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574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55" y="4697361"/>
            <a:ext cx="7956482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94355" y="977035"/>
            <a:ext cx="7950260" cy="340697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5516716"/>
            <a:ext cx="7955280" cy="746924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AB1E9-41D0-3F41-9160-CDB4647070FC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548DA-115C-464B-86B5-4EB73769313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3797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3"/>
            <a:ext cx="795528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649134"/>
            <a:ext cx="7772400" cy="1330852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F8EAB1E9-41D0-3F41-9160-CDB4647070FC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9A1548DA-115C-464B-86B5-4EB73769313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2660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351" y="753534"/>
            <a:ext cx="7613650" cy="2756234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77899" y="3509768"/>
            <a:ext cx="7194552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174597"/>
            <a:ext cx="7778752" cy="821265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F8EAB1E9-41D0-3F41-9160-CDB4647070FC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9438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9A1548DA-115C-464B-86B5-4EB73769313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231458" y="80772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46733" y="302133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29546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24702"/>
            <a:ext cx="7774782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92" y="3648316"/>
            <a:ext cx="7773608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78884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F8EAB1E9-41D0-3F41-9160-CDB4647070FC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8884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9A1548DA-115C-464B-86B5-4EB73769313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4705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171701" y="762000"/>
            <a:ext cx="637793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94361" y="2202080"/>
            <a:ext cx="2560320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9436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02237" y="2201333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00781" y="2904068"/>
            <a:ext cx="2560320" cy="335957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9319" y="2192866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932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AB1E9-41D0-3F41-9160-CDB4647070FC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548DA-115C-464B-86B5-4EB73769313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9008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171702" y="762000"/>
            <a:ext cx="6381984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94360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94360" y="2331720"/>
            <a:ext cx="2560320" cy="15073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94360" y="4796103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291873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291872" y="2331720"/>
            <a:ext cx="2560320" cy="1509862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290858" y="4796102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93365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93364" y="2331721"/>
            <a:ext cx="2560320" cy="1508919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93272" y="4796100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AB1E9-41D0-3F41-9160-CDB4647070FC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548DA-115C-464B-86B5-4EB73769313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3467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2194560"/>
            <a:ext cx="7955280" cy="406908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EAB1E9-41D0-3F41-9160-CDB4647070FC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548DA-115C-464B-86B5-4EB73769313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5962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6590" y="747183"/>
            <a:ext cx="1543050" cy="424867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746126"/>
            <a:ext cx="6278035" cy="424973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F8EAB1E9-41D0-3F41-9160-CDB4647070FC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9A1548DA-115C-464B-86B5-4EB73769313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7768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3163" y="457200"/>
            <a:ext cx="7772400" cy="1143000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1173163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35563" y="1981200"/>
            <a:ext cx="3810000" cy="4114800"/>
          </a:xfrm>
        </p:spPr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4656AF1-008A-4BBA-B462-3E73043BF3A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23105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3163" y="457200"/>
            <a:ext cx="7772400" cy="1143000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1173163" y="1981200"/>
            <a:ext cx="77724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D04A916-2AF6-42D5-9846-6552404852A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05928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081088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71700" y="764373"/>
            <a:ext cx="637794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2194560"/>
            <a:ext cx="7955280" cy="4069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EAB1E9-41D0-3F41-9160-CDB4647070FC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1548DA-115C-464B-86B5-4EB73769313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4800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  <p:sldLayoutId id="2147483870" r:id="rId12"/>
    <p:sldLayoutId id="2147483871" r:id="rId13"/>
    <p:sldLayoutId id="2147483872" r:id="rId14"/>
    <p:sldLayoutId id="2147483873" r:id="rId15"/>
    <p:sldLayoutId id="2147483874" r:id="rId16"/>
    <p:sldLayoutId id="2147483875" r:id="rId17"/>
    <p:sldLayoutId id="2147483876" r:id="rId18"/>
    <p:sldLayoutId id="2147483877" r:id="rId19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.uk/imgres?imgurl=http://www.unbf.ca/education/ecc/images/KatxNeds.jpg&amp;imgrefurl=http://www.unbf.ca/education/ecc/publications/ECCPub/KatzPart1.htm&amp;h=315&amp;w=448&amp;sz=47&amp;hl=en&amp;start=114&amp;tbnid=H9kGrqTO_cxDdM:&amp;tbnh=89&amp;tbnw=127&amp;prev=/images?q=Reggio+teachers+Documentation&amp;start=100&amp;gbv=2&amp;ndsp=20&amp;svnum=10&amp;hl=en&amp;sa=N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3.jpeg"/><Relationship Id="rId5" Type="http://schemas.openxmlformats.org/officeDocument/2006/relationships/hyperlink" Target="http://images.google.co.uk/imgres?imgurl=http://www.artinliverpool.com/blogarch/angel1.jpg&amp;imgrefurl=http://www.artinliverpool.com/blogarch/2005/10/&amp;h=191&amp;w=200&amp;sz=11&amp;hl=en&amp;start=59&amp;tbnid=O3OBC6StrRSwwM:&amp;tbnh=99&amp;tbnw=104&amp;prev=/images?q=Reggio+children's+drawings&amp;start=40&amp;gbv=2&amp;ndsp=20&amp;svnum=10&amp;hl=en&amp;sa=N" TargetMode="Externa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hyperlink" Target="http://images.google.co.uk/imgres?imgurl=http://www.bbc.co.uk/leicester/content/images/2005/07/14/reggio_gallery_image7_470x352.jpg&amp;imgrefurl=http://www.bbc.co.uk/leicester/content/image_galleries/reggio_emilia_gallery.shtml?6&amp;h=352&amp;w=470&amp;sz=56&amp;hl=en&amp;start=33&amp;um=1&amp;tbnid=Q20ni7cmlRRF1M:&amp;tbnh=97&amp;tbnw=129&amp;prev=/images?q=Reggio+children&amp;start=20&amp;ndsp=20&amp;svnum=10&amp;um=1&amp;hl=en&amp;sa=N" TargetMode="External"/><Relationship Id="rId3" Type="http://schemas.openxmlformats.org/officeDocument/2006/relationships/hyperlink" Target="http://images.google.co.uk/imgres?imgurl=http://www.liverpoolmuseums.org.uk/whatsOnNet/graphics/thumbs/reggiohorse.gif&amp;imgrefurl=http://www.liverpoolmuseums.org.uk/whatsonnet/displayexhibitions.aspx?mode=past&amp;h=82&amp;w=150&amp;sz=1&amp;hl=en&amp;start=22&amp;um=1&amp;tbnid=DjvXZMWRYA9_wM:&amp;tbnh=52&amp;tbnw=96&amp;prev=/images?q=The+hundred+languages+of+children+exhibition&amp;start=20&amp;ndsp=20&amp;svnum=10&amp;um=1&amp;hl=en&amp;sa=N" TargetMode="External"/><Relationship Id="rId7" Type="http://schemas.openxmlformats.org/officeDocument/2006/relationships/hyperlink" Target="http://images.google.co.uk/imgres?imgurl=http://zerosei.comune.re.it/immagini/pann2.jpg&amp;imgrefurl=http://zerosei.comune.re.it/inter/100exhibit.htm&amp;h=249&amp;w=350&amp;sz=12&amp;hl=en&amp;start=2&amp;um=1&amp;tbnid=KmdfFSkLuj_lRM:&amp;tbnh=85&amp;tbnw=120&amp;prev=/images?q=Reggio+children+exhibition&amp;svnum=10&amp;um=1&amp;hl=en" TargetMode="External"/><Relationship Id="rId12" Type="http://schemas.openxmlformats.org/officeDocument/2006/relationships/image" Target="../media/image1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11" Type="http://schemas.openxmlformats.org/officeDocument/2006/relationships/hyperlink" Target="http://images.google.co.uk/imgres?imgurl=http://www.trondheim.kommune.no/multimedia.ap?id=1114989959&amp;imgrefurl=http://www.trondheim.kommune.no/content.ap?thisId=1117618798&amp;h=789&amp;w=570&amp;sz=58&amp;hl=en&amp;start=19&amp;um=1&amp;tbnid=p7-1fQWhO0MvIM:&amp;tbnh=143&amp;tbnw=103&amp;prev=/images?q=Remida+day&amp;svnum=10&amp;um=1&amp;hl=en" TargetMode="External"/><Relationship Id="rId5" Type="http://schemas.openxmlformats.org/officeDocument/2006/relationships/hyperlink" Target="http://images.google.co.uk/imgres?imgurl=http://zerosei.comune.re.it/immagini/affresco57.jpg&amp;imgrefurl=http://zerosei.comune.re.it/inter/100exhibit.htm&amp;h=310&amp;w=530&amp;sz=26&amp;hl=en&amp;start=1&amp;um=1&amp;tbnid=BHwemfp5YgOBnM:&amp;tbnh=77&amp;tbnw=132&amp;prev=/images?q=Reggio+children+exhibition&amp;svnum=10&amp;um=1&amp;hl=en" TargetMode="External"/><Relationship Id="rId10" Type="http://schemas.openxmlformats.org/officeDocument/2006/relationships/image" Target="../media/image17.jpeg"/><Relationship Id="rId4" Type="http://schemas.openxmlformats.org/officeDocument/2006/relationships/image" Target="../media/image14.jpeg"/><Relationship Id="rId9" Type="http://schemas.openxmlformats.org/officeDocument/2006/relationships/hyperlink" Target="http://images.google.co.uk/imgres?imgurl=http://lipman.memphis.edu/shared/shared_lipman/Photos/LightTable.jpg&amp;imgrefurl=http://lipman.memphis.edu/academic_programs.htm&amp;h=200&amp;w=200&amp;sz=44&amp;hl=en&amp;start=8&amp;um=1&amp;tbnid=vQhEsIEU2GOjzM:&amp;tbnh=104&amp;tbnw=104&amp;prev=/images?q=Reggio+and+light&amp;svnum=10&amp;um=1&amp;hl=en" TargetMode="External"/><Relationship Id="rId1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o.uk/imgres?imgurl=http://www.cra.org/Activities/craw/dmp/awards/2005/Lee/pics/Pastries&amp;imgrefurl=http://www.cra.org/Activities/craw/dmp/awards/2005/Lee/journal.html&amp;h=1728&amp;w=2304&amp;sz=1818&amp;hl=en&amp;start=15&amp;tbnid=cWIMcnWzxlTN9M:&amp;tbnh=112&amp;tbnw=150&amp;prev=/images?q=pastries&amp;gbv=2&amp;svnum=10&amp;hl=en" TargetMode="External"/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Relationship Id="rId9" Type="http://schemas.openxmlformats.org/officeDocument/2006/relationships/image" Target="../media/image2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png"/><Relationship Id="rId5" Type="http://schemas.openxmlformats.org/officeDocument/2006/relationships/image" Target="../media/image32.jpg"/><Relationship Id="rId4" Type="http://schemas.openxmlformats.org/officeDocument/2006/relationships/image" Target="../media/image31.jp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gi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jpeg"/><Relationship Id="rId3" Type="http://schemas.openxmlformats.org/officeDocument/2006/relationships/image" Target="../media/image41.png"/><Relationship Id="rId7" Type="http://schemas.openxmlformats.org/officeDocument/2006/relationships/image" Target="../media/image45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44.png"/><Relationship Id="rId5" Type="http://schemas.openxmlformats.org/officeDocument/2006/relationships/image" Target="../media/image43.jpeg"/><Relationship Id="rId4" Type="http://schemas.openxmlformats.org/officeDocument/2006/relationships/image" Target="../media/image42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7" Type="http://schemas.openxmlformats.org/officeDocument/2006/relationships/image" Target="../media/image55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jpg"/><Relationship Id="rId5" Type="http://schemas.openxmlformats.org/officeDocument/2006/relationships/image" Target="../media/image53.png"/><Relationship Id="rId4" Type="http://schemas.openxmlformats.org/officeDocument/2006/relationships/image" Target="../media/image52.jp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resources.hwb.wales.gov.uk/VTC/ngfl/2007-08/art/my_square_mile/index.html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2030" y="35930"/>
            <a:ext cx="8229600" cy="1828800"/>
          </a:xfrm>
        </p:spPr>
        <p:txBody>
          <a:bodyPr/>
          <a:lstStyle/>
          <a:p>
            <a:r>
              <a:rPr lang="en-US" dirty="0"/>
              <a:t>E</a:t>
            </a:r>
            <a:r>
              <a:rPr lang="en-US" dirty="0" smtClean="0"/>
              <a:t>CAD5005</a:t>
            </a:r>
            <a:r>
              <a:rPr lang="en-US" dirty="0" smtClean="0"/>
              <a:t>/C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65254" y="6475652"/>
            <a:ext cx="5192698" cy="764695"/>
          </a:xfrm>
        </p:spPr>
        <p:txBody>
          <a:bodyPr/>
          <a:lstStyle/>
          <a:p>
            <a:r>
              <a:rPr lang="en-US" dirty="0" smtClean="0"/>
              <a:t>c.jennings@uwtsd.ac.uk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506412">
            <a:off x="327458" y="2015547"/>
            <a:ext cx="2466975" cy="18478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09381">
            <a:off x="6297468" y="2044122"/>
            <a:ext cx="2552700" cy="17907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387" y="2056245"/>
            <a:ext cx="2847975" cy="16002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3881" y="3975083"/>
            <a:ext cx="2478162" cy="14954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627" y="3982719"/>
            <a:ext cx="2158420" cy="25442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3206" y="351353"/>
            <a:ext cx="8069410" cy="1126094"/>
          </a:xfrm>
        </p:spPr>
        <p:txBody>
          <a:bodyPr>
            <a:noAutofit/>
          </a:bodyPr>
          <a:lstStyle/>
          <a:p>
            <a:r>
              <a:rPr lang="en-US" sz="3200" dirty="0" smtClean="0"/>
              <a:t>Learning Outcomes/ QTS standards</a:t>
            </a:r>
            <a:br>
              <a:rPr lang="en-US" sz="3200" dirty="0" smtClean="0"/>
            </a:br>
            <a:r>
              <a:rPr lang="en-US" sz="3200" dirty="0" err="1" smtClean="0"/>
              <a:t>Deilliannau</a:t>
            </a:r>
            <a:r>
              <a:rPr lang="en-US" sz="3200" dirty="0" smtClean="0"/>
              <a:t> </a:t>
            </a:r>
            <a:r>
              <a:rPr lang="en-US" sz="3200" dirty="0" err="1" smtClean="0"/>
              <a:t>Dysgu</a:t>
            </a:r>
            <a:r>
              <a:rPr lang="en-US" sz="3200" dirty="0" smtClean="0"/>
              <a:t>/ </a:t>
            </a:r>
            <a:r>
              <a:rPr lang="en-US" sz="3200" dirty="0" err="1" smtClean="0"/>
              <a:t>Safonau</a:t>
            </a:r>
            <a:r>
              <a:rPr lang="en-US" sz="3200" dirty="0" smtClean="0"/>
              <a:t> SAC</a:t>
            </a:r>
            <a:endParaRPr lang="en-US" sz="32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894611" y="2507786"/>
            <a:ext cx="7086600" cy="2729232"/>
          </a:xfrm>
        </p:spPr>
        <p:txBody>
          <a:bodyPr>
            <a:normAutofit lnSpcReduction="10000"/>
          </a:bodyPr>
          <a:lstStyle/>
          <a:p>
            <a:pPr algn="l"/>
            <a:r>
              <a:rPr lang="en-US" sz="3200" b="1" dirty="0" smtClean="0">
                <a:solidFill>
                  <a:schemeClr val="tx1"/>
                </a:solidFill>
                <a:latin typeface="+mj-lt"/>
              </a:rPr>
              <a:t>LO/ DD: 3</a:t>
            </a:r>
          </a:p>
          <a:p>
            <a:pPr algn="l"/>
            <a:endParaRPr lang="en-US" sz="3200" b="1" dirty="0" smtClean="0">
              <a:solidFill>
                <a:schemeClr val="tx1"/>
              </a:solidFill>
              <a:latin typeface="+mj-lt"/>
            </a:endParaRPr>
          </a:p>
          <a:p>
            <a:pPr algn="l"/>
            <a:r>
              <a:rPr lang="en-US" sz="3200" b="1" dirty="0" smtClean="0">
                <a:solidFill>
                  <a:schemeClr val="tx1"/>
                </a:solidFill>
                <a:latin typeface="+mj-lt"/>
              </a:rPr>
              <a:t>Standards / </a:t>
            </a:r>
            <a:r>
              <a:rPr lang="en-US" sz="3200" b="1" dirty="0" err="1" smtClean="0">
                <a:solidFill>
                  <a:schemeClr val="tx1"/>
                </a:solidFill>
                <a:latin typeface="+mj-lt"/>
              </a:rPr>
              <a:t>Safonau</a:t>
            </a:r>
            <a:r>
              <a:rPr lang="en-US" sz="3200" b="1" dirty="0" smtClean="0">
                <a:solidFill>
                  <a:schemeClr val="tx1"/>
                </a:solidFill>
                <a:latin typeface="+mj-lt"/>
              </a:rPr>
              <a:t>:</a:t>
            </a:r>
          </a:p>
          <a:p>
            <a:pPr algn="l"/>
            <a:r>
              <a:rPr lang="en-GB" sz="3200" b="1" dirty="0" smtClean="0">
                <a:solidFill>
                  <a:schemeClr val="tx1"/>
                </a:solidFill>
                <a:latin typeface="+mj-lt"/>
              </a:rPr>
              <a:t>S1.2, S1.3, S2.1</a:t>
            </a:r>
          </a:p>
          <a:p>
            <a:pPr algn="l"/>
            <a:r>
              <a:rPr lang="en-GB" sz="3200" b="1" dirty="0" smtClean="0">
                <a:solidFill>
                  <a:schemeClr val="tx1"/>
                </a:solidFill>
                <a:latin typeface="+mj-lt"/>
              </a:rPr>
              <a:t>S3.3.3 S3.3.</a:t>
            </a:r>
            <a:r>
              <a:rPr lang="en-GB" sz="3200" b="1" dirty="0" smtClean="0">
                <a:solidFill>
                  <a:srgbClr val="000000"/>
                </a:solidFill>
                <a:latin typeface="+mj-lt"/>
              </a:rPr>
              <a:t>6</a:t>
            </a:r>
          </a:p>
          <a:p>
            <a:endParaRPr lang="en-US" sz="3200" b="1" dirty="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8580" y="176654"/>
            <a:ext cx="9144000" cy="1417638"/>
          </a:xfrm>
        </p:spPr>
        <p:txBody>
          <a:bodyPr>
            <a:normAutofit/>
          </a:bodyPr>
          <a:lstStyle/>
          <a:p>
            <a:pPr algn="l"/>
            <a:r>
              <a:rPr lang="en-US" sz="2800" dirty="0" smtClean="0"/>
              <a:t>Beth </a:t>
            </a:r>
            <a:r>
              <a:rPr lang="en-US" sz="2800" dirty="0" err="1" smtClean="0"/>
              <a:t>yw</a:t>
            </a:r>
            <a:r>
              <a:rPr lang="en-US" sz="2800" dirty="0" smtClean="0"/>
              <a:t> </a:t>
            </a:r>
            <a:r>
              <a:rPr lang="en-US" sz="2800" dirty="0" err="1" smtClean="0"/>
              <a:t>Celf</a:t>
            </a:r>
            <a:r>
              <a:rPr lang="en-US" sz="2800" dirty="0" smtClean="0"/>
              <a:t>?/ What is Art?</a:t>
            </a:r>
            <a:br>
              <a:rPr lang="en-US" sz="2800" dirty="0" smtClean="0"/>
            </a:br>
            <a:r>
              <a:rPr lang="en-US" sz="2800" dirty="0" smtClean="0"/>
              <a:t>Beth </a:t>
            </a:r>
            <a:r>
              <a:rPr lang="en-US" sz="2800" dirty="0" err="1" smtClean="0"/>
              <a:t>yw</a:t>
            </a:r>
            <a:r>
              <a:rPr lang="en-US" sz="2800" dirty="0" smtClean="0"/>
              <a:t> </a:t>
            </a:r>
            <a:r>
              <a:rPr lang="en-US" sz="2800" dirty="0" err="1" smtClean="0"/>
              <a:t>Creadigrwydd</a:t>
            </a:r>
            <a:r>
              <a:rPr lang="en-US" sz="2800" dirty="0" smtClean="0"/>
              <a:t>?/ What is Creativity?</a:t>
            </a:r>
            <a:endParaRPr lang="en-US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39377" y="1679106"/>
            <a:ext cx="3910579" cy="4069080"/>
          </a:xfrm>
        </p:spPr>
        <p:txBody>
          <a:bodyPr>
            <a:normAutofit/>
          </a:bodyPr>
          <a:lstStyle/>
          <a:p>
            <a:r>
              <a:rPr lang="en-US" b="1" dirty="0" err="1" smtClean="0"/>
              <a:t>Celf</a:t>
            </a:r>
            <a:r>
              <a:rPr lang="en-US" b="1" dirty="0" smtClean="0"/>
              <a:t> </a:t>
            </a:r>
            <a:r>
              <a:rPr lang="en-US" b="1" dirty="0" err="1" smtClean="0"/>
              <a:t>yw</a:t>
            </a:r>
            <a:r>
              <a:rPr lang="en-US" b="1" dirty="0" smtClean="0"/>
              <a:t>/ Art is:</a:t>
            </a:r>
          </a:p>
          <a:p>
            <a:pPr marL="0" indent="0">
              <a:buNone/>
            </a:pPr>
            <a:r>
              <a:rPr lang="en-US" b="1" dirty="0" smtClean="0"/>
              <a:t>ART lacks a satisfactory definition. It is easier to describe it as the way something is done -- "the use of skill and imagination in the creation of aesthetic objects, environments, or experiences that can be shared with others" </a:t>
            </a:r>
          </a:p>
          <a:p>
            <a:pPr>
              <a:buNone/>
            </a:pPr>
            <a:r>
              <a:rPr lang="en-US" dirty="0" smtClean="0"/>
              <a:t>      </a:t>
            </a:r>
            <a:r>
              <a:rPr lang="en-US" sz="1700" dirty="0" smtClean="0"/>
              <a:t>(</a:t>
            </a:r>
            <a:r>
              <a:rPr lang="en-US" sz="1700" u="sng" dirty="0" smtClean="0"/>
              <a:t>Britannica Online)accessed 2017</a:t>
            </a:r>
          </a:p>
          <a:p>
            <a:pPr>
              <a:buNone/>
            </a:pPr>
            <a:endParaRPr lang="en-US" u="sng" dirty="0" smtClean="0">
              <a:effectLst/>
            </a:endParaRP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0580" y="1623312"/>
            <a:ext cx="3999490" cy="4668999"/>
          </a:xfrm>
        </p:spPr>
        <p:txBody>
          <a:bodyPr>
            <a:normAutofit/>
          </a:bodyPr>
          <a:lstStyle/>
          <a:p>
            <a:r>
              <a:rPr lang="en-US" b="1" dirty="0" err="1" smtClean="0"/>
              <a:t>Creadigrwydd</a:t>
            </a:r>
            <a:r>
              <a:rPr lang="en-US" b="1" dirty="0" smtClean="0"/>
              <a:t> </a:t>
            </a:r>
            <a:r>
              <a:rPr lang="en-US" b="1" dirty="0" err="1" smtClean="0"/>
              <a:t>yw</a:t>
            </a:r>
            <a:r>
              <a:rPr lang="en-US" b="1" dirty="0" smtClean="0"/>
              <a:t>/ Creativity is:</a:t>
            </a:r>
          </a:p>
          <a:p>
            <a:pPr>
              <a:buNone/>
            </a:pPr>
            <a:r>
              <a:rPr lang="en-US" dirty="0" smtClean="0"/>
              <a:t>     Creativity is defined as the tendency to generate or recognize ideas, alternatives, or possibilities that may be useful in solving problems, communicating with others, and entertaining ourselves and others.                     </a:t>
            </a:r>
          </a:p>
          <a:p>
            <a:pPr>
              <a:buNone/>
            </a:pPr>
            <a:r>
              <a:rPr lang="en-US" dirty="0" smtClean="0"/>
              <a:t>                     Franken(2006:396)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44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What is creativity?</a:t>
            </a:r>
            <a:br>
              <a:rPr lang="en-US" dirty="0" smtClean="0"/>
            </a:br>
            <a:r>
              <a:rPr lang="en-US" dirty="0" smtClean="0"/>
              <a:t>Beth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creadigrwydd</a:t>
            </a:r>
            <a:r>
              <a:rPr lang="en-US" dirty="0" smtClean="0">
                <a:solidFill>
                  <a:srgbClr val="000000"/>
                </a:solidFill>
              </a:rPr>
              <a:t>?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2328163"/>
            <a:ext cx="4038600" cy="4525963"/>
          </a:xfrm>
        </p:spPr>
        <p:txBody>
          <a:bodyPr/>
          <a:lstStyle/>
          <a:p>
            <a:r>
              <a:rPr lang="en-US" dirty="0" smtClean="0">
                <a:latin typeface="+mj-lt"/>
              </a:rPr>
              <a:t>Multi faceted</a:t>
            </a:r>
          </a:p>
          <a:p>
            <a:endParaRPr lang="en-US" dirty="0" smtClean="0">
              <a:latin typeface="+mj-lt"/>
            </a:endParaRPr>
          </a:p>
          <a:p>
            <a:r>
              <a:rPr lang="en-US" dirty="0" smtClean="0">
                <a:latin typeface="+mj-lt"/>
              </a:rPr>
              <a:t>More than ‘the arts’</a:t>
            </a:r>
          </a:p>
          <a:p>
            <a:endParaRPr lang="en-US" dirty="0" smtClean="0">
              <a:latin typeface="+mj-lt"/>
            </a:endParaRPr>
          </a:p>
          <a:p>
            <a:r>
              <a:rPr lang="en-US" dirty="0" smtClean="0">
                <a:latin typeface="+mj-lt"/>
              </a:rPr>
              <a:t>Nurture  </a:t>
            </a:r>
          </a:p>
          <a:p>
            <a:endParaRPr lang="en-US" dirty="0" smtClean="0">
              <a:latin typeface="+mj-lt"/>
            </a:endParaRPr>
          </a:p>
          <a:p>
            <a:r>
              <a:rPr lang="en-US" dirty="0" smtClean="0">
                <a:latin typeface="+mj-lt"/>
              </a:rPr>
              <a:t>Crucial                </a:t>
            </a:r>
            <a:r>
              <a:rPr lang="en-US" dirty="0" smtClean="0"/>
              <a:t>    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1732" y="2332037"/>
            <a:ext cx="4412268" cy="4525963"/>
          </a:xfrm>
        </p:spPr>
        <p:txBody>
          <a:bodyPr/>
          <a:lstStyle/>
          <a:p>
            <a:r>
              <a:rPr lang="en-US" dirty="0" err="1" smtClean="0">
                <a:latin typeface="+mj-lt"/>
              </a:rPr>
              <a:t>Aml</a:t>
            </a:r>
            <a:r>
              <a:rPr lang="en-US" dirty="0" smtClean="0">
                <a:latin typeface="+mj-lt"/>
              </a:rPr>
              <a:t> </a:t>
            </a:r>
            <a:r>
              <a:rPr lang="en-US" dirty="0" err="1" smtClean="0">
                <a:latin typeface="+mj-lt"/>
              </a:rPr>
              <a:t>agweddog</a:t>
            </a:r>
            <a:endParaRPr lang="en-US" dirty="0" smtClean="0">
              <a:latin typeface="+mj-lt"/>
            </a:endParaRPr>
          </a:p>
          <a:p>
            <a:endParaRPr lang="en-US" dirty="0" smtClean="0">
              <a:latin typeface="+mj-lt"/>
            </a:endParaRPr>
          </a:p>
          <a:p>
            <a:r>
              <a:rPr lang="en-US" dirty="0" err="1" smtClean="0">
                <a:latin typeface="+mj-lt"/>
              </a:rPr>
              <a:t>Mwy</a:t>
            </a:r>
            <a:r>
              <a:rPr lang="en-US" dirty="0" smtClean="0">
                <a:latin typeface="+mj-lt"/>
              </a:rPr>
              <a:t> </a:t>
            </a:r>
            <a:r>
              <a:rPr lang="en-US" dirty="0" err="1" smtClean="0">
                <a:latin typeface="+mj-lt"/>
              </a:rPr>
              <a:t>na’r</a:t>
            </a:r>
            <a:r>
              <a:rPr lang="en-US" dirty="0" smtClean="0">
                <a:latin typeface="+mj-lt"/>
              </a:rPr>
              <a:t> ‘</a:t>
            </a:r>
            <a:r>
              <a:rPr lang="en-US" dirty="0" err="1" smtClean="0">
                <a:latin typeface="+mj-lt"/>
              </a:rPr>
              <a:t>celfyddydau</a:t>
            </a:r>
            <a:r>
              <a:rPr lang="en-US" dirty="0" smtClean="0">
                <a:latin typeface="+mj-lt"/>
              </a:rPr>
              <a:t>’</a:t>
            </a:r>
          </a:p>
          <a:p>
            <a:endParaRPr lang="en-US" dirty="0" smtClean="0">
              <a:latin typeface="+mj-lt"/>
            </a:endParaRPr>
          </a:p>
          <a:p>
            <a:r>
              <a:rPr lang="en-US" dirty="0" err="1" smtClean="0">
                <a:latin typeface="+mj-lt"/>
              </a:rPr>
              <a:t>Meithrin</a:t>
            </a:r>
            <a:endParaRPr lang="en-US" dirty="0" smtClean="0">
              <a:latin typeface="+mj-lt"/>
            </a:endParaRPr>
          </a:p>
          <a:p>
            <a:endParaRPr lang="en-US" dirty="0" smtClean="0">
              <a:latin typeface="+mj-lt"/>
            </a:endParaRPr>
          </a:p>
          <a:p>
            <a:r>
              <a:rPr lang="en-US" dirty="0" err="1" smtClean="0">
                <a:latin typeface="+mj-lt"/>
              </a:rPr>
              <a:t>Tyngedfennol</a:t>
            </a:r>
            <a:endParaRPr lang="en-US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5328" y="1336728"/>
            <a:ext cx="6390145" cy="479260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875295" y="387458"/>
            <a:ext cx="72687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 smtClean="0"/>
              <a:t>Arferion</a:t>
            </a:r>
            <a:r>
              <a:rPr lang="en-GB" sz="2400" b="1" dirty="0" smtClean="0"/>
              <a:t> y </a:t>
            </a:r>
            <a:r>
              <a:rPr lang="en-GB" sz="2400" b="1" dirty="0" err="1" smtClean="0"/>
              <a:t>Meddwl</a:t>
            </a:r>
            <a:r>
              <a:rPr lang="en-GB" sz="2400" b="1" dirty="0" smtClean="0"/>
              <a:t>     Habits of Mind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6515809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4330" y="3549113"/>
            <a:ext cx="2070323" cy="295242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02957" y="294467"/>
            <a:ext cx="8493070" cy="30469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dirty="0" smtClean="0"/>
              <a:t>   </a:t>
            </a:r>
            <a:r>
              <a:rPr lang="en-GB" sz="2400" b="1" dirty="0" err="1" smtClean="0"/>
              <a:t>Arferion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Meddwl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Creadigol</a:t>
            </a:r>
            <a:r>
              <a:rPr lang="en-GB" sz="2400" b="1" dirty="0" smtClean="0"/>
              <a:t>       Creative Habits of Mind</a:t>
            </a:r>
          </a:p>
          <a:p>
            <a:endParaRPr lang="en-GB" sz="2400" b="1" dirty="0"/>
          </a:p>
          <a:p>
            <a:r>
              <a:rPr lang="en-GB" sz="2400" b="1" dirty="0" smtClean="0"/>
              <a:t>            </a:t>
            </a:r>
            <a:r>
              <a:rPr lang="en-GB" sz="2400" b="1" dirty="0" err="1" smtClean="0"/>
              <a:t>Chwilfrydig</a:t>
            </a:r>
            <a:r>
              <a:rPr lang="en-GB" sz="2400" b="1" dirty="0" smtClean="0"/>
              <a:t>                                  Inquisitiveness</a:t>
            </a:r>
          </a:p>
          <a:p>
            <a:r>
              <a:rPr lang="en-GB" sz="2400" b="1" dirty="0"/>
              <a:t> </a:t>
            </a:r>
            <a:r>
              <a:rPr lang="en-GB" sz="2400" b="1" dirty="0" smtClean="0"/>
              <a:t>           </a:t>
            </a:r>
            <a:r>
              <a:rPr lang="en-GB" sz="2400" b="1" dirty="0" err="1" smtClean="0"/>
              <a:t>Cydweithio</a:t>
            </a:r>
            <a:r>
              <a:rPr lang="en-GB" sz="2400" b="1" dirty="0" smtClean="0"/>
              <a:t>                                  Collaboration</a:t>
            </a:r>
          </a:p>
          <a:p>
            <a:r>
              <a:rPr lang="en-GB" sz="2400" b="1" dirty="0"/>
              <a:t> </a:t>
            </a:r>
            <a:r>
              <a:rPr lang="en-GB" sz="2400" b="1" dirty="0" smtClean="0"/>
              <a:t>           </a:t>
            </a:r>
            <a:r>
              <a:rPr lang="en-GB" sz="2400" b="1" dirty="0" err="1" smtClean="0"/>
              <a:t>Dyfalbarhad</a:t>
            </a:r>
            <a:r>
              <a:rPr lang="en-GB" sz="2400" b="1" dirty="0" smtClean="0"/>
              <a:t>                                 Persistence</a:t>
            </a:r>
          </a:p>
          <a:p>
            <a:r>
              <a:rPr lang="en-GB" sz="2400" b="1" dirty="0"/>
              <a:t> </a:t>
            </a:r>
            <a:r>
              <a:rPr lang="en-GB" sz="2400" b="1" dirty="0" smtClean="0"/>
              <a:t>           </a:t>
            </a:r>
            <a:r>
              <a:rPr lang="en-GB" sz="2400" b="1" dirty="0" err="1" smtClean="0"/>
              <a:t>Disgybledig</a:t>
            </a:r>
            <a:r>
              <a:rPr lang="en-GB" sz="2400" b="1" dirty="0" smtClean="0"/>
              <a:t>                                   Disciplined</a:t>
            </a:r>
          </a:p>
          <a:p>
            <a:r>
              <a:rPr lang="en-GB" sz="2400" b="1" dirty="0"/>
              <a:t> </a:t>
            </a:r>
            <a:r>
              <a:rPr lang="en-GB" sz="2400" b="1" dirty="0" smtClean="0"/>
              <a:t>           </a:t>
            </a:r>
            <a:r>
              <a:rPr lang="en-GB" sz="2400" b="1" dirty="0" err="1" smtClean="0"/>
              <a:t>Dychmygus</a:t>
            </a:r>
            <a:r>
              <a:rPr lang="en-GB" sz="2400" b="1" dirty="0" smtClean="0"/>
              <a:t>                                   Imaginative </a:t>
            </a:r>
          </a:p>
          <a:p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8031927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eaLnBrk="1" hangingPunct="1"/>
            <a:endParaRPr lang="en-US" altLang="en-US" sz="1800">
              <a:latin typeface="Arial" charset="0"/>
            </a:endParaRPr>
          </a:p>
        </p:txBody>
      </p:sp>
      <p:pic>
        <p:nvPicPr>
          <p:cNvPr id="389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0" y="6092825"/>
            <a:ext cx="762000" cy="765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916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2927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8917" name="Text Box 6"/>
          <p:cNvSpPr txBox="1">
            <a:spLocks noChangeArrowheads="1"/>
          </p:cNvSpPr>
          <p:nvPr/>
        </p:nvSpPr>
        <p:spPr bwMode="auto">
          <a:xfrm>
            <a:off x="5292725" y="188913"/>
            <a:ext cx="3851275" cy="4576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800" b="1">
                <a:solidFill>
                  <a:schemeClr val="folHlink"/>
                </a:solidFill>
                <a:latin typeface="Cooper Black" charset="0"/>
              </a:rPr>
              <a:t>“Creativity seems to emerge from multiple experiences, coupled with a well-supported development of personal resources, including a sense of freedom to venture beyond the known.”</a:t>
            </a:r>
          </a:p>
          <a:p>
            <a:pPr algn="r" eaLnBrk="1" hangingPunct="1">
              <a:spcBef>
                <a:spcPct val="50000"/>
              </a:spcBef>
            </a:pPr>
            <a:r>
              <a:rPr lang="en-GB" altLang="en-US" sz="2800" b="1">
                <a:solidFill>
                  <a:schemeClr val="folHlink"/>
                </a:solidFill>
                <a:latin typeface="Cooper Black" charset="0"/>
              </a:rPr>
              <a:t> </a:t>
            </a:r>
            <a:r>
              <a:rPr lang="en-GB" altLang="en-US" b="1">
                <a:solidFill>
                  <a:schemeClr val="folHlink"/>
                </a:solidFill>
                <a:latin typeface="Cooper Black" charset="0"/>
              </a:rPr>
              <a:t> Malaguzzi(1993)</a:t>
            </a:r>
            <a:r>
              <a:rPr lang="en-GB" altLang="en-US" sz="1800">
                <a:latin typeface="Arial" charset="0"/>
              </a:rPr>
              <a:t> </a:t>
            </a:r>
          </a:p>
        </p:txBody>
      </p:sp>
      <p:sp>
        <p:nvSpPr>
          <p:cNvPr id="38918" name="Text Box 8"/>
          <p:cNvSpPr txBox="1">
            <a:spLocks noChangeArrowheads="1"/>
          </p:cNvSpPr>
          <p:nvPr/>
        </p:nvSpPr>
        <p:spPr bwMode="auto">
          <a:xfrm>
            <a:off x="5292725" y="6232525"/>
            <a:ext cx="3095625" cy="62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1000">
                <a:solidFill>
                  <a:schemeClr val="bg1"/>
                </a:solidFill>
                <a:latin typeface="Copperplate Gothic Bold" charset="0"/>
              </a:rPr>
              <a:t>“Bringing Reggio Home”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altLang="en-US" sz="1000">
                <a:solidFill>
                  <a:schemeClr val="bg1"/>
                </a:solidFill>
                <a:latin typeface="Copperplate Gothic Bold" charset="0"/>
              </a:rPr>
              <a:t> A presentation by Whole New World Productions</a:t>
            </a:r>
          </a:p>
        </p:txBody>
      </p:sp>
    </p:spTree>
    <p:extLst>
      <p:ext uri="{BB962C8B-B14F-4D97-AF65-F5344CB8AC3E}">
        <p14:creationId xmlns:p14="http://schemas.microsoft.com/office/powerpoint/2010/main" val="2784225110"/>
      </p:ext>
    </p:extLst>
  </p:cSld>
  <p:clrMapOvr>
    <a:masterClrMapping/>
  </p:clrMapOvr>
  <p:transition advTm="7500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774700" y="45720"/>
            <a:ext cx="7772400" cy="1143000"/>
          </a:xfrm>
        </p:spPr>
        <p:txBody>
          <a:bodyPr/>
          <a:lstStyle/>
          <a:p>
            <a:pPr algn="ctr" eaLnBrk="1" hangingPunct="1"/>
            <a:r>
              <a:rPr lang="en-GB" altLang="en-US" sz="3600" b="1" u="sng" dirty="0" err="1" smtClean="0">
                <a:solidFill>
                  <a:schemeClr val="tx1"/>
                </a:solidFill>
              </a:rPr>
              <a:t>Dogfennaeth</a:t>
            </a:r>
            <a:r>
              <a:rPr lang="en-GB" altLang="en-US" sz="3600" b="1" u="sng" dirty="0" smtClean="0">
                <a:solidFill>
                  <a:schemeClr val="tx1"/>
                </a:solidFill>
              </a:rPr>
              <a:t> / Documentation</a:t>
            </a:r>
          </a:p>
        </p:txBody>
      </p:sp>
      <p:sp>
        <p:nvSpPr>
          <p:cNvPr id="43011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122550" y="1062990"/>
            <a:ext cx="4823014" cy="5795010"/>
          </a:xfrm>
        </p:spPr>
        <p:txBody>
          <a:bodyPr>
            <a:normAutofit/>
          </a:bodyPr>
          <a:lstStyle/>
          <a:p>
            <a:pPr eaLnBrk="1" hangingPunct="1">
              <a:buFont typeface="Wingdings" charset="2"/>
              <a:buNone/>
            </a:pPr>
            <a:endParaRPr lang="en-GB" altLang="en-US" sz="2800" b="1" dirty="0" smtClean="0">
              <a:solidFill>
                <a:schemeClr val="hlink"/>
              </a:solidFill>
            </a:endParaRPr>
          </a:p>
          <a:p>
            <a:pPr eaLnBrk="1" hangingPunct="1">
              <a:buFont typeface="Wingdings" charset="2"/>
              <a:buNone/>
            </a:pPr>
            <a:r>
              <a:rPr lang="en-GB" altLang="en-US" sz="2800" b="1" dirty="0" err="1" smtClean="0">
                <a:solidFill>
                  <a:schemeClr val="hlink"/>
                </a:solidFill>
              </a:rPr>
              <a:t>Rhannu</a:t>
            </a:r>
            <a:r>
              <a:rPr lang="en-GB" altLang="en-US" sz="2800" b="1" dirty="0" smtClean="0">
                <a:solidFill>
                  <a:schemeClr val="hlink"/>
                </a:solidFill>
              </a:rPr>
              <a:t> </a:t>
            </a:r>
            <a:r>
              <a:rPr lang="en-GB" altLang="en-US" sz="2800" b="1" dirty="0" err="1" smtClean="0">
                <a:solidFill>
                  <a:schemeClr val="hlink"/>
                </a:solidFill>
              </a:rPr>
              <a:t>gwybodaeth</a:t>
            </a:r>
            <a:endParaRPr lang="en-GB" altLang="en-US" sz="2800" b="1" dirty="0" smtClean="0">
              <a:solidFill>
                <a:schemeClr val="hlink"/>
              </a:solidFill>
            </a:endParaRPr>
          </a:p>
          <a:p>
            <a:pPr eaLnBrk="1" hangingPunct="1">
              <a:buFont typeface="Wingdings" charset="2"/>
              <a:buNone/>
            </a:pPr>
            <a:r>
              <a:rPr lang="en-GB" altLang="en-US" sz="2800" b="1" dirty="0" smtClean="0"/>
              <a:t>Share information</a:t>
            </a:r>
          </a:p>
          <a:p>
            <a:pPr eaLnBrk="1" hangingPunct="1">
              <a:buFont typeface="Wingdings" charset="2"/>
              <a:buNone/>
            </a:pPr>
            <a:r>
              <a:rPr lang="en-GB" altLang="en-US" sz="2800" b="1" dirty="0" err="1" smtClean="0">
                <a:solidFill>
                  <a:schemeClr val="hlink"/>
                </a:solidFill>
              </a:rPr>
              <a:t>Cofnodi</a:t>
            </a:r>
            <a:r>
              <a:rPr lang="en-GB" altLang="en-US" sz="2800" b="1" dirty="0" smtClean="0">
                <a:solidFill>
                  <a:schemeClr val="hlink"/>
                </a:solidFill>
              </a:rPr>
              <a:t> </a:t>
            </a:r>
            <a:r>
              <a:rPr lang="en-GB" altLang="en-US" sz="2800" b="1" dirty="0" err="1" smtClean="0">
                <a:solidFill>
                  <a:schemeClr val="hlink"/>
                </a:solidFill>
              </a:rPr>
              <a:t>syniadau</a:t>
            </a:r>
            <a:endParaRPr lang="en-GB" altLang="en-US" sz="2800" b="1" dirty="0" smtClean="0">
              <a:solidFill>
                <a:schemeClr val="hlink"/>
              </a:solidFill>
            </a:endParaRPr>
          </a:p>
          <a:p>
            <a:pPr eaLnBrk="1" hangingPunct="1">
              <a:buFont typeface="Wingdings" charset="2"/>
              <a:buNone/>
            </a:pPr>
            <a:r>
              <a:rPr lang="en-GB" altLang="en-US" sz="2800" b="1" dirty="0" smtClean="0"/>
              <a:t>Record ideas</a:t>
            </a:r>
          </a:p>
          <a:p>
            <a:pPr eaLnBrk="1" hangingPunct="1">
              <a:buFont typeface="Wingdings" charset="2"/>
              <a:buNone/>
            </a:pPr>
            <a:r>
              <a:rPr lang="en-GB" altLang="en-US" sz="2800" b="1" dirty="0" err="1" smtClean="0">
                <a:solidFill>
                  <a:schemeClr val="hlink"/>
                </a:solidFill>
              </a:rPr>
              <a:t>Asesu’r</a:t>
            </a:r>
            <a:r>
              <a:rPr lang="en-GB" altLang="en-US" sz="2800" b="1" dirty="0" smtClean="0">
                <a:solidFill>
                  <a:schemeClr val="hlink"/>
                </a:solidFill>
              </a:rPr>
              <a:t> </a:t>
            </a:r>
            <a:r>
              <a:rPr lang="en-GB" altLang="en-US" sz="2800" b="1" dirty="0" err="1" smtClean="0">
                <a:solidFill>
                  <a:schemeClr val="hlink"/>
                </a:solidFill>
              </a:rPr>
              <a:t>profiadau</a:t>
            </a:r>
            <a:endParaRPr lang="en-GB" altLang="en-US" sz="2800" b="1" dirty="0" smtClean="0">
              <a:solidFill>
                <a:schemeClr val="hlink"/>
              </a:solidFill>
            </a:endParaRPr>
          </a:p>
          <a:p>
            <a:pPr eaLnBrk="1" hangingPunct="1">
              <a:buFont typeface="Wingdings" charset="2"/>
              <a:buNone/>
            </a:pPr>
            <a:r>
              <a:rPr lang="en-GB" altLang="en-US" sz="2800" b="1" dirty="0" smtClean="0"/>
              <a:t>Assess experiences</a:t>
            </a:r>
          </a:p>
          <a:p>
            <a:pPr eaLnBrk="1" hangingPunct="1">
              <a:buFont typeface="Wingdings" charset="2"/>
              <a:buNone/>
            </a:pPr>
            <a:r>
              <a:rPr lang="en-GB" altLang="en-US" sz="2400" b="1" dirty="0" err="1" smtClean="0">
                <a:solidFill>
                  <a:schemeClr val="hlink"/>
                </a:solidFill>
              </a:rPr>
              <a:t>Gwneud</a:t>
            </a:r>
            <a:r>
              <a:rPr lang="en-GB" altLang="en-US" sz="2400" b="1" dirty="0" smtClean="0">
                <a:solidFill>
                  <a:schemeClr val="hlink"/>
                </a:solidFill>
              </a:rPr>
              <a:t> y </a:t>
            </a:r>
            <a:r>
              <a:rPr lang="en-GB" altLang="en-US" sz="2400" b="1" dirty="0" err="1" smtClean="0">
                <a:solidFill>
                  <a:schemeClr val="hlink"/>
                </a:solidFill>
              </a:rPr>
              <a:t>dysgu’n</a:t>
            </a:r>
            <a:r>
              <a:rPr lang="en-GB" altLang="en-US" sz="2400" b="1" dirty="0" smtClean="0">
                <a:solidFill>
                  <a:schemeClr val="hlink"/>
                </a:solidFill>
              </a:rPr>
              <a:t> WELEDOL</a:t>
            </a:r>
          </a:p>
          <a:p>
            <a:pPr eaLnBrk="1" hangingPunct="1">
              <a:buFont typeface="Wingdings" charset="2"/>
              <a:buNone/>
            </a:pPr>
            <a:r>
              <a:rPr lang="en-GB" altLang="en-US" sz="2400" b="1" dirty="0" smtClean="0"/>
              <a:t>Making the learning VISIBLE</a:t>
            </a:r>
          </a:p>
        </p:txBody>
      </p:sp>
      <p:pic>
        <p:nvPicPr>
          <p:cNvPr id="43012" name="Picture 6" descr="KatxNeds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260" y="1484313"/>
            <a:ext cx="3041650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3" name="Picture 10" descr="angel1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894" y="3960495"/>
            <a:ext cx="2867025" cy="2443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7828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ext Box 9"/>
          <p:cNvSpPr txBox="1">
            <a:spLocks noChangeArrowheads="1"/>
          </p:cNvSpPr>
          <p:nvPr/>
        </p:nvSpPr>
        <p:spPr bwMode="auto">
          <a:xfrm>
            <a:off x="1219200" y="304800"/>
            <a:ext cx="7543800" cy="466725"/>
          </a:xfrm>
          <a:prstGeom prst="rect">
            <a:avLst/>
          </a:prstGeom>
          <a:noFill/>
          <a:ln w="9525">
            <a:solidFill>
              <a:schemeClr val="folHlink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  <a:ea typeface="ＭＳ Ｐゴシック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b="1" dirty="0"/>
              <a:t>100 o </a:t>
            </a:r>
            <a:r>
              <a:rPr lang="en-GB" altLang="en-US" b="1" dirty="0" err="1"/>
              <a:t>Ieithoedd</a:t>
            </a:r>
            <a:r>
              <a:rPr lang="en-GB" altLang="en-US" b="1" dirty="0"/>
              <a:t>   /  The 100 Languages</a:t>
            </a:r>
          </a:p>
        </p:txBody>
      </p:sp>
      <p:pic>
        <p:nvPicPr>
          <p:cNvPr id="45059" name="Picture 11" descr="reggiohorse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800" y="1143000"/>
            <a:ext cx="2895600" cy="1566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60" name="Picture 13" descr="affresco57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1066800"/>
            <a:ext cx="3108325" cy="181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61" name="Picture 15" descr="pann2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3800" y="2895600"/>
            <a:ext cx="2133600" cy="151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62" name="Picture 17" descr="LightTable">
            <a:hlinkClick r:id="rId9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3048000"/>
            <a:ext cx="2484438" cy="2484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63" name="Picture 19" descr="multimedia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3200400"/>
            <a:ext cx="2330450" cy="323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64" name="Picture 21" descr="reggio_gallery_image7_470x352">
            <a:hlinkClick r:id="rId13"/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4648200"/>
            <a:ext cx="2590800" cy="194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0750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646362"/>
            <a:ext cx="1752600" cy="1905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8311" y="271478"/>
            <a:ext cx="4290579" cy="32179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28890" y="3489412"/>
            <a:ext cx="4276602" cy="30619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3455" y="271478"/>
            <a:ext cx="4092037" cy="2393456"/>
          </a:xfrm>
          <a:prstGeom prst="rect">
            <a:avLst/>
          </a:prstGeom>
        </p:spPr>
      </p:pic>
      <p:sp>
        <p:nvSpPr>
          <p:cNvPr id="7" name="Rounded Rectangular Callout 6"/>
          <p:cNvSpPr/>
          <p:nvPr/>
        </p:nvSpPr>
        <p:spPr>
          <a:xfrm>
            <a:off x="1605216" y="3489412"/>
            <a:ext cx="2923674" cy="2279247"/>
          </a:xfrm>
          <a:prstGeom prst="wedgeRoundRectCallout">
            <a:avLst>
              <a:gd name="adj1" fmla="val -58240"/>
              <a:gd name="adj2" fmla="val 50890"/>
              <a:gd name="adj3" fmla="val 166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1605216" y="3769198"/>
            <a:ext cx="2923674" cy="1754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The wider the range of possibilities we offer children, the more intense will be their motivations and the richer their </a:t>
            </a:r>
            <a:r>
              <a:rPr lang="en-US" dirty="0" smtClean="0"/>
              <a:t>experiences.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8059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377190" y="171450"/>
            <a:ext cx="8347710" cy="1143000"/>
          </a:xfrm>
          <a:ln>
            <a:solidFill>
              <a:schemeClr val="accent2"/>
            </a:solidFill>
            <a:miter lim="800000"/>
            <a:headEnd/>
            <a:tailEnd/>
          </a:ln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“My nose is as full as the world”</a:t>
            </a:r>
          </a:p>
        </p:txBody>
      </p:sp>
      <p:pic>
        <p:nvPicPr>
          <p:cNvPr id="61443" name="Picture 4" descr="Reggio 08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1330" y="1841500"/>
            <a:ext cx="2971800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44" name="Picture 6" descr="Reggio 09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778000"/>
            <a:ext cx="3048000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45" name="Picture 7" descr="Reggio 09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841500"/>
            <a:ext cx="193040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46" name="Picture 8" descr="Reggio 09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4970" y="4191000"/>
            <a:ext cx="3429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47" name="Picture 9" descr="Reggio 08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8510" y="3810000"/>
            <a:ext cx="2032000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48" name="Picture 11" descr="Pastries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90" y="4811712"/>
            <a:ext cx="2514600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0566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0645" y="77284"/>
            <a:ext cx="6377940" cy="1293028"/>
          </a:xfrm>
        </p:spPr>
        <p:txBody>
          <a:bodyPr>
            <a:normAutofit/>
          </a:bodyPr>
          <a:lstStyle/>
          <a:p>
            <a:r>
              <a:rPr lang="en-GB" dirty="0" smtClean="0"/>
              <a:t>My square mile/ </a:t>
            </a:r>
            <a:br>
              <a:rPr lang="en-GB" dirty="0" smtClean="0"/>
            </a:br>
            <a:r>
              <a:rPr lang="en-GB" dirty="0" err="1" smtClean="0"/>
              <a:t>Fy</a:t>
            </a:r>
            <a:r>
              <a:rPr lang="en-GB" dirty="0" smtClean="0"/>
              <a:t> </a:t>
            </a:r>
            <a:r>
              <a:rPr lang="en-GB" dirty="0" err="1" smtClean="0"/>
              <a:t>milltir</a:t>
            </a:r>
            <a:r>
              <a:rPr lang="en-GB" dirty="0" smtClean="0"/>
              <a:t> </a:t>
            </a:r>
            <a:r>
              <a:rPr lang="en-GB" dirty="0" err="1" smtClean="0"/>
              <a:t>sgwar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417638"/>
            <a:ext cx="2904189" cy="290418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0370" y="1417638"/>
            <a:ext cx="1916430" cy="239553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5533" y="4465803"/>
            <a:ext cx="6943725" cy="13049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7470" y="6155472"/>
            <a:ext cx="3209925" cy="3524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6583" y="5865380"/>
            <a:ext cx="2830217" cy="953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174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985851" y="579074"/>
            <a:ext cx="7086600" cy="969818"/>
          </a:xfrm>
        </p:spPr>
        <p:txBody>
          <a:bodyPr/>
          <a:lstStyle/>
          <a:p>
            <a:pPr algn="ctr"/>
            <a:r>
              <a:rPr lang="en-US" dirty="0" err="1" smtClean="0"/>
              <a:t>Ymchwil</a:t>
            </a:r>
            <a:r>
              <a:rPr lang="en-US" dirty="0" smtClean="0"/>
              <a:t> / Research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329938" y="1907421"/>
            <a:ext cx="8398426" cy="3976141"/>
          </a:xfrm>
        </p:spPr>
        <p:txBody>
          <a:bodyPr>
            <a:noAutofit/>
          </a:bodyPr>
          <a:lstStyle/>
          <a:p>
            <a:pPr algn="l"/>
            <a:r>
              <a:rPr lang="en-GB" sz="4000" dirty="0" smtClean="0">
                <a:solidFill>
                  <a:srgbClr val="00B0F0"/>
                </a:solidFill>
                <a:latin typeface="+mj-lt"/>
              </a:rPr>
              <a:t>Vygotsky </a:t>
            </a:r>
            <a:r>
              <a:rPr lang="en-GB" sz="4000" dirty="0" smtClean="0">
                <a:latin typeface="+mj-lt"/>
              </a:rPr>
              <a:t>                    </a:t>
            </a:r>
            <a:r>
              <a:rPr lang="en-GB" sz="4000" dirty="0" smtClean="0">
                <a:solidFill>
                  <a:srgbClr val="92D050"/>
                </a:solidFill>
                <a:latin typeface="+mj-lt"/>
              </a:rPr>
              <a:t>Bruner  </a:t>
            </a:r>
            <a:r>
              <a:rPr lang="en-GB" sz="4000" dirty="0" smtClean="0">
                <a:latin typeface="+mj-lt"/>
              </a:rPr>
              <a:t>                                Montessori                  </a:t>
            </a:r>
            <a:r>
              <a:rPr lang="en-GB" sz="4000" dirty="0" smtClean="0">
                <a:solidFill>
                  <a:srgbClr val="FFFF00"/>
                </a:solidFill>
                <a:latin typeface="+mj-lt"/>
              </a:rPr>
              <a:t>Dewey</a:t>
            </a:r>
          </a:p>
          <a:p>
            <a:pPr algn="l"/>
            <a:r>
              <a:rPr lang="en-GB" sz="4000" dirty="0" smtClean="0">
                <a:solidFill>
                  <a:srgbClr val="7030A0"/>
                </a:solidFill>
                <a:latin typeface="+mj-lt"/>
              </a:rPr>
              <a:t>Robinson </a:t>
            </a:r>
            <a:r>
              <a:rPr lang="en-GB" sz="4000" dirty="0" smtClean="0">
                <a:latin typeface="+mj-lt"/>
              </a:rPr>
              <a:t>                    </a:t>
            </a:r>
            <a:r>
              <a:rPr lang="en-GB" sz="4000" dirty="0" err="1" smtClean="0">
                <a:solidFill>
                  <a:schemeClr val="tx1">
                    <a:lumMod val="75000"/>
                  </a:schemeClr>
                </a:solidFill>
                <a:latin typeface="+mj-lt"/>
              </a:rPr>
              <a:t>Moyles</a:t>
            </a:r>
            <a:r>
              <a:rPr lang="en-GB" sz="4000" dirty="0" smtClean="0">
                <a:solidFill>
                  <a:schemeClr val="bg2">
                    <a:lumMod val="75000"/>
                  </a:schemeClr>
                </a:solidFill>
                <a:latin typeface="+mj-lt"/>
              </a:rPr>
              <a:t> </a:t>
            </a:r>
            <a:r>
              <a:rPr lang="en-GB" sz="4000" dirty="0" smtClean="0">
                <a:latin typeface="+mj-lt"/>
              </a:rPr>
              <a:t>    </a:t>
            </a:r>
            <a:r>
              <a:rPr lang="en-GB" sz="4000" dirty="0" smtClean="0">
                <a:solidFill>
                  <a:srgbClr val="FFC000"/>
                </a:solidFill>
                <a:latin typeface="+mj-lt"/>
              </a:rPr>
              <a:t>Gardner</a:t>
            </a:r>
            <a:r>
              <a:rPr lang="en-GB" sz="4000" dirty="0" smtClean="0">
                <a:latin typeface="+mj-lt"/>
              </a:rPr>
              <a:t>                      </a:t>
            </a:r>
            <a:r>
              <a:rPr lang="en-GB" sz="4000" dirty="0" err="1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Lowenfeld</a:t>
            </a:r>
            <a:r>
              <a:rPr lang="en-GB" sz="40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sz="4000" dirty="0" smtClean="0">
                <a:latin typeface="+mj-lt"/>
              </a:rPr>
              <a:t>  </a:t>
            </a:r>
          </a:p>
          <a:p>
            <a:pPr algn="l"/>
            <a:r>
              <a:rPr lang="en-GB" sz="4000" dirty="0" smtClean="0">
                <a:solidFill>
                  <a:srgbClr val="990033"/>
                </a:solidFill>
                <a:latin typeface="+mj-lt"/>
              </a:rPr>
              <a:t>Featherstone              </a:t>
            </a:r>
            <a:r>
              <a:rPr lang="en-GB" sz="4000" dirty="0" err="1" smtClean="0">
                <a:solidFill>
                  <a:srgbClr val="00B0F0"/>
                </a:solidFill>
                <a:latin typeface="+mj-lt"/>
              </a:rPr>
              <a:t>Malaguzzi</a:t>
            </a:r>
            <a:endParaRPr lang="en-GB" sz="4000" dirty="0" smtClean="0">
              <a:solidFill>
                <a:srgbClr val="00B0F0"/>
              </a:solidFill>
              <a:latin typeface="+mj-lt"/>
            </a:endParaRPr>
          </a:p>
          <a:p>
            <a:pPr algn="l"/>
            <a:r>
              <a:rPr lang="en-GB" sz="4000" dirty="0" smtClean="0">
                <a:solidFill>
                  <a:srgbClr val="FFFF00"/>
                </a:solidFill>
                <a:latin typeface="+mj-lt"/>
              </a:rPr>
              <a:t>                         Smith                             </a:t>
            </a:r>
            <a:endParaRPr lang="en-US" sz="4000" dirty="0">
              <a:solidFill>
                <a:srgbClr val="FFFF00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859" y="633120"/>
            <a:ext cx="4291473" cy="1203519"/>
          </a:xfrm>
        </p:spPr>
        <p:txBody>
          <a:bodyPr/>
          <a:lstStyle/>
          <a:p>
            <a:pPr algn="ctr"/>
            <a:r>
              <a:rPr lang="en-US" dirty="0" smtClean="0"/>
              <a:t>Lev Vygotsky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-445782" y="2967182"/>
            <a:ext cx="8849141" cy="3010942"/>
          </a:xfrm>
        </p:spPr>
        <p:txBody>
          <a:bodyPr>
            <a:noAutofit/>
          </a:bodyPr>
          <a:lstStyle/>
          <a:p>
            <a:pPr marL="416052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Aesthetic forms                 * </a:t>
            </a:r>
            <a:r>
              <a:rPr lang="en-GB" sz="2400" dirty="0" err="1" smtClean="0">
                <a:latin typeface="+mj-lt"/>
              </a:rPr>
              <a:t>Ffurfiau</a:t>
            </a:r>
            <a:r>
              <a:rPr lang="en-GB" sz="2400" dirty="0" smtClean="0">
                <a:latin typeface="+mj-lt"/>
              </a:rPr>
              <a:t> </a:t>
            </a:r>
            <a:r>
              <a:rPr lang="en-GB" sz="2400" dirty="0" err="1" smtClean="0">
                <a:latin typeface="+mj-lt"/>
              </a:rPr>
              <a:t>gweledol</a:t>
            </a:r>
            <a:endParaRPr lang="en-GB" sz="2400" dirty="0" smtClean="0">
              <a:latin typeface="+mj-lt"/>
            </a:endParaRPr>
          </a:p>
          <a:p>
            <a:pPr marL="416052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Imagination and reality      * </a:t>
            </a:r>
            <a:r>
              <a:rPr lang="en-GB" sz="2400" dirty="0" err="1" smtClean="0">
                <a:latin typeface="+mj-lt"/>
              </a:rPr>
              <a:t>Dychymyg</a:t>
            </a:r>
            <a:r>
              <a:rPr lang="en-GB" sz="2400" dirty="0" smtClean="0">
                <a:latin typeface="+mj-lt"/>
              </a:rPr>
              <a:t> a </a:t>
            </a:r>
            <a:r>
              <a:rPr lang="en-GB" sz="2400" dirty="0" err="1" smtClean="0">
                <a:latin typeface="+mj-lt"/>
              </a:rPr>
              <a:t>gwirionedd</a:t>
            </a:r>
            <a:endParaRPr lang="en-GB" sz="2400" dirty="0" smtClean="0">
              <a:latin typeface="+mj-lt"/>
            </a:endParaRPr>
          </a:p>
          <a:p>
            <a:pPr marL="416052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Psychological processes     * </a:t>
            </a:r>
            <a:r>
              <a:rPr lang="en-GB" sz="2400" dirty="0" err="1" smtClean="0">
                <a:latin typeface="+mj-lt"/>
              </a:rPr>
              <a:t>Prosesau</a:t>
            </a:r>
            <a:r>
              <a:rPr lang="en-GB" sz="2400" dirty="0" smtClean="0">
                <a:latin typeface="+mj-lt"/>
              </a:rPr>
              <a:t> </a:t>
            </a:r>
            <a:r>
              <a:rPr lang="en-GB" sz="2400" dirty="0" err="1" smtClean="0">
                <a:latin typeface="+mj-lt"/>
              </a:rPr>
              <a:t>seicolegol</a:t>
            </a:r>
            <a:endParaRPr lang="en-GB" sz="2400" dirty="0" smtClean="0">
              <a:latin typeface="+mj-lt"/>
            </a:endParaRPr>
          </a:p>
          <a:p>
            <a:pPr marL="416052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Society                               * </a:t>
            </a:r>
            <a:r>
              <a:rPr lang="en-GB" sz="2400" dirty="0" err="1" smtClean="0">
                <a:latin typeface="+mj-lt"/>
              </a:rPr>
              <a:t>Cymdeithas</a:t>
            </a:r>
            <a:endParaRPr lang="en-GB" sz="2400" dirty="0" smtClean="0">
              <a:latin typeface="+mj-lt"/>
            </a:endParaRPr>
          </a:p>
          <a:p>
            <a:pPr marL="416052" indent="-342900">
              <a:buFont typeface="Arial" charset="0"/>
              <a:buChar char="•"/>
            </a:pPr>
            <a:r>
              <a:rPr lang="en-GB" sz="2400" dirty="0" smtClean="0">
                <a:latin typeface="+mj-lt"/>
              </a:rPr>
              <a:t>Children’s play                   * </a:t>
            </a:r>
            <a:r>
              <a:rPr lang="en-GB" sz="2400" dirty="0" err="1" smtClean="0">
                <a:latin typeface="+mj-lt"/>
              </a:rPr>
              <a:t>Chwarae</a:t>
            </a:r>
            <a:r>
              <a:rPr lang="en-GB" sz="2400" dirty="0" smtClean="0">
                <a:latin typeface="+mj-lt"/>
              </a:rPr>
              <a:t> plant</a:t>
            </a:r>
          </a:p>
          <a:p>
            <a:pPr marL="416052" indent="-342900">
              <a:buFont typeface="Arial" charset="0"/>
              <a:buChar char="•"/>
            </a:pPr>
            <a:endParaRPr lang="en-GB" sz="2400" dirty="0" smtClean="0"/>
          </a:p>
          <a:p>
            <a:pPr marL="416052" indent="-342900">
              <a:buFont typeface="Arial" charset="0"/>
              <a:buChar char="•"/>
            </a:pPr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8859" y="528782"/>
            <a:ext cx="1714500" cy="2438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2142" y="641726"/>
            <a:ext cx="3144890" cy="1115313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Jerome Bruner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0665" y="2802254"/>
            <a:ext cx="8117237" cy="2374180"/>
          </a:xfrm>
        </p:spPr>
        <p:txBody>
          <a:bodyPr>
            <a:normAutofit fontScale="25000" lnSpcReduction="20000"/>
          </a:bodyPr>
          <a:lstStyle/>
          <a:p>
            <a:pPr algn="ctr"/>
            <a:r>
              <a:rPr lang="en-GB" sz="9600" b="1" dirty="0" smtClean="0">
                <a:latin typeface="+mj-lt"/>
              </a:rPr>
              <a:t>The Culture of Education (1996)</a:t>
            </a:r>
          </a:p>
          <a:p>
            <a:pPr marL="416052" indent="-342900">
              <a:buFont typeface="Arial" panose="020B0604020202020204" pitchFamily="34" charset="0"/>
              <a:buChar char="•"/>
            </a:pPr>
            <a:r>
              <a:rPr lang="en-GB" sz="9600" b="1" dirty="0" smtClean="0">
                <a:latin typeface="+mj-lt"/>
              </a:rPr>
              <a:t>Symbolic tools                   *   </a:t>
            </a:r>
            <a:r>
              <a:rPr lang="en-GB" sz="9600" b="1" dirty="0" err="1" smtClean="0">
                <a:latin typeface="+mj-lt"/>
              </a:rPr>
              <a:t>Arfau</a:t>
            </a:r>
            <a:r>
              <a:rPr lang="en-GB" sz="9600" b="1" dirty="0" smtClean="0">
                <a:latin typeface="+mj-lt"/>
              </a:rPr>
              <a:t> </a:t>
            </a:r>
            <a:r>
              <a:rPr lang="en-GB" sz="9600" b="1" dirty="0" err="1" smtClean="0">
                <a:latin typeface="+mj-lt"/>
              </a:rPr>
              <a:t>symbolaidd</a:t>
            </a:r>
            <a:endParaRPr lang="en-GB" sz="9600" b="1" dirty="0" smtClean="0">
              <a:latin typeface="+mj-lt"/>
            </a:endParaRPr>
          </a:p>
          <a:p>
            <a:pPr marL="416052" indent="-342900">
              <a:buFont typeface="Arial" panose="020B0604020202020204" pitchFamily="34" charset="0"/>
              <a:buChar char="•"/>
            </a:pPr>
            <a:endParaRPr lang="en-GB" sz="9600" b="1" dirty="0">
              <a:latin typeface="+mj-lt"/>
            </a:endParaRPr>
          </a:p>
          <a:p>
            <a:pPr marL="416052" indent="-342900">
              <a:buFont typeface="Arial" panose="020B0604020202020204" pitchFamily="34" charset="0"/>
              <a:buChar char="•"/>
            </a:pPr>
            <a:r>
              <a:rPr lang="en-GB" sz="9600" b="1" dirty="0" smtClean="0">
                <a:latin typeface="+mj-lt"/>
              </a:rPr>
              <a:t>Dialogue                            *    </a:t>
            </a:r>
            <a:r>
              <a:rPr lang="en-GB" sz="9600" b="1" dirty="0" err="1" smtClean="0">
                <a:latin typeface="+mj-lt"/>
              </a:rPr>
              <a:t>Trafodaeth</a:t>
            </a:r>
            <a:endParaRPr lang="en-GB" sz="9600" b="1" dirty="0" smtClean="0">
              <a:latin typeface="+mj-lt"/>
            </a:endParaRPr>
          </a:p>
          <a:p>
            <a:pPr marL="416052" indent="-342900">
              <a:buFont typeface="Arial" panose="020B0604020202020204" pitchFamily="34" charset="0"/>
              <a:buChar char="•"/>
            </a:pPr>
            <a:endParaRPr lang="en-GB" sz="9600" b="1" dirty="0">
              <a:latin typeface="+mj-lt"/>
            </a:endParaRPr>
          </a:p>
          <a:p>
            <a:r>
              <a:rPr lang="en-GB" sz="9600" b="1" dirty="0" smtClean="0">
                <a:latin typeface="+mj-lt"/>
              </a:rPr>
              <a:t>            </a:t>
            </a:r>
            <a:r>
              <a:rPr lang="en-GB" sz="9600" b="1" dirty="0" smtClean="0">
                <a:solidFill>
                  <a:srgbClr val="FFFF00"/>
                </a:solidFill>
                <a:latin typeface="+mj-lt"/>
              </a:rPr>
              <a:t>Enactive, iconic &amp; symbolic stages </a:t>
            </a:r>
          </a:p>
          <a:p>
            <a:pPr marL="416052" indent="-342900">
              <a:buFont typeface="Arial" panose="020B0604020202020204" pitchFamily="34" charset="0"/>
              <a:buChar char="•"/>
            </a:pPr>
            <a:endParaRPr lang="en-GB" sz="9600" b="1" dirty="0">
              <a:latin typeface="+mj-lt"/>
            </a:endParaRPr>
          </a:p>
          <a:p>
            <a:pPr marL="416052" indent="-342900">
              <a:buFont typeface="Arial" panose="020B0604020202020204" pitchFamily="34" charset="0"/>
              <a:buChar char="•"/>
            </a:pPr>
            <a:r>
              <a:rPr lang="en-GB" sz="9600" b="1" dirty="0" smtClean="0">
                <a:latin typeface="+mj-lt"/>
              </a:rPr>
              <a:t>Intrinsic motivation    *   </a:t>
            </a:r>
            <a:r>
              <a:rPr lang="en-GB" sz="9600" b="1" dirty="0" err="1">
                <a:latin typeface="+mj-lt"/>
              </a:rPr>
              <a:t>C</a:t>
            </a:r>
            <a:r>
              <a:rPr lang="en-GB" sz="9600" b="1" dirty="0" err="1" smtClean="0">
                <a:latin typeface="+mj-lt"/>
              </a:rPr>
              <a:t>ymhelliant</a:t>
            </a:r>
            <a:r>
              <a:rPr lang="en-GB" sz="9600" b="1" dirty="0" smtClean="0">
                <a:latin typeface="+mj-lt"/>
              </a:rPr>
              <a:t> </a:t>
            </a:r>
            <a:r>
              <a:rPr lang="en-GB" sz="9600" b="1" dirty="0" err="1" smtClean="0">
                <a:latin typeface="+mj-lt"/>
              </a:rPr>
              <a:t>cynhenid</a:t>
            </a:r>
            <a:r>
              <a:rPr lang="en-GB" sz="9600" b="1" dirty="0" smtClean="0">
                <a:latin typeface="+mj-lt"/>
              </a:rPr>
              <a:t> </a:t>
            </a:r>
          </a:p>
          <a:p>
            <a:pPr marL="416052" indent="-342900">
              <a:buFont typeface="Arial" panose="020B0604020202020204" pitchFamily="34" charset="0"/>
              <a:buChar char="•"/>
            </a:pPr>
            <a:endParaRPr lang="en-GB" sz="9600" b="1" dirty="0">
              <a:latin typeface="+mj-lt"/>
            </a:endParaRPr>
          </a:p>
          <a:p>
            <a:pPr algn="ctr"/>
            <a:r>
              <a:rPr lang="en-GB" sz="9600" b="1" dirty="0" smtClean="0">
                <a:latin typeface="+mj-lt"/>
              </a:rPr>
              <a:t>                   Play promotes creativity</a:t>
            </a:r>
          </a:p>
          <a:p>
            <a:endParaRPr lang="en-GB" sz="9600" b="1" dirty="0"/>
          </a:p>
          <a:p>
            <a:pPr marL="416052" indent="-342900">
              <a:buFont typeface="Arial" panose="020B0604020202020204" pitchFamily="34" charset="0"/>
              <a:buChar char="•"/>
            </a:pPr>
            <a:endParaRPr lang="en-GB" sz="9600" b="1" dirty="0" smtClean="0"/>
          </a:p>
          <a:p>
            <a:pPr algn="ctr"/>
            <a:endParaRPr lang="en-GB" sz="2400" dirty="0" smtClean="0"/>
          </a:p>
          <a:p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9039" y="207773"/>
            <a:ext cx="1895475" cy="24098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2236" y="505711"/>
            <a:ext cx="7962862" cy="1070231"/>
          </a:xfrm>
        </p:spPr>
        <p:txBody>
          <a:bodyPr/>
          <a:lstStyle/>
          <a:p>
            <a:r>
              <a:rPr lang="en-US" dirty="0" smtClean="0"/>
              <a:t>Maria Montessori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779" y="2495227"/>
            <a:ext cx="8147771" cy="36266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150406"/>
            <a:ext cx="3364757" cy="1828800"/>
          </a:xfrm>
        </p:spPr>
        <p:txBody>
          <a:bodyPr>
            <a:normAutofit fontScale="90000"/>
          </a:bodyPr>
          <a:lstStyle/>
          <a:p>
            <a:r>
              <a:rPr lang="en-US" sz="4400" dirty="0" smtClean="0"/>
              <a:t>Victor </a:t>
            </a:r>
            <a:r>
              <a:rPr lang="en-US" sz="4400" dirty="0" err="1" smtClean="0"/>
              <a:t>Lowenfeld</a:t>
            </a:r>
            <a:endParaRPr lang="en-US" sz="44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90074" y="526942"/>
            <a:ext cx="5007577" cy="5982346"/>
          </a:xfrm>
        </p:spPr>
        <p:txBody>
          <a:bodyPr>
            <a:normAutofit/>
          </a:bodyPr>
          <a:lstStyle/>
          <a:p>
            <a:pPr marL="416052" indent="-342900" algn="l">
              <a:buFont typeface="Wingdings" panose="05000000000000000000" pitchFamily="2" charset="2"/>
              <a:buChar char="v"/>
            </a:pPr>
            <a:r>
              <a:rPr lang="en-GB" sz="2800" b="1" dirty="0" smtClean="0"/>
              <a:t>Theory     </a:t>
            </a:r>
            <a:endParaRPr lang="en-GB" sz="2800" b="1" dirty="0" smtClean="0"/>
          </a:p>
          <a:p>
            <a:pPr marL="416052" indent="-342900" algn="l">
              <a:buFont typeface="Wingdings" panose="05000000000000000000" pitchFamily="2" charset="2"/>
              <a:buChar char="v"/>
            </a:pPr>
            <a:r>
              <a:rPr lang="en-GB" sz="2800" b="1" dirty="0" smtClean="0"/>
              <a:t>Y </a:t>
            </a:r>
            <a:r>
              <a:rPr lang="en-GB" sz="2800" b="1" dirty="0" err="1"/>
              <a:t>D</a:t>
            </a:r>
            <a:r>
              <a:rPr lang="en-GB" sz="2800" b="1" dirty="0" err="1" smtClean="0"/>
              <a:t>damcaniaeth</a:t>
            </a:r>
            <a:endParaRPr lang="en-GB" sz="2800" b="1" dirty="0" smtClean="0"/>
          </a:p>
          <a:p>
            <a:pPr marL="416052" indent="-342900">
              <a:buFont typeface="Wingdings" panose="05000000000000000000" pitchFamily="2" charset="2"/>
              <a:buChar char="v"/>
            </a:pPr>
            <a:endParaRPr lang="en-GB" sz="2800" b="1" dirty="0"/>
          </a:p>
          <a:p>
            <a:pPr marL="416052" indent="-342900">
              <a:buFont typeface="Wingdings" panose="05000000000000000000" pitchFamily="2" charset="2"/>
              <a:buChar char="v"/>
            </a:pPr>
            <a:r>
              <a:rPr lang="en-GB" sz="2800" b="1" dirty="0" smtClean="0"/>
              <a:t>Process        </a:t>
            </a:r>
            <a:r>
              <a:rPr lang="en-GB" sz="2800" b="1" dirty="0"/>
              <a:t>Y</a:t>
            </a:r>
            <a:r>
              <a:rPr lang="en-GB" sz="2800" b="1" dirty="0" smtClean="0"/>
              <a:t> broses</a:t>
            </a:r>
          </a:p>
          <a:p>
            <a:pPr marL="416052" indent="-342900">
              <a:buFont typeface="Wingdings" panose="05000000000000000000" pitchFamily="2" charset="2"/>
              <a:buChar char="v"/>
            </a:pPr>
            <a:endParaRPr lang="en-GB" sz="2800" b="1" dirty="0"/>
          </a:p>
          <a:p>
            <a:pPr marL="416052" indent="-342900">
              <a:buFont typeface="Wingdings" panose="05000000000000000000" pitchFamily="2" charset="2"/>
              <a:buChar char="v"/>
            </a:pPr>
            <a:r>
              <a:rPr lang="en-GB" sz="2800" b="1" dirty="0" smtClean="0"/>
              <a:t>Stages          </a:t>
            </a:r>
            <a:r>
              <a:rPr lang="en-GB" sz="2800" b="1" dirty="0" err="1" smtClean="0"/>
              <a:t>Camau</a:t>
            </a:r>
            <a:endParaRPr lang="en-GB" sz="2800" b="1" dirty="0" smtClean="0"/>
          </a:p>
          <a:p>
            <a:pPr marL="416052" indent="-342900">
              <a:buFont typeface="Wingdings" panose="05000000000000000000" pitchFamily="2" charset="2"/>
              <a:buChar char="v"/>
            </a:pPr>
            <a:endParaRPr lang="en-GB" sz="2800" b="1" dirty="0"/>
          </a:p>
          <a:p>
            <a:endParaRPr lang="en-US" sz="28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978" y="286880"/>
            <a:ext cx="3060800" cy="42851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3513" y="3517156"/>
            <a:ext cx="3099660" cy="30996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859" y="117606"/>
            <a:ext cx="7086600" cy="1140795"/>
          </a:xfrm>
        </p:spPr>
        <p:txBody>
          <a:bodyPr/>
          <a:lstStyle/>
          <a:p>
            <a:r>
              <a:rPr lang="en-US" dirty="0" smtClean="0"/>
              <a:t>Victor </a:t>
            </a:r>
            <a:r>
              <a:rPr lang="en-US" dirty="0" err="1" smtClean="0"/>
              <a:t>Lowenfeld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9484" y="2083796"/>
            <a:ext cx="4857992" cy="2111206"/>
          </a:xfrm>
        </p:spPr>
        <p:txBody>
          <a:bodyPr>
            <a:noAutofit/>
          </a:bodyPr>
          <a:lstStyle/>
          <a:p>
            <a:pPr marL="416052" indent="-342900">
              <a:buFont typeface="Arial" panose="020B0604020202020204" pitchFamily="34" charset="0"/>
              <a:buChar char="•"/>
            </a:pPr>
            <a:r>
              <a:rPr lang="en-GB" sz="2800" b="1" dirty="0" err="1" smtClean="0">
                <a:latin typeface="+mj-lt"/>
              </a:rPr>
              <a:t>Eraill</a:t>
            </a:r>
            <a:r>
              <a:rPr lang="en-GB" sz="2800" b="1" dirty="0" smtClean="0">
                <a:latin typeface="+mj-lt"/>
              </a:rPr>
              <a:t>?                               Others?</a:t>
            </a:r>
          </a:p>
          <a:p>
            <a:pPr marL="416052" indent="-342900">
              <a:buFont typeface="Arial" panose="020B0604020202020204" pitchFamily="34" charset="0"/>
              <a:buChar char="•"/>
            </a:pPr>
            <a:endParaRPr lang="en-GB" sz="2800" b="1" dirty="0">
              <a:latin typeface="+mj-lt"/>
            </a:endParaRPr>
          </a:p>
          <a:p>
            <a:pPr marL="416052" indent="-342900">
              <a:buFont typeface="Arial" panose="020B0604020202020204" pitchFamily="34" charset="0"/>
              <a:buChar char="•"/>
            </a:pPr>
            <a:r>
              <a:rPr lang="en-GB" sz="2800" b="1" dirty="0" smtClean="0">
                <a:latin typeface="+mj-lt"/>
              </a:rPr>
              <a:t>Vygotsky (1962), Bruner (1996), </a:t>
            </a:r>
            <a:r>
              <a:rPr lang="en-GB" sz="2800" b="1" dirty="0" err="1" smtClean="0">
                <a:latin typeface="+mj-lt"/>
              </a:rPr>
              <a:t>Rogoff</a:t>
            </a:r>
            <a:r>
              <a:rPr lang="en-GB" sz="2800" b="1" dirty="0" smtClean="0">
                <a:latin typeface="+mj-lt"/>
              </a:rPr>
              <a:t> (1990) Egan (1999)</a:t>
            </a:r>
            <a:endParaRPr lang="en-US" sz="2800" b="1" dirty="0">
              <a:latin typeface="+mj-lt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9436" y="1401870"/>
            <a:ext cx="3457575" cy="482917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94859" y="128007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http://scholarscompass.vcu.edu/cgi/viewcontent.cgi?article=1028&amp;context=jstae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1751" y="554412"/>
            <a:ext cx="9144000" cy="734340"/>
          </a:xfrm>
        </p:spPr>
        <p:txBody>
          <a:bodyPr>
            <a:noAutofit/>
          </a:bodyPr>
          <a:lstStyle/>
          <a:p>
            <a:r>
              <a:rPr lang="en-US" b="1" dirty="0" smtClean="0"/>
              <a:t>Stages of Artistic Development/ </a:t>
            </a:r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 err="1" smtClean="0"/>
              <a:t>Camau</a:t>
            </a:r>
            <a:r>
              <a:rPr lang="en-US" b="1" dirty="0" smtClean="0"/>
              <a:t> </a:t>
            </a:r>
            <a:r>
              <a:rPr lang="en-US" b="1" dirty="0" err="1" smtClean="0"/>
              <a:t>Datblygiad</a:t>
            </a:r>
            <a:r>
              <a:rPr lang="en-US" b="1" dirty="0" smtClean="0"/>
              <a:t> </a:t>
            </a:r>
            <a:r>
              <a:rPr lang="en-US" b="1" dirty="0" err="1" smtClean="0"/>
              <a:t>Celfyddydol</a:t>
            </a:r>
            <a:endParaRPr lang="en-US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102" y="1677691"/>
            <a:ext cx="1914525" cy="23907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295565" y="3606801"/>
            <a:ext cx="435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1</a:t>
            </a:r>
            <a:endParaRPr lang="en-US" sz="2400" b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6149" y="1677691"/>
            <a:ext cx="1914525" cy="239077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230674" y="3606800"/>
            <a:ext cx="4148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2</a:t>
            </a:r>
            <a:endParaRPr lang="en-US" sz="2400" b="1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9449" y="1677689"/>
            <a:ext cx="1914525" cy="239077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8266465" y="3577887"/>
            <a:ext cx="4403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3</a:t>
            </a:r>
            <a:endParaRPr lang="en-US" sz="2400" b="1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9862" y="4291454"/>
            <a:ext cx="1914525" cy="2390775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6528415" y="6220564"/>
            <a:ext cx="435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4</a:t>
            </a:r>
            <a:endParaRPr lang="en-US" sz="2400" b="1" dirty="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3191" y="4291453"/>
            <a:ext cx="1914525" cy="2390775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3488164" y="6223725"/>
            <a:ext cx="435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5</a:t>
            </a:r>
            <a:endParaRPr lang="en-US" sz="2400" b="1" dirty="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530" y="4287589"/>
            <a:ext cx="1914525" cy="2390775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443655" y="6149393"/>
            <a:ext cx="435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6</a:t>
            </a:r>
            <a:endParaRPr lang="en-US" sz="2400" b="1" dirty="0"/>
          </a:p>
        </p:txBody>
      </p:sp>
      <p:cxnSp>
        <p:nvCxnSpPr>
          <p:cNvPr id="19" name="Curved Connector 18"/>
          <p:cNvCxnSpPr/>
          <p:nvPr/>
        </p:nvCxnSpPr>
        <p:spPr>
          <a:xfrm>
            <a:off x="2295565" y="2319011"/>
            <a:ext cx="881588" cy="309966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Curved Connector 21"/>
          <p:cNvCxnSpPr/>
          <p:nvPr/>
        </p:nvCxnSpPr>
        <p:spPr>
          <a:xfrm>
            <a:off x="5311797" y="2626394"/>
            <a:ext cx="881588" cy="309966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Curved Connector 29"/>
          <p:cNvCxnSpPr/>
          <p:nvPr/>
        </p:nvCxnSpPr>
        <p:spPr>
          <a:xfrm>
            <a:off x="6082595" y="5482976"/>
            <a:ext cx="881588" cy="309966"/>
          </a:xfrm>
          <a:prstGeom prst="curvedConnector3">
            <a:avLst>
              <a:gd name="adj1" fmla="val 39452"/>
            </a:avLst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Curved Connector 31"/>
          <p:cNvCxnSpPr/>
          <p:nvPr/>
        </p:nvCxnSpPr>
        <p:spPr>
          <a:xfrm>
            <a:off x="2981749" y="5381668"/>
            <a:ext cx="881588" cy="309966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Curved Connector 33"/>
          <p:cNvCxnSpPr/>
          <p:nvPr/>
        </p:nvCxnSpPr>
        <p:spPr>
          <a:xfrm rot="16200000" flipH="1">
            <a:off x="7973274" y="3229555"/>
            <a:ext cx="1138455" cy="552068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-1378857" y="3193143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Robinson V Gardner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Ken  Robinson</a:t>
            </a:r>
            <a:endParaRPr lang="en-US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latin typeface="+mj-lt"/>
              </a:rPr>
              <a:t>Democratic view</a:t>
            </a:r>
          </a:p>
          <a:p>
            <a:pPr marL="137160" indent="0">
              <a:buNone/>
            </a:pPr>
            <a:r>
              <a:rPr lang="en-GB" dirty="0">
                <a:latin typeface="+mj-lt"/>
              </a:rPr>
              <a:t> </a:t>
            </a:r>
            <a:r>
              <a:rPr lang="en-GB" dirty="0" smtClean="0">
                <a:latin typeface="+mj-lt"/>
              </a:rPr>
              <a:t>    </a:t>
            </a:r>
            <a:r>
              <a:rPr lang="en-GB" dirty="0" err="1" smtClean="0">
                <a:solidFill>
                  <a:srgbClr val="FFFF00"/>
                </a:solidFill>
                <a:latin typeface="+mj-lt"/>
              </a:rPr>
              <a:t>Agored</a:t>
            </a:r>
            <a:r>
              <a:rPr lang="en-GB" dirty="0" smtClean="0">
                <a:solidFill>
                  <a:srgbClr val="FFFF00"/>
                </a:solidFill>
                <a:latin typeface="+mj-lt"/>
              </a:rPr>
              <a:t> </a:t>
            </a:r>
            <a:r>
              <a:rPr lang="en-GB" dirty="0" err="1" smtClean="0">
                <a:solidFill>
                  <a:srgbClr val="FFFF00"/>
                </a:solidFill>
                <a:latin typeface="+mj-lt"/>
              </a:rPr>
              <a:t>i</a:t>
            </a:r>
            <a:r>
              <a:rPr lang="en-GB" dirty="0" smtClean="0">
                <a:solidFill>
                  <a:srgbClr val="FFFF00"/>
                </a:solidFill>
                <a:latin typeface="+mj-lt"/>
              </a:rPr>
              <a:t> </a:t>
            </a:r>
            <a:r>
              <a:rPr lang="en-GB" dirty="0" err="1" smtClean="0">
                <a:solidFill>
                  <a:srgbClr val="FFFF00"/>
                </a:solidFill>
                <a:latin typeface="+mj-lt"/>
              </a:rPr>
              <a:t>bawb</a:t>
            </a:r>
            <a:endParaRPr lang="en-GB" dirty="0" smtClean="0">
              <a:solidFill>
                <a:srgbClr val="FFFF00"/>
              </a:solidFill>
              <a:latin typeface="+mj-lt"/>
            </a:endParaRPr>
          </a:p>
          <a:p>
            <a:pPr marL="137160" indent="0">
              <a:buNone/>
            </a:pPr>
            <a:endParaRPr lang="en-GB" dirty="0">
              <a:latin typeface="+mj-lt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dirty="0" smtClean="0">
                <a:latin typeface="+mj-lt"/>
              </a:rPr>
              <a:t>Environment</a:t>
            </a:r>
          </a:p>
          <a:p>
            <a:pPr marL="137160" indent="0">
              <a:buNone/>
            </a:pPr>
            <a:r>
              <a:rPr lang="en-GB" dirty="0">
                <a:latin typeface="+mj-lt"/>
              </a:rPr>
              <a:t> </a:t>
            </a:r>
            <a:r>
              <a:rPr lang="en-GB" dirty="0" smtClean="0">
                <a:latin typeface="+mj-lt"/>
              </a:rPr>
              <a:t>    </a:t>
            </a:r>
            <a:r>
              <a:rPr lang="en-GB" dirty="0" err="1" smtClean="0">
                <a:solidFill>
                  <a:srgbClr val="FFFF00"/>
                </a:solidFill>
                <a:latin typeface="+mj-lt"/>
              </a:rPr>
              <a:t>Amgylchedd</a:t>
            </a:r>
            <a:endParaRPr lang="en-GB" dirty="0" smtClean="0">
              <a:solidFill>
                <a:srgbClr val="FFFF00"/>
              </a:solidFill>
              <a:latin typeface="+mj-lt"/>
            </a:endParaRPr>
          </a:p>
          <a:p>
            <a:pPr marL="137160" indent="0">
              <a:buNone/>
            </a:pPr>
            <a:endParaRPr lang="en-GB" dirty="0">
              <a:latin typeface="+mj-lt"/>
            </a:endParaRPr>
          </a:p>
          <a:p>
            <a:r>
              <a:rPr lang="en-GB" dirty="0" smtClean="0">
                <a:latin typeface="+mj-lt"/>
              </a:rPr>
              <a:t>Creativity  and beyond </a:t>
            </a:r>
          </a:p>
          <a:p>
            <a:pPr marL="137160" indent="0">
              <a:buNone/>
            </a:pPr>
            <a:r>
              <a:rPr lang="en-GB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dirty="0" smtClean="0">
                <a:solidFill>
                  <a:srgbClr val="FFFF00"/>
                </a:solidFill>
                <a:latin typeface="+mj-lt"/>
              </a:rPr>
              <a:t>    </a:t>
            </a:r>
            <a:r>
              <a:rPr lang="en-GB" dirty="0" err="1" smtClean="0">
                <a:solidFill>
                  <a:srgbClr val="FFFF00"/>
                </a:solidFill>
                <a:latin typeface="+mj-lt"/>
              </a:rPr>
              <a:t>Creadigrwydd</a:t>
            </a:r>
            <a:r>
              <a:rPr lang="en-GB" dirty="0" smtClean="0">
                <a:solidFill>
                  <a:srgbClr val="FFFF00"/>
                </a:solidFill>
                <a:latin typeface="+mj-lt"/>
              </a:rPr>
              <a:t> a </a:t>
            </a:r>
            <a:r>
              <a:rPr lang="en-GB" dirty="0" err="1" smtClean="0">
                <a:solidFill>
                  <a:srgbClr val="FFFF00"/>
                </a:solidFill>
                <a:latin typeface="+mj-lt"/>
              </a:rPr>
              <a:t>thu</a:t>
            </a:r>
            <a:r>
              <a:rPr lang="en-GB" dirty="0" smtClean="0">
                <a:solidFill>
                  <a:srgbClr val="FFFF00"/>
                </a:solidFill>
                <a:latin typeface="+mj-lt"/>
              </a:rPr>
              <a:t>    </a:t>
            </a:r>
          </a:p>
          <a:p>
            <a:pPr marL="137160" indent="0">
              <a:buNone/>
            </a:pPr>
            <a:r>
              <a:rPr lang="en-GB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dirty="0" smtClean="0">
                <a:solidFill>
                  <a:srgbClr val="FFFF00"/>
                </a:solidFill>
                <a:latin typeface="+mj-lt"/>
              </a:rPr>
              <a:t>    </a:t>
            </a:r>
            <a:r>
              <a:rPr lang="en-GB" dirty="0" err="1" smtClean="0">
                <a:solidFill>
                  <a:srgbClr val="FFFF00"/>
                </a:solidFill>
                <a:latin typeface="+mj-lt"/>
              </a:rPr>
              <a:t>hwnt</a:t>
            </a:r>
            <a:endParaRPr lang="en-US" dirty="0">
              <a:solidFill>
                <a:srgbClr val="FFFF00"/>
              </a:solidFill>
              <a:latin typeface="+mj-lt"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92D050"/>
                </a:solidFill>
              </a:rPr>
              <a:t>Howard  Gardner</a:t>
            </a:r>
            <a:endParaRPr lang="en-US" b="1" dirty="0">
              <a:solidFill>
                <a:srgbClr val="92D050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>
                <a:latin typeface="+mj-lt"/>
              </a:rPr>
              <a:t>Elite view</a:t>
            </a:r>
          </a:p>
          <a:p>
            <a:pPr marL="137160" indent="0">
              <a:buNone/>
            </a:pPr>
            <a:r>
              <a:rPr lang="en-GB" dirty="0">
                <a:latin typeface="+mj-lt"/>
              </a:rPr>
              <a:t> </a:t>
            </a:r>
            <a:r>
              <a:rPr lang="en-GB" dirty="0" smtClean="0">
                <a:latin typeface="+mj-lt"/>
              </a:rPr>
              <a:t>     </a:t>
            </a:r>
            <a:r>
              <a:rPr lang="en-GB" dirty="0" err="1">
                <a:solidFill>
                  <a:srgbClr val="FFFF00"/>
                </a:solidFill>
                <a:latin typeface="+mj-lt"/>
              </a:rPr>
              <a:t>R</a:t>
            </a:r>
            <a:r>
              <a:rPr lang="en-GB" dirty="0" err="1" smtClean="0">
                <a:solidFill>
                  <a:srgbClr val="FFFF00"/>
                </a:solidFill>
                <a:latin typeface="+mj-lt"/>
              </a:rPr>
              <a:t>hai</a:t>
            </a:r>
            <a:r>
              <a:rPr lang="en-GB" dirty="0" smtClean="0">
                <a:solidFill>
                  <a:srgbClr val="FFFF00"/>
                </a:solidFill>
                <a:latin typeface="+mj-lt"/>
              </a:rPr>
              <a:t> </a:t>
            </a:r>
            <a:r>
              <a:rPr lang="en-GB" dirty="0" err="1" smtClean="0">
                <a:solidFill>
                  <a:srgbClr val="FFFF00"/>
                </a:solidFill>
                <a:latin typeface="+mj-lt"/>
              </a:rPr>
              <a:t>yn</a:t>
            </a:r>
            <a:r>
              <a:rPr lang="en-GB" dirty="0" smtClean="0">
                <a:solidFill>
                  <a:srgbClr val="FFFF00"/>
                </a:solidFill>
                <a:latin typeface="+mj-lt"/>
              </a:rPr>
              <a:t> </a:t>
            </a:r>
            <a:r>
              <a:rPr lang="en-GB" dirty="0" err="1" smtClean="0">
                <a:solidFill>
                  <a:srgbClr val="FFFF00"/>
                </a:solidFill>
                <a:latin typeface="+mj-lt"/>
              </a:rPr>
              <a:t>unig</a:t>
            </a:r>
            <a:endParaRPr lang="en-GB" dirty="0" smtClean="0">
              <a:solidFill>
                <a:srgbClr val="FFFF00"/>
              </a:solidFill>
              <a:latin typeface="+mj-lt"/>
            </a:endParaRPr>
          </a:p>
          <a:p>
            <a:pPr marL="137160" indent="0">
              <a:buNone/>
            </a:pPr>
            <a:endParaRPr lang="en-GB" dirty="0">
              <a:latin typeface="+mj-lt"/>
            </a:endParaRPr>
          </a:p>
          <a:p>
            <a:r>
              <a:rPr lang="en-GB" dirty="0" smtClean="0">
                <a:latin typeface="+mj-lt"/>
              </a:rPr>
              <a:t>Making a difference</a:t>
            </a:r>
          </a:p>
          <a:p>
            <a:pPr marL="137160" indent="0">
              <a:buNone/>
            </a:pPr>
            <a:r>
              <a:rPr lang="en-GB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dirty="0" smtClean="0">
                <a:solidFill>
                  <a:srgbClr val="FFFF00"/>
                </a:solidFill>
                <a:latin typeface="+mj-lt"/>
              </a:rPr>
              <a:t>     </a:t>
            </a:r>
            <a:r>
              <a:rPr lang="en-GB" dirty="0" err="1" smtClean="0">
                <a:solidFill>
                  <a:srgbClr val="FFFF00"/>
                </a:solidFill>
                <a:latin typeface="+mj-lt"/>
              </a:rPr>
              <a:t>Gwneud</a:t>
            </a:r>
            <a:r>
              <a:rPr lang="en-GB" dirty="0" smtClean="0">
                <a:solidFill>
                  <a:srgbClr val="FFFF00"/>
                </a:solidFill>
                <a:latin typeface="+mj-lt"/>
              </a:rPr>
              <a:t> </a:t>
            </a:r>
            <a:r>
              <a:rPr lang="en-GB" dirty="0" err="1" smtClean="0">
                <a:solidFill>
                  <a:srgbClr val="FFFF00"/>
                </a:solidFill>
                <a:latin typeface="+mj-lt"/>
              </a:rPr>
              <a:t>gwahaniaeth</a:t>
            </a:r>
            <a:endParaRPr lang="en-GB" dirty="0" smtClean="0">
              <a:solidFill>
                <a:srgbClr val="FFFF00"/>
              </a:solidFill>
              <a:latin typeface="+mj-lt"/>
            </a:endParaRPr>
          </a:p>
          <a:p>
            <a:pPr marL="137160" indent="0">
              <a:buNone/>
            </a:pPr>
            <a:endParaRPr lang="en-GB" dirty="0">
              <a:solidFill>
                <a:srgbClr val="FFFF00"/>
              </a:solidFill>
              <a:latin typeface="+mj-lt"/>
            </a:endParaRPr>
          </a:p>
          <a:p>
            <a:r>
              <a:rPr lang="en-GB" dirty="0" smtClean="0">
                <a:latin typeface="+mj-lt"/>
              </a:rPr>
              <a:t>Specific brain functions</a:t>
            </a:r>
          </a:p>
          <a:p>
            <a:pPr marL="137160" indent="0">
              <a:buNone/>
            </a:pPr>
            <a:r>
              <a:rPr lang="en-GB" dirty="0">
                <a:latin typeface="+mj-lt"/>
              </a:rPr>
              <a:t> </a:t>
            </a:r>
            <a:r>
              <a:rPr lang="en-GB" dirty="0" smtClean="0">
                <a:latin typeface="+mj-lt"/>
              </a:rPr>
              <a:t>    </a:t>
            </a:r>
            <a:r>
              <a:rPr lang="en-GB" dirty="0" err="1" smtClean="0">
                <a:solidFill>
                  <a:srgbClr val="FFFF00"/>
                </a:solidFill>
                <a:latin typeface="+mj-lt"/>
              </a:rPr>
              <a:t>Swyddogaeth</a:t>
            </a:r>
            <a:r>
              <a:rPr lang="en-GB" dirty="0" smtClean="0">
                <a:solidFill>
                  <a:srgbClr val="FFFF00"/>
                </a:solidFill>
                <a:latin typeface="+mj-lt"/>
              </a:rPr>
              <a:t> </a:t>
            </a:r>
            <a:r>
              <a:rPr lang="en-GB" dirty="0" err="1" smtClean="0">
                <a:solidFill>
                  <a:srgbClr val="FFFF00"/>
                </a:solidFill>
                <a:latin typeface="+mj-lt"/>
              </a:rPr>
              <a:t>benodol</a:t>
            </a:r>
            <a:endParaRPr lang="en-GB" dirty="0" smtClean="0">
              <a:solidFill>
                <a:srgbClr val="FFFF00"/>
              </a:solidFill>
              <a:latin typeface="+mj-lt"/>
            </a:endParaRPr>
          </a:p>
          <a:p>
            <a:pPr marL="137160" indent="0">
              <a:buNone/>
            </a:pPr>
            <a:r>
              <a:rPr lang="en-GB" dirty="0">
                <a:solidFill>
                  <a:srgbClr val="FFFF00"/>
                </a:solidFill>
                <a:latin typeface="+mj-lt"/>
              </a:rPr>
              <a:t>     </a:t>
            </a:r>
            <a:r>
              <a:rPr lang="en-GB" dirty="0" err="1">
                <a:solidFill>
                  <a:srgbClr val="FFFF00"/>
                </a:solidFill>
                <a:latin typeface="+mj-lt"/>
              </a:rPr>
              <a:t>yr</a:t>
            </a:r>
            <a:r>
              <a:rPr lang="en-GB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dirty="0" err="1" smtClean="0">
                <a:solidFill>
                  <a:srgbClr val="FFFF00"/>
                </a:solidFill>
                <a:latin typeface="+mj-lt"/>
              </a:rPr>
              <a:t>ymennydd</a:t>
            </a:r>
            <a:endParaRPr lang="en-US" dirty="0">
              <a:solidFill>
                <a:srgbClr val="FFFF00"/>
              </a:solidFill>
              <a:latin typeface="+mj-lt"/>
            </a:endParaRPr>
          </a:p>
          <a:p>
            <a:pPr marL="137160" indent="0">
              <a:buNone/>
            </a:pP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0087429" y="2503714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2342181" y="117859"/>
            <a:ext cx="6377940" cy="1293028"/>
          </a:xfrm>
        </p:spPr>
        <p:txBody>
          <a:bodyPr/>
          <a:lstStyle/>
          <a:p>
            <a:r>
              <a:rPr lang="en-US" dirty="0" smtClean="0"/>
              <a:t>Creativity / </a:t>
            </a:r>
            <a:r>
              <a:rPr lang="en-US" dirty="0" err="1" smtClean="0"/>
              <a:t>Creadigrwydd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600200"/>
            <a:ext cx="8562814" cy="4709160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en-GB" dirty="0" smtClean="0">
                <a:latin typeface="+mj-lt"/>
              </a:rPr>
              <a:t>Difficult to define                 </a:t>
            </a:r>
            <a:r>
              <a:rPr lang="en-GB" dirty="0" err="1" smtClean="0">
                <a:latin typeface="+mj-lt"/>
              </a:rPr>
              <a:t>Anodd</a:t>
            </a:r>
            <a:r>
              <a:rPr lang="en-GB" dirty="0" smtClean="0">
                <a:latin typeface="+mj-lt"/>
              </a:rPr>
              <a:t> </a:t>
            </a:r>
            <a:r>
              <a:rPr lang="en-GB" dirty="0" err="1">
                <a:latin typeface="+mj-lt"/>
              </a:rPr>
              <a:t>i</a:t>
            </a:r>
            <a:r>
              <a:rPr lang="en-GB" dirty="0" err="1" smtClean="0">
                <a:latin typeface="+mj-lt"/>
              </a:rPr>
              <a:t>’w</a:t>
            </a:r>
            <a:r>
              <a:rPr lang="en-GB" dirty="0" smtClean="0">
                <a:latin typeface="+mj-lt"/>
              </a:rPr>
              <a:t> </a:t>
            </a:r>
            <a:r>
              <a:rPr lang="en-GB" dirty="0" err="1" smtClean="0">
                <a:latin typeface="+mj-lt"/>
              </a:rPr>
              <a:t>ddiffinio</a:t>
            </a:r>
            <a:endParaRPr lang="en-GB" dirty="0" smtClean="0">
              <a:latin typeface="+mj-lt"/>
            </a:endParaRPr>
          </a:p>
          <a:p>
            <a:pPr marL="137160" indent="0">
              <a:buNone/>
            </a:pPr>
            <a:endParaRPr lang="en-GB" dirty="0">
              <a:latin typeface="+mj-lt"/>
            </a:endParaRPr>
          </a:p>
          <a:p>
            <a:pPr marL="137160" indent="0">
              <a:buNone/>
            </a:pPr>
            <a:r>
              <a:rPr lang="en-GB" dirty="0" smtClean="0">
                <a:latin typeface="+mj-lt"/>
              </a:rPr>
              <a:t>‘Being creative enables children to make connections between one area and another and so to extend their understanding. This area includes art, music, dance, role play and imaginative play.’</a:t>
            </a:r>
          </a:p>
          <a:p>
            <a:pPr marL="137160" indent="0">
              <a:buNone/>
            </a:pPr>
            <a:r>
              <a:rPr lang="en-GB" dirty="0">
                <a:latin typeface="+mj-lt"/>
              </a:rPr>
              <a:t> </a:t>
            </a:r>
            <a:r>
              <a:rPr lang="en-GB" dirty="0" smtClean="0">
                <a:latin typeface="+mj-lt"/>
              </a:rPr>
              <a:t>                                        FS guidance (2000:116)</a:t>
            </a:r>
          </a:p>
          <a:p>
            <a:pPr marL="137160" indent="0">
              <a:buNone/>
            </a:pPr>
            <a:endParaRPr lang="en-GB" dirty="0">
              <a:latin typeface="+mj-lt"/>
            </a:endParaRPr>
          </a:p>
          <a:p>
            <a:pPr marL="137160" indent="0">
              <a:buNone/>
            </a:pPr>
            <a:r>
              <a:rPr lang="en-GB" dirty="0" smtClean="0">
                <a:latin typeface="+mj-lt"/>
              </a:rPr>
              <a:t>The Robinson Report  1999   </a:t>
            </a:r>
            <a:r>
              <a:rPr lang="en-GB" dirty="0" err="1" smtClean="0">
                <a:latin typeface="+mj-lt"/>
              </a:rPr>
              <a:t>Adroddiad</a:t>
            </a:r>
            <a:r>
              <a:rPr lang="en-GB" dirty="0" smtClean="0">
                <a:latin typeface="+mj-lt"/>
              </a:rPr>
              <a:t> Robinson</a:t>
            </a:r>
            <a:endParaRPr lang="en-US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Activity / </a:t>
            </a:r>
            <a:r>
              <a:rPr lang="en-US" dirty="0" err="1" smtClean="0"/>
              <a:t>Gweithgaredd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437" y="2340245"/>
            <a:ext cx="7154128" cy="40063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3190" y="20454"/>
            <a:ext cx="6377940" cy="1293028"/>
          </a:xfrm>
        </p:spPr>
        <p:txBody>
          <a:bodyPr>
            <a:normAutofit/>
          </a:bodyPr>
          <a:lstStyle/>
          <a:p>
            <a:r>
              <a:rPr lang="en-US" dirty="0" smtClean="0"/>
              <a:t>The Creative Child</a:t>
            </a:r>
            <a:br>
              <a:rPr lang="en-US" dirty="0" smtClean="0"/>
            </a:br>
            <a:r>
              <a:rPr lang="en-US" dirty="0" smtClean="0"/>
              <a:t>Y </a:t>
            </a:r>
            <a:r>
              <a:rPr lang="en-US" dirty="0" err="1" smtClean="0"/>
              <a:t>Plentyn</a:t>
            </a:r>
            <a:r>
              <a:rPr lang="en-US" dirty="0" smtClean="0"/>
              <a:t> </a:t>
            </a:r>
            <a:r>
              <a:rPr lang="en-US" dirty="0" err="1" smtClean="0"/>
              <a:t>Creadigol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417637"/>
            <a:ext cx="2471980" cy="304053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9350" y="1579697"/>
            <a:ext cx="2457450" cy="32956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3750" y="4035048"/>
            <a:ext cx="2476500" cy="24765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-1669143" y="214085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5860" y="178229"/>
            <a:ext cx="2524794" cy="333988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739" y="315945"/>
            <a:ext cx="2002026" cy="306445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7741" y="3887663"/>
            <a:ext cx="1715953" cy="272373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797" y="178229"/>
            <a:ext cx="3368718" cy="336871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866" y="3669350"/>
            <a:ext cx="5228487" cy="2942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9392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002060"/>
                </a:solidFill>
              </a:rPr>
              <a:t>Challenges / Influences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Heriau</a:t>
            </a:r>
            <a:r>
              <a:rPr lang="en-US" dirty="0" smtClean="0"/>
              <a:t> / </a:t>
            </a:r>
            <a:r>
              <a:rPr lang="en-US" dirty="0" err="1" smtClean="0"/>
              <a:t>Dylanwadau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Confidence                                </a:t>
            </a:r>
            <a:r>
              <a:rPr lang="en-GB" dirty="0" err="1" smtClean="0"/>
              <a:t>Hyder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Philosophy                           </a:t>
            </a:r>
            <a:r>
              <a:rPr lang="en-GB" dirty="0" err="1" smtClean="0"/>
              <a:t>Athroniaeth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 smtClean="0"/>
              <a:t>Education                                 </a:t>
            </a:r>
            <a:r>
              <a:rPr lang="en-GB" dirty="0" err="1" smtClean="0"/>
              <a:t>Addysg</a:t>
            </a:r>
            <a:r>
              <a:rPr lang="en-GB" dirty="0" smtClean="0"/>
              <a:t>   </a:t>
            </a:r>
          </a:p>
          <a:p>
            <a:endParaRPr lang="en-GB" dirty="0"/>
          </a:p>
          <a:p>
            <a:r>
              <a:rPr lang="en-GB" dirty="0" smtClean="0"/>
              <a:t>Political stance              Y </a:t>
            </a:r>
            <a:r>
              <a:rPr lang="en-GB" dirty="0" err="1" smtClean="0"/>
              <a:t>safbwynt</a:t>
            </a:r>
            <a:r>
              <a:rPr lang="en-GB" dirty="0" smtClean="0"/>
              <a:t> </a:t>
            </a:r>
            <a:r>
              <a:rPr lang="en-GB" dirty="0" err="1" smtClean="0"/>
              <a:t>gwleidyddol</a:t>
            </a:r>
            <a:r>
              <a:rPr lang="en-GB" dirty="0" smtClean="0"/>
              <a:t> </a:t>
            </a:r>
          </a:p>
          <a:p>
            <a:pPr marL="137160" indent="0"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671383"/>
            <a:ext cx="6377940" cy="129302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Welsh context</a:t>
            </a:r>
            <a:br>
              <a:rPr lang="en-GB" dirty="0" smtClean="0"/>
            </a:br>
            <a:r>
              <a:rPr lang="en-GB" dirty="0" smtClean="0"/>
              <a:t>Y </a:t>
            </a:r>
            <a:r>
              <a:rPr lang="en-GB" dirty="0" err="1" smtClean="0"/>
              <a:t>cyd-destun</a:t>
            </a:r>
            <a:r>
              <a:rPr lang="en-GB" dirty="0" smtClean="0"/>
              <a:t> </a:t>
            </a:r>
            <a:r>
              <a:rPr lang="en-GB" dirty="0" err="1" smtClean="0"/>
              <a:t>Cymreig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6369" y="2096144"/>
            <a:ext cx="4358899" cy="4358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2069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US" b="1" dirty="0" smtClean="0"/>
          </a:p>
          <a:p>
            <a:pPr marL="137160" indent="0">
              <a:buNone/>
            </a:pPr>
            <a:r>
              <a:rPr lang="en-US" dirty="0" smtClean="0">
                <a:solidFill>
                  <a:srgbClr val="FFFF00"/>
                </a:solidFill>
                <a:latin typeface="+mj-lt"/>
              </a:rPr>
              <a:t>Nod 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y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Cynllun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Ysgolion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Creadigol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Arweiniol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yw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hybu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ffyrdd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newydd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 o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weithio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,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gyda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rhaglenni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dysgu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arloesol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wedi'u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teilwra'n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arbennig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sydd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wedi'u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cynllunio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i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wella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ansawdd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addysgu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 a </a:t>
            </a:r>
            <a:r>
              <a:rPr lang="en-US" dirty="0" err="1">
                <a:solidFill>
                  <a:srgbClr val="FFFF00"/>
                </a:solidFill>
                <a:latin typeface="+mj-lt"/>
              </a:rPr>
              <a:t>dysgu</a:t>
            </a:r>
            <a:r>
              <a:rPr lang="en-US" dirty="0">
                <a:solidFill>
                  <a:srgbClr val="FFFF00"/>
                </a:solidFill>
                <a:latin typeface="+mj-lt"/>
              </a:rPr>
              <a:t>. 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2099" y="2442533"/>
            <a:ext cx="3907540" cy="4069080"/>
          </a:xfrm>
        </p:spPr>
        <p:txBody>
          <a:bodyPr>
            <a:normAutofit/>
          </a:bodyPr>
          <a:lstStyle/>
          <a:p>
            <a:r>
              <a:rPr lang="en-US" dirty="0">
                <a:latin typeface="+mj-lt"/>
              </a:rPr>
              <a:t>The Lead Creative Schools Scheme aims to promote new ways of working, with innovative and bespoke </a:t>
            </a:r>
            <a:r>
              <a:rPr lang="en-US" dirty="0" err="1">
                <a:latin typeface="+mj-lt"/>
              </a:rPr>
              <a:t>programmes</a:t>
            </a:r>
            <a:r>
              <a:rPr lang="en-US" dirty="0">
                <a:latin typeface="+mj-lt"/>
              </a:rPr>
              <a:t> of learning designed to improve the quality of teaching and learning.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2170" y="807619"/>
            <a:ext cx="4171950" cy="109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698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9369" y="418454"/>
            <a:ext cx="2794937" cy="185874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753" y="204626"/>
            <a:ext cx="1467104" cy="20725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2277201"/>
            <a:ext cx="9020014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>
                <a:latin typeface="+mj-lt"/>
              </a:rPr>
              <a:t>Dibenion</a:t>
            </a:r>
            <a:r>
              <a:rPr lang="en-GB" sz="1600" dirty="0">
                <a:latin typeface="+mj-lt"/>
              </a:rPr>
              <a:t> y </a:t>
            </a:r>
            <a:r>
              <a:rPr lang="en-GB" sz="1600" dirty="0" err="1">
                <a:latin typeface="+mj-lt"/>
              </a:rPr>
              <a:t>cwricwlwm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 err="1">
                <a:latin typeface="+mj-lt"/>
              </a:rPr>
              <a:t>yng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 err="1">
                <a:latin typeface="+mj-lt"/>
              </a:rPr>
              <a:t>Nghymru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 err="1">
                <a:latin typeface="+mj-lt"/>
              </a:rPr>
              <a:t>yw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 err="1">
                <a:latin typeface="+mj-lt"/>
              </a:rPr>
              <a:t>ceisio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 err="1">
                <a:latin typeface="+mj-lt"/>
              </a:rPr>
              <a:t>sicrhau</a:t>
            </a:r>
            <a:r>
              <a:rPr lang="en-GB" sz="1600" dirty="0">
                <a:latin typeface="+mj-lt"/>
              </a:rPr>
              <a:t> bod plant a </a:t>
            </a:r>
            <a:r>
              <a:rPr lang="en-GB" sz="1600" dirty="0" err="1">
                <a:latin typeface="+mj-lt"/>
              </a:rPr>
              <a:t>phobl</a:t>
            </a:r>
            <a:r>
              <a:rPr lang="en-GB" sz="1600" dirty="0">
                <a:latin typeface="+mj-lt"/>
              </a:rPr>
              <a:t> </a:t>
            </a:r>
            <a:r>
              <a:rPr lang="en-GB" sz="1600" b="1" dirty="0" err="1">
                <a:latin typeface="+mj-lt"/>
              </a:rPr>
              <a:t>ifanc</a:t>
            </a:r>
            <a:r>
              <a:rPr lang="en-GB" sz="1600" b="1" dirty="0">
                <a:latin typeface="+mj-lt"/>
              </a:rPr>
              <a:t> </a:t>
            </a:r>
            <a:r>
              <a:rPr lang="en-GB" sz="1600" b="1" dirty="0" err="1">
                <a:latin typeface="+mj-lt"/>
              </a:rPr>
              <a:t>yn</a:t>
            </a:r>
            <a:r>
              <a:rPr lang="en-GB" sz="1600" b="1" dirty="0">
                <a:latin typeface="+mj-lt"/>
              </a:rPr>
              <a:t> </a:t>
            </a:r>
            <a:r>
              <a:rPr lang="en-GB" sz="1600" b="1" dirty="0" err="1">
                <a:latin typeface="+mj-lt"/>
              </a:rPr>
              <a:t>datblygu</a:t>
            </a:r>
            <a:r>
              <a:rPr lang="en-GB" sz="1600" b="1" dirty="0">
                <a:latin typeface="+mj-lt"/>
              </a:rPr>
              <a:t>: </a:t>
            </a:r>
            <a:endParaRPr lang="en-GB" sz="1600" dirty="0"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yn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ddysgwyr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uchelgeisiol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,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galluog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sy’n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barod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i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ddysgu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drwy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gydol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eu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hoes </a:t>
            </a:r>
            <a:endParaRPr lang="en-GB" sz="1600" dirty="0">
              <a:solidFill>
                <a:srgbClr val="FFFF00"/>
              </a:solidFill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yn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gyfranwyr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mentrus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,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creadigol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sy’n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barod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i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chwarae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eu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rhan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yn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llawn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yn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eu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bywyd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a’u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gwaith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endParaRPr lang="en-GB" sz="1600" dirty="0">
              <a:solidFill>
                <a:srgbClr val="FFFF00"/>
              </a:solidFill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 err="1" smtClean="0">
                <a:solidFill>
                  <a:srgbClr val="FFFF00"/>
                </a:solidFill>
                <a:latin typeface="+mj-lt"/>
              </a:rPr>
              <a:t>yn</a:t>
            </a:r>
            <a:r>
              <a:rPr lang="en-GB" sz="1600" b="1" dirty="0" smtClean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ddinasyddion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egwyddorol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,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gwybodus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yng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Nghymru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a’r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byd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endParaRPr lang="en-GB" sz="1600" dirty="0">
              <a:solidFill>
                <a:srgbClr val="FFFF00"/>
              </a:solidFill>
              <a:latin typeface="+mj-lt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yn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unigolion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iach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,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hyderus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sy’n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barod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i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fyw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bywyd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gan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wireddu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eu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dyheadau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fel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aelodau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gwerthfawr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 o </a:t>
            </a:r>
            <a:r>
              <a:rPr lang="en-GB" sz="1600" b="1" dirty="0" err="1">
                <a:solidFill>
                  <a:srgbClr val="FFFF00"/>
                </a:solidFill>
                <a:latin typeface="+mj-lt"/>
              </a:rPr>
              <a:t>gymdeithas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. </a:t>
            </a:r>
            <a:endParaRPr lang="en-GB" sz="1600" b="1" dirty="0" smtClean="0">
              <a:solidFill>
                <a:srgbClr val="FFFF00"/>
              </a:solidFill>
              <a:latin typeface="+mj-lt"/>
            </a:endParaRPr>
          </a:p>
          <a:p>
            <a:endParaRPr lang="en-GB" sz="1600" dirty="0" smtClean="0">
              <a:solidFill>
                <a:srgbClr val="FFFF00"/>
              </a:solidFill>
              <a:latin typeface="+mj-lt"/>
            </a:endParaRPr>
          </a:p>
          <a:p>
            <a:r>
              <a:rPr lang="en-GB" sz="1600" dirty="0">
                <a:latin typeface="+mj-lt"/>
              </a:rPr>
              <a:t>The purposes of the curriculum in Wales should be that children and </a:t>
            </a:r>
            <a:r>
              <a:rPr lang="en-GB" sz="1600" b="1" dirty="0">
                <a:latin typeface="+mj-lt"/>
              </a:rPr>
              <a:t>young people develop as: </a:t>
            </a:r>
            <a:endParaRPr lang="en-GB" sz="1600" dirty="0">
              <a:latin typeface="+mj-lt"/>
            </a:endParaRPr>
          </a:p>
          <a:p>
            <a:r>
              <a:rPr lang="en-GB" sz="1600" dirty="0">
                <a:latin typeface="+mj-lt"/>
              </a:rPr>
              <a:t>› 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ambitious, capable learners, ready to learn throughout their lives </a:t>
            </a:r>
            <a:endParaRPr lang="en-GB" sz="1600" dirty="0">
              <a:solidFill>
                <a:srgbClr val="FFFF00"/>
              </a:solidFill>
              <a:latin typeface="+mj-lt"/>
            </a:endParaRPr>
          </a:p>
          <a:p>
            <a:r>
              <a:rPr lang="en-GB" sz="1600" dirty="0">
                <a:solidFill>
                  <a:srgbClr val="FFFF00"/>
                </a:solidFill>
                <a:latin typeface="+mj-lt"/>
              </a:rPr>
              <a:t>› 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enterprising, creative contributors, ready to play a full part in life and work </a:t>
            </a:r>
            <a:endParaRPr lang="en-GB" sz="1600" dirty="0">
              <a:solidFill>
                <a:srgbClr val="FFFF00"/>
              </a:solidFill>
              <a:latin typeface="+mj-lt"/>
            </a:endParaRPr>
          </a:p>
          <a:p>
            <a:r>
              <a:rPr lang="en-GB" sz="1600" dirty="0">
                <a:solidFill>
                  <a:srgbClr val="FFFF00"/>
                </a:solidFill>
                <a:latin typeface="+mj-lt"/>
              </a:rPr>
              <a:t>› 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ethical, informed citizens of Wales and the world </a:t>
            </a:r>
            <a:endParaRPr lang="en-GB" sz="1600" dirty="0">
              <a:solidFill>
                <a:srgbClr val="FFFF00"/>
              </a:solidFill>
              <a:latin typeface="+mj-lt"/>
            </a:endParaRPr>
          </a:p>
          <a:p>
            <a:r>
              <a:rPr lang="en-GB" sz="1600" dirty="0">
                <a:solidFill>
                  <a:srgbClr val="FFFF00"/>
                </a:solidFill>
                <a:latin typeface="+mj-lt"/>
              </a:rPr>
              <a:t>› 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healthy, confident individuals, ready to lead fulfilling lives as valued </a:t>
            </a:r>
            <a:r>
              <a:rPr lang="en-GB" sz="1600" b="1" dirty="0" smtClean="0">
                <a:solidFill>
                  <a:srgbClr val="FFFF00"/>
                </a:solidFill>
                <a:latin typeface="+mj-lt"/>
              </a:rPr>
              <a:t> members of</a:t>
            </a:r>
          </a:p>
          <a:p>
            <a:r>
              <a:rPr lang="en-GB" sz="16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 smtClean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1600" b="1" dirty="0">
                <a:solidFill>
                  <a:srgbClr val="FFFF00"/>
                </a:solidFill>
                <a:latin typeface="+mj-lt"/>
              </a:rPr>
              <a:t>society. </a:t>
            </a:r>
            <a:endParaRPr lang="en-GB" sz="1600" dirty="0">
              <a:solidFill>
                <a:srgbClr val="FFFF00"/>
              </a:solidFill>
              <a:latin typeface="+mj-lt"/>
            </a:endParaRPr>
          </a:p>
          <a:p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6705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Technology                             </a:t>
            </a:r>
            <a:r>
              <a:rPr lang="en-GB" dirty="0" err="1"/>
              <a:t>Technoleg</a:t>
            </a:r>
            <a:r>
              <a:rPr lang="en-GB" dirty="0"/>
              <a:t>                        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937" y="1912819"/>
            <a:ext cx="3588100" cy="238771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5911" y="1912819"/>
            <a:ext cx="3187726" cy="238771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1349" y="4494509"/>
            <a:ext cx="3399210" cy="2262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124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Conclusions</a:t>
            </a:r>
            <a:br>
              <a:rPr lang="en-US" dirty="0" smtClean="0"/>
            </a:br>
            <a:r>
              <a:rPr lang="en-US" dirty="0" err="1" smtClean="0"/>
              <a:t>Casgliadau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" indent="0" algn="ctr">
              <a:buNone/>
            </a:pPr>
            <a:endParaRPr lang="en-GB" dirty="0" smtClean="0"/>
          </a:p>
          <a:p>
            <a:pPr marL="137160" indent="0" algn="ctr">
              <a:buNone/>
            </a:pPr>
            <a:endParaRPr lang="en-US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38853034"/>
              </p:ext>
            </p:extLst>
          </p:nvPr>
        </p:nvGraphicFramePr>
        <p:xfrm>
          <a:off x="1524000" y="2051803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Bibliography</a:t>
            </a:r>
            <a:br>
              <a:rPr lang="en-US" dirty="0" smtClean="0"/>
            </a:br>
            <a:r>
              <a:rPr lang="en-US" smtClean="0"/>
              <a:t>Llyfryddiaeth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137160" indent="0">
              <a:buNone/>
            </a:pPr>
            <a:r>
              <a:rPr lang="en-GB" sz="2600" dirty="0" err="1" smtClean="0">
                <a:latin typeface="+mj-lt"/>
              </a:rPr>
              <a:t>Bruner,J</a:t>
            </a:r>
            <a:r>
              <a:rPr lang="en-GB" sz="2600" dirty="0" smtClean="0">
                <a:latin typeface="+mj-lt"/>
              </a:rPr>
              <a:t> (1997) The Culture of Education</a:t>
            </a:r>
            <a:r>
              <a:rPr lang="en-GB" sz="2600" i="1" dirty="0" smtClean="0">
                <a:latin typeface="+mj-lt"/>
              </a:rPr>
              <a:t>. </a:t>
            </a:r>
            <a:r>
              <a:rPr lang="en-GB" sz="2600" dirty="0" smtClean="0">
                <a:latin typeface="+mj-lt"/>
              </a:rPr>
              <a:t>USA:</a:t>
            </a:r>
            <a:r>
              <a:rPr lang="en-GB" sz="2600" i="1" dirty="0">
                <a:latin typeface="+mj-lt"/>
              </a:rPr>
              <a:t> Harvard University </a:t>
            </a:r>
            <a:r>
              <a:rPr lang="en-GB" sz="2600" i="1" dirty="0" smtClean="0">
                <a:latin typeface="+mj-lt"/>
              </a:rPr>
              <a:t>Press</a:t>
            </a:r>
          </a:p>
          <a:p>
            <a:pPr marL="137160" indent="0">
              <a:buNone/>
            </a:pPr>
            <a:r>
              <a:rPr lang="en-GB" sz="2600" i="1" dirty="0" smtClean="0">
                <a:latin typeface="+mj-lt"/>
              </a:rPr>
              <a:t>Donaldson (2015) Successful Futures WG</a:t>
            </a:r>
            <a:endParaRPr lang="en-GB" sz="2600" dirty="0" smtClean="0">
              <a:latin typeface="+mj-lt"/>
            </a:endParaRPr>
          </a:p>
          <a:p>
            <a:pPr marL="137160" indent="0">
              <a:buNone/>
            </a:pPr>
            <a:r>
              <a:rPr lang="en-GB" sz="2600" dirty="0" err="1" smtClean="0">
                <a:latin typeface="+mj-lt"/>
              </a:rPr>
              <a:t>Lillard,P</a:t>
            </a:r>
            <a:r>
              <a:rPr lang="en-GB" sz="2600" dirty="0" smtClean="0">
                <a:latin typeface="+mj-lt"/>
              </a:rPr>
              <a:t> (1988) </a:t>
            </a:r>
            <a:r>
              <a:rPr lang="en-GB" sz="2600" i="1" dirty="0" smtClean="0">
                <a:latin typeface="+mj-lt"/>
              </a:rPr>
              <a:t>Montessori: A modern </a:t>
            </a:r>
            <a:r>
              <a:rPr lang="en-GB" sz="2600" i="1" dirty="0" err="1" smtClean="0">
                <a:latin typeface="+mj-lt"/>
              </a:rPr>
              <a:t>Approach.</a:t>
            </a:r>
            <a:r>
              <a:rPr lang="en-GB" sz="2600" dirty="0" err="1" smtClean="0">
                <a:latin typeface="+mj-lt"/>
              </a:rPr>
              <a:t>USA:Schocken</a:t>
            </a:r>
            <a:r>
              <a:rPr lang="en-GB" sz="2600" dirty="0" smtClean="0">
                <a:latin typeface="+mj-lt"/>
              </a:rPr>
              <a:t> Books</a:t>
            </a:r>
          </a:p>
          <a:p>
            <a:pPr marL="137160" indent="0">
              <a:buNone/>
            </a:pPr>
            <a:r>
              <a:rPr lang="en-GB" sz="2600" dirty="0" err="1" smtClean="0">
                <a:latin typeface="+mj-lt"/>
              </a:rPr>
              <a:t>Lowenfeld,V</a:t>
            </a:r>
            <a:r>
              <a:rPr lang="en-GB" sz="2600" dirty="0" smtClean="0">
                <a:latin typeface="+mj-lt"/>
              </a:rPr>
              <a:t> &amp; </a:t>
            </a:r>
            <a:r>
              <a:rPr lang="en-GB" sz="2600" dirty="0" err="1" smtClean="0">
                <a:latin typeface="+mj-lt"/>
              </a:rPr>
              <a:t>Brittain,V</a:t>
            </a:r>
            <a:r>
              <a:rPr lang="en-GB" sz="2600" dirty="0" smtClean="0">
                <a:latin typeface="+mj-lt"/>
              </a:rPr>
              <a:t> (1987)</a:t>
            </a:r>
            <a:r>
              <a:rPr lang="en-GB" sz="2600" i="1" dirty="0" smtClean="0">
                <a:latin typeface="+mj-lt"/>
              </a:rPr>
              <a:t>Creative and Mental </a:t>
            </a:r>
            <a:r>
              <a:rPr lang="en-GB" sz="2600" i="1" dirty="0" err="1" smtClean="0">
                <a:latin typeface="+mj-lt"/>
              </a:rPr>
              <a:t>Growth.</a:t>
            </a:r>
            <a:r>
              <a:rPr lang="en-GB" sz="2600" dirty="0" err="1" smtClean="0">
                <a:latin typeface="+mj-lt"/>
              </a:rPr>
              <a:t>Prentice</a:t>
            </a:r>
            <a:r>
              <a:rPr lang="en-GB" sz="2600" dirty="0" smtClean="0">
                <a:latin typeface="+mj-lt"/>
              </a:rPr>
              <a:t> Hall</a:t>
            </a:r>
          </a:p>
          <a:p>
            <a:pPr marL="137160" indent="0">
              <a:buNone/>
            </a:pPr>
            <a:r>
              <a:rPr lang="en-GB" sz="2600" dirty="0" err="1" smtClean="0">
                <a:latin typeface="+mj-lt"/>
              </a:rPr>
              <a:t>Robinson,K</a:t>
            </a:r>
            <a:r>
              <a:rPr lang="en-GB" sz="2600" dirty="0" smtClean="0">
                <a:latin typeface="+mj-lt"/>
              </a:rPr>
              <a:t> et al (1999) </a:t>
            </a:r>
            <a:r>
              <a:rPr lang="en-GB" sz="2600" i="1" dirty="0" smtClean="0">
                <a:latin typeface="+mj-lt"/>
              </a:rPr>
              <a:t>All of our futures: Creativity, Culture and </a:t>
            </a:r>
            <a:r>
              <a:rPr lang="en-GB" sz="2600" i="1" dirty="0" err="1" smtClean="0">
                <a:latin typeface="+mj-lt"/>
              </a:rPr>
              <a:t>Education.</a:t>
            </a:r>
            <a:r>
              <a:rPr lang="en-GB" sz="2600" dirty="0" err="1" smtClean="0">
                <a:latin typeface="+mj-lt"/>
              </a:rPr>
              <a:t>NACCCE</a:t>
            </a:r>
            <a:r>
              <a:rPr lang="en-GB" sz="2600" i="1" dirty="0" err="1" smtClean="0">
                <a:latin typeface="+mj-lt"/>
              </a:rPr>
              <a:t>.</a:t>
            </a:r>
            <a:r>
              <a:rPr lang="en-GB" sz="2600" dirty="0" err="1" smtClean="0">
                <a:latin typeface="+mj-lt"/>
              </a:rPr>
              <a:t>DfEE</a:t>
            </a:r>
            <a:endParaRPr lang="en-GB" sz="2600" dirty="0" smtClean="0">
              <a:latin typeface="+mj-lt"/>
            </a:endParaRPr>
          </a:p>
          <a:p>
            <a:pPr marL="137160" indent="0">
              <a:buNone/>
            </a:pPr>
            <a:r>
              <a:rPr lang="en-GB" sz="2600" dirty="0" smtClean="0">
                <a:latin typeface="+mj-lt"/>
              </a:rPr>
              <a:t>Vygotsky, L </a:t>
            </a:r>
            <a:r>
              <a:rPr lang="en-GB" sz="2600" i="1" dirty="0" smtClean="0">
                <a:latin typeface="+mj-lt"/>
              </a:rPr>
              <a:t>(1974) </a:t>
            </a:r>
            <a:r>
              <a:rPr lang="en-GB" sz="2600" dirty="0" smtClean="0">
                <a:latin typeface="+mj-lt"/>
              </a:rPr>
              <a:t>The Psychology of Art. MIT Press</a:t>
            </a:r>
            <a:endParaRPr lang="en-GB" sz="2600" i="1" dirty="0" smtClean="0">
              <a:latin typeface="+mj-lt"/>
            </a:endParaRPr>
          </a:p>
          <a:p>
            <a:pPr marL="137160" indent="0">
              <a:buNone/>
            </a:pPr>
            <a:r>
              <a:rPr lang="en-GB" sz="2600" i="1" dirty="0">
                <a:hlinkClick r:id="rId3"/>
              </a:rPr>
              <a:t>http://</a:t>
            </a:r>
            <a:r>
              <a:rPr lang="en-GB" sz="2600" i="1" dirty="0" smtClean="0">
                <a:hlinkClick r:id="rId3"/>
              </a:rPr>
              <a:t>resources.hwb.wales.gov.uk/VTC/ngfl/2007-08/art/my_square_mile/index.html</a:t>
            </a:r>
            <a:endParaRPr lang="en-GB" sz="2600" i="1" dirty="0" smtClean="0"/>
          </a:p>
          <a:p>
            <a:pPr marL="137160" indent="0">
              <a:buNone/>
            </a:pPr>
            <a:endParaRPr lang="en-GB" i="1" dirty="0" smtClean="0"/>
          </a:p>
          <a:p>
            <a:pPr marL="137160" indent="0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937</TotalTime>
  <Words>959</Words>
  <Application>Microsoft Office PowerPoint</Application>
  <PresentationFormat>On-screen Show (4:3)</PresentationFormat>
  <Paragraphs>216</Paragraphs>
  <Slides>31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0" baseType="lpstr">
      <vt:lpstr>ＭＳ Ｐゴシック</vt:lpstr>
      <vt:lpstr>Arial</vt:lpstr>
      <vt:lpstr>Calibri</vt:lpstr>
      <vt:lpstr>Century Gothic</vt:lpstr>
      <vt:lpstr>Cooper Black</vt:lpstr>
      <vt:lpstr>Copperplate Gothic Bold</vt:lpstr>
      <vt:lpstr>Times New Roman</vt:lpstr>
      <vt:lpstr>Wingdings</vt:lpstr>
      <vt:lpstr>Vapor Trail</vt:lpstr>
      <vt:lpstr>ECAD5005/C </vt:lpstr>
      <vt:lpstr>Learning Outcomes/ QTS standards Deilliannau Dysgu/ Safonau SAC</vt:lpstr>
      <vt:lpstr>Beth yw Celf?/ What is Art? Beth yw Creadigrwydd?/ What is Creativity?</vt:lpstr>
      <vt:lpstr>What is creativity? Beth yw creadigrwydd?</vt:lpstr>
      <vt:lpstr>PowerPoint Presentation</vt:lpstr>
      <vt:lpstr>PowerPoint Presentation</vt:lpstr>
      <vt:lpstr>PowerPoint Presentation</vt:lpstr>
      <vt:lpstr>Dogfennaeth / Documentation</vt:lpstr>
      <vt:lpstr>PowerPoint Presentation</vt:lpstr>
      <vt:lpstr>PowerPoint Presentation</vt:lpstr>
      <vt:lpstr>“My nose is as full as the world”</vt:lpstr>
      <vt:lpstr>My square mile/  Fy milltir sgwar</vt:lpstr>
      <vt:lpstr>Ymchwil / Research</vt:lpstr>
      <vt:lpstr>Lev Vygotsky</vt:lpstr>
      <vt:lpstr>Jerome Bruner</vt:lpstr>
      <vt:lpstr>Maria Montessori</vt:lpstr>
      <vt:lpstr>Victor Lowenfeld</vt:lpstr>
      <vt:lpstr>Victor Lowenfeld</vt:lpstr>
      <vt:lpstr>Stages of Artistic Development/  Camau Datblygiad Celfyddydol</vt:lpstr>
      <vt:lpstr>Robinson V Gardner</vt:lpstr>
      <vt:lpstr>Creativity / Creadigrwydd</vt:lpstr>
      <vt:lpstr>Activity / Gweithgaredd</vt:lpstr>
      <vt:lpstr>The Creative Child Y Plentyn Creadigol</vt:lpstr>
      <vt:lpstr>PowerPoint Presentation</vt:lpstr>
      <vt:lpstr>Challenges / Influences Heriau / Dylanwadau</vt:lpstr>
      <vt:lpstr>The Welsh context Y cyd-destun Cymreig </vt:lpstr>
      <vt:lpstr>PowerPoint Presentation</vt:lpstr>
      <vt:lpstr>PowerPoint Presentation</vt:lpstr>
      <vt:lpstr> Technology                             Technoleg                          </vt:lpstr>
      <vt:lpstr>Conclusions Casgliadau</vt:lpstr>
      <vt:lpstr>Bibliography Llyfryddiaeth</vt:lpstr>
    </vt:vector>
  </TitlesOfParts>
  <Company>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ITDA6001/C</dc:title>
  <dc:creator>swwcte9</dc:creator>
  <cp:lastModifiedBy>Carys Richards</cp:lastModifiedBy>
  <cp:revision>47</cp:revision>
  <cp:lastPrinted>2017-10-09T08:48:40Z</cp:lastPrinted>
  <dcterms:created xsi:type="dcterms:W3CDTF">2015-10-19T07:16:38Z</dcterms:created>
  <dcterms:modified xsi:type="dcterms:W3CDTF">2017-10-09T08:56:59Z</dcterms:modified>
</cp:coreProperties>
</file>