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7" r:id="rId1"/>
  </p:sldMasterIdLst>
  <p:sldIdLst>
    <p:sldId id="257" r:id="rId2"/>
    <p:sldId id="256" r:id="rId3"/>
    <p:sldId id="258" r:id="rId4"/>
    <p:sldId id="260" r:id="rId5"/>
    <p:sldId id="261" r:id="rId6"/>
    <p:sldId id="262" r:id="rId7"/>
    <p:sldId id="263" r:id="rId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64" d="100"/>
          <a:sy n="64" d="100"/>
        </p:scale>
        <p:origin x="954"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pPr algn="l"/>
            <a:fld id="{0DCFB061-4267-4D9F-8017-6F550D3068DF}" type="datetime1">
              <a:rPr lang="en-US" smtClean="0"/>
              <a:t>2/19/2023</a:t>
            </a:fld>
            <a:endParaRPr lang="en-US" dirty="0"/>
          </a:p>
        </p:txBody>
      </p:sp>
      <p:sp>
        <p:nvSpPr>
          <p:cNvPr id="5" name="Footer Placeholder 4"/>
          <p:cNvSpPr>
            <a:spLocks noGrp="1"/>
          </p:cNvSpPr>
          <p:nvPr>
            <p:ph type="ftr" sz="quarter" idx="11"/>
          </p:nvPr>
        </p:nvSpPr>
        <p:spPr>
          <a:xfrm>
            <a:off x="2416500" y="329307"/>
            <a:ext cx="4973915" cy="309201"/>
          </a:xfrm>
        </p:spPr>
        <p:txBody>
          <a:bodyPr/>
          <a:lstStyle/>
          <a:p>
            <a:pPr algn="l"/>
            <a:endParaRPr lang="en-US" dirty="0"/>
          </a:p>
        </p:txBody>
      </p:sp>
      <p:sp>
        <p:nvSpPr>
          <p:cNvPr id="6" name="Slide Number Placeholder 5"/>
          <p:cNvSpPr>
            <a:spLocks noGrp="1"/>
          </p:cNvSpPr>
          <p:nvPr>
            <p:ph type="sldNum" sz="quarter" idx="12"/>
          </p:nvPr>
        </p:nvSpPr>
        <p:spPr>
          <a:xfrm>
            <a:off x="1437664" y="798973"/>
            <a:ext cx="811019" cy="503578"/>
          </a:xfrm>
        </p:spPr>
        <p:txBody>
          <a:bodyPr/>
          <a:lstStyle/>
          <a:p>
            <a:fld id="{FAEF9944-A4F6-4C59-AEBD-678D6480B8EA}" type="slidenum">
              <a:rPr lang="en-US" smtClean="0"/>
              <a:pPr/>
              <a:t>‹#›</a:t>
            </a:fld>
            <a:endParaRPr lang="en-US" dirty="0"/>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95243667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7A4ED5C-5A53-433E-8A55-46F54CE81DA5}" type="datetime1">
              <a:rPr lang="en-US" smtClean="0"/>
              <a:t>2/19/2023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FAEF9944-A4F6-4C59-AEBD-678D6480B8EA}" type="slidenum">
              <a:rPr lang="en-US" smtClean="0"/>
              <a:t>‹#›</a:t>
            </a:fld>
            <a:endParaRPr lang="en-US" dirty="0"/>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15194294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9CABC0C-B6DF-45E9-B954-11C99AA62C3E}" type="datetime1">
              <a:rPr lang="en-US" smtClean="0"/>
              <a:t>2/19/2023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FAEF9944-A4F6-4C59-AEBD-678D6480B8EA}" type="slidenum">
              <a:rPr lang="en-US" smtClean="0"/>
              <a:pPr/>
              <a:t>‹#›</a:t>
            </a:fld>
            <a:endParaRPr lang="en-US" dirty="0"/>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9624679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4AB71B9-2624-4F21-93EE-35A78B1A0DAD}" type="datetime1">
              <a:rPr lang="en-US" smtClean="0"/>
              <a:t>2/19/2023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FAEF9944-A4F6-4C59-AEBD-678D6480B8EA}" type="slidenum">
              <a:rPr lang="en-US" smtClean="0"/>
              <a:t>‹#›</a:t>
            </a:fld>
            <a:endParaRPr lang="en-US" dirty="0"/>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75413887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6D37C2A-BE2E-4840-A907-3254E2916C96}" type="datetime1">
              <a:rPr lang="en-US" smtClean="0"/>
              <a:t>2/19/2023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FAEF9944-A4F6-4C59-AEBD-678D6480B8EA}" type="slidenum">
              <a:rPr lang="en-US" smtClean="0"/>
              <a:t>‹#›</a:t>
            </a:fld>
            <a:endParaRPr lang="en-US" dirty="0"/>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07784388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05CD215-1C45-48A0-8534-39FFE8A7C95A}" type="datetime1">
              <a:rPr lang="en-US" smtClean="0"/>
              <a:t>2/19/2023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FAEF9944-A4F6-4C59-AEBD-678D6480B8EA}" type="slidenum">
              <a:rPr lang="en-US" smtClean="0"/>
              <a:t>‹#›</a:t>
            </a:fld>
            <a:endParaRPr lang="en-US" dirty="0"/>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07446703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3363A0F-DEF3-4134-98D0-2E1276938A8B}" type="datetime1">
              <a:rPr lang="en-US" smtClean="0"/>
              <a:t>2/19/2023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FAEF9944-A4F6-4C59-AEBD-678D6480B8EA}" type="slidenum">
              <a:rPr lang="en-US" smtClean="0"/>
              <a:pPr/>
              <a:t>‹#›</a:t>
            </a:fld>
            <a:endParaRPr lang="en-US" dirty="0"/>
          </a:p>
        </p:txBody>
      </p:sp>
    </p:spTree>
    <p:extLst>
      <p:ext uri="{BB962C8B-B14F-4D97-AF65-F5344CB8AC3E}">
        <p14:creationId xmlns:p14="http://schemas.microsoft.com/office/powerpoint/2010/main" val="242654864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61A2E4C8-2960-4ADD-862C-4D9643CB15AC}" type="datetime1">
              <a:rPr lang="en-US" smtClean="0"/>
              <a:t>2/19/2023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FAEF9944-A4F6-4C59-AEBD-678D6480B8EA}" type="slidenum">
              <a:rPr lang="en-US" smtClean="0"/>
              <a:pPr/>
              <a:t>‹#›</a:t>
            </a:fld>
            <a:endParaRPr lang="en-US" dirty="0"/>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83246768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48BDEA15-09CD-4275-A8E0-385C965F48B0}" type="datetime1">
              <a:rPr lang="en-US" smtClean="0"/>
              <a:t>2/19/2023</a:t>
            </a:fld>
            <a:endParaRPr lang="en-US" dirty="0"/>
          </a:p>
        </p:txBody>
      </p:sp>
      <p:sp>
        <p:nvSpPr>
          <p:cNvPr id="6" name="Footer Placeholder 5"/>
          <p:cNvSpPr>
            <a:spLocks noGrp="1"/>
          </p:cNvSpPr>
          <p:nvPr>
            <p:ph type="ftr" sz="quarter" idx="11"/>
          </p:nvPr>
        </p:nvSpPr>
        <p:spPr>
          <a:xfrm>
            <a:off x="1447382" y="318640"/>
            <a:ext cx="5541004" cy="320931"/>
          </a:xfrm>
        </p:spPr>
        <p:txBody>
          <a:bodyPr/>
          <a:lstStyle/>
          <a:p>
            <a:endParaRPr lang="en-US" dirty="0"/>
          </a:p>
        </p:txBody>
      </p:sp>
      <p:sp>
        <p:nvSpPr>
          <p:cNvPr id="7" name="Slide Number Placeholder 6"/>
          <p:cNvSpPr>
            <a:spLocks noGrp="1"/>
          </p:cNvSpPr>
          <p:nvPr>
            <p:ph type="sldNum" sz="quarter" idx="12"/>
          </p:nvPr>
        </p:nvSpPr>
        <p:spPr/>
        <p:txBody>
          <a:bodyPr/>
          <a:lstStyle/>
          <a:p>
            <a:fld id="{FAEF9944-A4F6-4C59-AEBD-678D6480B8EA}" type="slidenum">
              <a:rPr lang="en-US" smtClean="0"/>
              <a:pPr/>
              <a:t>‹#›</a:t>
            </a:fld>
            <a:endParaRPr lang="en-US" dirty="0"/>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96188131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141BC61-5547-4A60-8DA1-6699760D9972}" type="datetime1">
              <a:rPr lang="en-US" smtClean="0"/>
              <a:t>2/19/2023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FAEF9944-A4F6-4C59-AEBD-678D6480B8EA}" type="slidenum">
              <a:rPr lang="en-US" smtClean="0"/>
              <a:t>‹#›</a:t>
            </a:fld>
            <a:endParaRPr lang="en-US" dirty="0"/>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8221447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4B9D1C6-60D0-4CD1-8F31-F912522EB041}" type="datetime1">
              <a:rPr lang="en-US" smtClean="0"/>
              <a:t>2/19/2023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FAEF9944-A4F6-4C59-AEBD-678D6480B8EA}" type="slidenum">
              <a:rPr lang="en-US" smtClean="0"/>
              <a:pPr/>
              <a:t>‹#›</a:t>
            </a:fld>
            <a:endParaRPr lang="en-US" dirty="0"/>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40779399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4AF8082C-0922-4249-A612-B415F5231620}" type="datetime1">
              <a:rPr lang="en-US" smtClean="0"/>
              <a:t>2/19/2023</a:t>
            </a:fld>
            <a:endParaRPr lang="en-US" dirty="0"/>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FAEF9944-A4F6-4C59-AEBD-678D6480B8EA}" type="slidenum">
              <a:rPr lang="en-US" smtClean="0"/>
              <a:pPr/>
              <a:t>‹#›</a:t>
            </a:fld>
            <a:endParaRPr lang="en-US" dirty="0"/>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82141861"/>
      </p:ext>
    </p:extLst>
  </p:cSld>
  <p:clrMap bg1="lt1" tx1="dk1" bg2="lt2" tx2="dk2" accent1="accent1" accent2="accent2" accent3="accent3" accent4="accent4" accent5="accent5" accent6="accent6" hlink="hlink" folHlink="folHlink"/>
  <p:sldLayoutIdLst>
    <p:sldLayoutId id="2147483758" r:id="rId1"/>
    <p:sldLayoutId id="2147483759" r:id="rId2"/>
    <p:sldLayoutId id="2147483760" r:id="rId3"/>
    <p:sldLayoutId id="2147483761" r:id="rId4"/>
    <p:sldLayoutId id="2147483762" r:id="rId5"/>
    <p:sldLayoutId id="2147483763" r:id="rId6"/>
    <p:sldLayoutId id="2147483764" r:id="rId7"/>
    <p:sldLayoutId id="2147483765" r:id="rId8"/>
    <p:sldLayoutId id="2147483766" r:id="rId9"/>
    <p:sldLayoutId id="2147483767" r:id="rId10"/>
    <p:sldLayoutId id="2147483768" r:id="rId11"/>
  </p:sldLayoutIdLst>
  <p:hf sldNum="0" hdr="0" ftr="0" dt="0"/>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jpg"/><Relationship Id="rId1" Type="http://schemas.openxmlformats.org/officeDocument/2006/relationships/slideLayout" Target="../slideLayouts/slideLayout1.xml"/><Relationship Id="rId5" Type="http://schemas.openxmlformats.org/officeDocument/2006/relationships/hyperlink" Target="https://creativecommons.org/licenses/by-nc/3.0/" TargetMode="External"/><Relationship Id="rId4" Type="http://schemas.openxmlformats.org/officeDocument/2006/relationships/hyperlink" Target="https://isopublic.org/influences/" TargetMode="Externa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1.jpg"/><Relationship Id="rId1" Type="http://schemas.openxmlformats.org/officeDocument/2006/relationships/slideLayout" Target="../slideLayouts/slideLayout9.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hyperlink" Target="https://isopublic.org/influences/"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4EB3C5-27A5-A942-C214-162082745838}"/>
              </a:ext>
            </a:extLst>
          </p:cNvPr>
          <p:cNvSpPr>
            <a:spLocks noGrp="1"/>
          </p:cNvSpPr>
          <p:nvPr>
            <p:ph type="title"/>
          </p:nvPr>
        </p:nvSpPr>
        <p:spPr/>
        <p:txBody>
          <a:bodyPr/>
          <a:lstStyle/>
          <a:p>
            <a:r>
              <a:rPr lang="en-GB" dirty="0"/>
              <a:t>WHO WAS JEAN PIAGET?</a:t>
            </a:r>
          </a:p>
        </p:txBody>
      </p:sp>
      <p:sp>
        <p:nvSpPr>
          <p:cNvPr id="3" name="Content Placeholder 2">
            <a:extLst>
              <a:ext uri="{FF2B5EF4-FFF2-40B4-BE49-F238E27FC236}">
                <a16:creationId xmlns:a16="http://schemas.microsoft.com/office/drawing/2014/main" id="{3501618B-E028-E5B5-3A40-A5CE36444F24}"/>
              </a:ext>
            </a:extLst>
          </p:cNvPr>
          <p:cNvSpPr>
            <a:spLocks noGrp="1"/>
          </p:cNvSpPr>
          <p:nvPr>
            <p:ph idx="1"/>
          </p:nvPr>
        </p:nvSpPr>
        <p:spPr>
          <a:xfrm>
            <a:off x="1451579" y="2015732"/>
            <a:ext cx="9603275" cy="3410707"/>
          </a:xfrm>
        </p:spPr>
        <p:txBody>
          <a:bodyPr>
            <a:normAutofit/>
          </a:bodyPr>
          <a:lstStyle/>
          <a:p>
            <a:r>
              <a:rPr lang="en-US" sz="1400" dirty="0">
                <a:latin typeface="Arial" panose="020B0604020202020204" pitchFamily="34" charset="0"/>
                <a:cs typeface="Arial" panose="020B0604020202020204" pitchFamily="34" charset="0"/>
              </a:rPr>
              <a:t>Jean Piaget was a Swiss psychologist who helped us learn a lot about how children's minds grow and </a:t>
            </a:r>
            <a:r>
              <a:rPr lang="en-US" sz="1400" dirty="0" err="1">
                <a:latin typeface="Arial" panose="020B0604020202020204" pitchFamily="34" charset="0"/>
                <a:cs typeface="Arial" panose="020B0604020202020204" pitchFamily="34" charset="0"/>
              </a:rPr>
              <a:t>change.Piaget</a:t>
            </a:r>
            <a:r>
              <a:rPr lang="en-US" sz="1400" dirty="0">
                <a:latin typeface="Arial" panose="020B0604020202020204" pitchFamily="34" charset="0"/>
                <a:cs typeface="Arial" panose="020B0604020202020204" pitchFamily="34" charset="0"/>
              </a:rPr>
              <a:t> noticed that children of certain ages tended to give the same kinds of wrong answers. From these observations and interviews with the kids who made these mistakes, he came up with a theory about how children's brains </a:t>
            </a:r>
            <a:r>
              <a:rPr lang="en-US" sz="1400" dirty="0" err="1">
                <a:latin typeface="Arial" panose="020B0604020202020204" pitchFamily="34" charset="0"/>
                <a:cs typeface="Arial" panose="020B0604020202020204" pitchFamily="34" charset="0"/>
              </a:rPr>
              <a:t>develop.One</a:t>
            </a:r>
            <a:r>
              <a:rPr lang="en-US" sz="1400" dirty="0">
                <a:latin typeface="Arial" panose="020B0604020202020204" pitchFamily="34" charset="0"/>
                <a:cs typeface="Arial" panose="020B0604020202020204" pitchFamily="34" charset="0"/>
              </a:rPr>
              <a:t> of the most important things that his work shows is that children do not have the same ways of thinking as </a:t>
            </a:r>
            <a:r>
              <a:rPr lang="en-US" sz="1400" dirty="0" err="1">
                <a:latin typeface="Arial" panose="020B0604020202020204" pitchFamily="34" charset="0"/>
                <a:cs typeface="Arial" panose="020B0604020202020204" pitchFamily="34" charset="0"/>
              </a:rPr>
              <a:t>adults.Instead</a:t>
            </a:r>
            <a:r>
              <a:rPr lang="en-US" sz="1400" dirty="0">
                <a:latin typeface="Arial" panose="020B0604020202020204" pitchFamily="34" charset="0"/>
                <a:cs typeface="Arial" panose="020B0604020202020204" pitchFamily="34" charset="0"/>
              </a:rPr>
              <a:t>, the way children think develop over time, change in response to their surroundings, and get better when they learn new things.</a:t>
            </a:r>
            <a:endParaRPr lang="en-GB"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5389839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1CE580D1-F917-4567-AFB4-99AA9B52AD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12" name="Picture 11">
            <a:extLst>
              <a:ext uri="{FF2B5EF4-FFF2-40B4-BE49-F238E27FC236}">
                <a16:creationId xmlns:a16="http://schemas.microsoft.com/office/drawing/2014/main" id="{1F5620B8-A2D8-4568-B566-F0453A0D916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4" name="Straight Connector 13">
            <a:extLst>
              <a:ext uri="{FF2B5EF4-FFF2-40B4-BE49-F238E27FC236}">
                <a16:creationId xmlns:a16="http://schemas.microsoft.com/office/drawing/2014/main" id="{1C7D2BA4-4B7A-4596-8BCC-5CF71542389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C9D4B225-18E9-4C5B-94D8-2ABE6D161E4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18" name="Rectangle 17">
            <a:extLst>
              <a:ext uri="{FF2B5EF4-FFF2-40B4-BE49-F238E27FC236}">
                <a16:creationId xmlns:a16="http://schemas.microsoft.com/office/drawing/2014/main" id="{E8E51B09-2B9E-4D82-A5F8-29F85CBE20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59240118-40F3-4A1C-85DC-4E58525CB6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grpSp>
        <p:nvGrpSpPr>
          <p:cNvPr id="22" name="Group 21">
            <a:extLst>
              <a:ext uri="{FF2B5EF4-FFF2-40B4-BE49-F238E27FC236}">
                <a16:creationId xmlns:a16="http://schemas.microsoft.com/office/drawing/2014/main" id="{C269951F-7B8C-4336-BC68-9BA9843CEDA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32239" y="482171"/>
            <a:ext cx="4074533" cy="5149101"/>
            <a:chOff x="7463259" y="583365"/>
            <a:chExt cx="4074533" cy="5181928"/>
          </a:xfrm>
        </p:grpSpPr>
        <p:sp>
          <p:nvSpPr>
            <p:cNvPr id="23" name="Rectangle 22">
              <a:extLst>
                <a:ext uri="{FF2B5EF4-FFF2-40B4-BE49-F238E27FC236}">
                  <a16:creationId xmlns:a16="http://schemas.microsoft.com/office/drawing/2014/main" id="{CFD48101-E230-4669-8C1B-39BAAB2BBE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3259" y="583365"/>
              <a:ext cx="4074533" cy="5181928"/>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31" name="Rectangle 23">
              <a:extLst>
                <a:ext uri="{FF2B5EF4-FFF2-40B4-BE49-F238E27FC236}">
                  <a16:creationId xmlns:a16="http://schemas.microsoft.com/office/drawing/2014/main" id="{A18FA112-D8F0-41D3-9171-B0A3110E2A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76318" y="915807"/>
              <a:ext cx="3450289" cy="4494927"/>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cxnSp>
        <p:nvCxnSpPr>
          <p:cNvPr id="32" name="Straight Connector 25">
            <a:extLst>
              <a:ext uri="{FF2B5EF4-FFF2-40B4-BE49-F238E27FC236}">
                <a16:creationId xmlns:a16="http://schemas.microsoft.com/office/drawing/2014/main" id="{A9087EE4-E285-4C8E-AC5F-CAE7D1FDE36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90359" y="1847088"/>
            <a:ext cx="5548039"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a:extLst>
              <a:ext uri="{FF2B5EF4-FFF2-40B4-BE49-F238E27FC236}">
                <a16:creationId xmlns:a16="http://schemas.microsoft.com/office/drawing/2014/main" id="{F521744D-0065-E0DB-4824-F2D448E0A4BB}"/>
              </a:ext>
            </a:extLst>
          </p:cNvPr>
          <p:cNvSpPr>
            <a:spLocks noGrp="1"/>
          </p:cNvSpPr>
          <p:nvPr>
            <p:ph type="ctrTitle"/>
          </p:nvPr>
        </p:nvSpPr>
        <p:spPr>
          <a:xfrm>
            <a:off x="5188043" y="804520"/>
            <a:ext cx="5550355" cy="1049235"/>
          </a:xfrm>
        </p:spPr>
        <p:txBody>
          <a:bodyPr vert="horz" lIns="91440" tIns="45720" rIns="91440" bIns="45720" rtlCol="0" anchor="t">
            <a:normAutofit/>
          </a:bodyPr>
          <a:lstStyle/>
          <a:p>
            <a:r>
              <a:rPr lang="en-US" sz="2200"/>
              <a:t> Jean Piaget Theory</a:t>
            </a:r>
            <a:br>
              <a:rPr lang="en-US" sz="2200"/>
            </a:br>
            <a:br>
              <a:rPr lang="en-US" sz="2200"/>
            </a:br>
            <a:r>
              <a:rPr lang="en-US" sz="2200"/>
              <a:t>Stages of Cognitive development:</a:t>
            </a:r>
          </a:p>
        </p:txBody>
      </p:sp>
      <p:pic>
        <p:nvPicPr>
          <p:cNvPr id="4" name="Picture 3">
            <a:extLst>
              <a:ext uri="{FF2B5EF4-FFF2-40B4-BE49-F238E27FC236}">
                <a16:creationId xmlns:a16="http://schemas.microsoft.com/office/drawing/2014/main" id="{BF6BF40D-EB21-3050-5D30-3F479FCF412B}"/>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13801" r="13797" b="-2"/>
          <a:stretch/>
        </p:blipFill>
        <p:spPr>
          <a:xfrm>
            <a:off x="1285438" y="1116345"/>
            <a:ext cx="2799103" cy="3866172"/>
          </a:xfrm>
          <a:prstGeom prst="rect">
            <a:avLst/>
          </a:prstGeom>
          <a:solidFill>
            <a:srgbClr val="FFFFFF">
              <a:shade val="85000"/>
            </a:srgbClr>
          </a:solidFill>
          <a:scene3d>
            <a:camera prst="orthographicFront"/>
            <a:lightRig rig="twoPt" dir="t">
              <a:rot lat="0" lon="0" rev="7200000"/>
            </a:lightRig>
          </a:scene3d>
          <a:sp3d>
            <a:bevelT w="25400" h="19050"/>
            <a:contourClr>
              <a:srgbClr val="FFFFFF"/>
            </a:contourClr>
          </a:sp3d>
        </p:spPr>
      </p:pic>
      <p:sp>
        <p:nvSpPr>
          <p:cNvPr id="3" name="Subtitle 2">
            <a:extLst>
              <a:ext uri="{FF2B5EF4-FFF2-40B4-BE49-F238E27FC236}">
                <a16:creationId xmlns:a16="http://schemas.microsoft.com/office/drawing/2014/main" id="{AA47FFD5-B2D7-6096-72CF-732E838E31AF}"/>
              </a:ext>
            </a:extLst>
          </p:cNvPr>
          <p:cNvSpPr>
            <a:spLocks noGrp="1"/>
          </p:cNvSpPr>
          <p:nvPr>
            <p:ph type="subTitle" idx="1"/>
          </p:nvPr>
        </p:nvSpPr>
        <p:spPr>
          <a:xfrm>
            <a:off x="5188043" y="2015732"/>
            <a:ext cx="5550355" cy="3450613"/>
          </a:xfrm>
        </p:spPr>
        <p:txBody>
          <a:bodyPr vert="horz" lIns="91440" tIns="45720" rIns="91440" bIns="45720" rtlCol="0" anchor="t">
            <a:normAutofit/>
          </a:bodyPr>
          <a:lstStyle/>
          <a:p>
            <a:pPr indent="-228600">
              <a:buFont typeface="Arial" panose="020B0604020202020204" pitchFamily="34" charset="0"/>
              <a:buChar char="•"/>
            </a:pPr>
            <a:endParaRPr lang="en-US"/>
          </a:p>
          <a:p>
            <a:pPr indent="-228600">
              <a:buFont typeface="Arial" panose="020B0604020202020204" pitchFamily="34" charset="0"/>
              <a:buChar char="•"/>
            </a:pPr>
            <a:r>
              <a:rPr lang="en-US"/>
              <a:t>SENSORIMOTOR(0-2  YEARS)</a:t>
            </a:r>
          </a:p>
          <a:p>
            <a:pPr indent="-228600">
              <a:buFont typeface="Arial" panose="020B0604020202020204" pitchFamily="34" charset="0"/>
              <a:buChar char="•"/>
            </a:pPr>
            <a:r>
              <a:rPr lang="en-US"/>
              <a:t>PREOPERATIONAL(2-7 YEARS)</a:t>
            </a:r>
          </a:p>
          <a:p>
            <a:pPr indent="-228600">
              <a:buFont typeface="Arial" panose="020B0604020202020204" pitchFamily="34" charset="0"/>
              <a:buChar char="•"/>
            </a:pPr>
            <a:r>
              <a:rPr lang="en-US"/>
              <a:t>CONCRETE OPERATIONAL(7-11 YEARS)</a:t>
            </a:r>
          </a:p>
          <a:p>
            <a:pPr indent="-228600">
              <a:buFont typeface="Arial" panose="020B0604020202020204" pitchFamily="34" charset="0"/>
              <a:buChar char="•"/>
            </a:pPr>
            <a:r>
              <a:rPr lang="en-US"/>
              <a:t>FORMAL OPERATIONAL(12+)</a:t>
            </a:r>
            <a:endParaRPr lang="en-US" dirty="0"/>
          </a:p>
        </p:txBody>
      </p:sp>
      <p:pic>
        <p:nvPicPr>
          <p:cNvPr id="33" name="Picture 27">
            <a:extLst>
              <a:ext uri="{FF2B5EF4-FFF2-40B4-BE49-F238E27FC236}">
                <a16:creationId xmlns:a16="http://schemas.microsoft.com/office/drawing/2014/main" id="{DD8AF6BD-5D32-4F8F-98B6-05F8A4390CB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30" name="Straight Connector 29">
            <a:extLst>
              <a:ext uri="{FF2B5EF4-FFF2-40B4-BE49-F238E27FC236}">
                <a16:creationId xmlns:a16="http://schemas.microsoft.com/office/drawing/2014/main" id="{B47013E4-D33D-425E-B32E-DE7D5CB5F30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B197F557-FE26-BC0A-213B-EA6FA3EBA933}"/>
              </a:ext>
            </a:extLst>
          </p:cNvPr>
          <p:cNvSpPr txBox="1"/>
          <p:nvPr/>
        </p:nvSpPr>
        <p:spPr>
          <a:xfrm>
            <a:off x="1630023" y="4782462"/>
            <a:ext cx="2454518"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s://isopublic.org/influences/">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5" tooltip="https://creativecommons.org/licenses/by-nc/3.0/">
                  <a:extLst>
                    <a:ext uri="{A12FA001-AC4F-418D-AE19-62706E023703}">
                      <ahyp:hlinkClr xmlns:ahyp="http://schemas.microsoft.com/office/drawing/2018/hyperlinkcolor" val="tx"/>
                    </a:ext>
                  </a:extLst>
                </a:hlinkClick>
              </a:rPr>
              <a:t>CC BY-NC</a:t>
            </a:r>
            <a:endParaRPr lang="en-GB" sz="700">
              <a:solidFill>
                <a:srgbClr val="FFFFFF"/>
              </a:solidFill>
            </a:endParaRPr>
          </a:p>
        </p:txBody>
      </p:sp>
    </p:spTree>
    <p:extLst>
      <p:ext uri="{BB962C8B-B14F-4D97-AF65-F5344CB8AC3E}">
        <p14:creationId xmlns:p14="http://schemas.microsoft.com/office/powerpoint/2010/main" val="39195103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4000"/>
                <a:satMod val="80000"/>
                <a:lumMod val="106000"/>
              </a:schemeClr>
            </a:gs>
            <a:gs pos="100000">
              <a:schemeClr val="bg1">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1557D5-CBEB-4729-01F4-AD930B115CA4}"/>
              </a:ext>
            </a:extLst>
          </p:cNvPr>
          <p:cNvSpPr>
            <a:spLocks noGrp="1"/>
          </p:cNvSpPr>
          <p:nvPr>
            <p:ph type="title"/>
          </p:nvPr>
        </p:nvSpPr>
        <p:spPr>
          <a:xfrm>
            <a:off x="812205" y="804519"/>
            <a:ext cx="3241820" cy="4431360"/>
          </a:xfrm>
        </p:spPr>
        <p:txBody>
          <a:bodyPr anchor="ctr">
            <a:normAutofit/>
          </a:bodyPr>
          <a:lstStyle/>
          <a:p>
            <a:r>
              <a:rPr lang="en-GB" dirty="0"/>
              <a:t>SENSORIMOTOR STAGE</a:t>
            </a:r>
          </a:p>
        </p:txBody>
      </p:sp>
      <p:sp>
        <p:nvSpPr>
          <p:cNvPr id="3" name="Content Placeholder 2">
            <a:extLst>
              <a:ext uri="{FF2B5EF4-FFF2-40B4-BE49-F238E27FC236}">
                <a16:creationId xmlns:a16="http://schemas.microsoft.com/office/drawing/2014/main" id="{C0CD7BE0-0618-D210-9AB7-6F1B13ED1104}"/>
              </a:ext>
            </a:extLst>
          </p:cNvPr>
          <p:cNvSpPr>
            <a:spLocks noGrp="1"/>
          </p:cNvSpPr>
          <p:nvPr>
            <p:ph idx="1"/>
          </p:nvPr>
        </p:nvSpPr>
        <p:spPr>
          <a:xfrm>
            <a:off x="4637863" y="804520"/>
            <a:ext cx="6102559" cy="4431359"/>
          </a:xfrm>
        </p:spPr>
        <p:txBody>
          <a:bodyPr anchor="ctr">
            <a:normAutofit fontScale="92500" lnSpcReduction="20000"/>
          </a:bodyPr>
          <a:lstStyle/>
          <a:p>
            <a:pPr>
              <a:lnSpc>
                <a:spcPct val="110000"/>
              </a:lnSpc>
            </a:pPr>
            <a:r>
              <a:rPr lang="en-US" sz="1300" dirty="0"/>
              <a:t>Children's cognitive development begins with sensorimotor. During this stage, toddlers learn about their world using their senses and motor </a:t>
            </a:r>
            <a:r>
              <a:rPr lang="en-US" sz="1300" dirty="0" err="1"/>
              <a:t>skills.Children's</a:t>
            </a:r>
            <a:r>
              <a:rPr lang="en-US" sz="1300" dirty="0"/>
              <a:t> </a:t>
            </a:r>
            <a:r>
              <a:rPr lang="en-US" sz="1300" dirty="0" err="1"/>
              <a:t>behaviour</a:t>
            </a:r>
            <a:r>
              <a:rPr lang="en-US" sz="1300" dirty="0"/>
              <a:t> changes from reflex-driven to abstract in the sensorimotor stage's six substages. Each substage is detailed briefly.</a:t>
            </a:r>
          </a:p>
          <a:p>
            <a:pPr>
              <a:lnSpc>
                <a:spcPct val="110000"/>
              </a:lnSpc>
            </a:pPr>
            <a:r>
              <a:rPr lang="en-US" sz="1300" dirty="0"/>
              <a:t>.1. Use of reflexes (0–2 months)Children use reflexes at this age. They cannot </a:t>
            </a:r>
            <a:r>
              <a:rPr lang="en-US" sz="1300" dirty="0" err="1"/>
              <a:t>synthesise</a:t>
            </a:r>
            <a:r>
              <a:rPr lang="en-US" sz="1300" dirty="0"/>
              <a:t> sensory data.</a:t>
            </a:r>
          </a:p>
          <a:p>
            <a:pPr>
              <a:lnSpc>
                <a:spcPct val="110000"/>
              </a:lnSpc>
            </a:pPr>
            <a:r>
              <a:rPr lang="en-US" sz="1300" dirty="0"/>
              <a:t>2. Primary circular reactions (1–4 months)Children accumulate sensory information. People begin to act out their demands and desires. They repeat enjoyable actions and feed from diverse things. Sounds and images make them turn.</a:t>
            </a:r>
          </a:p>
          <a:p>
            <a:pPr>
              <a:lnSpc>
                <a:spcPct val="110000"/>
              </a:lnSpc>
            </a:pPr>
            <a:r>
              <a:rPr lang="en-US" sz="1300" dirty="0"/>
              <a:t>3. Secondary circular reactions (4–8 months)Children grow more purposeful and repeat acts that produce fascinating external responses. They may press toy buttons. Youngsters begin to notice their surroundings. They repeat intriguing actions</a:t>
            </a:r>
          </a:p>
          <a:p>
            <a:pPr>
              <a:lnSpc>
                <a:spcPct val="110000"/>
              </a:lnSpc>
            </a:pPr>
            <a:r>
              <a:rPr lang="en-US" sz="1300" dirty="0"/>
              <a:t>.4. Coordination of secondary schemes (8–12 months)At this time, children become goal-oriented and may combine </a:t>
            </a:r>
            <a:r>
              <a:rPr lang="en-US" sz="1300" dirty="0" err="1"/>
              <a:t>behaviours</a:t>
            </a:r>
            <a:r>
              <a:rPr lang="en-US" sz="1300" dirty="0"/>
              <a:t> to attain goals.</a:t>
            </a:r>
          </a:p>
          <a:p>
            <a:pPr>
              <a:lnSpc>
                <a:spcPct val="110000"/>
              </a:lnSpc>
            </a:pPr>
            <a:r>
              <a:rPr lang="en-US" sz="1300" dirty="0"/>
              <a:t>5. Tertiary circular reactions (12–18 months)Kids attempt new things to get various outcomes. These actions are deliberate. Children can integrate more complex </a:t>
            </a:r>
            <a:r>
              <a:rPr lang="en-US" sz="1300" dirty="0" err="1"/>
              <a:t>behaviours</a:t>
            </a:r>
            <a:r>
              <a:rPr lang="en-US" sz="1300" dirty="0"/>
              <a:t> to get the intended consequence, unlike primary and secondary reactions</a:t>
            </a:r>
          </a:p>
          <a:p>
            <a:pPr>
              <a:lnSpc>
                <a:spcPct val="110000"/>
              </a:lnSpc>
            </a:pPr>
            <a:r>
              <a:rPr lang="en-US" sz="1300" dirty="0"/>
              <a:t>.6. Mental combinations (18–24 months)Children employ gestures, speech, and mental abstractions to solve issues and pretend. Children can ponder and pick their activities to solve problems/puzzles instead of repeatedly trying.</a:t>
            </a:r>
            <a:endParaRPr lang="en-GB" sz="1300" dirty="0"/>
          </a:p>
        </p:txBody>
      </p:sp>
    </p:spTree>
    <p:extLst>
      <p:ext uri="{BB962C8B-B14F-4D97-AF65-F5344CB8AC3E}">
        <p14:creationId xmlns:p14="http://schemas.microsoft.com/office/powerpoint/2010/main" val="2430516346"/>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32" name="Rectangle 10">
            <a:extLst>
              <a:ext uri="{FF2B5EF4-FFF2-40B4-BE49-F238E27FC236}">
                <a16:creationId xmlns:a16="http://schemas.microsoft.com/office/drawing/2014/main" id="{1CE580D1-F917-4567-AFB4-99AA9B52AD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33" name="Picture 12">
            <a:extLst>
              <a:ext uri="{FF2B5EF4-FFF2-40B4-BE49-F238E27FC236}">
                <a16:creationId xmlns:a16="http://schemas.microsoft.com/office/drawing/2014/main" id="{1F5620B8-A2D8-4568-B566-F0453A0D916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34" name="Straight Connector 14">
            <a:extLst>
              <a:ext uri="{FF2B5EF4-FFF2-40B4-BE49-F238E27FC236}">
                <a16:creationId xmlns:a16="http://schemas.microsoft.com/office/drawing/2014/main" id="{1C7D2BA4-4B7A-4596-8BCC-5CF71542389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35" name="Straight Connector 16">
            <a:extLst>
              <a:ext uri="{FF2B5EF4-FFF2-40B4-BE49-F238E27FC236}">
                <a16:creationId xmlns:a16="http://schemas.microsoft.com/office/drawing/2014/main" id="{C9D4B225-18E9-4C5B-94D8-2ABE6D161E4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36" name="Rectangle 18">
            <a:extLst>
              <a:ext uri="{FF2B5EF4-FFF2-40B4-BE49-F238E27FC236}">
                <a16:creationId xmlns:a16="http://schemas.microsoft.com/office/drawing/2014/main" id="{10419CA0-BFB4-4390-AB8F-5DBFCA45D4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37" name="Straight Connector 20">
            <a:extLst>
              <a:ext uri="{FF2B5EF4-FFF2-40B4-BE49-F238E27FC236}">
                <a16:creationId xmlns:a16="http://schemas.microsoft.com/office/drawing/2014/main" id="{5CF4C623-16D7-4722-8EFB-A5B0E3BC077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7" y="1847088"/>
            <a:ext cx="5548039"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a:extLst>
              <a:ext uri="{FF2B5EF4-FFF2-40B4-BE49-F238E27FC236}">
                <a16:creationId xmlns:a16="http://schemas.microsoft.com/office/drawing/2014/main" id="{95CCDA42-6217-6F49-9B64-F953CAC99DD7}"/>
              </a:ext>
            </a:extLst>
          </p:cNvPr>
          <p:cNvSpPr>
            <a:spLocks noGrp="1"/>
          </p:cNvSpPr>
          <p:nvPr>
            <p:ph type="title"/>
          </p:nvPr>
        </p:nvSpPr>
        <p:spPr>
          <a:xfrm>
            <a:off x="1451580" y="804520"/>
            <a:ext cx="5550355" cy="1049235"/>
          </a:xfrm>
        </p:spPr>
        <p:txBody>
          <a:bodyPr vert="horz" lIns="91440" tIns="45720" rIns="91440" bIns="45720" rtlCol="0" anchor="t">
            <a:normAutofit/>
          </a:bodyPr>
          <a:lstStyle/>
          <a:p>
            <a:r>
              <a:rPr lang="en-US"/>
              <a:t>SENSORIMOTOR STAGE ACTIVITIES :</a:t>
            </a:r>
          </a:p>
        </p:txBody>
      </p:sp>
      <p:sp>
        <p:nvSpPr>
          <p:cNvPr id="38" name="Rectangle 22">
            <a:extLst>
              <a:ext uri="{FF2B5EF4-FFF2-40B4-BE49-F238E27FC236}">
                <a16:creationId xmlns:a16="http://schemas.microsoft.com/office/drawing/2014/main" id="{596E9C81-ACBE-459E-A7D5-2BB824B68F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4" name="Text Placeholder 3">
            <a:extLst>
              <a:ext uri="{FF2B5EF4-FFF2-40B4-BE49-F238E27FC236}">
                <a16:creationId xmlns:a16="http://schemas.microsoft.com/office/drawing/2014/main" id="{94FAED24-4375-BB0F-4C01-C530B84FC219}"/>
              </a:ext>
            </a:extLst>
          </p:cNvPr>
          <p:cNvSpPr>
            <a:spLocks noGrp="1"/>
          </p:cNvSpPr>
          <p:nvPr>
            <p:ph type="body" sz="half" idx="2"/>
          </p:nvPr>
        </p:nvSpPr>
        <p:spPr>
          <a:xfrm>
            <a:off x="1451580" y="2015732"/>
            <a:ext cx="5550355" cy="3450613"/>
          </a:xfrm>
        </p:spPr>
        <p:txBody>
          <a:bodyPr vert="horz" lIns="91440" tIns="45720" rIns="91440" bIns="45720" rtlCol="0" anchor="t">
            <a:normAutofit lnSpcReduction="10000"/>
          </a:bodyPr>
          <a:lstStyle/>
          <a:p>
            <a:pPr indent="-228600">
              <a:lnSpc>
                <a:spcPct val="110000"/>
              </a:lnSpc>
              <a:buFont typeface="Arial" panose="020B0604020202020204" pitchFamily="34" charset="0"/>
              <a:buChar char="•"/>
            </a:pPr>
            <a:r>
              <a:rPr lang="en-US" sz="2000" dirty="0">
                <a:latin typeface="Arial" panose="020B0604020202020204" pitchFamily="34" charset="0"/>
                <a:cs typeface="Arial" panose="020B0604020202020204" pitchFamily="34" charset="0"/>
              </a:rPr>
              <a:t>TACTILE PLAY</a:t>
            </a:r>
          </a:p>
          <a:p>
            <a:pPr indent="-228600">
              <a:lnSpc>
                <a:spcPct val="110000"/>
              </a:lnSpc>
              <a:buFont typeface="Arial" panose="020B0604020202020204" pitchFamily="34" charset="0"/>
              <a:buChar char="•"/>
            </a:pPr>
            <a:r>
              <a:rPr lang="en-US" sz="1200" dirty="0">
                <a:latin typeface="Arial" panose="020B0604020202020204" pitchFamily="34" charset="0"/>
                <a:cs typeface="Arial" panose="020B0604020202020204" pitchFamily="34" charset="0"/>
              </a:rPr>
              <a:t>Giving your kid access to materials they can touch, feel, and manipulate can help them develop their sense of touch, fine motor skills, and </a:t>
            </a:r>
            <a:r>
              <a:rPr lang="en-US" sz="1200" dirty="0" err="1">
                <a:latin typeface="Arial" panose="020B0604020202020204" pitchFamily="34" charset="0"/>
                <a:cs typeface="Arial" panose="020B0604020202020204" pitchFamily="34" charset="0"/>
              </a:rPr>
              <a:t>imagination.Play</a:t>
            </a:r>
            <a:r>
              <a:rPr lang="en-US" sz="1200" dirty="0">
                <a:latin typeface="Arial" panose="020B0604020202020204" pitchFamily="34" charset="0"/>
                <a:cs typeface="Arial" panose="020B0604020202020204" pitchFamily="34" charset="0"/>
              </a:rPr>
              <a:t> dough, finger paint, water, and foam balls are all examples of kid-friendly, entertaining materials. Please keep an eye on your youngster as they participate in these </a:t>
            </a:r>
            <a:r>
              <a:rPr lang="en-US" sz="1200" dirty="0" err="1">
                <a:latin typeface="Arial" panose="020B0604020202020204" pitchFamily="34" charset="0"/>
                <a:cs typeface="Arial" panose="020B0604020202020204" pitchFamily="34" charset="0"/>
              </a:rPr>
              <a:t>activities.Give</a:t>
            </a:r>
            <a:r>
              <a:rPr lang="en-US" sz="1200" dirty="0">
                <a:latin typeface="Arial" panose="020B0604020202020204" pitchFamily="34" charset="0"/>
                <a:cs typeface="Arial" panose="020B0604020202020204" pitchFamily="34" charset="0"/>
              </a:rPr>
              <a:t> your youngster a little cup, a smaller bowl filled with water, and a large, empty bowl. To help them learn how to share, have them pass the water around in bowls. (The bathroom is a good option for this.)Provide your kid with a variety of play dough in bright </a:t>
            </a:r>
            <a:r>
              <a:rPr lang="en-US" sz="1200" dirty="0" err="1">
                <a:latin typeface="Arial" panose="020B0604020202020204" pitchFamily="34" charset="0"/>
                <a:cs typeface="Arial" panose="020B0604020202020204" pitchFamily="34" charset="0"/>
              </a:rPr>
              <a:t>colours</a:t>
            </a:r>
            <a:r>
              <a:rPr lang="en-US" sz="1200" dirty="0">
                <a:latin typeface="Arial" panose="020B0604020202020204" pitchFamily="34" charset="0"/>
                <a:cs typeface="Arial" panose="020B0604020202020204" pitchFamily="34" charset="0"/>
              </a:rPr>
              <a:t>. Show them how to roll smaller balls into larger ones or how to flatten larger </a:t>
            </a:r>
            <a:r>
              <a:rPr lang="en-US" sz="1200" dirty="0" err="1">
                <a:latin typeface="Arial" panose="020B0604020202020204" pitchFamily="34" charset="0"/>
                <a:cs typeface="Arial" panose="020B0604020202020204" pitchFamily="34" charset="0"/>
              </a:rPr>
              <a:t>balls.Do</a:t>
            </a:r>
            <a:r>
              <a:rPr lang="en-US" sz="1200" dirty="0">
                <a:latin typeface="Arial" panose="020B0604020202020204" pitchFamily="34" charset="0"/>
                <a:cs typeface="Arial" panose="020B0604020202020204" pitchFamily="34" charset="0"/>
              </a:rPr>
              <a:t> some finger painting and </a:t>
            </a:r>
            <a:r>
              <a:rPr lang="en-US" sz="1200" dirty="0" err="1">
                <a:latin typeface="Arial" panose="020B0604020202020204" pitchFamily="34" charset="0"/>
                <a:cs typeface="Arial" panose="020B0604020202020204" pitchFamily="34" charset="0"/>
              </a:rPr>
              <a:t>colour</a:t>
            </a:r>
            <a:r>
              <a:rPr lang="en-US" sz="1200" dirty="0">
                <a:latin typeface="Arial" panose="020B0604020202020204" pitchFamily="34" charset="0"/>
                <a:cs typeface="Arial" panose="020B0604020202020204" pitchFamily="34" charset="0"/>
              </a:rPr>
              <a:t> mixing with your kid on some paper. Show them how to take a hand or fingerprint print. (One of their works would look great framed or on the fridge.)Your child's motor coordination and fine motor abilities might benefit from learning about how balls bounce and roll. Use balls of varying sizes, </a:t>
            </a:r>
            <a:r>
              <a:rPr lang="en-US" sz="1200" dirty="0" err="1">
                <a:latin typeface="Arial" panose="020B0604020202020204" pitchFamily="34" charset="0"/>
                <a:cs typeface="Arial" panose="020B0604020202020204" pitchFamily="34" charset="0"/>
              </a:rPr>
              <a:t>colours</a:t>
            </a:r>
            <a:r>
              <a:rPr lang="en-US" sz="1200" dirty="0">
                <a:latin typeface="Arial" panose="020B0604020202020204" pitchFamily="34" charset="0"/>
                <a:cs typeface="Arial" panose="020B0604020202020204" pitchFamily="34" charset="0"/>
              </a:rPr>
              <a:t>, and sounds (like bells) to entertain your little ones. Ask them to pick up the balls and roll them back to you.</a:t>
            </a:r>
          </a:p>
        </p:txBody>
      </p:sp>
      <p:grpSp>
        <p:nvGrpSpPr>
          <p:cNvPr id="39" name="Group 24">
            <a:extLst>
              <a:ext uri="{FF2B5EF4-FFF2-40B4-BE49-F238E27FC236}">
                <a16:creationId xmlns:a16="http://schemas.microsoft.com/office/drawing/2014/main" id="{CEBDCB18-ABE5-43B0-8B68-89FEDAECB8B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477388" y="482171"/>
            <a:ext cx="4074533" cy="5149101"/>
            <a:chOff x="7463259" y="583365"/>
            <a:chExt cx="4074533" cy="5181928"/>
          </a:xfrm>
        </p:grpSpPr>
        <p:sp>
          <p:nvSpPr>
            <p:cNvPr id="26" name="Rectangle 25">
              <a:extLst>
                <a:ext uri="{FF2B5EF4-FFF2-40B4-BE49-F238E27FC236}">
                  <a16:creationId xmlns:a16="http://schemas.microsoft.com/office/drawing/2014/main" id="{483C65C6-7268-490D-B4A8-927D45FAB6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3259" y="583365"/>
              <a:ext cx="4074533" cy="5181928"/>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40" name="Rectangle 26">
              <a:extLst>
                <a:ext uri="{FF2B5EF4-FFF2-40B4-BE49-F238E27FC236}">
                  <a16:creationId xmlns:a16="http://schemas.microsoft.com/office/drawing/2014/main" id="{6133D4A5-82E5-43A0-9FF0-81B7AC16CD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76318" y="915807"/>
              <a:ext cx="3450289" cy="4494927"/>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pic>
        <p:nvPicPr>
          <p:cNvPr id="6" name="Picture Placeholder 5" descr="Woman playing with child in lap">
            <a:extLst>
              <a:ext uri="{FF2B5EF4-FFF2-40B4-BE49-F238E27FC236}">
                <a16:creationId xmlns:a16="http://schemas.microsoft.com/office/drawing/2014/main" id="{D94DFA90-0D93-1E73-1E45-4A17098D2E2F}"/>
              </a:ext>
            </a:extLst>
          </p:cNvPr>
          <p:cNvPicPr>
            <a:picLocks noGrp="1" noChangeAspect="1"/>
          </p:cNvPicPr>
          <p:nvPr>
            <p:ph type="pic" idx="1"/>
          </p:nvPr>
        </p:nvPicPr>
        <p:blipFill rotWithShape="1">
          <a:blip r:embed="rId3">
            <a:extLst>
              <a:ext uri="{28A0092B-C50C-407E-A947-70E740481C1C}">
                <a14:useLocalDpi xmlns:a14="http://schemas.microsoft.com/office/drawing/2010/main" val="0"/>
              </a:ext>
            </a:extLst>
          </a:blip>
          <a:srcRect l="16019" r="35654"/>
          <a:stretch/>
        </p:blipFill>
        <p:spPr>
          <a:xfrm>
            <a:off x="8116373" y="1116345"/>
            <a:ext cx="2799103" cy="3866172"/>
          </a:xfrm>
          <a:prstGeom prst="rect">
            <a:avLst/>
          </a:prstGeom>
        </p:spPr>
      </p:pic>
      <p:pic>
        <p:nvPicPr>
          <p:cNvPr id="41" name="Picture 28">
            <a:extLst>
              <a:ext uri="{FF2B5EF4-FFF2-40B4-BE49-F238E27FC236}">
                <a16:creationId xmlns:a16="http://schemas.microsoft.com/office/drawing/2014/main" id="{08EC5C75-E28F-4899-9C2E-39431B82B7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31" name="Straight Connector 30">
            <a:extLst>
              <a:ext uri="{FF2B5EF4-FFF2-40B4-BE49-F238E27FC236}">
                <a16:creationId xmlns:a16="http://schemas.microsoft.com/office/drawing/2014/main" id="{46AAE0A1-60AD-4190-B85D-2DD8148369C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9814976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34CC3D-3AC9-6BCA-7BFA-818D69492641}"/>
              </a:ext>
            </a:extLst>
          </p:cNvPr>
          <p:cNvSpPr>
            <a:spLocks noGrp="1"/>
          </p:cNvSpPr>
          <p:nvPr>
            <p:ph type="title"/>
          </p:nvPr>
        </p:nvSpPr>
        <p:spPr/>
        <p:txBody>
          <a:bodyPr/>
          <a:lstStyle/>
          <a:p>
            <a:r>
              <a:rPr lang="en-GB" dirty="0"/>
              <a:t>QUIET BOOKS</a:t>
            </a:r>
          </a:p>
        </p:txBody>
      </p:sp>
      <p:sp>
        <p:nvSpPr>
          <p:cNvPr id="3" name="Content Placeholder 2">
            <a:extLst>
              <a:ext uri="{FF2B5EF4-FFF2-40B4-BE49-F238E27FC236}">
                <a16:creationId xmlns:a16="http://schemas.microsoft.com/office/drawing/2014/main" id="{8371FB4D-56A9-6EDB-3E60-65C2C7ED1DC1}"/>
              </a:ext>
            </a:extLst>
          </p:cNvPr>
          <p:cNvSpPr>
            <a:spLocks noGrp="1"/>
          </p:cNvSpPr>
          <p:nvPr>
            <p:ph idx="1"/>
          </p:nvPr>
        </p:nvSpPr>
        <p:spPr/>
        <p:txBody>
          <a:bodyPr>
            <a:normAutofit fontScale="85000" lnSpcReduction="10000"/>
          </a:bodyPr>
          <a:lstStyle/>
          <a:p>
            <a:r>
              <a:rPr lang="en-US" dirty="0"/>
              <a:t>In the realm of more hard ways to deliver sensory engagement, you may also include quiet reading as an option. In most cases, you'll need some experience sewing and a sewing machine to make them, although there are a few variations that can be constructed using a glue gun. In its most basic form, they consist of a collection of pages (often fashioned from felt) that contain a variety of (silent!) activities. You might, for instance, add various fruits that can be divided into baskets, zippers and laces, letters and numbers, components of the human body, and so on. Remember, there are no restrictions; you may do whatever you believe would keep your youngster entertained. Quiet books are best suited for toddlers, concentrating on abilities like ordering, sorting and strengthening fine motor skills. A baby can use them to amuse themselves while simultaneously improving their ability to control their fine motor skills through this activity. When travelling, it is helpful to bring silent books with you because of their portability and how light they are.</a:t>
            </a:r>
            <a:endParaRPr lang="en-GB" dirty="0"/>
          </a:p>
        </p:txBody>
      </p:sp>
    </p:spTree>
    <p:extLst>
      <p:ext uri="{BB962C8B-B14F-4D97-AF65-F5344CB8AC3E}">
        <p14:creationId xmlns:p14="http://schemas.microsoft.com/office/powerpoint/2010/main" val="421754947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E04C38-83F9-6244-F431-A57227DB374B}"/>
              </a:ext>
            </a:extLst>
          </p:cNvPr>
          <p:cNvSpPr>
            <a:spLocks noGrp="1"/>
          </p:cNvSpPr>
          <p:nvPr>
            <p:ph type="title"/>
          </p:nvPr>
        </p:nvSpPr>
        <p:spPr/>
        <p:txBody>
          <a:bodyPr/>
          <a:lstStyle/>
          <a:p>
            <a:r>
              <a:rPr lang="en-GB" dirty="0"/>
              <a:t>TITLE PAGE</a:t>
            </a:r>
          </a:p>
        </p:txBody>
      </p:sp>
      <p:sp>
        <p:nvSpPr>
          <p:cNvPr id="3" name="Content Placeholder 2">
            <a:extLst>
              <a:ext uri="{FF2B5EF4-FFF2-40B4-BE49-F238E27FC236}">
                <a16:creationId xmlns:a16="http://schemas.microsoft.com/office/drawing/2014/main" id="{9E32E33F-9B0E-7377-0A85-D34AB852A916}"/>
              </a:ext>
            </a:extLst>
          </p:cNvPr>
          <p:cNvSpPr>
            <a:spLocks noGrp="1"/>
          </p:cNvSpPr>
          <p:nvPr>
            <p:ph idx="1"/>
          </p:nvPr>
        </p:nvSpPr>
        <p:spPr/>
        <p:txBody>
          <a:bodyPr/>
          <a:lstStyle/>
          <a:p>
            <a:r>
              <a:rPr lang="en-GB" dirty="0"/>
              <a:t>NAME: Raluca Toia</a:t>
            </a:r>
          </a:p>
          <a:p>
            <a:r>
              <a:rPr lang="en-GB" dirty="0"/>
              <a:t>Student ID: 2126933</a:t>
            </a:r>
          </a:p>
          <a:p>
            <a:r>
              <a:rPr lang="en-GB" dirty="0"/>
              <a:t>Module: Psychology in Health and Social Care</a:t>
            </a:r>
          </a:p>
          <a:p>
            <a:r>
              <a:rPr lang="en-GB" dirty="0"/>
              <a:t>Module Code: LCHS4006</a:t>
            </a:r>
          </a:p>
          <a:p>
            <a:r>
              <a:rPr lang="en-GB" dirty="0"/>
              <a:t>Lecturer: Donna Holder</a:t>
            </a:r>
          </a:p>
          <a:p>
            <a:r>
              <a:rPr lang="en-GB" dirty="0"/>
              <a:t>Assignment Title: Task 1-Presentation</a:t>
            </a:r>
          </a:p>
        </p:txBody>
      </p:sp>
    </p:spTree>
    <p:extLst>
      <p:ext uri="{BB962C8B-B14F-4D97-AF65-F5344CB8AC3E}">
        <p14:creationId xmlns:p14="http://schemas.microsoft.com/office/powerpoint/2010/main" val="390731917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700564-9009-ACFE-27AA-50F5B15FE9A7}"/>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1DEFD69A-0EF1-A14C-45C3-9E09A26CB676}"/>
              </a:ext>
            </a:extLst>
          </p:cNvPr>
          <p:cNvSpPr>
            <a:spLocks noGrp="1"/>
          </p:cNvSpPr>
          <p:nvPr>
            <p:ph idx="1"/>
          </p:nvPr>
        </p:nvSpPr>
        <p:spPr>
          <a:xfrm>
            <a:off x="1451579" y="1853754"/>
            <a:ext cx="9603275" cy="3450613"/>
          </a:xfrm>
        </p:spPr>
        <p:txBody>
          <a:bodyPr>
            <a:normAutofit fontScale="40000" lnSpcReduction="20000"/>
          </a:bodyPr>
          <a:lstStyle/>
          <a:p>
            <a:pPr algn="l"/>
            <a:r>
              <a:rPr lang="en-US" sz="3700" b="0" i="0" dirty="0">
                <a:solidFill>
                  <a:srgbClr val="000000"/>
                </a:solidFill>
                <a:effectLst/>
                <a:latin typeface="Arial" panose="020B0604020202020204" pitchFamily="34" charset="0"/>
                <a:cs typeface="Arial" panose="020B0604020202020204" pitchFamily="34" charset="0"/>
              </a:rPr>
              <a:t>Cherry, K. (2022). Jean Piaget Biography (1896-1980). [online] </a:t>
            </a:r>
            <a:r>
              <a:rPr lang="en-US" sz="3700" b="0" i="0" dirty="0" err="1">
                <a:solidFill>
                  <a:srgbClr val="000000"/>
                </a:solidFill>
                <a:effectLst/>
                <a:latin typeface="Arial" panose="020B0604020202020204" pitchFamily="34" charset="0"/>
                <a:cs typeface="Arial" panose="020B0604020202020204" pitchFamily="34" charset="0"/>
              </a:rPr>
              <a:t>Verywell</a:t>
            </a:r>
            <a:r>
              <a:rPr lang="en-US" sz="3700" b="0" i="0" dirty="0">
                <a:solidFill>
                  <a:srgbClr val="000000"/>
                </a:solidFill>
                <a:effectLst/>
                <a:latin typeface="Arial" panose="020B0604020202020204" pitchFamily="34" charset="0"/>
                <a:cs typeface="Arial" panose="020B0604020202020204" pitchFamily="34" charset="0"/>
              </a:rPr>
              <a:t> Mind. Available at: https://www.verywellmind.com/jean-piaget-biography-1896-1980-2795549.</a:t>
            </a:r>
          </a:p>
          <a:p>
            <a:pPr algn="l"/>
            <a:endParaRPr lang="en-GB" sz="3700" b="0" i="0" dirty="0">
              <a:solidFill>
                <a:srgbClr val="000000"/>
              </a:solidFill>
              <a:effectLst/>
              <a:latin typeface="Arial" panose="020B0604020202020204" pitchFamily="34" charset="0"/>
              <a:cs typeface="Arial" panose="020B0604020202020204" pitchFamily="34" charset="0"/>
            </a:endParaRPr>
          </a:p>
          <a:p>
            <a:r>
              <a:rPr lang="en-US" sz="3700" dirty="0">
                <a:latin typeface="Arial" panose="020B0604020202020204" pitchFamily="34" charset="0"/>
                <a:cs typeface="Arial" panose="020B0604020202020204" pitchFamily="34" charset="0"/>
              </a:rPr>
              <a:t>FIG.1. source:</a:t>
            </a:r>
            <a:r>
              <a:rPr lang="en-GB" sz="3700" dirty="0">
                <a:latin typeface="Arial" panose="020B0604020202020204" pitchFamily="34" charset="0"/>
                <a:cs typeface="Arial" panose="020B0604020202020204" pitchFamily="34" charset="0"/>
                <a:hlinkClick r:id="rId2"/>
              </a:rPr>
              <a:t> Notable Influences on </a:t>
            </a:r>
            <a:r>
              <a:rPr lang="en-GB" sz="3700" dirty="0" err="1">
                <a:latin typeface="Arial" panose="020B0604020202020204" pitchFamily="34" charset="0"/>
                <a:cs typeface="Arial" panose="020B0604020202020204" pitchFamily="34" charset="0"/>
                <a:hlinkClick r:id="rId2"/>
              </a:rPr>
              <a:t>Isopublic</a:t>
            </a:r>
            <a:r>
              <a:rPr lang="en-GB" sz="3700" dirty="0">
                <a:latin typeface="Arial" panose="020B0604020202020204" pitchFamily="34" charset="0"/>
                <a:cs typeface="Arial" panose="020B0604020202020204" pitchFamily="34" charset="0"/>
                <a:hlinkClick r:id="rId2"/>
              </a:rPr>
              <a:t> - </a:t>
            </a:r>
            <a:r>
              <a:rPr lang="en-GB" sz="3700" dirty="0" err="1">
                <a:latin typeface="Arial" panose="020B0604020202020204" pitchFamily="34" charset="0"/>
                <a:cs typeface="Arial" panose="020B0604020202020204" pitchFamily="34" charset="0"/>
                <a:hlinkClick r:id="rId2"/>
              </a:rPr>
              <a:t>Isopublic</a:t>
            </a:r>
            <a:r>
              <a:rPr lang="en-GB" sz="3700" dirty="0">
                <a:latin typeface="Arial" panose="020B0604020202020204" pitchFamily="34" charset="0"/>
                <a:cs typeface="Arial" panose="020B0604020202020204" pitchFamily="34" charset="0"/>
                <a:hlinkClick r:id="rId2"/>
              </a:rPr>
              <a:t> </a:t>
            </a:r>
            <a:r>
              <a:rPr lang="en-GB" sz="3700" dirty="0" err="1">
                <a:latin typeface="Arial" panose="020B0604020202020204" pitchFamily="34" charset="0"/>
                <a:cs typeface="Arial" panose="020B0604020202020204" pitchFamily="34" charset="0"/>
                <a:hlinkClick r:id="rId2"/>
              </a:rPr>
              <a:t>Initiative</a:t>
            </a:r>
            <a:r>
              <a:rPr lang="en-GB" sz="3700" b="0" i="0" dirty="0" err="1">
                <a:solidFill>
                  <a:srgbClr val="000000"/>
                </a:solidFill>
                <a:effectLst/>
                <a:latin typeface="Arial" panose="020B0604020202020204" pitchFamily="34" charset="0"/>
                <a:cs typeface="Arial" panose="020B0604020202020204" pitchFamily="34" charset="0"/>
              </a:rPr>
              <a:t>Isopublic</a:t>
            </a:r>
            <a:r>
              <a:rPr lang="en-GB" sz="3700" b="0" i="0" dirty="0">
                <a:solidFill>
                  <a:srgbClr val="000000"/>
                </a:solidFill>
                <a:effectLst/>
                <a:latin typeface="Arial" panose="020B0604020202020204" pitchFamily="34" charset="0"/>
                <a:cs typeface="Arial" panose="020B0604020202020204" pitchFamily="34" charset="0"/>
              </a:rPr>
              <a:t> Initiative. (n.d.). </a:t>
            </a:r>
            <a:r>
              <a:rPr lang="en-GB" sz="3700" b="0" i="1" dirty="0">
                <a:solidFill>
                  <a:srgbClr val="000000"/>
                </a:solidFill>
                <a:effectLst/>
                <a:latin typeface="Arial" panose="020B0604020202020204" pitchFamily="34" charset="0"/>
                <a:cs typeface="Arial" panose="020B0604020202020204" pitchFamily="34" charset="0"/>
              </a:rPr>
              <a:t>Notable Influences on </a:t>
            </a:r>
            <a:r>
              <a:rPr lang="en-GB" sz="3700" b="0" i="1" dirty="0" err="1">
                <a:solidFill>
                  <a:srgbClr val="000000"/>
                </a:solidFill>
                <a:effectLst/>
                <a:latin typeface="Arial" panose="020B0604020202020204" pitchFamily="34" charset="0"/>
                <a:cs typeface="Arial" panose="020B0604020202020204" pitchFamily="34" charset="0"/>
              </a:rPr>
              <a:t>Isopublic</a:t>
            </a:r>
            <a:r>
              <a:rPr lang="en-GB" sz="3700" b="0" i="0" dirty="0">
                <a:solidFill>
                  <a:srgbClr val="000000"/>
                </a:solidFill>
                <a:effectLst/>
                <a:latin typeface="Arial" panose="020B0604020202020204" pitchFamily="34" charset="0"/>
                <a:cs typeface="Arial" panose="020B0604020202020204" pitchFamily="34" charset="0"/>
              </a:rPr>
              <a:t>. [online] Available at: https://isopublic.org/influences/ [Accessed 19 Feb. 2023].</a:t>
            </a:r>
          </a:p>
          <a:p>
            <a:pPr algn="l"/>
            <a:r>
              <a:rPr lang="en-GB" sz="3700" b="0" i="0" dirty="0">
                <a:solidFill>
                  <a:srgbClr val="000000"/>
                </a:solidFill>
                <a:effectLst/>
                <a:latin typeface="Arial" panose="020B0604020202020204" pitchFamily="34" charset="0"/>
                <a:cs typeface="Arial" panose="020B0604020202020204" pitchFamily="34" charset="0"/>
              </a:rPr>
              <a:t>‌</a:t>
            </a:r>
            <a:r>
              <a:rPr lang="en-GB" sz="3700" dirty="0">
                <a:latin typeface="Arial" panose="020B0604020202020204" pitchFamily="34" charset="0"/>
                <a:cs typeface="Arial" panose="020B0604020202020204" pitchFamily="34" charset="0"/>
              </a:rPr>
              <a:t>FIG.2. source: stock images</a:t>
            </a:r>
          </a:p>
          <a:p>
            <a:pPr algn="l"/>
            <a:r>
              <a:rPr lang="en-US" sz="3700" b="0" i="0" dirty="0">
                <a:solidFill>
                  <a:srgbClr val="000000"/>
                </a:solidFill>
                <a:effectLst/>
                <a:latin typeface="Arial" panose="020B0604020202020204" pitchFamily="34" charset="0"/>
                <a:cs typeface="Arial" panose="020B0604020202020204" pitchFamily="34" charset="0"/>
              </a:rPr>
              <a:t>Healthline. (n.d.). </a:t>
            </a:r>
            <a:r>
              <a:rPr lang="en-US" sz="3700" b="0" i="1" dirty="0">
                <a:solidFill>
                  <a:srgbClr val="000000"/>
                </a:solidFill>
                <a:effectLst/>
                <a:latin typeface="Arial" panose="020B0604020202020204" pitchFamily="34" charset="0"/>
                <a:cs typeface="Arial" panose="020B0604020202020204" pitchFamily="34" charset="0"/>
              </a:rPr>
              <a:t>Sensorimotor Stage: Definition, Activities, Play, and More</a:t>
            </a:r>
            <a:r>
              <a:rPr lang="en-US" sz="3700" b="0" i="0" dirty="0">
                <a:solidFill>
                  <a:srgbClr val="000000"/>
                </a:solidFill>
                <a:effectLst/>
                <a:latin typeface="Arial" panose="020B0604020202020204" pitchFamily="34" charset="0"/>
                <a:cs typeface="Arial" panose="020B0604020202020204" pitchFamily="34" charset="0"/>
              </a:rPr>
              <a:t>. [online] Available at: https://www.healthline.com/health/baby/sensorimotor-stage#substages.</a:t>
            </a:r>
          </a:p>
          <a:p>
            <a:pPr algn="l"/>
            <a:r>
              <a:rPr lang="en-US" sz="3700" b="0" i="0" dirty="0">
                <a:solidFill>
                  <a:srgbClr val="000000"/>
                </a:solidFill>
                <a:effectLst/>
                <a:latin typeface="Arial" panose="020B0604020202020204" pitchFamily="34" charset="0"/>
                <a:cs typeface="Arial" panose="020B0604020202020204" pitchFamily="34" charset="0"/>
              </a:rPr>
              <a:t>My Teaching Cupboard. (n.d.). </a:t>
            </a:r>
            <a:r>
              <a:rPr lang="en-US" sz="3700" b="0" i="1" dirty="0">
                <a:solidFill>
                  <a:srgbClr val="000000"/>
                </a:solidFill>
                <a:effectLst/>
                <a:latin typeface="Arial" panose="020B0604020202020204" pitchFamily="34" charset="0"/>
                <a:cs typeface="Arial" panose="020B0604020202020204" pitchFamily="34" charset="0"/>
              </a:rPr>
              <a:t>Developmental Stages of Play - Piaget</a:t>
            </a:r>
            <a:r>
              <a:rPr lang="en-US" sz="3700" b="0" i="0" dirty="0">
                <a:solidFill>
                  <a:srgbClr val="000000"/>
                </a:solidFill>
                <a:effectLst/>
                <a:latin typeface="Arial" panose="020B0604020202020204" pitchFamily="34" charset="0"/>
                <a:cs typeface="Arial" panose="020B0604020202020204" pitchFamily="34" charset="0"/>
              </a:rPr>
              <a:t>. [online] Available at: https://www.myteachingcupboard.com/blog/developmental-stages-of-play-piaget.</a:t>
            </a:r>
          </a:p>
          <a:p>
            <a:pPr algn="l"/>
            <a:r>
              <a:rPr lang="en-US" sz="3600" b="0" i="0" dirty="0">
                <a:solidFill>
                  <a:srgbClr val="000000"/>
                </a:solidFill>
                <a:effectLst/>
                <a:latin typeface="Calibri" panose="020F0502020204030204" pitchFamily="34" charset="0"/>
              </a:rPr>
              <a:t>‌</a:t>
            </a:r>
          </a:p>
          <a:p>
            <a:pPr marL="0" indent="0" algn="l">
              <a:buNone/>
            </a:pPr>
            <a:endParaRPr lang="en-GB" sz="3700" b="0" i="0" dirty="0">
              <a:solidFill>
                <a:srgbClr val="000000"/>
              </a:solidFill>
              <a:effectLst/>
              <a:latin typeface="Arial" panose="020B0604020202020204" pitchFamily="34" charset="0"/>
              <a:cs typeface="Arial" panose="020B0604020202020204" pitchFamily="34" charset="0"/>
            </a:endParaRPr>
          </a:p>
          <a:p>
            <a:pPr marL="0" indent="0">
              <a:buNone/>
            </a:pPr>
            <a:endParaRPr lang="en-GB"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14358589"/>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docProps/app.xml><?xml version="1.0" encoding="utf-8"?>
<Properties xmlns="http://schemas.openxmlformats.org/officeDocument/2006/extended-properties" xmlns:vt="http://schemas.openxmlformats.org/officeDocument/2006/docPropsVTypes">
  <Template>Gallery</Template>
  <TotalTime>161</TotalTime>
  <Words>1053</Words>
  <Application>Microsoft Office PowerPoint</Application>
  <PresentationFormat>Widescreen</PresentationFormat>
  <Paragraphs>37</Paragraphs>
  <Slides>7</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7</vt:i4>
      </vt:variant>
    </vt:vector>
  </HeadingPairs>
  <TitlesOfParts>
    <vt:vector size="11" baseType="lpstr">
      <vt:lpstr>Arial</vt:lpstr>
      <vt:lpstr>Calibri</vt:lpstr>
      <vt:lpstr>Gill Sans MT</vt:lpstr>
      <vt:lpstr>Gallery</vt:lpstr>
      <vt:lpstr>WHO WAS JEAN PIAGET?</vt:lpstr>
      <vt:lpstr> Jean Piaget Theory  Stages of Cognitive development:</vt:lpstr>
      <vt:lpstr>SENSORIMOTOR STAGE</vt:lpstr>
      <vt:lpstr>SENSORIMOTOR STAGE ACTIVITIES :</vt:lpstr>
      <vt:lpstr>QUIET BOOKS</vt:lpstr>
      <vt:lpstr>TITLE PAGE</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WHO WAS JEAN PIAGET?</dc:title>
  <dc:creator>Raluca Toia</dc:creator>
  <cp:lastModifiedBy>Raluca Toia</cp:lastModifiedBy>
  <cp:revision>2</cp:revision>
  <dcterms:created xsi:type="dcterms:W3CDTF">2023-02-18T14:18:58Z</dcterms:created>
  <dcterms:modified xsi:type="dcterms:W3CDTF">2023-02-19T15:54:30Z</dcterms:modified>
</cp:coreProperties>
</file>