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0"/>
  </p:notesMasterIdLst>
  <p:sldIdLst>
    <p:sldId id="264" r:id="rId2"/>
    <p:sldId id="265" r:id="rId3"/>
    <p:sldId id="266" r:id="rId4"/>
    <p:sldId id="267" r:id="rId5"/>
    <p:sldId id="268" r:id="rId6"/>
    <p:sldId id="269" r:id="rId7"/>
    <p:sldId id="256" r:id="rId8"/>
    <p:sldId id="257" r:id="rId9"/>
    <p:sldId id="259" r:id="rId10"/>
    <p:sldId id="258" r:id="rId11"/>
    <p:sldId id="260" r:id="rId12"/>
    <p:sldId id="270" r:id="rId13"/>
    <p:sldId id="262" r:id="rId14"/>
    <p:sldId id="263" r:id="rId15"/>
    <p:sldId id="272" r:id="rId16"/>
    <p:sldId id="273" r:id="rId17"/>
    <p:sldId id="274" r:id="rId18"/>
    <p:sldId id="275" r:id="rId19"/>
    <p:sldId id="277" r:id="rId20"/>
    <p:sldId id="279" r:id="rId21"/>
    <p:sldId id="280" r:id="rId22"/>
    <p:sldId id="281" r:id="rId23"/>
    <p:sldId id="282" r:id="rId24"/>
    <p:sldId id="283" r:id="rId25"/>
    <p:sldId id="284" r:id="rId26"/>
    <p:sldId id="285" r:id="rId27"/>
    <p:sldId id="286" r:id="rId28"/>
    <p:sldId id="287" r:id="rId29"/>
  </p:sldIdLst>
  <p:sldSz cx="12192000" cy="6858000"/>
  <p:notesSz cx="6858000" cy="9144000"/>
  <p:embeddedFontLst>
    <p:embeddedFont>
      <p:font typeface="Agency FB" panose="020B0503020202020204" pitchFamily="34" charset="0"/>
      <p:regular r:id="rId31"/>
      <p:bold r:id="rId32"/>
    </p:embeddedFont>
    <p:embeddedFont>
      <p:font typeface="Bahnschrift SemiBold SemiConden" panose="020B0502040204020203" pitchFamily="34" charset="0"/>
      <p:bold r:id="rId33"/>
    </p:embeddedFont>
    <p:embeddedFont>
      <p:font typeface="Calibri" panose="020F0502020204030204" pitchFamily="34" charset="0"/>
      <p:regular r:id="rId34"/>
      <p:bold r:id="rId35"/>
      <p:italic r:id="rId36"/>
      <p:boldItalic r:id="rId37"/>
    </p:embeddedFont>
    <p:embeddedFont>
      <p:font typeface="Calibri Light" panose="020F0302020204030204" pitchFamily="34" charset="0"/>
      <p:regular r:id="rId38"/>
      <p:italic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font" Target="fonts/font9.fntdata"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font" Target="fonts/font4.fntdata" /><Relationship Id="rId42"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font" Target="fonts/font3.fntdata" /><Relationship Id="rId38" Type="http://schemas.openxmlformats.org/officeDocument/2006/relationships/font" Target="fonts/font8.fntdata"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font" Target="fonts/font2.fntdata" /><Relationship Id="rId37" Type="http://schemas.openxmlformats.org/officeDocument/2006/relationships/font" Target="fonts/font7.fntdata" /><Relationship Id="rId40"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font" Target="fonts/font6.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notesMaster" Target="notesMasters/notesMaster1.xml" /><Relationship Id="rId35" Type="http://schemas.openxmlformats.org/officeDocument/2006/relationships/font" Target="fonts/font5.fntdata" /><Relationship Id="rId43"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804AC6-FF78-41A4-AF86-79853547CA21}" type="datetimeFigureOut">
              <a:rPr lang="en-US" smtClean="0"/>
              <a:t>8/20/2019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F780F7E-A5B5-47BA-8EFB-0661657E88E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Kellogg's being a very old company they have noticed the changes in the field of the motivational theories of management. They always tried to use the most effective philosophy to motivate their employees. They started to motivate employees since the inception of the company. Initially, the approaches they use to follow was not based on any research. They used to follow techniques that the leaders felt to be most appropriate in a given situation. Later they adopted the Scientific Management Approach given by F.W Taylor. They also used the findings of the Hawthorne Experiment and Human Relation Approach. </a:t>
            </a:r>
          </a:p>
          <a:p>
            <a:r>
              <a:rPr lang="en-US" sz="1200" kern="1200" dirty="0">
                <a:solidFill>
                  <a:schemeClr val="tx1"/>
                </a:solidFill>
                <a:effectLst/>
                <a:latin typeface="+mn-lt"/>
                <a:ea typeface="+mn-ea"/>
                <a:cs typeface="+mn-cs"/>
              </a:rPr>
              <a:t>Later a lot of motivation theories came in but all of them were not followed by the management of the organization. All of those theories of motivation can be classified into two categories: content theories of motivation and process theories of motivation. Among the content theories of motivation Abraham Maslow's Hierarchy of Needs, the theory is being followed in the organization. </a:t>
            </a:r>
          </a:p>
          <a:p>
            <a:endParaRPr lang="en-US" dirty="0"/>
          </a:p>
        </p:txBody>
      </p:sp>
      <p:sp>
        <p:nvSpPr>
          <p:cNvPr id="4" name="Slide Number Placeholder 3"/>
          <p:cNvSpPr>
            <a:spLocks noGrp="1"/>
          </p:cNvSpPr>
          <p:nvPr>
            <p:ph type="sldNum" sz="quarter" idx="10"/>
          </p:nvPr>
        </p:nvSpPr>
        <p:spPr/>
        <p:txBody>
          <a:bodyPr/>
          <a:lstStyle/>
          <a:p>
            <a:fld id="{F3A88AF1-FEC7-43A0-A491-9A1BDC0170AB}" type="slidenum">
              <a:rPr lang="en-US" smtClean="0"/>
              <a:pPr/>
              <a:t>20</a:t>
            </a:fld>
            <a:endParaRPr lang="en-US"/>
          </a:p>
        </p:txBody>
      </p:sp>
    </p:spTree>
    <p:extLst>
      <p:ext uri="{BB962C8B-B14F-4D97-AF65-F5344CB8AC3E}">
        <p14:creationId xmlns:p14="http://schemas.microsoft.com/office/powerpoint/2010/main" val="2233307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team is a group of people who have complementary skills and are mutually accountable to one another (Burrow, 2016). As a member of the project team for the case study on Kellogg's, I have experienced a lot of issues that pertain to the behavior of the groups and teams and the organization as a whole. I have also experienced how our project team head motivated and guided us to complete our respective tasks within due time and following all the requirements. The team head helped the team members build a strong perception of the fact that we can develop our learning and leadership skills through working on the project. Although all the members in the team enjoyed a lot of freedom while playing their roles in the completion of the project, we were responsible to our team head on the ground that all the tasks should comply with the visions and objectives of the organization and be completed within due time. We have experienced that some of the members failed to achieve the set objectives. We conducted a discussion session to help them to accomplish the task so that it can achieve the objectives of the project and the organization as a whole. We worked for achieving team purpose and goals, not individual purpose and goals. We were interdependent to one another and were mutually accountable while working on the project. </a:t>
            </a:r>
          </a:p>
          <a:p>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A88AF1-FEC7-43A0-A491-9A1BDC0170AB}" type="slidenum">
              <a:rPr lang="en-US" smtClean="0"/>
              <a:pPr/>
              <a:t>21</a:t>
            </a:fld>
            <a:endParaRPr lang="en-US"/>
          </a:p>
        </p:txBody>
      </p:sp>
    </p:spTree>
    <p:extLst>
      <p:ext uri="{BB962C8B-B14F-4D97-AF65-F5344CB8AC3E}">
        <p14:creationId xmlns:p14="http://schemas.microsoft.com/office/powerpoint/2010/main" val="2067513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kern="1200" dirty="0">
                <a:solidFill>
                  <a:schemeClr val="tx1"/>
                </a:solidFill>
                <a:effectLst/>
                <a:latin typeface="+mn-lt"/>
                <a:ea typeface="+mn-ea"/>
                <a:cs typeface="+mn-cs"/>
              </a:rPr>
              <a:t>There are a lot of workgroups and teams at Kellogg's. All of the teams and groups should be kept motivated so that they work to live the purpose of the organization. All the workgroups and teams are not functioning in the same manner and for the same purpose but there are some basic underlying natures in all the teams in the organization. The teams and groups are not the same. In a group of employees, there can be multiple teams. A team is a group of people who have complementary skills and are mutually accountable to one another. The number of employees in a team varies in Kellogg's. Their team size is five to seven individuals. In the teams at Kellogg's, members place their diverse set of skills and opinions and with constructive team discussions, they reach different conclusions. The decision-making process here in the team occurs through a shared contribution. The group has also some of the features that are common to teams. A group consists of several employees who have complementary skills and competencies and unlike the teams, the group members are individually accountable to the group leaders. The agreement to any point is reached through the approval of the leaders. The leaders take opinions from the subordinates and with their intuition and judgment they reach to a decision. The employees are responsible for the group leader in the achievement of the set goals and objectives. The feedback is provided by the leader to the individual employees (Harvard Business Review. 2019). </a:t>
            </a:r>
          </a:p>
          <a:p>
            <a:r>
              <a:rPr lang="en-US" sz="1200" kern="1200" dirty="0">
                <a:solidFill>
                  <a:schemeClr val="tx1"/>
                </a:solidFill>
                <a:effectLst/>
                <a:latin typeface="+mn-lt"/>
                <a:ea typeface="+mn-ea"/>
                <a:cs typeface="+mn-cs"/>
              </a:rPr>
              <a:t>Teams and groups are formed to accomplish different tasks at Kellogg's. The teams are formed to accomplish tasks that are more specific and narrow, for example, to assess the financial viability of a new product or to conduct market research on a new economy. The groups' objectives are more elaborate. The group is based on the functional departments of Kellogg's. The whole marketing can be called a group and there are a lot of teams in the under the group. The objectives of the groups are harder to achieve, for example, the marketing department can set the objective of achieving a 5% sales growth in a specific financial year.</a:t>
            </a:r>
          </a:p>
          <a:p>
            <a:endParaRPr lang="en-US" dirty="0"/>
          </a:p>
        </p:txBody>
      </p:sp>
      <p:sp>
        <p:nvSpPr>
          <p:cNvPr id="4" name="Slide Number Placeholder 3"/>
          <p:cNvSpPr>
            <a:spLocks noGrp="1"/>
          </p:cNvSpPr>
          <p:nvPr>
            <p:ph type="sldNum" sz="quarter" idx="10"/>
          </p:nvPr>
        </p:nvSpPr>
        <p:spPr/>
        <p:txBody>
          <a:bodyPr/>
          <a:lstStyle/>
          <a:p>
            <a:fld id="{F3A88AF1-FEC7-43A0-A491-9A1BDC0170AB}" type="slidenum">
              <a:rPr lang="en-US" smtClean="0"/>
              <a:pPr/>
              <a:t>22</a:t>
            </a:fld>
            <a:endParaRPr lang="en-US"/>
          </a:p>
        </p:txBody>
      </p:sp>
    </p:spTree>
    <p:extLst>
      <p:ext uri="{BB962C8B-B14F-4D97-AF65-F5344CB8AC3E}">
        <p14:creationId xmlns:p14="http://schemas.microsoft.com/office/powerpoint/2010/main" val="2875870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sz="1200" kern="1200" dirty="0">
                <a:solidFill>
                  <a:schemeClr val="tx1"/>
                </a:solidFill>
                <a:effectLst/>
                <a:latin typeface="+mn-lt"/>
                <a:ea typeface="+mn-ea"/>
                <a:cs typeface="+mn-cs"/>
              </a:rPr>
              <a:t>There are a lot of workgroups and teams at Kellogg's. All of the teams and groups should be kept motivated so that they work to live the purpose of the organization. All the workgroups and teams are not functioning in the same manner and for the same purpose but there are some basic underlying natures in all the teams in the organization. The teams and groups are not the same. In a group of employees, there can be multiple teams. A team is a group of people who have complementary skills and are mutually accountable to one another. The number of employees in a team varies in Kellogg's. Their team size is five to seven individuals. In the teams at Kellogg's, members place their diverse set of skills and opinions and with constructive team discussions, they reach different conclusions. The decision-making process here in the team occurs through a shared contribution. The group has also some of the features that are common to teams. A group consists of several employees who have complementary skills and competencies and unlike the teams, the group members are individually accountable to the group leaders. The agreement to any point is reached through the approval of the leaders. The leaders take opinions from the subordinates and with their intuition and judgment they reach to a decision. The employees are responsible for the group leader in the achievement of the set goals and objectives. The feedback is provided by the leader to the individual employees (Harvard Business Review. 2019).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Teams and groups are formed to accomplish different tasks at Kellogg's. The teams are formed to accomplish tasks that are more specific and narrow, for example, to assess the financial viability of a new product or to conduct market research on a new economy. The groups' objectives are more elaborate. The group is based on the functional departments of Kellogg's. The whole marketing can be called a group and there are a lot of teams in the under the group. The objectives of the groups are harder to achieve, for example, the marketing department can set the objective of achieving a 5% sales growth in a specific financial year.</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Kellogg's always tries to develop the interpersonal relationships among the employees which are key to team performance. When people with good interpersonal skill is employed in a team to play their roles they can come up with a more creative solution to problems. That is why they have a separate coffee zone at each office of the organization. They gossip in the office gap with their colleagues and subordinates. This culture has enhanced the interpersonal skills of the employees and the employees can solve the conflict themselves without the intervention of the top management. </a:t>
            </a:r>
          </a:p>
          <a:p>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3A88AF1-FEC7-43A0-A491-9A1BDC0170AB}" type="slidenum">
              <a:rPr lang="en-US" smtClean="0"/>
              <a:pPr/>
              <a:t>23</a:t>
            </a:fld>
            <a:endParaRPr lang="en-US"/>
          </a:p>
        </p:txBody>
      </p:sp>
    </p:spTree>
    <p:extLst>
      <p:ext uri="{BB962C8B-B14F-4D97-AF65-F5344CB8AC3E}">
        <p14:creationId xmlns:p14="http://schemas.microsoft.com/office/powerpoint/2010/main" val="2352055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kern="1200" dirty="0">
                <a:solidFill>
                  <a:schemeClr val="tx1"/>
                </a:solidFill>
                <a:effectLst/>
                <a:latin typeface="+mn-lt"/>
                <a:ea typeface="+mn-ea"/>
                <a:cs typeface="+mn-cs"/>
              </a:rPr>
              <a:t>There are a lot of workgroups and teams at Kellogg's. All of the teams and groups should be kept motivated so that they work to live the purpose of the organization. All the workgroups and teams are not functioning in the same manner and for the same purpose but there are some basic underlying natures in all the teams in the organization. The teams and groups are not the same. In a group of employees, there can be multiple teams. A team is a group of people who have complementary skills and are mutually accountable to one another. The number of employees in a team varies in Kellogg's. Their team size is five to seven individuals. In the teams at Kellogg's, members place their diverse set of skills and opinions and with constructive team discussions, they reach different conclusions. The decision-making process here in the team occurs through a shared contribution. The group has also some of the features that are common to teams. A group consists of several employees who have complementary skills and competencies and unlike the teams, the group members are individually accountable to the group leaders. The agreement to any point is reached through the approval of the leaders. The leaders take opinions from the subordinates and with their intuition and judgment they reach to a decision. The employees are responsible for the group leader in the achievement of the set goals and objectives. The feedback is provided by the leader to the individual employees (Harvard Business Review. 2019). </a:t>
            </a:r>
          </a:p>
          <a:p>
            <a:r>
              <a:rPr lang="en-US" sz="1200" kern="1200" dirty="0">
                <a:solidFill>
                  <a:schemeClr val="tx1"/>
                </a:solidFill>
                <a:effectLst/>
                <a:latin typeface="+mn-lt"/>
                <a:ea typeface="+mn-ea"/>
                <a:cs typeface="+mn-cs"/>
              </a:rPr>
              <a:t>Teams and groups are formed to accomplish different tasks at Kellogg's. The teams are formed to accomplish tasks that are more specific and narrow, for example, to assess the financial viability of a new product or to conduct market research on a new economy. The groups' objectives are more elaborate. The group is based on the functional departments of Kellogg's. The whole marketing can be called a group and there are a lot of teams in the under the group. The objectives of the groups are harder to achieve, for example, the marketing department can set the objective of achieving a 5% sales growth in a specific financial year.</a:t>
            </a:r>
          </a:p>
          <a:p>
            <a:endParaRPr lang="en-US" dirty="0"/>
          </a:p>
        </p:txBody>
      </p:sp>
      <p:sp>
        <p:nvSpPr>
          <p:cNvPr id="4" name="Slide Number Placeholder 3"/>
          <p:cNvSpPr>
            <a:spLocks noGrp="1"/>
          </p:cNvSpPr>
          <p:nvPr>
            <p:ph type="sldNum" sz="quarter" idx="10"/>
          </p:nvPr>
        </p:nvSpPr>
        <p:spPr/>
        <p:txBody>
          <a:bodyPr/>
          <a:lstStyle/>
          <a:p>
            <a:fld id="{F3A88AF1-FEC7-43A0-A491-9A1BDC0170AB}" type="slidenum">
              <a:rPr lang="en-US" smtClean="0"/>
              <a:pPr/>
              <a:t>24</a:t>
            </a:fld>
            <a:endParaRPr lang="en-US"/>
          </a:p>
        </p:txBody>
      </p:sp>
    </p:spTree>
    <p:extLst>
      <p:ext uri="{BB962C8B-B14F-4D97-AF65-F5344CB8AC3E}">
        <p14:creationId xmlns:p14="http://schemas.microsoft.com/office/powerpoint/2010/main" val="3063287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kern="1200" dirty="0">
                <a:solidFill>
                  <a:schemeClr val="tx1"/>
                </a:solidFill>
                <a:effectLst/>
                <a:latin typeface="+mn-lt"/>
                <a:ea typeface="+mn-ea"/>
                <a:cs typeface="+mn-cs"/>
              </a:rPr>
              <a:t>There are a lot of workgroups and teams at Kellogg's. All of the teams and groups should be kept motivated so that they work to live the purpose of the organization. All the workgroups and teams are not functioning in the same manner and for the same purpose but there are some basic underlying natures in all the teams in the organization. The teams and groups are not the same. In a group of employees, there can be multiple teams. A team is a group of people who have complementary skills and are mutually accountable to one another. The number of employees in a team varies in Kellogg's. Their team size is five to seven individuals. In the teams at Kellogg's, members place their diverse set of skills and opinions and with constructive team discussions, they reach different conclusions. The decision-making process here in the team occurs through a shared contribution. The group has also some of the features that are common to teams. A group consists of several employees who have complementary skills and competencies and unlike the teams, the group members are individually accountable to the group leaders. The agreement to any point is reached through the approval of the leaders. The leaders take opinions from the subordinates and with their intuition and judgment they reach to a decision. The employees are responsible for the group leader in the achievement of the set goals and objectives. The feedback is provided by the leader to the individual employees (Harvard Business Review. 2019). </a:t>
            </a:r>
          </a:p>
          <a:p>
            <a:r>
              <a:rPr lang="en-US" sz="1200" kern="1200" dirty="0">
                <a:solidFill>
                  <a:schemeClr val="tx1"/>
                </a:solidFill>
                <a:effectLst/>
                <a:latin typeface="+mn-lt"/>
                <a:ea typeface="+mn-ea"/>
                <a:cs typeface="+mn-cs"/>
              </a:rPr>
              <a:t>Teams and groups are formed to accomplish different tasks at Kellogg's. The teams are formed to accomplish tasks that are more specific and narrow, for example, to assess the financial viability of a new product or to conduct market research on a new economy. The groups' objectives are more elaborate. The group is based on the functional departments of Kellogg's. The whole marketing can be called a group and there are a lot of teams in the under the group. The objectives of the groups are harder to achieve, for example, the marketing department can set the objective of achieving a 5% sales growth in a specific financial year.</a:t>
            </a:r>
          </a:p>
        </p:txBody>
      </p:sp>
      <p:sp>
        <p:nvSpPr>
          <p:cNvPr id="4" name="Slide Number Placeholder 3"/>
          <p:cNvSpPr>
            <a:spLocks noGrp="1"/>
          </p:cNvSpPr>
          <p:nvPr>
            <p:ph type="sldNum" sz="quarter" idx="10"/>
          </p:nvPr>
        </p:nvSpPr>
        <p:spPr/>
        <p:txBody>
          <a:bodyPr/>
          <a:lstStyle/>
          <a:p>
            <a:fld id="{F3A88AF1-FEC7-43A0-A491-9A1BDC0170AB}" type="slidenum">
              <a:rPr lang="en-US" smtClean="0"/>
              <a:pPr/>
              <a:t>25</a:t>
            </a:fld>
            <a:endParaRPr lang="en-US"/>
          </a:p>
        </p:txBody>
      </p:sp>
    </p:spTree>
    <p:extLst>
      <p:ext uri="{BB962C8B-B14F-4D97-AF65-F5344CB8AC3E}">
        <p14:creationId xmlns:p14="http://schemas.microsoft.com/office/powerpoint/2010/main" val="4058813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success of an organization is dependent on many factors of management. The organizations to be successful need to follow the most effective management approach to manage the organization. A judgment of the overall principles of organization shapes, structure, and culture, presented through real business world examples and applications pave the way of organizational success. The organization with a goal of achievement also focuses on the individual and team behavior of the organization. The leadership of a successful organization is backed by different established theories. There are also motivational theories that help the organization to motivate their employees. The teams and groups also need to be motivated so that they can foster the performance of the organization. </a:t>
            </a:r>
          </a:p>
          <a:p>
            <a:endParaRPr lang="en-US" dirty="0"/>
          </a:p>
        </p:txBody>
      </p:sp>
      <p:sp>
        <p:nvSpPr>
          <p:cNvPr id="4" name="Slide Number Placeholder 3"/>
          <p:cNvSpPr>
            <a:spLocks noGrp="1"/>
          </p:cNvSpPr>
          <p:nvPr>
            <p:ph type="sldNum" sz="quarter" idx="10"/>
          </p:nvPr>
        </p:nvSpPr>
        <p:spPr/>
        <p:txBody>
          <a:bodyPr/>
          <a:lstStyle/>
          <a:p>
            <a:fld id="{F3A88AF1-FEC7-43A0-A491-9A1BDC0170AB}" type="slidenum">
              <a:rPr lang="en-US" smtClean="0"/>
              <a:pPr/>
              <a:t>26</a:t>
            </a:fld>
            <a:endParaRPr lang="en-US"/>
          </a:p>
        </p:txBody>
      </p:sp>
    </p:spTree>
    <p:extLst>
      <p:ext uri="{BB962C8B-B14F-4D97-AF65-F5344CB8AC3E}">
        <p14:creationId xmlns:p14="http://schemas.microsoft.com/office/powerpoint/2010/main" val="2124831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8352E-0D88-4A70-AE6E-E2988C47F4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95CC2E-DE56-4DD2-BB82-22A85BE4D6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5D9340-EC18-490B-BA9B-CA1165397320}"/>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5" name="Footer Placeholder 4">
            <a:extLst>
              <a:ext uri="{FF2B5EF4-FFF2-40B4-BE49-F238E27FC236}">
                <a16:creationId xmlns:a16="http://schemas.microsoft.com/office/drawing/2014/main" id="{BB2D1483-59D8-4F7E-81F1-B2287D0F4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FB7085-C2B8-45FB-AD44-B0E507B88A55}"/>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2306397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0E753-9776-4B01-A712-CE50220820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E1289-B04D-4C76-B2ED-E4037D7002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79AD2-05FF-43B6-B94A-73880D963FE7}"/>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5" name="Footer Placeholder 4">
            <a:extLst>
              <a:ext uri="{FF2B5EF4-FFF2-40B4-BE49-F238E27FC236}">
                <a16:creationId xmlns:a16="http://schemas.microsoft.com/office/drawing/2014/main" id="{379C9A9A-E87B-42FE-A9C6-EC88426020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A657A-2E9D-47CB-9E16-BCDD45908246}"/>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824280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95C68-DD3C-4342-9B7F-D410A202A9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7D8F9-6093-4FDF-9DFC-C78692B99E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5386EA-ECDE-4722-A2C5-96C88726B1F8}"/>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5" name="Footer Placeholder 4">
            <a:extLst>
              <a:ext uri="{FF2B5EF4-FFF2-40B4-BE49-F238E27FC236}">
                <a16:creationId xmlns:a16="http://schemas.microsoft.com/office/drawing/2014/main" id="{7CF5C376-EBF1-4D6F-AC0A-B8C9C21FA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35206C-FF82-4FFD-B4DA-5170405A915D}"/>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219306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17C0-EABE-4208-8EBC-E672082BD6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FC5602-DE87-47FC-BD22-7CBA1648BF4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AA60B0-8893-4D95-A924-B92BB565BD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1741F1-8C8B-4BA1-A726-B1BD68EFC372}"/>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6" name="Footer Placeholder 5">
            <a:extLst>
              <a:ext uri="{FF2B5EF4-FFF2-40B4-BE49-F238E27FC236}">
                <a16:creationId xmlns:a16="http://schemas.microsoft.com/office/drawing/2014/main" id="{2FC976EF-553D-4C0D-86A6-871E7E0B9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1FB9E9-D553-4D05-92BE-8381086BC088}"/>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831732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4A8BA-7155-439F-9608-E09122F514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8BD892-FDEE-499E-A807-4A6A8F2B26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C4067A-C9C6-47A1-BBC0-E09C8A032B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5E6504-41F4-4902-9108-65BEAB6D94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C4E096-C530-4EBB-8BD7-55BA37E24B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2698F8-5A13-4635-8131-266AC64448B6}"/>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8" name="Footer Placeholder 7">
            <a:extLst>
              <a:ext uri="{FF2B5EF4-FFF2-40B4-BE49-F238E27FC236}">
                <a16:creationId xmlns:a16="http://schemas.microsoft.com/office/drawing/2014/main" id="{AFD0C6A1-5630-40D4-9812-F2E9940DBD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94FFD1-0177-4793-9E20-B32C5B2E087F}"/>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776640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11796-C33B-40E6-8A3A-7B7180E5E8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47A7FE-9ED0-4B2D-9D52-C417F04B8D9E}"/>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4" name="Footer Placeholder 3">
            <a:extLst>
              <a:ext uri="{FF2B5EF4-FFF2-40B4-BE49-F238E27FC236}">
                <a16:creationId xmlns:a16="http://schemas.microsoft.com/office/drawing/2014/main" id="{DAF47437-462B-400E-AEC3-19607440CC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A4B7CE-2AFE-4773-B339-EC0D82D30E9D}"/>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944703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416521-EEC0-428D-8A0E-3006E9068C16}"/>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3" name="Footer Placeholder 2">
            <a:extLst>
              <a:ext uri="{FF2B5EF4-FFF2-40B4-BE49-F238E27FC236}">
                <a16:creationId xmlns:a16="http://schemas.microsoft.com/office/drawing/2014/main" id="{730232D0-FEFD-4AFC-8D60-45D6EE85C9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E1ACEE-CB5D-4862-A442-69D51929098C}"/>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343213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E1DF2-0BA1-4AFF-B778-4FCBEC72BC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56317-EE24-4DDF-B766-0EFD580E1B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C98981-6FBB-4FCB-835E-85F5C40E7B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FBC01C-89A6-4540-B941-5E5D167900C4}"/>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6" name="Footer Placeholder 5">
            <a:extLst>
              <a:ext uri="{FF2B5EF4-FFF2-40B4-BE49-F238E27FC236}">
                <a16:creationId xmlns:a16="http://schemas.microsoft.com/office/drawing/2014/main" id="{4CA49FD4-40B7-473C-BDCE-AAE710D757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E09B5C-1AFE-459C-810E-CADB8037F0D2}"/>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608729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08388-9FA7-4831-8850-557B35F7CB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F292F4-66E4-4EE9-BD00-95C79F6F30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4C9870-7EE0-4AE6-B50B-8EBC5E919B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86B8FA-7845-4B7C-880A-18BC93E5C906}"/>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6" name="Footer Placeholder 5">
            <a:extLst>
              <a:ext uri="{FF2B5EF4-FFF2-40B4-BE49-F238E27FC236}">
                <a16:creationId xmlns:a16="http://schemas.microsoft.com/office/drawing/2014/main" id="{40F646FF-595A-451C-B25C-7BDE2F52AF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3A12AA-F3C1-4A4C-AC27-F18C872D1D4C}"/>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2889283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47349-C539-444F-860C-527F6F0BD1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EB9CD8-50A3-4CDC-A984-0A8F15F884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3F35D-BCFF-4AB9-B278-1AFC5CCDBB32}"/>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5" name="Footer Placeholder 4">
            <a:extLst>
              <a:ext uri="{FF2B5EF4-FFF2-40B4-BE49-F238E27FC236}">
                <a16:creationId xmlns:a16="http://schemas.microsoft.com/office/drawing/2014/main" id="{E1C65AF7-235C-4B79-BB18-7127E73DA0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FF5E72-38A0-4AF9-8089-3D25326876F3}"/>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70871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C2062C-AFB4-45AD-84A8-E1EB772BD3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743510-B0B7-4E84-A3E5-1128A8FCF8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ABDC36-359A-45D0-B77B-76983C390957}"/>
              </a:ext>
            </a:extLst>
          </p:cNvPr>
          <p:cNvSpPr>
            <a:spLocks noGrp="1"/>
          </p:cNvSpPr>
          <p:nvPr>
            <p:ph type="dt" sz="half" idx="10"/>
          </p:nvPr>
        </p:nvSpPr>
        <p:spPr/>
        <p:txBody>
          <a:bodyPr/>
          <a:lstStyle/>
          <a:p>
            <a:fld id="{64F6BE64-519E-4302-A3A9-695215E6C622}" type="datetimeFigureOut">
              <a:rPr lang="en-GB" smtClean="0"/>
              <a:pPr/>
              <a:t>20/08/2019</a:t>
            </a:fld>
            <a:endParaRPr lang="en-GB"/>
          </a:p>
        </p:txBody>
      </p:sp>
      <p:sp>
        <p:nvSpPr>
          <p:cNvPr id="5" name="Footer Placeholder 4">
            <a:extLst>
              <a:ext uri="{FF2B5EF4-FFF2-40B4-BE49-F238E27FC236}">
                <a16:creationId xmlns:a16="http://schemas.microsoft.com/office/drawing/2014/main" id="{7FCD5C70-A099-43E5-9C87-00058E362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A354E-C5B4-42F4-8D5D-70773184EC73}"/>
              </a:ext>
            </a:extLst>
          </p:cNvPr>
          <p:cNvSpPr>
            <a:spLocks noGrp="1"/>
          </p:cNvSpPr>
          <p:nvPr>
            <p:ph type="sldNum" sz="quarter" idx="12"/>
          </p:nvPr>
        </p:nvSpPr>
        <p:spPr/>
        <p:txBody>
          <a:bodyPr/>
          <a:lstStyle/>
          <a:p>
            <a:fld id="{D1B9124F-5939-4202-ADF7-83452A5F5DA8}" type="slidenum">
              <a:rPr lang="en-GB" smtClean="0"/>
              <a:pPr/>
              <a:t>‹#›</a:t>
            </a:fld>
            <a:endParaRPr lang="en-GB"/>
          </a:p>
        </p:txBody>
      </p:sp>
    </p:spTree>
    <p:extLst>
      <p:ext uri="{BB962C8B-B14F-4D97-AF65-F5344CB8AC3E}">
        <p14:creationId xmlns:p14="http://schemas.microsoft.com/office/powerpoint/2010/main" val="3922641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530E91-B4FE-4D01-BA08-4B37F4CC82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396DD0-614F-4054-96F4-2B0B33DD20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A4C325-7E7C-4162-93C8-F2C2DDA26A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F6BE64-519E-4302-A3A9-695215E6C622}" type="datetimeFigureOut">
              <a:rPr lang="en-GB" smtClean="0"/>
              <a:pPr/>
              <a:t>20/08/2019</a:t>
            </a:fld>
            <a:endParaRPr lang="en-GB"/>
          </a:p>
        </p:txBody>
      </p:sp>
      <p:sp>
        <p:nvSpPr>
          <p:cNvPr id="5" name="Footer Placeholder 4">
            <a:extLst>
              <a:ext uri="{FF2B5EF4-FFF2-40B4-BE49-F238E27FC236}">
                <a16:creationId xmlns:a16="http://schemas.microsoft.com/office/drawing/2014/main" id="{D0E19B5F-0022-47B9-8E85-EAE43F46C4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DE423A-5041-4E08-BCF3-2B61B2C847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B9124F-5939-4202-ADF7-83452A5F5DA8}" type="slidenum">
              <a:rPr lang="en-GB" smtClean="0"/>
              <a:pPr/>
              <a:t>‹#›</a:t>
            </a:fld>
            <a:endParaRPr lang="en-GB"/>
          </a:p>
        </p:txBody>
      </p:sp>
    </p:spTree>
    <p:extLst>
      <p:ext uri="{BB962C8B-B14F-4D97-AF65-F5344CB8AC3E}">
        <p14:creationId xmlns:p14="http://schemas.microsoft.com/office/powerpoint/2010/main" val="6301583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1709" y="2572748"/>
            <a:ext cx="10515600" cy="1325563"/>
          </a:xfrm>
        </p:spPr>
        <p:txBody>
          <a:bodyPr>
            <a:normAutofit/>
          </a:bodyPr>
          <a:lstStyle/>
          <a:p>
            <a:pPr algn="ctr"/>
            <a:r>
              <a:rPr lang="en-US" sz="4800" dirty="0">
                <a:solidFill>
                  <a:schemeClr val="accent5">
                    <a:lumMod val="75000"/>
                  </a:schemeClr>
                </a:solidFill>
                <a:latin typeface="Bahnschrift SemiBold SemiConden" charset="0"/>
              </a:rPr>
              <a:t>Introduction to Modern Workplace</a:t>
            </a:r>
          </a:p>
        </p:txBody>
      </p:sp>
      <p:sp>
        <p:nvSpPr>
          <p:cNvPr id="3" name="Content Placeholder 2"/>
          <p:cNvSpPr>
            <a:spLocks noGrp="1"/>
          </p:cNvSpPr>
          <p:nvPr>
            <p:ph idx="1"/>
          </p:nvPr>
        </p:nvSpPr>
        <p:spPr>
          <a:xfrm>
            <a:off x="576943" y="2034631"/>
            <a:ext cx="10515600" cy="904512"/>
          </a:xfrm>
        </p:spPr>
        <p:txBody>
          <a:bodyPr/>
          <a:lstStyle/>
          <a:p>
            <a:pPr algn="ctr">
              <a:buNone/>
            </a:pPr>
            <a:r>
              <a:rPr lang="en-US" b="1" dirty="0">
                <a:solidFill>
                  <a:schemeClr val="tx1">
                    <a:lumMod val="50000"/>
                    <a:lumOff val="50000"/>
                  </a:schemeClr>
                </a:solidFill>
                <a:latin typeface="Bahnschrift SemiBold SemiConden" charset="0"/>
              </a:rPr>
              <a:t>Assignment-2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187" y="0"/>
            <a:ext cx="10515600" cy="803049"/>
          </a:xfrm>
        </p:spPr>
        <p:txBody>
          <a:bodyPr/>
          <a:lstStyle/>
          <a:p>
            <a:r>
              <a:rPr lang="en-US" dirty="0">
                <a:solidFill>
                  <a:schemeClr val="accent5">
                    <a:lumMod val="75000"/>
                  </a:schemeClr>
                </a:solidFill>
                <a:latin typeface="Bahnschrift SemiBold SemiConden" charset="0"/>
              </a:rPr>
              <a:t>Team and Tasks… Using Belbin(1969) team role</a:t>
            </a:r>
          </a:p>
        </p:txBody>
      </p:sp>
      <p:graphicFrame>
        <p:nvGraphicFramePr>
          <p:cNvPr id="4" name="Table 3"/>
          <p:cNvGraphicFramePr>
            <a:graphicFrameLocks noGrp="1"/>
          </p:cNvGraphicFramePr>
          <p:nvPr>
            <p:extLst>
              <p:ext uri="{D42A27DB-BD31-4B8C-83A1-F6EECF244321}">
                <p14:modId xmlns:p14="http://schemas.microsoft.com/office/powerpoint/2010/main" val="1207441877"/>
              </p:ext>
            </p:extLst>
          </p:nvPr>
        </p:nvGraphicFramePr>
        <p:xfrm>
          <a:off x="222067" y="1043394"/>
          <a:ext cx="11691258" cy="4729163"/>
        </p:xfrm>
        <a:graphic>
          <a:graphicData uri="http://schemas.openxmlformats.org/drawingml/2006/table">
            <a:tbl>
              <a:tblPr/>
              <a:tblGrid>
                <a:gridCol w="1293224">
                  <a:extLst>
                    <a:ext uri="{9D8B030D-6E8A-4147-A177-3AD203B41FA5}">
                      <a16:colId xmlns:a16="http://schemas.microsoft.com/office/drawing/2014/main" val="20000"/>
                    </a:ext>
                  </a:extLst>
                </a:gridCol>
                <a:gridCol w="1319349">
                  <a:extLst>
                    <a:ext uri="{9D8B030D-6E8A-4147-A177-3AD203B41FA5}">
                      <a16:colId xmlns:a16="http://schemas.microsoft.com/office/drawing/2014/main" val="20001"/>
                    </a:ext>
                  </a:extLst>
                </a:gridCol>
                <a:gridCol w="3069771">
                  <a:extLst>
                    <a:ext uri="{9D8B030D-6E8A-4147-A177-3AD203B41FA5}">
                      <a16:colId xmlns:a16="http://schemas.microsoft.com/office/drawing/2014/main" val="20002"/>
                    </a:ext>
                  </a:extLst>
                </a:gridCol>
                <a:gridCol w="6008914">
                  <a:extLst>
                    <a:ext uri="{9D8B030D-6E8A-4147-A177-3AD203B41FA5}">
                      <a16:colId xmlns:a16="http://schemas.microsoft.com/office/drawing/2014/main" val="20003"/>
                    </a:ext>
                  </a:extLst>
                </a:gridCol>
              </a:tblGrid>
              <a:tr h="0">
                <a:tc>
                  <a:txBody>
                    <a:bodyPr/>
                    <a:lstStyle/>
                    <a:p>
                      <a:pPr marL="0" marR="0" algn="ctr">
                        <a:lnSpc>
                          <a:spcPct val="150000"/>
                        </a:lnSpc>
                        <a:spcBef>
                          <a:spcPts val="0"/>
                        </a:spcBef>
                        <a:spcAft>
                          <a:spcPts val="0"/>
                        </a:spcAft>
                      </a:pPr>
                      <a:r>
                        <a:rPr lang="en-US" sz="2000" b="1" dirty="0">
                          <a:latin typeface="Agency FB" pitchFamily="34" charset="0"/>
                          <a:ea typeface="Calibri"/>
                          <a:cs typeface="Times New Roman"/>
                        </a:rPr>
                        <a:t>Name</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2000" b="1" dirty="0">
                          <a:latin typeface="Agency FB" pitchFamily="34" charset="0"/>
                          <a:ea typeface="Calibri"/>
                          <a:cs typeface="Times New Roman"/>
                        </a:rPr>
                        <a:t>Position</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2000" b="1" dirty="0">
                          <a:latin typeface="Agency FB" pitchFamily="34" charset="0"/>
                          <a:ea typeface="Calibri"/>
                          <a:cs typeface="Times New Roman"/>
                        </a:rPr>
                        <a:t>Team roles</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2000" b="1" dirty="0">
                          <a:latin typeface="Agency FB" pitchFamily="34" charset="0"/>
                          <a:ea typeface="Calibri"/>
                          <a:cs typeface="Times New Roman"/>
                        </a:rPr>
                        <a:t>Task description</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marL="0" marR="0" algn="just">
                        <a:lnSpc>
                          <a:spcPct val="150000"/>
                        </a:lnSpc>
                        <a:spcBef>
                          <a:spcPts val="0"/>
                        </a:spcBef>
                        <a:spcAft>
                          <a:spcPts val="0"/>
                        </a:spcAft>
                      </a:pPr>
                      <a:r>
                        <a:rPr lang="en-US" sz="2000" dirty="0">
                          <a:latin typeface="Agency FB" pitchFamily="34" charset="0"/>
                          <a:ea typeface="Calibri"/>
                          <a:cs typeface="Times New Roman"/>
                        </a:rPr>
                        <a:t>Elena </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Team leader</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Resource investigator, evaluator, coordinator, implementer, shaper, completer/finisher, specialist, </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a:latin typeface="Agency FB" pitchFamily="34" charset="0"/>
                          <a:ea typeface="Calibri"/>
                          <a:cs typeface="Times New Roman"/>
                        </a:rPr>
                        <a:t>Developed an integrated strategy and structure to complete the project, developed background of the study, and explained the variables that determine effective leadership and management.</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marL="0" marR="0" algn="just">
                        <a:lnSpc>
                          <a:spcPct val="150000"/>
                        </a:lnSpc>
                        <a:spcBef>
                          <a:spcPts val="0"/>
                        </a:spcBef>
                        <a:spcAft>
                          <a:spcPts val="0"/>
                        </a:spcAft>
                      </a:pPr>
                      <a:r>
                        <a:rPr lang="en-US" sz="2000">
                          <a:latin typeface="Agency FB" pitchFamily="34" charset="0"/>
                        </a:rPr>
                        <a:t>Corina</a:t>
                      </a:r>
                      <a:endParaRPr lang="en-US" sz="2000" dirty="0">
                        <a:latin typeface="Agency FB"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Team member</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Resource investigator, specialist, shaper, evaluator.</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a:latin typeface="Agency FB" pitchFamily="34" charset="0"/>
                          <a:ea typeface="Calibri"/>
                          <a:cs typeface="Times New Roman"/>
                        </a:rPr>
                        <a:t>Identified the essential nature of managerial work and communicated the roles of leadership.</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marL="0" marR="0" algn="just">
                        <a:lnSpc>
                          <a:spcPct val="150000"/>
                        </a:lnSpc>
                        <a:spcBef>
                          <a:spcPts val="0"/>
                        </a:spcBef>
                        <a:spcAft>
                          <a:spcPts val="0"/>
                        </a:spcAft>
                      </a:pPr>
                      <a:r>
                        <a:rPr lang="en-US" sz="2000" i="0" kern="1200" dirty="0" err="1">
                          <a:solidFill>
                            <a:schemeClr val="tx1"/>
                          </a:solidFill>
                          <a:latin typeface="Agency FB" pitchFamily="34" charset="0"/>
                          <a:ea typeface="+mn-ea"/>
                          <a:cs typeface="+mn-cs"/>
                        </a:rPr>
                        <a:t>Mihaela</a:t>
                      </a:r>
                      <a:endParaRPr lang="en-US" sz="2800" i="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Team member</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Coordinator, completer, specialist, team worker.</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a:latin typeface="Agency FB" pitchFamily="34" charset="0"/>
                          <a:ea typeface="Calibri"/>
                          <a:cs typeface="Times New Roman"/>
                        </a:rPr>
                        <a:t>Evaluated the behavioral approaches to management through an understanding of the factors that affect differences in individual behavior. </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marL="0" marR="0" algn="just">
                        <a:lnSpc>
                          <a:spcPct val="150000"/>
                        </a:lnSpc>
                        <a:spcBef>
                          <a:spcPts val="0"/>
                        </a:spcBef>
                        <a:spcAft>
                          <a:spcPts val="0"/>
                        </a:spcAft>
                      </a:pPr>
                      <a:r>
                        <a:rPr lang="en-US" sz="2000" i="0" kern="1200" dirty="0">
                          <a:solidFill>
                            <a:schemeClr val="tx1"/>
                          </a:solidFill>
                          <a:latin typeface="Agency FB" pitchFamily="34" charset="0"/>
                          <a:ea typeface="+mn-ea"/>
                          <a:cs typeface="+mn-cs"/>
                        </a:rPr>
                        <a:t>Laura</a:t>
                      </a:r>
                      <a:endParaRPr lang="en-US" sz="2800" i="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a:latin typeface="Agency FB" pitchFamily="34" charset="0"/>
                          <a:ea typeface="Calibri"/>
                          <a:cs typeface="Times New Roman"/>
                        </a:rPr>
                        <a:t>Team member</a:t>
                      </a:r>
                      <a:endParaRPr lang="en-US" sz="240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a:latin typeface="Agency FB" pitchFamily="34" charset="0"/>
                          <a:ea typeface="Calibri"/>
                          <a:cs typeface="Times New Roman"/>
                        </a:rPr>
                        <a:t>Resource investigator and team worker</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2000" dirty="0">
                          <a:latin typeface="Agency FB" pitchFamily="34" charset="0"/>
                          <a:ea typeface="Calibri"/>
                          <a:cs typeface="Times New Roman"/>
                        </a:rPr>
                        <a:t>Demonstrated the knowledge of leadership and management processes and practices to influence individual behavior positively. </a:t>
                      </a:r>
                      <a:endParaRPr lang="en-US" sz="2400" dirty="0">
                        <a:latin typeface="Agency FB" pitchFamily="34" charset="0"/>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17966" y="653142"/>
            <a:ext cx="8874034" cy="4885509"/>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 y="2769325"/>
            <a:ext cx="3291840" cy="769441"/>
          </a:xfrm>
          <a:prstGeom prst="rect">
            <a:avLst/>
          </a:prstGeom>
          <a:noFill/>
        </p:spPr>
        <p:txBody>
          <a:bodyPr wrap="square" rtlCol="0">
            <a:spAutoFit/>
          </a:bodyPr>
          <a:lstStyle/>
          <a:p>
            <a:r>
              <a:rPr lang="en-US" sz="4400" dirty="0">
                <a:solidFill>
                  <a:schemeClr val="accent5">
                    <a:lumMod val="75000"/>
                  </a:schemeClr>
                </a:solidFill>
                <a:latin typeface="Bahnschrift SemiBold SemiConden" charset="0"/>
              </a:rPr>
              <a:t>Introduction</a:t>
            </a:r>
            <a:endParaRPr lang="en-US" dirty="0">
              <a:solidFill>
                <a:schemeClr val="accent5">
                  <a:lumMod val="75000"/>
                </a:schemeClr>
              </a:solidFill>
              <a:latin typeface="Bahnschrift SemiBold SemiConden" charset="0"/>
            </a:endParaRPr>
          </a:p>
        </p:txBody>
      </p:sp>
      <p:sp>
        <p:nvSpPr>
          <p:cNvPr id="6" name="TextBox 5"/>
          <p:cNvSpPr txBox="1"/>
          <p:nvPr/>
        </p:nvSpPr>
        <p:spPr>
          <a:xfrm>
            <a:off x="5930547" y="692331"/>
            <a:ext cx="4885509" cy="646331"/>
          </a:xfrm>
          <a:prstGeom prst="rect">
            <a:avLst/>
          </a:prstGeom>
          <a:noFill/>
        </p:spPr>
        <p:txBody>
          <a:bodyPr wrap="square" rtlCol="0">
            <a:spAutoFit/>
          </a:bodyPr>
          <a:lstStyle/>
          <a:p>
            <a:r>
              <a:rPr lang="en-US" sz="3600" dirty="0">
                <a:solidFill>
                  <a:schemeClr val="bg1"/>
                </a:solidFill>
                <a:latin typeface="Bahnschrift SemiBold SemiConden" charset="0"/>
              </a:rPr>
              <a:t>Business Management</a:t>
            </a:r>
            <a:endParaRPr lang="en-US" sz="2400" dirty="0">
              <a:solidFill>
                <a:schemeClr val="bg1"/>
              </a:solidFill>
              <a:latin typeface="Bahnschrift SemiBold SemiConden" charset="0"/>
            </a:endParaRPr>
          </a:p>
        </p:txBody>
      </p:sp>
      <p:cxnSp>
        <p:nvCxnSpPr>
          <p:cNvPr id="8" name="Straight Connector 7"/>
          <p:cNvCxnSpPr/>
          <p:nvPr/>
        </p:nvCxnSpPr>
        <p:spPr>
          <a:xfrm rot="5400000">
            <a:off x="6420401" y="1952898"/>
            <a:ext cx="1214846" cy="158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a:off x="7565582" y="1974669"/>
            <a:ext cx="1214846" cy="158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8749949" y="1983378"/>
            <a:ext cx="1214846" cy="158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9908189" y="2005150"/>
            <a:ext cx="1214846" cy="158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5475509" y="1948542"/>
            <a:ext cx="1214846" cy="158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5264333" y="2586448"/>
            <a:ext cx="1084218" cy="369332"/>
          </a:xfrm>
          <a:prstGeom prst="rect">
            <a:avLst/>
          </a:prstGeom>
          <a:noFill/>
        </p:spPr>
        <p:txBody>
          <a:bodyPr wrap="square" rtlCol="0">
            <a:spAutoFit/>
          </a:bodyPr>
          <a:lstStyle/>
          <a:p>
            <a:r>
              <a:rPr lang="en-US" dirty="0">
                <a:solidFill>
                  <a:schemeClr val="bg1">
                    <a:lumMod val="85000"/>
                  </a:schemeClr>
                </a:solidFill>
                <a:latin typeface="Bahnschrift SemiBold SemiConden" charset="0"/>
              </a:rPr>
              <a:t>Planning</a:t>
            </a:r>
          </a:p>
        </p:txBody>
      </p:sp>
      <p:sp>
        <p:nvSpPr>
          <p:cNvPr id="15" name="TextBox 14"/>
          <p:cNvSpPr txBox="1"/>
          <p:nvPr/>
        </p:nvSpPr>
        <p:spPr>
          <a:xfrm>
            <a:off x="6248400" y="2577740"/>
            <a:ext cx="1345474" cy="369332"/>
          </a:xfrm>
          <a:prstGeom prst="rect">
            <a:avLst/>
          </a:prstGeom>
          <a:noFill/>
        </p:spPr>
        <p:txBody>
          <a:bodyPr wrap="square" rtlCol="0">
            <a:spAutoFit/>
          </a:bodyPr>
          <a:lstStyle/>
          <a:p>
            <a:r>
              <a:rPr lang="en-US" dirty="0">
                <a:solidFill>
                  <a:schemeClr val="bg1">
                    <a:lumMod val="85000"/>
                  </a:schemeClr>
                </a:solidFill>
                <a:latin typeface="Bahnschrift SemiBold SemiConden" charset="0"/>
              </a:rPr>
              <a:t>Organizing</a:t>
            </a:r>
          </a:p>
        </p:txBody>
      </p:sp>
      <p:sp>
        <p:nvSpPr>
          <p:cNvPr id="16" name="TextBox 15"/>
          <p:cNvSpPr txBox="1"/>
          <p:nvPr/>
        </p:nvSpPr>
        <p:spPr>
          <a:xfrm>
            <a:off x="7432765" y="2586448"/>
            <a:ext cx="1645921" cy="369332"/>
          </a:xfrm>
          <a:prstGeom prst="rect">
            <a:avLst/>
          </a:prstGeom>
          <a:noFill/>
        </p:spPr>
        <p:txBody>
          <a:bodyPr wrap="square" rtlCol="0">
            <a:spAutoFit/>
          </a:bodyPr>
          <a:lstStyle/>
          <a:p>
            <a:r>
              <a:rPr lang="en-US" dirty="0">
                <a:solidFill>
                  <a:schemeClr val="bg1">
                    <a:lumMod val="85000"/>
                  </a:schemeClr>
                </a:solidFill>
                <a:latin typeface="Bahnschrift SemiBold SemiConden" charset="0"/>
              </a:rPr>
              <a:t>Implementing</a:t>
            </a:r>
          </a:p>
        </p:txBody>
      </p:sp>
      <p:sp>
        <p:nvSpPr>
          <p:cNvPr id="17" name="TextBox 16"/>
          <p:cNvSpPr txBox="1"/>
          <p:nvPr/>
        </p:nvSpPr>
        <p:spPr>
          <a:xfrm>
            <a:off x="8995956" y="2595156"/>
            <a:ext cx="1345474" cy="369332"/>
          </a:xfrm>
          <a:prstGeom prst="rect">
            <a:avLst/>
          </a:prstGeom>
          <a:noFill/>
        </p:spPr>
        <p:txBody>
          <a:bodyPr wrap="square" rtlCol="0">
            <a:spAutoFit/>
          </a:bodyPr>
          <a:lstStyle/>
          <a:p>
            <a:r>
              <a:rPr lang="en-US" dirty="0">
                <a:solidFill>
                  <a:schemeClr val="bg1">
                    <a:lumMod val="85000"/>
                  </a:schemeClr>
                </a:solidFill>
                <a:latin typeface="Bahnschrift SemiBold SemiConden" charset="0"/>
              </a:rPr>
              <a:t>Monitoring</a:t>
            </a:r>
          </a:p>
        </p:txBody>
      </p:sp>
      <p:sp>
        <p:nvSpPr>
          <p:cNvPr id="18" name="TextBox 17"/>
          <p:cNvSpPr txBox="1"/>
          <p:nvPr/>
        </p:nvSpPr>
        <p:spPr>
          <a:xfrm>
            <a:off x="10193396" y="2616926"/>
            <a:ext cx="1345474" cy="369332"/>
          </a:xfrm>
          <a:prstGeom prst="rect">
            <a:avLst/>
          </a:prstGeom>
          <a:noFill/>
        </p:spPr>
        <p:txBody>
          <a:bodyPr wrap="square" rtlCol="0">
            <a:spAutoFit/>
          </a:bodyPr>
          <a:lstStyle/>
          <a:p>
            <a:r>
              <a:rPr lang="en-US" dirty="0">
                <a:solidFill>
                  <a:schemeClr val="bg1">
                    <a:lumMod val="85000"/>
                  </a:schemeClr>
                </a:solidFill>
                <a:latin typeface="Bahnschrift SemiBold SemiConden" charset="0"/>
              </a:rPr>
              <a:t>Controlling</a:t>
            </a:r>
          </a:p>
        </p:txBody>
      </p:sp>
      <p:sp>
        <p:nvSpPr>
          <p:cNvPr id="19" name="TextBox 18"/>
          <p:cNvSpPr txBox="1"/>
          <p:nvPr/>
        </p:nvSpPr>
        <p:spPr>
          <a:xfrm>
            <a:off x="3487783" y="3722914"/>
            <a:ext cx="8386354" cy="1754326"/>
          </a:xfrm>
          <a:prstGeom prst="rect">
            <a:avLst/>
          </a:prstGeom>
          <a:noFill/>
        </p:spPr>
        <p:txBody>
          <a:bodyPr wrap="square" rtlCol="0">
            <a:spAutoFit/>
          </a:bodyPr>
          <a:lstStyle/>
          <a:p>
            <a:pPr algn="ctr"/>
            <a:r>
              <a:rPr lang="en-US" sz="3600" dirty="0">
                <a:solidFill>
                  <a:schemeClr val="bg1"/>
                </a:solidFill>
                <a:latin typeface="Bahnschrift SemiBold SemiConden" charset="0"/>
              </a:rPr>
              <a:t>Report portrays </a:t>
            </a:r>
            <a:r>
              <a:rPr lang="en-US" sz="3600" dirty="0">
                <a:solidFill>
                  <a:schemeClr val="accent5"/>
                </a:solidFill>
                <a:latin typeface="Bahnschrift SemiBold SemiConden" charset="0"/>
              </a:rPr>
              <a:t>managerial works, leadership, behavioral approaches and individual behavior.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kellogg logo"/>
          <p:cNvPicPr>
            <a:picLocks noChangeAspect="1" noChangeArrowheads="1"/>
          </p:cNvPicPr>
          <p:nvPr/>
        </p:nvPicPr>
        <p:blipFill>
          <a:blip r:embed="rId2"/>
          <a:srcRect/>
          <a:stretch>
            <a:fillRect/>
          </a:stretch>
        </p:blipFill>
        <p:spPr bwMode="auto">
          <a:xfrm>
            <a:off x="3225344" y="0"/>
            <a:ext cx="5422263" cy="1930326"/>
          </a:xfrm>
          <a:prstGeom prst="rect">
            <a:avLst/>
          </a:prstGeom>
          <a:noFill/>
        </p:spPr>
      </p:pic>
      <p:grpSp>
        <p:nvGrpSpPr>
          <p:cNvPr id="12" name="Group 11"/>
          <p:cNvGrpSpPr/>
          <p:nvPr/>
        </p:nvGrpSpPr>
        <p:grpSpPr>
          <a:xfrm>
            <a:off x="953588" y="1789611"/>
            <a:ext cx="2508068" cy="2364377"/>
            <a:chOff x="1018903" y="1867988"/>
            <a:chExt cx="2508068" cy="2364377"/>
          </a:xfrm>
        </p:grpSpPr>
        <p:sp>
          <p:nvSpPr>
            <p:cNvPr id="3" name="Hexagon 2"/>
            <p:cNvSpPr/>
            <p:nvPr/>
          </p:nvSpPr>
          <p:spPr>
            <a:xfrm>
              <a:off x="1018903" y="1867988"/>
              <a:ext cx="2508068" cy="2364377"/>
            </a:xfrm>
            <a:prstGeom prst="hexagon">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136468" y="2155369"/>
              <a:ext cx="2220683" cy="1815882"/>
            </a:xfrm>
            <a:prstGeom prst="rect">
              <a:avLst/>
            </a:prstGeom>
            <a:noFill/>
          </p:spPr>
          <p:txBody>
            <a:bodyPr wrap="square" rtlCol="0">
              <a:spAutoFit/>
            </a:bodyPr>
            <a:lstStyle/>
            <a:p>
              <a:pPr algn="ctr"/>
              <a:r>
                <a:rPr lang="en-US" sz="2800" dirty="0">
                  <a:latin typeface="Agency FB" pitchFamily="34" charset="0"/>
                </a:rPr>
                <a:t>American multinational food manufacturing company</a:t>
              </a:r>
            </a:p>
          </p:txBody>
        </p:sp>
      </p:grpSp>
      <p:grpSp>
        <p:nvGrpSpPr>
          <p:cNvPr id="11" name="Group 10"/>
          <p:cNvGrpSpPr/>
          <p:nvPr/>
        </p:nvGrpSpPr>
        <p:grpSpPr>
          <a:xfrm>
            <a:off x="7319555" y="1920240"/>
            <a:ext cx="2508068" cy="2364377"/>
            <a:chOff x="4367349" y="2042160"/>
            <a:chExt cx="2508068" cy="2364377"/>
          </a:xfrm>
        </p:grpSpPr>
        <p:sp>
          <p:nvSpPr>
            <p:cNvPr id="5" name="Hexagon 4"/>
            <p:cNvSpPr/>
            <p:nvPr/>
          </p:nvSpPr>
          <p:spPr>
            <a:xfrm>
              <a:off x="4367349" y="2042160"/>
              <a:ext cx="2508068" cy="2364377"/>
            </a:xfrm>
            <a:prstGeom prst="hexagon">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4567645" y="2612576"/>
              <a:ext cx="2094413" cy="1384995"/>
            </a:xfrm>
            <a:prstGeom prst="rect">
              <a:avLst/>
            </a:prstGeom>
            <a:noFill/>
          </p:spPr>
          <p:txBody>
            <a:bodyPr wrap="square" rtlCol="0">
              <a:spAutoFit/>
            </a:bodyPr>
            <a:lstStyle/>
            <a:p>
              <a:pPr algn="ctr"/>
              <a:r>
                <a:rPr lang="en-US" sz="2800" dirty="0">
                  <a:latin typeface="Agency FB" pitchFamily="34" charset="0"/>
                </a:rPr>
                <a:t>Founded in 1906 by Will Keith Kellogg</a:t>
              </a:r>
            </a:p>
          </p:txBody>
        </p:sp>
      </p:grpSp>
      <p:grpSp>
        <p:nvGrpSpPr>
          <p:cNvPr id="10" name="Group 9"/>
          <p:cNvGrpSpPr/>
          <p:nvPr/>
        </p:nvGrpSpPr>
        <p:grpSpPr>
          <a:xfrm>
            <a:off x="3474721" y="2521131"/>
            <a:ext cx="3879668" cy="3422467"/>
            <a:chOff x="7419703" y="1776549"/>
            <a:chExt cx="3879668" cy="3422467"/>
          </a:xfrm>
        </p:grpSpPr>
        <p:sp>
          <p:nvSpPr>
            <p:cNvPr id="6" name="Hexagon 5"/>
            <p:cNvSpPr/>
            <p:nvPr/>
          </p:nvSpPr>
          <p:spPr>
            <a:xfrm>
              <a:off x="7419703" y="1776549"/>
              <a:ext cx="3879668" cy="3422467"/>
            </a:xfrm>
            <a:prstGeom prst="hexagon">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7498083" y="3026238"/>
              <a:ext cx="3788229" cy="1384995"/>
            </a:xfrm>
            <a:prstGeom prst="rect">
              <a:avLst/>
            </a:prstGeom>
            <a:noFill/>
          </p:spPr>
          <p:txBody>
            <a:bodyPr wrap="square" rtlCol="0">
              <a:spAutoFit/>
            </a:bodyPr>
            <a:lstStyle/>
            <a:p>
              <a:pPr algn="ctr"/>
              <a:r>
                <a:rPr lang="en-US" sz="2800" dirty="0">
                  <a:latin typeface="Agency FB" pitchFamily="34" charset="0"/>
                </a:rPr>
                <a:t>Gross revenue - $12.923 billion</a:t>
              </a:r>
            </a:p>
            <a:p>
              <a:pPr algn="ctr"/>
              <a:r>
                <a:rPr lang="en-US" sz="2800" dirty="0">
                  <a:latin typeface="Agency FB" pitchFamily="34" charset="0"/>
                </a:rPr>
                <a:t>Net Income- $1.269 billion</a:t>
              </a:r>
            </a:p>
            <a:p>
              <a:pPr algn="ctr"/>
              <a:r>
                <a:rPr lang="en-US" sz="2800" dirty="0">
                  <a:latin typeface="Agency FB" pitchFamily="34" charset="0"/>
                </a:rPr>
                <a:t>Employees- 33000</a:t>
              </a:r>
            </a:p>
          </p:txBody>
        </p:sp>
      </p:grpSp>
      <p:sp>
        <p:nvSpPr>
          <p:cNvPr id="2" name="TextBox 1">
            <a:extLst>
              <a:ext uri="{FF2B5EF4-FFF2-40B4-BE49-F238E27FC236}">
                <a16:creationId xmlns:a16="http://schemas.microsoft.com/office/drawing/2014/main" id="{86703FC3-61E0-4FFB-A725-1D0FB7986081}"/>
              </a:ext>
            </a:extLst>
          </p:cNvPr>
          <p:cNvSpPr txBox="1"/>
          <p:nvPr/>
        </p:nvSpPr>
        <p:spPr>
          <a:xfrm>
            <a:off x="8810625" y="5534025"/>
            <a:ext cx="2619375" cy="646331"/>
          </a:xfrm>
          <a:prstGeom prst="rect">
            <a:avLst/>
          </a:prstGeom>
          <a:noFill/>
        </p:spPr>
        <p:txBody>
          <a:bodyPr wrap="square" rtlCol="0">
            <a:spAutoFit/>
          </a:bodyPr>
          <a:lstStyle/>
          <a:p>
            <a:r>
              <a:rPr lang="en-US" dirty="0"/>
              <a:t>(Kelloggcompany.com, 2019)</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10341"/>
            <a:ext cx="12192000" cy="480713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666206" y="1672046"/>
            <a:ext cx="10502537" cy="3908762"/>
          </a:xfrm>
          <a:prstGeom prst="rect">
            <a:avLst/>
          </a:prstGeom>
          <a:noFill/>
        </p:spPr>
        <p:txBody>
          <a:bodyPr wrap="square" rtlCol="0">
            <a:spAutoFit/>
          </a:bodyPr>
          <a:lstStyle/>
          <a:p>
            <a:pPr algn="just"/>
            <a:r>
              <a:rPr lang="en-US" sz="3600" dirty="0">
                <a:solidFill>
                  <a:schemeClr val="bg1"/>
                </a:solidFill>
                <a:latin typeface="Agency FB" pitchFamily="34" charset="0"/>
              </a:rPr>
              <a:t>Background of the project </a:t>
            </a:r>
            <a:r>
              <a:rPr lang="en-US" sz="3600" dirty="0">
                <a:solidFill>
                  <a:srgbClr val="00B0F0"/>
                </a:solidFill>
                <a:latin typeface="Agency FB" pitchFamily="34" charset="0"/>
              </a:rPr>
              <a:t>- to explore business management strategies in the modern workplace</a:t>
            </a:r>
          </a:p>
          <a:p>
            <a:pPr algn="just"/>
            <a:endParaRPr lang="en-US" sz="3600" dirty="0">
              <a:solidFill>
                <a:schemeClr val="bg1"/>
              </a:solidFill>
              <a:latin typeface="Agency FB" pitchFamily="34" charset="0"/>
            </a:endParaRPr>
          </a:p>
          <a:p>
            <a:pPr algn="just"/>
            <a:endParaRPr lang="en-US" sz="3200" dirty="0">
              <a:solidFill>
                <a:schemeClr val="bg1"/>
              </a:solidFill>
              <a:latin typeface="Bahnschrift SemiBold SemiConden" charset="0"/>
            </a:endParaRPr>
          </a:p>
          <a:p>
            <a:pPr algn="just"/>
            <a:r>
              <a:rPr lang="en-US" sz="3600" dirty="0">
                <a:solidFill>
                  <a:schemeClr val="bg1"/>
                </a:solidFill>
                <a:latin typeface="Agency FB" pitchFamily="34" charset="0"/>
              </a:rPr>
              <a:t>Aim of the project </a:t>
            </a:r>
            <a:r>
              <a:rPr lang="en-US" sz="3600" b="1" dirty="0">
                <a:solidFill>
                  <a:schemeClr val="bg1"/>
                </a:solidFill>
                <a:latin typeface="Agency FB" pitchFamily="34" charset="0"/>
              </a:rPr>
              <a:t>-</a:t>
            </a:r>
            <a:r>
              <a:rPr lang="en-US" sz="3600" b="1" dirty="0">
                <a:latin typeface="Agency FB" pitchFamily="34" charset="0"/>
              </a:rPr>
              <a:t> </a:t>
            </a:r>
            <a:r>
              <a:rPr lang="en-US" sz="3600" dirty="0">
                <a:solidFill>
                  <a:srgbClr val="00B0F0"/>
                </a:solidFill>
                <a:latin typeface="Agency FB" pitchFamily="34" charset="0"/>
              </a:rPr>
              <a:t>to analyze the behavior of our project team at Kellogg's and explore the application of different approaches to leadership and management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p:cNvGrpSpPr/>
          <p:nvPr/>
        </p:nvGrpSpPr>
        <p:grpSpPr>
          <a:xfrm>
            <a:off x="4158343" y="2220685"/>
            <a:ext cx="3783875" cy="3409407"/>
            <a:chOff x="901336" y="1828799"/>
            <a:chExt cx="4219303" cy="4206241"/>
          </a:xfrm>
        </p:grpSpPr>
        <p:sp>
          <p:nvSpPr>
            <p:cNvPr id="3" name="Oval 2"/>
            <p:cNvSpPr/>
            <p:nvPr/>
          </p:nvSpPr>
          <p:spPr>
            <a:xfrm>
              <a:off x="901338" y="1828799"/>
              <a:ext cx="4206240" cy="4075613"/>
            </a:xfrm>
            <a:prstGeom prst="ellipse">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onut 3"/>
            <p:cNvSpPr/>
            <p:nvPr/>
          </p:nvSpPr>
          <p:spPr>
            <a:xfrm>
              <a:off x="901336" y="1828800"/>
              <a:ext cx="4219303" cy="4206240"/>
            </a:xfrm>
            <a:prstGeom prst="donut">
              <a:avLst>
                <a:gd name="adj" fmla="val 6357"/>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6" name="TextBox 5"/>
          <p:cNvSpPr txBox="1"/>
          <p:nvPr/>
        </p:nvSpPr>
        <p:spPr>
          <a:xfrm>
            <a:off x="1332412" y="0"/>
            <a:ext cx="9065623" cy="1477328"/>
          </a:xfrm>
          <a:prstGeom prst="rect">
            <a:avLst/>
          </a:prstGeom>
          <a:noFill/>
        </p:spPr>
        <p:txBody>
          <a:bodyPr wrap="square" rtlCol="0">
            <a:spAutoFit/>
          </a:bodyPr>
          <a:lstStyle/>
          <a:p>
            <a:pPr algn="ctr"/>
            <a:r>
              <a:rPr lang="en-US" sz="3600" b="1" dirty="0">
                <a:solidFill>
                  <a:srgbClr val="00B0F0"/>
                </a:solidFill>
                <a:latin typeface="Bahnschrift SemiBold SemiConden" charset="0"/>
              </a:rPr>
              <a:t>Determinants of Effective Leadership and Management</a:t>
            </a:r>
          </a:p>
          <a:p>
            <a:endParaRPr lang="en-US" dirty="0">
              <a:latin typeface="Bahnschrift SemiBold SemiConden" charset="0"/>
            </a:endParaRPr>
          </a:p>
        </p:txBody>
      </p:sp>
      <p:sp>
        <p:nvSpPr>
          <p:cNvPr id="7" name="TextBox 6"/>
          <p:cNvSpPr txBox="1"/>
          <p:nvPr/>
        </p:nvSpPr>
        <p:spPr>
          <a:xfrm>
            <a:off x="1724295" y="2024743"/>
            <a:ext cx="2508069" cy="707886"/>
          </a:xfrm>
          <a:prstGeom prst="rect">
            <a:avLst/>
          </a:prstGeom>
          <a:solidFill>
            <a:schemeClr val="accent4"/>
          </a:solidFill>
        </p:spPr>
        <p:txBody>
          <a:bodyPr wrap="square" rtlCol="0">
            <a:spAutoFit/>
          </a:bodyPr>
          <a:lstStyle/>
          <a:p>
            <a:pPr algn="ctr"/>
            <a:r>
              <a:rPr lang="en-US" sz="2000" dirty="0">
                <a:latin typeface="Agency FB" pitchFamily="34" charset="0"/>
              </a:rPr>
              <a:t>Establishing trust and demonstrating integrity</a:t>
            </a:r>
          </a:p>
        </p:txBody>
      </p:sp>
      <p:sp>
        <p:nvSpPr>
          <p:cNvPr id="8" name="TextBox 7"/>
          <p:cNvSpPr txBox="1"/>
          <p:nvPr/>
        </p:nvSpPr>
        <p:spPr>
          <a:xfrm>
            <a:off x="7807235" y="2059577"/>
            <a:ext cx="2508069" cy="707886"/>
          </a:xfrm>
          <a:prstGeom prst="rect">
            <a:avLst/>
          </a:prstGeom>
          <a:solidFill>
            <a:schemeClr val="accent4"/>
          </a:solidFill>
        </p:spPr>
        <p:txBody>
          <a:bodyPr wrap="square" rtlCol="0">
            <a:spAutoFit/>
          </a:bodyPr>
          <a:lstStyle/>
          <a:p>
            <a:pPr algn="ctr"/>
            <a:r>
              <a:rPr lang="en-US" sz="2000" dirty="0">
                <a:latin typeface="Agency FB" pitchFamily="34" charset="0"/>
              </a:rPr>
              <a:t>Authenticity and honesty in behavior</a:t>
            </a:r>
          </a:p>
        </p:txBody>
      </p:sp>
      <p:sp>
        <p:nvSpPr>
          <p:cNvPr id="9" name="TextBox 8"/>
          <p:cNvSpPr txBox="1"/>
          <p:nvPr/>
        </p:nvSpPr>
        <p:spPr>
          <a:xfrm>
            <a:off x="966651" y="3365863"/>
            <a:ext cx="2856412" cy="707886"/>
          </a:xfrm>
          <a:prstGeom prst="rect">
            <a:avLst/>
          </a:prstGeom>
          <a:solidFill>
            <a:schemeClr val="accent4"/>
          </a:solidFill>
        </p:spPr>
        <p:txBody>
          <a:bodyPr wrap="square" rtlCol="0">
            <a:spAutoFit/>
          </a:bodyPr>
          <a:lstStyle/>
          <a:p>
            <a:pPr algn="ctr"/>
            <a:r>
              <a:rPr lang="en-US" sz="2000" dirty="0">
                <a:latin typeface="Agency FB" pitchFamily="34" charset="0"/>
              </a:rPr>
              <a:t>Establish clarity, simplicity, and consistency in setting goals</a:t>
            </a:r>
          </a:p>
        </p:txBody>
      </p:sp>
      <p:sp>
        <p:nvSpPr>
          <p:cNvPr id="10" name="TextBox 9"/>
          <p:cNvSpPr txBox="1"/>
          <p:nvPr/>
        </p:nvSpPr>
        <p:spPr>
          <a:xfrm>
            <a:off x="1402079" y="4628606"/>
            <a:ext cx="2508069" cy="400110"/>
          </a:xfrm>
          <a:prstGeom prst="rect">
            <a:avLst/>
          </a:prstGeom>
          <a:solidFill>
            <a:schemeClr val="accent4"/>
          </a:solidFill>
        </p:spPr>
        <p:txBody>
          <a:bodyPr wrap="square" rtlCol="0">
            <a:spAutoFit/>
          </a:bodyPr>
          <a:lstStyle/>
          <a:p>
            <a:pPr algn="ctr"/>
            <a:r>
              <a:rPr lang="en-US" sz="2000" dirty="0">
                <a:latin typeface="Agency FB" pitchFamily="34" charset="0"/>
              </a:rPr>
              <a:t>Set of clear direction</a:t>
            </a:r>
          </a:p>
        </p:txBody>
      </p:sp>
      <p:sp>
        <p:nvSpPr>
          <p:cNvPr id="11" name="TextBox 10"/>
          <p:cNvSpPr txBox="1"/>
          <p:nvPr/>
        </p:nvSpPr>
        <p:spPr>
          <a:xfrm>
            <a:off x="8216536" y="3357155"/>
            <a:ext cx="2508069" cy="400110"/>
          </a:xfrm>
          <a:prstGeom prst="rect">
            <a:avLst/>
          </a:prstGeom>
          <a:solidFill>
            <a:schemeClr val="accent4"/>
          </a:solidFill>
        </p:spPr>
        <p:txBody>
          <a:bodyPr wrap="square" rtlCol="0">
            <a:spAutoFit/>
          </a:bodyPr>
          <a:lstStyle/>
          <a:p>
            <a:pPr algn="ctr"/>
            <a:r>
              <a:rPr lang="en-US" sz="2000" dirty="0">
                <a:latin typeface="Agency FB" pitchFamily="34" charset="0"/>
              </a:rPr>
              <a:t>Growth relationships</a:t>
            </a:r>
          </a:p>
        </p:txBody>
      </p:sp>
      <p:sp>
        <p:nvSpPr>
          <p:cNvPr id="12" name="TextBox 11"/>
          <p:cNvSpPr txBox="1"/>
          <p:nvPr/>
        </p:nvSpPr>
        <p:spPr>
          <a:xfrm>
            <a:off x="8094616" y="4567648"/>
            <a:ext cx="2508069" cy="400110"/>
          </a:xfrm>
          <a:prstGeom prst="rect">
            <a:avLst/>
          </a:prstGeom>
          <a:solidFill>
            <a:schemeClr val="accent4"/>
          </a:solidFill>
        </p:spPr>
        <p:txBody>
          <a:bodyPr wrap="square" rtlCol="0">
            <a:spAutoFit/>
          </a:bodyPr>
          <a:lstStyle/>
          <a:p>
            <a:pPr algn="ctr"/>
            <a:r>
              <a:rPr lang="en-US" sz="2000" dirty="0">
                <a:latin typeface="Agency FB" pitchFamily="34" charset="0"/>
              </a:rPr>
              <a:t>Focus on results</a:t>
            </a:r>
          </a:p>
        </p:txBody>
      </p:sp>
      <p:sp>
        <p:nvSpPr>
          <p:cNvPr id="13" name="TextBox 12"/>
          <p:cNvSpPr txBox="1"/>
          <p:nvPr/>
        </p:nvSpPr>
        <p:spPr>
          <a:xfrm>
            <a:off x="2042158" y="5673637"/>
            <a:ext cx="2508069" cy="400110"/>
          </a:xfrm>
          <a:prstGeom prst="rect">
            <a:avLst/>
          </a:prstGeom>
          <a:solidFill>
            <a:schemeClr val="accent4"/>
          </a:solidFill>
        </p:spPr>
        <p:txBody>
          <a:bodyPr wrap="square" rtlCol="0">
            <a:spAutoFit/>
          </a:bodyPr>
          <a:lstStyle/>
          <a:p>
            <a:pPr algn="ctr"/>
            <a:r>
              <a:rPr lang="en-US" sz="2000" dirty="0">
                <a:latin typeface="Agency FB" pitchFamily="34" charset="0"/>
              </a:rPr>
              <a:t>Cultivate capabilities</a:t>
            </a:r>
          </a:p>
        </p:txBody>
      </p:sp>
      <p:sp>
        <p:nvSpPr>
          <p:cNvPr id="14" name="TextBox 13"/>
          <p:cNvSpPr txBox="1"/>
          <p:nvPr/>
        </p:nvSpPr>
        <p:spPr>
          <a:xfrm>
            <a:off x="7576459" y="5656220"/>
            <a:ext cx="2508069" cy="400110"/>
          </a:xfrm>
          <a:prstGeom prst="rect">
            <a:avLst/>
          </a:prstGeom>
          <a:solidFill>
            <a:schemeClr val="accent4"/>
          </a:solidFill>
        </p:spPr>
        <p:txBody>
          <a:bodyPr wrap="square" rtlCol="0">
            <a:spAutoFit/>
          </a:bodyPr>
          <a:lstStyle/>
          <a:p>
            <a:pPr algn="ctr"/>
            <a:r>
              <a:rPr lang="en-US" sz="2000" dirty="0">
                <a:latin typeface="Agency FB" pitchFamily="34" charset="0"/>
              </a:rPr>
              <a:t>Promotes innovation</a:t>
            </a:r>
          </a:p>
        </p:txBody>
      </p:sp>
      <p:sp>
        <p:nvSpPr>
          <p:cNvPr id="15" name="TextBox 14">
            <a:extLst>
              <a:ext uri="{FF2B5EF4-FFF2-40B4-BE49-F238E27FC236}">
                <a16:creationId xmlns:a16="http://schemas.microsoft.com/office/drawing/2014/main" id="{63F0F8A4-ACF0-40A9-85B3-6FCD9A229223}"/>
              </a:ext>
            </a:extLst>
          </p:cNvPr>
          <p:cNvSpPr txBox="1"/>
          <p:nvPr/>
        </p:nvSpPr>
        <p:spPr>
          <a:xfrm>
            <a:off x="8763000" y="6221572"/>
            <a:ext cx="2857500" cy="523220"/>
          </a:xfrm>
          <a:prstGeom prst="rect">
            <a:avLst/>
          </a:prstGeom>
          <a:noFill/>
        </p:spPr>
        <p:txBody>
          <a:bodyPr wrap="square" rtlCol="0">
            <a:spAutoFit/>
          </a:bodyPr>
          <a:lstStyle/>
          <a:p>
            <a:r>
              <a:rPr lang="en-US" sz="1400" dirty="0">
                <a:solidFill>
                  <a:schemeClr val="bg1"/>
                </a:solidFill>
              </a:rPr>
              <a:t>(Ananthan, </a:t>
            </a:r>
            <a:r>
              <a:rPr lang="en-US" sz="1400" dirty="0" err="1">
                <a:solidFill>
                  <a:schemeClr val="bg1"/>
                </a:solidFill>
              </a:rPr>
              <a:t>Appannaiah</a:t>
            </a:r>
            <a:r>
              <a:rPr lang="en-US" sz="1400" dirty="0">
                <a:solidFill>
                  <a:schemeClr val="bg1"/>
                </a:solidFill>
              </a:rPr>
              <a:t> and Reddy, 2017)</a:t>
            </a:r>
            <a:endParaRPr lang="en-GB" sz="1400"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2F5A1B2-0C56-4F60-A89B-79CBFBADCDCF}"/>
              </a:ext>
            </a:extLst>
          </p:cNvPr>
          <p:cNvGrpSpPr/>
          <p:nvPr/>
        </p:nvGrpSpPr>
        <p:grpSpPr>
          <a:xfrm>
            <a:off x="0" y="967666"/>
            <a:ext cx="12192000" cy="4776186"/>
            <a:chOff x="0" y="967666"/>
            <a:chExt cx="12192000" cy="4776186"/>
          </a:xfrm>
        </p:grpSpPr>
        <p:sp>
          <p:nvSpPr>
            <p:cNvPr id="7" name="Rectangle 6">
              <a:extLst>
                <a:ext uri="{FF2B5EF4-FFF2-40B4-BE49-F238E27FC236}">
                  <a16:creationId xmlns:a16="http://schemas.microsoft.com/office/drawing/2014/main" id="{8DB8F36F-A7F3-45F7-AAA1-9D1154787FAD}"/>
                </a:ext>
              </a:extLst>
            </p:cNvPr>
            <p:cNvSpPr/>
            <p:nvPr/>
          </p:nvSpPr>
          <p:spPr>
            <a:xfrm>
              <a:off x="0" y="967666"/>
              <a:ext cx="12192000" cy="477618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8C77EB8-B722-48D6-A1ED-BC91F94698F2}"/>
                </a:ext>
              </a:extLst>
            </p:cNvPr>
            <p:cNvSpPr/>
            <p:nvPr/>
          </p:nvSpPr>
          <p:spPr>
            <a:xfrm>
              <a:off x="3144175" y="1960077"/>
              <a:ext cx="6647895" cy="2078326"/>
            </a:xfrm>
            <a:prstGeom prst="rect">
              <a:avLst/>
            </a:prstGeom>
            <a:noFill/>
          </p:spPr>
          <p:txBody>
            <a:bodyPr wrap="square">
              <a:spAutoFit/>
            </a:bodyPr>
            <a:lstStyle/>
            <a:p>
              <a:pPr algn="ctr">
                <a:lnSpc>
                  <a:spcPct val="150000"/>
                </a:lnSpc>
                <a:spcBef>
                  <a:spcPts val="1200"/>
                </a:spcBef>
              </a:pPr>
              <a:r>
                <a:rPr lang="en-SG" sz="4000" b="1" kern="0" dirty="0">
                  <a:solidFill>
                    <a:srgbClr val="00B0F0"/>
                  </a:solidFill>
                  <a:latin typeface="Bahnschrift SemiBold SemiConden" panose="020B0502040204020203" pitchFamily="34" charset="0"/>
                  <a:ea typeface="Times New Roman" panose="02020603050405020304" pitchFamily="18" charset="0"/>
                  <a:cs typeface="Times New Roman" panose="02020603050405020304" pitchFamily="18" charset="0"/>
                </a:rPr>
                <a:t>Identifying the Essential </a:t>
              </a:r>
              <a:r>
                <a:rPr lang="en-SG" sz="48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Roles</a:t>
              </a:r>
              <a:r>
                <a:rPr lang="en-SG" sz="40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 </a:t>
              </a:r>
              <a:r>
                <a:rPr lang="en-SG" sz="4000" b="1" kern="0" dirty="0">
                  <a:solidFill>
                    <a:srgbClr val="00B0F0"/>
                  </a:solidFill>
                  <a:latin typeface="Bahnschrift SemiBold SemiConden" panose="020B0502040204020203" pitchFamily="34" charset="0"/>
                  <a:ea typeface="Times New Roman" panose="02020603050405020304" pitchFamily="18" charset="0"/>
                  <a:cs typeface="Times New Roman" panose="02020603050405020304" pitchFamily="18" charset="0"/>
                </a:rPr>
                <a:t>of Managerial Work in </a:t>
              </a:r>
              <a:r>
                <a:rPr lang="en-SG" sz="44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Kellogg</a:t>
              </a:r>
              <a:endParaRPr lang="en-GB" sz="40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804469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9EF48D8C-C6FB-405B-980A-A9C479CE1CF1}"/>
              </a:ext>
            </a:extLst>
          </p:cNvPr>
          <p:cNvGrpSpPr/>
          <p:nvPr/>
        </p:nvGrpSpPr>
        <p:grpSpPr>
          <a:xfrm>
            <a:off x="969144" y="138128"/>
            <a:ext cx="9605641" cy="6507840"/>
            <a:chOff x="969144" y="138128"/>
            <a:chExt cx="9605641" cy="6507840"/>
          </a:xfrm>
        </p:grpSpPr>
        <p:sp>
          <p:nvSpPr>
            <p:cNvPr id="6" name="TextBox 5">
              <a:extLst>
                <a:ext uri="{FF2B5EF4-FFF2-40B4-BE49-F238E27FC236}">
                  <a16:creationId xmlns:a16="http://schemas.microsoft.com/office/drawing/2014/main" id="{2BF48C20-FD73-486B-96C5-9FE30FF991A1}"/>
                </a:ext>
              </a:extLst>
            </p:cNvPr>
            <p:cNvSpPr txBox="1"/>
            <p:nvPr/>
          </p:nvSpPr>
          <p:spPr>
            <a:xfrm>
              <a:off x="3796683" y="138128"/>
              <a:ext cx="4598633" cy="2123658"/>
            </a:xfrm>
            <a:prstGeom prst="rect">
              <a:avLst/>
            </a:prstGeom>
            <a:noFill/>
          </p:spPr>
          <p:txBody>
            <a:bodyPr wrap="square" rtlCol="0">
              <a:spAutoFit/>
            </a:bodyPr>
            <a:lstStyle/>
            <a:p>
              <a:pPr algn="ctr"/>
              <a:r>
                <a:rPr lang="en-SG" sz="3600" dirty="0">
                  <a:solidFill>
                    <a:srgbClr val="00B0F0"/>
                  </a:solidFill>
                  <a:latin typeface="Agency FB" panose="020B0503020202020204" pitchFamily="34" charset="0"/>
                </a:rPr>
                <a:t>What is Management?</a:t>
              </a:r>
            </a:p>
            <a:p>
              <a:pPr algn="ctr"/>
              <a:r>
                <a:rPr lang="en-SG" sz="2400" dirty="0">
                  <a:latin typeface="Agency FB" panose="020B0503020202020204" pitchFamily="34" charset="0"/>
                </a:rPr>
                <a:t>According to Ananthan et all (2017),  The work of managers who perform the different level of task within the organization</a:t>
              </a:r>
            </a:p>
            <a:p>
              <a:pPr algn="ctr"/>
              <a:endParaRPr lang="en-GB" sz="2400" dirty="0">
                <a:latin typeface="Agency FB" panose="020B0503020202020204" pitchFamily="34" charset="0"/>
              </a:endParaRPr>
            </a:p>
          </p:txBody>
        </p:sp>
        <p:sp>
          <p:nvSpPr>
            <p:cNvPr id="2" name="TextBox 1">
              <a:extLst>
                <a:ext uri="{FF2B5EF4-FFF2-40B4-BE49-F238E27FC236}">
                  <a16:creationId xmlns:a16="http://schemas.microsoft.com/office/drawing/2014/main" id="{0E6E2350-E409-4F2E-A0E2-421C0C845029}"/>
                </a:ext>
              </a:extLst>
            </p:cNvPr>
            <p:cNvSpPr txBox="1"/>
            <p:nvPr/>
          </p:nvSpPr>
          <p:spPr>
            <a:xfrm>
              <a:off x="3783365" y="2044005"/>
              <a:ext cx="4136994" cy="1384995"/>
            </a:xfrm>
            <a:prstGeom prst="rect">
              <a:avLst/>
            </a:prstGeom>
            <a:noFill/>
          </p:spPr>
          <p:txBody>
            <a:bodyPr wrap="square" rtlCol="0">
              <a:spAutoFit/>
            </a:bodyPr>
            <a:lstStyle/>
            <a:p>
              <a:pPr algn="ctr"/>
              <a:r>
                <a:rPr lang="en-SG" sz="3600" dirty="0">
                  <a:solidFill>
                    <a:srgbClr val="00B0F0"/>
                  </a:solidFill>
                  <a:latin typeface="Agency FB" panose="020B0503020202020204" pitchFamily="34" charset="0"/>
                </a:rPr>
                <a:t>Nature of Managerial Work</a:t>
              </a:r>
            </a:p>
            <a:p>
              <a:pPr marL="571500" indent="-571500" algn="ctr">
                <a:buFontTx/>
                <a:buChar char="-"/>
              </a:pPr>
              <a:r>
                <a:rPr lang="en-SG" sz="2400" dirty="0">
                  <a:latin typeface="Agency FB" panose="020B0503020202020204" pitchFamily="34" charset="0"/>
                </a:rPr>
                <a:t>Functional Level</a:t>
              </a:r>
            </a:p>
            <a:p>
              <a:pPr marL="571500" indent="-571500" algn="ctr">
                <a:buFontTx/>
                <a:buChar char="-"/>
              </a:pPr>
              <a:r>
                <a:rPr lang="en-SG" sz="2400" dirty="0">
                  <a:latin typeface="Agency FB" panose="020B0503020202020204" pitchFamily="34" charset="0"/>
                </a:rPr>
                <a:t>Process Level</a:t>
              </a:r>
              <a:endParaRPr lang="en-GB" sz="2400" dirty="0">
                <a:latin typeface="Agency FB" panose="020B0503020202020204" pitchFamily="34" charset="0"/>
              </a:endParaRPr>
            </a:p>
          </p:txBody>
        </p:sp>
        <p:sp>
          <p:nvSpPr>
            <p:cNvPr id="3" name="TextBox 2">
              <a:extLst>
                <a:ext uri="{FF2B5EF4-FFF2-40B4-BE49-F238E27FC236}">
                  <a16:creationId xmlns:a16="http://schemas.microsoft.com/office/drawing/2014/main" id="{27FBE9C7-4A04-4846-B10A-3F819F413CB2}"/>
                </a:ext>
              </a:extLst>
            </p:cNvPr>
            <p:cNvSpPr txBox="1"/>
            <p:nvPr/>
          </p:nvSpPr>
          <p:spPr>
            <a:xfrm>
              <a:off x="969144" y="4337644"/>
              <a:ext cx="2827539" cy="2308324"/>
            </a:xfrm>
            <a:prstGeom prst="rect">
              <a:avLst/>
            </a:prstGeom>
            <a:noFill/>
          </p:spPr>
          <p:txBody>
            <a:bodyPr wrap="square" rtlCol="0">
              <a:spAutoFit/>
            </a:bodyPr>
            <a:lstStyle/>
            <a:p>
              <a:r>
                <a:rPr lang="en-SG" sz="2400" dirty="0">
                  <a:solidFill>
                    <a:schemeClr val="accent2">
                      <a:lumMod val="75000"/>
                    </a:schemeClr>
                  </a:solidFill>
                  <a:latin typeface="Agency FB" panose="020B0503020202020204" pitchFamily="34" charset="0"/>
                </a:rPr>
                <a:t>Functional Level Work</a:t>
              </a:r>
            </a:p>
            <a:p>
              <a:r>
                <a:rPr lang="en-SG" sz="2000" dirty="0">
                  <a:latin typeface="Agency FB" panose="020B0503020202020204" pitchFamily="34" charset="0"/>
                </a:rPr>
                <a:t>-Planning</a:t>
              </a:r>
            </a:p>
            <a:p>
              <a:r>
                <a:rPr lang="en-SG" sz="2000" dirty="0">
                  <a:latin typeface="Agency FB" panose="020B0503020202020204" pitchFamily="34" charset="0"/>
                </a:rPr>
                <a:t>-Organizing</a:t>
              </a:r>
            </a:p>
            <a:p>
              <a:r>
                <a:rPr lang="en-SG" sz="2000" dirty="0">
                  <a:latin typeface="Agency FB" panose="020B0503020202020204" pitchFamily="34" charset="0"/>
                </a:rPr>
                <a:t>-Staffing</a:t>
              </a:r>
            </a:p>
            <a:p>
              <a:r>
                <a:rPr lang="en-SG" sz="2000" dirty="0">
                  <a:latin typeface="Agency FB" panose="020B0503020202020204" pitchFamily="34" charset="0"/>
                </a:rPr>
                <a:t>-Directing</a:t>
              </a:r>
            </a:p>
            <a:p>
              <a:r>
                <a:rPr lang="en-SG" sz="2000" dirty="0">
                  <a:latin typeface="Agency FB" panose="020B0503020202020204" pitchFamily="34" charset="0"/>
                </a:rPr>
                <a:t>-Coordinating</a:t>
              </a:r>
            </a:p>
            <a:p>
              <a:r>
                <a:rPr lang="en-SG" sz="2000" dirty="0">
                  <a:latin typeface="Agency FB" panose="020B0503020202020204" pitchFamily="34" charset="0"/>
                </a:rPr>
                <a:t>-Control</a:t>
              </a:r>
              <a:endParaRPr lang="en-GB" sz="2000" dirty="0">
                <a:latin typeface="Agency FB" panose="020B0503020202020204" pitchFamily="34" charset="0"/>
              </a:endParaRPr>
            </a:p>
          </p:txBody>
        </p:sp>
        <p:sp>
          <p:nvSpPr>
            <p:cNvPr id="8" name="TextBox 7">
              <a:extLst>
                <a:ext uri="{FF2B5EF4-FFF2-40B4-BE49-F238E27FC236}">
                  <a16:creationId xmlns:a16="http://schemas.microsoft.com/office/drawing/2014/main" id="{64213661-6B6F-4CCC-B115-BC23BE4DDD67}"/>
                </a:ext>
              </a:extLst>
            </p:cNvPr>
            <p:cNvSpPr txBox="1"/>
            <p:nvPr/>
          </p:nvSpPr>
          <p:spPr>
            <a:xfrm>
              <a:off x="7747246" y="4449131"/>
              <a:ext cx="2827539" cy="2000548"/>
            </a:xfrm>
            <a:prstGeom prst="rect">
              <a:avLst/>
            </a:prstGeom>
            <a:noFill/>
          </p:spPr>
          <p:txBody>
            <a:bodyPr wrap="square" rtlCol="0">
              <a:spAutoFit/>
            </a:bodyPr>
            <a:lstStyle/>
            <a:p>
              <a:r>
                <a:rPr lang="en-SG" sz="2400" dirty="0">
                  <a:solidFill>
                    <a:schemeClr val="accent2">
                      <a:lumMod val="75000"/>
                    </a:schemeClr>
                  </a:solidFill>
                  <a:latin typeface="Agency FB" panose="020B0503020202020204" pitchFamily="34" charset="0"/>
                </a:rPr>
                <a:t>Process Level Work</a:t>
              </a:r>
            </a:p>
            <a:p>
              <a:r>
                <a:rPr lang="en-SG" sz="2000" dirty="0">
                  <a:latin typeface="Agency FB" panose="020B0503020202020204" pitchFamily="34" charset="0"/>
                </a:rPr>
                <a:t>-Social</a:t>
              </a:r>
            </a:p>
            <a:p>
              <a:r>
                <a:rPr lang="en-SG" sz="2000" dirty="0">
                  <a:latin typeface="Agency FB" panose="020B0503020202020204" pitchFamily="34" charset="0"/>
                </a:rPr>
                <a:t>-Continuous</a:t>
              </a:r>
            </a:p>
            <a:p>
              <a:r>
                <a:rPr lang="en-SG" sz="2000" dirty="0">
                  <a:latin typeface="Agency FB" panose="020B0503020202020204" pitchFamily="34" charset="0"/>
                </a:rPr>
                <a:t>-Universal</a:t>
              </a:r>
            </a:p>
            <a:p>
              <a:r>
                <a:rPr lang="en-SG" sz="2000" dirty="0">
                  <a:latin typeface="Agency FB" panose="020B0503020202020204" pitchFamily="34" charset="0"/>
                </a:rPr>
                <a:t>-Iterative</a:t>
              </a:r>
            </a:p>
            <a:p>
              <a:r>
                <a:rPr lang="en-SG" sz="2000" dirty="0">
                  <a:latin typeface="Agency FB" panose="020B0503020202020204" pitchFamily="34" charset="0"/>
                </a:rPr>
                <a:t>-Composite</a:t>
              </a:r>
            </a:p>
          </p:txBody>
        </p:sp>
        <p:sp>
          <p:nvSpPr>
            <p:cNvPr id="9" name="TextBox 8">
              <a:extLst>
                <a:ext uri="{FF2B5EF4-FFF2-40B4-BE49-F238E27FC236}">
                  <a16:creationId xmlns:a16="http://schemas.microsoft.com/office/drawing/2014/main" id="{34E1F43A-C5B8-42D2-8730-4CA3D746E3B0}"/>
                </a:ext>
              </a:extLst>
            </p:cNvPr>
            <p:cNvSpPr txBox="1"/>
            <p:nvPr/>
          </p:nvSpPr>
          <p:spPr>
            <a:xfrm>
              <a:off x="2925191" y="3691313"/>
              <a:ext cx="5529309" cy="646331"/>
            </a:xfrm>
            <a:prstGeom prst="rect">
              <a:avLst/>
            </a:prstGeom>
            <a:noFill/>
          </p:spPr>
          <p:txBody>
            <a:bodyPr wrap="square" rtlCol="0">
              <a:spAutoFit/>
            </a:bodyPr>
            <a:lstStyle/>
            <a:p>
              <a:r>
                <a:rPr lang="en-SG" sz="3600" dirty="0">
                  <a:solidFill>
                    <a:srgbClr val="00B0F0"/>
                  </a:solidFill>
                  <a:latin typeface="Agency FB" panose="020B0503020202020204" pitchFamily="34" charset="0"/>
                </a:rPr>
                <a:t>Nature of Managerial Work in Kellogg</a:t>
              </a:r>
            </a:p>
          </p:txBody>
        </p:sp>
      </p:grpSp>
    </p:spTree>
    <p:extLst>
      <p:ext uri="{BB962C8B-B14F-4D97-AF65-F5344CB8AC3E}">
        <p14:creationId xmlns:p14="http://schemas.microsoft.com/office/powerpoint/2010/main" val="3309400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735817-1464-4654-B702-E7CC37FE9BBE}"/>
              </a:ext>
            </a:extLst>
          </p:cNvPr>
          <p:cNvGrpSpPr/>
          <p:nvPr/>
        </p:nvGrpSpPr>
        <p:grpSpPr>
          <a:xfrm>
            <a:off x="0" y="1040907"/>
            <a:ext cx="12192000" cy="4776186"/>
            <a:chOff x="0" y="1040907"/>
            <a:chExt cx="12192000" cy="4776186"/>
          </a:xfrm>
        </p:grpSpPr>
        <p:sp>
          <p:nvSpPr>
            <p:cNvPr id="7" name="Rectangle 6">
              <a:extLst>
                <a:ext uri="{FF2B5EF4-FFF2-40B4-BE49-F238E27FC236}">
                  <a16:creationId xmlns:a16="http://schemas.microsoft.com/office/drawing/2014/main" id="{8DB8F36F-A7F3-45F7-AAA1-9D1154787FAD}"/>
                </a:ext>
              </a:extLst>
            </p:cNvPr>
            <p:cNvSpPr/>
            <p:nvPr/>
          </p:nvSpPr>
          <p:spPr>
            <a:xfrm>
              <a:off x="0" y="1040907"/>
              <a:ext cx="12192000" cy="477618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8C77EB8-B722-48D6-A1ED-BC91F94698F2}"/>
                </a:ext>
              </a:extLst>
            </p:cNvPr>
            <p:cNvSpPr/>
            <p:nvPr/>
          </p:nvSpPr>
          <p:spPr>
            <a:xfrm>
              <a:off x="2540493" y="2084364"/>
              <a:ext cx="7455763" cy="2065822"/>
            </a:xfrm>
            <a:prstGeom prst="rect">
              <a:avLst/>
            </a:prstGeom>
            <a:noFill/>
          </p:spPr>
          <p:txBody>
            <a:bodyPr wrap="square">
              <a:spAutoFit/>
            </a:bodyPr>
            <a:lstStyle/>
            <a:p>
              <a:pPr algn="ctr">
                <a:lnSpc>
                  <a:spcPct val="150000"/>
                </a:lnSpc>
                <a:spcBef>
                  <a:spcPts val="1200"/>
                </a:spcBef>
              </a:pPr>
              <a:r>
                <a:rPr lang="en-SG" sz="4000" b="1" kern="0" dirty="0">
                  <a:solidFill>
                    <a:srgbClr val="00B0F0"/>
                  </a:solidFill>
                  <a:latin typeface="Bahnschrift SemiBold SemiConden" panose="020B0502040204020203" pitchFamily="34" charset="0"/>
                  <a:ea typeface="Times New Roman" panose="02020603050405020304" pitchFamily="18" charset="0"/>
                  <a:cs typeface="Times New Roman" panose="02020603050405020304" pitchFamily="18" charset="0"/>
                </a:rPr>
                <a:t>Organizational </a:t>
              </a:r>
              <a:r>
                <a:rPr lang="en-SG" sz="44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Structure</a:t>
              </a:r>
              <a:r>
                <a:rPr lang="en-SG" sz="4000" b="1" kern="0" dirty="0">
                  <a:solidFill>
                    <a:srgbClr val="00B0F0"/>
                  </a:solidFill>
                  <a:latin typeface="Bahnschrift SemiBold SemiConden" panose="020B0502040204020203" pitchFamily="34" charset="0"/>
                  <a:ea typeface="Times New Roman" panose="02020603050405020304" pitchFamily="18" charset="0"/>
                  <a:cs typeface="Times New Roman" panose="02020603050405020304" pitchFamily="18" charset="0"/>
                </a:rPr>
                <a:t> Followed by </a:t>
              </a:r>
              <a:r>
                <a:rPr lang="en-SG" sz="48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Kellogg</a:t>
              </a:r>
              <a:endParaRPr lang="en-GB" sz="40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869376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60C68CF2-6135-478F-B304-7116C594C956}"/>
              </a:ext>
            </a:extLst>
          </p:cNvPr>
          <p:cNvGrpSpPr/>
          <p:nvPr/>
        </p:nvGrpSpPr>
        <p:grpSpPr>
          <a:xfrm>
            <a:off x="0" y="601883"/>
            <a:ext cx="12192000" cy="4686567"/>
            <a:chOff x="0" y="601883"/>
            <a:chExt cx="12192000" cy="4686567"/>
          </a:xfrm>
        </p:grpSpPr>
        <p:sp>
          <p:nvSpPr>
            <p:cNvPr id="3" name="TextBox 2">
              <a:extLst>
                <a:ext uri="{FF2B5EF4-FFF2-40B4-BE49-F238E27FC236}">
                  <a16:creationId xmlns:a16="http://schemas.microsoft.com/office/drawing/2014/main" id="{27FBE9C7-4A04-4846-B10A-3F819F413CB2}"/>
                </a:ext>
              </a:extLst>
            </p:cNvPr>
            <p:cNvSpPr txBox="1"/>
            <p:nvPr/>
          </p:nvSpPr>
          <p:spPr>
            <a:xfrm>
              <a:off x="2556028" y="1821782"/>
              <a:ext cx="7079943" cy="2369880"/>
            </a:xfrm>
            <a:prstGeom prst="rect">
              <a:avLst/>
            </a:prstGeom>
            <a:noFill/>
          </p:spPr>
          <p:txBody>
            <a:bodyPr wrap="square" rtlCol="0">
              <a:spAutoFit/>
            </a:bodyPr>
            <a:lstStyle/>
            <a:p>
              <a:pPr algn="ctr"/>
              <a:r>
                <a:rPr lang="en-SG" sz="2800" dirty="0">
                  <a:solidFill>
                    <a:schemeClr val="accent2">
                      <a:lumMod val="75000"/>
                    </a:schemeClr>
                  </a:solidFill>
                  <a:latin typeface="Agency FB" panose="020B0503020202020204" pitchFamily="34" charset="0"/>
                </a:rPr>
                <a:t>Organizational Structure</a:t>
              </a:r>
            </a:p>
            <a:p>
              <a:pPr algn="ctr"/>
              <a:r>
                <a:rPr lang="en-SG" sz="2400" dirty="0">
                  <a:solidFill>
                    <a:srgbClr val="00B0F0"/>
                  </a:solidFill>
                  <a:latin typeface="Agency FB" panose="020B0503020202020204" pitchFamily="34" charset="0"/>
                </a:rPr>
                <a:t>-Formal </a:t>
              </a:r>
            </a:p>
            <a:p>
              <a:pPr algn="ctr"/>
              <a:r>
                <a:rPr lang="en-SG" sz="2400" dirty="0">
                  <a:latin typeface="Agency FB" panose="020B0503020202020204" pitchFamily="34" charset="0"/>
                </a:rPr>
                <a:t>Responsibilities of employees are clearly defined.</a:t>
              </a:r>
            </a:p>
            <a:p>
              <a:pPr algn="ctr"/>
              <a:r>
                <a:rPr lang="en-SG" sz="2400" dirty="0">
                  <a:solidFill>
                    <a:srgbClr val="00B0F0"/>
                  </a:solidFill>
                  <a:latin typeface="Agency FB" panose="020B0503020202020204" pitchFamily="34" charset="0"/>
                </a:rPr>
                <a:t>-Informal</a:t>
              </a:r>
            </a:p>
            <a:p>
              <a:pPr algn="ctr"/>
              <a:r>
                <a:rPr lang="en-SG" sz="2400" dirty="0">
                  <a:latin typeface="Agency FB" panose="020B0503020202020204" pitchFamily="34" charset="0"/>
                </a:rPr>
                <a:t>Defined the social relationship when people of an organization meet and interact with each other.</a:t>
              </a:r>
            </a:p>
          </p:txBody>
        </p:sp>
        <p:sp>
          <p:nvSpPr>
            <p:cNvPr id="9" name="TextBox 8">
              <a:extLst>
                <a:ext uri="{FF2B5EF4-FFF2-40B4-BE49-F238E27FC236}">
                  <a16:creationId xmlns:a16="http://schemas.microsoft.com/office/drawing/2014/main" id="{34E1F43A-C5B8-42D2-8730-4CA3D746E3B0}"/>
                </a:ext>
              </a:extLst>
            </p:cNvPr>
            <p:cNvSpPr txBox="1"/>
            <p:nvPr/>
          </p:nvSpPr>
          <p:spPr>
            <a:xfrm>
              <a:off x="3269201" y="601883"/>
              <a:ext cx="5529309" cy="646331"/>
            </a:xfrm>
            <a:prstGeom prst="rect">
              <a:avLst/>
            </a:prstGeom>
            <a:solidFill>
              <a:schemeClr val="tx1">
                <a:lumMod val="65000"/>
                <a:lumOff val="35000"/>
              </a:schemeClr>
            </a:solidFill>
          </p:spPr>
          <p:txBody>
            <a:bodyPr wrap="square" rtlCol="0">
              <a:spAutoFit/>
            </a:bodyPr>
            <a:lstStyle/>
            <a:p>
              <a:pPr algn="ctr"/>
              <a:r>
                <a:rPr lang="en-SG" sz="3600" dirty="0">
                  <a:solidFill>
                    <a:srgbClr val="00B0F0"/>
                  </a:solidFill>
                  <a:latin typeface="Agency FB" panose="020B0503020202020204" pitchFamily="34" charset="0"/>
                </a:rPr>
                <a:t>Kellogg’s Organizational Structure</a:t>
              </a:r>
            </a:p>
          </p:txBody>
        </p:sp>
        <p:sp>
          <p:nvSpPr>
            <p:cNvPr id="4" name="TextBox 3">
              <a:extLst>
                <a:ext uri="{FF2B5EF4-FFF2-40B4-BE49-F238E27FC236}">
                  <a16:creationId xmlns:a16="http://schemas.microsoft.com/office/drawing/2014/main" id="{A7B60618-76CA-4E99-82A0-34B11703C133}"/>
                </a:ext>
              </a:extLst>
            </p:cNvPr>
            <p:cNvSpPr txBox="1"/>
            <p:nvPr/>
          </p:nvSpPr>
          <p:spPr>
            <a:xfrm>
              <a:off x="0" y="4703675"/>
              <a:ext cx="12192000" cy="584775"/>
            </a:xfrm>
            <a:prstGeom prst="rect">
              <a:avLst/>
            </a:prstGeom>
            <a:solidFill>
              <a:schemeClr val="bg1">
                <a:lumMod val="65000"/>
              </a:schemeClr>
            </a:solidFill>
          </p:spPr>
          <p:txBody>
            <a:bodyPr wrap="square" rtlCol="0">
              <a:spAutoFit/>
            </a:bodyPr>
            <a:lstStyle/>
            <a:p>
              <a:pPr algn="ctr"/>
              <a:r>
                <a:rPr lang="en-SG" sz="3200" dirty="0">
                  <a:latin typeface="Agency FB" panose="020B0503020202020204" pitchFamily="34" charset="0"/>
                </a:rPr>
                <a:t>Kellogg follows </a:t>
              </a:r>
              <a:r>
                <a:rPr lang="en-SG" sz="3200" dirty="0">
                  <a:solidFill>
                    <a:schemeClr val="bg1"/>
                  </a:solidFill>
                  <a:latin typeface="Agency FB" panose="020B0503020202020204" pitchFamily="34" charset="0"/>
                </a:rPr>
                <a:t>Informal Organizational Structure</a:t>
              </a:r>
              <a:endParaRPr lang="en-GB" sz="2800" dirty="0">
                <a:solidFill>
                  <a:schemeClr val="bg1"/>
                </a:solidFill>
                <a:latin typeface="Agency FB" panose="020B0503020202020204" pitchFamily="34" charset="0"/>
              </a:endParaRPr>
            </a:p>
          </p:txBody>
        </p:sp>
      </p:grpSp>
      <p:sp>
        <p:nvSpPr>
          <p:cNvPr id="6" name="TextBox 5">
            <a:extLst>
              <a:ext uri="{FF2B5EF4-FFF2-40B4-BE49-F238E27FC236}">
                <a16:creationId xmlns:a16="http://schemas.microsoft.com/office/drawing/2014/main" id="{F1BE18DD-00D2-4638-88DB-44489473AEAD}"/>
              </a:ext>
            </a:extLst>
          </p:cNvPr>
          <p:cNvSpPr txBox="1"/>
          <p:nvPr/>
        </p:nvSpPr>
        <p:spPr>
          <a:xfrm>
            <a:off x="8810625" y="5534025"/>
            <a:ext cx="2619375" cy="646331"/>
          </a:xfrm>
          <a:prstGeom prst="rect">
            <a:avLst/>
          </a:prstGeom>
          <a:noFill/>
        </p:spPr>
        <p:txBody>
          <a:bodyPr wrap="square" rtlCol="0">
            <a:spAutoFit/>
          </a:bodyPr>
          <a:lstStyle/>
          <a:p>
            <a:r>
              <a:rPr lang="en-US" dirty="0"/>
              <a:t>(Kelloggcompany.com, 2019)</a:t>
            </a:r>
            <a:endParaRPr lang="en-GB" dirty="0"/>
          </a:p>
        </p:txBody>
      </p:sp>
    </p:spTree>
    <p:extLst>
      <p:ext uri="{BB962C8B-B14F-4D97-AF65-F5344CB8AC3E}">
        <p14:creationId xmlns:p14="http://schemas.microsoft.com/office/powerpoint/2010/main" val="363055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9CEADCC-71A1-4DD0-831D-A6372CAD9204}"/>
              </a:ext>
            </a:extLst>
          </p:cNvPr>
          <p:cNvGrpSpPr/>
          <p:nvPr/>
        </p:nvGrpSpPr>
        <p:grpSpPr>
          <a:xfrm>
            <a:off x="-1" y="73126"/>
            <a:ext cx="12192001" cy="6316473"/>
            <a:chOff x="-1" y="149326"/>
            <a:chExt cx="12192001" cy="6316473"/>
          </a:xfrm>
        </p:grpSpPr>
        <p:sp>
          <p:nvSpPr>
            <p:cNvPr id="3" name="TextBox 2">
              <a:extLst>
                <a:ext uri="{FF2B5EF4-FFF2-40B4-BE49-F238E27FC236}">
                  <a16:creationId xmlns:a16="http://schemas.microsoft.com/office/drawing/2014/main" id="{27FBE9C7-4A04-4846-B10A-3F819F413CB2}"/>
                </a:ext>
              </a:extLst>
            </p:cNvPr>
            <p:cNvSpPr txBox="1"/>
            <p:nvPr/>
          </p:nvSpPr>
          <p:spPr>
            <a:xfrm>
              <a:off x="1485159" y="1259673"/>
              <a:ext cx="9047088" cy="4339650"/>
            </a:xfrm>
            <a:prstGeom prst="rect">
              <a:avLst/>
            </a:prstGeom>
            <a:noFill/>
          </p:spPr>
          <p:txBody>
            <a:bodyPr wrap="square" rtlCol="0">
              <a:spAutoFit/>
            </a:bodyPr>
            <a:lstStyle/>
            <a:p>
              <a:pPr algn="ctr"/>
              <a:r>
                <a:rPr lang="en-SG" sz="2800" dirty="0">
                  <a:solidFill>
                    <a:srgbClr val="00B0F0"/>
                  </a:solidFill>
                  <a:latin typeface="Agency FB" panose="020B0503020202020204" pitchFamily="34" charset="0"/>
                </a:rPr>
                <a:t>-Hierarchical Structure</a:t>
              </a:r>
            </a:p>
            <a:p>
              <a:pPr marL="342900" indent="-342900" algn="ctr">
                <a:buFont typeface="Wingdings" panose="05000000000000000000" pitchFamily="2" charset="2"/>
                <a:buChar char="q"/>
              </a:pPr>
              <a:r>
                <a:rPr lang="en-SG" sz="2400" dirty="0">
                  <a:latin typeface="Agency FB" panose="020B0503020202020204" pitchFamily="34" charset="0"/>
                </a:rPr>
                <a:t>Management follows a chain of order and command</a:t>
              </a:r>
            </a:p>
            <a:p>
              <a:pPr marL="457200" indent="-457200" algn="ctr">
                <a:buFont typeface="Wingdings" panose="05000000000000000000" pitchFamily="2" charset="2"/>
                <a:buChar char="q"/>
              </a:pPr>
              <a:r>
                <a:rPr lang="en-SG" sz="2400" dirty="0">
                  <a:latin typeface="Agency FB" panose="020B0503020202020204" pitchFamily="34" charset="0"/>
                </a:rPr>
                <a:t>Makes the flow of information a bit complicated</a:t>
              </a:r>
            </a:p>
            <a:p>
              <a:pPr algn="ctr"/>
              <a:r>
                <a:rPr lang="en-SG" sz="2800" dirty="0">
                  <a:solidFill>
                    <a:srgbClr val="00B0F0"/>
                  </a:solidFill>
                  <a:latin typeface="Agency FB" panose="020B0503020202020204" pitchFamily="34" charset="0"/>
                </a:rPr>
                <a:t>-Flat Structure</a:t>
              </a:r>
            </a:p>
            <a:p>
              <a:pPr marL="457200" indent="-457200" algn="ctr">
                <a:buFont typeface="Wingdings" panose="05000000000000000000" pitchFamily="2" charset="2"/>
                <a:buChar char="q"/>
              </a:pPr>
              <a:r>
                <a:rPr lang="en-SG" sz="2400" dirty="0">
                  <a:latin typeface="Agency FB" panose="020B0503020202020204" pitchFamily="34" charset="0"/>
                </a:rPr>
                <a:t>Management follows a few layers of authority and command</a:t>
              </a:r>
            </a:p>
            <a:p>
              <a:pPr marL="342900" indent="-342900" algn="ctr">
                <a:buFont typeface="Wingdings" panose="05000000000000000000" pitchFamily="2" charset="2"/>
                <a:buChar char="q"/>
              </a:pPr>
              <a:r>
                <a:rPr lang="en-SG" sz="2400" dirty="0">
                  <a:latin typeface="Agency FB" panose="020B0503020202020204" pitchFamily="34" charset="0"/>
                </a:rPr>
                <a:t>Makes the flow of information a easier</a:t>
              </a:r>
            </a:p>
            <a:p>
              <a:pPr marL="457200" indent="-457200" algn="ctr">
                <a:buFontTx/>
                <a:buChar char="-"/>
              </a:pPr>
              <a:r>
                <a:rPr lang="en-SG" sz="2800" dirty="0">
                  <a:solidFill>
                    <a:srgbClr val="00B0F0"/>
                  </a:solidFill>
                  <a:latin typeface="Agency FB" panose="020B0503020202020204" pitchFamily="34" charset="0"/>
                </a:rPr>
                <a:t>Matrix Structure</a:t>
              </a:r>
            </a:p>
            <a:p>
              <a:pPr marL="457200" indent="-457200" algn="ctr">
                <a:buFont typeface="Wingdings" panose="05000000000000000000" pitchFamily="2" charset="2"/>
                <a:buChar char="q"/>
              </a:pPr>
              <a:r>
                <a:rPr lang="en-SG" sz="2400" dirty="0">
                  <a:latin typeface="Agency FB" panose="020B0503020202020204" pitchFamily="34" charset="0"/>
                </a:rPr>
                <a:t>Different teams are made to solve problems</a:t>
              </a:r>
            </a:p>
            <a:p>
              <a:pPr marL="457200" indent="-457200" algn="ctr">
                <a:buFont typeface="Wingdings" panose="05000000000000000000" pitchFamily="2" charset="2"/>
                <a:buChar char="q"/>
              </a:pPr>
              <a:r>
                <a:rPr lang="en-SG" sz="2400" dirty="0">
                  <a:latin typeface="Agency FB" panose="020B0503020202020204" pitchFamily="34" charset="0"/>
                </a:rPr>
                <a:t>Employees from different department make teams</a:t>
              </a:r>
            </a:p>
            <a:p>
              <a:pPr marL="457200" indent="-457200" algn="ctr">
                <a:buFont typeface="Wingdings" panose="05000000000000000000" pitchFamily="2" charset="2"/>
                <a:buChar char="q"/>
              </a:pPr>
              <a:r>
                <a:rPr lang="en-SG" sz="2400" dirty="0">
                  <a:latin typeface="Agency FB" panose="020B0503020202020204" pitchFamily="34" charset="0"/>
                </a:rPr>
                <a:t>Encourages Innovation within the organization</a:t>
              </a:r>
            </a:p>
            <a:p>
              <a:pPr marL="457200" indent="-457200" algn="ctr">
                <a:buFont typeface="Wingdings" panose="05000000000000000000" pitchFamily="2" charset="2"/>
                <a:buChar char="q"/>
              </a:pPr>
              <a:r>
                <a:rPr lang="en-SG" sz="2400" dirty="0">
                  <a:latin typeface="Agency FB" panose="020B0503020202020204" pitchFamily="34" charset="0"/>
                </a:rPr>
                <a:t>Ensures diversification</a:t>
              </a:r>
              <a:endParaRPr lang="en-SG" sz="2800" dirty="0">
                <a:solidFill>
                  <a:srgbClr val="00B0F0"/>
                </a:solidFill>
                <a:latin typeface="Agency FB" panose="020B0503020202020204" pitchFamily="34" charset="0"/>
              </a:endParaRPr>
            </a:p>
          </p:txBody>
        </p:sp>
        <p:sp>
          <p:nvSpPr>
            <p:cNvPr id="9" name="TextBox 8">
              <a:extLst>
                <a:ext uri="{FF2B5EF4-FFF2-40B4-BE49-F238E27FC236}">
                  <a16:creationId xmlns:a16="http://schemas.microsoft.com/office/drawing/2014/main" id="{34E1F43A-C5B8-42D2-8730-4CA3D746E3B0}"/>
                </a:ext>
              </a:extLst>
            </p:cNvPr>
            <p:cNvSpPr txBox="1"/>
            <p:nvPr/>
          </p:nvSpPr>
          <p:spPr>
            <a:xfrm>
              <a:off x="1485159" y="149326"/>
              <a:ext cx="9956677" cy="646331"/>
            </a:xfrm>
            <a:prstGeom prst="rect">
              <a:avLst/>
            </a:prstGeom>
            <a:solidFill>
              <a:schemeClr val="tx1">
                <a:lumMod val="65000"/>
                <a:lumOff val="35000"/>
              </a:schemeClr>
            </a:solidFill>
          </p:spPr>
          <p:txBody>
            <a:bodyPr wrap="square" rtlCol="0">
              <a:spAutoFit/>
            </a:bodyPr>
            <a:lstStyle/>
            <a:p>
              <a:pPr algn="ctr"/>
              <a:r>
                <a:rPr lang="en-SG" sz="3600" dirty="0">
                  <a:solidFill>
                    <a:srgbClr val="00B0F0"/>
                  </a:solidFill>
                  <a:latin typeface="Agency FB" panose="020B0503020202020204" pitchFamily="34" charset="0"/>
                </a:rPr>
                <a:t>Based on the Flow of Authority Kellogg’s Organizational Structure</a:t>
              </a:r>
            </a:p>
          </p:txBody>
        </p:sp>
        <p:sp>
          <p:nvSpPr>
            <p:cNvPr id="4" name="TextBox 3">
              <a:extLst>
                <a:ext uri="{FF2B5EF4-FFF2-40B4-BE49-F238E27FC236}">
                  <a16:creationId xmlns:a16="http://schemas.microsoft.com/office/drawing/2014/main" id="{A7B60618-76CA-4E99-82A0-34B11703C133}"/>
                </a:ext>
              </a:extLst>
            </p:cNvPr>
            <p:cNvSpPr txBox="1"/>
            <p:nvPr/>
          </p:nvSpPr>
          <p:spPr>
            <a:xfrm>
              <a:off x="-1" y="5881024"/>
              <a:ext cx="12192001" cy="584775"/>
            </a:xfrm>
            <a:prstGeom prst="rect">
              <a:avLst/>
            </a:prstGeom>
            <a:solidFill>
              <a:schemeClr val="bg1">
                <a:lumMod val="65000"/>
              </a:schemeClr>
            </a:solidFill>
          </p:spPr>
          <p:txBody>
            <a:bodyPr wrap="square" rtlCol="0">
              <a:spAutoFit/>
            </a:bodyPr>
            <a:lstStyle/>
            <a:p>
              <a:pPr algn="ctr"/>
              <a:r>
                <a:rPr lang="en-SG" sz="3200" dirty="0">
                  <a:latin typeface="Agency FB" panose="020B0503020202020204" pitchFamily="34" charset="0"/>
                </a:rPr>
                <a:t>Kellogg follows </a:t>
              </a:r>
              <a:r>
                <a:rPr lang="en-SG" sz="3200" dirty="0">
                  <a:solidFill>
                    <a:schemeClr val="bg1"/>
                  </a:solidFill>
                  <a:latin typeface="Agency FB" panose="020B0503020202020204" pitchFamily="34" charset="0"/>
                </a:rPr>
                <a:t>Matrix Organizational Structure</a:t>
              </a:r>
              <a:endParaRPr lang="en-GB" sz="2800" dirty="0">
                <a:solidFill>
                  <a:schemeClr val="bg1"/>
                </a:solidFill>
                <a:latin typeface="Agency FB" panose="020B0503020202020204" pitchFamily="34" charset="0"/>
              </a:endParaRPr>
            </a:p>
          </p:txBody>
        </p:sp>
      </p:grpSp>
      <p:sp>
        <p:nvSpPr>
          <p:cNvPr id="5" name="Rectangle 4">
            <a:extLst>
              <a:ext uri="{FF2B5EF4-FFF2-40B4-BE49-F238E27FC236}">
                <a16:creationId xmlns:a16="http://schemas.microsoft.com/office/drawing/2014/main" id="{580B0D79-3221-4DAB-B485-842F636B4C08}"/>
              </a:ext>
            </a:extLst>
          </p:cNvPr>
          <p:cNvSpPr/>
          <p:nvPr/>
        </p:nvSpPr>
        <p:spPr>
          <a:xfrm>
            <a:off x="9966919" y="5370842"/>
            <a:ext cx="1375698" cy="369332"/>
          </a:xfrm>
          <a:prstGeom prst="rect">
            <a:avLst/>
          </a:prstGeom>
        </p:spPr>
        <p:txBody>
          <a:bodyPr wrap="none">
            <a:spAutoFit/>
          </a:bodyPr>
          <a:lstStyle/>
          <a:p>
            <a:r>
              <a:rPr lang="en-US" dirty="0"/>
              <a:t>(Cook, 2016)</a:t>
            </a:r>
            <a:endParaRPr lang="en-GB" dirty="0"/>
          </a:p>
        </p:txBody>
      </p:sp>
    </p:spTree>
    <p:extLst>
      <p:ext uri="{BB962C8B-B14F-4D97-AF65-F5344CB8AC3E}">
        <p14:creationId xmlns:p14="http://schemas.microsoft.com/office/powerpoint/2010/main" val="1662623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00B0F0"/>
                </a:solidFill>
              </a:rPr>
              <a:t>Exploring the cultural issues at Kellogg's</a:t>
            </a:r>
            <a:br>
              <a:rPr lang="en-US" b="1" dirty="0"/>
            </a:br>
            <a:endParaRPr lang="en-US" dirty="0"/>
          </a:p>
        </p:txBody>
      </p:sp>
      <p:sp>
        <p:nvSpPr>
          <p:cNvPr id="4" name="Rectangle 3"/>
          <p:cNvSpPr/>
          <p:nvPr/>
        </p:nvSpPr>
        <p:spPr>
          <a:xfrm>
            <a:off x="0" y="2155372"/>
            <a:ext cx="12192000" cy="287382"/>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p:cNvSpPr/>
          <p:nvPr/>
        </p:nvSpPr>
        <p:spPr>
          <a:xfrm>
            <a:off x="836023" y="2050869"/>
            <a:ext cx="535577" cy="5225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2908665" y="2020389"/>
            <a:ext cx="535577" cy="5225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5037908" y="2033452"/>
            <a:ext cx="535577" cy="5225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7559041" y="2046515"/>
            <a:ext cx="535577" cy="5225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10027920" y="2033452"/>
            <a:ext cx="535577" cy="52251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744583" y="1972490"/>
            <a:ext cx="718457" cy="705395"/>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2817225" y="1928947"/>
            <a:ext cx="718457" cy="705395"/>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p:cNvSpPr/>
          <p:nvPr/>
        </p:nvSpPr>
        <p:spPr>
          <a:xfrm>
            <a:off x="4946469" y="1942010"/>
            <a:ext cx="718457" cy="705395"/>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7467600" y="1955073"/>
            <a:ext cx="718457" cy="705395"/>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9936480" y="1942010"/>
            <a:ext cx="718457" cy="705395"/>
          </a:xfrm>
          <a:prstGeom prst="ellipse">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p:cNvSpPr/>
          <p:nvPr/>
        </p:nvSpPr>
        <p:spPr>
          <a:xfrm>
            <a:off x="65316" y="2664824"/>
            <a:ext cx="2011680" cy="15283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p:cNvSpPr/>
          <p:nvPr/>
        </p:nvSpPr>
        <p:spPr>
          <a:xfrm>
            <a:off x="2164084" y="2660470"/>
            <a:ext cx="2011680" cy="15283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p:cNvSpPr/>
          <p:nvPr/>
        </p:nvSpPr>
        <p:spPr>
          <a:xfrm>
            <a:off x="4332516" y="2699658"/>
            <a:ext cx="2011680" cy="15283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p:cNvSpPr/>
          <p:nvPr/>
        </p:nvSpPr>
        <p:spPr>
          <a:xfrm>
            <a:off x="6853647" y="2686595"/>
            <a:ext cx="2011680" cy="15283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p:cNvSpPr/>
          <p:nvPr/>
        </p:nvSpPr>
        <p:spPr>
          <a:xfrm>
            <a:off x="9348654" y="2673533"/>
            <a:ext cx="2011680" cy="15283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p:cNvSpPr txBox="1"/>
          <p:nvPr/>
        </p:nvSpPr>
        <p:spPr>
          <a:xfrm>
            <a:off x="0" y="4193176"/>
            <a:ext cx="2090057" cy="1345475"/>
          </a:xfrm>
          <a:prstGeom prst="rect">
            <a:avLst/>
          </a:prstGeom>
          <a:noFill/>
        </p:spPr>
        <p:txBody>
          <a:bodyPr wrap="square" rtlCol="0">
            <a:spAutoFit/>
          </a:bodyPr>
          <a:lstStyle/>
          <a:p>
            <a:pPr algn="ctr"/>
            <a:r>
              <a:rPr lang="en-US" sz="4000" b="1" dirty="0">
                <a:latin typeface="Agency FB" pitchFamily="34" charset="0"/>
              </a:rPr>
              <a:t>Power distance</a:t>
            </a:r>
          </a:p>
        </p:txBody>
      </p:sp>
      <p:sp>
        <p:nvSpPr>
          <p:cNvPr id="21" name="TextBox 20"/>
          <p:cNvSpPr txBox="1"/>
          <p:nvPr/>
        </p:nvSpPr>
        <p:spPr>
          <a:xfrm>
            <a:off x="1942009" y="4201885"/>
            <a:ext cx="2486298" cy="1938992"/>
          </a:xfrm>
          <a:prstGeom prst="rect">
            <a:avLst/>
          </a:prstGeom>
          <a:noFill/>
        </p:spPr>
        <p:txBody>
          <a:bodyPr wrap="square" rtlCol="0">
            <a:spAutoFit/>
          </a:bodyPr>
          <a:lstStyle/>
          <a:p>
            <a:pPr algn="ctr"/>
            <a:r>
              <a:rPr lang="en-US" sz="4000" b="1" dirty="0">
                <a:latin typeface="Agency FB" pitchFamily="34" charset="0"/>
              </a:rPr>
              <a:t>Collectivism vs. individualism</a:t>
            </a:r>
          </a:p>
        </p:txBody>
      </p:sp>
      <p:sp>
        <p:nvSpPr>
          <p:cNvPr id="22" name="TextBox 21"/>
          <p:cNvSpPr txBox="1"/>
          <p:nvPr/>
        </p:nvSpPr>
        <p:spPr>
          <a:xfrm>
            <a:off x="4249781" y="4275908"/>
            <a:ext cx="2486298" cy="1938992"/>
          </a:xfrm>
          <a:prstGeom prst="rect">
            <a:avLst/>
          </a:prstGeom>
          <a:noFill/>
        </p:spPr>
        <p:txBody>
          <a:bodyPr wrap="square" rtlCol="0">
            <a:spAutoFit/>
          </a:bodyPr>
          <a:lstStyle/>
          <a:p>
            <a:pPr algn="ctr"/>
            <a:r>
              <a:rPr lang="en-US" sz="4000" b="1" dirty="0">
                <a:latin typeface="Agency FB" pitchFamily="34" charset="0"/>
              </a:rPr>
              <a:t>Uncertainty avoidance index</a:t>
            </a:r>
          </a:p>
        </p:txBody>
      </p:sp>
      <p:sp>
        <p:nvSpPr>
          <p:cNvPr id="23" name="TextBox 22"/>
          <p:cNvSpPr txBox="1"/>
          <p:nvPr/>
        </p:nvSpPr>
        <p:spPr>
          <a:xfrm>
            <a:off x="6648992" y="4271554"/>
            <a:ext cx="2486298" cy="1938992"/>
          </a:xfrm>
          <a:prstGeom prst="rect">
            <a:avLst/>
          </a:prstGeom>
          <a:noFill/>
        </p:spPr>
        <p:txBody>
          <a:bodyPr wrap="square" rtlCol="0">
            <a:spAutoFit/>
          </a:bodyPr>
          <a:lstStyle/>
          <a:p>
            <a:pPr algn="ctr"/>
            <a:r>
              <a:rPr lang="en-US" sz="4000" b="1" dirty="0">
                <a:latin typeface="Agency FB" pitchFamily="34" charset="0"/>
              </a:rPr>
              <a:t>Femininity vs. masculinity</a:t>
            </a:r>
          </a:p>
        </p:txBody>
      </p:sp>
      <p:sp>
        <p:nvSpPr>
          <p:cNvPr id="24" name="TextBox 23"/>
          <p:cNvSpPr txBox="1"/>
          <p:nvPr/>
        </p:nvSpPr>
        <p:spPr>
          <a:xfrm>
            <a:off x="8987248" y="4319451"/>
            <a:ext cx="2978331" cy="1938992"/>
          </a:xfrm>
          <a:prstGeom prst="rect">
            <a:avLst/>
          </a:prstGeom>
          <a:noFill/>
        </p:spPr>
        <p:txBody>
          <a:bodyPr wrap="square" rtlCol="0">
            <a:spAutoFit/>
          </a:bodyPr>
          <a:lstStyle/>
          <a:p>
            <a:pPr algn="ctr"/>
            <a:r>
              <a:rPr lang="en-US" sz="4000" b="1" dirty="0">
                <a:latin typeface="Agency FB" pitchFamily="34" charset="0"/>
              </a:rPr>
              <a:t>Short-term vs. long term orientation</a:t>
            </a:r>
          </a:p>
        </p:txBody>
      </p:sp>
      <p:sp>
        <p:nvSpPr>
          <p:cNvPr id="25" name="Rectangle 24">
            <a:extLst>
              <a:ext uri="{FF2B5EF4-FFF2-40B4-BE49-F238E27FC236}">
                <a16:creationId xmlns:a16="http://schemas.microsoft.com/office/drawing/2014/main" id="{DAC96F2A-D246-4234-B1AD-BD2443814744}"/>
              </a:ext>
            </a:extLst>
          </p:cNvPr>
          <p:cNvSpPr/>
          <p:nvPr/>
        </p:nvSpPr>
        <p:spPr>
          <a:xfrm>
            <a:off x="10158803" y="6210546"/>
            <a:ext cx="1375698" cy="369332"/>
          </a:xfrm>
          <a:prstGeom prst="rect">
            <a:avLst/>
          </a:prstGeom>
        </p:spPr>
        <p:txBody>
          <a:bodyPr wrap="none">
            <a:spAutoFit/>
          </a:bodyPr>
          <a:lstStyle/>
          <a:p>
            <a:r>
              <a:rPr lang="en-US" dirty="0"/>
              <a:t>(Cook, 2016)</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0E4B33-5850-4650-9275-CCF6E10ABD03}"/>
              </a:ext>
            </a:extLst>
          </p:cNvPr>
          <p:cNvGrpSpPr/>
          <p:nvPr/>
        </p:nvGrpSpPr>
        <p:grpSpPr>
          <a:xfrm>
            <a:off x="0" y="1040907"/>
            <a:ext cx="12192000" cy="4776186"/>
            <a:chOff x="0" y="1040907"/>
            <a:chExt cx="12192000" cy="4776186"/>
          </a:xfrm>
        </p:grpSpPr>
        <p:sp>
          <p:nvSpPr>
            <p:cNvPr id="7" name="Rectangle 6">
              <a:extLst>
                <a:ext uri="{FF2B5EF4-FFF2-40B4-BE49-F238E27FC236}">
                  <a16:creationId xmlns:a16="http://schemas.microsoft.com/office/drawing/2014/main" id="{8DB8F36F-A7F3-45F7-AAA1-9D1154787FAD}"/>
                </a:ext>
              </a:extLst>
            </p:cNvPr>
            <p:cNvSpPr/>
            <p:nvPr/>
          </p:nvSpPr>
          <p:spPr>
            <a:xfrm>
              <a:off x="0" y="1040907"/>
              <a:ext cx="12192000" cy="477618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8C77EB8-B722-48D6-A1ED-BC91F94698F2}"/>
                </a:ext>
              </a:extLst>
            </p:cNvPr>
            <p:cNvSpPr/>
            <p:nvPr/>
          </p:nvSpPr>
          <p:spPr>
            <a:xfrm>
              <a:off x="3144175" y="1960077"/>
              <a:ext cx="6647895" cy="2078326"/>
            </a:xfrm>
            <a:prstGeom prst="rect">
              <a:avLst/>
            </a:prstGeom>
            <a:noFill/>
          </p:spPr>
          <p:txBody>
            <a:bodyPr wrap="square">
              <a:spAutoFit/>
            </a:bodyPr>
            <a:lstStyle/>
            <a:p>
              <a:pPr algn="ctr">
                <a:lnSpc>
                  <a:spcPct val="150000"/>
                </a:lnSpc>
                <a:spcBef>
                  <a:spcPts val="1200"/>
                </a:spcBef>
              </a:pPr>
              <a:r>
                <a:rPr lang="en-SG" sz="4000" b="1" kern="0" dirty="0">
                  <a:solidFill>
                    <a:srgbClr val="00B0F0"/>
                  </a:solidFill>
                  <a:latin typeface="Bahnschrift SemiBold SemiConden" panose="020B0502040204020203" pitchFamily="34" charset="0"/>
                  <a:ea typeface="Times New Roman" panose="02020603050405020304" pitchFamily="18" charset="0"/>
                  <a:cs typeface="Times New Roman" panose="02020603050405020304" pitchFamily="18" charset="0"/>
                </a:rPr>
                <a:t>Identifying the Essential </a:t>
              </a:r>
              <a:r>
                <a:rPr lang="en-SG" sz="48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Roles</a:t>
              </a:r>
              <a:r>
                <a:rPr lang="en-SG" sz="40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 </a:t>
              </a:r>
              <a:r>
                <a:rPr lang="en-SG" sz="4000" b="1" kern="0" dirty="0">
                  <a:solidFill>
                    <a:srgbClr val="00B0F0"/>
                  </a:solidFill>
                  <a:latin typeface="Bahnschrift SemiBold SemiConden" panose="020B0502040204020203" pitchFamily="34" charset="0"/>
                  <a:ea typeface="Times New Roman" panose="02020603050405020304" pitchFamily="18" charset="0"/>
                  <a:cs typeface="Times New Roman" panose="02020603050405020304" pitchFamily="18" charset="0"/>
                </a:rPr>
                <a:t>of Leadership in </a:t>
              </a:r>
              <a:r>
                <a:rPr lang="en-SG" sz="44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rPr>
                <a:t>Kellogg</a:t>
              </a:r>
              <a:endParaRPr lang="en-GB" sz="4000" b="1" kern="0" dirty="0">
                <a:solidFill>
                  <a:schemeClr val="bg1"/>
                </a:solidFill>
                <a:latin typeface="Bahnschrift SemiBold SemiConden" panose="020B0502040204020203" pitchFamily="34" charset="0"/>
                <a:ea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463129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D6BE28-694D-4EE0-8D29-A7CEF3F7C492}"/>
              </a:ext>
            </a:extLst>
          </p:cNvPr>
          <p:cNvGrpSpPr/>
          <p:nvPr/>
        </p:nvGrpSpPr>
        <p:grpSpPr>
          <a:xfrm>
            <a:off x="-1" y="430134"/>
            <a:ext cx="12192001" cy="5628166"/>
            <a:chOff x="-1" y="430134"/>
            <a:chExt cx="12192001" cy="5628166"/>
          </a:xfrm>
        </p:grpSpPr>
        <p:sp>
          <p:nvSpPr>
            <p:cNvPr id="3" name="TextBox 2">
              <a:extLst>
                <a:ext uri="{FF2B5EF4-FFF2-40B4-BE49-F238E27FC236}">
                  <a16:creationId xmlns:a16="http://schemas.microsoft.com/office/drawing/2014/main" id="{27FBE9C7-4A04-4846-B10A-3F819F413CB2}"/>
                </a:ext>
              </a:extLst>
            </p:cNvPr>
            <p:cNvSpPr txBox="1"/>
            <p:nvPr/>
          </p:nvSpPr>
          <p:spPr>
            <a:xfrm>
              <a:off x="1094540" y="1659167"/>
              <a:ext cx="9176923" cy="954107"/>
            </a:xfrm>
            <a:prstGeom prst="rect">
              <a:avLst/>
            </a:prstGeom>
            <a:noFill/>
          </p:spPr>
          <p:txBody>
            <a:bodyPr wrap="square" rtlCol="0">
              <a:spAutoFit/>
            </a:bodyPr>
            <a:lstStyle/>
            <a:p>
              <a:pPr algn="ctr"/>
              <a:r>
                <a:rPr lang="en-SG" sz="3200" dirty="0">
                  <a:solidFill>
                    <a:srgbClr val="00B0F0"/>
                  </a:solidFill>
                  <a:latin typeface="Agency FB" panose="020B0503020202020204" pitchFamily="34" charset="0"/>
                </a:rPr>
                <a:t>Participative Leadership Style</a:t>
              </a:r>
            </a:p>
            <a:p>
              <a:pPr algn="ctr"/>
              <a:r>
                <a:rPr lang="en-SG" sz="2400" dirty="0">
                  <a:latin typeface="Agency FB" panose="020B0503020202020204" pitchFamily="34" charset="0"/>
                </a:rPr>
                <a:t>All the members of the team are allowed to participate in decision-making activities</a:t>
              </a:r>
              <a:r>
                <a:rPr lang="en-SG" dirty="0"/>
                <a:t> </a:t>
              </a:r>
              <a:endParaRPr lang="en-SG" sz="2800" dirty="0">
                <a:solidFill>
                  <a:srgbClr val="00B0F0"/>
                </a:solidFill>
                <a:latin typeface="Agency FB" panose="020B0503020202020204" pitchFamily="34" charset="0"/>
              </a:endParaRPr>
            </a:p>
          </p:txBody>
        </p:sp>
        <p:sp>
          <p:nvSpPr>
            <p:cNvPr id="4" name="TextBox 3">
              <a:extLst>
                <a:ext uri="{FF2B5EF4-FFF2-40B4-BE49-F238E27FC236}">
                  <a16:creationId xmlns:a16="http://schemas.microsoft.com/office/drawing/2014/main" id="{A7B60618-76CA-4E99-82A0-34B11703C133}"/>
                </a:ext>
              </a:extLst>
            </p:cNvPr>
            <p:cNvSpPr txBox="1"/>
            <p:nvPr/>
          </p:nvSpPr>
          <p:spPr>
            <a:xfrm>
              <a:off x="-1" y="430134"/>
              <a:ext cx="12192001" cy="584775"/>
            </a:xfrm>
            <a:prstGeom prst="rect">
              <a:avLst/>
            </a:prstGeom>
            <a:solidFill>
              <a:schemeClr val="bg1">
                <a:lumMod val="65000"/>
              </a:schemeClr>
            </a:solidFill>
          </p:spPr>
          <p:txBody>
            <a:bodyPr wrap="square" rtlCol="0">
              <a:spAutoFit/>
            </a:bodyPr>
            <a:lstStyle/>
            <a:p>
              <a:pPr algn="ctr"/>
              <a:r>
                <a:rPr lang="en-SG" sz="3200" dirty="0">
                  <a:latin typeface="Agency FB" panose="020B0503020202020204" pitchFamily="34" charset="0"/>
                </a:rPr>
                <a:t>Kellogg follows </a:t>
              </a:r>
              <a:r>
                <a:rPr lang="en-SG" sz="3200" dirty="0">
                  <a:solidFill>
                    <a:schemeClr val="bg1"/>
                  </a:solidFill>
                  <a:latin typeface="Agency FB" panose="020B0503020202020204" pitchFamily="34" charset="0"/>
                </a:rPr>
                <a:t>Participative Leadership Style</a:t>
              </a:r>
              <a:endParaRPr lang="en-GB" sz="2800" dirty="0">
                <a:solidFill>
                  <a:schemeClr val="bg1"/>
                </a:solidFill>
                <a:latin typeface="Agency FB" panose="020B0503020202020204" pitchFamily="34" charset="0"/>
              </a:endParaRPr>
            </a:p>
          </p:txBody>
        </p:sp>
        <p:sp>
          <p:nvSpPr>
            <p:cNvPr id="5" name="TextBox 4">
              <a:extLst>
                <a:ext uri="{FF2B5EF4-FFF2-40B4-BE49-F238E27FC236}">
                  <a16:creationId xmlns:a16="http://schemas.microsoft.com/office/drawing/2014/main" id="{B0CB2565-CC01-4AE7-BE19-804CA0FE3816}"/>
                </a:ext>
              </a:extLst>
            </p:cNvPr>
            <p:cNvSpPr txBox="1"/>
            <p:nvPr/>
          </p:nvSpPr>
          <p:spPr>
            <a:xfrm>
              <a:off x="1326839" y="3257533"/>
              <a:ext cx="9176923" cy="2800767"/>
            </a:xfrm>
            <a:prstGeom prst="rect">
              <a:avLst/>
            </a:prstGeom>
            <a:noFill/>
            <a:ln>
              <a:solidFill>
                <a:schemeClr val="tx1"/>
              </a:solidFill>
              <a:prstDash val="lgDash"/>
            </a:ln>
          </p:spPr>
          <p:txBody>
            <a:bodyPr wrap="square" rtlCol="0">
              <a:spAutoFit/>
            </a:bodyPr>
            <a:lstStyle/>
            <a:p>
              <a:pPr algn="ctr"/>
              <a:r>
                <a:rPr lang="en-SG" sz="3200" dirty="0">
                  <a:solidFill>
                    <a:srgbClr val="00B0F0"/>
                  </a:solidFill>
                  <a:latin typeface="Agency FB" panose="020B0503020202020204" pitchFamily="34" charset="0"/>
                </a:rPr>
                <a:t>Roles of Leadership in Kellogg</a:t>
              </a:r>
            </a:p>
            <a:p>
              <a:pPr marL="342900" indent="-342900">
                <a:buFont typeface="Wingdings" panose="05000000000000000000" pitchFamily="2" charset="2"/>
                <a:buChar char="ü"/>
              </a:pPr>
              <a:r>
                <a:rPr lang="en-SG" sz="2400" dirty="0">
                  <a:latin typeface="Agency FB" panose="020B0503020202020204" pitchFamily="34" charset="0"/>
                </a:rPr>
                <a:t>Focus on increasing the value of Shareholders</a:t>
              </a:r>
            </a:p>
            <a:p>
              <a:pPr marL="342900" indent="-342900">
                <a:buFont typeface="Wingdings" panose="05000000000000000000" pitchFamily="2" charset="2"/>
                <a:buChar char="ü"/>
              </a:pPr>
              <a:r>
                <a:rPr lang="en-SG" sz="2400" dirty="0">
                  <a:latin typeface="Agency FB" panose="020B0503020202020204" pitchFamily="34" charset="0"/>
                </a:rPr>
                <a:t>Identify the opportunities and threats for the company</a:t>
              </a:r>
              <a:endParaRPr lang="en-SG" sz="3200" dirty="0">
                <a:latin typeface="Agency FB" panose="020B0503020202020204" pitchFamily="34" charset="0"/>
              </a:endParaRPr>
            </a:p>
            <a:p>
              <a:pPr marL="342900" indent="-342900">
                <a:buFont typeface="Wingdings" panose="05000000000000000000" pitchFamily="2" charset="2"/>
                <a:buChar char="ü"/>
              </a:pPr>
              <a:r>
                <a:rPr lang="en-SG" sz="2400" dirty="0">
                  <a:latin typeface="Agency FB" panose="020B0503020202020204" pitchFamily="34" charset="0"/>
                </a:rPr>
                <a:t>Having the capability to understand the environment where the company operates</a:t>
              </a:r>
            </a:p>
            <a:p>
              <a:pPr marL="342900" indent="-342900">
                <a:buFont typeface="Wingdings" panose="05000000000000000000" pitchFamily="2" charset="2"/>
                <a:buChar char="ü"/>
              </a:pPr>
              <a:r>
                <a:rPr lang="en-SG" sz="2400" dirty="0">
                  <a:latin typeface="Agency FB" panose="020B0503020202020204" pitchFamily="34" charset="0"/>
                </a:rPr>
                <a:t>Cooperative and effective</a:t>
              </a:r>
            </a:p>
            <a:p>
              <a:pPr marL="342900" indent="-342900">
                <a:buFont typeface="Wingdings" panose="05000000000000000000" pitchFamily="2" charset="2"/>
                <a:buChar char="ü"/>
              </a:pPr>
              <a:r>
                <a:rPr lang="en-SG" sz="2400" dirty="0">
                  <a:latin typeface="Agency FB" panose="020B0503020202020204" pitchFamily="34" charset="0"/>
                </a:rPr>
                <a:t>Behave friendly with the employees</a:t>
              </a:r>
            </a:p>
            <a:p>
              <a:pPr marL="342900" indent="-342900">
                <a:buFont typeface="Wingdings" panose="05000000000000000000" pitchFamily="2" charset="2"/>
                <a:buChar char="ü"/>
              </a:pPr>
              <a:r>
                <a:rPr lang="en-SG" sz="2400" dirty="0">
                  <a:latin typeface="Agency FB" panose="020B0503020202020204" pitchFamily="34" charset="0"/>
                </a:rPr>
                <a:t>Can provide right incentives to motivate the employees</a:t>
              </a:r>
            </a:p>
          </p:txBody>
        </p:sp>
      </p:grpSp>
      <p:sp>
        <p:nvSpPr>
          <p:cNvPr id="6" name="Rectangle 5">
            <a:extLst>
              <a:ext uri="{FF2B5EF4-FFF2-40B4-BE49-F238E27FC236}">
                <a16:creationId xmlns:a16="http://schemas.microsoft.com/office/drawing/2014/main" id="{3ACB78BA-6D1E-486C-A671-A98E514162CC}"/>
              </a:ext>
            </a:extLst>
          </p:cNvPr>
          <p:cNvSpPr/>
          <p:nvPr/>
        </p:nvSpPr>
        <p:spPr>
          <a:xfrm>
            <a:off x="9399680" y="6243200"/>
            <a:ext cx="1385444" cy="369332"/>
          </a:xfrm>
          <a:prstGeom prst="rect">
            <a:avLst/>
          </a:prstGeom>
        </p:spPr>
        <p:txBody>
          <a:bodyPr wrap="none">
            <a:spAutoFit/>
          </a:bodyPr>
          <a:lstStyle/>
          <a:p>
            <a:r>
              <a:rPr lang="en-US" dirty="0"/>
              <a:t>(Ford, 2019).</a:t>
            </a:r>
            <a:endParaRPr lang="en-GB" dirty="0"/>
          </a:p>
        </p:txBody>
      </p:sp>
    </p:spTree>
    <p:extLst>
      <p:ext uri="{BB962C8B-B14F-4D97-AF65-F5344CB8AC3E}">
        <p14:creationId xmlns:p14="http://schemas.microsoft.com/office/powerpoint/2010/main" val="728822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0E4B33-5850-4650-9275-CCF6E10ABD03}"/>
              </a:ext>
            </a:extLst>
          </p:cNvPr>
          <p:cNvGrpSpPr/>
          <p:nvPr/>
        </p:nvGrpSpPr>
        <p:grpSpPr>
          <a:xfrm>
            <a:off x="0" y="1040907"/>
            <a:ext cx="12192000" cy="4776186"/>
            <a:chOff x="0" y="1040907"/>
            <a:chExt cx="12192000" cy="4776186"/>
          </a:xfrm>
        </p:grpSpPr>
        <p:sp>
          <p:nvSpPr>
            <p:cNvPr id="7" name="Rectangle 6">
              <a:extLst>
                <a:ext uri="{FF2B5EF4-FFF2-40B4-BE49-F238E27FC236}">
                  <a16:creationId xmlns:a16="http://schemas.microsoft.com/office/drawing/2014/main" id="{8DB8F36F-A7F3-45F7-AAA1-9D1154787FAD}"/>
                </a:ext>
              </a:extLst>
            </p:cNvPr>
            <p:cNvSpPr/>
            <p:nvPr/>
          </p:nvSpPr>
          <p:spPr>
            <a:xfrm>
              <a:off x="0" y="1040907"/>
              <a:ext cx="12192000" cy="477618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8C77EB8-B722-48D6-A1ED-BC91F94698F2}"/>
                </a:ext>
              </a:extLst>
            </p:cNvPr>
            <p:cNvSpPr/>
            <p:nvPr/>
          </p:nvSpPr>
          <p:spPr>
            <a:xfrm>
              <a:off x="1802674" y="1960077"/>
              <a:ext cx="9052559" cy="3139321"/>
            </a:xfrm>
            <a:prstGeom prst="rect">
              <a:avLst/>
            </a:prstGeom>
            <a:noFill/>
          </p:spPr>
          <p:txBody>
            <a:bodyPr wrap="square">
              <a:spAutoFit/>
            </a:bodyPr>
            <a:lstStyle/>
            <a:p>
              <a:pPr algn="ctr">
                <a:lnSpc>
                  <a:spcPct val="150000"/>
                </a:lnSpc>
                <a:spcBef>
                  <a:spcPts val="1200"/>
                </a:spcBef>
              </a:pPr>
              <a:r>
                <a:rPr lang="en-US" sz="4400" b="1" dirty="0">
                  <a:solidFill>
                    <a:srgbClr val="00B0F0"/>
                  </a:solidFill>
                  <a:latin typeface="Bahnschrift SemiBold SemiConden" charset="0"/>
                </a:rPr>
                <a:t>The Behavioral Approach </a:t>
              </a:r>
              <a:r>
                <a:rPr lang="en-US" sz="4400" dirty="0">
                  <a:latin typeface="Bahnschrift SemiBold SemiConden" charset="0"/>
                </a:rPr>
                <a:t>to the Management of People within the Team and </a:t>
              </a:r>
              <a:r>
                <a:rPr lang="en-US" sz="4400" b="1" dirty="0">
                  <a:solidFill>
                    <a:schemeClr val="bg1"/>
                  </a:solidFill>
                  <a:latin typeface="Bahnschrift SemiBold SemiConden" charset="0"/>
                </a:rPr>
                <a:t>Kellogg's</a:t>
              </a:r>
              <a:endParaRPr lang="en-GB" sz="4400" b="1" kern="0" dirty="0">
                <a:solidFill>
                  <a:schemeClr val="bg1"/>
                </a:solidFill>
                <a:latin typeface="Bahnschrift SemiBold SemiConden" charset="0"/>
                <a:ea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463129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solidFill>
        </p:spPr>
        <p:txBody>
          <a:bodyPr>
            <a:normAutofit/>
          </a:bodyPr>
          <a:lstStyle/>
          <a:p>
            <a:pPr algn="ctr"/>
            <a:r>
              <a:rPr lang="en-US" sz="3600" dirty="0">
                <a:solidFill>
                  <a:schemeClr val="bg1"/>
                </a:solidFill>
                <a:latin typeface="Agency FB" pitchFamily="34" charset="0"/>
              </a:rPr>
              <a:t>Human Relations Approach at Kellogg’s </a:t>
            </a:r>
          </a:p>
        </p:txBody>
      </p:sp>
      <p:sp>
        <p:nvSpPr>
          <p:cNvPr id="4" name="TextBox 3"/>
          <p:cNvSpPr txBox="1"/>
          <p:nvPr/>
        </p:nvSpPr>
        <p:spPr>
          <a:xfrm>
            <a:off x="1254034" y="2325189"/>
            <a:ext cx="3357155" cy="954107"/>
          </a:xfrm>
          <a:prstGeom prst="rect">
            <a:avLst/>
          </a:prstGeom>
          <a:noFill/>
        </p:spPr>
        <p:txBody>
          <a:bodyPr wrap="square" rtlCol="0">
            <a:spAutoFit/>
          </a:bodyPr>
          <a:lstStyle/>
          <a:p>
            <a:pPr algn="ctr"/>
            <a:r>
              <a:rPr lang="en-US" sz="2800" dirty="0">
                <a:latin typeface="Agency FB" pitchFamily="34" charset="0"/>
              </a:rPr>
              <a:t>Listen to the employees carefully</a:t>
            </a:r>
          </a:p>
        </p:txBody>
      </p:sp>
      <p:cxnSp>
        <p:nvCxnSpPr>
          <p:cNvPr id="6" name="Straight Connector 5"/>
          <p:cNvCxnSpPr/>
          <p:nvPr/>
        </p:nvCxnSpPr>
        <p:spPr>
          <a:xfrm rot="5400000">
            <a:off x="3219995" y="3455126"/>
            <a:ext cx="3004457" cy="13063"/>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8368933" y="2360019"/>
            <a:ext cx="3357155" cy="954107"/>
          </a:xfrm>
          <a:prstGeom prst="rect">
            <a:avLst/>
          </a:prstGeom>
          <a:noFill/>
        </p:spPr>
        <p:txBody>
          <a:bodyPr wrap="square" rtlCol="0">
            <a:spAutoFit/>
          </a:bodyPr>
          <a:lstStyle/>
          <a:p>
            <a:pPr algn="ctr"/>
            <a:r>
              <a:rPr lang="en-US" sz="2800" dirty="0">
                <a:latin typeface="Agency FB" pitchFamily="34" charset="0"/>
              </a:rPr>
              <a:t>Enhance good working conditions for them</a:t>
            </a:r>
          </a:p>
        </p:txBody>
      </p:sp>
      <p:cxnSp>
        <p:nvCxnSpPr>
          <p:cNvPr id="8" name="Straight Connector 7"/>
          <p:cNvCxnSpPr/>
          <p:nvPr/>
        </p:nvCxnSpPr>
        <p:spPr>
          <a:xfrm rot="5400000">
            <a:off x="3254829" y="3450772"/>
            <a:ext cx="3004457" cy="13063"/>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a:off x="6677298" y="3424646"/>
            <a:ext cx="3004457" cy="13063"/>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6725195" y="3433354"/>
            <a:ext cx="3004457" cy="13063"/>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4785355" y="2368729"/>
            <a:ext cx="3357155" cy="1815882"/>
          </a:xfrm>
          <a:prstGeom prst="rect">
            <a:avLst/>
          </a:prstGeom>
          <a:noFill/>
        </p:spPr>
        <p:txBody>
          <a:bodyPr wrap="square" rtlCol="0">
            <a:spAutoFit/>
          </a:bodyPr>
          <a:lstStyle/>
          <a:p>
            <a:pPr algn="ctr"/>
            <a:r>
              <a:rPr lang="en-US" sz="2800" dirty="0">
                <a:latin typeface="Agency FB" pitchFamily="34" charset="0"/>
              </a:rPr>
              <a:t>Take necessary measures to increase motivational factors in social and physiological aspects</a:t>
            </a:r>
          </a:p>
        </p:txBody>
      </p:sp>
      <p:sp>
        <p:nvSpPr>
          <p:cNvPr id="12" name="TextBox 11">
            <a:extLst>
              <a:ext uri="{FF2B5EF4-FFF2-40B4-BE49-F238E27FC236}">
                <a16:creationId xmlns:a16="http://schemas.microsoft.com/office/drawing/2014/main" id="{53DD2A7A-2F1F-4385-9EEF-94CA5B5896B8}"/>
              </a:ext>
            </a:extLst>
          </p:cNvPr>
          <p:cNvSpPr txBox="1"/>
          <p:nvPr/>
        </p:nvSpPr>
        <p:spPr>
          <a:xfrm>
            <a:off x="8810625" y="5534025"/>
            <a:ext cx="2619375" cy="646331"/>
          </a:xfrm>
          <a:prstGeom prst="rect">
            <a:avLst/>
          </a:prstGeom>
          <a:noFill/>
        </p:spPr>
        <p:txBody>
          <a:bodyPr wrap="square" rtlCol="0">
            <a:spAutoFit/>
          </a:bodyPr>
          <a:lstStyle/>
          <a:p>
            <a:r>
              <a:rPr lang="en-US" dirty="0"/>
              <a:t>(Kelloggcompany.com, 2019)</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solidFill>
        </p:spPr>
        <p:txBody>
          <a:bodyPr>
            <a:normAutofit/>
          </a:bodyPr>
          <a:lstStyle/>
          <a:p>
            <a:pPr algn="ctr"/>
            <a:r>
              <a:rPr lang="en-US" sz="3600" dirty="0">
                <a:solidFill>
                  <a:schemeClr val="bg1"/>
                </a:solidFill>
                <a:latin typeface="Agency FB" pitchFamily="34" charset="0"/>
              </a:rPr>
              <a:t>Scientific Management at Kellogg’s </a:t>
            </a:r>
          </a:p>
        </p:txBody>
      </p:sp>
      <p:cxnSp>
        <p:nvCxnSpPr>
          <p:cNvPr id="13" name="Straight Connector 12"/>
          <p:cNvCxnSpPr/>
          <p:nvPr/>
        </p:nvCxnSpPr>
        <p:spPr>
          <a:xfrm flipV="1">
            <a:off x="1045029" y="2090057"/>
            <a:ext cx="9744891" cy="13063"/>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905795" y="4075611"/>
            <a:ext cx="3918857" cy="1588"/>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037806" y="2233749"/>
            <a:ext cx="2403565" cy="461665"/>
          </a:xfrm>
          <a:prstGeom prst="rect">
            <a:avLst/>
          </a:prstGeom>
          <a:noFill/>
        </p:spPr>
        <p:txBody>
          <a:bodyPr wrap="square" rtlCol="0">
            <a:spAutoFit/>
          </a:bodyPr>
          <a:lstStyle/>
          <a:p>
            <a:pPr algn="ctr"/>
            <a:r>
              <a:rPr lang="en-US" sz="2400" b="1" dirty="0">
                <a:latin typeface="Agency FB" pitchFamily="34" charset="0"/>
              </a:rPr>
              <a:t>Good Factor</a:t>
            </a:r>
          </a:p>
        </p:txBody>
      </p:sp>
      <p:sp>
        <p:nvSpPr>
          <p:cNvPr id="17" name="TextBox 16"/>
          <p:cNvSpPr txBox="1"/>
          <p:nvPr/>
        </p:nvSpPr>
        <p:spPr>
          <a:xfrm>
            <a:off x="7389223" y="2255520"/>
            <a:ext cx="2403565" cy="461665"/>
          </a:xfrm>
          <a:prstGeom prst="rect">
            <a:avLst/>
          </a:prstGeom>
          <a:noFill/>
        </p:spPr>
        <p:txBody>
          <a:bodyPr wrap="square" rtlCol="0">
            <a:spAutoFit/>
          </a:bodyPr>
          <a:lstStyle/>
          <a:p>
            <a:pPr algn="ctr"/>
            <a:r>
              <a:rPr lang="en-US" sz="2400" b="1" dirty="0">
                <a:latin typeface="Agency FB" pitchFamily="34" charset="0"/>
              </a:rPr>
              <a:t>Bad Factor</a:t>
            </a:r>
          </a:p>
        </p:txBody>
      </p:sp>
      <p:sp>
        <p:nvSpPr>
          <p:cNvPr id="18" name="4-Point Star 17"/>
          <p:cNvSpPr/>
          <p:nvPr/>
        </p:nvSpPr>
        <p:spPr>
          <a:xfrm>
            <a:off x="339634" y="2886891"/>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p:cNvSpPr txBox="1"/>
          <p:nvPr/>
        </p:nvSpPr>
        <p:spPr>
          <a:xfrm>
            <a:off x="783770" y="2873828"/>
            <a:ext cx="4976949" cy="400110"/>
          </a:xfrm>
          <a:prstGeom prst="rect">
            <a:avLst/>
          </a:prstGeom>
          <a:noFill/>
        </p:spPr>
        <p:txBody>
          <a:bodyPr wrap="square" rtlCol="0">
            <a:spAutoFit/>
          </a:bodyPr>
          <a:lstStyle/>
          <a:p>
            <a:r>
              <a:rPr lang="en-US" sz="2000" dirty="0">
                <a:latin typeface="Agency FB" pitchFamily="34" charset="0"/>
              </a:rPr>
              <a:t>Monetary rewards to get the best output</a:t>
            </a:r>
          </a:p>
        </p:txBody>
      </p:sp>
      <p:sp>
        <p:nvSpPr>
          <p:cNvPr id="20" name="4-Point Star 19"/>
          <p:cNvSpPr/>
          <p:nvPr/>
        </p:nvSpPr>
        <p:spPr>
          <a:xfrm>
            <a:off x="348341" y="3378929"/>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p:cNvSpPr txBox="1"/>
          <p:nvPr/>
        </p:nvSpPr>
        <p:spPr>
          <a:xfrm>
            <a:off x="727164" y="3339735"/>
            <a:ext cx="4976949" cy="400110"/>
          </a:xfrm>
          <a:prstGeom prst="rect">
            <a:avLst/>
          </a:prstGeom>
          <a:noFill/>
        </p:spPr>
        <p:txBody>
          <a:bodyPr wrap="square" rtlCol="0">
            <a:spAutoFit/>
          </a:bodyPr>
          <a:lstStyle/>
          <a:p>
            <a:r>
              <a:rPr lang="en-US" sz="2000" dirty="0">
                <a:latin typeface="Agency FB" pitchFamily="34" charset="0"/>
              </a:rPr>
              <a:t> Buy or sell their holidays against cash</a:t>
            </a:r>
          </a:p>
        </p:txBody>
      </p:sp>
      <p:sp>
        <p:nvSpPr>
          <p:cNvPr id="22" name="4-Point Star 21"/>
          <p:cNvSpPr/>
          <p:nvPr/>
        </p:nvSpPr>
        <p:spPr>
          <a:xfrm>
            <a:off x="357050" y="3857901"/>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4-Point Star 22"/>
          <p:cNvSpPr/>
          <p:nvPr/>
        </p:nvSpPr>
        <p:spPr>
          <a:xfrm>
            <a:off x="391884" y="4519751"/>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796835" y="3762102"/>
            <a:ext cx="5055325" cy="707886"/>
          </a:xfrm>
          <a:prstGeom prst="rect">
            <a:avLst/>
          </a:prstGeom>
          <a:noFill/>
        </p:spPr>
        <p:txBody>
          <a:bodyPr wrap="square" rtlCol="0">
            <a:spAutoFit/>
          </a:bodyPr>
          <a:lstStyle/>
          <a:p>
            <a:r>
              <a:rPr lang="en-US" sz="2000" dirty="0">
                <a:latin typeface="Agency FB" pitchFamily="34" charset="0"/>
              </a:rPr>
              <a:t>Save employees from getting much confused about their task and division of the work</a:t>
            </a:r>
          </a:p>
        </p:txBody>
      </p:sp>
      <p:sp>
        <p:nvSpPr>
          <p:cNvPr id="25" name="TextBox 24"/>
          <p:cNvSpPr txBox="1"/>
          <p:nvPr/>
        </p:nvSpPr>
        <p:spPr>
          <a:xfrm>
            <a:off x="796833" y="4532811"/>
            <a:ext cx="4924697" cy="707886"/>
          </a:xfrm>
          <a:prstGeom prst="rect">
            <a:avLst/>
          </a:prstGeom>
          <a:noFill/>
        </p:spPr>
        <p:txBody>
          <a:bodyPr wrap="square" rtlCol="0">
            <a:spAutoFit/>
          </a:bodyPr>
          <a:lstStyle/>
          <a:p>
            <a:r>
              <a:rPr lang="en-US" sz="2000" dirty="0">
                <a:latin typeface="Agency FB" pitchFamily="34" charset="0"/>
              </a:rPr>
              <a:t>Wages are properly distributed according to their work done</a:t>
            </a:r>
          </a:p>
        </p:txBody>
      </p:sp>
      <p:sp>
        <p:nvSpPr>
          <p:cNvPr id="26" name="4-Point Star 25"/>
          <p:cNvSpPr/>
          <p:nvPr/>
        </p:nvSpPr>
        <p:spPr>
          <a:xfrm>
            <a:off x="5978434" y="3927565"/>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4-Point Star 26"/>
          <p:cNvSpPr/>
          <p:nvPr/>
        </p:nvSpPr>
        <p:spPr>
          <a:xfrm>
            <a:off x="5974080" y="3413761"/>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4-Point Star 27"/>
          <p:cNvSpPr/>
          <p:nvPr/>
        </p:nvSpPr>
        <p:spPr>
          <a:xfrm>
            <a:off x="5956663" y="2886891"/>
            <a:ext cx="339634" cy="326572"/>
          </a:xfrm>
          <a:prstGeom prst="star4">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p:cNvSpPr txBox="1"/>
          <p:nvPr/>
        </p:nvSpPr>
        <p:spPr>
          <a:xfrm>
            <a:off x="6396444" y="2882537"/>
            <a:ext cx="5595259" cy="400110"/>
          </a:xfrm>
          <a:prstGeom prst="rect">
            <a:avLst/>
          </a:prstGeom>
          <a:noFill/>
        </p:spPr>
        <p:txBody>
          <a:bodyPr wrap="square" rtlCol="0">
            <a:spAutoFit/>
          </a:bodyPr>
          <a:lstStyle/>
          <a:p>
            <a:r>
              <a:rPr lang="en-US" sz="2000" dirty="0">
                <a:latin typeface="Agency FB" pitchFamily="34" charset="0"/>
              </a:rPr>
              <a:t>Cannot increase employee development and career objectives</a:t>
            </a:r>
          </a:p>
        </p:txBody>
      </p:sp>
      <p:sp>
        <p:nvSpPr>
          <p:cNvPr id="30" name="TextBox 29"/>
          <p:cNvSpPr txBox="1"/>
          <p:nvPr/>
        </p:nvSpPr>
        <p:spPr>
          <a:xfrm>
            <a:off x="6418216" y="3361508"/>
            <a:ext cx="5595259" cy="400110"/>
          </a:xfrm>
          <a:prstGeom prst="rect">
            <a:avLst/>
          </a:prstGeom>
          <a:noFill/>
        </p:spPr>
        <p:txBody>
          <a:bodyPr wrap="square" rtlCol="0">
            <a:spAutoFit/>
          </a:bodyPr>
          <a:lstStyle/>
          <a:p>
            <a:r>
              <a:rPr lang="en-US" sz="2000" dirty="0">
                <a:latin typeface="Agency FB" pitchFamily="34" charset="0"/>
              </a:rPr>
              <a:t>Employees neglect the standard and quality of the service</a:t>
            </a:r>
          </a:p>
        </p:txBody>
      </p:sp>
      <p:sp>
        <p:nvSpPr>
          <p:cNvPr id="31" name="TextBox 30"/>
          <p:cNvSpPr txBox="1"/>
          <p:nvPr/>
        </p:nvSpPr>
        <p:spPr>
          <a:xfrm>
            <a:off x="6439987" y="3905793"/>
            <a:ext cx="5595259" cy="707886"/>
          </a:xfrm>
          <a:prstGeom prst="rect">
            <a:avLst/>
          </a:prstGeom>
          <a:noFill/>
        </p:spPr>
        <p:txBody>
          <a:bodyPr wrap="square" rtlCol="0">
            <a:spAutoFit/>
          </a:bodyPr>
          <a:lstStyle/>
          <a:p>
            <a:r>
              <a:rPr lang="en-US" sz="2000" dirty="0">
                <a:latin typeface="Agency FB" pitchFamily="34" charset="0"/>
              </a:rPr>
              <a:t>Take the job personal accomplishment for motivational faction rather than focusing on the company objectives</a:t>
            </a:r>
          </a:p>
        </p:txBody>
      </p:sp>
      <p:sp>
        <p:nvSpPr>
          <p:cNvPr id="3" name="Rectangle 2">
            <a:extLst>
              <a:ext uri="{FF2B5EF4-FFF2-40B4-BE49-F238E27FC236}">
                <a16:creationId xmlns:a16="http://schemas.microsoft.com/office/drawing/2014/main" id="{397409E4-CDAC-4502-9B1E-A14A477F6767}"/>
              </a:ext>
            </a:extLst>
          </p:cNvPr>
          <p:cNvSpPr/>
          <p:nvPr/>
        </p:nvSpPr>
        <p:spPr>
          <a:xfrm>
            <a:off x="9194073" y="6010797"/>
            <a:ext cx="1850122" cy="369332"/>
          </a:xfrm>
          <a:prstGeom prst="rect">
            <a:avLst/>
          </a:prstGeom>
        </p:spPr>
        <p:txBody>
          <a:bodyPr wrap="none">
            <a:spAutoFit/>
          </a:bodyPr>
          <a:lstStyle/>
          <a:p>
            <a:r>
              <a:rPr lang="en-US" dirty="0"/>
              <a:t>(Guttman, 2016).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four phases piramid"/>
          <p:cNvPicPr>
            <a:picLocks noChangeAspect="1" noChangeArrowheads="1"/>
          </p:cNvPicPr>
          <p:nvPr/>
        </p:nvPicPr>
        <p:blipFill>
          <a:blip r:embed="rId2"/>
          <a:srcRect l="9889" r="299" b="18302"/>
          <a:stretch>
            <a:fillRect/>
          </a:stretch>
        </p:blipFill>
        <p:spPr bwMode="auto">
          <a:xfrm>
            <a:off x="1881051" y="1397725"/>
            <a:ext cx="6101535" cy="5460275"/>
          </a:xfrm>
          <a:prstGeom prst="rect">
            <a:avLst/>
          </a:prstGeom>
          <a:noFill/>
        </p:spPr>
      </p:pic>
      <p:sp>
        <p:nvSpPr>
          <p:cNvPr id="5" name="TextBox 4"/>
          <p:cNvSpPr txBox="1"/>
          <p:nvPr/>
        </p:nvSpPr>
        <p:spPr>
          <a:xfrm>
            <a:off x="705394" y="274320"/>
            <a:ext cx="10907486" cy="646331"/>
          </a:xfrm>
          <a:prstGeom prst="rect">
            <a:avLst/>
          </a:prstGeom>
          <a:noFill/>
        </p:spPr>
        <p:txBody>
          <a:bodyPr wrap="square" rtlCol="0">
            <a:spAutoFit/>
          </a:bodyPr>
          <a:lstStyle/>
          <a:p>
            <a:pPr algn="ctr"/>
            <a:r>
              <a:rPr lang="en-US" sz="3600" b="1" dirty="0">
                <a:solidFill>
                  <a:srgbClr val="00B0F0"/>
                </a:solidFill>
                <a:latin typeface="Bahnschrift SemiBold SemiConden" charset="0"/>
              </a:rPr>
              <a:t>Maslow's hierarchy of needs at Kellogg’s</a:t>
            </a:r>
          </a:p>
        </p:txBody>
      </p:sp>
      <p:cxnSp>
        <p:nvCxnSpPr>
          <p:cNvPr id="7" name="Straight Connector 6"/>
          <p:cNvCxnSpPr/>
          <p:nvPr/>
        </p:nvCxnSpPr>
        <p:spPr>
          <a:xfrm rot="10800000">
            <a:off x="6426926" y="5055326"/>
            <a:ext cx="1136471" cy="1588"/>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7593874" y="4807133"/>
            <a:ext cx="4598126" cy="1938992"/>
          </a:xfrm>
          <a:prstGeom prst="rect">
            <a:avLst/>
          </a:prstGeom>
          <a:solidFill>
            <a:schemeClr val="accent6"/>
          </a:solidFill>
        </p:spPr>
        <p:txBody>
          <a:bodyPr wrap="square" rtlCol="0">
            <a:spAutoFit/>
          </a:bodyPr>
          <a:lstStyle/>
          <a:p>
            <a:pPr algn="ctr"/>
            <a:r>
              <a:rPr lang="en-US" sz="2400" b="1" dirty="0">
                <a:latin typeface="Agency FB" pitchFamily="34" charset="0"/>
              </a:rPr>
              <a:t>Physiological Need</a:t>
            </a:r>
          </a:p>
          <a:p>
            <a:pPr algn="ctr"/>
            <a:r>
              <a:rPr lang="en-US" sz="2400" dirty="0">
                <a:latin typeface="Agency FB" pitchFamily="34" charset="0"/>
              </a:rPr>
              <a:t>Competitive salary and wages</a:t>
            </a:r>
          </a:p>
          <a:p>
            <a:pPr algn="ctr"/>
            <a:r>
              <a:rPr lang="en-US" sz="2400" dirty="0">
                <a:latin typeface="Agency FB" pitchFamily="34" charset="0"/>
              </a:rPr>
              <a:t>Childcare voucher</a:t>
            </a:r>
          </a:p>
          <a:p>
            <a:pPr algn="ctr"/>
            <a:r>
              <a:rPr lang="en-US" sz="2400" dirty="0">
                <a:latin typeface="Agency FB" pitchFamily="34" charset="0"/>
              </a:rPr>
              <a:t>Discounted assurance scheme</a:t>
            </a:r>
          </a:p>
          <a:p>
            <a:pPr algn="ctr"/>
            <a:r>
              <a:rPr lang="en-US" sz="2400" dirty="0">
                <a:latin typeface="Agency FB" pitchFamily="34" charset="0"/>
              </a:rPr>
              <a:t>Fit for life program</a:t>
            </a:r>
          </a:p>
        </p:txBody>
      </p:sp>
      <p:cxnSp>
        <p:nvCxnSpPr>
          <p:cNvPr id="25" name="Straight Connector 24"/>
          <p:cNvCxnSpPr/>
          <p:nvPr/>
        </p:nvCxnSpPr>
        <p:spPr>
          <a:xfrm rot="10800000">
            <a:off x="5090161" y="3000102"/>
            <a:ext cx="1136471" cy="1588"/>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958149" y="3182989"/>
            <a:ext cx="3962400" cy="1569660"/>
          </a:xfrm>
          <a:prstGeom prst="rect">
            <a:avLst/>
          </a:prstGeom>
          <a:solidFill>
            <a:schemeClr val="accent4">
              <a:lumMod val="60000"/>
              <a:lumOff val="40000"/>
            </a:schemeClr>
          </a:solidFill>
        </p:spPr>
        <p:txBody>
          <a:bodyPr wrap="square" rtlCol="0">
            <a:spAutoFit/>
          </a:bodyPr>
          <a:lstStyle/>
          <a:p>
            <a:pPr algn="ctr"/>
            <a:r>
              <a:rPr lang="en-US" sz="2400" b="1" dirty="0">
                <a:latin typeface="Agency FB" pitchFamily="34" charset="0"/>
              </a:rPr>
              <a:t> Need for Safety</a:t>
            </a:r>
          </a:p>
          <a:p>
            <a:pPr algn="ctr"/>
            <a:r>
              <a:rPr lang="en-US" sz="2400" dirty="0">
                <a:latin typeface="Agency FB" pitchFamily="34" charset="0"/>
              </a:rPr>
              <a:t>Flex Time</a:t>
            </a:r>
          </a:p>
          <a:p>
            <a:pPr algn="ctr"/>
            <a:r>
              <a:rPr lang="en-US" sz="2400" dirty="0">
                <a:latin typeface="Agency FB" pitchFamily="34" charset="0"/>
              </a:rPr>
              <a:t>Summer Hour Program</a:t>
            </a:r>
          </a:p>
          <a:p>
            <a:pPr algn="ctr"/>
            <a:r>
              <a:rPr lang="en-US" sz="2400" dirty="0">
                <a:latin typeface="Agency FB" pitchFamily="34" charset="0"/>
              </a:rPr>
              <a:t>Regulation and Accountability</a:t>
            </a:r>
          </a:p>
        </p:txBody>
      </p:sp>
      <p:sp>
        <p:nvSpPr>
          <p:cNvPr id="27" name="TextBox 26"/>
          <p:cNvSpPr txBox="1"/>
          <p:nvPr/>
        </p:nvSpPr>
        <p:spPr>
          <a:xfrm>
            <a:off x="6261464" y="1558839"/>
            <a:ext cx="3587932" cy="1569660"/>
          </a:xfrm>
          <a:prstGeom prst="rect">
            <a:avLst/>
          </a:prstGeom>
          <a:solidFill>
            <a:schemeClr val="accent2">
              <a:lumMod val="60000"/>
              <a:lumOff val="40000"/>
            </a:schemeClr>
          </a:solidFill>
        </p:spPr>
        <p:txBody>
          <a:bodyPr wrap="square" rtlCol="0">
            <a:spAutoFit/>
          </a:bodyPr>
          <a:lstStyle/>
          <a:p>
            <a:pPr algn="ctr"/>
            <a:r>
              <a:rPr lang="en-US" sz="2400" b="1" dirty="0">
                <a:latin typeface="Agency FB" pitchFamily="34" charset="0"/>
              </a:rPr>
              <a:t> Social Need</a:t>
            </a:r>
          </a:p>
          <a:p>
            <a:pPr algn="ctr"/>
            <a:r>
              <a:rPr lang="en-US" sz="2400" dirty="0">
                <a:latin typeface="Agency FB" pitchFamily="34" charset="0"/>
              </a:rPr>
              <a:t>Belongingness</a:t>
            </a:r>
          </a:p>
          <a:p>
            <a:pPr algn="ctr"/>
            <a:r>
              <a:rPr lang="en-US" sz="2400" dirty="0">
                <a:latin typeface="Agency FB" pitchFamily="34" charset="0"/>
              </a:rPr>
              <a:t>Huddle Strategy</a:t>
            </a:r>
          </a:p>
          <a:p>
            <a:pPr algn="ctr"/>
            <a:r>
              <a:rPr lang="en-US" sz="2400" dirty="0">
                <a:latin typeface="Agency FB" pitchFamily="34" charset="0"/>
              </a:rPr>
              <a:t>Grassroots Feedback Strategy</a:t>
            </a:r>
          </a:p>
        </p:txBody>
      </p:sp>
      <p:cxnSp>
        <p:nvCxnSpPr>
          <p:cNvPr id="28" name="Straight Connector 27"/>
          <p:cNvCxnSpPr/>
          <p:nvPr/>
        </p:nvCxnSpPr>
        <p:spPr>
          <a:xfrm rot="10800000">
            <a:off x="5817326" y="4106092"/>
            <a:ext cx="1136471"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0800000">
            <a:off x="3309258" y="2225039"/>
            <a:ext cx="1136471" cy="1588"/>
          </a:xfrm>
          <a:prstGeom prst="line">
            <a:avLst/>
          </a:prstGeom>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431075" y="1136473"/>
            <a:ext cx="2834639" cy="1200329"/>
          </a:xfrm>
          <a:prstGeom prst="rect">
            <a:avLst/>
          </a:prstGeom>
          <a:solidFill>
            <a:schemeClr val="accent2"/>
          </a:solidFill>
        </p:spPr>
        <p:txBody>
          <a:bodyPr wrap="square" rtlCol="0">
            <a:spAutoFit/>
          </a:bodyPr>
          <a:lstStyle/>
          <a:p>
            <a:pPr algn="ctr"/>
            <a:r>
              <a:rPr lang="en-US" sz="2400" b="1" dirty="0">
                <a:latin typeface="Agency FB" pitchFamily="34" charset="0"/>
              </a:rPr>
              <a:t> Self-actualization</a:t>
            </a:r>
          </a:p>
          <a:p>
            <a:pPr algn="ctr"/>
            <a:r>
              <a:rPr lang="en-US" sz="2400" dirty="0">
                <a:latin typeface="Agency FB" pitchFamily="34" charset="0"/>
              </a:rPr>
              <a:t>Specialized task and Project Responsibility</a:t>
            </a:r>
          </a:p>
        </p:txBody>
      </p:sp>
      <p:sp>
        <p:nvSpPr>
          <p:cNvPr id="12" name="Rectangle 11">
            <a:extLst>
              <a:ext uri="{FF2B5EF4-FFF2-40B4-BE49-F238E27FC236}">
                <a16:creationId xmlns:a16="http://schemas.microsoft.com/office/drawing/2014/main" id="{E97C3E6F-E7BB-4B6B-A8F0-6378E039B8C9}"/>
              </a:ext>
            </a:extLst>
          </p:cNvPr>
          <p:cNvSpPr/>
          <p:nvPr/>
        </p:nvSpPr>
        <p:spPr>
          <a:xfrm>
            <a:off x="9575073" y="1028393"/>
            <a:ext cx="1850122" cy="369332"/>
          </a:xfrm>
          <a:prstGeom prst="rect">
            <a:avLst/>
          </a:prstGeom>
        </p:spPr>
        <p:txBody>
          <a:bodyPr wrap="none">
            <a:spAutoFit/>
          </a:bodyPr>
          <a:lstStyle/>
          <a:p>
            <a:r>
              <a:rPr lang="en-US" dirty="0"/>
              <a:t>(Guttman, 2016).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0E4B33-5850-4650-9275-CCF6E10ABD03}"/>
              </a:ext>
            </a:extLst>
          </p:cNvPr>
          <p:cNvGrpSpPr/>
          <p:nvPr/>
        </p:nvGrpSpPr>
        <p:grpSpPr>
          <a:xfrm>
            <a:off x="0" y="975593"/>
            <a:ext cx="12192000" cy="4776186"/>
            <a:chOff x="0" y="975593"/>
            <a:chExt cx="12192000" cy="4776186"/>
          </a:xfrm>
        </p:grpSpPr>
        <p:sp>
          <p:nvSpPr>
            <p:cNvPr id="7" name="Rectangle 6">
              <a:extLst>
                <a:ext uri="{FF2B5EF4-FFF2-40B4-BE49-F238E27FC236}">
                  <a16:creationId xmlns:a16="http://schemas.microsoft.com/office/drawing/2014/main" id="{8DB8F36F-A7F3-45F7-AAA1-9D1154787FAD}"/>
                </a:ext>
              </a:extLst>
            </p:cNvPr>
            <p:cNvSpPr/>
            <p:nvPr/>
          </p:nvSpPr>
          <p:spPr>
            <a:xfrm>
              <a:off x="0" y="975593"/>
              <a:ext cx="12192000" cy="4776186"/>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8C77EB8-B722-48D6-A1ED-BC91F94698F2}"/>
                </a:ext>
              </a:extLst>
            </p:cNvPr>
            <p:cNvSpPr/>
            <p:nvPr/>
          </p:nvSpPr>
          <p:spPr>
            <a:xfrm>
              <a:off x="0" y="1568187"/>
              <a:ext cx="6361611" cy="3139321"/>
            </a:xfrm>
            <a:prstGeom prst="rect">
              <a:avLst/>
            </a:prstGeom>
            <a:noFill/>
          </p:spPr>
          <p:txBody>
            <a:bodyPr wrap="square">
              <a:spAutoFit/>
            </a:bodyPr>
            <a:lstStyle/>
            <a:p>
              <a:pPr algn="ctr">
                <a:lnSpc>
                  <a:spcPct val="150000"/>
                </a:lnSpc>
                <a:spcBef>
                  <a:spcPts val="1200"/>
                </a:spcBef>
              </a:pPr>
              <a:r>
                <a:rPr lang="en-US" sz="4400" b="1" kern="0" dirty="0">
                  <a:solidFill>
                    <a:srgbClr val="00B0F0"/>
                  </a:solidFill>
                  <a:latin typeface="Bahnschrift SemiBold SemiConden" charset="0"/>
                  <a:ea typeface="Times New Roman" panose="02020603050405020304" pitchFamily="18" charset="0"/>
                  <a:cs typeface="Times New Roman" panose="02020603050405020304" pitchFamily="18" charset="0"/>
                </a:rPr>
                <a:t>Criticism to Maslow’s Hierarchy of Needs at Kellogg’s</a:t>
              </a:r>
              <a:endParaRPr lang="en-GB" sz="4400" b="1" kern="0" dirty="0">
                <a:solidFill>
                  <a:schemeClr val="bg1"/>
                </a:solidFill>
                <a:latin typeface="Bahnschrift SemiBold SemiConden" charset="0"/>
                <a:ea typeface="Times New Roman" panose="02020603050405020304" pitchFamily="18" charset="0"/>
                <a:cs typeface="Times New Roman" panose="02020603050405020304" pitchFamily="18" charset="0"/>
              </a:endParaRPr>
            </a:p>
          </p:txBody>
        </p:sp>
      </p:grpSp>
      <p:sp>
        <p:nvSpPr>
          <p:cNvPr id="5" name="Rectangle 4"/>
          <p:cNvSpPr/>
          <p:nvPr/>
        </p:nvSpPr>
        <p:spPr>
          <a:xfrm>
            <a:off x="6074229" y="1580606"/>
            <a:ext cx="5408022" cy="3670663"/>
          </a:xfrm>
          <a:prstGeom prst="rect">
            <a:avLst/>
          </a:prstGeom>
          <a:noFill/>
          <a:ln>
            <a:solidFill>
              <a:schemeClr val="bg1"/>
            </a:solidFill>
            <a:prstDash val="lgDashDotDot"/>
          </a:ln>
          <a:effectLst>
            <a:glow rad="1397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p:cNvSpPr/>
          <p:nvPr/>
        </p:nvSpPr>
        <p:spPr>
          <a:xfrm>
            <a:off x="6217920" y="2338253"/>
            <a:ext cx="169818" cy="14369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387737" y="2129241"/>
            <a:ext cx="5094513" cy="1384995"/>
          </a:xfrm>
          <a:prstGeom prst="rect">
            <a:avLst/>
          </a:prstGeom>
          <a:noFill/>
        </p:spPr>
        <p:txBody>
          <a:bodyPr wrap="square" rtlCol="0">
            <a:spAutoFit/>
          </a:bodyPr>
          <a:lstStyle/>
          <a:p>
            <a:r>
              <a:rPr lang="en-US" sz="2800" dirty="0">
                <a:solidFill>
                  <a:schemeClr val="bg1">
                    <a:lumMod val="85000"/>
                  </a:schemeClr>
                </a:solidFill>
                <a:latin typeface="Agency FB" pitchFamily="34" charset="0"/>
              </a:rPr>
              <a:t>Cannot consider the individual needs rather it focuses on the group needs in the same way</a:t>
            </a:r>
          </a:p>
        </p:txBody>
      </p:sp>
      <p:sp>
        <p:nvSpPr>
          <p:cNvPr id="9" name="Oval 8"/>
          <p:cNvSpPr/>
          <p:nvPr/>
        </p:nvSpPr>
        <p:spPr>
          <a:xfrm>
            <a:off x="6291944" y="4149635"/>
            <a:ext cx="169818" cy="14369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6461760" y="3966754"/>
            <a:ext cx="5094513" cy="523220"/>
          </a:xfrm>
          <a:prstGeom prst="rect">
            <a:avLst/>
          </a:prstGeom>
          <a:noFill/>
        </p:spPr>
        <p:txBody>
          <a:bodyPr wrap="square" rtlCol="0">
            <a:spAutoFit/>
          </a:bodyPr>
          <a:lstStyle/>
          <a:p>
            <a:r>
              <a:rPr lang="en-US" sz="2800" dirty="0">
                <a:solidFill>
                  <a:schemeClr val="bg1">
                    <a:lumMod val="85000"/>
                  </a:schemeClr>
                </a:solidFill>
                <a:latin typeface="Agency FB" pitchFamily="34" charset="0"/>
              </a:rPr>
              <a:t>Absence of self-esteem</a:t>
            </a:r>
          </a:p>
        </p:txBody>
      </p:sp>
      <p:sp>
        <p:nvSpPr>
          <p:cNvPr id="12" name="Rectangle 11">
            <a:extLst>
              <a:ext uri="{FF2B5EF4-FFF2-40B4-BE49-F238E27FC236}">
                <a16:creationId xmlns:a16="http://schemas.microsoft.com/office/drawing/2014/main" id="{02F1DA24-7276-493D-9382-DF20AE225362}"/>
              </a:ext>
            </a:extLst>
          </p:cNvPr>
          <p:cNvSpPr/>
          <p:nvPr/>
        </p:nvSpPr>
        <p:spPr>
          <a:xfrm>
            <a:off x="9194073" y="6010797"/>
            <a:ext cx="1850122" cy="369332"/>
          </a:xfrm>
          <a:prstGeom prst="rect">
            <a:avLst/>
          </a:prstGeom>
        </p:spPr>
        <p:txBody>
          <a:bodyPr wrap="none">
            <a:spAutoFit/>
          </a:bodyPr>
          <a:lstStyle/>
          <a:p>
            <a:r>
              <a:rPr lang="en-US" dirty="0"/>
              <a:t>(Guttman, 2016). </a:t>
            </a:r>
            <a:endParaRPr lang="en-GB" dirty="0"/>
          </a:p>
        </p:txBody>
      </p:sp>
    </p:spTree>
    <p:extLst>
      <p:ext uri="{BB962C8B-B14F-4D97-AF65-F5344CB8AC3E}">
        <p14:creationId xmlns:p14="http://schemas.microsoft.com/office/powerpoint/2010/main" val="2463129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286603"/>
            <a:ext cx="10447342" cy="1450757"/>
          </a:xfrm>
          <a:solidFill>
            <a:srgbClr val="00B0F0"/>
          </a:solidFill>
        </p:spPr>
        <p:txBody>
          <a:bodyPr>
            <a:normAutofit/>
          </a:bodyPr>
          <a:lstStyle/>
          <a:p>
            <a:pPr algn="ctr"/>
            <a:r>
              <a:rPr lang="en-US" sz="4000" b="1" dirty="0">
                <a:solidFill>
                  <a:schemeClr val="bg1"/>
                </a:solidFill>
                <a:latin typeface="Bahnschrift SemiBold SemiConden" charset="0"/>
              </a:rPr>
              <a:t>Psychological theories and explanatory frameworks of individual behavior</a:t>
            </a:r>
            <a:endParaRPr lang="en-US" sz="4000" dirty="0">
              <a:solidFill>
                <a:schemeClr val="bg1"/>
              </a:solidFill>
              <a:latin typeface="Bahnschrift SemiBold SemiConden" charset="0"/>
            </a:endParaRPr>
          </a:p>
        </p:txBody>
      </p:sp>
      <p:sp>
        <p:nvSpPr>
          <p:cNvPr id="3" name="Content Placeholder 2"/>
          <p:cNvSpPr>
            <a:spLocks noGrp="1"/>
          </p:cNvSpPr>
          <p:nvPr>
            <p:ph idx="1"/>
          </p:nvPr>
        </p:nvSpPr>
        <p:spPr/>
        <p:txBody>
          <a:bodyPr>
            <a:noAutofit/>
          </a:bodyPr>
          <a:lstStyle/>
          <a:p>
            <a:pPr algn="just"/>
            <a:r>
              <a:rPr lang="en-US" sz="3200" dirty="0">
                <a:latin typeface="Agency FB" pitchFamily="34" charset="0"/>
              </a:rPr>
              <a:t>Kellogg's have noticed the changes in the field of the motivational theories of management.</a:t>
            </a:r>
          </a:p>
          <a:p>
            <a:pPr algn="just"/>
            <a:r>
              <a:rPr lang="en-US" sz="3200" dirty="0">
                <a:latin typeface="Agency FB" pitchFamily="34" charset="0"/>
              </a:rPr>
              <a:t>Initially, the approaches they used to follow was not based on any research. </a:t>
            </a:r>
          </a:p>
          <a:p>
            <a:pPr algn="just"/>
            <a:r>
              <a:rPr lang="en-US" sz="3200" dirty="0">
                <a:latin typeface="Agency FB" pitchFamily="34" charset="0"/>
              </a:rPr>
              <a:t>Later they adopted the Scientific Management Approach given by F.W Taylor.</a:t>
            </a:r>
          </a:p>
          <a:p>
            <a:pPr algn="just"/>
            <a:r>
              <a:rPr lang="en-US" sz="3200" dirty="0">
                <a:latin typeface="Agency FB" pitchFamily="34" charset="0"/>
              </a:rPr>
              <a:t>Then they used the findings of the Hawthorne Experiment and Human Relation Approach. </a:t>
            </a:r>
          </a:p>
          <a:p>
            <a:pPr algn="just"/>
            <a:r>
              <a:rPr lang="en-US" sz="3200" dirty="0">
                <a:latin typeface="Agency FB" pitchFamily="34" charset="0"/>
              </a:rPr>
              <a:t>Since its inception they used many theories of Content Theories of motivation and Process Theories of motivation</a:t>
            </a:r>
          </a:p>
        </p:txBody>
      </p:sp>
      <p:sp>
        <p:nvSpPr>
          <p:cNvPr id="5" name="Rectangle 4"/>
          <p:cNvSpPr/>
          <p:nvPr/>
        </p:nvSpPr>
        <p:spPr>
          <a:xfrm>
            <a:off x="0" y="6348549"/>
            <a:ext cx="8686800" cy="9144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0" y="6500949"/>
            <a:ext cx="8425543" cy="4571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BE87399-03F8-4F89-AACE-DED3CF747F0E}"/>
              </a:ext>
            </a:extLst>
          </p:cNvPr>
          <p:cNvSpPr/>
          <p:nvPr/>
        </p:nvSpPr>
        <p:spPr>
          <a:xfrm>
            <a:off x="9519142" y="6255323"/>
            <a:ext cx="1436612" cy="369332"/>
          </a:xfrm>
          <a:prstGeom prst="rect">
            <a:avLst/>
          </a:prstGeom>
        </p:spPr>
        <p:txBody>
          <a:bodyPr wrap="none">
            <a:spAutoFit/>
          </a:bodyPr>
          <a:lstStyle/>
          <a:p>
            <a:r>
              <a:rPr lang="en-US" dirty="0"/>
              <a:t>(Quick, 2016)</a:t>
            </a:r>
            <a:endParaRPr lang="en-GB" dirty="0"/>
          </a:p>
        </p:txBody>
      </p:sp>
    </p:spTree>
    <p:extLst>
      <p:ext uri="{BB962C8B-B14F-4D97-AF65-F5344CB8AC3E}">
        <p14:creationId xmlns:p14="http://schemas.microsoft.com/office/powerpoint/2010/main" val="2393506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00B0F0"/>
          </a:solidFill>
        </p:spPr>
        <p:txBody>
          <a:bodyPr>
            <a:normAutofit/>
          </a:bodyPr>
          <a:lstStyle/>
          <a:p>
            <a:pPr algn="ctr"/>
            <a:r>
              <a:rPr lang="en-US" sz="3600" b="1" dirty="0">
                <a:solidFill>
                  <a:schemeClr val="bg1">
                    <a:lumMod val="85000"/>
                  </a:schemeClr>
                </a:solidFill>
                <a:latin typeface="Bahnschrift SemiBold SemiConden" charset="0"/>
              </a:rPr>
              <a:t>The nature and behavior of the project team for the case study on Kellogg's</a:t>
            </a:r>
            <a:endParaRPr lang="en-US" sz="3600" dirty="0">
              <a:solidFill>
                <a:schemeClr val="bg1">
                  <a:lumMod val="85000"/>
                </a:schemeClr>
              </a:solidFill>
              <a:latin typeface="Bahnschrift SemiBold SemiConden" charset="0"/>
            </a:endParaRPr>
          </a:p>
        </p:txBody>
      </p:sp>
      <p:sp>
        <p:nvSpPr>
          <p:cNvPr id="3" name="Content Placeholder 2"/>
          <p:cNvSpPr>
            <a:spLocks noGrp="1"/>
          </p:cNvSpPr>
          <p:nvPr>
            <p:ph idx="1"/>
          </p:nvPr>
        </p:nvSpPr>
        <p:spPr>
          <a:ln>
            <a:solidFill>
              <a:schemeClr val="tx1"/>
            </a:solidFill>
            <a:prstDash val="dashDot"/>
          </a:ln>
          <a:effectLst>
            <a:glow rad="63500">
              <a:schemeClr val="accent1">
                <a:satMod val="175000"/>
                <a:alpha val="40000"/>
              </a:schemeClr>
            </a:glow>
            <a:outerShdw blurRad="50800" dist="38100" dir="2700000" algn="tl" rotWithShape="0">
              <a:prstClr val="black">
                <a:alpha val="40000"/>
              </a:prstClr>
            </a:outerShdw>
          </a:effectLst>
        </p:spPr>
        <p:txBody>
          <a:bodyPr/>
          <a:lstStyle/>
          <a:p>
            <a:r>
              <a:rPr lang="en-US" dirty="0">
                <a:latin typeface="Agency FB" pitchFamily="34" charset="0"/>
              </a:rPr>
              <a:t>A team is a group of people who have complementary skills and are mutually accountable to one another.</a:t>
            </a:r>
          </a:p>
          <a:p>
            <a:r>
              <a:rPr lang="en-US" dirty="0">
                <a:latin typeface="Agency FB" pitchFamily="34" charset="0"/>
              </a:rPr>
              <a:t>The things that have been noticed in the team:</a:t>
            </a:r>
          </a:p>
          <a:p>
            <a:pPr lvl="3">
              <a:buFont typeface="Wingdings" panose="05000000000000000000" pitchFamily="2" charset="2"/>
              <a:buChar char="q"/>
            </a:pPr>
            <a:r>
              <a:rPr lang="en-US" sz="2400" dirty="0">
                <a:latin typeface="Agency FB" pitchFamily="34" charset="0"/>
              </a:rPr>
              <a:t>How our project team head motivated and guided us</a:t>
            </a:r>
          </a:p>
          <a:p>
            <a:pPr lvl="3">
              <a:buFont typeface="Wingdings" panose="05000000000000000000" pitchFamily="2" charset="2"/>
              <a:buChar char="q"/>
            </a:pPr>
            <a:r>
              <a:rPr lang="en-US" sz="2400" dirty="0">
                <a:latin typeface="Agency FB" pitchFamily="34" charset="0"/>
              </a:rPr>
              <a:t>How we can develop our learning and leadership skills through working on the project</a:t>
            </a:r>
          </a:p>
          <a:p>
            <a:pPr lvl="3">
              <a:buFont typeface="Wingdings" panose="05000000000000000000" pitchFamily="2" charset="2"/>
              <a:buChar char="q"/>
            </a:pPr>
            <a:r>
              <a:rPr lang="en-US" sz="2400" dirty="0">
                <a:latin typeface="Agency FB" pitchFamily="34" charset="0"/>
              </a:rPr>
              <a:t>How the team enjoyed a lot of freedom while playing their roles </a:t>
            </a:r>
          </a:p>
          <a:p>
            <a:pPr lvl="3">
              <a:buFont typeface="Wingdings" panose="05000000000000000000" pitchFamily="2" charset="2"/>
              <a:buChar char="q"/>
            </a:pPr>
            <a:r>
              <a:rPr lang="en-US" sz="2400" dirty="0">
                <a:latin typeface="Agency FB" pitchFamily="34" charset="0"/>
              </a:rPr>
              <a:t>How the tasks complied with the visions and objectives of the organization</a:t>
            </a:r>
          </a:p>
          <a:p>
            <a:pPr lvl="3">
              <a:buFont typeface="Wingdings" panose="05000000000000000000" pitchFamily="2" charset="2"/>
              <a:buChar char="q"/>
            </a:pPr>
            <a:r>
              <a:rPr lang="en-US" sz="2400" dirty="0">
                <a:latin typeface="Agency FB" pitchFamily="34" charset="0"/>
              </a:rPr>
              <a:t>What to do when some of the members fails to achieve the set objectives</a:t>
            </a:r>
          </a:p>
          <a:p>
            <a:pPr lvl="3">
              <a:buFont typeface="Wingdings" panose="05000000000000000000" pitchFamily="2" charset="2"/>
              <a:buChar char="q"/>
            </a:pPr>
            <a:r>
              <a:rPr lang="en-US" sz="2400" dirty="0">
                <a:latin typeface="Agency FB" pitchFamily="34" charset="0"/>
              </a:rPr>
              <a:t>How to conduct a discussion session to help them to accomplish the task</a:t>
            </a:r>
          </a:p>
          <a:p>
            <a:pPr lvl="3">
              <a:buFont typeface="Wingdings" panose="05000000000000000000" pitchFamily="2" charset="2"/>
              <a:buChar char="q"/>
            </a:pPr>
            <a:r>
              <a:rPr lang="en-US" sz="2400" dirty="0">
                <a:latin typeface="Agency FB" pitchFamily="34" charset="0"/>
              </a:rPr>
              <a:t>Why we worked for achieving team purpose and goals, not individual purpose and goals </a:t>
            </a:r>
          </a:p>
          <a:p>
            <a:endParaRPr lang="en-US" dirty="0"/>
          </a:p>
        </p:txBody>
      </p:sp>
      <p:sp>
        <p:nvSpPr>
          <p:cNvPr id="4" name="Rectangle 3">
            <a:extLst>
              <a:ext uri="{FF2B5EF4-FFF2-40B4-BE49-F238E27FC236}">
                <a16:creationId xmlns:a16="http://schemas.microsoft.com/office/drawing/2014/main" id="{D457A477-AC43-4400-B326-B4BF0A117098}"/>
              </a:ext>
            </a:extLst>
          </p:cNvPr>
          <p:cNvSpPr/>
          <p:nvPr/>
        </p:nvSpPr>
        <p:spPr>
          <a:xfrm>
            <a:off x="9434356" y="6311899"/>
            <a:ext cx="1431546" cy="369332"/>
          </a:xfrm>
          <a:prstGeom prst="rect">
            <a:avLst/>
          </a:prstGeom>
        </p:spPr>
        <p:txBody>
          <a:bodyPr wrap="none">
            <a:spAutoFit/>
          </a:bodyPr>
          <a:lstStyle/>
          <a:p>
            <a:r>
              <a:rPr lang="en-US" dirty="0"/>
              <a:t>(Tracy, 2019).</a:t>
            </a:r>
            <a:endParaRPr lang="en-GB" dirty="0"/>
          </a:p>
        </p:txBody>
      </p:sp>
    </p:spTree>
    <p:extLst>
      <p:ext uri="{BB962C8B-B14F-4D97-AF65-F5344CB8AC3E}">
        <p14:creationId xmlns:p14="http://schemas.microsoft.com/office/powerpoint/2010/main" val="2567888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lumMod val="50000"/>
            </a:schemeClr>
          </a:solidFill>
        </p:spPr>
        <p:txBody>
          <a:bodyPr>
            <a:normAutofit/>
          </a:bodyPr>
          <a:lstStyle/>
          <a:p>
            <a:pPr algn="ctr"/>
            <a:r>
              <a:rPr lang="en-US" sz="4000" b="1" dirty="0">
                <a:solidFill>
                  <a:schemeClr val="bg1"/>
                </a:solidFill>
                <a:latin typeface="Bahnschrift SemiBold SemiConden" charset="0"/>
              </a:rPr>
              <a:t>The nature of workgroups and teams and their behavior at Kellogg's</a:t>
            </a:r>
            <a:endParaRPr lang="en-US" sz="4000" dirty="0">
              <a:solidFill>
                <a:schemeClr val="bg1"/>
              </a:solidFill>
              <a:latin typeface="Bahnschrift SemiBold SemiConden" charset="0"/>
            </a:endParaRPr>
          </a:p>
        </p:txBody>
      </p:sp>
      <p:sp>
        <p:nvSpPr>
          <p:cNvPr id="3" name="Content Placeholder 2"/>
          <p:cNvSpPr>
            <a:spLocks noGrp="1"/>
          </p:cNvSpPr>
          <p:nvPr>
            <p:ph idx="1"/>
          </p:nvPr>
        </p:nvSpPr>
        <p:spPr/>
        <p:txBody>
          <a:bodyPr>
            <a:normAutofit/>
          </a:bodyPr>
          <a:lstStyle/>
          <a:p>
            <a:r>
              <a:rPr lang="en-US" b="1" dirty="0">
                <a:latin typeface="Agency FB" pitchFamily="34" charset="0"/>
              </a:rPr>
              <a:t>Team:</a:t>
            </a:r>
          </a:p>
          <a:p>
            <a:r>
              <a:rPr lang="en-US" dirty="0">
                <a:latin typeface="Agency FB" pitchFamily="34" charset="0"/>
              </a:rPr>
              <a:t>A team is a group of people who have complementary skills and are mutually accountable to one another.</a:t>
            </a:r>
          </a:p>
          <a:p>
            <a:r>
              <a:rPr lang="en-US" dirty="0">
                <a:latin typeface="Agency FB" pitchFamily="34" charset="0"/>
              </a:rPr>
              <a:t>Their teams consist of five to seven individuals.</a:t>
            </a:r>
          </a:p>
          <a:p>
            <a:r>
              <a:rPr lang="en-US" dirty="0">
                <a:latin typeface="Agency FB" pitchFamily="34" charset="0"/>
              </a:rPr>
              <a:t>Team members place their diverse set of skills and opinions and with constructive team discussions, they reach different conclusions.</a:t>
            </a:r>
          </a:p>
          <a:p>
            <a:r>
              <a:rPr lang="en-US" dirty="0">
                <a:latin typeface="Agency FB" pitchFamily="34" charset="0"/>
              </a:rPr>
              <a:t>The decision-making process here in the team occurs through a shared contribution.</a:t>
            </a:r>
          </a:p>
          <a:p>
            <a:endParaRPr lang="en-US" dirty="0"/>
          </a:p>
          <a:p>
            <a:endParaRPr lang="en-US" dirty="0"/>
          </a:p>
          <a:p>
            <a:endParaRPr lang="en-US" dirty="0"/>
          </a:p>
          <a:p>
            <a:endParaRPr lang="en-US" b="1" dirty="0"/>
          </a:p>
        </p:txBody>
      </p:sp>
      <p:sp>
        <p:nvSpPr>
          <p:cNvPr id="4" name="Rectangle 3"/>
          <p:cNvSpPr/>
          <p:nvPr/>
        </p:nvSpPr>
        <p:spPr>
          <a:xfrm>
            <a:off x="0" y="5721525"/>
            <a:ext cx="8686800" cy="914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0" y="5873925"/>
            <a:ext cx="8425543" cy="4571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CD67B4A-3D3E-4B04-8ED3-17F26C7BDF78}"/>
              </a:ext>
            </a:extLst>
          </p:cNvPr>
          <p:cNvSpPr/>
          <p:nvPr/>
        </p:nvSpPr>
        <p:spPr>
          <a:xfrm>
            <a:off x="9434356" y="6311899"/>
            <a:ext cx="1431546" cy="369332"/>
          </a:xfrm>
          <a:prstGeom prst="rect">
            <a:avLst/>
          </a:prstGeom>
        </p:spPr>
        <p:txBody>
          <a:bodyPr wrap="none">
            <a:spAutoFit/>
          </a:bodyPr>
          <a:lstStyle/>
          <a:p>
            <a:r>
              <a:rPr lang="en-US" dirty="0"/>
              <a:t>(Tracy, 2019).</a:t>
            </a:r>
            <a:endParaRPr lang="en-GB" dirty="0"/>
          </a:p>
        </p:txBody>
      </p:sp>
    </p:spTree>
    <p:extLst>
      <p:ext uri="{BB962C8B-B14F-4D97-AF65-F5344CB8AC3E}">
        <p14:creationId xmlns:p14="http://schemas.microsoft.com/office/powerpoint/2010/main" val="3806360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solidFill>
                  <a:srgbClr val="00B0F0"/>
                </a:solidFill>
                <a:latin typeface="Bahnschrift SemiBold SemiConden" charset="0"/>
              </a:rPr>
              <a:t>The nature of workgroups and teams and their behavior at Kellogg's</a:t>
            </a:r>
            <a:endParaRPr lang="en-US" sz="4000" dirty="0">
              <a:solidFill>
                <a:srgbClr val="00B0F0"/>
              </a:solidFill>
              <a:latin typeface="Bahnschrift SemiBold SemiConden" charset="0"/>
            </a:endParaRPr>
          </a:p>
        </p:txBody>
      </p:sp>
      <p:sp>
        <p:nvSpPr>
          <p:cNvPr id="3" name="Content Placeholder 2"/>
          <p:cNvSpPr>
            <a:spLocks noGrp="1"/>
          </p:cNvSpPr>
          <p:nvPr>
            <p:ph idx="1"/>
          </p:nvPr>
        </p:nvSpPr>
        <p:spPr/>
        <p:txBody>
          <a:bodyPr/>
          <a:lstStyle/>
          <a:p>
            <a:r>
              <a:rPr lang="en-US" b="1" dirty="0">
                <a:latin typeface="Agency FB" pitchFamily="34" charset="0"/>
              </a:rPr>
              <a:t>Teams:</a:t>
            </a:r>
          </a:p>
          <a:p>
            <a:r>
              <a:rPr lang="en-US" dirty="0">
                <a:latin typeface="Agency FB" pitchFamily="34" charset="0"/>
              </a:rPr>
              <a:t>The teams are formed to accomplish tasks that are more specific and narrow.</a:t>
            </a:r>
          </a:p>
          <a:p>
            <a:r>
              <a:rPr lang="en-US" dirty="0">
                <a:latin typeface="Agency FB" pitchFamily="34" charset="0"/>
              </a:rPr>
              <a:t>Kellogg's always tries to develop the interpersonal relationships among the employees which are key to team performance. </a:t>
            </a:r>
          </a:p>
          <a:p>
            <a:r>
              <a:rPr lang="en-US" dirty="0">
                <a:latin typeface="Agency FB" pitchFamily="34" charset="0"/>
              </a:rPr>
              <a:t>When people with good interpersonal skill is employed in a team to play their roles they can come up with a more creative solution to problems. </a:t>
            </a:r>
          </a:p>
          <a:p>
            <a:endParaRPr lang="en-US" b="1" dirty="0">
              <a:latin typeface="Agency FB" pitchFamily="34" charset="0"/>
            </a:endParaRPr>
          </a:p>
        </p:txBody>
      </p:sp>
      <p:sp>
        <p:nvSpPr>
          <p:cNvPr id="4" name="Rectangle 3"/>
          <p:cNvSpPr/>
          <p:nvPr/>
        </p:nvSpPr>
        <p:spPr>
          <a:xfrm>
            <a:off x="418011" y="0"/>
            <a:ext cx="45719" cy="650530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522514" y="0"/>
            <a:ext cx="65314"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1375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solidFill>
                  <a:schemeClr val="accent1">
                    <a:lumMod val="75000"/>
                  </a:schemeClr>
                </a:solidFill>
                <a:latin typeface="Bahnschrift SemiBold SemiConden" charset="0"/>
              </a:rPr>
              <a:t>The nature of workgroups and teams and their behavior at Kellogg's</a:t>
            </a:r>
            <a:endParaRPr lang="en-US" sz="4000" dirty="0">
              <a:solidFill>
                <a:schemeClr val="accent1">
                  <a:lumMod val="75000"/>
                </a:schemeClr>
              </a:solidFill>
              <a:latin typeface="Bahnschrift SemiBold SemiConden" charset="0"/>
            </a:endParaRPr>
          </a:p>
        </p:txBody>
      </p:sp>
      <p:sp>
        <p:nvSpPr>
          <p:cNvPr id="3" name="Content Placeholder 2"/>
          <p:cNvSpPr>
            <a:spLocks noGrp="1"/>
          </p:cNvSpPr>
          <p:nvPr>
            <p:ph idx="1"/>
          </p:nvPr>
        </p:nvSpPr>
        <p:spPr>
          <a:solidFill>
            <a:schemeClr val="bg2">
              <a:lumMod val="25000"/>
            </a:schemeClr>
          </a:solidFill>
        </p:spPr>
        <p:txBody>
          <a:bodyPr>
            <a:normAutofit lnSpcReduction="10000"/>
          </a:bodyPr>
          <a:lstStyle/>
          <a:p>
            <a:r>
              <a:rPr lang="en-US" b="1" dirty="0">
                <a:solidFill>
                  <a:schemeClr val="bg1">
                    <a:lumMod val="85000"/>
                  </a:schemeClr>
                </a:solidFill>
                <a:latin typeface="Agency FB" pitchFamily="34" charset="0"/>
              </a:rPr>
              <a:t>Workgroup:</a:t>
            </a:r>
          </a:p>
          <a:p>
            <a:r>
              <a:rPr lang="en-US" dirty="0">
                <a:solidFill>
                  <a:schemeClr val="bg1">
                    <a:lumMod val="85000"/>
                  </a:schemeClr>
                </a:solidFill>
                <a:latin typeface="Agency FB" pitchFamily="34" charset="0"/>
              </a:rPr>
              <a:t>A group consists of several employees who have complementary skills and competencies and unlike the teams, the group members are individually accountable to the group leaders.</a:t>
            </a:r>
          </a:p>
          <a:p>
            <a:r>
              <a:rPr lang="en-US" dirty="0">
                <a:solidFill>
                  <a:schemeClr val="bg1">
                    <a:lumMod val="85000"/>
                  </a:schemeClr>
                </a:solidFill>
                <a:latin typeface="Agency FB" pitchFamily="34" charset="0"/>
              </a:rPr>
              <a:t>The agreement to any point is reached through the approval of the leaders. </a:t>
            </a:r>
          </a:p>
          <a:p>
            <a:r>
              <a:rPr lang="en-US" dirty="0">
                <a:solidFill>
                  <a:schemeClr val="bg1">
                    <a:lumMod val="85000"/>
                  </a:schemeClr>
                </a:solidFill>
                <a:latin typeface="Agency FB" pitchFamily="34" charset="0"/>
              </a:rPr>
              <a:t>The leaders take opinions from the subordinates and with their intuition and judgment they reach to a decision. </a:t>
            </a:r>
          </a:p>
          <a:p>
            <a:r>
              <a:rPr lang="en-US" dirty="0">
                <a:solidFill>
                  <a:schemeClr val="bg1">
                    <a:lumMod val="85000"/>
                  </a:schemeClr>
                </a:solidFill>
                <a:latin typeface="Agency FB" pitchFamily="34" charset="0"/>
              </a:rPr>
              <a:t>The employees are responsible for the group leader in the achievement of the set goals and objectives. </a:t>
            </a:r>
          </a:p>
          <a:p>
            <a:r>
              <a:rPr lang="en-US" dirty="0">
                <a:solidFill>
                  <a:schemeClr val="bg1">
                    <a:lumMod val="85000"/>
                  </a:schemeClr>
                </a:solidFill>
                <a:latin typeface="Agency FB" pitchFamily="34" charset="0"/>
              </a:rPr>
              <a:t>The feedback is provided by the leader to the individual employees.</a:t>
            </a:r>
          </a:p>
          <a:p>
            <a:endParaRPr lang="en-US" b="1" dirty="0"/>
          </a:p>
        </p:txBody>
      </p:sp>
      <p:sp>
        <p:nvSpPr>
          <p:cNvPr id="4" name="Rectangle 3">
            <a:extLst>
              <a:ext uri="{FF2B5EF4-FFF2-40B4-BE49-F238E27FC236}">
                <a16:creationId xmlns:a16="http://schemas.microsoft.com/office/drawing/2014/main" id="{3836A4FA-04CE-4014-8FCA-4CB6E6D8175D}"/>
              </a:ext>
            </a:extLst>
          </p:cNvPr>
          <p:cNvSpPr/>
          <p:nvPr/>
        </p:nvSpPr>
        <p:spPr>
          <a:xfrm>
            <a:off x="9441208" y="6176963"/>
            <a:ext cx="1348446" cy="369332"/>
          </a:xfrm>
          <a:prstGeom prst="rect">
            <a:avLst/>
          </a:prstGeom>
        </p:spPr>
        <p:txBody>
          <a:bodyPr wrap="none">
            <a:spAutoFit/>
          </a:bodyPr>
          <a:lstStyle/>
          <a:p>
            <a:r>
              <a:rPr lang="en-GB" dirty="0"/>
              <a:t>(Saini, 2015)</a:t>
            </a:r>
          </a:p>
        </p:txBody>
      </p:sp>
    </p:spTree>
    <p:extLst>
      <p:ext uri="{BB962C8B-B14F-4D97-AF65-F5344CB8AC3E}">
        <p14:creationId xmlns:p14="http://schemas.microsoft.com/office/powerpoint/2010/main" val="3439953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solidFill>
                  <a:srgbClr val="00B0F0"/>
                </a:solidFill>
                <a:latin typeface="Bahnschrift SemiBold SemiConden" charset="0"/>
              </a:rPr>
              <a:t>The nature of workgroups and teams and their behavior at Kellogg's</a:t>
            </a:r>
            <a:endParaRPr lang="en-US" sz="4000" dirty="0">
              <a:solidFill>
                <a:srgbClr val="00B0F0"/>
              </a:solidFill>
              <a:latin typeface="Bahnschrift SemiBold SemiConden" charset="0"/>
            </a:endParaRPr>
          </a:p>
        </p:txBody>
      </p:sp>
      <p:sp>
        <p:nvSpPr>
          <p:cNvPr id="3" name="Content Placeholder 2"/>
          <p:cNvSpPr>
            <a:spLocks noGrp="1"/>
          </p:cNvSpPr>
          <p:nvPr>
            <p:ph idx="1"/>
          </p:nvPr>
        </p:nvSpPr>
        <p:spPr>
          <a:xfrm>
            <a:off x="981891" y="2139135"/>
            <a:ext cx="3812178" cy="1988728"/>
          </a:xfrm>
          <a:ln>
            <a:solidFill>
              <a:srgbClr val="00B0F0"/>
            </a:solidFill>
          </a:ln>
          <a:effectLst>
            <a:glow rad="139700">
              <a:schemeClr val="accent1">
                <a:satMod val="175000"/>
                <a:alpha val="40000"/>
              </a:schemeClr>
            </a:glow>
          </a:effectLst>
        </p:spPr>
        <p:txBody>
          <a:bodyPr>
            <a:normAutofit fontScale="70000" lnSpcReduction="20000"/>
          </a:bodyPr>
          <a:lstStyle/>
          <a:p>
            <a:pPr algn="ctr">
              <a:buNone/>
            </a:pPr>
            <a:endParaRPr lang="en-US" b="1" dirty="0"/>
          </a:p>
          <a:p>
            <a:pPr algn="ctr"/>
            <a:r>
              <a:rPr lang="en-US" sz="4500" dirty="0">
                <a:latin typeface="Agency FB" pitchFamily="34" charset="0"/>
              </a:rPr>
              <a:t>The group is based on the functional departments of Kellogg's. </a:t>
            </a:r>
          </a:p>
          <a:p>
            <a:pPr algn="ctr">
              <a:buNone/>
            </a:pPr>
            <a:r>
              <a:rPr lang="en-US" dirty="0"/>
              <a:t> </a:t>
            </a:r>
            <a:endParaRPr lang="en-US" b="1" dirty="0"/>
          </a:p>
        </p:txBody>
      </p:sp>
      <p:sp>
        <p:nvSpPr>
          <p:cNvPr id="4" name="Content Placeholder 2"/>
          <p:cNvSpPr txBox="1">
            <a:spLocks/>
          </p:cNvSpPr>
          <p:nvPr/>
        </p:nvSpPr>
        <p:spPr>
          <a:xfrm>
            <a:off x="6881948" y="2090057"/>
            <a:ext cx="3934097" cy="2037806"/>
          </a:xfrm>
          <a:prstGeom prst="rect">
            <a:avLst/>
          </a:prstGeom>
          <a:ln>
            <a:solidFill>
              <a:srgbClr val="00B0F0"/>
            </a:solidFill>
          </a:ln>
          <a:effectLst>
            <a:glow rad="139700">
              <a:schemeClr val="accent1">
                <a:satMod val="175000"/>
                <a:alpha val="40000"/>
              </a:schemeClr>
            </a:glow>
          </a:effectLst>
        </p:spPr>
        <p:txBody>
          <a:bodyPr vert="horz" lIns="91440" tIns="45720" rIns="91440" bIns="45720" rtlCol="0">
            <a:noAutofit/>
          </a:bodyPr>
          <a:lstStyle/>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tx1"/>
                </a:solidFill>
                <a:effectLst/>
                <a:uLnTx/>
                <a:uFillTx/>
                <a:latin typeface="Agency FB" pitchFamily="34" charset="0"/>
              </a:rPr>
              <a:t>The whole marketing can be called a group and there are a lot of teams in the under the group.</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 </a:t>
            </a:r>
            <a:endParaRPr kumimoji="0" lang="en-US" sz="2800" b="1" i="0" u="none" strike="noStrike" kern="1200" cap="none" spc="0" normalizeH="0" baseline="0" noProof="0" dirty="0">
              <a:ln>
                <a:noFill/>
              </a:ln>
              <a:solidFill>
                <a:schemeClr val="tx1"/>
              </a:solidFill>
              <a:effectLst/>
              <a:uLnTx/>
              <a:uFillTx/>
              <a:latin typeface="+mn-lt"/>
              <a:ea typeface="+mn-ea"/>
              <a:cs typeface="+mn-cs"/>
            </a:endParaRPr>
          </a:p>
        </p:txBody>
      </p:sp>
      <p:sp>
        <p:nvSpPr>
          <p:cNvPr id="5" name="Content Placeholder 2"/>
          <p:cNvSpPr txBox="1">
            <a:spLocks/>
          </p:cNvSpPr>
          <p:nvPr/>
        </p:nvSpPr>
        <p:spPr>
          <a:xfrm>
            <a:off x="4426129" y="4708163"/>
            <a:ext cx="2889069" cy="1496694"/>
          </a:xfrm>
          <a:prstGeom prst="rect">
            <a:avLst/>
          </a:prstGeom>
          <a:ln>
            <a:solidFill>
              <a:srgbClr val="00B0F0"/>
            </a:solidFill>
          </a:ln>
          <a:effectLst>
            <a:glow rad="139700">
              <a:schemeClr val="accent1">
                <a:satMod val="175000"/>
                <a:alpha val="40000"/>
              </a:schemeClr>
            </a:glow>
          </a:effectLst>
        </p:spPr>
        <p:txBody>
          <a:bodyPr vert="horz" lIns="91440" tIns="45720" rIns="91440" bIns="45720" rtlCol="0">
            <a:noAutofit/>
          </a:bodyPr>
          <a:lstStyle/>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chemeClr val="tx1"/>
                </a:solidFill>
                <a:effectLst/>
                <a:uLnTx/>
                <a:uFillTx/>
                <a:latin typeface="Agency FB" pitchFamily="34" charset="0"/>
              </a:rPr>
              <a:t>The objectives of the groups are harder to achieve,</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chemeClr val="tx1"/>
                </a:solidFill>
                <a:effectLst/>
                <a:uLnTx/>
                <a:uFillTx/>
                <a:latin typeface="Agency FB" pitchFamily="34" charset="0"/>
              </a:rPr>
              <a:t> </a:t>
            </a:r>
            <a:endParaRPr kumimoji="0" lang="en-US" sz="2800" b="1" i="0" u="none" strike="noStrike" kern="1200" cap="none" spc="0" normalizeH="0" baseline="0" noProof="0" dirty="0">
              <a:ln>
                <a:noFill/>
              </a:ln>
              <a:solidFill>
                <a:schemeClr val="tx1"/>
              </a:solidFill>
              <a:effectLst/>
              <a:uLnTx/>
              <a:uFillTx/>
              <a:latin typeface="Agency FB" pitchFamily="34" charset="0"/>
            </a:endParaRPr>
          </a:p>
        </p:txBody>
      </p:sp>
      <p:sp>
        <p:nvSpPr>
          <p:cNvPr id="6" name="Rectangle 5">
            <a:extLst>
              <a:ext uri="{FF2B5EF4-FFF2-40B4-BE49-F238E27FC236}">
                <a16:creationId xmlns:a16="http://schemas.microsoft.com/office/drawing/2014/main" id="{74FD1DF2-84F3-4512-8D9D-E5ABC9CCACDF}"/>
              </a:ext>
            </a:extLst>
          </p:cNvPr>
          <p:cNvSpPr/>
          <p:nvPr/>
        </p:nvSpPr>
        <p:spPr>
          <a:xfrm>
            <a:off x="9441208" y="6123543"/>
            <a:ext cx="1348446" cy="369332"/>
          </a:xfrm>
          <a:prstGeom prst="rect">
            <a:avLst/>
          </a:prstGeom>
        </p:spPr>
        <p:txBody>
          <a:bodyPr wrap="none">
            <a:spAutoFit/>
          </a:bodyPr>
          <a:lstStyle/>
          <a:p>
            <a:r>
              <a:rPr lang="en-GB" dirty="0"/>
              <a:t>(Saini, 2015)</a:t>
            </a:r>
          </a:p>
        </p:txBody>
      </p:sp>
    </p:spTree>
    <p:extLst>
      <p:ext uri="{BB962C8B-B14F-4D97-AF65-F5344CB8AC3E}">
        <p14:creationId xmlns:p14="http://schemas.microsoft.com/office/powerpoint/2010/main" val="3613415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solidFill>
                  <a:srgbClr val="00B0F0"/>
                </a:solidFill>
                <a:latin typeface="Bahnschrift SemiBold SemiConden" charset="0"/>
              </a:rPr>
              <a:t>Conclusion</a:t>
            </a:r>
          </a:p>
        </p:txBody>
      </p:sp>
      <p:sp>
        <p:nvSpPr>
          <p:cNvPr id="3" name="Content Placeholder 2"/>
          <p:cNvSpPr>
            <a:spLocks noGrp="1"/>
          </p:cNvSpPr>
          <p:nvPr>
            <p:ph idx="1"/>
          </p:nvPr>
        </p:nvSpPr>
        <p:spPr/>
        <p:txBody>
          <a:bodyPr>
            <a:normAutofit fontScale="92500" lnSpcReduction="10000"/>
          </a:bodyPr>
          <a:lstStyle/>
          <a:p>
            <a:r>
              <a:rPr lang="en-US" dirty="0"/>
              <a:t>The organizations to be successful need to follow the most effective management approach to manage the organization. </a:t>
            </a:r>
          </a:p>
          <a:p>
            <a:r>
              <a:rPr lang="en-US" dirty="0"/>
              <a:t>A judgment of the overall principles of organization shapes, structure, and culture, presented through real business world examples and applications pave the way of organizational success.</a:t>
            </a:r>
          </a:p>
          <a:p>
            <a:r>
              <a:rPr lang="en-US" dirty="0"/>
              <a:t>The organization with a goal of achievement also focuses on the individual and team behavior of the organization. </a:t>
            </a:r>
          </a:p>
          <a:p>
            <a:r>
              <a:rPr lang="en-US" dirty="0"/>
              <a:t>There are also motivational theories that help the organization to motivate their employees. </a:t>
            </a:r>
          </a:p>
          <a:p>
            <a:r>
              <a:rPr lang="en-US" dirty="0"/>
              <a:t>The teams and groups also need to be motivated so that they can foster the performance of the organization. </a:t>
            </a:r>
          </a:p>
          <a:p>
            <a:endParaRPr lang="en-US" dirty="0"/>
          </a:p>
        </p:txBody>
      </p:sp>
      <p:sp>
        <p:nvSpPr>
          <p:cNvPr id="4" name="Rectangle 3"/>
          <p:cNvSpPr/>
          <p:nvPr/>
        </p:nvSpPr>
        <p:spPr>
          <a:xfrm>
            <a:off x="-2" y="1280160"/>
            <a:ext cx="11168743" cy="1045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4358" y="1432561"/>
            <a:ext cx="10637523" cy="45719"/>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47995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0" y="299811"/>
            <a:ext cx="10515600"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sz="4000" dirty="0">
                <a:solidFill>
                  <a:srgbClr val="00B0F0"/>
                </a:solidFill>
                <a:latin typeface="Bahnschrift SemiBold SemiConden" charset="0"/>
                <a:ea typeface="+mj-ea"/>
                <a:cs typeface="+mj-cs"/>
              </a:rPr>
              <a:t>Recommendations </a:t>
            </a:r>
            <a:endParaRPr kumimoji="0" lang="en-US" sz="4000" b="0" i="0" u="none" strike="noStrike" kern="1200" cap="none" spc="0" normalizeH="0" baseline="0" noProof="0" dirty="0">
              <a:ln>
                <a:noFill/>
              </a:ln>
              <a:solidFill>
                <a:srgbClr val="00B0F0"/>
              </a:solidFill>
              <a:effectLst/>
              <a:uLnTx/>
              <a:uFillTx/>
              <a:latin typeface="Bahnschrift SemiBold SemiConden" charset="0"/>
              <a:ea typeface="+mj-ea"/>
              <a:cs typeface="+mj-cs"/>
            </a:endParaRPr>
          </a:p>
        </p:txBody>
      </p:sp>
      <p:sp>
        <p:nvSpPr>
          <p:cNvPr id="5" name="Rectangle 4"/>
          <p:cNvSpPr/>
          <p:nvPr/>
        </p:nvSpPr>
        <p:spPr>
          <a:xfrm>
            <a:off x="-2" y="1280160"/>
            <a:ext cx="11168743" cy="1045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4358" y="1432561"/>
            <a:ext cx="10637523" cy="45719"/>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156751" y="1972491"/>
            <a:ext cx="2272937" cy="355309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555962" y="1955073"/>
            <a:ext cx="2272937" cy="355309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4959527" y="1968137"/>
            <a:ext cx="2272937" cy="355309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7363091" y="1968137"/>
            <a:ext cx="2272937" cy="355309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156751" y="2390502"/>
            <a:ext cx="2259875" cy="3108543"/>
          </a:xfrm>
          <a:prstGeom prst="rect">
            <a:avLst/>
          </a:prstGeom>
          <a:noFill/>
        </p:spPr>
        <p:txBody>
          <a:bodyPr wrap="square" rtlCol="0">
            <a:spAutoFit/>
          </a:bodyPr>
          <a:lstStyle/>
          <a:p>
            <a:pPr algn="ctr"/>
            <a:r>
              <a:rPr lang="en-US" sz="2800" dirty="0">
                <a:solidFill>
                  <a:schemeClr val="bg1"/>
                </a:solidFill>
                <a:latin typeface="Agency FB" pitchFamily="34" charset="0"/>
              </a:rPr>
              <a:t>Incorporation of the emotional intelligence tools to the leadership and management approach of Kellogg's</a:t>
            </a:r>
          </a:p>
        </p:txBody>
      </p:sp>
      <p:sp>
        <p:nvSpPr>
          <p:cNvPr id="12" name="Rectangle 11"/>
          <p:cNvSpPr/>
          <p:nvPr/>
        </p:nvSpPr>
        <p:spPr>
          <a:xfrm>
            <a:off x="9749240" y="1963782"/>
            <a:ext cx="2272937" cy="355309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p:cNvSpPr txBox="1"/>
          <p:nvPr/>
        </p:nvSpPr>
        <p:spPr>
          <a:xfrm>
            <a:off x="2573383" y="2412274"/>
            <a:ext cx="2207624" cy="3108543"/>
          </a:xfrm>
          <a:prstGeom prst="rect">
            <a:avLst/>
          </a:prstGeom>
          <a:noFill/>
        </p:spPr>
        <p:txBody>
          <a:bodyPr wrap="square" rtlCol="0">
            <a:spAutoFit/>
          </a:bodyPr>
          <a:lstStyle/>
          <a:p>
            <a:pPr algn="ctr"/>
            <a:r>
              <a:rPr lang="en-US" sz="2800" dirty="0">
                <a:solidFill>
                  <a:schemeClr val="bg1"/>
                </a:solidFill>
                <a:latin typeface="Agency FB" pitchFamily="34" charset="0"/>
              </a:rPr>
              <a:t>Updating the motivational packages incorporating the individual expectation portfolio</a:t>
            </a:r>
          </a:p>
        </p:txBody>
      </p:sp>
      <p:sp>
        <p:nvSpPr>
          <p:cNvPr id="14" name="TextBox 13"/>
          <p:cNvSpPr txBox="1"/>
          <p:nvPr/>
        </p:nvSpPr>
        <p:spPr>
          <a:xfrm>
            <a:off x="4972595" y="2407920"/>
            <a:ext cx="2207624" cy="2677656"/>
          </a:xfrm>
          <a:prstGeom prst="rect">
            <a:avLst/>
          </a:prstGeom>
          <a:noFill/>
        </p:spPr>
        <p:txBody>
          <a:bodyPr wrap="square" rtlCol="0">
            <a:spAutoFit/>
          </a:bodyPr>
          <a:lstStyle/>
          <a:p>
            <a:pPr algn="ctr"/>
            <a:r>
              <a:rPr lang="en-US" sz="2800" dirty="0">
                <a:solidFill>
                  <a:schemeClr val="bg1"/>
                </a:solidFill>
                <a:latin typeface="Agency FB" pitchFamily="34" charset="0"/>
              </a:rPr>
              <a:t>Focusing on employee relationship-oriented behavior to raise collaboration </a:t>
            </a:r>
          </a:p>
        </p:txBody>
      </p:sp>
      <p:sp>
        <p:nvSpPr>
          <p:cNvPr id="15" name="TextBox 14"/>
          <p:cNvSpPr txBox="1"/>
          <p:nvPr/>
        </p:nvSpPr>
        <p:spPr>
          <a:xfrm>
            <a:off x="7410995" y="2403565"/>
            <a:ext cx="2207624" cy="3108543"/>
          </a:xfrm>
          <a:prstGeom prst="rect">
            <a:avLst/>
          </a:prstGeom>
          <a:noFill/>
        </p:spPr>
        <p:txBody>
          <a:bodyPr wrap="square" rtlCol="0">
            <a:spAutoFit/>
          </a:bodyPr>
          <a:lstStyle/>
          <a:p>
            <a:pPr algn="ctr"/>
            <a:r>
              <a:rPr lang="en-US" sz="2800" dirty="0">
                <a:solidFill>
                  <a:schemeClr val="bg1"/>
                </a:solidFill>
                <a:latin typeface="Agency FB" pitchFamily="34" charset="0"/>
              </a:rPr>
              <a:t>Focusing on the changing nature of the cultural perspectives to eliminate the workplace cultural dilemmas</a:t>
            </a:r>
          </a:p>
        </p:txBody>
      </p:sp>
      <p:sp>
        <p:nvSpPr>
          <p:cNvPr id="16" name="TextBox 15"/>
          <p:cNvSpPr txBox="1"/>
          <p:nvPr/>
        </p:nvSpPr>
        <p:spPr>
          <a:xfrm>
            <a:off x="9836331" y="2390502"/>
            <a:ext cx="2129246" cy="2246769"/>
          </a:xfrm>
          <a:prstGeom prst="rect">
            <a:avLst/>
          </a:prstGeom>
          <a:noFill/>
        </p:spPr>
        <p:txBody>
          <a:bodyPr wrap="square" rtlCol="0">
            <a:spAutoFit/>
          </a:bodyPr>
          <a:lstStyle/>
          <a:p>
            <a:pPr algn="ctr"/>
            <a:r>
              <a:rPr lang="en-US" sz="2800" dirty="0">
                <a:solidFill>
                  <a:schemeClr val="bg1"/>
                </a:solidFill>
                <a:latin typeface="Agency FB" pitchFamily="34" charset="0"/>
              </a:rPr>
              <a:t>Upgrading the hierarchical corporate structure by matrix structure</a:t>
            </a:r>
            <a:r>
              <a:rPr lang="en-US" dirty="0">
                <a:solidFill>
                  <a:schemeClr val="bg1"/>
                </a:solidFill>
              </a:rPr>
              <a:t>.</a:t>
            </a:r>
          </a:p>
        </p:txBody>
      </p:sp>
      <p:sp>
        <p:nvSpPr>
          <p:cNvPr id="17" name="Rectangle 16"/>
          <p:cNvSpPr/>
          <p:nvPr/>
        </p:nvSpPr>
        <p:spPr>
          <a:xfrm>
            <a:off x="169817" y="2207623"/>
            <a:ext cx="11861074" cy="783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243" y="13057"/>
            <a:ext cx="4036423" cy="707886"/>
          </a:xfrm>
          <a:prstGeom prst="rect">
            <a:avLst/>
          </a:prstGeom>
          <a:noFill/>
        </p:spPr>
        <p:txBody>
          <a:bodyPr wrap="square" rtlCol="0">
            <a:spAutoFit/>
          </a:bodyPr>
          <a:lstStyle/>
          <a:p>
            <a:r>
              <a:rPr lang="en-US" sz="4000" b="1" dirty="0">
                <a:solidFill>
                  <a:srgbClr val="00B0F0"/>
                </a:solidFill>
                <a:latin typeface="Bahnschrift SemiBold SemiConden" charset="0"/>
              </a:rPr>
              <a:t>References</a:t>
            </a:r>
            <a:endParaRPr lang="en-US" b="1" dirty="0">
              <a:solidFill>
                <a:srgbClr val="00B0F0"/>
              </a:solidFill>
              <a:latin typeface="Bahnschrift SemiBold SemiConden" charset="0"/>
            </a:endParaRPr>
          </a:p>
        </p:txBody>
      </p:sp>
      <p:sp>
        <p:nvSpPr>
          <p:cNvPr id="3" name="TextBox 2"/>
          <p:cNvSpPr txBox="1"/>
          <p:nvPr/>
        </p:nvSpPr>
        <p:spPr>
          <a:xfrm>
            <a:off x="209006" y="809897"/>
            <a:ext cx="11795760" cy="369332"/>
          </a:xfrm>
          <a:prstGeom prst="rect">
            <a:avLst/>
          </a:prstGeom>
          <a:noFill/>
        </p:spPr>
        <p:txBody>
          <a:bodyPr wrap="square" rtlCol="0">
            <a:spAutoFit/>
          </a:bodyPr>
          <a:lstStyle/>
          <a:p>
            <a:endParaRPr lang="en-US" dirty="0"/>
          </a:p>
        </p:txBody>
      </p:sp>
      <p:sp>
        <p:nvSpPr>
          <p:cNvPr id="5" name="TextBox 4"/>
          <p:cNvSpPr txBox="1"/>
          <p:nvPr/>
        </p:nvSpPr>
        <p:spPr>
          <a:xfrm>
            <a:off x="117562" y="692329"/>
            <a:ext cx="11717387" cy="5355312"/>
          </a:xfrm>
          <a:prstGeom prst="rect">
            <a:avLst/>
          </a:prstGeom>
          <a:noFill/>
        </p:spPr>
        <p:txBody>
          <a:bodyPr wrap="square" rtlCol="0">
            <a:spAutoFit/>
          </a:bodyPr>
          <a:lstStyle/>
          <a:p>
            <a:pPr algn="just"/>
            <a:r>
              <a:rPr lang="en-US" dirty="0" err="1"/>
              <a:t>Ananthan</a:t>
            </a:r>
            <a:r>
              <a:rPr lang="en-US" dirty="0"/>
              <a:t>, B., </a:t>
            </a:r>
            <a:r>
              <a:rPr lang="en-US" dirty="0" err="1"/>
              <a:t>Appannaiah</a:t>
            </a:r>
            <a:r>
              <a:rPr lang="en-US" dirty="0"/>
              <a:t>, H. and Reddy, P. (2017). </a:t>
            </a:r>
            <a:r>
              <a:rPr lang="en-US" i="1" dirty="0"/>
              <a:t>Business Management</a:t>
            </a:r>
            <a:r>
              <a:rPr lang="en-US" dirty="0"/>
              <a:t>. New Delhi: Himalaya Pub. House.</a:t>
            </a:r>
          </a:p>
          <a:p>
            <a:pPr algn="just"/>
            <a:r>
              <a:rPr lang="en-US" dirty="0"/>
              <a:t>Burrow, J., </a:t>
            </a:r>
            <a:r>
              <a:rPr lang="en-US" dirty="0" err="1"/>
              <a:t>Kleindl</a:t>
            </a:r>
            <a:r>
              <a:rPr lang="en-US" dirty="0"/>
              <a:t>, B., and </a:t>
            </a:r>
            <a:r>
              <a:rPr lang="en-US" dirty="0" err="1"/>
              <a:t>Becraft</a:t>
            </a:r>
            <a:r>
              <a:rPr lang="en-US" dirty="0"/>
              <a:t>, M. (2016). </a:t>
            </a:r>
            <a:r>
              <a:rPr lang="en-US" i="1" dirty="0"/>
              <a:t>Business management</a:t>
            </a:r>
            <a:r>
              <a:rPr lang="en-US" dirty="0"/>
              <a:t>.</a:t>
            </a:r>
          </a:p>
          <a:p>
            <a:pPr algn="just"/>
            <a:r>
              <a:rPr lang="en-US" dirty="0"/>
              <a:t>Cook, S. (2016). </a:t>
            </a:r>
            <a:r>
              <a:rPr lang="en-US" i="1" dirty="0"/>
              <a:t>Building a high-performance team</a:t>
            </a:r>
            <a:r>
              <a:rPr lang="en-US" dirty="0"/>
              <a:t>. IT Governance Publishing.</a:t>
            </a:r>
          </a:p>
          <a:p>
            <a:pPr algn="just"/>
            <a:r>
              <a:rPr lang="en-US" dirty="0"/>
              <a:t>Ford, R. (2019). </a:t>
            </a:r>
            <a:r>
              <a:rPr lang="en-US" i="1" dirty="0"/>
              <a:t>Think Fast, Talk Smart: Communication Techniques</a:t>
            </a:r>
            <a:r>
              <a:rPr lang="en-US" dirty="0"/>
              <a:t>. [online] YouTube. Available at: https://www.youtube.com/watch?v=HAnw168huqA [Accessed 28 Jul. 2019].</a:t>
            </a:r>
          </a:p>
          <a:p>
            <a:pPr algn="just"/>
            <a:r>
              <a:rPr lang="en-US" dirty="0" err="1"/>
              <a:t>Guttman</a:t>
            </a:r>
            <a:r>
              <a:rPr lang="en-US" dirty="0"/>
              <a:t>, H. (2016). The leader's role in managing conflict. </a:t>
            </a:r>
            <a:r>
              <a:rPr lang="en-US" i="1" dirty="0"/>
              <a:t>Leader to Leader</a:t>
            </a:r>
            <a:r>
              <a:rPr lang="en-US" dirty="0"/>
              <a:t>, 2004(31), pp.48-53.</a:t>
            </a:r>
          </a:p>
          <a:p>
            <a:pPr algn="just"/>
            <a:r>
              <a:rPr lang="en-US" dirty="0"/>
              <a:t>Harvard Business Review. (2019). </a:t>
            </a:r>
            <a:r>
              <a:rPr lang="en-US" i="1" dirty="0"/>
              <a:t>The New Managerial Work</a:t>
            </a:r>
            <a:r>
              <a:rPr lang="en-US" dirty="0"/>
              <a:t>. [online] Available at https://hbr.org/1989/11/the-new-managerial-work [Accessed 28 Jul. 2019].</a:t>
            </a:r>
          </a:p>
          <a:p>
            <a:pPr algn="just"/>
            <a:r>
              <a:rPr lang="en-US" dirty="0"/>
              <a:t>Kelloggcompany.com. (2019). </a:t>
            </a:r>
            <a:r>
              <a:rPr lang="en-US" i="1" dirty="0" err="1"/>
              <a:t>Kelloggcompany</a:t>
            </a:r>
            <a:r>
              <a:rPr lang="en-US" dirty="0"/>
              <a:t>. [online] Available at: https://www.kelloggcompany.com/en_US/home.html [Accessed 28 Jul. 2019].</a:t>
            </a:r>
          </a:p>
          <a:p>
            <a:pPr algn="just"/>
            <a:r>
              <a:rPr lang="en-US" dirty="0"/>
              <a:t>Kellogg's (2019). [online] Kelloggcompany.com. Available at: https://www.kelloggcompany.com/en_US/home.html [Accessed 28 Jul. 2019].</a:t>
            </a:r>
          </a:p>
          <a:p>
            <a:pPr algn="just"/>
            <a:r>
              <a:rPr lang="en-US" dirty="0"/>
              <a:t>Managementstudyguide.com. (2019). </a:t>
            </a:r>
            <a:r>
              <a:rPr lang="en-US" i="1" dirty="0"/>
              <a:t>Role of a Leader</a:t>
            </a:r>
            <a:r>
              <a:rPr lang="en-US" dirty="0"/>
              <a:t>. [online] Available at https://www.managementstudyguide.com/role_of_a_leader.htm [Accessed 28 Jul. 2019].</a:t>
            </a:r>
          </a:p>
          <a:p>
            <a:pPr algn="just"/>
            <a:r>
              <a:rPr lang="en-US" dirty="0"/>
              <a:t>Quick, T. (2016). </a:t>
            </a:r>
            <a:r>
              <a:rPr lang="en-US" i="1" dirty="0"/>
              <a:t>Successful team building</a:t>
            </a:r>
            <a:r>
              <a:rPr lang="en-US" dirty="0"/>
              <a:t>. New York: AMACOM, American Management Association.</a:t>
            </a:r>
          </a:p>
          <a:p>
            <a:pPr algn="just"/>
            <a:r>
              <a:rPr lang="en-GB" dirty="0" err="1"/>
              <a:t>Saini</a:t>
            </a:r>
            <a:r>
              <a:rPr lang="en-GB" dirty="0"/>
              <a:t>, D. (2015). Integral Leadership Style: A New Perspective. </a:t>
            </a:r>
            <a:r>
              <a:rPr lang="en-GB" i="1" dirty="0"/>
              <a:t>International Journal of Leadership</a:t>
            </a:r>
            <a:r>
              <a:rPr lang="en-GB" dirty="0"/>
              <a:t>, 3(2).</a:t>
            </a:r>
            <a:endParaRPr lang="en-US" dirty="0"/>
          </a:p>
          <a:p>
            <a:pPr algn="just"/>
            <a:r>
              <a:rPr lang="en-US" dirty="0"/>
              <a:t>Tracy, B. (2019). </a:t>
            </a:r>
            <a:r>
              <a:rPr lang="en-US" i="1" dirty="0"/>
              <a:t>The Role of a Leader</a:t>
            </a:r>
            <a:r>
              <a:rPr lang="en-US" dirty="0"/>
              <a:t>. [online] Entrepreneur. Available at: https://www.entrepreneur.com/article/189618 [Accessed 28 Jul. 2019].</a:t>
            </a:r>
          </a:p>
          <a:p>
            <a:pPr algn="just"/>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352</TotalTime>
  <Words>3783</Words>
  <Application>Microsoft Office PowerPoint</Application>
  <PresentationFormat>Ecran lat</PresentationFormat>
  <Paragraphs>247</Paragraphs>
  <Slides>28</Slides>
  <Notes>7</Notes>
  <HiddenSlides>0</HiddenSlides>
  <MMClips>0</MMClips>
  <ScaleCrop>false</ScaleCrop>
  <HeadingPairs>
    <vt:vector size="4" baseType="variant">
      <vt:variant>
        <vt:lpstr>Temă</vt:lpstr>
      </vt:variant>
      <vt:variant>
        <vt:i4>1</vt:i4>
      </vt:variant>
      <vt:variant>
        <vt:lpstr>Titluri diapozitive</vt:lpstr>
      </vt:variant>
      <vt:variant>
        <vt:i4>28</vt:i4>
      </vt:variant>
    </vt:vector>
  </HeadingPairs>
  <TitlesOfParts>
    <vt:vector size="29" baseType="lpstr">
      <vt:lpstr>Office Theme</vt:lpstr>
      <vt:lpstr>Introduction to Modern Workplace</vt:lpstr>
      <vt:lpstr>Team and Tasks… Using Belbin(1969) team role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Exploring the cultural issues at Kellogg's </vt:lpstr>
      <vt:lpstr>Prezentare PowerPoint</vt:lpstr>
      <vt:lpstr>Prezentare PowerPoint</vt:lpstr>
      <vt:lpstr>Prezentare PowerPoint</vt:lpstr>
      <vt:lpstr>Human Relations Approach at Kellogg’s </vt:lpstr>
      <vt:lpstr>Scientific Management at Kellogg’s </vt:lpstr>
      <vt:lpstr>Prezentare PowerPoint</vt:lpstr>
      <vt:lpstr>Prezentare PowerPoint</vt:lpstr>
      <vt:lpstr>Psychological theories and explanatory frameworks of individual behavior</vt:lpstr>
      <vt:lpstr>The nature and behavior of the project team for the case study on Kellogg's</vt:lpstr>
      <vt:lpstr>The nature of workgroups and teams and their behavior at Kellogg's</vt:lpstr>
      <vt:lpstr>The nature of workgroups and teams and their behavior at Kellogg's</vt:lpstr>
      <vt:lpstr>The nature of workgroups and teams and their behavior at Kellogg's</vt:lpstr>
      <vt:lpstr>The nature of workgroups and teams and their behavior at Kellogg's</vt:lpstr>
      <vt:lpstr>Conclusion</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Petrescu Daniela</cp:lastModifiedBy>
  <cp:revision>63</cp:revision>
  <dcterms:created xsi:type="dcterms:W3CDTF">2019-08-06T12:47:34Z</dcterms:created>
  <dcterms:modified xsi:type="dcterms:W3CDTF">2019-08-20T18:06:24Z</dcterms:modified>
</cp:coreProperties>
</file>