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56" r:id="rId2"/>
    <p:sldId id="257" r:id="rId3"/>
    <p:sldId id="302" r:id="rId4"/>
    <p:sldId id="303" r:id="rId5"/>
    <p:sldId id="258" r:id="rId6"/>
    <p:sldId id="263" r:id="rId7"/>
    <p:sldId id="259" r:id="rId8"/>
    <p:sldId id="260" r:id="rId9"/>
    <p:sldId id="261" r:id="rId10"/>
    <p:sldId id="262" r:id="rId11"/>
    <p:sldId id="264" r:id="rId12"/>
    <p:sldId id="265" r:id="rId13"/>
    <p:sldId id="267" r:id="rId14"/>
    <p:sldId id="266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6" r:id="rId23"/>
    <p:sldId id="275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92" r:id="rId37"/>
    <p:sldId id="293" r:id="rId38"/>
    <p:sldId id="289" r:id="rId39"/>
    <p:sldId id="291" r:id="rId40"/>
    <p:sldId id="290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1" autoAdjust="0"/>
    <p:restoredTop sz="94660"/>
  </p:normalViewPr>
  <p:slideViewPr>
    <p:cSldViewPr snapToGrid="0">
      <p:cViewPr varScale="1">
        <p:scale>
          <a:sx n="44" d="100"/>
          <a:sy n="44" d="100"/>
        </p:scale>
        <p:origin x="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ke Roach" userId="3c173453-1e89-4ab7-a897-c035ad6940d7" providerId="ADAL" clId="{00D40387-98DF-4DA2-ABAA-4FD379C54D53}"/>
    <pc:docChg chg="addSld modSld">
      <pc:chgData name="Luke Roach" userId="3c173453-1e89-4ab7-a897-c035ad6940d7" providerId="ADAL" clId="{00D40387-98DF-4DA2-ABAA-4FD379C54D53}" dt="2022-02-11T12:25:03.250" v="13" actId="20577"/>
      <pc:docMkLst>
        <pc:docMk/>
      </pc:docMkLst>
      <pc:sldChg chg="modSp new mod">
        <pc:chgData name="Luke Roach" userId="3c173453-1e89-4ab7-a897-c035ad6940d7" providerId="ADAL" clId="{00D40387-98DF-4DA2-ABAA-4FD379C54D53}" dt="2022-02-11T12:25:03.250" v="13" actId="20577"/>
        <pc:sldMkLst>
          <pc:docMk/>
          <pc:sldMk cId="797483248" sldId="303"/>
        </pc:sldMkLst>
        <pc:spChg chg="mod">
          <ac:chgData name="Luke Roach" userId="3c173453-1e89-4ab7-a897-c035ad6940d7" providerId="ADAL" clId="{00D40387-98DF-4DA2-ABAA-4FD379C54D53}" dt="2022-02-11T12:25:03.250" v="13" actId="20577"/>
          <ac:spMkLst>
            <pc:docMk/>
            <pc:sldMk cId="797483248" sldId="303"/>
            <ac:spMk id="2" creationId="{102E1CBF-8124-4B1C-963C-79754C34FE81}"/>
          </ac:spMkLst>
        </pc:spChg>
        <pc:spChg chg="mod">
          <ac:chgData name="Luke Roach" userId="3c173453-1e89-4ab7-a897-c035ad6940d7" providerId="ADAL" clId="{00D40387-98DF-4DA2-ABAA-4FD379C54D53}" dt="2022-02-11T12:24:58.521" v="1"/>
          <ac:spMkLst>
            <pc:docMk/>
            <pc:sldMk cId="797483248" sldId="303"/>
            <ac:spMk id="3" creationId="{13591BF7-BAE4-4709-9830-103D7E8B3BAF}"/>
          </ac:spMkLst>
        </pc:spChg>
      </pc:sldChg>
    </pc:docChg>
  </pc:docChgLst>
  <pc:docChgLst>
    <pc:chgData name="Luke Roach" userId="3c173453-1e89-4ab7-a897-c035ad6940d7" providerId="ADAL" clId="{12986407-57CB-42F6-8824-5DAF37F62583}"/>
    <pc:docChg chg="modSld">
      <pc:chgData name="Luke Roach" userId="3c173453-1e89-4ab7-a897-c035ad6940d7" providerId="ADAL" clId="{12986407-57CB-42F6-8824-5DAF37F62583}" dt="2022-02-11T12:52:13.460" v="0" actId="1076"/>
      <pc:docMkLst>
        <pc:docMk/>
      </pc:docMkLst>
      <pc:sldChg chg="modSp mod">
        <pc:chgData name="Luke Roach" userId="3c173453-1e89-4ab7-a897-c035ad6940d7" providerId="ADAL" clId="{12986407-57CB-42F6-8824-5DAF37F62583}" dt="2022-02-11T12:52:13.460" v="0" actId="1076"/>
        <pc:sldMkLst>
          <pc:docMk/>
          <pc:sldMk cId="3384925301" sldId="263"/>
        </pc:sldMkLst>
        <pc:picChg chg="mod">
          <ac:chgData name="Luke Roach" userId="3c173453-1e89-4ab7-a897-c035ad6940d7" providerId="ADAL" clId="{12986407-57CB-42F6-8824-5DAF37F62583}" dt="2022-02-11T12:52:13.460" v="0" actId="1076"/>
          <ac:picMkLst>
            <pc:docMk/>
            <pc:sldMk cId="3384925301" sldId="263"/>
            <ac:picMk id="4" creationId="{D0B2AF20-90BC-481B-8494-6806EC9BF41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79E576-36ED-4CFB-983D-35BB42D5CF9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40C135-4416-4527-AD44-6AEAAAA81EFA}">
      <dgm:prSet/>
      <dgm:spPr/>
      <dgm:t>
        <a:bodyPr/>
        <a:lstStyle/>
        <a:p>
          <a:r>
            <a:rPr lang="en-GB"/>
            <a:t>Personality disorder, not mental illness</a:t>
          </a:r>
          <a:endParaRPr lang="en-US"/>
        </a:p>
      </dgm:t>
    </dgm:pt>
    <dgm:pt modelId="{83DE25C8-9042-429E-AC50-6CCD61C25D43}" type="parTrans" cxnId="{32F29166-CC9E-483C-87F8-79B2E275A701}">
      <dgm:prSet/>
      <dgm:spPr/>
      <dgm:t>
        <a:bodyPr/>
        <a:lstStyle/>
        <a:p>
          <a:endParaRPr lang="en-US"/>
        </a:p>
      </dgm:t>
    </dgm:pt>
    <dgm:pt modelId="{3CED15CD-8B0E-45FB-B54A-CD674971D4EE}" type="sibTrans" cxnId="{32F29166-CC9E-483C-87F8-79B2E275A701}">
      <dgm:prSet/>
      <dgm:spPr/>
      <dgm:t>
        <a:bodyPr/>
        <a:lstStyle/>
        <a:p>
          <a:endParaRPr lang="en-US"/>
        </a:p>
      </dgm:t>
    </dgm:pt>
    <dgm:pt modelId="{CC2DDC8B-0ECC-47AA-BA61-CE49B61DB044}">
      <dgm:prSet/>
      <dgm:spPr/>
      <dgm:t>
        <a:bodyPr/>
        <a:lstStyle/>
        <a:p>
          <a:r>
            <a:rPr lang="en-GB"/>
            <a:t>Can be associated with serious and violent criminality</a:t>
          </a:r>
          <a:endParaRPr lang="en-US"/>
        </a:p>
      </dgm:t>
    </dgm:pt>
    <dgm:pt modelId="{CC38917C-8B9C-417B-AB67-C7EAE57DB1F1}" type="parTrans" cxnId="{AFCE0957-F17E-487E-9D55-5D9C0BB9E712}">
      <dgm:prSet/>
      <dgm:spPr/>
      <dgm:t>
        <a:bodyPr/>
        <a:lstStyle/>
        <a:p>
          <a:endParaRPr lang="en-US"/>
        </a:p>
      </dgm:t>
    </dgm:pt>
    <dgm:pt modelId="{AB7ECB9F-BC7E-4CAE-9C55-FF93864EBDA5}" type="sibTrans" cxnId="{AFCE0957-F17E-487E-9D55-5D9C0BB9E712}">
      <dgm:prSet/>
      <dgm:spPr/>
      <dgm:t>
        <a:bodyPr/>
        <a:lstStyle/>
        <a:p>
          <a:endParaRPr lang="en-US"/>
        </a:p>
      </dgm:t>
    </dgm:pt>
    <dgm:pt modelId="{40E10D8A-EB61-46A1-BEC8-EAAFB4B0434F}">
      <dgm:prSet/>
      <dgm:spPr/>
      <dgm:t>
        <a:bodyPr/>
        <a:lstStyle/>
        <a:p>
          <a:r>
            <a:rPr lang="en-GB"/>
            <a:t>Biosocial theories suggest link between low central nervous system stimulation, sometimes seen in psychopathy, and criminal behaviour</a:t>
          </a:r>
          <a:endParaRPr lang="en-US"/>
        </a:p>
      </dgm:t>
    </dgm:pt>
    <dgm:pt modelId="{B7F44934-6139-494A-8A50-DA6E0EF593C1}" type="parTrans" cxnId="{68BED972-A2B1-4EB8-B906-4D4AE7162EEF}">
      <dgm:prSet/>
      <dgm:spPr/>
      <dgm:t>
        <a:bodyPr/>
        <a:lstStyle/>
        <a:p>
          <a:endParaRPr lang="en-US"/>
        </a:p>
      </dgm:t>
    </dgm:pt>
    <dgm:pt modelId="{D2C97B31-2966-4287-BBD6-1DB5C02F4035}" type="sibTrans" cxnId="{68BED972-A2B1-4EB8-B906-4D4AE7162EEF}">
      <dgm:prSet/>
      <dgm:spPr/>
      <dgm:t>
        <a:bodyPr/>
        <a:lstStyle/>
        <a:p>
          <a:endParaRPr lang="en-US"/>
        </a:p>
      </dgm:t>
    </dgm:pt>
    <dgm:pt modelId="{DEC3D57C-B1F5-44A1-81F3-24F73838FE11}" type="pres">
      <dgm:prSet presAssocID="{8179E576-36ED-4CFB-983D-35BB42D5CF9C}" presName="vert0" presStyleCnt="0">
        <dgm:presLayoutVars>
          <dgm:dir/>
          <dgm:animOne val="branch"/>
          <dgm:animLvl val="lvl"/>
        </dgm:presLayoutVars>
      </dgm:prSet>
      <dgm:spPr/>
    </dgm:pt>
    <dgm:pt modelId="{C605D2C9-E2E2-4B2A-B42F-91D1FD2CFCC4}" type="pres">
      <dgm:prSet presAssocID="{0C40C135-4416-4527-AD44-6AEAAAA81EFA}" presName="thickLine" presStyleLbl="alignNode1" presStyleIdx="0" presStyleCnt="3"/>
      <dgm:spPr/>
    </dgm:pt>
    <dgm:pt modelId="{2E3D51F2-4F51-4BF2-9059-F94F0626D101}" type="pres">
      <dgm:prSet presAssocID="{0C40C135-4416-4527-AD44-6AEAAAA81EFA}" presName="horz1" presStyleCnt="0"/>
      <dgm:spPr/>
    </dgm:pt>
    <dgm:pt modelId="{29E97B09-1573-46B7-B7D5-97E3B9DF97E1}" type="pres">
      <dgm:prSet presAssocID="{0C40C135-4416-4527-AD44-6AEAAAA81EFA}" presName="tx1" presStyleLbl="revTx" presStyleIdx="0" presStyleCnt="3"/>
      <dgm:spPr/>
    </dgm:pt>
    <dgm:pt modelId="{92DF823E-88BE-4474-AFEB-4B27E83EE961}" type="pres">
      <dgm:prSet presAssocID="{0C40C135-4416-4527-AD44-6AEAAAA81EFA}" presName="vert1" presStyleCnt="0"/>
      <dgm:spPr/>
    </dgm:pt>
    <dgm:pt modelId="{1EB4321B-55CA-48FA-B905-C2E447278D7B}" type="pres">
      <dgm:prSet presAssocID="{CC2DDC8B-0ECC-47AA-BA61-CE49B61DB044}" presName="thickLine" presStyleLbl="alignNode1" presStyleIdx="1" presStyleCnt="3"/>
      <dgm:spPr/>
    </dgm:pt>
    <dgm:pt modelId="{5409CE2F-8F55-4DB6-9435-84A3B1AD3313}" type="pres">
      <dgm:prSet presAssocID="{CC2DDC8B-0ECC-47AA-BA61-CE49B61DB044}" presName="horz1" presStyleCnt="0"/>
      <dgm:spPr/>
    </dgm:pt>
    <dgm:pt modelId="{A886C96C-5308-4BAB-9B84-A4FC5C013434}" type="pres">
      <dgm:prSet presAssocID="{CC2DDC8B-0ECC-47AA-BA61-CE49B61DB044}" presName="tx1" presStyleLbl="revTx" presStyleIdx="1" presStyleCnt="3"/>
      <dgm:spPr/>
    </dgm:pt>
    <dgm:pt modelId="{F8ED0C8B-0EF8-41EF-8E21-55DB957BC2E7}" type="pres">
      <dgm:prSet presAssocID="{CC2DDC8B-0ECC-47AA-BA61-CE49B61DB044}" presName="vert1" presStyleCnt="0"/>
      <dgm:spPr/>
    </dgm:pt>
    <dgm:pt modelId="{68A88516-4956-4D6C-B7E9-99F4B7B34C73}" type="pres">
      <dgm:prSet presAssocID="{40E10D8A-EB61-46A1-BEC8-EAAFB4B0434F}" presName="thickLine" presStyleLbl="alignNode1" presStyleIdx="2" presStyleCnt="3"/>
      <dgm:spPr/>
    </dgm:pt>
    <dgm:pt modelId="{B740A577-F364-4C74-90CA-4A30A1551555}" type="pres">
      <dgm:prSet presAssocID="{40E10D8A-EB61-46A1-BEC8-EAAFB4B0434F}" presName="horz1" presStyleCnt="0"/>
      <dgm:spPr/>
    </dgm:pt>
    <dgm:pt modelId="{80211DD3-7910-4AD7-9404-BDCF358732DD}" type="pres">
      <dgm:prSet presAssocID="{40E10D8A-EB61-46A1-BEC8-EAAFB4B0434F}" presName="tx1" presStyleLbl="revTx" presStyleIdx="2" presStyleCnt="3"/>
      <dgm:spPr/>
    </dgm:pt>
    <dgm:pt modelId="{BA7ABE83-D70A-402C-A5E2-23D86E57AD11}" type="pres">
      <dgm:prSet presAssocID="{40E10D8A-EB61-46A1-BEC8-EAAFB4B0434F}" presName="vert1" presStyleCnt="0"/>
      <dgm:spPr/>
    </dgm:pt>
  </dgm:ptLst>
  <dgm:cxnLst>
    <dgm:cxn modelId="{D6DAFB14-5A53-4EB0-9153-319D0C4CE7B7}" type="presOf" srcId="{40E10D8A-EB61-46A1-BEC8-EAAFB4B0434F}" destId="{80211DD3-7910-4AD7-9404-BDCF358732DD}" srcOrd="0" destOrd="0" presId="urn:microsoft.com/office/officeart/2008/layout/LinedList"/>
    <dgm:cxn modelId="{32F29166-CC9E-483C-87F8-79B2E275A701}" srcId="{8179E576-36ED-4CFB-983D-35BB42D5CF9C}" destId="{0C40C135-4416-4527-AD44-6AEAAAA81EFA}" srcOrd="0" destOrd="0" parTransId="{83DE25C8-9042-429E-AC50-6CCD61C25D43}" sibTransId="{3CED15CD-8B0E-45FB-B54A-CD674971D4EE}"/>
    <dgm:cxn modelId="{62B07769-DE8D-4E68-926D-4CEE7139026D}" type="presOf" srcId="{0C40C135-4416-4527-AD44-6AEAAAA81EFA}" destId="{29E97B09-1573-46B7-B7D5-97E3B9DF97E1}" srcOrd="0" destOrd="0" presId="urn:microsoft.com/office/officeart/2008/layout/LinedList"/>
    <dgm:cxn modelId="{68BED972-A2B1-4EB8-B906-4D4AE7162EEF}" srcId="{8179E576-36ED-4CFB-983D-35BB42D5CF9C}" destId="{40E10D8A-EB61-46A1-BEC8-EAAFB4B0434F}" srcOrd="2" destOrd="0" parTransId="{B7F44934-6139-494A-8A50-DA6E0EF593C1}" sibTransId="{D2C97B31-2966-4287-BBD6-1DB5C02F4035}"/>
    <dgm:cxn modelId="{AFCE0957-F17E-487E-9D55-5D9C0BB9E712}" srcId="{8179E576-36ED-4CFB-983D-35BB42D5CF9C}" destId="{CC2DDC8B-0ECC-47AA-BA61-CE49B61DB044}" srcOrd="1" destOrd="0" parTransId="{CC38917C-8B9C-417B-AB67-C7EAE57DB1F1}" sibTransId="{AB7ECB9F-BC7E-4CAE-9C55-FF93864EBDA5}"/>
    <dgm:cxn modelId="{65EA409D-6C2E-4396-AE7D-D1198BB7C38C}" type="presOf" srcId="{8179E576-36ED-4CFB-983D-35BB42D5CF9C}" destId="{DEC3D57C-B1F5-44A1-81F3-24F73838FE11}" srcOrd="0" destOrd="0" presId="urn:microsoft.com/office/officeart/2008/layout/LinedList"/>
    <dgm:cxn modelId="{7068CFAD-D806-46CE-829D-2F41F0B9C551}" type="presOf" srcId="{CC2DDC8B-0ECC-47AA-BA61-CE49B61DB044}" destId="{A886C96C-5308-4BAB-9B84-A4FC5C013434}" srcOrd="0" destOrd="0" presId="urn:microsoft.com/office/officeart/2008/layout/LinedList"/>
    <dgm:cxn modelId="{AEC5CF7C-DF64-4E2D-82AA-BBFCF6F997FC}" type="presParOf" srcId="{DEC3D57C-B1F5-44A1-81F3-24F73838FE11}" destId="{C605D2C9-E2E2-4B2A-B42F-91D1FD2CFCC4}" srcOrd="0" destOrd="0" presId="urn:microsoft.com/office/officeart/2008/layout/LinedList"/>
    <dgm:cxn modelId="{35FEC823-EC2F-49FB-B5D4-CFFA1D13370C}" type="presParOf" srcId="{DEC3D57C-B1F5-44A1-81F3-24F73838FE11}" destId="{2E3D51F2-4F51-4BF2-9059-F94F0626D101}" srcOrd="1" destOrd="0" presId="urn:microsoft.com/office/officeart/2008/layout/LinedList"/>
    <dgm:cxn modelId="{1078A356-906C-4DDB-A13A-949167571F5D}" type="presParOf" srcId="{2E3D51F2-4F51-4BF2-9059-F94F0626D101}" destId="{29E97B09-1573-46B7-B7D5-97E3B9DF97E1}" srcOrd="0" destOrd="0" presId="urn:microsoft.com/office/officeart/2008/layout/LinedList"/>
    <dgm:cxn modelId="{73741505-5017-44EA-83EB-C7B733082868}" type="presParOf" srcId="{2E3D51F2-4F51-4BF2-9059-F94F0626D101}" destId="{92DF823E-88BE-4474-AFEB-4B27E83EE961}" srcOrd="1" destOrd="0" presId="urn:microsoft.com/office/officeart/2008/layout/LinedList"/>
    <dgm:cxn modelId="{0376E15C-003E-4EE5-993B-69973D3C5A0C}" type="presParOf" srcId="{DEC3D57C-B1F5-44A1-81F3-24F73838FE11}" destId="{1EB4321B-55CA-48FA-B905-C2E447278D7B}" srcOrd="2" destOrd="0" presId="urn:microsoft.com/office/officeart/2008/layout/LinedList"/>
    <dgm:cxn modelId="{FB48C9A3-C00F-4EEB-B3F2-3C713CC83163}" type="presParOf" srcId="{DEC3D57C-B1F5-44A1-81F3-24F73838FE11}" destId="{5409CE2F-8F55-4DB6-9435-84A3B1AD3313}" srcOrd="3" destOrd="0" presId="urn:microsoft.com/office/officeart/2008/layout/LinedList"/>
    <dgm:cxn modelId="{C5D22071-3F1E-4FC1-A13A-5C016D3B3E57}" type="presParOf" srcId="{5409CE2F-8F55-4DB6-9435-84A3B1AD3313}" destId="{A886C96C-5308-4BAB-9B84-A4FC5C013434}" srcOrd="0" destOrd="0" presId="urn:microsoft.com/office/officeart/2008/layout/LinedList"/>
    <dgm:cxn modelId="{9799CB86-2AD5-40B5-84F7-837D79DF71F5}" type="presParOf" srcId="{5409CE2F-8F55-4DB6-9435-84A3B1AD3313}" destId="{F8ED0C8B-0EF8-41EF-8E21-55DB957BC2E7}" srcOrd="1" destOrd="0" presId="urn:microsoft.com/office/officeart/2008/layout/LinedList"/>
    <dgm:cxn modelId="{07562586-CD75-4B3E-B75B-4D62ADC4414D}" type="presParOf" srcId="{DEC3D57C-B1F5-44A1-81F3-24F73838FE11}" destId="{68A88516-4956-4D6C-B7E9-99F4B7B34C73}" srcOrd="4" destOrd="0" presId="urn:microsoft.com/office/officeart/2008/layout/LinedList"/>
    <dgm:cxn modelId="{CA1E8B35-E188-4E24-AA34-5755D34A343A}" type="presParOf" srcId="{DEC3D57C-B1F5-44A1-81F3-24F73838FE11}" destId="{B740A577-F364-4C74-90CA-4A30A1551555}" srcOrd="5" destOrd="0" presId="urn:microsoft.com/office/officeart/2008/layout/LinedList"/>
    <dgm:cxn modelId="{2FC7CB0B-6627-455C-BB7A-4FD51A99EE41}" type="presParOf" srcId="{B740A577-F364-4C74-90CA-4A30A1551555}" destId="{80211DD3-7910-4AD7-9404-BDCF358732DD}" srcOrd="0" destOrd="0" presId="urn:microsoft.com/office/officeart/2008/layout/LinedList"/>
    <dgm:cxn modelId="{CF0EABFB-7817-45DD-B026-9483CFEE8FC7}" type="presParOf" srcId="{B740A577-F364-4C74-90CA-4A30A1551555}" destId="{BA7ABE83-D70A-402C-A5E2-23D86E57AD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05D2C9-E2E2-4B2A-B42F-91D1FD2CFCC4}">
      <dsp:nvSpPr>
        <dsp:cNvPr id="0" name=""/>
        <dsp:cNvSpPr/>
      </dsp:nvSpPr>
      <dsp:spPr>
        <a:xfrm>
          <a:off x="0" y="2797"/>
          <a:ext cx="65714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97B09-1573-46B7-B7D5-97E3B9DF97E1}">
      <dsp:nvSpPr>
        <dsp:cNvPr id="0" name=""/>
        <dsp:cNvSpPr/>
      </dsp:nvSpPr>
      <dsp:spPr>
        <a:xfrm>
          <a:off x="0" y="2797"/>
          <a:ext cx="6571413" cy="190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Personality disorder, not mental illness</a:t>
          </a:r>
          <a:endParaRPr lang="en-US" sz="2900" kern="1200"/>
        </a:p>
      </dsp:txBody>
      <dsp:txXfrm>
        <a:off x="0" y="2797"/>
        <a:ext cx="6571413" cy="1908030"/>
      </dsp:txXfrm>
    </dsp:sp>
    <dsp:sp modelId="{1EB4321B-55CA-48FA-B905-C2E447278D7B}">
      <dsp:nvSpPr>
        <dsp:cNvPr id="0" name=""/>
        <dsp:cNvSpPr/>
      </dsp:nvSpPr>
      <dsp:spPr>
        <a:xfrm>
          <a:off x="0" y="1910827"/>
          <a:ext cx="6571413" cy="0"/>
        </a:xfrm>
        <a:prstGeom prst="line">
          <a:avLst/>
        </a:prstGeom>
        <a:solidFill>
          <a:schemeClr val="accent2">
            <a:hueOff val="-1241385"/>
            <a:satOff val="-1965"/>
            <a:lumOff val="-1176"/>
            <a:alphaOff val="0"/>
          </a:schemeClr>
        </a:solidFill>
        <a:ln w="12700" cap="flat" cmpd="sng" algn="ctr">
          <a:solidFill>
            <a:schemeClr val="accent2">
              <a:hueOff val="-1241385"/>
              <a:satOff val="-1965"/>
              <a:lumOff val="-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6C96C-5308-4BAB-9B84-A4FC5C013434}">
      <dsp:nvSpPr>
        <dsp:cNvPr id="0" name=""/>
        <dsp:cNvSpPr/>
      </dsp:nvSpPr>
      <dsp:spPr>
        <a:xfrm>
          <a:off x="0" y="1910827"/>
          <a:ext cx="6571413" cy="190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Can be associated with serious and violent criminality</a:t>
          </a:r>
          <a:endParaRPr lang="en-US" sz="2900" kern="1200"/>
        </a:p>
      </dsp:txBody>
      <dsp:txXfrm>
        <a:off x="0" y="1910827"/>
        <a:ext cx="6571413" cy="1908030"/>
      </dsp:txXfrm>
    </dsp:sp>
    <dsp:sp modelId="{68A88516-4956-4D6C-B7E9-99F4B7B34C73}">
      <dsp:nvSpPr>
        <dsp:cNvPr id="0" name=""/>
        <dsp:cNvSpPr/>
      </dsp:nvSpPr>
      <dsp:spPr>
        <a:xfrm>
          <a:off x="0" y="3818858"/>
          <a:ext cx="6571413" cy="0"/>
        </a:xfrm>
        <a:prstGeom prst="line">
          <a:avLst/>
        </a:prstGeom>
        <a:solidFill>
          <a:schemeClr val="accent2">
            <a:hueOff val="-2482771"/>
            <a:satOff val="-3929"/>
            <a:lumOff val="-2352"/>
            <a:alphaOff val="0"/>
          </a:schemeClr>
        </a:solidFill>
        <a:ln w="12700" cap="flat" cmpd="sng" algn="ctr">
          <a:solidFill>
            <a:schemeClr val="accent2">
              <a:hueOff val="-2482771"/>
              <a:satOff val="-3929"/>
              <a:lumOff val="-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11DD3-7910-4AD7-9404-BDCF358732DD}">
      <dsp:nvSpPr>
        <dsp:cNvPr id="0" name=""/>
        <dsp:cNvSpPr/>
      </dsp:nvSpPr>
      <dsp:spPr>
        <a:xfrm>
          <a:off x="0" y="3818858"/>
          <a:ext cx="6571413" cy="190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Biosocial theories suggest link between low central nervous system stimulation, sometimes seen in psychopathy, and criminal behaviour</a:t>
          </a:r>
          <a:endParaRPr lang="en-US" sz="2900" kern="1200"/>
        </a:p>
      </dsp:txBody>
      <dsp:txXfrm>
        <a:off x="0" y="3818858"/>
        <a:ext cx="6571413" cy="1908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807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582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1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917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422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217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071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2/11/2022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9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44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19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600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2/11/2022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327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abs/10.1080/10911359.2011.56495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V3sqKiK85U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1ONr4GahC8?feature=oembed" TargetMode="Externa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104332FF-8349-42A5-B5C8-5EE3825CE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128B9E-C308-425F-B9F0-AA455CA1EC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6521" y="396117"/>
            <a:ext cx="5217172" cy="1158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100">
                <a:ea typeface="+mj-ea"/>
              </a:rPr>
              <a:t>Policing Models, Powers and Society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68C940D-4516-4630-B49F-65C1A82FE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91258" y="619275"/>
            <a:ext cx="932200" cy="932200"/>
            <a:chOff x="10791258" y="619275"/>
            <a:chExt cx="932200" cy="932200"/>
          </a:xfrm>
        </p:grpSpPr>
        <p:sp>
          <p:nvSpPr>
            <p:cNvPr id="34" name="Graphic 212">
              <a:extLst>
                <a:ext uri="{FF2B5EF4-FFF2-40B4-BE49-F238E27FC236}">
                  <a16:creationId xmlns:a16="http://schemas.microsoft.com/office/drawing/2014/main" id="{160C130F-E752-44CF-98A8-75490C2A2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5" name="Graphic 212">
              <a:extLst>
                <a:ext uri="{FF2B5EF4-FFF2-40B4-BE49-F238E27FC236}">
                  <a16:creationId xmlns:a16="http://schemas.microsoft.com/office/drawing/2014/main" id="{9690DAC5-9FBA-4943-959B-751AF2B46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91258" y="619275"/>
              <a:ext cx="932200" cy="932200"/>
            </a:xfrm>
            <a:custGeom>
              <a:avLst/>
              <a:gdLst>
                <a:gd name="connsiteX0" fmla="*/ 403574 w 807148"/>
                <a:gd name="connsiteY0" fmla="*/ 0 h 807148"/>
                <a:gd name="connsiteX1" fmla="*/ 0 w 807148"/>
                <a:gd name="connsiteY1" fmla="*/ 403574 h 807148"/>
                <a:gd name="connsiteX2" fmla="*/ 403574 w 807148"/>
                <a:gd name="connsiteY2" fmla="*/ 807149 h 807148"/>
                <a:gd name="connsiteX3" fmla="*/ 807149 w 807148"/>
                <a:gd name="connsiteY3" fmla="*/ 403574 h 807148"/>
                <a:gd name="connsiteX4" fmla="*/ 403574 w 807148"/>
                <a:gd name="connsiteY4" fmla="*/ 0 h 807148"/>
                <a:gd name="connsiteX5" fmla="*/ 403574 w 807148"/>
                <a:gd name="connsiteY5" fmla="*/ 667988 h 807148"/>
                <a:gd name="connsiteX6" fmla="*/ 139160 w 807148"/>
                <a:gd name="connsiteY6" fmla="*/ 403574 h 807148"/>
                <a:gd name="connsiteX7" fmla="*/ 403574 w 807148"/>
                <a:gd name="connsiteY7" fmla="*/ 139160 h 807148"/>
                <a:gd name="connsiteX8" fmla="*/ 667988 w 807148"/>
                <a:gd name="connsiteY8" fmla="*/ 403574 h 807148"/>
                <a:gd name="connsiteX9" fmla="*/ 403574 w 807148"/>
                <a:gd name="connsiteY9" fmla="*/ 667988 h 807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07148" h="807148">
                  <a:moveTo>
                    <a:pt x="403574" y="0"/>
                  </a:moveTo>
                  <a:cubicBezTo>
                    <a:pt x="180689" y="0"/>
                    <a:pt x="0" y="180689"/>
                    <a:pt x="0" y="403574"/>
                  </a:cubicBezTo>
                  <a:cubicBezTo>
                    <a:pt x="0" y="626459"/>
                    <a:pt x="180689" y="807149"/>
                    <a:pt x="403574" y="807149"/>
                  </a:cubicBezTo>
                  <a:cubicBezTo>
                    <a:pt x="626459" y="807149"/>
                    <a:pt x="807149" y="626459"/>
                    <a:pt x="807149" y="403574"/>
                  </a:cubicBezTo>
                  <a:cubicBezTo>
                    <a:pt x="807149" y="180689"/>
                    <a:pt x="626459" y="0"/>
                    <a:pt x="403574" y="0"/>
                  </a:cubicBezTo>
                  <a:close/>
                  <a:moveTo>
                    <a:pt x="403574" y="667988"/>
                  </a:moveTo>
                  <a:cubicBezTo>
                    <a:pt x="257556" y="667988"/>
                    <a:pt x="139160" y="549593"/>
                    <a:pt x="139160" y="403574"/>
                  </a:cubicBezTo>
                  <a:cubicBezTo>
                    <a:pt x="139160" y="257556"/>
                    <a:pt x="257556" y="139160"/>
                    <a:pt x="403574" y="139160"/>
                  </a:cubicBezTo>
                  <a:cubicBezTo>
                    <a:pt x="549593" y="139160"/>
                    <a:pt x="667988" y="257556"/>
                    <a:pt x="667988" y="403574"/>
                  </a:cubicBezTo>
                  <a:cubicBezTo>
                    <a:pt x="667988" y="549593"/>
                    <a:pt x="549593" y="667988"/>
                    <a:pt x="403574" y="667988"/>
                  </a:cubicBezTo>
                  <a:close/>
                </a:path>
              </a:pathLst>
            </a:cu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B90E8824-299C-4392-98AC-70906497F0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6520" y="1747592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Week 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Positivism, Control Theories and Critical Criminology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Dr Luke Roach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L.Roach@UWTSD.ac.uk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93F2521-5FCA-4EE4-ADB9-C71AB81B8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1216299"/>
            <a:ext cx="1598829" cy="531293"/>
            <a:chOff x="6491531" y="1420258"/>
            <a:chExt cx="1598829" cy="531293"/>
          </a:xfrm>
          <a:solidFill>
            <a:schemeClr val="tx1"/>
          </a:solidFill>
        </p:grpSpPr>
        <p:grpSp>
          <p:nvGrpSpPr>
            <p:cNvPr id="38" name="Graphic 190">
              <a:extLst>
                <a:ext uri="{FF2B5EF4-FFF2-40B4-BE49-F238E27FC236}">
                  <a16:creationId xmlns:a16="http://schemas.microsoft.com/office/drawing/2014/main" id="{701F4A7E-EE52-4FFF-847D-941A57F6E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44C45BFB-2AD2-45F8-9F4B-9151A686E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82FD8094-5F5E-411D-96E3-0D8E76B94F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39" name="Graphic 190">
              <a:extLst>
                <a:ext uri="{FF2B5EF4-FFF2-40B4-BE49-F238E27FC236}">
                  <a16:creationId xmlns:a16="http://schemas.microsoft.com/office/drawing/2014/main" id="{F3FB933A-7D1C-4A1F-9589-2006261FD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965C4036-D195-4D1E-B436-A03795967C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54F38E9F-35FC-437D-BE4E-33FDF6056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1ACEB44-1C40-464A-95D5-10B8DAC5FD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28" r="-4" b="-4"/>
          <a:stretch/>
        </p:blipFill>
        <p:spPr>
          <a:xfrm>
            <a:off x="7253021" y="1820334"/>
            <a:ext cx="3555043" cy="3217333"/>
          </a:xfrm>
          <a:prstGeom prst="rect">
            <a:avLst/>
          </a:pr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2B7E220D-70BE-46E1-87EA-9239C1082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154385" y="4466592"/>
            <a:ext cx="1443404" cy="1443428"/>
            <a:chOff x="10154385" y="4452524"/>
            <a:chExt cx="1443404" cy="1443428"/>
          </a:xfrm>
          <a:solidFill>
            <a:schemeClr val="tx1"/>
          </a:solidFill>
        </p:grpSpPr>
        <p:grpSp>
          <p:nvGrpSpPr>
            <p:cNvPr id="46" name="Graphic 4">
              <a:extLst>
                <a:ext uri="{FF2B5EF4-FFF2-40B4-BE49-F238E27FC236}">
                  <a16:creationId xmlns:a16="http://schemas.microsoft.com/office/drawing/2014/main" id="{FC1A5110-77D2-40E7-81AD-268BA675F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4FA2A3FD-1B3F-42AF-BC02-85F36E0565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7AD487CA-8FBC-4540-AC49-97AE50C651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0D84CF57-47D1-43F3-A27F-4554C8874D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CBEE7FBD-98AD-4AD4-8928-24BF44632D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84FD382E-B389-4D8F-A55E-6DFA291F0E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98382AB7-ABEA-406A-BC9C-E929CB72C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687410AC-739F-4AF0-B3F3-BA1EE2D846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297F7ECB-7025-4A18-B6C1-9A8F179D8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E8BF277F-8AC7-4B9F-A748-658BC32F47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3861EEE4-BFC2-47F9-B33D-2CF7EF91D1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6EDB4948-A661-493E-A726-89FD160435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690295D3-F01C-40D4-AC18-38CDB597DD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DE279E4F-F139-423E-AF42-7C309EE9EE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BE503EF8-F0B7-4F0E-B82E-742BB8DB8E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8BF1F2E6-2E0A-4F5C-AF29-167B9214DE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D465F6F4-1BA9-4F7B-9980-3571C7C5CC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FFF3428D-3135-4073-AB27-8292AA421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2EE4FAE5-DC40-43E2-BACB-84C2CCDA3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97E1E565-91F8-469C-998D-413D4E3D00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7AADD30B-6564-45CD-A760-00AD0ED73C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3B9ABBD5-5E76-4812-A4CF-2A8B16ADA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2F97912E-EDA5-4A75-A106-B25426BB66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A8D15062-DCA7-43EE-AB75-CD9C80F379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80EB5712-3433-46B4-A8DF-04A8D03E3E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6F3BFE28-EB41-4640-802B-FAA4F73787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203F4E0E-E3AE-4B10-B1BC-529CC3CD0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1B83F41D-7419-46EC-8C00-37127DC3AA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9991303F-ED54-4483-97A9-3143D1CA72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0B99A87F-D826-40DC-B688-B209D5253B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3CB798D6-E3C9-41B2-8F20-F0CF870681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9CF03CDA-070F-49AE-B37C-4D08A1BAD2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D4CBFC42-413D-4BC6-9BEA-078040C01E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24A02437-3BDD-4242-9C52-0DB006A35E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7209D1D0-DC11-43F3-8050-D8C01D3B62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8A37369D-62F1-4A67-B1A1-658CBED41D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68CD3744-B811-40BE-B10F-4D5B1AA93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3048B8EA-2CD0-40CF-B570-BD99E0F77C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2D8EA840-350B-405A-A1BB-40D93A00ED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6BFAC7FE-90ED-4400-9E88-D3EB802CF4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F8A49AFF-4D6A-4290-A811-6ADBC2A2A5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A5267CD0-3312-488A-ADC9-2A215FC9B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734AF3AE-4171-471C-AFDE-0A4B563D95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9761283D-6867-470C-85BB-833A5997B7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232907EC-87D6-4A76-97C7-ED83798B87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9AE06A14-FDDB-4888-9F8A-C027B6FC7A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408FBBF8-91F0-43DF-84FE-8585BD4C01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40F8B312-3204-4812-9CED-599503CC06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B3163C36-49A9-42CD-84AB-945A548107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C737819E-C741-419C-8B07-6CBF226F4A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86094C82-164A-490B-A711-CBC5914A79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B97614F7-51E5-4AEF-B768-8C452874D2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B6227872-28BD-445D-96AD-EF00622F8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C1DC2CF0-2FA0-43FC-9509-0C6DB072B6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9795B481-57FF-4E8E-83AA-E5D2E3E2F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148378AF-5FAD-46E5-9709-EA405E6749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A673CCD4-0D19-45A5-A1E8-0C6F8E2C41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EE686E15-638D-450E-BD41-9EEC16695B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19970629-2923-493A-A315-FA7EDF1312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D8839461-CBD3-4A9A-BBCF-09A8835874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06ACA65A-A638-4499-9A58-4BBB2D8502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1E2A7DEF-7652-4468-8E3F-6FF0C0A9F9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B20F00C4-6808-4F91-8495-A7C27E49A1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4254291C-CB21-424F-AF32-0C70F16421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C6D37468-BE92-4741-86A9-1417F2AA43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2A361414-EF46-4101-B08C-BA761D10D3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62B99449-370E-4EEE-9DB6-159197F278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FAA977E9-699A-4D73-B0CF-CE0C4EB20C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9EDD115C-F555-4352-B8FB-C7F9829FAA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9454379A-04D7-4413-8E59-262DB6BCD1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8E65F25A-79A5-4F0D-A340-475979F28C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838E1E5B-3968-49BD-843C-C8C0F44C6E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94CA466D-7602-4464-BAB2-071A59F8A9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4A1357E7-09DA-4B68-A637-F277764E94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1EFCA436-DAC9-4B9E-82BE-E0DE3F5C8A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FA482722-F397-4F01-97DD-D018FE6378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5CF6C289-6A1B-4031-84CC-4DA52D08ED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42F190D1-D9E1-46D5-A212-6560B860B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08ADD086-4DD1-4EBA-BC75-CD93AE4D44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75A280D7-478F-468E-9644-B09B8FDEB7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C9BE9354-BB23-458F-9AE3-DD8AC4F1E6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861A354D-F521-44EF-9140-7393D26D2E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C76B3340-3BF4-4FB9-B7FA-751617C73B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C802BF6D-7C7F-41BF-B0CA-C5E6AFABB3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712FB0EF-009B-4384-BD25-D3C6EBCC97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922F2BA9-9373-465D-8F24-F58DB9B1B7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4FAD72B3-1B8B-4B05-B201-419A776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AC81E68B-1417-445D-9B51-60A0F91E5B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7D5A9E27-E07F-4466-9021-D25D85CDC9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CF5DC41D-2B9C-4659-9F3E-C3A2BDE8B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5AA3263F-DADF-4BDD-82AC-F44BC4FE0F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8999662B-626A-4D98-920C-CDA407F83B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D6C410A6-2F1A-4222-8D50-2781C5D7E5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9221CD39-A736-45F1-92AA-8533C1D277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B3025FBC-7A41-410A-AC63-DD483277D2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09A5D562-F236-406C-A6FF-163F8FE290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98086E1B-8B11-4A2D-BB70-33C51E476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7B908F0B-B32A-46B3-8587-82EC271B8C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B2687ECF-D561-41B0-AD3C-7F627A412B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F7F6218A-89E1-41D8-8C8C-6CF0F70F50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CAFE4E14-C851-4334-9F44-DFD70DD46D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7011BCD2-D4B9-4726-8FF7-FF4B12983A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D21E20DA-52FD-41FC-AB37-5468D9F208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69EB0F03-97F9-4207-9552-FD5F92185E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F1675131-367D-4E22-8170-BE1BCA565B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8CA3664D-20A4-4FCC-9CD3-E7A452C5B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A9515CFE-D1C5-4594-A572-DB2235C694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DCFB6755-EA85-4DA9-A570-59F500E95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824F6828-D6CE-44D4-BF48-6FA7F58862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97E302B6-BC6F-4DF5-B1FA-3BEE992671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42327E29-F07F-4C06-A1E3-19EBCABEE3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1FF70127-1DB3-4507-ABD4-BE6242907A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9655D743-D6D1-4AAF-8644-B7B6053308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AEB3D1EA-07D1-4406-BF5A-AEA41D7D21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0DFB99DC-1A5F-455D-9AD5-B84298D1CB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30CD14F4-787A-4CB1-87CB-FD4A288166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A23CE74A-BDFD-4B56-84CA-734581FCF2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9E4FE61F-77E6-40E1-97B9-2B88B7CE9C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3C5471DE-7760-4942-9752-D8676B2BED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AFC6266D-DA02-4614-88F2-7077DCC291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AE1A43A2-78D9-4279-B715-FED7BD949D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A2B18DEA-1741-42E2-9097-7B5DE00183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A78E9B74-5DCA-4B60-89A6-2B3A85E24A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057B4547-96DD-4BA0-994D-C76DE93AD3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30454D66-4E7A-44FE-9822-3D34133AB3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29051627-5724-440D-8B81-D4F83BE986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38507626-34D1-4BBF-B9EF-BDE8BBBFD6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209CB8E9-BC41-4D95-B65F-8285256ADF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FB597DBE-D5A0-45B1-A659-8452BF04A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053D2250-26AE-4ED4-8644-0A23D1CBCC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932173CC-8796-4913-BFB5-DEABBA8553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79FC0C90-AECD-45F4-8BAD-CA3DAC393C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9475113E-1AC5-4621-A394-9D0657FC01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EF8491AB-6DD8-4293-B4D7-550388F1BB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1851A60B-8BBD-4C38-9143-0AF1DC7836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B9810BA7-727E-4871-A866-A0CD5EE6CD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E2252C24-7565-4F9E-81B7-F0385F30CB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91095F58-4C7C-4261-AF74-4C8BEA99F8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A79FED60-FFC3-4420-BB54-25D7E3D20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1B619CEC-F915-4E63-AF98-E4212F9F66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03FBB620-A91A-4FF4-B380-DC4FEC600F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912F7E0D-8362-4060-BB77-EC596B279A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4F11F9EE-F36A-4206-AE5B-60825B153B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F342A80B-ACB4-4C6F-8250-212611A28B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D4EC40C9-93C0-498E-A05D-17EF46BB9B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E42CF2F2-4895-495A-B10B-EE6C93BDB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2AFEDFDC-CB51-46B4-8294-26B55F973A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AD19ED5F-B560-4366-AD14-9EC71C7ED6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42E95D3F-2E55-4021-9D6F-B6E7224C9B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5" name="Freeform: Shape 364">
                <a:extLst>
                  <a:ext uri="{FF2B5EF4-FFF2-40B4-BE49-F238E27FC236}">
                    <a16:creationId xmlns:a16="http://schemas.microsoft.com/office/drawing/2014/main" id="{F45660DB-2DA2-4937-B362-69FA55D2B5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6" name="Freeform: Shape 365">
                <a:extLst>
                  <a:ext uri="{FF2B5EF4-FFF2-40B4-BE49-F238E27FC236}">
                    <a16:creationId xmlns:a16="http://schemas.microsoft.com/office/drawing/2014/main" id="{FA488514-5D26-42FF-BD81-E9F2E1DE36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7" name="Freeform: Shape 366">
                <a:extLst>
                  <a:ext uri="{FF2B5EF4-FFF2-40B4-BE49-F238E27FC236}">
                    <a16:creationId xmlns:a16="http://schemas.microsoft.com/office/drawing/2014/main" id="{421E4366-604D-4893-BE4C-08D448A06C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8" name="Freeform: Shape 367">
                <a:extLst>
                  <a:ext uri="{FF2B5EF4-FFF2-40B4-BE49-F238E27FC236}">
                    <a16:creationId xmlns:a16="http://schemas.microsoft.com/office/drawing/2014/main" id="{9128E702-7B78-4B59-BAB4-530DF53A8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9" name="Freeform: Shape 368">
                <a:extLst>
                  <a:ext uri="{FF2B5EF4-FFF2-40B4-BE49-F238E27FC236}">
                    <a16:creationId xmlns:a16="http://schemas.microsoft.com/office/drawing/2014/main" id="{97456D98-32F2-4486-81EE-5CBDC51379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0" name="Freeform: Shape 369">
                <a:extLst>
                  <a:ext uri="{FF2B5EF4-FFF2-40B4-BE49-F238E27FC236}">
                    <a16:creationId xmlns:a16="http://schemas.microsoft.com/office/drawing/2014/main" id="{F3173B06-C53D-4E52-B3D3-7D10BB963E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1" name="Freeform: Shape 370">
                <a:extLst>
                  <a:ext uri="{FF2B5EF4-FFF2-40B4-BE49-F238E27FC236}">
                    <a16:creationId xmlns:a16="http://schemas.microsoft.com/office/drawing/2014/main" id="{A5E08649-A0F1-4F92-9B1A-23DD0768E2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2" name="Freeform: Shape 371">
                <a:extLst>
                  <a:ext uri="{FF2B5EF4-FFF2-40B4-BE49-F238E27FC236}">
                    <a16:creationId xmlns:a16="http://schemas.microsoft.com/office/drawing/2014/main" id="{0386755E-BD00-42F5-8AFD-3FE177FD6E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3" name="Freeform: Shape 372">
                <a:extLst>
                  <a:ext uri="{FF2B5EF4-FFF2-40B4-BE49-F238E27FC236}">
                    <a16:creationId xmlns:a16="http://schemas.microsoft.com/office/drawing/2014/main" id="{38479D89-3237-4F5A-9785-2F84E973FC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4" name="Freeform: Shape 373">
                <a:extLst>
                  <a:ext uri="{FF2B5EF4-FFF2-40B4-BE49-F238E27FC236}">
                    <a16:creationId xmlns:a16="http://schemas.microsoft.com/office/drawing/2014/main" id="{F86502C8-2734-48E5-9834-A8435644C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5" name="Freeform: Shape 374">
                <a:extLst>
                  <a:ext uri="{FF2B5EF4-FFF2-40B4-BE49-F238E27FC236}">
                    <a16:creationId xmlns:a16="http://schemas.microsoft.com/office/drawing/2014/main" id="{CEA77AA6-BB37-4CE8-9E75-DB4F595BA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6" name="Freeform: Shape 375">
                <a:extLst>
                  <a:ext uri="{FF2B5EF4-FFF2-40B4-BE49-F238E27FC236}">
                    <a16:creationId xmlns:a16="http://schemas.microsoft.com/office/drawing/2014/main" id="{CF79F8C8-5618-4880-A26B-8310380F0E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7" name="Freeform: Shape 376">
                <a:extLst>
                  <a:ext uri="{FF2B5EF4-FFF2-40B4-BE49-F238E27FC236}">
                    <a16:creationId xmlns:a16="http://schemas.microsoft.com/office/drawing/2014/main" id="{880EE80C-A78F-4B21-985E-50CACEF2EB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8" name="Freeform: Shape 377">
                <a:extLst>
                  <a:ext uri="{FF2B5EF4-FFF2-40B4-BE49-F238E27FC236}">
                    <a16:creationId xmlns:a16="http://schemas.microsoft.com/office/drawing/2014/main" id="{0EDC8879-9797-42E5-AB8E-E36229BF3F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9" name="Freeform: Shape 378">
                <a:extLst>
                  <a:ext uri="{FF2B5EF4-FFF2-40B4-BE49-F238E27FC236}">
                    <a16:creationId xmlns:a16="http://schemas.microsoft.com/office/drawing/2014/main" id="{1B37764D-AF04-4F2C-81D9-5EFA3E5C02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0" name="Freeform: Shape 379">
                <a:extLst>
                  <a:ext uri="{FF2B5EF4-FFF2-40B4-BE49-F238E27FC236}">
                    <a16:creationId xmlns:a16="http://schemas.microsoft.com/office/drawing/2014/main" id="{31C6105B-1E1B-4444-A6E5-5B157F3C16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1" name="Freeform: Shape 380">
                <a:extLst>
                  <a:ext uri="{FF2B5EF4-FFF2-40B4-BE49-F238E27FC236}">
                    <a16:creationId xmlns:a16="http://schemas.microsoft.com/office/drawing/2014/main" id="{559B4EC8-EFFF-4DCA-AAB8-26AF6679DE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2" name="Freeform: Shape 381">
                <a:extLst>
                  <a:ext uri="{FF2B5EF4-FFF2-40B4-BE49-F238E27FC236}">
                    <a16:creationId xmlns:a16="http://schemas.microsoft.com/office/drawing/2014/main" id="{ED93E274-9D58-4EC9-80D4-33D9D3A090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3" name="Freeform: Shape 382">
                <a:extLst>
                  <a:ext uri="{FF2B5EF4-FFF2-40B4-BE49-F238E27FC236}">
                    <a16:creationId xmlns:a16="http://schemas.microsoft.com/office/drawing/2014/main" id="{6E5616A1-0B5F-4D6D-910E-792B393B33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4" name="Freeform: Shape 383">
                <a:extLst>
                  <a:ext uri="{FF2B5EF4-FFF2-40B4-BE49-F238E27FC236}">
                    <a16:creationId xmlns:a16="http://schemas.microsoft.com/office/drawing/2014/main" id="{BDD0D9C8-A2E7-4C95-BBC5-5E2D62D67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5" name="Freeform: Shape 384">
                <a:extLst>
                  <a:ext uri="{FF2B5EF4-FFF2-40B4-BE49-F238E27FC236}">
                    <a16:creationId xmlns:a16="http://schemas.microsoft.com/office/drawing/2014/main" id="{509401FA-7222-4A17-828C-1729888E93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47" name="Graphic 4">
              <a:extLst>
                <a:ext uri="{FF2B5EF4-FFF2-40B4-BE49-F238E27FC236}">
                  <a16:creationId xmlns:a16="http://schemas.microsoft.com/office/drawing/2014/main" id="{7B025375-9B31-46A6-87EC-BA8E94E678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454AFC84-3FCF-4783-9CE6-BE7BCF5CB7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EEC3B2D5-1605-4334-8CC6-33D5D53E7F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893286B7-109A-47DD-BD18-3A8E2FCDF5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A6E4611D-D180-45CC-95F3-4D780BF21A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075D9DF6-64E6-48A9-89BE-1AEDF3DBA2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A77E91B6-62FE-4219-8648-2FA062EE04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E05794AA-8ED8-4FEB-B9E2-3D68295520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0CEF7D50-E12D-4F46-9B10-16E903FB7F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4D885088-5CE2-4ABB-AC5F-8E295C63A4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B7F9B5BB-81CC-442B-B607-5F084799EE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1CC6AB35-BB47-42CE-9492-77B57C3613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E13E089E-A0F7-4B85-BFEF-EABBF38248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9306C271-11BD-4ACA-99FC-BC847B6ABD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A51C39C2-B68B-4FB3-AF93-3B6EFC5EB8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D19A9E62-BA64-414F-9053-428828BD4F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90F1A2A5-D670-4734-B018-570175184E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D896E20F-D59A-4E5C-AAC2-ED79FCAC3C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B3B49622-0DD4-4378-A974-3EC752B2DE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8BF83D4D-5E95-4F61-8A1C-624625209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FB270157-AA6D-4EE4-9506-368F8C97C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94DA0BEE-AE9D-4CE8-B249-C229E628E8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AD089CCA-7A85-405E-9AF7-96F814E3B8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5E30352E-9DBA-4777-A093-B6F3D60607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264C5F14-2A45-42AA-948A-6C7D19578F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B3CF5D72-A8B6-4A2B-8F09-46F06C3B96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8D32D7ED-2507-43E0-BCA0-69F1D92198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6029896F-72B5-4FBB-98D7-A4A6B7A8EB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C735037E-DA25-4564-960C-F744D00E1C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975717CD-2FAA-46E2-825A-5A409DC36D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9ABAD2C5-9937-47FF-9A17-132CEA54C7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5319C0FD-333B-49B2-B54F-959084B1C6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A3F88462-C743-4DF3-9A31-09108B3DD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5A47CC3C-9310-422C-8AF8-CF56E286B3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64CBAB0F-DFA6-4370-AF0D-EAEA0DA18E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CB75D567-78A7-4986-B241-E03EB5B6A7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A6065FE5-5B5D-426F-A331-FFB91E483E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48748863-F066-4C39-BA9E-951EA19F14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2988B46B-EC58-4704-8960-75C617B2CE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3C8F94F3-22A8-4403-BAF4-DA1344D120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6144F6B6-FBD2-44C5-93F2-36FB060AB8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FDFF1114-943E-4377-9482-AC35E9B91E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E29A169E-8860-41C6-B2BA-656C9E87F5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D1DA92F1-025A-41CC-892D-006269B6C0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5B423574-AD0E-466C-A690-E3BF7ABCC0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1">
                <a:extLst>
                  <a:ext uri="{FF2B5EF4-FFF2-40B4-BE49-F238E27FC236}">
                    <a16:creationId xmlns:a16="http://schemas.microsoft.com/office/drawing/2014/main" id="{C37E67DD-12D5-49FA-AE92-B1F4186329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3" name="Freeform: Shape 92">
                <a:extLst>
                  <a:ext uri="{FF2B5EF4-FFF2-40B4-BE49-F238E27FC236}">
                    <a16:creationId xmlns:a16="http://schemas.microsoft.com/office/drawing/2014/main" id="{3E085075-A03E-4D1C-A2BE-219D51E775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A552ECBE-4DF7-4004-80CB-33A3864DC1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BB1DFB18-112F-43BE-938F-949ACF4CE4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7107EA75-B66F-478F-A9A4-8BE4090A18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B032A1FF-0163-4F65-9627-3D0E330E79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68F81DD7-3941-40F3-A5C5-1D25AD61E7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767D955C-E4A5-47E9-B07D-7C7FD8E395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331DEA5B-7DF4-4F3E-B837-7388E6701C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F640D8A9-2845-4810-99AA-3464C47FB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C1AA428D-A610-40EA-926D-72664C6A3A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088B6BF5-3A26-476D-AF79-46892B0AEB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A0D38E94-BDA0-466A-866C-7D754B54B6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2E4807B4-64BB-4BB1-A6C7-B9F8B78FE5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AB74427A-2B27-4328-8ECD-0166E61D8A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058C6F50-4093-4240-B613-EA20F73E29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341C2F64-B446-495C-B3ED-DA19115FD8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DEDDACDA-D780-49ED-88B3-AC1E6CECD3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3B6F340F-6BFF-4869-B569-850333B1C4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C4FC277F-1805-46F5-8D99-EE30A5FCD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DE3D8861-A4CB-46F2-812C-4857D1E763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5C3AD847-D9CA-4EC5-890E-21244786F3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CA89CE44-4244-411C-A74F-1446D8BC13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60E6026F-2714-4620-8EE9-3C55C2D6C2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C0A828ED-45A9-4D69-975D-19CD36650C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970CBCD0-B8B7-483D-A17D-9351A1A47F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8BDEF120-B9AE-44F5-B98D-937D9C9293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A8C22314-7ABA-46AF-98F6-EA626787D8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8E57EC52-CDFD-4DC8-8C7F-DA76CBC94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2E44CDAD-CC81-4519-A934-3E75CB58F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D7234B76-B5E7-497F-8C9A-BEADE7D2A5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D308AC98-72DE-4623-8351-5CDBA5F858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16BCA60F-A345-4A89-8E76-8F628DE24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B712711F-FF52-40E0-8B6D-7AB132EFBB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EBB99ABA-6734-4713-A9AA-6A0613DB3D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A8DBC39A-A841-4DAD-A5EE-BAD254A4FA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E88E8002-19BD-4C58-ACEF-D092676D50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637DEA0B-D0C3-4386-B016-9012088810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1E085198-3B84-4E70-8004-5B739F0D0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1F8854E4-646B-4843-9429-2E68B3AE9A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D75E4420-1C5B-4C29-9622-F3DA7E0BFB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69099746-E839-480D-A294-3851848558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35C60C66-6A6A-42B6-82CE-9F5BCAD5FF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A85425DE-B5F8-4166-8F76-168A6E6F58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AF5E9558-8664-40E2-818A-C90536250A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620CC716-8E51-492E-95F3-7DF5778E85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87956267-D439-4A6C-8779-9864DDF69C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E566625F-0177-4163-AAC6-DD5AA3525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01580694-1781-46F9-B2C4-76F4689BAD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1635D9A5-51BC-49A2-9AE2-4C8147FC5E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B6D58AC8-F8B3-4C3D-AE9F-26677AE638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53CA316E-6515-47CF-9F53-7A0EE31AFA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F8E79866-F842-47A5-8D8C-0185FD69D0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A1939D2F-E660-4CFF-BF9C-2146DD9CC1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3F048F16-4CC3-406C-93A3-3CEDF31C42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BA5658A8-AB7B-409C-A206-50CDD5818C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1A4F8AC2-9FA1-4E5B-ACB2-661CAABFEE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6438DDE6-AE18-4B2A-92CE-57D6032A1C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19B002FA-1035-4DE8-8097-3675A4FB2E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699ADFD1-CBA1-4C59-A545-CA6EEAF2C4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85DDA6CB-B8BF-4E57-BF2E-5C880FAF87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6A8B2946-9D70-4DD4-B9B2-606E8F83A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C319A466-F3AE-4F1F-BD2F-77D9F148B0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C6CF0A07-A757-404E-9880-5AF3D52DE4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DD3C2686-5B08-4159-865F-1B0A72E7EB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5AAB7354-0524-4F71-83F0-35FAFA9EED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C93C7EEE-727B-4A0D-AA01-3B0893F866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7F98C909-0D3D-402C-86A1-9647DA57BA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29CF4616-0FC7-4D90-97D4-47F26C31BF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A5151952-7057-44BC-B171-EC280CDD30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0CC14CA9-836E-4131-9614-CC7AF80C7A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B9227461-A59A-437A-A371-0B3DD0510E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4564435B-AE59-45CC-A733-1D61AB9A5F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24964014-4F54-4767-B2A1-1E68A49A2E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AB12DA42-BE2F-486C-A207-50F0B2A0D6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F35083CD-4EE4-48A6-BDE4-DCEB0CD087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2ACA69B4-304D-4E76-91E8-B824CC474C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05FBB8B7-7087-4F0C-8A80-BA19FA3C59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708B546A-B18E-4E08-B52F-1F1FB4515C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4D083028-5844-4BA9-91D6-6066256F89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46BDB7B8-D976-4509-BB67-E960BEB6E3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1F8D90CC-4AD0-49F4-B215-61FD0A2FE8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FA255F4C-2D85-48C3-A425-B1B090100A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64D88F2F-ACB0-4172-BB9F-71ABC334DB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6102F024-AF29-4883-BE6C-52EFD02071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809DB4B0-EDB8-4635-9A3D-B48E596585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BA4BB9B4-19AF-4964-8FDE-1C02C01F37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3466ACF5-678D-47AC-A8E1-250FBEA6E5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CF4BE354-56F1-4CC0-ABC3-CFA2255599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1FF6AB4A-7E14-48F4-B58E-D3BCD7F55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826A8026-2DFD-4691-81ED-CF8C6C8101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DCBE85A3-D478-4EBF-A094-768EDE80E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B03629E-D0C6-47D9-9E55-FB00BFBAD0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7ECA1C99-3F19-4C93-9683-CDDBE2840F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6E53F2EA-BC30-4BEC-BBA5-FF485FD8B6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4FE941FB-7EBE-489D-B1D8-06BC9E2F78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4FCECFFB-D979-4814-99CC-B8C0CCE047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5218BC88-1436-4861-9108-ED5C49172D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7C43492A-8ADB-4CDA-976F-F9159DE14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448A8C4E-CD2B-4E83-895D-6B1071C5E9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2315E315-11E8-4514-BE71-EEA42E2372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26C36A72-5D83-400B-9DC6-D6A4F7D365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DF388598-6DD8-4B12-8DBD-1F8933348E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42ADD8C0-C6F0-46A9-8D78-B6026B55BD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B5CC1749-FD2F-40FD-AA5A-CAFE9C6E2F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38F5A197-D6C9-4BDB-A9DE-7FFE84B351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0B6C64F3-7126-4337-9067-15A64EF535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5A902BCF-C9BF-4566-AC1E-1E91502F2B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09B1FBFF-C965-462A-9B34-D01689CAFE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C13CFECF-7502-40A2-92A6-3DBC74DF93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01280C84-683C-4088-8E3C-8A98A6749E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3747508C-3AE5-4D8D-A086-A46FDBEDEE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EEC02501-119D-4C07-AB8C-A131B125B1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8F899201-EDD3-4F1A-89A6-345290E70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225488C2-1481-42C0-AE4D-4052F7EFF7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84F224FC-B0FB-4A2E-A9BD-0F7CFB241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D04F68AF-F37B-4407-8471-E549ADCFAA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6030291B-8F7B-4D02-A35F-561C0DAA8A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3E961417-D5BB-4D51-8FD8-3402284256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133EAFF3-FE9C-4606-89F9-19982C0FE9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01882DC7-070C-47B0-B378-FA112A6CAC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BDF1B4B0-0A75-4538-A610-7272090817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6E4AD28E-F206-45E2-9B00-A2E68FFB43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735023C8-4EFD-461A-8FFD-C78035856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7FFEB6B5-C11C-4B5F-BCC4-C86C5659E6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67261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8CB1D39-68D4-4372-BF3B-2A33A7495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0E9B1DB-5C91-41C9-8C0D-C2CD3D570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542" y="1264801"/>
            <a:ext cx="4892216" cy="4511751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2224B8-FCE1-4A12-84A7-B674B2B9E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542" y="1264801"/>
            <a:ext cx="4892216" cy="4511751"/>
          </a:xfrm>
          <a:prstGeom prst="rect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1E366A2-885B-4E10-A479-4A650E4C6E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59" y="1173124"/>
            <a:ext cx="4892216" cy="451175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C432F-2168-4FC8-BC4F-AFB889177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7" y="1264801"/>
            <a:ext cx="4114571" cy="429638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Lesson Plan</a:t>
            </a:r>
            <a:endParaRPr lang="en-GB"/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55C61911-45B2-48BF-AC7A-1EB579B42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2373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2DE4D4CE-6DAE-4A05-BE5B-6BCE3F4EC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2373" y="798490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0C23D31-5B0A-4956-A59F-A24F57D2A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988" y="4604761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4C6FC6E-4AAF-4628-B7E5-85DF9D32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988" y="4604761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93600-5B26-4D1B-9D98-35AD16A67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345827"/>
            <a:ext cx="5217173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Assessment Re-cap</a:t>
            </a:r>
          </a:p>
          <a:p>
            <a:r>
              <a:rPr lang="en-GB" dirty="0"/>
              <a:t>Recap of Psychological Explanations of Crime</a:t>
            </a:r>
          </a:p>
          <a:p>
            <a:r>
              <a:rPr lang="en-GB" dirty="0"/>
              <a:t>Sociological Positivism</a:t>
            </a:r>
          </a:p>
          <a:p>
            <a:pPr lvl="1"/>
            <a:r>
              <a:rPr lang="en-GB" dirty="0"/>
              <a:t>Anomie, Strain, Subcultural Theory</a:t>
            </a:r>
          </a:p>
          <a:p>
            <a:r>
              <a:rPr lang="en-GB" dirty="0"/>
              <a:t>Control Theory</a:t>
            </a:r>
          </a:p>
          <a:p>
            <a:r>
              <a:rPr lang="en-GB" dirty="0"/>
              <a:t>Critical Criminology</a:t>
            </a:r>
          </a:p>
          <a:p>
            <a:pPr lvl="1"/>
            <a:r>
              <a:rPr lang="en-GB" dirty="0"/>
              <a:t>Symbolic Interactionism and Labelling Theory</a:t>
            </a:r>
          </a:p>
          <a:p>
            <a:r>
              <a:rPr lang="en-GB" dirty="0"/>
              <a:t>Case Study of James Bulger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98346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2ADDB-6820-4B1C-9B3B-9A224DB9B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Question – 3000 word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74215-CA2B-4113-87D4-FB0699052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rtl="0">
              <a:lnSpc>
                <a:spcPct val="107000"/>
              </a:lnSpc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main historical theories of crime.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Apply one or some of the theories to a modern-day context, using a case study of your choice.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which theories appear as most relevant to modern day crime issues.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2223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E1CBF-8124-4B1C-963C-79754C34F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91BF7-BAE4-4709-9830-103D7E8B3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Historical Theories of Crime and Delinquency: Journal of Human </a:t>
            </a:r>
            <a:r>
              <a:rPr lang="en-GB" dirty="0" err="1">
                <a:hlinkClick r:id="rId2"/>
              </a:rPr>
              <a:t>Behavior</a:t>
            </a:r>
            <a:r>
              <a:rPr lang="en-GB" dirty="0">
                <a:hlinkClick r:id="rId2"/>
              </a:rPr>
              <a:t> in the Social Environment: Vol 21, No 3 (tandfonline.com)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483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493F4-4E5A-4860-AD71-7CB5CB70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7D424-B3BC-438E-9C17-E9ADF2438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003964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600" dirty="0"/>
              <a:t>Key Theorists:</a:t>
            </a:r>
          </a:p>
          <a:p>
            <a:pPr>
              <a:lnSpc>
                <a:spcPct val="110000"/>
              </a:lnSpc>
            </a:pPr>
            <a:r>
              <a:rPr lang="en-GB" sz="3600" dirty="0"/>
              <a:t>Bandura (1975)</a:t>
            </a:r>
          </a:p>
          <a:p>
            <a:pPr lvl="1">
              <a:lnSpc>
                <a:spcPct val="110000"/>
              </a:lnSpc>
            </a:pPr>
            <a:r>
              <a:rPr lang="en-GB" sz="3200" dirty="0"/>
              <a:t>Bobo Doll</a:t>
            </a:r>
          </a:p>
          <a:p>
            <a:pPr>
              <a:lnSpc>
                <a:spcPct val="110000"/>
              </a:lnSpc>
            </a:pPr>
            <a:r>
              <a:rPr lang="en-GB" sz="3600" dirty="0"/>
              <a:t>Sutherland (1924)</a:t>
            </a:r>
          </a:p>
          <a:p>
            <a:pPr lvl="1">
              <a:lnSpc>
                <a:spcPct val="110000"/>
              </a:lnSpc>
            </a:pPr>
            <a:r>
              <a:rPr lang="en-GB" sz="3200" dirty="0"/>
              <a:t>Differential Association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DBDFB5-4ABE-4F76-9967-3128C54D4EE9}"/>
              </a:ext>
            </a:extLst>
          </p:cNvPr>
          <p:cNvSpPr txBox="1"/>
          <p:nvPr/>
        </p:nvSpPr>
        <p:spPr>
          <a:xfrm>
            <a:off x="5839691" y="1779605"/>
            <a:ext cx="5112327" cy="4397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200" dirty="0"/>
              <a:t>Social Learning theory can be applied at individual level in addition to examining societal influences:</a:t>
            </a:r>
            <a:endParaRPr lang="en-US" sz="3200" dirty="0"/>
          </a:p>
          <a:p>
            <a:pPr marL="742950" lvl="1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 reaction between observation (and imitation of same) and self-imposed values</a:t>
            </a:r>
          </a:p>
        </p:txBody>
      </p:sp>
    </p:spTree>
    <p:extLst>
      <p:ext uri="{BB962C8B-B14F-4D97-AF65-F5344CB8AC3E}">
        <p14:creationId xmlns:p14="http://schemas.microsoft.com/office/powerpoint/2010/main" val="321154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9399B-1F2F-40C4-8A7C-4786B9532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Simpsons and Social Learning Theory</a:t>
            </a:r>
          </a:p>
        </p:txBody>
      </p:sp>
      <p:pic>
        <p:nvPicPr>
          <p:cNvPr id="4" name="Online Media 3" title="The Simpsons - Maggie Hits Homer Bacuase Of Itchy And Scratchy">
            <a:hlinkClick r:id="" action="ppaction://media"/>
            <a:extLst>
              <a:ext uri="{FF2B5EF4-FFF2-40B4-BE49-F238E27FC236}">
                <a16:creationId xmlns:a16="http://schemas.microsoft.com/office/drawing/2014/main" id="{D0B2AF20-90BC-481B-8494-6806EC9BF41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74320" y="1609046"/>
            <a:ext cx="8643360" cy="488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925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836128-58DE-4E5A-B27E-DFE747CA0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1348" y="5364542"/>
            <a:ext cx="1562428" cy="1493465"/>
            <a:chOff x="3121343" y="4864099"/>
            <a:chExt cx="2085971" cy="1993901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A0090F-4FBF-434D-83B1-B274F83A9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8DF6032-C07A-45C6-8A4F-04EF4EDC0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B89F44-A096-479D-AD1F-120561C28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61F973-E1B6-4633-A641-68BA53B99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69" y="2078714"/>
            <a:ext cx="3365553" cy="317510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9 Key points of Sutherland’s differential Association (</a:t>
            </a:r>
            <a:r>
              <a:rPr lang="en-GB" i="1" dirty="0"/>
              <a:t>Principles of criminology</a:t>
            </a:r>
            <a:r>
              <a:rPr lang="en-GB" dirty="0"/>
              <a:t>, 1924)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0A98BBA-D3EA-45DC-B8A1-9C61397D4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tx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2E4C95AB-2BD7-4E38-BDD5-1E41F3A9B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7CCF3-3658-409B-BFB0-BF1CA14CA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6660" y="237266"/>
            <a:ext cx="6704549" cy="6858000"/>
          </a:xfrm>
        </p:spPr>
        <p:txBody>
          <a:bodyPr>
            <a:normAutofit fontScale="92500" lnSpcReduction="10000"/>
          </a:bodyPr>
          <a:lstStyle/>
          <a:p>
            <a:r>
              <a:rPr lang="en-GB" sz="2000" b="0" i="0" dirty="0">
                <a:effectLst/>
              </a:rPr>
              <a:t>Criminal behaviour is learned from other individuals.</a:t>
            </a:r>
          </a:p>
          <a:p>
            <a:r>
              <a:rPr lang="en-GB" sz="2000" b="0" i="0" dirty="0">
                <a:effectLst/>
              </a:rPr>
              <a:t>Criminal behaviour is learned in interaction with other persons in a process of communication.</a:t>
            </a:r>
          </a:p>
          <a:p>
            <a:r>
              <a:rPr lang="en-GB" sz="2000" b="0" i="0" dirty="0">
                <a:effectLst/>
              </a:rPr>
              <a:t>The principle part of the learning of criminal behaviour occurs within intimate personal groups.</a:t>
            </a:r>
          </a:p>
          <a:p>
            <a:r>
              <a:rPr lang="en-GB" sz="2000" b="0" i="0" dirty="0">
                <a:effectLst/>
              </a:rPr>
              <a:t>When criminal behaviour is learned, the learning includes (a) techniques of committing the crime, which are sometimes very complicated, sometimes simple; (b) the specific direction of motives, drives, rationalizations, and attitudes.</a:t>
            </a:r>
          </a:p>
          <a:p>
            <a:r>
              <a:rPr lang="en-GB" sz="2000" b="0" i="0" dirty="0">
                <a:effectLst/>
              </a:rPr>
              <a:t>The specific direction of motives and drives is learned from definitions of the legal codes as favourable or unfavourable.</a:t>
            </a:r>
          </a:p>
          <a:p>
            <a:r>
              <a:rPr lang="en-GB" sz="2000" b="0" i="0" dirty="0">
                <a:effectLst/>
              </a:rPr>
              <a:t>A person becomes delinquent because of an excess of definitions favourable to violation of law over definitions unfavourable to violation of the law.</a:t>
            </a:r>
          </a:p>
          <a:p>
            <a:r>
              <a:rPr lang="en-GB" sz="2000" b="0" i="0" dirty="0">
                <a:effectLst/>
              </a:rPr>
              <a:t>Differential associations may vary in frequency, duration, priority, and intensity.</a:t>
            </a:r>
          </a:p>
          <a:p>
            <a:r>
              <a:rPr lang="en-GB" sz="2000" b="0" i="0" dirty="0">
                <a:effectLst/>
              </a:rPr>
              <a:t>The process of learning criminal behaviour by association with criminal and anti-criminal patterns involves all of the mechanisms that are involved in any other learning.</a:t>
            </a:r>
          </a:p>
          <a:p>
            <a:r>
              <a:rPr lang="en-GB" sz="2000" b="0" i="0" dirty="0">
                <a:effectLst/>
              </a:rPr>
              <a:t>While criminal behaviour is an expression of general needs and values, it is not explained by those needs and values, since non-criminal behaviour is an expression of the same needs and values.</a:t>
            </a:r>
          </a:p>
        </p:txBody>
      </p:sp>
    </p:spTree>
    <p:extLst>
      <p:ext uri="{BB962C8B-B14F-4D97-AF65-F5344CB8AC3E}">
        <p14:creationId xmlns:p14="http://schemas.microsoft.com/office/powerpoint/2010/main" val="3253105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8572E-172C-40D3-95BF-FF175EA4C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2021B-A669-4708-B416-DC1763F09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3600" dirty="0"/>
              <a:t>SLT demonstrates that learning is a crucial aspect to crime, both in imitation and choosing to commit crimes:</a:t>
            </a:r>
            <a:endParaRPr lang="en-US" sz="3600" dirty="0"/>
          </a:p>
          <a:p>
            <a:pPr lvl="1">
              <a:lnSpc>
                <a:spcPct val="110000"/>
              </a:lnSpc>
            </a:pPr>
            <a:endParaRPr lang="en-GB" sz="3200" dirty="0"/>
          </a:p>
          <a:p>
            <a:pPr lvl="1">
              <a:lnSpc>
                <a:spcPct val="110000"/>
              </a:lnSpc>
            </a:pPr>
            <a:r>
              <a:rPr lang="en-GB" sz="3200" dirty="0"/>
              <a:t>Rational choice theory concerns the decision to commit crime and there is a cost-reward decision-making process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654351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7B21D-76A5-4E04-A8E0-E303475D5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0185" y="633046"/>
            <a:ext cx="4593817" cy="1314996"/>
          </a:xfrm>
        </p:spPr>
        <p:txBody>
          <a:bodyPr anchor="b">
            <a:normAutofit/>
          </a:bodyPr>
          <a:lstStyle/>
          <a:p>
            <a:r>
              <a:rPr lang="en-GB" dirty="0"/>
              <a:t>Psychodynamics and Crime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F8875E4C-CFFE-4552-ABC7-175C3CB75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53812026-3FC6-44DA-94EF-3B8164049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8" name="Picture 4" descr="Wer War August Aichhorn: Briefe, Dokumente, Unveröffentlichte Arbeiten | August  AICHHORN | First Edition">
            <a:extLst>
              <a:ext uri="{FF2B5EF4-FFF2-40B4-BE49-F238E27FC236}">
                <a16:creationId xmlns:a16="http://schemas.microsoft.com/office/drawing/2014/main" id="{4824F4AF-4CE4-468A-995A-C3B229DBE1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8249"/>
          <a:stretch/>
        </p:blipFill>
        <p:spPr bwMode="auto">
          <a:xfrm>
            <a:off x="1370385" y="2109998"/>
            <a:ext cx="4593817" cy="4593817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igmund Freud - Wikipedia">
            <a:extLst>
              <a:ext uri="{FF2B5EF4-FFF2-40B4-BE49-F238E27FC236}">
                <a16:creationId xmlns:a16="http://schemas.microsoft.com/office/drawing/2014/main" id="{987AC18E-C03F-4FE1-BB3F-46A31FAE1A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26497"/>
          <a:stretch/>
        </p:blipFill>
        <p:spPr bwMode="auto">
          <a:xfrm>
            <a:off x="6450252" y="680757"/>
            <a:ext cx="3978381" cy="3978381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9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86421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836128-58DE-4E5A-B27E-DFE747CA0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1348" y="5364542"/>
            <a:ext cx="1562428" cy="1493465"/>
            <a:chOff x="3121343" y="4864099"/>
            <a:chExt cx="2085971" cy="1993901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A0090F-4FBF-434D-83B1-B274F83A9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8DF6032-C07A-45C6-8A4F-04EF4EDC0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B89F44-A096-479D-AD1F-120561C28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5C49C9-5AD1-4F0D-ABF6-2B17C59BC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923293"/>
            <a:ext cx="3906050" cy="4641720"/>
          </a:xfrm>
        </p:spPr>
        <p:txBody>
          <a:bodyPr>
            <a:normAutofit/>
          </a:bodyPr>
          <a:lstStyle/>
          <a:p>
            <a:pPr algn="ctr"/>
            <a:r>
              <a:rPr lang="en-GB" sz="4100" dirty="0"/>
              <a:t>Psychodynamics and Crime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0A98BBA-D3EA-45DC-B8A1-9C61397D4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tx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2E4C95AB-2BD7-4E38-BDD5-1E41F3A9B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07858-943D-42B1-A37E-C7CD9B190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1873" y="630491"/>
            <a:ext cx="6151417" cy="59852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Freud never applied theory directly to crime, but </a:t>
            </a:r>
            <a:r>
              <a:rPr lang="en-GB" dirty="0" err="1"/>
              <a:t>Aichhorn</a:t>
            </a:r>
            <a:r>
              <a:rPr lang="en-GB" dirty="0"/>
              <a:t> (1925) did:</a:t>
            </a:r>
            <a:endParaRPr lang="en-US" dirty="0"/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Strong id, weak superego</a:t>
            </a:r>
            <a:endParaRPr lang="en-GB" sz="2800" dirty="0">
              <a:cs typeface="Calibri" panose="020F0502020204030204"/>
            </a:endParaRPr>
          </a:p>
          <a:p>
            <a:pPr lvl="1"/>
            <a:r>
              <a:rPr lang="en-GB" sz="2800" dirty="0"/>
              <a:t>Urge for gratification is not inhibited (The Id pleasure principle)</a:t>
            </a:r>
            <a:endParaRPr lang="en-GB" sz="2800" dirty="0">
              <a:cs typeface="Calibri" panose="020F0502020204030204"/>
            </a:endParaRPr>
          </a:p>
          <a:p>
            <a:pPr lvl="1"/>
            <a:r>
              <a:rPr lang="en-GB" sz="2800" dirty="0"/>
              <a:t>Id in conflict with societal norms I painfully repressed, resulting in coping strategies that are deemed deviant</a:t>
            </a:r>
            <a:endParaRPr lang="en-GB" sz="2800" dirty="0">
              <a:cs typeface="Calibri" panose="020F0502020204030204"/>
            </a:endParaRPr>
          </a:p>
          <a:p>
            <a:pPr lvl="1"/>
            <a:r>
              <a:rPr lang="en-GB" sz="2800" dirty="0"/>
              <a:t>Crime is the outward manifestation of internal disease which is compounded by ‘identity crisis’ (Erikson, 1994)</a:t>
            </a:r>
            <a:endParaRPr lang="en-GB" sz="2800" dirty="0">
              <a:cs typeface="Calibri" panose="020F0502020204030204"/>
            </a:endParaRPr>
          </a:p>
          <a:p>
            <a:pPr lvl="1"/>
            <a:endParaRPr lang="en-GB" sz="2800" b="1" dirty="0">
              <a:cs typeface="Calibri" panose="020F0502020204030204"/>
            </a:endParaRPr>
          </a:p>
          <a:p>
            <a:pPr lvl="1"/>
            <a:r>
              <a:rPr lang="en-GB" sz="2800" b="1" dirty="0">
                <a:cs typeface="Calibri" panose="020F0502020204030204"/>
              </a:rPr>
              <a:t>Key Limitation: </a:t>
            </a:r>
            <a:r>
              <a:rPr lang="en-GB" sz="2800" b="1" dirty="0"/>
              <a:t>No empirical support</a:t>
            </a:r>
            <a:endParaRPr lang="en-GB" sz="2800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30281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54C22-C867-4488-8C7D-36CD31D68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Psychodynamics and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D0737-7D35-43C2-B231-AEA463CBB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Oedipal conflict leading to sexual jealousy</a:t>
            </a:r>
          </a:p>
          <a:p>
            <a:endParaRPr lang="en-GB" sz="3600" dirty="0"/>
          </a:p>
          <a:p>
            <a:r>
              <a:rPr lang="en-GB" sz="3600" dirty="0"/>
              <a:t>Identification with criminal father means boys will subsume this as their own internal driver (Dimas et al., 2008)</a:t>
            </a:r>
          </a:p>
          <a:p>
            <a:endParaRPr lang="en-GB" sz="3600" dirty="0"/>
          </a:p>
          <a:p>
            <a:r>
              <a:rPr lang="en-GB" sz="3600" dirty="0"/>
              <a:t>Key Limitation: Does not explain female violence or sexual offending</a:t>
            </a:r>
          </a:p>
        </p:txBody>
      </p:sp>
    </p:spTree>
    <p:extLst>
      <p:ext uri="{BB962C8B-B14F-4D97-AF65-F5344CB8AC3E}">
        <p14:creationId xmlns:p14="http://schemas.microsoft.com/office/powerpoint/2010/main" val="2549872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D72A4A-771D-4FE0-A07E-D0DAF4D6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448" y="447277"/>
            <a:ext cx="3294813" cy="5911481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BB7246-8AFD-47FC-A1F4-491E0167E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940" y="438890"/>
            <a:ext cx="3294813" cy="5911481"/>
          </a:xfrm>
          <a:prstGeom prst="rect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A6DF2E7-0906-4F1E-9B28-48B1A4D8E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308343"/>
            <a:ext cx="3294813" cy="591148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684FEC42-F70A-4505-A5DF-EC67268FE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7D10AF26-17A2-4FA8-824A-F78507AF6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DD6DE-4200-40D5-A4DF-5FC80337C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105985" cy="4238118"/>
          </a:xfrm>
        </p:spPr>
        <p:txBody>
          <a:bodyPr>
            <a:normAutofit/>
          </a:bodyPr>
          <a:lstStyle/>
          <a:p>
            <a:r>
              <a:rPr lang="en-GB" sz="4100"/>
              <a:t>Psychopathy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ECECFD-FD4A-481E-A968-DD23653F15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07596"/>
              </p:ext>
            </p:extLst>
          </p:nvPr>
        </p:nvGraphicFramePr>
        <p:xfrm>
          <a:off x="4782386" y="447277"/>
          <a:ext cx="6571413" cy="5729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7793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F6ED8-0E10-4C58-9C13-3BB6F4B52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Psychological Positivism</a:t>
            </a:r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211EC-DA0A-4A9A-826F-534B6C08B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30846"/>
            <a:ext cx="5356041" cy="53892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/>
              <a:t>Causes of crime:</a:t>
            </a:r>
            <a:endParaRPr lang="en-GB" sz="3600" b="1" dirty="0">
              <a:cs typeface="Calibri" panose="020F0502020204030204"/>
            </a:endParaRPr>
          </a:p>
          <a:p>
            <a:endParaRPr lang="en-GB" sz="3600" b="1" dirty="0"/>
          </a:p>
          <a:p>
            <a:pPr lvl="1"/>
            <a:r>
              <a:rPr lang="en-GB" sz="3200" dirty="0"/>
              <a:t>E.g. – personality, poor psychological development etc.</a:t>
            </a:r>
          </a:p>
          <a:p>
            <a:pPr marL="457200" lvl="1" indent="0">
              <a:buNone/>
            </a:pPr>
            <a:endParaRPr lang="en-GB" sz="3200" dirty="0"/>
          </a:p>
          <a:p>
            <a:pPr lvl="1"/>
            <a:r>
              <a:rPr lang="en-GB" sz="3200" dirty="0"/>
              <a:t>Key theorists:</a:t>
            </a:r>
          </a:p>
          <a:p>
            <a:pPr lvl="1"/>
            <a:r>
              <a:rPr lang="en-GB" sz="3200" dirty="0"/>
              <a:t> </a:t>
            </a:r>
            <a:r>
              <a:rPr lang="en-US" sz="3200" dirty="0" err="1"/>
              <a:t>Aichorn</a:t>
            </a:r>
            <a:r>
              <a:rPr lang="en-US" sz="3200" dirty="0"/>
              <a:t> (1925) - Psychodynamics </a:t>
            </a:r>
          </a:p>
          <a:p>
            <a:pPr lvl="1"/>
            <a:r>
              <a:rPr lang="en-US" sz="3200" dirty="0"/>
              <a:t>Bowlby (1953) – Attachment Theory </a:t>
            </a:r>
          </a:p>
          <a:p>
            <a:pPr lvl="1"/>
            <a:r>
              <a:rPr lang="en-US" sz="3200" dirty="0"/>
              <a:t>Eysenck (1916) – Criminal Personality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81034" y="5750136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46017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C46ADB-3681-4366-9609-1E670D47B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GB" dirty="0"/>
              <a:t>Psychological Positivism</a:t>
            </a:r>
            <a:endParaRPr lang="en-GB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80545-1C85-455A-8265-B3D1E1469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2" y="2125737"/>
            <a:ext cx="4463623" cy="4044463"/>
          </a:xfrm>
        </p:spPr>
        <p:txBody>
          <a:bodyPr>
            <a:normAutofit/>
          </a:bodyPr>
          <a:lstStyle/>
          <a:p>
            <a:r>
              <a:rPr lang="en-US" dirty="0"/>
              <a:t>Do you agree that offenders have unique personality traits that predispose them to criminal </a:t>
            </a:r>
            <a:r>
              <a:rPr lang="en-US" dirty="0" err="1"/>
              <a:t>behaviour</a:t>
            </a:r>
            <a:r>
              <a:rPr lang="en-US" dirty="0"/>
              <a:t>? </a:t>
            </a:r>
          </a:p>
          <a:p>
            <a:endParaRPr lang="en-GB" dirty="0"/>
          </a:p>
          <a:p>
            <a:r>
              <a:rPr lang="en-GB" dirty="0"/>
              <a:t>Can you think of a theory that would argue against this idea?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050" name="Picture 2" descr="Criminal Minds - Rotten Tomatoes">
            <a:extLst>
              <a:ext uri="{FF2B5EF4-FFF2-40B4-BE49-F238E27FC236}">
                <a16:creationId xmlns:a16="http://schemas.microsoft.com/office/drawing/2014/main" id="{29B32BF7-83DD-49F4-B320-741D1C71EA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4999"/>
          <a:stretch/>
        </p:blipFill>
        <p:spPr bwMode="auto"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5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80785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46966-AC72-417E-B91B-A5DDE38FA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2E38-0055-43D9-808B-565F97D55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dirty="0"/>
              <a:t>Cognitive theories</a:t>
            </a:r>
            <a:endParaRPr lang="en-US" sz="3200" dirty="0"/>
          </a:p>
          <a:p>
            <a:endParaRPr lang="en-US" sz="3200" b="1" dirty="0"/>
          </a:p>
          <a:p>
            <a:pPr lvl="1"/>
            <a:r>
              <a:rPr lang="en-GB" sz="2800" dirty="0"/>
              <a:t>Cognitive processes determine behaviour including criminal behaviour</a:t>
            </a:r>
          </a:p>
          <a:p>
            <a:pPr lvl="1"/>
            <a:endParaRPr lang="en-GB" sz="2800" dirty="0"/>
          </a:p>
          <a:p>
            <a:pPr lvl="2"/>
            <a:r>
              <a:rPr lang="en-GB" sz="2400" dirty="0"/>
              <a:t>Jean Piaget </a:t>
            </a:r>
            <a:r>
              <a:rPr lang="is-IS" sz="2400" dirty="0"/>
              <a:t>(1932) – Orderly development of reasoning processes</a:t>
            </a:r>
          </a:p>
          <a:p>
            <a:pPr lvl="2"/>
            <a:r>
              <a:rPr lang="is-IS" sz="2400" dirty="0"/>
              <a:t> Kohlberg (1969) – Stages of Moral development (pre/post)conventional</a:t>
            </a:r>
          </a:p>
          <a:p>
            <a:pPr lvl="2"/>
            <a:r>
              <a:rPr lang="en-GB" sz="2400" dirty="0"/>
              <a:t>Yochelson and </a:t>
            </a:r>
            <a:r>
              <a:rPr lang="en-GB" sz="2400" dirty="0" err="1"/>
              <a:t>Samenow</a:t>
            </a:r>
            <a:r>
              <a:rPr lang="en-GB" sz="2400" dirty="0"/>
              <a:t>(1976) – Criminal thinking patterns </a:t>
            </a:r>
          </a:p>
          <a:p>
            <a:pPr lvl="2"/>
            <a:endParaRPr lang="en-GB" sz="2400" dirty="0"/>
          </a:p>
          <a:p>
            <a:pPr marL="457200" lvl="1" indent="0" algn="ctr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pPr marL="457200" lvl="1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Are we a product of our experiences? (Schemas)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922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24294-7A2E-40B0-826E-0C2C6946E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Psychological 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40C93-ADED-49C3-B5BA-C0EC91376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4400" dirty="0"/>
              <a:t>Generally deterministic (completely governed by previous causes)</a:t>
            </a:r>
            <a:endParaRPr lang="en-US" sz="4400" dirty="0">
              <a:cs typeface="Calibri"/>
            </a:endParaRPr>
          </a:p>
          <a:p>
            <a:r>
              <a:rPr lang="en-US" sz="4400" dirty="0"/>
              <a:t>Limited despite generalizations </a:t>
            </a:r>
          </a:p>
          <a:p>
            <a:r>
              <a:rPr lang="en-US" sz="4400" dirty="0"/>
              <a:t>Cannot explain gender gap in offending </a:t>
            </a:r>
          </a:p>
          <a:p>
            <a:r>
              <a:rPr lang="en-US" sz="4400" dirty="0"/>
              <a:t>Cannot explain the age-crime curve</a:t>
            </a:r>
          </a:p>
          <a:p>
            <a:r>
              <a:rPr lang="en-US" sz="4400" dirty="0"/>
              <a:t>Some of the accompanying studies are flawed</a:t>
            </a:r>
          </a:p>
        </p:txBody>
      </p:sp>
    </p:spTree>
    <p:extLst>
      <p:ext uri="{BB962C8B-B14F-4D97-AF65-F5344CB8AC3E}">
        <p14:creationId xmlns:p14="http://schemas.microsoft.com/office/powerpoint/2010/main" val="4298826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076" name="Freeform: Shape 71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7" name="Freeform: Shape 72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8" name="Freeform: Shape 73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9" name="Freeform: Shape 74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0" name="Freeform: Shape 75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8" name="Oval 77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04A65D55-7E2D-4A21-B355-917D3C6F3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3358"/>
            <a:ext cx="1861854" cy="717514"/>
            <a:chOff x="0" y="604259"/>
            <a:chExt cx="1861854" cy="717514"/>
          </a:xfrm>
          <a:solidFill>
            <a:srgbClr val="FFFFFF"/>
          </a:solidFill>
        </p:grpSpPr>
        <p:sp>
          <p:nvSpPr>
            <p:cNvPr id="3081" name="Freeform: Shape 82">
              <a:extLst>
                <a:ext uri="{FF2B5EF4-FFF2-40B4-BE49-F238E27FC236}">
                  <a16:creationId xmlns:a16="http://schemas.microsoft.com/office/drawing/2014/main" id="{BA201F19-7159-4094-8E86-FB37042CA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604259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082" name="Freeform: Shape 83">
              <a:extLst>
                <a:ext uri="{FF2B5EF4-FFF2-40B4-BE49-F238E27FC236}">
                  <a16:creationId xmlns:a16="http://schemas.microsoft.com/office/drawing/2014/main" id="{A2293196-6E77-47A6-96F5-EA7F6731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43994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26D18EEF-8F13-4130-9A08-EE7506D26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3358"/>
            <a:ext cx="1861854" cy="717514"/>
            <a:chOff x="0" y="604259"/>
            <a:chExt cx="1861854" cy="717514"/>
          </a:xfrm>
          <a:solidFill>
            <a:schemeClr val="tx1"/>
          </a:solidFill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0E56837-48C9-43B2-A327-7061B24F8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604259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4E6BFB4D-33E5-439D-AF2A-9AC3489DF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43994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3083" name="Group 89">
            <a:extLst>
              <a:ext uri="{FF2B5EF4-FFF2-40B4-BE49-F238E27FC236}">
                <a16:creationId xmlns:a16="http://schemas.microsoft.com/office/drawing/2014/main" id="{8ED9932C-1856-4003-881F-BE9632CBA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5042" y="1189602"/>
            <a:ext cx="4965868" cy="4724821"/>
            <a:chOff x="1674895" y="1345036"/>
            <a:chExt cx="5428610" cy="4210939"/>
          </a:xfrm>
        </p:grpSpPr>
        <p:sp>
          <p:nvSpPr>
            <p:cNvPr id="3084" name="Rectangle 90">
              <a:extLst>
                <a:ext uri="{FF2B5EF4-FFF2-40B4-BE49-F238E27FC236}">
                  <a16:creationId xmlns:a16="http://schemas.microsoft.com/office/drawing/2014/main" id="{56FC8D47-D411-4ADB-B299-7A75669DB3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5" name="Rectangle 91">
              <a:extLst>
                <a:ext uri="{FF2B5EF4-FFF2-40B4-BE49-F238E27FC236}">
                  <a16:creationId xmlns:a16="http://schemas.microsoft.com/office/drawing/2014/main" id="{C56C1948-4CDF-4547-A487-7EC70D383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8F559C00-FBCE-4548-8AEC-2383BAB3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1"/>
            <a:ext cx="4860256" cy="4727733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FB04D-1B56-4A10-BBBB-AABA788BA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365" y="1164553"/>
            <a:ext cx="4563530" cy="39969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b="1" cap="all" spc="1500" dirty="0">
                <a:ea typeface="Source Sans Pro SemiBold" panose="020B0603030403020204" pitchFamily="34" charset="0"/>
              </a:rPr>
              <a:t>Sociological Positivism</a:t>
            </a:r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CEFEAA38-170A-444D-B0F3-99624FA9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86" name="Freeform: Shape 97">
            <a:extLst>
              <a:ext uri="{FF2B5EF4-FFF2-40B4-BE49-F238E27FC236}">
                <a16:creationId xmlns:a16="http://schemas.microsoft.com/office/drawing/2014/main" id="{166C5E0C-C82F-41AC-864E-919DB778F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87" name="Oval 99">
            <a:extLst>
              <a:ext uri="{FF2B5EF4-FFF2-40B4-BE49-F238E27FC236}">
                <a16:creationId xmlns:a16="http://schemas.microsoft.com/office/drawing/2014/main" id="{2E1929A1-D7FF-4E85-AA19-59CA57DFF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0423" y="4590987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088" name="Oval 101">
            <a:extLst>
              <a:ext uri="{FF2B5EF4-FFF2-40B4-BE49-F238E27FC236}">
                <a16:creationId xmlns:a16="http://schemas.microsoft.com/office/drawing/2014/main" id="{EC9707BA-98EC-4E12-B9E9-93CB8F65C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0423" y="4590987"/>
            <a:ext cx="319941" cy="31994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074" name="Picture 2" descr="Sociology Memes (@SociologyMeme) / Twitter">
            <a:extLst>
              <a:ext uri="{FF2B5EF4-FFF2-40B4-BE49-F238E27FC236}">
                <a16:creationId xmlns:a16="http://schemas.microsoft.com/office/drawing/2014/main" id="{C3D46A2D-C9EA-44F5-95BC-EE9C6E64BD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72012" y="521137"/>
            <a:ext cx="5431091" cy="5308893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89" name="Graphic 185">
            <a:extLst>
              <a:ext uri="{FF2B5EF4-FFF2-40B4-BE49-F238E27FC236}">
                <a16:creationId xmlns:a16="http://schemas.microsoft.com/office/drawing/2014/main" id="{AF7AF31A-E7AD-47BE-BF07-BBF9445B3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090" name="Freeform: Shape 104">
              <a:extLst>
                <a:ext uri="{FF2B5EF4-FFF2-40B4-BE49-F238E27FC236}">
                  <a16:creationId xmlns:a16="http://schemas.microsoft.com/office/drawing/2014/main" id="{DB260D71-DC39-4EDA-B2B7-A45DEC35B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1" name="Freeform: Shape 105">
              <a:extLst>
                <a:ext uri="{FF2B5EF4-FFF2-40B4-BE49-F238E27FC236}">
                  <a16:creationId xmlns:a16="http://schemas.microsoft.com/office/drawing/2014/main" id="{91A20C7E-F01D-42BF-81EB-0033D3DD6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2" name="Freeform: Shape 106">
              <a:extLst>
                <a:ext uri="{FF2B5EF4-FFF2-40B4-BE49-F238E27FC236}">
                  <a16:creationId xmlns:a16="http://schemas.microsoft.com/office/drawing/2014/main" id="{CB39C29E-3001-4BA8-AC0B-02C4F8757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3" name="Freeform: Shape 107">
              <a:extLst>
                <a:ext uri="{FF2B5EF4-FFF2-40B4-BE49-F238E27FC236}">
                  <a16:creationId xmlns:a16="http://schemas.microsoft.com/office/drawing/2014/main" id="{5AAC9EA6-D622-41C1-A7E6-D6A1695A5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4" name="Freeform: Shape 108">
              <a:extLst>
                <a:ext uri="{FF2B5EF4-FFF2-40B4-BE49-F238E27FC236}">
                  <a16:creationId xmlns:a16="http://schemas.microsoft.com/office/drawing/2014/main" id="{05617534-D02E-4AA2-BE57-43FAFDCCE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00927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D0C68-A567-4476-9F85-7076E71F9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Sociological 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CEFF5-E59F-4121-B7ED-DF4536E8A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600" dirty="0"/>
              <a:t>Causes of crime:</a:t>
            </a:r>
          </a:p>
          <a:p>
            <a:endParaRPr lang="en-US" sz="3600" dirty="0"/>
          </a:p>
          <a:p>
            <a:r>
              <a:rPr lang="en-US" sz="3600" dirty="0"/>
              <a:t>Sociological factors – e.g. breakdown of social control mechanisms &amp; social bonds in society </a:t>
            </a:r>
          </a:p>
          <a:p>
            <a:endParaRPr lang="en-US" sz="3600" dirty="0"/>
          </a:p>
          <a:p>
            <a:r>
              <a:rPr lang="en-US" sz="3600" dirty="0"/>
              <a:t>Key theorists: </a:t>
            </a:r>
          </a:p>
          <a:p>
            <a:pPr lvl="1"/>
            <a:r>
              <a:rPr lang="en-US" sz="3200" dirty="0"/>
              <a:t>Emile Durkheim (1970) - Anomie </a:t>
            </a:r>
          </a:p>
          <a:p>
            <a:pPr lvl="1"/>
            <a:r>
              <a:rPr lang="en-US" sz="3200" dirty="0"/>
              <a:t>Robert Merton (1938) – Strain</a:t>
            </a:r>
          </a:p>
          <a:p>
            <a:pPr lvl="1"/>
            <a:r>
              <a:rPr lang="en-US" sz="3200" dirty="0"/>
              <a:t>Park and Burgess (1966) – Chicago School (Urban Ecology/Zone of Transition) </a:t>
            </a:r>
          </a:p>
        </p:txBody>
      </p:sp>
    </p:spTree>
    <p:extLst>
      <p:ext uri="{BB962C8B-B14F-4D97-AF65-F5344CB8AC3E}">
        <p14:creationId xmlns:p14="http://schemas.microsoft.com/office/powerpoint/2010/main" val="8594587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8" name="Oval 77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308C40F4-6A24-4867-B726-B552DB080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550" y="555675"/>
            <a:ext cx="4860256" cy="5696169"/>
            <a:chOff x="1481312" y="743744"/>
            <a:chExt cx="4860256" cy="4589316"/>
          </a:xfrm>
        </p:grpSpPr>
        <p:sp>
          <p:nvSpPr>
            <p:cNvPr id="83" name="Rectangle 82">
              <a:extLst>
                <a:ext uri="{FF2B5EF4-FFF2-40B4-BE49-F238E27FC236}">
                  <a16:creationId xmlns:a16="http://schemas.microsoft.com/office/drawing/2014/main" id="{954BF10E-4559-4F28-91B0-3D0C2C486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accent1"/>
                </a:solidFill>
              </a:endParaRPr>
            </a:p>
          </p:txBody>
        </p:sp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DB0B5A20-FCFE-4AED-B5A3-91D3DE935C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D6CA2F4C-8E9E-4BCD-B6E8-A68A311CA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967" y="460296"/>
            <a:ext cx="4860256" cy="569616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14CDF-693B-4375-AB52-7FDFFC2B5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119" y="810623"/>
            <a:ext cx="4429556" cy="35701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b="1" cap="all" spc="1500">
                <a:ea typeface="Source Sans Pro SemiBold" panose="020B0603030403020204" pitchFamily="34" charset="0"/>
              </a:rPr>
              <a:t>Emile Durkheim (1858- 1917)</a:t>
            </a:r>
          </a:p>
        </p:txBody>
      </p:sp>
      <p:pic>
        <p:nvPicPr>
          <p:cNvPr id="4098" name="Picture 2" descr="Émile Durkheim | Emile durkheim, Sociologia, Atualidades enem">
            <a:extLst>
              <a:ext uri="{FF2B5EF4-FFF2-40B4-BE49-F238E27FC236}">
                <a16:creationId xmlns:a16="http://schemas.microsoft.com/office/drawing/2014/main" id="{EE42CB05-F5F6-49DA-B614-D381B95DC4C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949"/>
          <a:stretch/>
        </p:blipFill>
        <p:spPr bwMode="auto">
          <a:xfrm>
            <a:off x="6359308" y="470930"/>
            <a:ext cx="4833901" cy="5696169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8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2917" y="937735"/>
            <a:ext cx="891066" cy="89106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90" name="Graphic 212">
            <a:extLst>
              <a:ext uri="{FF2B5EF4-FFF2-40B4-BE49-F238E27FC236}">
                <a16:creationId xmlns:a16="http://schemas.microsoft.com/office/drawing/2014/main" id="{96FD6442-EB7D-4992-8D41-0B7FFDCB4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2917" y="937735"/>
            <a:ext cx="891066" cy="89106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2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58306" y="2360859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99" name="Oval 98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2610" y="5308473"/>
            <a:ext cx="445835" cy="445835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1" name="Oval 100">
            <a:extLst>
              <a:ext uri="{FF2B5EF4-FFF2-40B4-BE49-F238E27FC236}">
                <a16:creationId xmlns:a16="http://schemas.microsoft.com/office/drawing/2014/main" id="{6004781B-698F-46D5-AADD-8AE921171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2610" y="5308473"/>
            <a:ext cx="445835" cy="445835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4302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ACF5F-6C9D-4F5B-A481-E52DB6749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Emile Durkheim (1858 – 1917)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B6A6D-633A-4267-BC6E-233FC302B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" indent="0">
              <a:buNone/>
            </a:pPr>
            <a:r>
              <a:rPr lang="en-US" sz="4400" b="1" dirty="0"/>
              <a:t>Anomie – a key cause of  crime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4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4000" dirty="0"/>
              <a:t>lack of the usual social or ethical standards in an individual or group</a:t>
            </a:r>
            <a:endParaRPr lang="en-US" sz="4000" b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dirty="0"/>
              <a:t>Breakdown of social control mechanisms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dirty="0"/>
              <a:t>Manifests as discontent, frustration etc.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4000" dirty="0"/>
              <a:t>Triggers deviance  </a:t>
            </a:r>
          </a:p>
        </p:txBody>
      </p:sp>
    </p:spTree>
    <p:extLst>
      <p:ext uri="{BB962C8B-B14F-4D97-AF65-F5344CB8AC3E}">
        <p14:creationId xmlns:p14="http://schemas.microsoft.com/office/powerpoint/2010/main" val="40691146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FE537-1F56-479F-9636-2E3F28BD1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Sociological 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71163-7872-476B-9E5F-CB5BEEF93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3200" b="1" dirty="0"/>
              <a:t>Subcultural theory – expands strain theory </a:t>
            </a:r>
          </a:p>
          <a:p>
            <a:endParaRPr lang="en-US" sz="3200" dirty="0"/>
          </a:p>
          <a:p>
            <a:pPr marL="68580" indent="0">
              <a:buNone/>
            </a:pPr>
            <a:r>
              <a:rPr lang="en-US" sz="3200" b="1" dirty="0"/>
              <a:t>Key causes of youth crime:</a:t>
            </a:r>
          </a:p>
          <a:p>
            <a:pPr lvl="1"/>
            <a:r>
              <a:rPr lang="en-US" sz="3200" dirty="0" err="1"/>
              <a:t>Marginalisation</a:t>
            </a:r>
            <a:r>
              <a:rPr lang="en-US" sz="3200" dirty="0"/>
              <a:t> from mainstream culture </a:t>
            </a:r>
          </a:p>
          <a:p>
            <a:pPr lvl="1"/>
            <a:r>
              <a:rPr lang="en-US" sz="3200" dirty="0"/>
              <a:t>e.g.  </a:t>
            </a:r>
            <a:r>
              <a:rPr lang="en-US" sz="3200" dirty="0" err="1"/>
              <a:t>Marginalisation</a:t>
            </a:r>
            <a:r>
              <a:rPr lang="en-US" sz="3200" dirty="0"/>
              <a:t> from resources required for attaining culturally-defined goals/success</a:t>
            </a:r>
          </a:p>
          <a:p>
            <a:pPr lvl="1"/>
            <a:r>
              <a:rPr lang="en-US" sz="3200" dirty="0" err="1"/>
              <a:t>Marginalisation</a:t>
            </a:r>
            <a:r>
              <a:rPr lang="en-US" sz="3200" dirty="0"/>
              <a:t> can trigger migration to subcultures &amp; criminality – subcultural theory –Cohen (1955). 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540878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Oval 15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4A65D55-7E2D-4A21-B355-917D3C6F3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3358"/>
            <a:ext cx="1861854" cy="717514"/>
            <a:chOff x="0" y="604259"/>
            <a:chExt cx="1861854" cy="717514"/>
          </a:xfrm>
          <a:solidFill>
            <a:srgbClr val="FFFFFF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A201F19-7159-4094-8E86-FB37042CA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604259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2293196-6E77-47A6-96F5-EA7F6731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43994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6D18EEF-8F13-4130-9A08-EE7506D26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43358"/>
            <a:ext cx="1861854" cy="717514"/>
            <a:chOff x="0" y="604259"/>
            <a:chExt cx="1861854" cy="717514"/>
          </a:xfrm>
          <a:solidFill>
            <a:schemeClr val="tx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0E56837-48C9-43B2-A327-7061B24F8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604259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E6BFB4D-33E5-439D-AF2A-9AC3489DF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43994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ED9932C-1856-4003-881F-BE9632CBA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5042" y="1189602"/>
            <a:ext cx="4965868" cy="4724821"/>
            <a:chOff x="1674895" y="1345036"/>
            <a:chExt cx="5428610" cy="4210939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6FC8D47-D411-4ADB-B299-7A75669DB3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56C1948-4CDF-4547-A487-7EC70D383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F559C00-FBCE-4548-8AEC-2383BAB3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1"/>
            <a:ext cx="4860256" cy="4727733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C7395-9373-4283-8939-470569FF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67" y="1164553"/>
            <a:ext cx="4434244" cy="4009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b="1" cap="all" spc="1500" dirty="0">
                <a:ea typeface="Source Sans Pro SemiBold" panose="020B0603030403020204" pitchFamily="34" charset="0"/>
              </a:rPr>
              <a:t>Subcultural Theory and Gangs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EFEAA38-170A-444D-B0F3-99624FA9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166C5E0C-C82F-41AC-864E-919DB778F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790119" y="0"/>
            <a:ext cx="1401881" cy="134503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2E1929A1-D7FF-4E85-AA19-59CA57DFF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0423" y="4590987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EC9707BA-98EC-4E12-B9E9-93CB8F65C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0423" y="4590987"/>
            <a:ext cx="319941" cy="31994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2" descr="Ross Kemp on gangs - Mirror Online">
            <a:extLst>
              <a:ext uri="{FF2B5EF4-FFF2-40B4-BE49-F238E27FC236}">
                <a16:creationId xmlns:a16="http://schemas.microsoft.com/office/drawing/2014/main" id="{15449E79-47A9-402A-A76D-2BC0213A71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4"/>
          <a:stretch/>
        </p:blipFill>
        <p:spPr bwMode="auto">
          <a:xfrm>
            <a:off x="5854193" y="1847667"/>
            <a:ext cx="6104261" cy="3436449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Graphic 185">
            <a:extLst>
              <a:ext uri="{FF2B5EF4-FFF2-40B4-BE49-F238E27FC236}">
                <a16:creationId xmlns:a16="http://schemas.microsoft.com/office/drawing/2014/main" id="{AF7AF31A-E7AD-47BE-BF07-BBF9445B3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3907" y="5801515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B260D71-DC39-4EDA-B2B7-A45DEC35B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1A20C7E-F01D-42BF-81EB-0033D3DD6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B39C29E-3001-4BA8-AC0B-02C4F8757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AAC9EA6-D622-41C1-A7E6-D6A1695A5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5617534-D02E-4AA2-BE57-43FAFDCCE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460022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2F3EC-1B34-4F52-8147-15E9C47A1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Subcultural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984A6-1D97-4B54-9523-DE43F9B16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Delinquent Boys -Albert Cohen (1955)</a:t>
            </a:r>
          </a:p>
          <a:p>
            <a:endParaRPr lang="en-GB" dirty="0"/>
          </a:p>
          <a:p>
            <a:pPr lvl="1"/>
            <a:r>
              <a:rPr lang="en-GB" dirty="0"/>
              <a:t>He argued that working-class boys join gangs because gangs provide a sense of status or self-esteem that would otherwise be unavailable to them in a society dominated by middle-class values.</a:t>
            </a:r>
          </a:p>
          <a:p>
            <a:endParaRPr lang="en-GB" dirty="0"/>
          </a:p>
          <a:p>
            <a:pPr lvl="1"/>
            <a:r>
              <a:rPr lang="en-GB" dirty="0"/>
              <a:t>The data convinced Cohen that these boys’ delinquent acts were malicious in nature and were not designed to produce an economic profit.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Keenly influenced by Edwin Sutherland's theory of differential association and Robert Merton's theory of social structure and anomie</a:t>
            </a:r>
          </a:p>
        </p:txBody>
      </p:sp>
    </p:spTree>
    <p:extLst>
      <p:ext uri="{BB962C8B-B14F-4D97-AF65-F5344CB8AC3E}">
        <p14:creationId xmlns:p14="http://schemas.microsoft.com/office/powerpoint/2010/main" val="38479608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541E8-C543-4167-AFD8-10D05F234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Delinquent Boys -Albert Cohen (1955)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604AB-EF72-48CC-B567-6CCA22541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75175"/>
          </a:xfrm>
        </p:spPr>
        <p:txBody>
          <a:bodyPr>
            <a:normAutofit/>
          </a:bodyPr>
          <a:lstStyle/>
          <a:p>
            <a:r>
              <a:rPr lang="en-GB" sz="2800" dirty="0"/>
              <a:t>“Kids from middleclass families learn to compete for status in terms of middle-class values, which include a premium on ambition, individual responsibility, rational planning, civility, deferred gratification, a rejection of violence, and a respect for property.”</a:t>
            </a:r>
          </a:p>
          <a:p>
            <a:r>
              <a:rPr lang="en-GB" sz="2800" dirty="0"/>
              <a:t>“In contrast, working class boys learn to be more easy-going; they lack discipline and are governed by their impulses and desire to have fun, not by long-term goals. Fighting is a more acceptable way to settle disputes in working-class culture. The problem is that middle-class values are the dominant evaluative criteria in society. The situation reaches a crisis in school.”</a:t>
            </a:r>
          </a:p>
          <a:p>
            <a:pPr algn="r"/>
            <a:r>
              <a:rPr lang="en-GB" sz="2800" dirty="0"/>
              <a:t>Sage, </a:t>
            </a:r>
            <a:r>
              <a:rPr lang="en-GB" sz="2800" dirty="0" err="1"/>
              <a:t>Encyclopedia</a:t>
            </a:r>
            <a:r>
              <a:rPr lang="en-GB" sz="2800" dirty="0"/>
              <a:t> of Criminological Theory (5:2010)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4412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815D3-9FEF-4020-8969-FF1810BC0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Delinquent Boys -Albert Cohen (1955)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0E19F-1AA0-40ED-96A6-1CDAE0A00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Gang activities further separated them from mainstream society, reinforcing solidarity in the delinquent subculture</a:t>
            </a:r>
          </a:p>
          <a:p>
            <a:endParaRPr lang="en-GB" dirty="0"/>
          </a:p>
          <a:p>
            <a:r>
              <a:rPr lang="en-GB" dirty="0"/>
              <a:t>Cohen employed the notion of a “reaction formation” as a way of understanding how working-class boys handled frustration</a:t>
            </a:r>
          </a:p>
          <a:p>
            <a:endParaRPr lang="en-GB" dirty="0"/>
          </a:p>
          <a:p>
            <a:r>
              <a:rPr lang="en-GB" dirty="0"/>
              <a:t>The irrational, malicious, non-utilitarian behaviour of delinquent boys is a case of reaction formation; they reject in an exaggerated fashion any remnants of middle-class values</a:t>
            </a:r>
          </a:p>
          <a:p>
            <a:r>
              <a:rPr lang="en-GB" dirty="0"/>
              <a:t>Limitations?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5228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8C2C5-5ADC-4AD8-B2AC-0B12628D6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Sociological 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6E9A5-D6AB-449D-BAB5-B7A5B5181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3600" b="1" dirty="0"/>
              <a:t>Key contribution/strength of strain theories of crime </a:t>
            </a:r>
          </a:p>
          <a:p>
            <a:pPr lvl="1"/>
            <a:r>
              <a:rPr lang="en-US" sz="3200" dirty="0"/>
              <a:t>Draws attention to the </a:t>
            </a:r>
            <a:r>
              <a:rPr lang="en-US" sz="3200" dirty="0" err="1"/>
              <a:t>marginalisation</a:t>
            </a:r>
            <a:r>
              <a:rPr lang="en-US" sz="3200" dirty="0"/>
              <a:t> of certain groups in society</a:t>
            </a:r>
          </a:p>
          <a:p>
            <a:pPr lvl="1"/>
            <a:r>
              <a:rPr lang="en-US" sz="3200" dirty="0"/>
              <a:t>Highlights possible links between </a:t>
            </a:r>
            <a:r>
              <a:rPr lang="en-US" sz="3200" dirty="0" err="1"/>
              <a:t>marginalisation</a:t>
            </a:r>
            <a:r>
              <a:rPr lang="en-US" sz="3200" dirty="0"/>
              <a:t> and crime </a:t>
            </a:r>
          </a:p>
          <a:p>
            <a:pPr lvl="1"/>
            <a:endParaRPr lang="en-US" sz="3200" dirty="0"/>
          </a:p>
          <a:p>
            <a:r>
              <a:rPr lang="en-US" sz="3600" b="1" dirty="0"/>
              <a:t>Key limitation/criticism</a:t>
            </a:r>
          </a:p>
          <a:p>
            <a:pPr lvl="1"/>
            <a:r>
              <a:rPr lang="en-US" sz="3200" dirty="0"/>
              <a:t>Focuses on crimes of the </a:t>
            </a:r>
            <a:r>
              <a:rPr lang="en-US" sz="3200" dirty="0" err="1"/>
              <a:t>marginalised</a:t>
            </a:r>
            <a:r>
              <a:rPr lang="en-US" sz="3200" dirty="0"/>
              <a:t>/disadvantaged</a:t>
            </a:r>
          </a:p>
          <a:p>
            <a:pPr lvl="1"/>
            <a:r>
              <a:rPr lang="en-US" sz="3200" dirty="0"/>
              <a:t>Does not explain female offending etc. </a:t>
            </a:r>
          </a:p>
        </p:txBody>
      </p:sp>
    </p:spTree>
    <p:extLst>
      <p:ext uri="{BB962C8B-B14F-4D97-AF65-F5344CB8AC3E}">
        <p14:creationId xmlns:p14="http://schemas.microsoft.com/office/powerpoint/2010/main" val="2408454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D5B74-4FD2-46CE-A6AA-B122DB50C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75" y="471232"/>
            <a:ext cx="5217173" cy="1541410"/>
          </a:xfrm>
        </p:spPr>
        <p:txBody>
          <a:bodyPr anchor="t">
            <a:normAutofit/>
          </a:bodyPr>
          <a:lstStyle/>
          <a:p>
            <a:r>
              <a:rPr lang="en-GB" dirty="0"/>
              <a:t>Control Theory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58E97B8-3278-4D63-89EC-C4580EF76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33412"/>
            <a:ext cx="1910252" cy="274628"/>
          </a:xfrm>
          <a:custGeom>
            <a:avLst/>
            <a:gdLst>
              <a:gd name="connsiteX0" fmla="*/ 1489414 w 1990951"/>
              <a:gd name="connsiteY0" fmla="*/ 286231 h 286230"/>
              <a:gd name="connsiteX1" fmla="*/ 1243712 w 1990951"/>
              <a:gd name="connsiteY1" fmla="*/ 40528 h 286230"/>
              <a:gd name="connsiteX2" fmla="*/ 995476 w 1990951"/>
              <a:gd name="connsiteY2" fmla="*/ 286231 h 286230"/>
              <a:gd name="connsiteX3" fmla="*/ 749773 w 1990951"/>
              <a:gd name="connsiteY3" fmla="*/ 40528 h 286230"/>
              <a:gd name="connsiteX4" fmla="*/ 504071 w 1990951"/>
              <a:gd name="connsiteY4" fmla="*/ 286231 h 286230"/>
              <a:gd name="connsiteX5" fmla="*/ 255835 w 1990951"/>
              <a:gd name="connsiteY5" fmla="*/ 40528 h 286230"/>
              <a:gd name="connsiteX6" fmla="*/ 20264 w 1990951"/>
              <a:gd name="connsiteY6" fmla="*/ 276099 h 286230"/>
              <a:gd name="connsiteX7" fmla="*/ 0 w 1990951"/>
              <a:gd name="connsiteY7" fmla="*/ 255835 h 286230"/>
              <a:gd name="connsiteX8" fmla="*/ 255835 w 1990951"/>
              <a:gd name="connsiteY8" fmla="*/ 0 h 286230"/>
              <a:gd name="connsiteX9" fmla="*/ 504071 w 1990951"/>
              <a:gd name="connsiteY9" fmla="*/ 245703 h 286230"/>
              <a:gd name="connsiteX10" fmla="*/ 749773 w 1990951"/>
              <a:gd name="connsiteY10" fmla="*/ 0 h 286230"/>
              <a:gd name="connsiteX11" fmla="*/ 995476 w 1990951"/>
              <a:gd name="connsiteY11" fmla="*/ 245703 h 286230"/>
              <a:gd name="connsiteX12" fmla="*/ 1243712 w 1990951"/>
              <a:gd name="connsiteY12" fmla="*/ 0 h 286230"/>
              <a:gd name="connsiteX13" fmla="*/ 1489414 w 1990951"/>
              <a:gd name="connsiteY13" fmla="*/ 245703 h 286230"/>
              <a:gd name="connsiteX14" fmla="*/ 1735117 w 1990951"/>
              <a:gd name="connsiteY14" fmla="*/ 0 h 286230"/>
              <a:gd name="connsiteX15" fmla="*/ 1990952 w 1990951"/>
              <a:gd name="connsiteY15" fmla="*/ 255835 h 286230"/>
              <a:gd name="connsiteX16" fmla="*/ 1973221 w 1990951"/>
              <a:gd name="connsiteY16" fmla="*/ 276099 h 286230"/>
              <a:gd name="connsiteX17" fmla="*/ 1735117 w 1990951"/>
              <a:gd name="connsiteY17" fmla="*/ 40528 h 286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90951" h="286230">
                <a:moveTo>
                  <a:pt x="1489414" y="286231"/>
                </a:moveTo>
                <a:lnTo>
                  <a:pt x="1243712" y="40528"/>
                </a:lnTo>
                <a:lnTo>
                  <a:pt x="995476" y="286231"/>
                </a:lnTo>
                <a:lnTo>
                  <a:pt x="749773" y="40528"/>
                </a:lnTo>
                <a:lnTo>
                  <a:pt x="504071" y="286231"/>
                </a:lnTo>
                <a:lnTo>
                  <a:pt x="255835" y="40528"/>
                </a:lnTo>
                <a:lnTo>
                  <a:pt x="20264" y="276099"/>
                </a:lnTo>
                <a:lnTo>
                  <a:pt x="0" y="255835"/>
                </a:lnTo>
                <a:lnTo>
                  <a:pt x="255835" y="0"/>
                </a:lnTo>
                <a:lnTo>
                  <a:pt x="504071" y="245703"/>
                </a:lnTo>
                <a:lnTo>
                  <a:pt x="749773" y="0"/>
                </a:lnTo>
                <a:lnTo>
                  <a:pt x="995476" y="245703"/>
                </a:lnTo>
                <a:lnTo>
                  <a:pt x="1243712" y="0"/>
                </a:lnTo>
                <a:lnTo>
                  <a:pt x="1489414" y="245703"/>
                </a:lnTo>
                <a:lnTo>
                  <a:pt x="1735117" y="0"/>
                </a:lnTo>
                <a:lnTo>
                  <a:pt x="1990952" y="255835"/>
                </a:lnTo>
                <a:lnTo>
                  <a:pt x="1973221" y="276099"/>
                </a:lnTo>
                <a:lnTo>
                  <a:pt x="1735117" y="40528"/>
                </a:lnTo>
                <a:close/>
              </a:path>
            </a:pathLst>
          </a:custGeom>
          <a:solidFill>
            <a:schemeClr val="tx1"/>
          </a:solidFill>
          <a:ln w="2532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168936-CE5E-45A4-9FAA-820681A7B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68444"/>
            <a:ext cx="1910252" cy="274628"/>
          </a:xfrm>
          <a:custGeom>
            <a:avLst/>
            <a:gdLst>
              <a:gd name="connsiteX0" fmla="*/ 1489414 w 1990951"/>
              <a:gd name="connsiteY0" fmla="*/ 286231 h 286230"/>
              <a:gd name="connsiteX1" fmla="*/ 1243712 w 1990951"/>
              <a:gd name="connsiteY1" fmla="*/ 40528 h 286230"/>
              <a:gd name="connsiteX2" fmla="*/ 995476 w 1990951"/>
              <a:gd name="connsiteY2" fmla="*/ 286231 h 286230"/>
              <a:gd name="connsiteX3" fmla="*/ 749773 w 1990951"/>
              <a:gd name="connsiteY3" fmla="*/ 40528 h 286230"/>
              <a:gd name="connsiteX4" fmla="*/ 504071 w 1990951"/>
              <a:gd name="connsiteY4" fmla="*/ 286231 h 286230"/>
              <a:gd name="connsiteX5" fmla="*/ 255835 w 1990951"/>
              <a:gd name="connsiteY5" fmla="*/ 40528 h 286230"/>
              <a:gd name="connsiteX6" fmla="*/ 20264 w 1990951"/>
              <a:gd name="connsiteY6" fmla="*/ 276099 h 286230"/>
              <a:gd name="connsiteX7" fmla="*/ 0 w 1990951"/>
              <a:gd name="connsiteY7" fmla="*/ 258368 h 286230"/>
              <a:gd name="connsiteX8" fmla="*/ 255835 w 1990951"/>
              <a:gd name="connsiteY8" fmla="*/ 0 h 286230"/>
              <a:gd name="connsiteX9" fmla="*/ 504071 w 1990951"/>
              <a:gd name="connsiteY9" fmla="*/ 248236 h 286230"/>
              <a:gd name="connsiteX10" fmla="*/ 749773 w 1990951"/>
              <a:gd name="connsiteY10" fmla="*/ 0 h 286230"/>
              <a:gd name="connsiteX11" fmla="*/ 995476 w 1990951"/>
              <a:gd name="connsiteY11" fmla="*/ 248236 h 286230"/>
              <a:gd name="connsiteX12" fmla="*/ 1243712 w 1990951"/>
              <a:gd name="connsiteY12" fmla="*/ 0 h 286230"/>
              <a:gd name="connsiteX13" fmla="*/ 1489414 w 1990951"/>
              <a:gd name="connsiteY13" fmla="*/ 248236 h 286230"/>
              <a:gd name="connsiteX14" fmla="*/ 1735117 w 1990951"/>
              <a:gd name="connsiteY14" fmla="*/ 0 h 286230"/>
              <a:gd name="connsiteX15" fmla="*/ 1990952 w 1990951"/>
              <a:gd name="connsiteY15" fmla="*/ 258368 h 286230"/>
              <a:gd name="connsiteX16" fmla="*/ 1973221 w 1990951"/>
              <a:gd name="connsiteY16" fmla="*/ 276099 h 286230"/>
              <a:gd name="connsiteX17" fmla="*/ 1735117 w 1990951"/>
              <a:gd name="connsiteY17" fmla="*/ 40528 h 286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90951" h="286230">
                <a:moveTo>
                  <a:pt x="1489414" y="286231"/>
                </a:moveTo>
                <a:lnTo>
                  <a:pt x="1243712" y="40528"/>
                </a:lnTo>
                <a:lnTo>
                  <a:pt x="995476" y="286231"/>
                </a:lnTo>
                <a:lnTo>
                  <a:pt x="749773" y="40528"/>
                </a:lnTo>
                <a:lnTo>
                  <a:pt x="504071" y="286231"/>
                </a:lnTo>
                <a:lnTo>
                  <a:pt x="255835" y="40528"/>
                </a:lnTo>
                <a:lnTo>
                  <a:pt x="20264" y="276099"/>
                </a:lnTo>
                <a:lnTo>
                  <a:pt x="0" y="258368"/>
                </a:lnTo>
                <a:lnTo>
                  <a:pt x="255835" y="0"/>
                </a:lnTo>
                <a:lnTo>
                  <a:pt x="504071" y="248236"/>
                </a:lnTo>
                <a:lnTo>
                  <a:pt x="749773" y="0"/>
                </a:lnTo>
                <a:lnTo>
                  <a:pt x="995476" y="248236"/>
                </a:lnTo>
                <a:lnTo>
                  <a:pt x="1243712" y="0"/>
                </a:lnTo>
                <a:lnTo>
                  <a:pt x="1489414" y="248236"/>
                </a:lnTo>
                <a:lnTo>
                  <a:pt x="1735117" y="0"/>
                </a:lnTo>
                <a:lnTo>
                  <a:pt x="1990952" y="258368"/>
                </a:lnTo>
                <a:lnTo>
                  <a:pt x="1973221" y="276099"/>
                </a:lnTo>
                <a:lnTo>
                  <a:pt x="1735117" y="40528"/>
                </a:lnTo>
                <a:close/>
              </a:path>
            </a:pathLst>
          </a:custGeom>
          <a:solidFill>
            <a:schemeClr val="tx1"/>
          </a:solidFill>
          <a:ln w="2532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B414A95-9CF6-4787-B6F4-736E75DFB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1343" y="4864099"/>
            <a:ext cx="2085971" cy="1993901"/>
            <a:chOff x="3121343" y="4864099"/>
            <a:chExt cx="2085971" cy="1993901"/>
          </a:xfrm>
          <a:solidFill>
            <a:schemeClr val="tx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E55EDEC-1A3E-44D4-9F1C-5FAEB4823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F352701-4D72-4D42-BED8-F30782F566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CE7DD15-248D-407F-9BBA-87DCEF3C90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249086-A196-41DD-BC96-CA27D2C9E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BF07749-D7D0-470F-9C12-E8D19EB1D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05B1B7D-CE78-4677-BE51-133F4425E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6CEA59F-3271-46D6-9CBC-F7C8DED96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68256DC-CD27-4A4B-8A1B-E315CADF2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B4D0082-FA6D-4E6D-BACC-89F32538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10D35FD-C3A9-4C0A-BC06-140E6D6F6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4A8F3F5-01DB-4D7F-865A-A033D7653E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269D5FA-3DC7-4503-A9AC-DB43F5AA2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EB6DAF0-32D8-49F4-AE4A-0278A314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4" name="Picture 2" descr="Batman&amp;#39;s “One Rule” is Meant to be Broken – TREMG">
            <a:extLst>
              <a:ext uri="{FF2B5EF4-FFF2-40B4-BE49-F238E27FC236}">
                <a16:creationId xmlns:a16="http://schemas.microsoft.com/office/drawing/2014/main" id="{58BDD254-9DC7-47BC-9D9C-E86A5E4041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35" r="19192" b="2656"/>
          <a:stretch/>
        </p:blipFill>
        <p:spPr bwMode="auto">
          <a:xfrm>
            <a:off x="407038" y="2260376"/>
            <a:ext cx="5602807" cy="3151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4E8C7-5188-4045-8DDB-8C5115868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471233"/>
            <a:ext cx="5217173" cy="5745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Control theories of crime: </a:t>
            </a:r>
          </a:p>
          <a:p>
            <a:r>
              <a:rPr lang="en-GB" sz="2000" dirty="0"/>
              <a:t>Assume Crime and delinquency are not “special” or “abnormal” behaviours, but are natural.</a:t>
            </a:r>
          </a:p>
          <a:p>
            <a:r>
              <a:rPr lang="en-GB" sz="2000" dirty="0"/>
              <a:t>There is an unlimited desire for economic reward within people, and you will only refrain from breaking the law to fulfil those desires when certain circumstances hold you back.</a:t>
            </a:r>
          </a:p>
          <a:p>
            <a:r>
              <a:rPr lang="en-GB" sz="2000" dirty="0"/>
              <a:t>People conform to the rules of society because some set of circumstances exert control and constraint your conduct.</a:t>
            </a:r>
          </a:p>
          <a:p>
            <a:r>
              <a:rPr lang="en-GB" sz="2000" dirty="0"/>
              <a:t>Therefore, if the circumstances are right, we all have the propensity to act criminally or </a:t>
            </a:r>
            <a:r>
              <a:rPr lang="en-GB" sz="2000" dirty="0" err="1"/>
              <a:t>deviantly</a:t>
            </a:r>
            <a:r>
              <a:rPr lang="en-GB" sz="2000" dirty="0"/>
              <a:t>. We only resist because something holds us back.</a:t>
            </a:r>
          </a:p>
          <a:p>
            <a:r>
              <a:rPr lang="en-GB" sz="2000" dirty="0"/>
              <a:t>Associated with the work of Ivan Nye (1958), David Matza (1957) and Travis Hirschi (1969)</a:t>
            </a:r>
          </a:p>
        </p:txBody>
      </p:sp>
    </p:spTree>
    <p:extLst>
      <p:ext uri="{BB962C8B-B14F-4D97-AF65-F5344CB8AC3E}">
        <p14:creationId xmlns:p14="http://schemas.microsoft.com/office/powerpoint/2010/main" val="31446220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02F83-5926-4BF3-966E-3C7B2561D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GB" dirty="0"/>
              <a:t>What Exerts Control?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42351-54A3-4AD0-9BDB-835281A4C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500" y="2109998"/>
            <a:ext cx="6052163" cy="44553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Fear of Punishment?</a:t>
            </a:r>
          </a:p>
          <a:p>
            <a:r>
              <a:rPr lang="en-GB" dirty="0"/>
              <a:t>Internal morals?</a:t>
            </a:r>
          </a:p>
          <a:p>
            <a:r>
              <a:rPr lang="en-GB" dirty="0"/>
              <a:t>Social norms?</a:t>
            </a:r>
          </a:p>
          <a:p>
            <a:r>
              <a:rPr lang="en-GB" dirty="0"/>
              <a:t>Stigma?</a:t>
            </a:r>
          </a:p>
          <a:p>
            <a:endParaRPr lang="en-GB" dirty="0"/>
          </a:p>
          <a:p>
            <a:r>
              <a:rPr lang="en-GB" dirty="0"/>
              <a:t>Whatever it is, Control Theories suggest that crime is a result of weakness in the forces restraining us, as opposed to the strength of the impulse to offend</a:t>
            </a:r>
          </a:p>
          <a:p>
            <a:r>
              <a:rPr lang="en-GB" dirty="0"/>
              <a:t>Control theory tries to identify what factors can override the mental cost-benefit calculation to offend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2" descr="The 7 Best Renditions Of Let It Go | The O2">
            <a:extLst>
              <a:ext uri="{FF2B5EF4-FFF2-40B4-BE49-F238E27FC236}">
                <a16:creationId xmlns:a16="http://schemas.microsoft.com/office/drawing/2014/main" id="{00ADB2C3-E7A4-459C-A451-571EA0ED9C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82" r="24219" b="1"/>
          <a:stretch/>
        </p:blipFill>
        <p:spPr bwMode="auto"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729562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657BF-09CB-44FF-878D-729340ADC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886379"/>
          </a:xfrm>
        </p:spPr>
        <p:txBody>
          <a:bodyPr>
            <a:normAutofit/>
          </a:bodyPr>
          <a:lstStyle/>
          <a:p>
            <a:r>
              <a:rPr lang="en-GB" dirty="0"/>
              <a:t>Control Theory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A1E22BC8-9301-400F-A7D7-9D0FC09A59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99" r="20050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28CAB86-AA69-4EF8-A4E2-4E020497D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>
              <a:alpha val="2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9A36BEE-5544-45FB-88F3-9E156F32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49ECF4-1585-4D6B-AB63-D49C9294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19" name="Graphic 185">
            <a:extLst>
              <a:ext uri="{FF2B5EF4-FFF2-40B4-BE49-F238E27FC236}">
                <a16:creationId xmlns:a16="http://schemas.microsoft.com/office/drawing/2014/main" id="{617CAA5F-37E3-4DF6-9DD0-68A40D216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>
              <a:alpha val="2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FCF03A3-80B7-45BC-AA40-A335CC816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9D3C77A-275B-4C9E-A407-B09450E56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C6C5B5B-80BB-41D8-A377-C653EF1B0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A5D93A-E913-46A0-9684-20B6B4B8C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E6EFE8A-51D2-4AF6-A18C-29A9E5EF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732FA-90C8-478A-B830-8E5DDFAE6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>
            <a:normAutofit/>
          </a:bodyPr>
          <a:lstStyle/>
          <a:p>
            <a:pPr marL="628650" indent="-514350">
              <a:buFont typeface="+mj-lt"/>
              <a:buAutoNum type="arabicPeriod"/>
            </a:pPr>
            <a:r>
              <a:rPr lang="en-GB" sz="2400" b="1" dirty="0"/>
              <a:t>If you conform with some/all laws, why do you conform?</a:t>
            </a:r>
            <a:endParaRPr lang="en-GB" sz="2400" b="1" dirty="0">
              <a:cs typeface="Calibri"/>
            </a:endParaRPr>
          </a:p>
          <a:p>
            <a:pPr marL="571500" indent="-457200">
              <a:buFont typeface="+mj-lt"/>
              <a:buAutoNum type="arabicPeriod"/>
            </a:pPr>
            <a:endParaRPr lang="en-GB" sz="2400" b="1" dirty="0">
              <a:cs typeface="Calibri"/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400" b="1" dirty="0"/>
              <a:t>Do you conform in situations where there are opportunities to violate the law? Why?</a:t>
            </a:r>
            <a:endParaRPr lang="en-GB" sz="2400" b="1" dirty="0">
              <a:cs typeface="Calibri"/>
            </a:endParaRPr>
          </a:p>
          <a:p>
            <a:pPr marL="571500" indent="-457200">
              <a:buFont typeface="+mj-lt"/>
              <a:buAutoNum type="arabicPeriod"/>
            </a:pPr>
            <a:endParaRPr lang="en-GB" sz="2400" b="1" dirty="0">
              <a:cs typeface="Calibri"/>
            </a:endParaRPr>
          </a:p>
          <a:p>
            <a:pPr marL="114300" indent="0">
              <a:buNone/>
            </a:pPr>
            <a:endParaRPr lang="en-GB" sz="2400" dirty="0"/>
          </a:p>
          <a:p>
            <a:pPr marL="114300" indent="0">
              <a:buNone/>
            </a:pPr>
            <a:r>
              <a:rPr lang="en-GB" sz="2400" b="1" dirty="0"/>
              <a:t>What do you understand as your own control theories?</a:t>
            </a:r>
            <a:endParaRPr lang="en-GB" sz="2400" b="1" dirty="0">
              <a:cs typeface="Calibri"/>
            </a:endParaRPr>
          </a:p>
          <a:p>
            <a:pPr marL="114300" indent="0">
              <a:buNone/>
            </a:pPr>
            <a:endParaRPr lang="en-GB" sz="2400" dirty="0"/>
          </a:p>
          <a:p>
            <a:endParaRPr lang="en-US" sz="2400" dirty="0"/>
          </a:p>
          <a:p>
            <a:endParaRPr lang="en-GB" sz="2400" dirty="0"/>
          </a:p>
        </p:txBody>
      </p:sp>
      <p:grpSp>
        <p:nvGrpSpPr>
          <p:cNvPr id="26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1507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FA37E-BA67-4C68-9AF8-631D0454F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Theory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44B15-2011-40A1-9DE7-2628EEB70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Containment Theory – Walter Reckless (1961)</a:t>
            </a:r>
          </a:p>
          <a:p>
            <a:pPr marL="0" indent="0">
              <a:buNone/>
            </a:pPr>
            <a:endParaRPr lang="en-GB" b="1" dirty="0"/>
          </a:p>
          <a:p>
            <a:pPr lvl="1"/>
            <a:r>
              <a:rPr lang="en-US" sz="3600" dirty="0"/>
              <a:t>Self-Concept </a:t>
            </a:r>
          </a:p>
          <a:p>
            <a:pPr lvl="1"/>
            <a:r>
              <a:rPr lang="en-US" sz="3600" dirty="0"/>
              <a:t>Goal Orientation</a:t>
            </a:r>
          </a:p>
          <a:p>
            <a:pPr lvl="1"/>
            <a:r>
              <a:rPr lang="en-US" sz="3600" dirty="0"/>
              <a:t>Frustration Tolerance </a:t>
            </a:r>
          </a:p>
          <a:p>
            <a:pPr lvl="1"/>
            <a:r>
              <a:rPr lang="en-US" sz="3600" dirty="0"/>
              <a:t>Norm Retention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5658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FA37E-BA67-4C68-9AF8-631D0454F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Theory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44B15-2011-40A1-9DE7-2628EEB70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b="1" dirty="0"/>
              <a:t>Techniques of neutralisation – Sykes and Matza (1957)</a:t>
            </a:r>
          </a:p>
          <a:p>
            <a:endParaRPr lang="en-GB" sz="3200" b="1" dirty="0"/>
          </a:p>
          <a:p>
            <a:pPr lvl="1"/>
            <a:r>
              <a:rPr lang="en-GB" sz="2800" dirty="0"/>
              <a:t>Denial of responsibility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Denial of injury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Denial of victims 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Appeal to higher loyalties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/>
              <a:t>Condemnation of condemners</a:t>
            </a:r>
          </a:p>
        </p:txBody>
      </p:sp>
    </p:spTree>
    <p:extLst>
      <p:ext uri="{BB962C8B-B14F-4D97-AF65-F5344CB8AC3E}">
        <p14:creationId xmlns:p14="http://schemas.microsoft.com/office/powerpoint/2010/main" val="8177846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FA37E-BA67-4C68-9AF8-631D0454F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Theory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44B15-2011-40A1-9DE7-2628EEB70C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Drift Theory – Matza (1964)</a:t>
            </a:r>
          </a:p>
          <a:p>
            <a:endParaRPr lang="en-GB" sz="3200" b="1" dirty="0"/>
          </a:p>
          <a:p>
            <a:pPr lvl="1"/>
            <a:r>
              <a:rPr lang="en-US" sz="2800" dirty="0"/>
              <a:t>Drift towards delinquency is triggered by weakened controls &amp; stronger social forces</a:t>
            </a:r>
          </a:p>
        </p:txBody>
      </p:sp>
    </p:spTree>
    <p:extLst>
      <p:ext uri="{BB962C8B-B14F-4D97-AF65-F5344CB8AC3E}">
        <p14:creationId xmlns:p14="http://schemas.microsoft.com/office/powerpoint/2010/main" val="30911376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C61F3-EDEB-4488-A03C-30E4A49DB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Criminology</a:t>
            </a:r>
          </a:p>
        </p:txBody>
      </p:sp>
      <p:pic>
        <p:nvPicPr>
          <p:cNvPr id="5122" name="Picture 2" descr="Critical Hit! From D&amp;amp;D to Pokémon, tracing the origins of the gaming phrase">
            <a:extLst>
              <a:ext uri="{FF2B5EF4-FFF2-40B4-BE49-F238E27FC236}">
                <a16:creationId xmlns:a16="http://schemas.microsoft.com/office/drawing/2014/main" id="{51A2C782-E5DF-47EB-AAAE-AC85BAF4CE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869" y="1825625"/>
            <a:ext cx="8288262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266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8A301-4B34-48CC-985B-DC23112E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Criminology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44278-5494-4442-ADE6-92FF9A217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914649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What is critical criminology?</a:t>
            </a:r>
          </a:p>
          <a:p>
            <a:endParaRPr lang="en-GB" sz="3200" dirty="0"/>
          </a:p>
          <a:p>
            <a:pPr lvl="1"/>
            <a:r>
              <a:rPr lang="en-GB" sz="2800" b="0" i="0" dirty="0">
                <a:solidFill>
                  <a:srgbClr val="011010"/>
                </a:solidFill>
                <a:effectLst/>
                <a:latin typeface="ClearSans"/>
              </a:rPr>
              <a:t>Critical criminology is an approach to the sociology of crime and deviance which is closely related to </a:t>
            </a:r>
            <a:r>
              <a:rPr lang="en-GB" sz="2800" b="0" i="1" dirty="0">
                <a:solidFill>
                  <a:srgbClr val="011010"/>
                </a:solidFill>
                <a:effectLst/>
                <a:latin typeface="ClearSans"/>
              </a:rPr>
              <a:t>radical criminology</a:t>
            </a:r>
            <a:r>
              <a:rPr lang="en-GB" sz="2800" b="0" i="0" dirty="0">
                <a:solidFill>
                  <a:srgbClr val="011010"/>
                </a:solidFill>
                <a:effectLst/>
                <a:latin typeface="ClearSans"/>
              </a:rPr>
              <a:t> and approaches the subject from a conflict perspective.</a:t>
            </a:r>
          </a:p>
          <a:p>
            <a:pPr lvl="1"/>
            <a:endParaRPr lang="en-GB" sz="2800" b="0" i="0" dirty="0">
              <a:solidFill>
                <a:srgbClr val="011010"/>
              </a:solidFill>
              <a:effectLst/>
              <a:latin typeface="ClearSans"/>
            </a:endParaRPr>
          </a:p>
          <a:p>
            <a:pPr lvl="1"/>
            <a:r>
              <a:rPr lang="en-GB" sz="2800" b="0" i="0" dirty="0">
                <a:solidFill>
                  <a:srgbClr val="011010"/>
                </a:solidFill>
                <a:effectLst/>
                <a:latin typeface="ClearSans"/>
              </a:rPr>
              <a:t>This approach is influenced by Marxism and feminism, as well as incorporating some post-modernist and post-structuralist ideas.</a:t>
            </a:r>
          </a:p>
          <a:p>
            <a:pPr lvl="1"/>
            <a:endParaRPr lang="en-GB" sz="2800" dirty="0">
              <a:solidFill>
                <a:srgbClr val="011010"/>
              </a:solidFill>
              <a:latin typeface="ClearSans"/>
            </a:endParaRPr>
          </a:p>
          <a:p>
            <a:pPr lvl="1"/>
            <a:r>
              <a:rPr lang="en-GB" sz="2800" b="0" i="0" dirty="0">
                <a:solidFill>
                  <a:srgbClr val="011010"/>
                </a:solidFill>
                <a:effectLst/>
                <a:latin typeface="ClearSans"/>
              </a:rPr>
              <a:t>Its starting point is not to accept an establishment view of what constitutes crime; and it is interested in the social and economic context of criminality as well as in society's response to criminality.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858753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358C3-1BBA-49CC-956D-F097721A7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Criminology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598F1-4F3E-4B33-86CE-2300C6734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Often critical of mainstream criminological theories – Interested in unpacking the implicit assumptions of those theories.</a:t>
            </a:r>
          </a:p>
          <a:p>
            <a:endParaRPr lang="en-GB" dirty="0"/>
          </a:p>
          <a:p>
            <a:r>
              <a:rPr lang="en-GB" dirty="0"/>
              <a:t>Interesting in historical/social context of assumed norms and laws.</a:t>
            </a:r>
          </a:p>
          <a:p>
            <a:endParaRPr lang="en-GB" dirty="0"/>
          </a:p>
          <a:p>
            <a:r>
              <a:rPr lang="en-GB" dirty="0"/>
              <a:t>Does not take definitions of crime and deviance without question</a:t>
            </a:r>
          </a:p>
          <a:p>
            <a:endParaRPr lang="en-GB" dirty="0"/>
          </a:p>
          <a:p>
            <a:r>
              <a:rPr lang="en-GB" dirty="0"/>
              <a:t>Critical of Policy orientation of much criminology</a:t>
            </a:r>
          </a:p>
        </p:txBody>
      </p:sp>
    </p:spTree>
    <p:extLst>
      <p:ext uri="{BB962C8B-B14F-4D97-AF65-F5344CB8AC3E}">
        <p14:creationId xmlns:p14="http://schemas.microsoft.com/office/powerpoint/2010/main" val="7888147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80" name="Oval 79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F95919CA-4568-4F54-A2C0-2B54BD78A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tx1"/>
          </a:solidFill>
        </p:grpSpPr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308" y="-1"/>
            <a:ext cx="5444906" cy="518316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CF85B11F-FA15-48B8-BF04-463A37544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9300" y="0"/>
            <a:ext cx="5444906" cy="5161894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2" name="Freeform: Shape 91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016" y="0"/>
            <a:ext cx="5444905" cy="50468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98F9D-CBBC-4DF6-B3FE-9746CC273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204" y="-136341"/>
            <a:ext cx="5971808" cy="27634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kern="1200" cap="all" spc="1500" baseline="0" dirty="0">
                <a:solidFill>
                  <a:schemeClr val="tx1"/>
                </a:solidFill>
                <a:latin typeface="+mj-lt"/>
                <a:ea typeface="Source Sans Pro SemiBold" panose="020B0603030403020204" pitchFamily="34" charset="0"/>
                <a:cs typeface="+mj-cs"/>
              </a:rPr>
              <a:t>Symbolic Interactionism</a:t>
            </a:r>
          </a:p>
        </p:txBody>
      </p:sp>
      <p:sp>
        <p:nvSpPr>
          <p:cNvPr id="94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96" name="Graphic 212">
            <a:extLst>
              <a:ext uri="{FF2B5EF4-FFF2-40B4-BE49-F238E27FC236}">
                <a16:creationId xmlns:a16="http://schemas.microsoft.com/office/drawing/2014/main" id="{BB90F3FC-186F-4608-93AA-7EE24F682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7170" name="Picture 2" descr="SELF AND IDENTITY - G H MEAD - Achievers IAS Classes">
            <a:extLst>
              <a:ext uri="{FF2B5EF4-FFF2-40B4-BE49-F238E27FC236}">
                <a16:creationId xmlns:a16="http://schemas.microsoft.com/office/drawing/2014/main" id="{7EB275FB-6872-44A0-B0E8-A710F9EE3C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7" r="5" b="28681"/>
          <a:stretch/>
        </p:blipFill>
        <p:spPr bwMode="auto">
          <a:xfrm>
            <a:off x="7752221" y="9"/>
            <a:ext cx="4035915" cy="3362141"/>
          </a:xfrm>
          <a:custGeom>
            <a:avLst/>
            <a:gdLst/>
            <a:ahLst/>
            <a:cxnLst/>
            <a:rect l="l" t="t" r="r" b="b"/>
            <a:pathLst>
              <a:path w="3177536" h="2647074">
                <a:moveTo>
                  <a:pt x="406152" y="0"/>
                </a:moveTo>
                <a:lnTo>
                  <a:pt x="2771384" y="0"/>
                </a:lnTo>
                <a:lnTo>
                  <a:pt x="2814739" y="47702"/>
                </a:lnTo>
                <a:cubicBezTo>
                  <a:pt x="3041386" y="322335"/>
                  <a:pt x="3177536" y="674421"/>
                  <a:pt x="3177536" y="1058306"/>
                </a:cubicBezTo>
                <a:cubicBezTo>
                  <a:pt x="3177536" y="1935759"/>
                  <a:pt x="2466220" y="2647074"/>
                  <a:pt x="1588768" y="2647074"/>
                </a:cubicBezTo>
                <a:cubicBezTo>
                  <a:pt x="711315" y="2647074"/>
                  <a:pt x="0" y="1935759"/>
                  <a:pt x="0" y="1058306"/>
                </a:cubicBezTo>
                <a:cubicBezTo>
                  <a:pt x="0" y="674421"/>
                  <a:pt x="136150" y="322335"/>
                  <a:pt x="362797" y="4770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ciology Club : Socialized Self: Herbert Blumer&amp;#39;s Three Basic Premises">
            <a:extLst>
              <a:ext uri="{FF2B5EF4-FFF2-40B4-BE49-F238E27FC236}">
                <a16:creationId xmlns:a16="http://schemas.microsoft.com/office/drawing/2014/main" id="{3EBC4F1D-0D50-4FC6-AE4A-14415FF238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6393"/>
          <a:stretch/>
        </p:blipFill>
        <p:spPr bwMode="auto">
          <a:xfrm>
            <a:off x="6314861" y="3122839"/>
            <a:ext cx="3923269" cy="3735161"/>
          </a:xfrm>
          <a:custGeom>
            <a:avLst/>
            <a:gdLst/>
            <a:ahLst/>
            <a:cxnLst/>
            <a:rect l="l" t="t" r="r" b="b"/>
            <a:pathLst>
              <a:path w="4773089" h="4544235">
                <a:moveTo>
                  <a:pt x="2386544" y="0"/>
                </a:moveTo>
                <a:cubicBezTo>
                  <a:pt x="3704596" y="0"/>
                  <a:pt x="4773089" y="1068494"/>
                  <a:pt x="4773089" y="2386545"/>
                </a:cubicBezTo>
                <a:cubicBezTo>
                  <a:pt x="4773089" y="3292705"/>
                  <a:pt x="4268059" y="4080910"/>
                  <a:pt x="3524113" y="4485046"/>
                </a:cubicBezTo>
                <a:lnTo>
                  <a:pt x="3401244" y="4544235"/>
                </a:lnTo>
                <a:lnTo>
                  <a:pt x="1371845" y="4544235"/>
                </a:lnTo>
                <a:lnTo>
                  <a:pt x="1248976" y="4485046"/>
                </a:lnTo>
                <a:cubicBezTo>
                  <a:pt x="505030" y="4080910"/>
                  <a:pt x="0" y="3292705"/>
                  <a:pt x="0" y="2386545"/>
                </a:cubicBezTo>
                <a:cubicBezTo>
                  <a:pt x="0" y="1068494"/>
                  <a:pt x="1068494" y="0"/>
                  <a:pt x="238654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49330" y="2740963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05" name="Oval 104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7710" y="51953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7" name="Oval 106">
            <a:extLst>
              <a:ext uri="{FF2B5EF4-FFF2-40B4-BE49-F238E27FC236}">
                <a16:creationId xmlns:a16="http://schemas.microsoft.com/office/drawing/2014/main" id="{13811CB9-0334-4316-8B54-711C0F3B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7710" y="5195363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7539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35295-F83C-4FA3-A674-0331B39A0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Symbolic Interactionism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D1B87-98AE-4772-BD9E-DAE1A3E57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Three assumptions frame symbolic interactionism:</a:t>
            </a:r>
          </a:p>
          <a:p>
            <a:endParaRPr lang="en-GB" sz="3600" dirty="0"/>
          </a:p>
          <a:p>
            <a:pPr lvl="1"/>
            <a:r>
              <a:rPr lang="en-GB" sz="3200" dirty="0"/>
              <a:t>Individuals construct meaning via the communication process.</a:t>
            </a:r>
          </a:p>
          <a:p>
            <a:pPr lvl="1"/>
            <a:r>
              <a:rPr lang="en-GB" sz="3200" dirty="0"/>
              <a:t>Self-concept is a motivation for </a:t>
            </a:r>
            <a:r>
              <a:rPr lang="en-GB" sz="3200" dirty="0" err="1"/>
              <a:t>behavior</a:t>
            </a:r>
            <a:r>
              <a:rPr lang="en-GB" sz="3200" dirty="0"/>
              <a:t>.</a:t>
            </a:r>
          </a:p>
          <a:p>
            <a:pPr lvl="1"/>
            <a:r>
              <a:rPr lang="en-GB" sz="3200" dirty="0"/>
              <a:t>A unique relationship exists between the individual and society.</a:t>
            </a:r>
          </a:p>
        </p:txBody>
      </p:sp>
    </p:spTree>
    <p:extLst>
      <p:ext uri="{BB962C8B-B14F-4D97-AF65-F5344CB8AC3E}">
        <p14:creationId xmlns:p14="http://schemas.microsoft.com/office/powerpoint/2010/main" val="31645273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7A733-2B94-46F1-B9EE-64B14C2CB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Criminology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3CD4-E576-4A76-9E84-0B1139B1E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Clr>
                <a:schemeClr val="accent3"/>
              </a:buClr>
              <a:buNone/>
              <a:defRPr/>
            </a:pPr>
            <a:r>
              <a:rPr lang="en-GB" sz="3400" dirty="0"/>
              <a:t>Labelling Theory  (Howard Becker 1963)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endParaRPr lang="en-GB" sz="2400" dirty="0"/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3200" dirty="0"/>
              <a:t>Emerged in the 1960s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3200" dirty="0"/>
              <a:t>Emphasised diversity - plurality of cultures/subcultures 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3200" dirty="0"/>
              <a:t>Rejected notion of consensus </a:t>
            </a:r>
          </a:p>
          <a:p>
            <a:pPr marL="548957" lvl="2">
              <a:buClr>
                <a:schemeClr val="accent3"/>
              </a:buClr>
              <a:buSzPct val="95000"/>
              <a:defRPr/>
            </a:pPr>
            <a:r>
              <a:rPr lang="en-GB" sz="3200" dirty="0"/>
              <a:t>Criticised traditional/mainstream theories e.g. positivism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82899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02102-5253-4236-804E-09B0D92C3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Labelling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A394E-8577-4325-9CF4-D926B6E05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Labelling – </a:t>
            </a:r>
            <a:r>
              <a:rPr lang="en-GB" sz="3200" dirty="0"/>
              <a:t>‘Deviance is created by the responses of people to particular kinds of behaviour’ (Becker 1963:18). </a:t>
            </a:r>
          </a:p>
          <a:p>
            <a:endParaRPr lang="en-GB" sz="3200" dirty="0">
              <a:cs typeface="Calibri"/>
            </a:endParaRPr>
          </a:p>
          <a:p>
            <a:pPr lvl="0"/>
            <a:r>
              <a:rPr lang="en-US" sz="3600" dirty="0"/>
              <a:t>Acts that are defined as crime have no intrinsic quality</a:t>
            </a:r>
          </a:p>
          <a:p>
            <a:pPr lvl="0"/>
            <a:endParaRPr lang="en-US" sz="3600" dirty="0">
              <a:cs typeface="Calibri"/>
            </a:endParaRPr>
          </a:p>
          <a:p>
            <a:pPr lvl="2"/>
            <a:r>
              <a:rPr lang="en-US" sz="3200" dirty="0"/>
              <a:t>The moral quality is irrelevant</a:t>
            </a:r>
            <a:endParaRPr lang="en-US" sz="3200" dirty="0">
              <a:cs typeface="Calibri"/>
            </a:endParaRPr>
          </a:p>
          <a:p>
            <a:pPr lvl="2"/>
            <a:r>
              <a:rPr lang="en-US" sz="3200" dirty="0"/>
              <a:t>The harmful quality is irrelevant </a:t>
            </a:r>
            <a:endParaRPr lang="en-US" sz="3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11845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AD344-607F-408F-AE30-A3AFBEFE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886379"/>
          </a:xfrm>
        </p:spPr>
        <p:txBody>
          <a:bodyPr>
            <a:normAutofit/>
          </a:bodyPr>
          <a:lstStyle/>
          <a:p>
            <a:r>
              <a:rPr lang="en-GB" sz="3700" dirty="0"/>
              <a:t>Outsiders - Becker (1963)</a:t>
            </a:r>
          </a:p>
        </p:txBody>
      </p:sp>
      <p:pic>
        <p:nvPicPr>
          <p:cNvPr id="6146" name="Picture 2" descr="Home">
            <a:extLst>
              <a:ext uri="{FF2B5EF4-FFF2-40B4-BE49-F238E27FC236}">
                <a16:creationId xmlns:a16="http://schemas.microsoft.com/office/drawing/2014/main" id="{F073EF71-2368-481D-B5C9-674D009A8F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60" r="7878" b="2"/>
          <a:stretch/>
        </p:blipFill>
        <p:spPr bwMode="auto">
          <a:xfrm>
            <a:off x="415106" y="1051526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C28CAB86-AA69-4EF8-A4E2-4E020497D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>
              <a:alpha val="20000"/>
            </a:schemeClr>
          </a:solidFill>
        </p:grpSpPr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29A36BEE-5544-45FB-88F3-9E156F32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5B49ECF4-1585-4D6B-AB63-D49C9294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81" name="Graphic 185">
            <a:extLst>
              <a:ext uri="{FF2B5EF4-FFF2-40B4-BE49-F238E27FC236}">
                <a16:creationId xmlns:a16="http://schemas.microsoft.com/office/drawing/2014/main" id="{617CAA5F-37E3-4DF6-9DD0-68A40D216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>
              <a:alpha val="20000"/>
            </a:schemeClr>
          </a:solidFill>
        </p:grpSpPr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2FCF03A3-80B7-45BC-AA40-A335CC816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9D3C77A-275B-4C9E-A407-B09450E56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DC6C5B5B-80BB-41D8-A377-C653EF1B0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CA5D93A-E913-46A0-9684-20B6B4B8C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FE6EFE8A-51D2-4AF6-A18C-29A9E5EF5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F057-0BB1-4DAA-A56B-1535D23F9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5160" y="1820369"/>
            <a:ext cx="5866882" cy="4636384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“…social groups create deviance by making rules whose infraction creates deviance, and by applying those rules to particular people and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labeling</a:t>
            </a:r>
            <a:r>
              <a:rPr lang="en-GB" b="0" i="0" dirty="0">
                <a:effectLst/>
                <a:latin typeface="Arial" panose="020B0604020202020204" pitchFamily="34" charset="0"/>
              </a:rPr>
              <a:t> them as outsiders. From this point of view, deviance is not a quality of the act the person commits, but rather a consequence of the application by other of rules and sanctions to an 'offender.' The deviant is one to whom that label has been successfully applied; deviant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behavior</a:t>
            </a:r>
            <a:r>
              <a:rPr lang="en-GB" b="0" i="0" dirty="0">
                <a:effectLst/>
                <a:latin typeface="Arial" panose="020B0604020202020204" pitchFamily="34" charset="0"/>
              </a:rPr>
              <a:t> is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behavior</a:t>
            </a:r>
            <a:r>
              <a:rPr lang="en-GB" b="0" i="0" dirty="0">
                <a:effectLst/>
                <a:latin typeface="Arial" panose="020B0604020202020204" pitchFamily="34" charset="0"/>
              </a:rPr>
              <a:t> that people so label.”</a:t>
            </a:r>
            <a:endParaRPr lang="en-GB" dirty="0"/>
          </a:p>
        </p:txBody>
      </p:sp>
      <p:grpSp>
        <p:nvGrpSpPr>
          <p:cNvPr id="88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422836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20C96-5D0F-44E3-846F-7CEFD47A7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Symbolic Interaction and Labelling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66EC3-A915-4327-AFAE-92C00FC44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Who has the power to label?</a:t>
            </a:r>
          </a:p>
        </p:txBody>
      </p:sp>
    </p:spTree>
    <p:extLst>
      <p:ext uri="{BB962C8B-B14F-4D97-AF65-F5344CB8AC3E}">
        <p14:creationId xmlns:p14="http://schemas.microsoft.com/office/powerpoint/2010/main" val="16922337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20C96-5D0F-44E3-846F-7CEFD47A7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Symbolic Interaction and Labelling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66EC3-A915-4327-AFAE-92C00FC44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Who has the power to label?</a:t>
            </a:r>
          </a:p>
          <a:p>
            <a:endParaRPr lang="en-GB" sz="3600" dirty="0"/>
          </a:p>
          <a:p>
            <a:pPr lvl="1"/>
            <a:r>
              <a:rPr lang="en-US" sz="3600" dirty="0"/>
              <a:t>The Police</a:t>
            </a:r>
          </a:p>
          <a:p>
            <a:pPr lvl="1"/>
            <a:r>
              <a:rPr lang="en-US" sz="3600" dirty="0"/>
              <a:t>The news media</a:t>
            </a:r>
          </a:p>
          <a:p>
            <a:pPr lvl="1"/>
            <a:r>
              <a:rPr lang="en-US" sz="3600" dirty="0"/>
              <a:t>Judges</a:t>
            </a:r>
          </a:p>
          <a:p>
            <a:pPr lvl="1"/>
            <a:r>
              <a:rPr lang="en-US" sz="3600" dirty="0"/>
              <a:t>Legislators/policy makers/etc.</a:t>
            </a:r>
            <a:endParaRPr lang="en-GB" sz="3600" dirty="0"/>
          </a:p>
          <a:p>
            <a:pPr lvl="1"/>
            <a:r>
              <a:rPr lang="en-GB" sz="3600" dirty="0"/>
              <a:t>Influencers</a:t>
            </a:r>
          </a:p>
          <a:p>
            <a:pPr lvl="1"/>
            <a:r>
              <a:rPr lang="en-GB" sz="3600" dirty="0"/>
              <a:t>Society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72390841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EE307-AFF1-42BE-AD7D-538855773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Symbolic Interaction and Labelling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C0B2B-3B67-4ED6-93E3-987C51089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What are the possible consequences of social labelling:</a:t>
            </a:r>
          </a:p>
          <a:p>
            <a:endParaRPr lang="en-GB" sz="2400" dirty="0"/>
          </a:p>
          <a:p>
            <a:r>
              <a:rPr lang="en-GB" dirty="0"/>
              <a:t>Transforms act or behaviour into crime or deviance</a:t>
            </a:r>
          </a:p>
          <a:p>
            <a:endParaRPr lang="en-GB" dirty="0"/>
          </a:p>
          <a:p>
            <a:r>
              <a:rPr lang="en-GB" dirty="0"/>
              <a:t>Produces social</a:t>
            </a:r>
            <a:r>
              <a:rPr lang="en-US" dirty="0"/>
              <a:t> and psychological impact</a:t>
            </a:r>
          </a:p>
          <a:p>
            <a:pPr lvl="1"/>
            <a:endParaRPr lang="en-US" sz="2800" dirty="0"/>
          </a:p>
          <a:p>
            <a:r>
              <a:rPr lang="en-US" dirty="0"/>
              <a:t>Labelling produces an impact whether deviance is perceived or actual/real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940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1ACC8-AB60-4A01-B833-9E84C696F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Symbolic Interaction and Labelling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A50F0-20C8-4741-8EDE-A924FDBFC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b="1" dirty="0"/>
              <a:t>Identifying Labels</a:t>
            </a:r>
          </a:p>
          <a:p>
            <a:r>
              <a:rPr lang="en-GB" sz="3600" dirty="0"/>
              <a:t>How can people be labelled based on these descriptions?</a:t>
            </a:r>
          </a:p>
          <a:p>
            <a:endParaRPr lang="en-GB" sz="3600" dirty="0"/>
          </a:p>
          <a:p>
            <a:pPr lvl="1"/>
            <a:r>
              <a:rPr lang="en-GB" sz="3200" dirty="0"/>
              <a:t>The unemployed  young man</a:t>
            </a:r>
          </a:p>
          <a:p>
            <a:pPr lvl="1"/>
            <a:endParaRPr lang="en-GB" sz="3200" dirty="0"/>
          </a:p>
          <a:p>
            <a:pPr lvl="1"/>
            <a:r>
              <a:rPr lang="en-US" sz="3200" dirty="0"/>
              <a:t>The substance-dependent  woman on benefits</a:t>
            </a:r>
          </a:p>
          <a:p>
            <a:pPr marL="457200" lvl="1" indent="0">
              <a:buNone/>
            </a:pPr>
            <a:endParaRPr lang="en-GB" sz="3200" b="1" dirty="0">
              <a:solidFill>
                <a:srgbClr val="86CE24"/>
              </a:solidFill>
            </a:endParaRPr>
          </a:p>
          <a:p>
            <a:pPr lvl="1"/>
            <a:r>
              <a:rPr lang="en-GB" sz="3200" dirty="0"/>
              <a:t>The 18 year old man</a:t>
            </a:r>
            <a:endParaRPr lang="en-GB" sz="3200" b="1" dirty="0">
              <a:solidFill>
                <a:srgbClr val="86CE2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3324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1ACC8-AB60-4A01-B833-9E84C696F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Symbolic Interaction and Labelling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A50F0-20C8-4741-8EDE-A924FDBFC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/>
              <a:t>Consequences of Labels</a:t>
            </a:r>
          </a:p>
          <a:p>
            <a:r>
              <a:rPr lang="en-GB" sz="3600" dirty="0"/>
              <a:t>How can those labels effect a person?</a:t>
            </a:r>
          </a:p>
          <a:p>
            <a:endParaRPr lang="en-GB" sz="3600" dirty="0"/>
          </a:p>
          <a:p>
            <a:pPr lvl="1"/>
            <a:r>
              <a:rPr lang="en-GB" sz="3200" dirty="0"/>
              <a:t>The unemployed  young man</a:t>
            </a:r>
          </a:p>
          <a:p>
            <a:pPr lvl="1"/>
            <a:endParaRPr lang="en-GB" sz="3200" dirty="0"/>
          </a:p>
          <a:p>
            <a:pPr lvl="1"/>
            <a:r>
              <a:rPr lang="en-US" sz="3200" dirty="0"/>
              <a:t>The substance-dependent  woman on benefits</a:t>
            </a:r>
          </a:p>
          <a:p>
            <a:pPr marL="457200" lvl="1" indent="0">
              <a:buNone/>
            </a:pPr>
            <a:endParaRPr lang="en-GB" sz="3200" b="1" dirty="0"/>
          </a:p>
          <a:p>
            <a:pPr lvl="1"/>
            <a:r>
              <a:rPr lang="en-GB" sz="3200" dirty="0"/>
              <a:t>The 18 year old man</a:t>
            </a:r>
          </a:p>
          <a:p>
            <a:pPr lvl="1"/>
            <a:endParaRPr lang="en-GB" sz="3200" b="1" dirty="0"/>
          </a:p>
          <a:p>
            <a:r>
              <a:rPr lang="en-GB" sz="3600" b="1" dirty="0"/>
              <a:t>Can these people avoid labels?</a:t>
            </a:r>
          </a:p>
        </p:txBody>
      </p:sp>
    </p:spTree>
    <p:extLst>
      <p:ext uri="{BB962C8B-B14F-4D97-AF65-F5344CB8AC3E}">
        <p14:creationId xmlns:p14="http://schemas.microsoft.com/office/powerpoint/2010/main" val="42681078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86DEF-413B-4D21-94BD-DBFC040B5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D6976-1D37-4D43-8D29-FA47E55CB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Murder of James Bulger</a:t>
            </a:r>
          </a:p>
        </p:txBody>
      </p:sp>
      <p:pic>
        <p:nvPicPr>
          <p:cNvPr id="4" name="Online Media 3" title="Torture and murder of toddler James Bulger | 60 Minutes Australia">
            <a:hlinkClick r:id="" action="ppaction://media"/>
            <a:extLst>
              <a:ext uri="{FF2B5EF4-FFF2-40B4-BE49-F238E27FC236}">
                <a16:creationId xmlns:a16="http://schemas.microsoft.com/office/drawing/2014/main" id="{73847808-21A4-43F1-8212-E514D83B069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76360" y="2289683"/>
            <a:ext cx="7439279" cy="420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42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B1A00-0F85-415A-A414-D9FEF9237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60CC3-6C45-4A19-9847-4A4D3DF6C4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can you apply some of the theories we’ve discussed today?</a:t>
            </a:r>
          </a:p>
          <a:p>
            <a:endParaRPr lang="en-GB" dirty="0"/>
          </a:p>
          <a:p>
            <a:r>
              <a:rPr lang="en-GB" dirty="0"/>
              <a:t>Offenders and victims</a:t>
            </a:r>
          </a:p>
          <a:p>
            <a:r>
              <a:rPr lang="en-GB" dirty="0"/>
              <a:t>Motivations</a:t>
            </a:r>
          </a:p>
          <a:p>
            <a:r>
              <a:rPr lang="en-GB" dirty="0"/>
              <a:t>Social impacts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643021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BAC84-D983-4C20-8B28-C2F35E265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854" y="633046"/>
            <a:ext cx="4834021" cy="1314996"/>
          </a:xfrm>
        </p:spPr>
        <p:txBody>
          <a:bodyPr anchor="b">
            <a:normAutofit/>
          </a:bodyPr>
          <a:lstStyle/>
          <a:p>
            <a:r>
              <a:rPr lang="en-GB" dirty="0"/>
              <a:t>Week 2 Complete!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DFDC0-ED98-46B2-ACCE-2D4747BE6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1854" y="2125737"/>
            <a:ext cx="4834021" cy="4044463"/>
          </a:xfrm>
        </p:spPr>
        <p:txBody>
          <a:bodyPr>
            <a:normAutofit/>
          </a:bodyPr>
          <a:lstStyle/>
          <a:p>
            <a:r>
              <a:rPr lang="en-GB" dirty="0"/>
              <a:t>Well done everyone!</a:t>
            </a:r>
          </a:p>
          <a:p>
            <a:endParaRPr lang="en-GB" dirty="0"/>
          </a:p>
          <a:p>
            <a:r>
              <a:rPr lang="en-GB" dirty="0"/>
              <a:t>Any Questions?</a:t>
            </a:r>
          </a:p>
          <a:p>
            <a:endParaRPr lang="en-GB" dirty="0"/>
          </a:p>
          <a:p>
            <a:r>
              <a:rPr lang="en-GB" dirty="0"/>
              <a:t>See you all next week!</a:t>
            </a:r>
          </a:p>
        </p:txBody>
      </p:sp>
      <p:pic>
        <p:nvPicPr>
          <p:cNvPr id="8194" name="Picture 2" descr="Text, letter&#10;&#10;Description automatically generated">
            <a:extLst>
              <a:ext uri="{FF2B5EF4-FFF2-40B4-BE49-F238E27FC236}">
                <a16:creationId xmlns:a16="http://schemas.microsoft.com/office/drawing/2014/main" id="{854E0ABC-9A8E-4BA4-8662-C57383235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63194" y="1583509"/>
            <a:ext cx="4921308" cy="369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1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81434359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VTI">
  <a:themeElements>
    <a:clrScheme name="Custom 15">
      <a:dk1>
        <a:sysClr val="windowText" lastClr="000000"/>
      </a:dk1>
      <a:lt1>
        <a:sysClr val="window" lastClr="FFFFFF"/>
      </a:lt1>
      <a:dk2>
        <a:srgbClr val="2D2D2D"/>
      </a:dk2>
      <a:lt2>
        <a:srgbClr val="F3FFF8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2082</Words>
  <Application>Microsoft Office PowerPoint</Application>
  <PresentationFormat>Widescreen</PresentationFormat>
  <Paragraphs>286</Paragraphs>
  <Slides>48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ClearSans</vt:lpstr>
      <vt:lpstr>Arial</vt:lpstr>
      <vt:lpstr>Source Sans Pro</vt:lpstr>
      <vt:lpstr>Times New Roman</vt:lpstr>
      <vt:lpstr>FunkyShapesVTI</vt:lpstr>
      <vt:lpstr>Policing Models, Powers and Society</vt:lpstr>
      <vt:lpstr>Lesson Plan</vt:lpstr>
      <vt:lpstr>Assessment Question – 3000 word Essay</vt:lpstr>
      <vt:lpstr>Key Text</vt:lpstr>
      <vt:lpstr>Social Learning Theory</vt:lpstr>
      <vt:lpstr>The Simpsons and Social Learning Theory</vt:lpstr>
      <vt:lpstr>9 Key points of Sutherland’s differential Association (Principles of criminology, 1924)</vt:lpstr>
      <vt:lpstr>Social Learning Theory</vt:lpstr>
      <vt:lpstr>Psychodynamics and Crime</vt:lpstr>
      <vt:lpstr>Psychodynamics and Crime</vt:lpstr>
      <vt:lpstr>Psychodynamics and Crime</vt:lpstr>
      <vt:lpstr>Psychopathy</vt:lpstr>
      <vt:lpstr>Psychological Positivism</vt:lpstr>
      <vt:lpstr>Psychological Positivism</vt:lpstr>
      <vt:lpstr>Psychological Positivism</vt:lpstr>
      <vt:lpstr>Critique of Psychological Positivism</vt:lpstr>
      <vt:lpstr>Sociological Positivism</vt:lpstr>
      <vt:lpstr>Sociological Positivism</vt:lpstr>
      <vt:lpstr>Emile Durkheim (1858- 1917)</vt:lpstr>
      <vt:lpstr>Emile Durkheim (1858 – 1917)</vt:lpstr>
      <vt:lpstr>Sociological Positivism</vt:lpstr>
      <vt:lpstr>Subcultural Theory and Gangs</vt:lpstr>
      <vt:lpstr>Subcultural Theory</vt:lpstr>
      <vt:lpstr>Delinquent Boys -Albert Cohen (1955)</vt:lpstr>
      <vt:lpstr>Delinquent Boys -Albert Cohen (1955)</vt:lpstr>
      <vt:lpstr>Sociological Positivism</vt:lpstr>
      <vt:lpstr>Control Theory</vt:lpstr>
      <vt:lpstr>What Exerts Control?</vt:lpstr>
      <vt:lpstr>Control Theory</vt:lpstr>
      <vt:lpstr>Control Theory - Examples</vt:lpstr>
      <vt:lpstr>Control Theory - Examples</vt:lpstr>
      <vt:lpstr>Control Theory - Examples</vt:lpstr>
      <vt:lpstr>Critical Criminology</vt:lpstr>
      <vt:lpstr>Critical Criminology</vt:lpstr>
      <vt:lpstr>Critical Criminology</vt:lpstr>
      <vt:lpstr>Symbolic Interactionism</vt:lpstr>
      <vt:lpstr>Symbolic Interactionism</vt:lpstr>
      <vt:lpstr>Critical Criminology</vt:lpstr>
      <vt:lpstr>Labelling Theory</vt:lpstr>
      <vt:lpstr>Outsiders - Becker (1963)</vt:lpstr>
      <vt:lpstr>Symbolic Interaction and Labelling</vt:lpstr>
      <vt:lpstr>Symbolic Interaction and Labelling</vt:lpstr>
      <vt:lpstr>Symbolic Interaction and Labelling</vt:lpstr>
      <vt:lpstr>Symbolic Interaction and Labelling</vt:lpstr>
      <vt:lpstr>Symbolic Interaction and Labelling</vt:lpstr>
      <vt:lpstr>Case Study</vt:lpstr>
      <vt:lpstr>Case Study</vt:lpstr>
      <vt:lpstr>Week 2 Complete!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Policing Models, Powers and Society</dc:title>
  <dc:creator>Luke Roach</dc:creator>
  <cp:lastModifiedBy>Luke Roach</cp:lastModifiedBy>
  <cp:revision>1</cp:revision>
  <dcterms:created xsi:type="dcterms:W3CDTF">2022-02-10T20:13:46Z</dcterms:created>
  <dcterms:modified xsi:type="dcterms:W3CDTF">2022-02-11T12:52:22Z</dcterms:modified>
</cp:coreProperties>
</file>