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09" r:id="rId1"/>
  </p:sldMasterIdLst>
  <p:notesMasterIdLst>
    <p:notesMasterId r:id="rId7"/>
  </p:notesMasterIdLst>
  <p:handoutMasterIdLst>
    <p:handoutMasterId r:id="rId8"/>
  </p:handoutMasterIdLst>
  <p:sldIdLst>
    <p:sldId id="257" r:id="rId2"/>
    <p:sldId id="1079" r:id="rId3"/>
    <p:sldId id="1110" r:id="rId4"/>
    <p:sldId id="1092" r:id="rId5"/>
    <p:sldId id="1093" r:id="rId6"/>
  </p:sldIdLst>
  <p:sldSz cx="9144000" cy="6858000" type="screen4x3"/>
  <p:notesSz cx="6881813" cy="100155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CDE6FF"/>
    <a:srgbClr val="FF0FED"/>
    <a:srgbClr val="E859FF"/>
    <a:srgbClr val="93E3FF"/>
    <a:srgbClr val="A50021"/>
    <a:srgbClr val="CC9900"/>
    <a:srgbClr val="FF9966"/>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54"/>
    <p:restoredTop sz="83490" autoAdjust="0"/>
  </p:normalViewPr>
  <p:slideViewPr>
    <p:cSldViewPr>
      <p:cViewPr varScale="1">
        <p:scale>
          <a:sx n="60" d="100"/>
          <a:sy n="60" d="100"/>
        </p:scale>
        <p:origin x="1992" y="66"/>
      </p:cViewPr>
      <p:guideLst>
        <p:guide orient="horz" pos="2160"/>
        <p:guide pos="2880"/>
      </p:guideLst>
    </p:cSldViewPr>
  </p:slideViewPr>
  <p:outlineViewPr>
    <p:cViewPr>
      <p:scale>
        <a:sx n="100" d="100"/>
        <a:sy n="100" d="100"/>
      </p:scale>
      <p:origin x="0" y="0"/>
    </p:cViewPr>
  </p:outlineViewPr>
  <p:notesTextViewPr>
    <p:cViewPr>
      <p:scale>
        <a:sx n="100" d="100"/>
        <a:sy n="100" d="100"/>
      </p:scale>
      <p:origin x="0" y="0"/>
    </p:cViewPr>
  </p:notesTextViewPr>
  <p:sorterViewPr>
    <p:cViewPr>
      <p:scale>
        <a:sx n="200" d="100"/>
        <a:sy n="200" d="100"/>
      </p:scale>
      <p:origin x="0" y="444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notesMaster" Target="notesMasters/notesMaster1.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1DD91-7307-654C-8B6A-C5B878123616}" type="doc">
      <dgm:prSet loTypeId="urn:microsoft.com/office/officeart/2005/8/layout/hProcess9" loCatId="" qsTypeId="urn:microsoft.com/office/officeart/2005/8/quickstyle/simple2" qsCatId="simple" csTypeId="urn:microsoft.com/office/officeart/2005/8/colors/accent0_1" csCatId="mainScheme" phldr="1"/>
      <dgm:spPr/>
    </dgm:pt>
    <dgm:pt modelId="{26FD3D10-E3EF-3847-8D84-193531D76DD9}">
      <dgm:prSet/>
      <dgm:spPr>
        <a:xfrm>
          <a:off x="4259"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Leadership</a:t>
          </a:r>
        </a:p>
      </dgm:t>
    </dgm:pt>
    <dgm:pt modelId="{753CAD48-0996-D34E-B310-220018C50E7A}" type="parTrans" cxnId="{EE63E20A-B44B-D347-9EE6-28DD3BA0C9A0}">
      <dgm:prSet/>
      <dgm:spPr/>
      <dgm:t>
        <a:bodyPr/>
        <a:lstStyle/>
        <a:p>
          <a:endParaRPr lang="en-GB"/>
        </a:p>
      </dgm:t>
    </dgm:pt>
    <dgm:pt modelId="{5CC3B542-E82C-074B-8916-92B07879C2D7}" type="sibTrans" cxnId="{EE63E20A-B44B-D347-9EE6-28DD3BA0C9A0}">
      <dgm:prSet/>
      <dgm:spPr/>
      <dgm:t>
        <a:bodyPr/>
        <a:lstStyle/>
        <a:p>
          <a:endParaRPr lang="en-GB"/>
        </a:p>
      </dgm:t>
    </dgm:pt>
    <dgm:pt modelId="{DB25EB0D-EB2E-FA49-BE0C-B97AA6F9E3AA}">
      <dgm:prSet phldrT="[Text]"/>
      <dgm:spPr>
        <a:xfrm>
          <a:off x="1265476"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dirty="0">
              <a:solidFill>
                <a:srgbClr val="000099"/>
              </a:solidFill>
              <a:latin typeface="Calibri"/>
              <a:ea typeface="+mn-ea"/>
              <a:cs typeface="+mn-cs"/>
            </a:rPr>
            <a:t>Degree of Motivation</a:t>
          </a:r>
        </a:p>
      </dgm:t>
    </dgm:pt>
    <dgm:pt modelId="{4FF8D3E3-C996-154C-8DE7-6CE3F9DF7532}" type="parTrans" cxnId="{6A237D15-6C54-BA44-BA35-41C684A29053}">
      <dgm:prSet/>
      <dgm:spPr/>
      <dgm:t>
        <a:bodyPr/>
        <a:lstStyle/>
        <a:p>
          <a:endParaRPr lang="en-GB"/>
        </a:p>
      </dgm:t>
    </dgm:pt>
    <dgm:pt modelId="{BFDD98E1-D4C4-6640-8041-3FB6159CB065}" type="sibTrans" cxnId="{6A237D15-6C54-BA44-BA35-41C684A29053}">
      <dgm:prSet/>
      <dgm:spPr/>
      <dgm:t>
        <a:bodyPr/>
        <a:lstStyle/>
        <a:p>
          <a:endParaRPr lang="en-GB"/>
        </a:p>
      </dgm:t>
    </dgm:pt>
    <dgm:pt modelId="{426CC174-5BBF-8246-B9A2-925D344320B8}">
      <dgm:prSet phldrT="[Text]"/>
      <dgm:spPr>
        <a:xfrm>
          <a:off x="2526693"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How people behave</a:t>
          </a:r>
        </a:p>
      </dgm:t>
    </dgm:pt>
    <dgm:pt modelId="{E341593E-A1A9-6A4A-8B77-9EDF146A261C}" type="parTrans" cxnId="{E87887F1-B0B0-1C40-8464-BEEEB4B63CA1}">
      <dgm:prSet/>
      <dgm:spPr/>
      <dgm:t>
        <a:bodyPr/>
        <a:lstStyle/>
        <a:p>
          <a:endParaRPr lang="en-US"/>
        </a:p>
      </dgm:t>
    </dgm:pt>
    <dgm:pt modelId="{143E6C85-5668-3E40-B46D-CF545FC11349}" type="sibTrans" cxnId="{E87887F1-B0B0-1C40-8464-BEEEB4B63CA1}">
      <dgm:prSet/>
      <dgm:spPr/>
      <dgm:t>
        <a:bodyPr/>
        <a:lstStyle/>
        <a:p>
          <a:endParaRPr lang="en-US"/>
        </a:p>
      </dgm:t>
    </dgm:pt>
    <dgm:pt modelId="{7DFE4647-0C20-4C4C-ADE5-337682A94562}">
      <dgm:prSet phldrT="[Text]"/>
      <dgm:spPr>
        <a:xfrm>
          <a:off x="3787911" y="612457"/>
          <a:ext cx="1192579" cy="816610"/>
        </a:xfr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gm:spPr>
      <dgm:t>
        <a:bodyPr/>
        <a:lstStyle/>
        <a:p>
          <a:r>
            <a:rPr lang="en-US">
              <a:solidFill>
                <a:srgbClr val="000099"/>
              </a:solidFill>
              <a:latin typeface="Calibri"/>
              <a:ea typeface="+mn-ea"/>
              <a:cs typeface="+mn-cs"/>
            </a:rPr>
            <a:t>Productivity</a:t>
          </a:r>
        </a:p>
        <a:p>
          <a:r>
            <a:rPr lang="en-US">
              <a:solidFill>
                <a:srgbClr val="000099"/>
              </a:solidFill>
              <a:latin typeface="Calibri"/>
              <a:ea typeface="+mn-ea"/>
              <a:cs typeface="+mn-cs"/>
            </a:rPr>
            <a:t>&amp;</a:t>
          </a:r>
        </a:p>
        <a:p>
          <a:r>
            <a:rPr lang="en-US">
              <a:solidFill>
                <a:srgbClr val="000099"/>
              </a:solidFill>
              <a:latin typeface="Calibri"/>
              <a:ea typeface="+mn-ea"/>
              <a:cs typeface="+mn-cs"/>
            </a:rPr>
            <a:t>Effectiveness</a:t>
          </a:r>
        </a:p>
      </dgm:t>
    </dgm:pt>
    <dgm:pt modelId="{40901703-A8C1-7645-B210-01719436282C}" type="parTrans" cxnId="{28A92616-2814-B34E-8230-CA582E485C19}">
      <dgm:prSet/>
      <dgm:spPr/>
      <dgm:t>
        <a:bodyPr/>
        <a:lstStyle/>
        <a:p>
          <a:endParaRPr lang="en-US"/>
        </a:p>
      </dgm:t>
    </dgm:pt>
    <dgm:pt modelId="{F87716E1-8E30-724D-A7D6-8BEE75143FB3}" type="sibTrans" cxnId="{28A92616-2814-B34E-8230-CA582E485C19}">
      <dgm:prSet/>
      <dgm:spPr/>
      <dgm:t>
        <a:bodyPr/>
        <a:lstStyle/>
        <a:p>
          <a:endParaRPr lang="en-US"/>
        </a:p>
      </dgm:t>
    </dgm:pt>
    <dgm:pt modelId="{97763420-9115-AD46-A088-77A0F9856080}" type="pres">
      <dgm:prSet presAssocID="{FF31DD91-7307-654C-8B6A-C5B878123616}" presName="CompostProcess" presStyleCnt="0">
        <dgm:presLayoutVars>
          <dgm:dir/>
          <dgm:resizeHandles val="exact"/>
        </dgm:presLayoutVars>
      </dgm:prSet>
      <dgm:spPr/>
    </dgm:pt>
    <dgm:pt modelId="{FE74B667-B100-254B-B5DF-F3C1AC40D892}" type="pres">
      <dgm:prSet presAssocID="{FF31DD91-7307-654C-8B6A-C5B878123616}" presName="arrow" presStyleLbl="bgShp" presStyleIdx="0" presStyleCnt="1" custLinFactNeighborX="903" custLinFactNeighborY="-9511"/>
      <dgm:spPr>
        <a:xfrm>
          <a:off x="412116" y="0"/>
          <a:ext cx="4237037" cy="2041525"/>
        </a:xfrm>
        <a:prstGeom prst="rightArrow">
          <a:avLst/>
        </a:prstGeom>
        <a:solidFill>
          <a:sysClr val="windowText" lastClr="000000">
            <a:tint val="40000"/>
            <a:hueOff val="0"/>
            <a:satOff val="0"/>
            <a:lumOff val="0"/>
            <a:alphaOff val="0"/>
          </a:sysClr>
        </a:solidFill>
        <a:ln>
          <a:noFill/>
        </a:ln>
        <a:effectLst/>
      </dgm:spPr>
    </dgm:pt>
    <dgm:pt modelId="{5B32B220-10DC-0F4E-A6DE-7ECD17206460}" type="pres">
      <dgm:prSet presAssocID="{FF31DD91-7307-654C-8B6A-C5B878123616}" presName="linearProcess" presStyleCnt="0"/>
      <dgm:spPr/>
    </dgm:pt>
    <dgm:pt modelId="{38EB0330-9B80-9C46-8E1F-C7A8BCB40D5A}" type="pres">
      <dgm:prSet presAssocID="{26FD3D10-E3EF-3847-8D84-193531D76DD9}" presName="textNode" presStyleLbl="node1" presStyleIdx="0" presStyleCnt="4">
        <dgm:presLayoutVars>
          <dgm:bulletEnabled val="1"/>
        </dgm:presLayoutVars>
      </dgm:prSet>
      <dgm:spPr>
        <a:prstGeom prst="roundRect">
          <a:avLst/>
        </a:prstGeom>
      </dgm:spPr>
    </dgm:pt>
    <dgm:pt modelId="{79861CEE-87BD-9449-8499-8FB04A285F79}" type="pres">
      <dgm:prSet presAssocID="{5CC3B542-E82C-074B-8916-92B07879C2D7}" presName="sibTrans" presStyleCnt="0"/>
      <dgm:spPr/>
    </dgm:pt>
    <dgm:pt modelId="{5705D8DC-6A42-084D-ABAB-02CA6E8B908A}" type="pres">
      <dgm:prSet presAssocID="{DB25EB0D-EB2E-FA49-BE0C-B97AA6F9E3AA}" presName="textNode" presStyleLbl="node1" presStyleIdx="1" presStyleCnt="4">
        <dgm:presLayoutVars>
          <dgm:bulletEnabled val="1"/>
        </dgm:presLayoutVars>
      </dgm:prSet>
      <dgm:spPr>
        <a:prstGeom prst="roundRect">
          <a:avLst/>
        </a:prstGeom>
      </dgm:spPr>
    </dgm:pt>
    <dgm:pt modelId="{2F518247-A15D-744B-A872-EB43757E41E0}" type="pres">
      <dgm:prSet presAssocID="{BFDD98E1-D4C4-6640-8041-3FB6159CB065}" presName="sibTrans" presStyleCnt="0"/>
      <dgm:spPr/>
    </dgm:pt>
    <dgm:pt modelId="{A98B427C-7760-BD44-83D7-92A734F75932}" type="pres">
      <dgm:prSet presAssocID="{426CC174-5BBF-8246-B9A2-925D344320B8}" presName="textNode" presStyleLbl="node1" presStyleIdx="2" presStyleCnt="4">
        <dgm:presLayoutVars>
          <dgm:bulletEnabled val="1"/>
        </dgm:presLayoutVars>
      </dgm:prSet>
      <dgm:spPr>
        <a:prstGeom prst="roundRect">
          <a:avLst/>
        </a:prstGeom>
      </dgm:spPr>
    </dgm:pt>
    <dgm:pt modelId="{2410FD0A-E28D-F94F-B8DC-F588781A2BA3}" type="pres">
      <dgm:prSet presAssocID="{143E6C85-5668-3E40-B46D-CF545FC11349}" presName="sibTrans" presStyleCnt="0"/>
      <dgm:spPr/>
    </dgm:pt>
    <dgm:pt modelId="{A7847982-0449-DD42-8609-2F395A1DE6DC}" type="pres">
      <dgm:prSet presAssocID="{7DFE4647-0C20-4C4C-ADE5-337682A94562}" presName="textNode" presStyleLbl="node1" presStyleIdx="3" presStyleCnt="4">
        <dgm:presLayoutVars>
          <dgm:bulletEnabled val="1"/>
        </dgm:presLayoutVars>
      </dgm:prSet>
      <dgm:spPr>
        <a:prstGeom prst="roundRect">
          <a:avLst/>
        </a:prstGeom>
      </dgm:spPr>
    </dgm:pt>
  </dgm:ptLst>
  <dgm:cxnLst>
    <dgm:cxn modelId="{EE63E20A-B44B-D347-9EE6-28DD3BA0C9A0}" srcId="{FF31DD91-7307-654C-8B6A-C5B878123616}" destId="{26FD3D10-E3EF-3847-8D84-193531D76DD9}" srcOrd="0" destOrd="0" parTransId="{753CAD48-0996-D34E-B310-220018C50E7A}" sibTransId="{5CC3B542-E82C-074B-8916-92B07879C2D7}"/>
    <dgm:cxn modelId="{6A237D15-6C54-BA44-BA35-41C684A29053}" srcId="{FF31DD91-7307-654C-8B6A-C5B878123616}" destId="{DB25EB0D-EB2E-FA49-BE0C-B97AA6F9E3AA}" srcOrd="1" destOrd="0" parTransId="{4FF8D3E3-C996-154C-8DE7-6CE3F9DF7532}" sibTransId="{BFDD98E1-D4C4-6640-8041-3FB6159CB065}"/>
    <dgm:cxn modelId="{28A92616-2814-B34E-8230-CA582E485C19}" srcId="{FF31DD91-7307-654C-8B6A-C5B878123616}" destId="{7DFE4647-0C20-4C4C-ADE5-337682A94562}" srcOrd="3" destOrd="0" parTransId="{40901703-A8C1-7645-B210-01719436282C}" sibTransId="{F87716E1-8E30-724D-A7D6-8BEE75143FB3}"/>
    <dgm:cxn modelId="{7786CA4E-7050-AF42-8DBD-DD837C288CE0}" type="presOf" srcId="{26FD3D10-E3EF-3847-8D84-193531D76DD9}" destId="{38EB0330-9B80-9C46-8E1F-C7A8BCB40D5A}" srcOrd="0" destOrd="0" presId="urn:microsoft.com/office/officeart/2005/8/layout/hProcess9"/>
    <dgm:cxn modelId="{407FF152-4ED2-3C49-8FCD-00F3C200601A}" type="presOf" srcId="{7DFE4647-0C20-4C4C-ADE5-337682A94562}" destId="{A7847982-0449-DD42-8609-2F395A1DE6DC}" srcOrd="0" destOrd="0" presId="urn:microsoft.com/office/officeart/2005/8/layout/hProcess9"/>
    <dgm:cxn modelId="{EF5A5280-B7EB-1443-A506-EB617F19B55A}" type="presOf" srcId="{FF31DD91-7307-654C-8B6A-C5B878123616}" destId="{97763420-9115-AD46-A088-77A0F9856080}" srcOrd="0" destOrd="0" presId="urn:microsoft.com/office/officeart/2005/8/layout/hProcess9"/>
    <dgm:cxn modelId="{1C28E9DB-FD24-704A-94CF-D490CF2D264A}" type="presOf" srcId="{426CC174-5BBF-8246-B9A2-925D344320B8}" destId="{A98B427C-7760-BD44-83D7-92A734F75932}" srcOrd="0" destOrd="0" presId="urn:microsoft.com/office/officeart/2005/8/layout/hProcess9"/>
    <dgm:cxn modelId="{6F9F3EEA-B636-F146-8300-CEF3D1ADE3E0}" type="presOf" srcId="{DB25EB0D-EB2E-FA49-BE0C-B97AA6F9E3AA}" destId="{5705D8DC-6A42-084D-ABAB-02CA6E8B908A}" srcOrd="0" destOrd="0" presId="urn:microsoft.com/office/officeart/2005/8/layout/hProcess9"/>
    <dgm:cxn modelId="{E87887F1-B0B0-1C40-8464-BEEEB4B63CA1}" srcId="{FF31DD91-7307-654C-8B6A-C5B878123616}" destId="{426CC174-5BBF-8246-B9A2-925D344320B8}" srcOrd="2" destOrd="0" parTransId="{E341593E-A1A9-6A4A-8B77-9EDF146A261C}" sibTransId="{143E6C85-5668-3E40-B46D-CF545FC11349}"/>
    <dgm:cxn modelId="{DD5A8006-555E-684A-93FE-F62A5B34EB52}" type="presParOf" srcId="{97763420-9115-AD46-A088-77A0F9856080}" destId="{FE74B667-B100-254B-B5DF-F3C1AC40D892}" srcOrd="0" destOrd="0" presId="urn:microsoft.com/office/officeart/2005/8/layout/hProcess9"/>
    <dgm:cxn modelId="{38093EEC-0181-D94D-BE14-39ECABEDF468}" type="presParOf" srcId="{97763420-9115-AD46-A088-77A0F9856080}" destId="{5B32B220-10DC-0F4E-A6DE-7ECD17206460}" srcOrd="1" destOrd="0" presId="urn:microsoft.com/office/officeart/2005/8/layout/hProcess9"/>
    <dgm:cxn modelId="{88F4D9C4-25E4-BB46-8685-42E209A988E7}" type="presParOf" srcId="{5B32B220-10DC-0F4E-A6DE-7ECD17206460}" destId="{38EB0330-9B80-9C46-8E1F-C7A8BCB40D5A}" srcOrd="0" destOrd="0" presId="urn:microsoft.com/office/officeart/2005/8/layout/hProcess9"/>
    <dgm:cxn modelId="{D2996CD0-3D81-2B43-9D88-695E8D7AA41E}" type="presParOf" srcId="{5B32B220-10DC-0F4E-A6DE-7ECD17206460}" destId="{79861CEE-87BD-9449-8499-8FB04A285F79}" srcOrd="1" destOrd="0" presId="urn:microsoft.com/office/officeart/2005/8/layout/hProcess9"/>
    <dgm:cxn modelId="{51E78308-895E-A54E-A1D2-111098D6BF9D}" type="presParOf" srcId="{5B32B220-10DC-0F4E-A6DE-7ECD17206460}" destId="{5705D8DC-6A42-084D-ABAB-02CA6E8B908A}" srcOrd="2" destOrd="0" presId="urn:microsoft.com/office/officeart/2005/8/layout/hProcess9"/>
    <dgm:cxn modelId="{6501A2C7-C65E-F347-AB66-8F6A1560889C}" type="presParOf" srcId="{5B32B220-10DC-0F4E-A6DE-7ECD17206460}" destId="{2F518247-A15D-744B-A872-EB43757E41E0}" srcOrd="3" destOrd="0" presId="urn:microsoft.com/office/officeart/2005/8/layout/hProcess9"/>
    <dgm:cxn modelId="{F69283AE-33C3-B543-A8A9-18A6CBC8499E}" type="presParOf" srcId="{5B32B220-10DC-0F4E-A6DE-7ECD17206460}" destId="{A98B427C-7760-BD44-83D7-92A734F75932}" srcOrd="4" destOrd="0" presId="urn:microsoft.com/office/officeart/2005/8/layout/hProcess9"/>
    <dgm:cxn modelId="{2B24AEB4-FDC0-EC4B-9AAA-EF8D44BDB669}" type="presParOf" srcId="{5B32B220-10DC-0F4E-A6DE-7ECD17206460}" destId="{2410FD0A-E28D-F94F-B8DC-F588781A2BA3}" srcOrd="5" destOrd="0" presId="urn:microsoft.com/office/officeart/2005/8/layout/hProcess9"/>
    <dgm:cxn modelId="{C682AF02-E20C-7F40-8E24-89113E45ECD2}" type="presParOf" srcId="{5B32B220-10DC-0F4E-A6DE-7ECD17206460}" destId="{A7847982-0449-DD42-8609-2F395A1DE6DC}"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74B667-B100-254B-B5DF-F3C1AC40D892}">
      <dsp:nvSpPr>
        <dsp:cNvPr id="0" name=""/>
        <dsp:cNvSpPr/>
      </dsp:nvSpPr>
      <dsp:spPr>
        <a:xfrm>
          <a:off x="601283" y="0"/>
          <a:ext cx="6181886" cy="3325019"/>
        </a:xfrm>
        <a:prstGeom prst="rightArrow">
          <a:avLst/>
        </a:prstGeom>
        <a:solidFill>
          <a:sysClr val="windowText" lastClr="000000">
            <a:tint val="40000"/>
            <a:hueOff val="0"/>
            <a:satOff val="0"/>
            <a:lumOff val="0"/>
            <a:alphaOff val="0"/>
          </a:sysClr>
        </a:solidFill>
        <a:ln>
          <a:noFill/>
        </a:ln>
        <a:effectLst/>
      </dsp:spPr>
      <dsp:style>
        <a:lnRef idx="0">
          <a:scrgbClr r="0" g="0" b="0"/>
        </a:lnRef>
        <a:fillRef idx="1">
          <a:scrgbClr r="0" g="0" b="0"/>
        </a:fillRef>
        <a:effectRef idx="0">
          <a:scrgbClr r="0" g="0" b="0"/>
        </a:effectRef>
        <a:fontRef idx="minor"/>
      </dsp:style>
    </dsp:sp>
    <dsp:sp modelId="{38EB0330-9B80-9C46-8E1F-C7A8BCB40D5A}">
      <dsp:nvSpPr>
        <dsp:cNvPr id="0" name=""/>
        <dsp:cNvSpPr/>
      </dsp:nvSpPr>
      <dsp:spPr>
        <a:xfrm>
          <a:off x="1168"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Leadership</a:t>
          </a:r>
        </a:p>
      </dsp:txBody>
      <dsp:txXfrm>
        <a:off x="66094" y="1062431"/>
        <a:ext cx="1616121" cy="1200155"/>
      </dsp:txXfrm>
    </dsp:sp>
    <dsp:sp modelId="{5705D8DC-6A42-084D-ABAB-02CA6E8B908A}">
      <dsp:nvSpPr>
        <dsp:cNvPr id="0" name=""/>
        <dsp:cNvSpPr/>
      </dsp:nvSpPr>
      <dsp:spPr>
        <a:xfrm>
          <a:off x="18426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rgbClr val="000099"/>
              </a:solidFill>
              <a:latin typeface="Calibri"/>
              <a:ea typeface="+mn-ea"/>
              <a:cs typeface="+mn-cs"/>
            </a:rPr>
            <a:t>Degree of Motivation</a:t>
          </a:r>
        </a:p>
      </dsp:txBody>
      <dsp:txXfrm>
        <a:off x="1907593" y="1062431"/>
        <a:ext cx="1616121" cy="1200155"/>
      </dsp:txXfrm>
    </dsp:sp>
    <dsp:sp modelId="{A98B427C-7760-BD44-83D7-92A734F75932}">
      <dsp:nvSpPr>
        <dsp:cNvPr id="0" name=""/>
        <dsp:cNvSpPr/>
      </dsp:nvSpPr>
      <dsp:spPr>
        <a:xfrm>
          <a:off x="3684167"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How people behave</a:t>
          </a:r>
        </a:p>
      </dsp:txBody>
      <dsp:txXfrm>
        <a:off x="3749093" y="1062431"/>
        <a:ext cx="1616121" cy="1200155"/>
      </dsp:txXfrm>
    </dsp:sp>
    <dsp:sp modelId="{A7847982-0449-DD42-8609-2F395A1DE6DC}">
      <dsp:nvSpPr>
        <dsp:cNvPr id="0" name=""/>
        <dsp:cNvSpPr/>
      </dsp:nvSpPr>
      <dsp:spPr>
        <a:xfrm>
          <a:off x="5525666" y="997505"/>
          <a:ext cx="1745973" cy="1330007"/>
        </a:xfrm>
        <a:prstGeom prst="roundRect">
          <a:avLst/>
        </a:prstGeom>
        <a:solidFill>
          <a:sysClr val="window" lastClr="FFFFFF">
            <a:hueOff val="0"/>
            <a:satOff val="0"/>
            <a:lumOff val="0"/>
            <a:alphaOff val="0"/>
          </a:sysClr>
        </a:solidFill>
        <a:ln w="38100" cap="flat" cmpd="sng" algn="ctr">
          <a:solidFill>
            <a:sysClr val="windowText" lastClr="000000">
              <a:shade val="80000"/>
              <a:hueOff val="0"/>
              <a:satOff val="0"/>
              <a:lumOff val="0"/>
              <a:alphaOff val="0"/>
            </a:sys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Productivity</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&amp;</a:t>
          </a:r>
        </a:p>
        <a:p>
          <a:pPr marL="0" lvl="0" indent="0" algn="ctr" defTabSz="844550">
            <a:lnSpc>
              <a:spcPct val="90000"/>
            </a:lnSpc>
            <a:spcBef>
              <a:spcPct val="0"/>
            </a:spcBef>
            <a:spcAft>
              <a:spcPct val="35000"/>
            </a:spcAft>
            <a:buNone/>
          </a:pPr>
          <a:r>
            <a:rPr lang="en-US" sz="1900" kern="1200">
              <a:solidFill>
                <a:srgbClr val="000099"/>
              </a:solidFill>
              <a:latin typeface="Calibri"/>
              <a:ea typeface="+mn-ea"/>
              <a:cs typeface="+mn-cs"/>
            </a:rPr>
            <a:t>Effectiveness</a:t>
          </a:r>
        </a:p>
      </dsp:txBody>
      <dsp:txXfrm>
        <a:off x="5590592" y="1062431"/>
        <a:ext cx="1616121" cy="1200155"/>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2913" cy="500063"/>
          </a:xfrm>
          <a:prstGeom prst="rect">
            <a:avLst/>
          </a:prstGeom>
        </p:spPr>
        <p:txBody>
          <a:bodyPr vert="horz" lIns="96551" tIns="48276" rIns="96551" bIns="48276" rtlCol="0"/>
          <a:lstStyle>
            <a:lvl1pPr algn="l">
              <a:defRPr sz="1300">
                <a:latin typeface="Arial" pitchFamily="34" charset="0"/>
                <a:ea typeface="+mn-ea"/>
                <a:cs typeface="+mn-cs"/>
              </a:defRPr>
            </a:lvl1pPr>
          </a:lstStyle>
          <a:p>
            <a:pPr>
              <a:defRPr/>
            </a:pPr>
            <a:endParaRPr lang="en-GB"/>
          </a:p>
        </p:txBody>
      </p:sp>
      <p:sp>
        <p:nvSpPr>
          <p:cNvPr id="3" name="Date Placeholder 2"/>
          <p:cNvSpPr>
            <a:spLocks noGrp="1"/>
          </p:cNvSpPr>
          <p:nvPr>
            <p:ph type="dt" sz="quarter" idx="1"/>
          </p:nvPr>
        </p:nvSpPr>
        <p:spPr>
          <a:xfrm>
            <a:off x="3897313" y="0"/>
            <a:ext cx="2982912" cy="500063"/>
          </a:xfrm>
          <a:prstGeom prst="rect">
            <a:avLst/>
          </a:prstGeom>
        </p:spPr>
        <p:txBody>
          <a:bodyPr vert="horz" wrap="square" lIns="96551" tIns="48276" rIns="96551" bIns="48276" numCol="1" anchor="t" anchorCtr="0" compatLnSpc="1">
            <a:prstTxWarp prst="textNoShape">
              <a:avLst/>
            </a:prstTxWarp>
          </a:bodyPr>
          <a:lstStyle>
            <a:lvl1pPr algn="r">
              <a:defRPr sz="1300">
                <a:cs typeface="+mn-cs"/>
              </a:defRPr>
            </a:lvl1pPr>
          </a:lstStyle>
          <a:p>
            <a:pPr>
              <a:defRPr/>
            </a:pPr>
            <a:fld id="{1C2527AE-441C-A24A-957C-6535E19C3353}" type="datetimeFigureOut">
              <a:rPr lang="en-GB"/>
              <a:pPr>
                <a:defRPr/>
              </a:pPr>
              <a:t>21/12/2020</a:t>
            </a:fld>
            <a:endParaRPr lang="en-GB"/>
          </a:p>
        </p:txBody>
      </p:sp>
      <p:sp>
        <p:nvSpPr>
          <p:cNvPr id="4" name="Footer Placeholder 3"/>
          <p:cNvSpPr>
            <a:spLocks noGrp="1"/>
          </p:cNvSpPr>
          <p:nvPr>
            <p:ph type="ftr" sz="quarter" idx="2"/>
          </p:nvPr>
        </p:nvSpPr>
        <p:spPr>
          <a:xfrm>
            <a:off x="0" y="9512300"/>
            <a:ext cx="2982913" cy="501650"/>
          </a:xfrm>
          <a:prstGeom prst="rect">
            <a:avLst/>
          </a:prstGeom>
        </p:spPr>
        <p:txBody>
          <a:bodyPr vert="horz" lIns="96551" tIns="48276" rIns="96551" bIns="48276" rtlCol="0" anchor="b"/>
          <a:lstStyle>
            <a:lvl1pPr algn="l">
              <a:defRPr sz="1300">
                <a:latin typeface="Arial" pitchFamily="34" charset="0"/>
                <a:ea typeface="+mn-ea"/>
                <a:cs typeface="+mn-cs"/>
              </a:defRPr>
            </a:lvl1pPr>
          </a:lstStyle>
          <a:p>
            <a:pPr>
              <a:defRPr/>
            </a:pPr>
            <a:endParaRPr lang="en-GB"/>
          </a:p>
        </p:txBody>
      </p:sp>
      <p:sp>
        <p:nvSpPr>
          <p:cNvPr id="5" name="Slide Number Placeholder 4"/>
          <p:cNvSpPr>
            <a:spLocks noGrp="1"/>
          </p:cNvSpPr>
          <p:nvPr>
            <p:ph type="sldNum" sz="quarter" idx="3"/>
          </p:nvPr>
        </p:nvSpPr>
        <p:spPr>
          <a:xfrm>
            <a:off x="3897313" y="9512300"/>
            <a:ext cx="2982912" cy="501650"/>
          </a:xfrm>
          <a:prstGeom prst="rect">
            <a:avLst/>
          </a:prstGeom>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9C694B27-FCA2-E644-9BC1-C3B5FA44F837}" type="slidenum">
              <a:rPr lang="en-GB"/>
              <a:pPr>
                <a:defRPr/>
              </a:pPr>
              <a:t>‹#›</a:t>
            </a:fld>
            <a:endParaRPr lang="en-GB"/>
          </a:p>
        </p:txBody>
      </p:sp>
    </p:spTree>
    <p:extLst>
      <p:ext uri="{BB962C8B-B14F-4D97-AF65-F5344CB8AC3E}">
        <p14:creationId xmlns:p14="http://schemas.microsoft.com/office/powerpoint/2010/main" val="29428900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6" name="Rectangle 2"/>
          <p:cNvSpPr>
            <a:spLocks noGrp="1" noChangeArrowheads="1"/>
          </p:cNvSpPr>
          <p:nvPr>
            <p:ph type="hdr" sz="quarter"/>
          </p:nvPr>
        </p:nvSpPr>
        <p:spPr bwMode="auto">
          <a:xfrm>
            <a:off x="0" y="0"/>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87" name="Rectangle 3"/>
          <p:cNvSpPr>
            <a:spLocks noGrp="1" noChangeArrowheads="1"/>
          </p:cNvSpPr>
          <p:nvPr>
            <p:ph type="dt" idx="1"/>
          </p:nvPr>
        </p:nvSpPr>
        <p:spPr bwMode="auto">
          <a:xfrm>
            <a:off x="3900488" y="0"/>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lvl1pPr algn="r">
              <a:defRPr sz="1300">
                <a:latin typeface="Arial" pitchFamily="34" charset="0"/>
                <a:ea typeface="+mn-ea"/>
                <a:cs typeface="+mn-cs"/>
              </a:defRPr>
            </a:lvl1pPr>
          </a:lstStyle>
          <a:p>
            <a:pPr>
              <a:defRPr/>
            </a:pPr>
            <a:endParaRPr lang="en-GB"/>
          </a:p>
        </p:txBody>
      </p:sp>
      <p:sp>
        <p:nvSpPr>
          <p:cNvPr id="125956" name="Rectangle 4"/>
          <p:cNvSpPr>
            <a:spLocks noGrp="1" noRot="1" noChangeAspect="1" noChangeArrowheads="1" noTextEdit="1"/>
          </p:cNvSpPr>
          <p:nvPr>
            <p:ph type="sldImg" idx="2"/>
          </p:nvPr>
        </p:nvSpPr>
        <p:spPr bwMode="auto">
          <a:xfrm>
            <a:off x="938213" y="750888"/>
            <a:ext cx="5006975" cy="37560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blurRad="63500" dist="38099" dir="2700000" algn="ctr" rotWithShape="0">
                    <a:srgbClr val="000000">
                      <a:alpha val="74998"/>
                    </a:srgbClr>
                  </a:outerShdw>
                </a:effectLst>
              </a14:hiddenEffects>
            </a:ext>
            <a:ext uri="{53640926-AAD7-44D8-BBD7-CCE9431645EC}">
              <a14:shadowObscured xmlns:a14="http://schemas.microsoft.com/office/drawing/2010/main" val="1"/>
            </a:ext>
            <a:ext uri="{FAA26D3D-D897-4be2-8F04-BA451C77F1D7}">
              <ma14:placeholderFlag xmlns="" xmlns:ma14="http://schemas.microsoft.com/office/mac/drawingml/2011/main" val="1"/>
            </a:ext>
          </a:extLst>
        </p:spPr>
      </p:sp>
      <p:sp>
        <p:nvSpPr>
          <p:cNvPr id="16389" name="Rectangle 5"/>
          <p:cNvSpPr>
            <a:spLocks noGrp="1" noChangeArrowheads="1"/>
          </p:cNvSpPr>
          <p:nvPr>
            <p:ph type="body" sz="quarter" idx="3"/>
          </p:nvPr>
        </p:nvSpPr>
        <p:spPr bwMode="auto">
          <a:xfrm>
            <a:off x="917575" y="4757738"/>
            <a:ext cx="5046663" cy="45069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16390" name="Rectangle 6"/>
          <p:cNvSpPr>
            <a:spLocks noGrp="1" noChangeArrowheads="1"/>
          </p:cNvSpPr>
          <p:nvPr>
            <p:ph type="ftr" sz="quarter" idx="4"/>
          </p:nvPr>
        </p:nvSpPr>
        <p:spPr bwMode="auto">
          <a:xfrm>
            <a:off x="0" y="9515475"/>
            <a:ext cx="2982913"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defRPr sz="1300">
                <a:latin typeface="Arial" pitchFamily="34" charset="0"/>
                <a:ea typeface="+mn-ea"/>
                <a:cs typeface="+mn-cs"/>
              </a:defRPr>
            </a:lvl1pPr>
          </a:lstStyle>
          <a:p>
            <a:pPr>
              <a:defRPr/>
            </a:pPr>
            <a:endParaRPr lang="en-GB"/>
          </a:p>
        </p:txBody>
      </p:sp>
      <p:sp>
        <p:nvSpPr>
          <p:cNvPr id="16391" name="Rectangle 7"/>
          <p:cNvSpPr>
            <a:spLocks noGrp="1" noChangeArrowheads="1"/>
          </p:cNvSpPr>
          <p:nvPr>
            <p:ph type="sldNum" sz="quarter" idx="5"/>
          </p:nvPr>
        </p:nvSpPr>
        <p:spPr bwMode="auto">
          <a:xfrm>
            <a:off x="3900488" y="9515475"/>
            <a:ext cx="2981325" cy="5000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6551" tIns="48276" rIns="96551" bIns="48276" numCol="1" anchor="b" anchorCtr="0" compatLnSpc="1">
            <a:prstTxWarp prst="textNoShape">
              <a:avLst/>
            </a:prstTxWarp>
          </a:bodyPr>
          <a:lstStyle>
            <a:lvl1pPr algn="r">
              <a:defRPr sz="1300">
                <a:cs typeface="+mn-cs"/>
              </a:defRPr>
            </a:lvl1pPr>
          </a:lstStyle>
          <a:p>
            <a:pPr>
              <a:defRPr/>
            </a:pPr>
            <a:fld id="{03C5A80D-B251-D643-BF3F-E0CDD6032DAB}" type="slidenum">
              <a:rPr lang="en-GB"/>
              <a:pPr>
                <a:defRPr/>
              </a:pPr>
              <a:t>‹#›</a:t>
            </a:fld>
            <a:endParaRPr lang="en-GB"/>
          </a:p>
        </p:txBody>
      </p:sp>
    </p:spTree>
    <p:extLst>
      <p:ext uri="{BB962C8B-B14F-4D97-AF65-F5344CB8AC3E}">
        <p14:creationId xmlns:p14="http://schemas.microsoft.com/office/powerpoint/2010/main" val="2670628565"/>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pitchFamily="34"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90CCC511-7110-A04F-86F5-6FDB14A4B17F}"/>
              </a:ext>
            </a:extLst>
          </p:cNvPr>
          <p:cNvSpPr>
            <a:spLocks noGrp="1" noRot="1" noChangeAspect="1" noTextEdit="1"/>
          </p:cNvSpPr>
          <p:nvPr>
            <p:ph type="sldImg"/>
          </p:nvPr>
        </p:nvSpPr>
        <p:spPr bwMode="auto">
          <a:xfrm>
            <a:off x="1371600" y="1143000"/>
            <a:ext cx="4114800" cy="30861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6123F24A-FDF7-B946-A071-B4F73BBF0D5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5124" name="Slide Number Placeholder 3">
            <a:extLst>
              <a:ext uri="{FF2B5EF4-FFF2-40B4-BE49-F238E27FC236}">
                <a16:creationId xmlns:a16="http://schemas.microsoft.com/office/drawing/2014/main" id="{F2BFF90A-D7F8-8542-8CB8-1E5EE32C52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82D164E8-82E5-8E47-9C8E-9E9A0F116D69}" type="slidenum">
              <a:rPr lang="en-GB" altLang="en-US">
                <a:latin typeface="Calibri" panose="020F0502020204030204" pitchFamily="34" charset="0"/>
              </a:rPr>
              <a:pPr/>
              <a:t>1</a:t>
            </a:fld>
            <a:endParaRPr lang="en-GB" altLang="en-US">
              <a:latin typeface="Calibri" panose="020F0502020204030204" pitchFamily="34" charset="0"/>
            </a:endParaRPr>
          </a:p>
        </p:txBody>
      </p:sp>
    </p:spTree>
    <p:extLst>
      <p:ext uri="{BB962C8B-B14F-4D97-AF65-F5344CB8AC3E}">
        <p14:creationId xmlns:p14="http://schemas.microsoft.com/office/powerpoint/2010/main" val="181082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2</a:t>
            </a:fld>
            <a:endParaRPr lang="en-GB"/>
          </a:p>
        </p:txBody>
      </p:sp>
    </p:spTree>
    <p:extLst>
      <p:ext uri="{BB962C8B-B14F-4D97-AF65-F5344CB8AC3E}">
        <p14:creationId xmlns:p14="http://schemas.microsoft.com/office/powerpoint/2010/main" val="13098062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a:solidFill>
                  <a:schemeClr val="tx1"/>
                </a:solidFill>
                <a:effectLst/>
                <a:latin typeface="Arial" pitchFamily="34" charset="0"/>
                <a:ea typeface="ＭＳ Ｐゴシック" charset="0"/>
                <a:cs typeface="ＭＳ Ｐゴシック" charset="0"/>
              </a:rPr>
              <a:t>To understand how these choices are made, he defines the three concepts of valence, expectancy and force, and describes how these work in conjunction to determine how people will decide to act, given possible routes of behaviour leading to possible outcomes.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3</a:t>
            </a:fld>
            <a:endParaRPr lang="en-GB"/>
          </a:p>
        </p:txBody>
      </p:sp>
    </p:spTree>
    <p:extLst>
      <p:ext uri="{BB962C8B-B14F-4D97-AF65-F5344CB8AC3E}">
        <p14:creationId xmlns:p14="http://schemas.microsoft.com/office/powerpoint/2010/main" val="4086045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numerous definitions of leadership but the one offered by Adrian </a:t>
            </a:r>
            <a:r>
              <a:rPr lang="en-GB" sz="1200" kern="1200" dirty="0" err="1">
                <a:solidFill>
                  <a:schemeClr val="tx1"/>
                </a:solidFill>
                <a:effectLst/>
                <a:latin typeface="Arial" pitchFamily="34" charset="0"/>
                <a:ea typeface="ＭＳ Ｐゴシック" charset="0"/>
                <a:cs typeface="ＭＳ Ｐゴシック" charset="0"/>
              </a:rPr>
              <a:t>Gilpin</a:t>
            </a:r>
            <a:r>
              <a:rPr lang="en-GB" sz="1200" kern="1200" dirty="0">
                <a:solidFill>
                  <a:schemeClr val="tx1"/>
                </a:solidFill>
                <a:effectLst/>
                <a:latin typeface="Arial" pitchFamily="34" charset="0"/>
                <a:ea typeface="ＭＳ Ｐゴシック" charset="0"/>
                <a:cs typeface="ＭＳ Ｐゴシック" charset="0"/>
              </a:rPr>
              <a:t> – </a:t>
            </a:r>
            <a:r>
              <a:rPr lang="en-GB" sz="1200" i="1" kern="1200" dirty="0">
                <a:solidFill>
                  <a:schemeClr val="tx1"/>
                </a:solidFill>
                <a:effectLst/>
                <a:latin typeface="Arial" pitchFamily="34" charset="0"/>
                <a:ea typeface="ＭＳ Ｐゴシック" charset="0"/>
                <a:cs typeface="ＭＳ Ｐゴシック" charset="0"/>
              </a:rPr>
              <a:t>‘the impact you have on yourself and the impact you have on people around you’</a:t>
            </a:r>
            <a:r>
              <a:rPr lang="en-GB" sz="1200" kern="1200" dirty="0">
                <a:solidFill>
                  <a:schemeClr val="tx1"/>
                </a:solidFill>
                <a:effectLst/>
                <a:latin typeface="Arial" pitchFamily="34" charset="0"/>
                <a:ea typeface="ＭＳ Ｐゴシック" charset="0"/>
                <a:cs typeface="ＭＳ Ｐゴシック" charset="0"/>
              </a:rPr>
              <a:t> – allows us to focus on why leadership is so crucial in motivating others and ourselves. </a:t>
            </a:r>
          </a:p>
          <a:p>
            <a:r>
              <a:rPr lang="en-GB" sz="1200" kern="1200" dirty="0">
                <a:solidFill>
                  <a:schemeClr val="tx1"/>
                </a:solidFill>
                <a:effectLst/>
                <a:latin typeface="Arial" pitchFamily="34" charset="0"/>
                <a:ea typeface="ＭＳ Ｐゴシック" charset="0"/>
                <a:cs typeface="ＭＳ Ｐゴシック" charset="0"/>
              </a:rPr>
              <a:t> </a:t>
            </a:r>
          </a:p>
          <a:p>
            <a:r>
              <a:rPr lang="en-GB" sz="1200" kern="1200" dirty="0">
                <a:solidFill>
                  <a:schemeClr val="tx1"/>
                </a:solidFill>
                <a:effectLst/>
                <a:latin typeface="Arial" pitchFamily="34" charset="0"/>
                <a:ea typeface="ＭＳ Ｐゴシック" charset="0"/>
                <a:cs typeface="ＭＳ Ｐゴシック" charset="0"/>
              </a:rPr>
              <a:t>The impact you have on yourself is largely about attitude and self-motivation. Attitudes are infectious! A negative attitude transfers to others and vice versa for a positive attitude. If you are not self-motivated, how can you expect to motivate others? The impact you have on others is about motivating the team and conveys a need to inspire to get the best out of people. There is a causal link here that relates directly from leadership to motivation and then to productivity, illustrated on</a:t>
            </a:r>
            <a:r>
              <a:rPr lang="en-GB" sz="1200" kern="1200" baseline="0" dirty="0">
                <a:solidFill>
                  <a:schemeClr val="tx1"/>
                </a:solidFill>
                <a:effectLst/>
                <a:latin typeface="Arial" pitchFamily="34" charset="0"/>
                <a:ea typeface="ＭＳ Ｐゴシック" charset="0"/>
                <a:cs typeface="ＭＳ Ｐゴシック" charset="0"/>
              </a:rPr>
              <a:t> the next slide.</a:t>
            </a:r>
            <a:endParaRPr lang="en-GB" sz="1200" kern="1200" dirty="0">
              <a:solidFill>
                <a:schemeClr val="tx1"/>
              </a:solidFill>
              <a:effectLst/>
              <a:latin typeface="Arial" pitchFamily="34" charset="0"/>
              <a:ea typeface="ＭＳ Ｐゴシック" charset="0"/>
              <a:cs typeface="ＭＳ Ｐゴシック" charset="0"/>
            </a:endParaRPr>
          </a:p>
          <a:p>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4</a:t>
            </a:fld>
            <a:endParaRPr lang="en-GB"/>
          </a:p>
        </p:txBody>
      </p:sp>
    </p:spTree>
    <p:extLst>
      <p:ext uri="{BB962C8B-B14F-4D97-AF65-F5344CB8AC3E}">
        <p14:creationId xmlns:p14="http://schemas.microsoft.com/office/powerpoint/2010/main" val="1574630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itchFamily="34" charset="0"/>
                <a:ea typeface="ＭＳ Ｐゴシック" charset="0"/>
                <a:cs typeface="ＭＳ Ｐゴシック" charset="0"/>
              </a:rPr>
              <a:t>There are many leadership models all of which offer different equally valid perspectives on motivation. For the purposes of this Workbook, we are going to consider 2 models; one of which, Blanchard and Hersey’s Situational Leadership Model, is useful for engaging with and motivating individual team members, while the other, </a:t>
            </a:r>
            <a:r>
              <a:rPr lang="en-GB" sz="1200" kern="1200" dirty="0" err="1">
                <a:solidFill>
                  <a:schemeClr val="tx1"/>
                </a:solidFill>
                <a:effectLst/>
                <a:latin typeface="Arial" pitchFamily="34" charset="0"/>
                <a:ea typeface="ＭＳ Ｐゴシック" charset="0"/>
                <a:cs typeface="ＭＳ Ｐゴシック" charset="0"/>
              </a:rPr>
              <a:t>Tannenbaum</a:t>
            </a:r>
            <a:r>
              <a:rPr lang="en-GB" sz="1200" kern="1200" dirty="0">
                <a:solidFill>
                  <a:schemeClr val="tx1"/>
                </a:solidFill>
                <a:effectLst/>
                <a:latin typeface="Arial" pitchFamily="34" charset="0"/>
                <a:ea typeface="ＭＳ Ｐゴシック" charset="0"/>
                <a:cs typeface="ＭＳ Ｐゴシック" charset="0"/>
              </a:rPr>
              <a:t> and Schmidt’s Continuum Theory, helps to explain how to motivate the team. </a:t>
            </a:r>
          </a:p>
          <a:p>
            <a:r>
              <a:rPr lang="en-GB" sz="1200" kern="1200" dirty="0">
                <a:solidFill>
                  <a:schemeClr val="tx1"/>
                </a:solidFill>
                <a:effectLst/>
                <a:latin typeface="Arial" pitchFamily="34" charset="0"/>
                <a:ea typeface="ＭＳ Ｐゴシック" charset="0"/>
                <a:cs typeface="ＭＳ Ｐゴシック" charset="0"/>
              </a:rPr>
              <a:t> </a:t>
            </a:r>
            <a:endParaRPr lang="en-GB" dirty="0"/>
          </a:p>
        </p:txBody>
      </p:sp>
      <p:sp>
        <p:nvSpPr>
          <p:cNvPr id="4" name="Slide Number Placeholder 3"/>
          <p:cNvSpPr>
            <a:spLocks noGrp="1"/>
          </p:cNvSpPr>
          <p:nvPr>
            <p:ph type="sldNum" sz="quarter" idx="10"/>
          </p:nvPr>
        </p:nvSpPr>
        <p:spPr/>
        <p:txBody>
          <a:bodyPr/>
          <a:lstStyle/>
          <a:p>
            <a:pPr>
              <a:defRPr/>
            </a:pPr>
            <a:fld id="{03C5A80D-B251-D643-BF3F-E0CDD6032DAB}" type="slidenum">
              <a:rPr lang="en-GB" smtClean="0"/>
              <a:pPr>
                <a:defRPr/>
              </a:pPr>
              <a:t>5</a:t>
            </a:fld>
            <a:endParaRPr lang="en-GB"/>
          </a:p>
        </p:txBody>
      </p:sp>
    </p:spTree>
    <p:extLst>
      <p:ext uri="{BB962C8B-B14F-4D97-AF65-F5344CB8AC3E}">
        <p14:creationId xmlns:p14="http://schemas.microsoft.com/office/powerpoint/2010/main" val="10204958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Tree>
    <p:extLst>
      <p:ext uri="{BB962C8B-B14F-4D97-AF65-F5344CB8AC3E}">
        <p14:creationId xmlns:p14="http://schemas.microsoft.com/office/powerpoint/2010/main" val="162079865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490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1510B3C-9C5C-BE40-8722-A71B06001547}" type="slidenum">
              <a:rPr lang="en-GB" smtClean="0"/>
              <a:pPr>
                <a:defRPr/>
              </a:pPr>
              <a:t>‹#›</a:t>
            </a:fld>
            <a:endParaRPr lang="en-GB"/>
          </a:p>
        </p:txBody>
      </p:sp>
    </p:spTree>
    <p:extLst>
      <p:ext uri="{BB962C8B-B14F-4D97-AF65-F5344CB8AC3E}">
        <p14:creationId xmlns:p14="http://schemas.microsoft.com/office/powerpoint/2010/main" val="3804777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9A9A929-8F74-C248-95C9-A8A4F15C660E}" type="slidenum">
              <a:rPr lang="en-GB" smtClean="0"/>
              <a:pPr>
                <a:defRPr/>
              </a:pPr>
              <a:t>‹#›</a:t>
            </a:fld>
            <a:endParaRPr lang="en-GB"/>
          </a:p>
        </p:txBody>
      </p:sp>
    </p:spTree>
    <p:extLst>
      <p:ext uri="{BB962C8B-B14F-4D97-AF65-F5344CB8AC3E}">
        <p14:creationId xmlns:p14="http://schemas.microsoft.com/office/powerpoint/2010/main" val="3734066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9" name="Slide Number Placeholder 8"/>
          <p:cNvSpPr>
            <a:spLocks noGrp="1"/>
          </p:cNvSpPr>
          <p:nvPr>
            <p:ph type="sldNum" sz="quarter" idx="12"/>
          </p:nvPr>
        </p:nvSpPr>
        <p:spPr>
          <a:xfrm>
            <a:off x="7956376" y="6380972"/>
            <a:ext cx="730424" cy="340503"/>
          </a:xfrm>
          <a:prstGeom prst="rect">
            <a:avLst/>
          </a:prstGeom>
        </p:spPr>
        <p:txBody>
          <a:bodyPr/>
          <a:lstStyle/>
          <a:p>
            <a:pPr>
              <a:defRPr/>
            </a:pPr>
            <a:fld id="{6B2ED0A8-3177-B644-ABD4-CFF58179CFCE}" type="slidenum">
              <a:rPr lang="en-GB" smtClean="0"/>
              <a:pPr>
                <a:defRPr/>
              </a:pPr>
              <a:t>‹#›</a:t>
            </a:fld>
            <a:endParaRPr lang="en-GB"/>
          </a:p>
        </p:txBody>
      </p:sp>
    </p:spTree>
    <p:extLst>
      <p:ext uri="{BB962C8B-B14F-4D97-AF65-F5344CB8AC3E}">
        <p14:creationId xmlns:p14="http://schemas.microsoft.com/office/powerpoint/2010/main" val="39099874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5" name="Slide Number Placeholder 4"/>
          <p:cNvSpPr>
            <a:spLocks noGrp="1"/>
          </p:cNvSpPr>
          <p:nvPr>
            <p:ph type="sldNum" sz="quarter" idx="12"/>
          </p:nvPr>
        </p:nvSpPr>
        <p:spPr>
          <a:xfrm>
            <a:off x="7956376" y="6380972"/>
            <a:ext cx="730424" cy="340503"/>
          </a:xfrm>
          <a:prstGeom prst="rect">
            <a:avLst/>
          </a:prstGeom>
        </p:spPr>
        <p:txBody>
          <a:bodyPr/>
          <a:lstStyle/>
          <a:p>
            <a:pPr>
              <a:defRPr/>
            </a:pPr>
            <a:fld id="{CD381F11-145B-044F-AC7B-48F03CE46557}" type="slidenum">
              <a:rPr lang="en-GB" smtClean="0"/>
              <a:pPr>
                <a:defRPr/>
              </a:pPr>
              <a:t>‹#›</a:t>
            </a:fld>
            <a:endParaRPr lang="en-GB"/>
          </a:p>
        </p:txBody>
      </p:sp>
    </p:spTree>
    <p:extLst>
      <p:ext uri="{BB962C8B-B14F-4D97-AF65-F5344CB8AC3E}">
        <p14:creationId xmlns:p14="http://schemas.microsoft.com/office/powerpoint/2010/main" val="25280402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4" name="Slide Number Placeholder 3"/>
          <p:cNvSpPr>
            <a:spLocks noGrp="1"/>
          </p:cNvSpPr>
          <p:nvPr>
            <p:ph type="sldNum" sz="quarter" idx="12"/>
          </p:nvPr>
        </p:nvSpPr>
        <p:spPr>
          <a:xfrm>
            <a:off x="7956376" y="6380972"/>
            <a:ext cx="730424" cy="340503"/>
          </a:xfrm>
          <a:prstGeom prst="rect">
            <a:avLst/>
          </a:prstGeom>
        </p:spPr>
        <p:txBody>
          <a:bodyPr/>
          <a:lstStyle/>
          <a:p>
            <a:pPr>
              <a:defRPr/>
            </a:pPr>
            <a:fld id="{DF118328-EBE4-7445-A94C-41F7E21897A2}" type="slidenum">
              <a:rPr lang="en-GB" smtClean="0"/>
              <a:pPr>
                <a:defRPr/>
              </a:pPr>
              <a:t>‹#›</a:t>
            </a:fld>
            <a:endParaRPr lang="en-GB"/>
          </a:p>
        </p:txBody>
      </p:sp>
    </p:spTree>
    <p:extLst>
      <p:ext uri="{BB962C8B-B14F-4D97-AF65-F5344CB8AC3E}">
        <p14:creationId xmlns:p14="http://schemas.microsoft.com/office/powerpoint/2010/main" val="3091909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C0C9E720-5B54-3F44-B133-A17CF376DA02}" type="slidenum">
              <a:rPr lang="en-GB" smtClean="0"/>
              <a:pPr>
                <a:defRPr/>
              </a:pPr>
              <a:t>‹#›</a:t>
            </a:fld>
            <a:endParaRPr lang="en-GB"/>
          </a:p>
        </p:txBody>
      </p:sp>
    </p:spTree>
    <p:extLst>
      <p:ext uri="{BB962C8B-B14F-4D97-AF65-F5344CB8AC3E}">
        <p14:creationId xmlns:p14="http://schemas.microsoft.com/office/powerpoint/2010/main" val="623541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7" name="Slide Number Placeholder 6"/>
          <p:cNvSpPr>
            <a:spLocks noGrp="1"/>
          </p:cNvSpPr>
          <p:nvPr>
            <p:ph type="sldNum" sz="quarter" idx="12"/>
          </p:nvPr>
        </p:nvSpPr>
        <p:spPr>
          <a:xfrm>
            <a:off x="7956376" y="6380972"/>
            <a:ext cx="730424" cy="340503"/>
          </a:xfrm>
          <a:prstGeom prst="rect">
            <a:avLst/>
          </a:prstGeom>
        </p:spPr>
        <p:txBody>
          <a:bodyPr/>
          <a:lstStyle/>
          <a:p>
            <a:pPr>
              <a:defRPr/>
            </a:pPr>
            <a:fld id="{BA5D36AE-F883-FC41-A973-FB115AA2FC5B}" type="slidenum">
              <a:rPr lang="en-GB" smtClean="0"/>
              <a:pPr>
                <a:defRPr/>
              </a:pPr>
              <a:t>‹#›</a:t>
            </a:fld>
            <a:endParaRPr lang="en-GB"/>
          </a:p>
        </p:txBody>
      </p:sp>
    </p:spTree>
    <p:extLst>
      <p:ext uri="{BB962C8B-B14F-4D97-AF65-F5344CB8AC3E}">
        <p14:creationId xmlns:p14="http://schemas.microsoft.com/office/powerpoint/2010/main" val="3651558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D64CE307-658A-AF4E-8A81-99B1F88DD169}" type="slidenum">
              <a:rPr lang="en-GB" smtClean="0"/>
              <a:pPr>
                <a:defRPr/>
              </a:pPr>
              <a:t>‹#›</a:t>
            </a:fld>
            <a:endParaRPr lang="en-GB"/>
          </a:p>
        </p:txBody>
      </p:sp>
    </p:spTree>
    <p:extLst>
      <p:ext uri="{BB962C8B-B14F-4D97-AF65-F5344CB8AC3E}">
        <p14:creationId xmlns:p14="http://schemas.microsoft.com/office/powerpoint/2010/main" val="395330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251520" y="6525344"/>
            <a:ext cx="971128" cy="218522"/>
          </a:xfrm>
          <a:prstGeom prst="rect">
            <a:avLst/>
          </a:prstGeom>
        </p:spPr>
        <p:txBody>
          <a:bodyPr/>
          <a:lstStyle/>
          <a:p>
            <a:fld id="{83B82475-807E-E744-BC8D-F41BC17DEF9E}" type="datetimeFigureOut">
              <a:rPr lang="en-GB" smtClean="0"/>
              <a:t>21/12/2020</a:t>
            </a:fld>
            <a:endParaRPr lang="en-GB"/>
          </a:p>
        </p:txBody>
      </p:sp>
      <p:sp>
        <p:nvSpPr>
          <p:cNvPr id="6" name="Slide Number Placeholder 5"/>
          <p:cNvSpPr>
            <a:spLocks noGrp="1"/>
          </p:cNvSpPr>
          <p:nvPr>
            <p:ph type="sldNum" sz="quarter" idx="12"/>
          </p:nvPr>
        </p:nvSpPr>
        <p:spPr>
          <a:xfrm>
            <a:off x="7956376" y="6380972"/>
            <a:ext cx="730424" cy="340503"/>
          </a:xfrm>
          <a:prstGeom prst="rect">
            <a:avLst/>
          </a:prstGeom>
        </p:spPr>
        <p:txBody>
          <a:bodyPr/>
          <a:lstStyle/>
          <a:p>
            <a:pPr>
              <a:defRPr/>
            </a:pPr>
            <a:fld id="{EB7C4280-E159-5E40-8A7A-A72BA3E351D9}" type="slidenum">
              <a:rPr lang="en-GB" smtClean="0"/>
              <a:pPr>
                <a:defRPr/>
              </a:pPr>
              <a:t>‹#›</a:t>
            </a:fld>
            <a:endParaRPr lang="en-GB"/>
          </a:p>
        </p:txBody>
      </p:sp>
    </p:spTree>
    <p:extLst>
      <p:ext uri="{BB962C8B-B14F-4D97-AF65-F5344CB8AC3E}">
        <p14:creationId xmlns:p14="http://schemas.microsoft.com/office/powerpoint/2010/main" val="1679118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7" name="Rectangle 12">
            <a:extLst>
              <a:ext uri="{FF2B5EF4-FFF2-40B4-BE49-F238E27FC236}">
                <a16:creationId xmlns:a16="http://schemas.microsoft.com/office/drawing/2014/main" id="{5C2090B4-CB53-4CDE-A1A6-6A9A2DD3969E}"/>
              </a:ext>
            </a:extLst>
          </p:cNvPr>
          <p:cNvSpPr>
            <a:spLocks noChangeArrowheads="1"/>
          </p:cNvSpPr>
          <p:nvPr userDrawn="1"/>
        </p:nvSpPr>
        <p:spPr bwMode="auto">
          <a:xfrm>
            <a:off x="4052888" y="32004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defRPr/>
            </a:pPr>
            <a:endParaRPr lang="en-US">
              <a:cs typeface="+mn-cs"/>
            </a:endParaRPr>
          </a:p>
        </p:txBody>
      </p:sp>
    </p:spTree>
    <p:extLst>
      <p:ext uri="{BB962C8B-B14F-4D97-AF65-F5344CB8AC3E}">
        <p14:creationId xmlns:p14="http://schemas.microsoft.com/office/powerpoint/2010/main" val="3735554747"/>
      </p:ext>
    </p:extLst>
  </p:cSld>
  <p:clrMap bg1="lt1" tx1="dk1" bg2="lt2" tx2="dk2" accent1="accent1" accent2="accent2" accent3="accent3" accent4="accent4" accent5="accent5" accent6="accent6" hlink="hlink" folHlink="folHlink"/>
  <p:sldLayoutIdLst>
    <p:sldLayoutId id="2147484510" r:id="rId1"/>
    <p:sldLayoutId id="2147484511" r:id="rId2"/>
    <p:sldLayoutId id="2147484512" r:id="rId3"/>
    <p:sldLayoutId id="2147484513" r:id="rId4"/>
    <p:sldLayoutId id="2147484514" r:id="rId5"/>
    <p:sldLayoutId id="2147484515" r:id="rId6"/>
    <p:sldLayoutId id="2147484516" r:id="rId7"/>
    <p:sldLayoutId id="2147484517" r:id="rId8"/>
    <p:sldLayoutId id="2147484518" r:id="rId9"/>
    <p:sldLayoutId id="2147484519" r:id="rId10"/>
    <p:sldLayoutId id="2147484520"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87744DB2-CFDF-B646-82AD-CEEC1DC7E7A2}"/>
              </a:ext>
            </a:extLst>
          </p:cNvPr>
          <p:cNvSpPr>
            <a:spLocks noGrp="1"/>
          </p:cNvSpPr>
          <p:nvPr>
            <p:ph type="ctrTitle"/>
          </p:nvPr>
        </p:nvSpPr>
        <p:spPr/>
        <p:txBody>
          <a:bodyPr>
            <a:normAutofit fontScale="90000"/>
          </a:bodyPr>
          <a:lstStyle/>
          <a:p>
            <a:r>
              <a:rPr lang="en-GB" altLang="en-US" b="1" dirty="0"/>
              <a:t>BMSW6101</a:t>
            </a:r>
            <a:br>
              <a:rPr lang="en-GB" altLang="en-US" b="1" dirty="0"/>
            </a:br>
            <a:r>
              <a:rPr lang="en-GB" altLang="en-US" dirty="0"/>
              <a:t>EMERGENT LEADERSHIP SKILLS  FOR THE WORKPLACE</a:t>
            </a:r>
          </a:p>
        </p:txBody>
      </p:sp>
      <p:sp>
        <p:nvSpPr>
          <p:cNvPr id="4099" name="Subtitle 2">
            <a:extLst>
              <a:ext uri="{FF2B5EF4-FFF2-40B4-BE49-F238E27FC236}">
                <a16:creationId xmlns:a16="http://schemas.microsoft.com/office/drawing/2014/main" id="{DA6156D2-8135-0B41-8A9A-3BB63F8CB45E}"/>
              </a:ext>
            </a:extLst>
          </p:cNvPr>
          <p:cNvSpPr>
            <a:spLocks noGrp="1"/>
          </p:cNvSpPr>
          <p:nvPr>
            <p:ph type="subTitle" idx="1"/>
          </p:nvPr>
        </p:nvSpPr>
        <p:spPr bwMode="auto"/>
        <p:txBody>
          <a:bodyPr wrap="square" numCol="1" anchor="t" anchorCtr="0" compatLnSpc="1">
            <a:prstTxWarp prst="textNoShape">
              <a:avLst/>
            </a:prstTxWarp>
          </a:bodyPr>
          <a:lstStyle/>
          <a:p>
            <a:endParaRPr lang="en-GB" altLang="en-US" b="1" dirty="0"/>
          </a:p>
        </p:txBody>
      </p:sp>
      <p:pic>
        <p:nvPicPr>
          <p:cNvPr id="4101" name="Picture 2">
            <a:extLst>
              <a:ext uri="{FF2B5EF4-FFF2-40B4-BE49-F238E27FC236}">
                <a16:creationId xmlns:a16="http://schemas.microsoft.com/office/drawing/2014/main" id="{78357C8F-21F9-2842-9AC5-B5F2CED01B0C}"/>
              </a:ext>
            </a:extLst>
          </p:cNvPr>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6948489" y="897731"/>
            <a:ext cx="98464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8530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0"/>
            <a:ext cx="7772400" cy="1022270"/>
          </a:xfrm>
        </p:spPr>
        <p:txBody>
          <a:bodyPr>
            <a:normAutofit/>
          </a:bodyPr>
          <a:lstStyle/>
          <a:p>
            <a:pPr algn="ctr"/>
            <a:r>
              <a:rPr lang="en-GB" dirty="0">
                <a:solidFill>
                  <a:srgbClr val="0070C0"/>
                </a:solidFill>
              </a:rPr>
              <a:t>Process Theories of Motivation</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2</a:t>
            </a:fld>
            <a:endParaRPr lang="en-GB"/>
          </a:p>
        </p:txBody>
      </p:sp>
      <p:pic>
        <p:nvPicPr>
          <p:cNvPr id="5" name="Picture 4">
            <a:extLst>
              <a:ext uri="{FF2B5EF4-FFF2-40B4-BE49-F238E27FC236}">
                <a16:creationId xmlns:a16="http://schemas.microsoft.com/office/drawing/2014/main" id="{C7BA8254-A875-4531-83C6-E02D6B868B03}"/>
              </a:ext>
            </a:extLst>
          </p:cNvPr>
          <p:cNvPicPr>
            <a:picLocks noChangeAspect="1"/>
          </p:cNvPicPr>
          <p:nvPr/>
        </p:nvPicPr>
        <p:blipFill>
          <a:blip r:embed="rId3"/>
          <a:stretch>
            <a:fillRect/>
          </a:stretch>
        </p:blipFill>
        <p:spPr>
          <a:xfrm>
            <a:off x="1374793" y="1340768"/>
            <a:ext cx="6921202" cy="4244164"/>
          </a:xfrm>
          <a:prstGeom prst="rect">
            <a:avLst/>
          </a:prstGeom>
        </p:spPr>
      </p:pic>
    </p:spTree>
    <p:extLst>
      <p:ext uri="{BB962C8B-B14F-4D97-AF65-F5344CB8AC3E}">
        <p14:creationId xmlns:p14="http://schemas.microsoft.com/office/powerpoint/2010/main" val="13038617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B84A8-3918-463F-9EAC-E5273C0B5F05}"/>
              </a:ext>
            </a:extLst>
          </p:cNvPr>
          <p:cNvSpPr>
            <a:spLocks noGrp="1"/>
          </p:cNvSpPr>
          <p:nvPr>
            <p:ph type="title"/>
          </p:nvPr>
        </p:nvSpPr>
        <p:spPr>
          <a:xfrm>
            <a:off x="457199" y="12239"/>
            <a:ext cx="8229600" cy="1143000"/>
          </a:xfrm>
        </p:spPr>
        <p:txBody>
          <a:bodyPr/>
          <a:lstStyle/>
          <a:p>
            <a:r>
              <a:rPr lang="en-GB" dirty="0"/>
              <a:t>Vroom’s Expectancy Theory</a:t>
            </a:r>
          </a:p>
        </p:txBody>
      </p:sp>
      <p:sp>
        <p:nvSpPr>
          <p:cNvPr id="4" name="Slide Number Placeholder 3">
            <a:extLst>
              <a:ext uri="{FF2B5EF4-FFF2-40B4-BE49-F238E27FC236}">
                <a16:creationId xmlns:a16="http://schemas.microsoft.com/office/drawing/2014/main" id="{E465FD42-121A-471C-A531-8B6E8EAF3FE0}"/>
              </a:ext>
            </a:extLst>
          </p:cNvPr>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3</a:t>
            </a:fld>
            <a:endParaRPr lang="en-GB"/>
          </a:p>
        </p:txBody>
      </p:sp>
      <p:pic>
        <p:nvPicPr>
          <p:cNvPr id="5" name="Picture 2" descr="expectancy theory diagram">
            <a:extLst>
              <a:ext uri="{FF2B5EF4-FFF2-40B4-BE49-F238E27FC236}">
                <a16:creationId xmlns:a16="http://schemas.microsoft.com/office/drawing/2014/main" id="{ABDC6269-B256-4144-B447-6470B97176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84734" y="980728"/>
            <a:ext cx="5774531" cy="460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7FF7A4FF-B317-490C-960C-1E07F53B1D3E}"/>
              </a:ext>
            </a:extLst>
          </p:cNvPr>
          <p:cNvSpPr/>
          <p:nvPr/>
        </p:nvSpPr>
        <p:spPr>
          <a:xfrm>
            <a:off x="7423316" y="5013176"/>
            <a:ext cx="1564467" cy="369332"/>
          </a:xfrm>
          <a:prstGeom prst="rect">
            <a:avLst/>
          </a:prstGeom>
        </p:spPr>
        <p:txBody>
          <a:bodyPr wrap="none">
            <a:spAutoFit/>
          </a:bodyPr>
          <a:lstStyle/>
          <a:p>
            <a:r>
              <a:rPr lang="en-GB" dirty="0">
                <a:solidFill>
                  <a:schemeClr val="tx2">
                    <a:lumMod val="75000"/>
                  </a:schemeClr>
                </a:solidFill>
              </a:rPr>
              <a:t>Vroom (1964)</a:t>
            </a:r>
            <a:endParaRPr lang="en-GB" dirty="0"/>
          </a:p>
        </p:txBody>
      </p:sp>
    </p:spTree>
    <p:extLst>
      <p:ext uri="{BB962C8B-B14F-4D97-AF65-F5344CB8AC3E}">
        <p14:creationId xmlns:p14="http://schemas.microsoft.com/office/powerpoint/2010/main" val="569896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Leadership and Motivation</a:t>
            </a:r>
          </a:p>
        </p:txBody>
      </p:sp>
      <p:sp>
        <p:nvSpPr>
          <p:cNvPr id="5" name="Content Placeholder 4"/>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sz="3200" i="1" dirty="0"/>
              <a:t>‘The impact you have on yourself and the impact you have on people around you’</a:t>
            </a:r>
            <a:r>
              <a:rPr lang="en-GB" sz="3200" dirty="0"/>
              <a:t> </a:t>
            </a:r>
            <a:endParaRPr lang="en-GB" sz="1400" dirty="0"/>
          </a:p>
          <a:p>
            <a:pPr marL="0" indent="0">
              <a:buNone/>
            </a:pPr>
            <a:endParaRPr lang="en-GB" sz="1400" dirty="0"/>
          </a:p>
          <a:p>
            <a:pPr marL="0" indent="0" algn="r">
              <a:buNone/>
            </a:pPr>
            <a:r>
              <a:rPr lang="en-GB" sz="1400" dirty="0"/>
              <a:t>Adrian </a:t>
            </a:r>
            <a:r>
              <a:rPr lang="en-GB" sz="1400" dirty="0" err="1"/>
              <a:t>Gilpin</a:t>
            </a:r>
            <a:r>
              <a:rPr lang="en-GB" sz="1400" dirty="0"/>
              <a:t>, Institute for Human Development</a:t>
            </a:r>
            <a:endParaRPr lang="en-GB" sz="3200" dirty="0"/>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4</a:t>
            </a:fld>
            <a:endParaRPr lang="en-GB"/>
          </a:p>
        </p:txBody>
      </p:sp>
    </p:spTree>
    <p:extLst>
      <p:ext uri="{BB962C8B-B14F-4D97-AF65-F5344CB8AC3E}">
        <p14:creationId xmlns:p14="http://schemas.microsoft.com/office/powerpoint/2010/main" val="1587131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09600"/>
            <a:ext cx="8134672" cy="1143000"/>
          </a:xfrm>
        </p:spPr>
        <p:txBody>
          <a:bodyPr>
            <a:normAutofit/>
          </a:bodyPr>
          <a:lstStyle/>
          <a:p>
            <a:pPr algn="ctr"/>
            <a:r>
              <a:rPr lang="en-GB" dirty="0"/>
              <a:t>Motivational Linkage to Leadership </a:t>
            </a:r>
          </a:p>
        </p:txBody>
      </p:sp>
      <p:sp>
        <p:nvSpPr>
          <p:cNvPr id="4" name="Slide Number Placeholder 3"/>
          <p:cNvSpPr>
            <a:spLocks noGrp="1"/>
          </p:cNvSpPr>
          <p:nvPr>
            <p:ph type="sldNum" sz="quarter" idx="4294967295"/>
          </p:nvPr>
        </p:nvSpPr>
        <p:spPr>
          <a:xfrm>
            <a:off x="7956376" y="6380972"/>
            <a:ext cx="730424" cy="340503"/>
          </a:xfrm>
          <a:prstGeom prst="rect">
            <a:avLst/>
          </a:prstGeom>
        </p:spPr>
        <p:txBody>
          <a:bodyPr/>
          <a:lstStyle/>
          <a:p>
            <a:pPr>
              <a:defRPr/>
            </a:pPr>
            <a:fld id="{E07EC323-5435-1743-8ACD-15915A8CA9CF}" type="slidenum">
              <a:rPr lang="en-GB" smtClean="0"/>
              <a:pPr>
                <a:defRPr/>
              </a:pPr>
              <a:t>5</a:t>
            </a:fld>
            <a:endParaRPr lang="en-GB"/>
          </a:p>
        </p:txBody>
      </p:sp>
      <p:graphicFrame>
        <p:nvGraphicFramePr>
          <p:cNvPr id="5" name="Picture 2"/>
          <p:cNvGraphicFramePr>
            <a:graphicFrameLocks/>
          </p:cNvGraphicFramePr>
          <p:nvPr>
            <p:extLst>
              <p:ext uri="{D42A27DB-BD31-4B8C-83A1-F6EECF244321}">
                <p14:modId xmlns:p14="http://schemas.microsoft.com/office/powerpoint/2010/main" val="41918127"/>
              </p:ext>
            </p:extLst>
          </p:nvPr>
        </p:nvGraphicFramePr>
        <p:xfrm>
          <a:off x="899592" y="2052637"/>
          <a:ext cx="7272808" cy="33250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p:cNvSpPr txBox="1"/>
          <p:nvPr/>
        </p:nvSpPr>
        <p:spPr>
          <a:xfrm>
            <a:off x="5364088" y="5877272"/>
            <a:ext cx="3312368" cy="307777"/>
          </a:xfrm>
          <a:prstGeom prst="rect">
            <a:avLst/>
          </a:prstGeom>
          <a:noFill/>
        </p:spPr>
        <p:txBody>
          <a:bodyPr wrap="square" rtlCol="0">
            <a:spAutoFit/>
          </a:bodyPr>
          <a:lstStyle/>
          <a:p>
            <a:pPr algn="r"/>
            <a:r>
              <a:rPr lang="en-GB" sz="1400" dirty="0">
                <a:solidFill>
                  <a:srgbClr val="000099"/>
                </a:solidFill>
              </a:rPr>
              <a:t>(AH </a:t>
            </a:r>
            <a:r>
              <a:rPr lang="en-GB" sz="1400" dirty="0" err="1">
                <a:solidFill>
                  <a:srgbClr val="000099"/>
                </a:solidFill>
              </a:rPr>
              <a:t>Raymondson</a:t>
            </a:r>
            <a:r>
              <a:rPr lang="en-GB" sz="1400" dirty="0">
                <a:solidFill>
                  <a:srgbClr val="000099"/>
                </a:solidFill>
              </a:rPr>
              <a:t>, 2013) </a:t>
            </a:r>
          </a:p>
        </p:txBody>
      </p:sp>
    </p:spTree>
    <p:extLst>
      <p:ext uri="{BB962C8B-B14F-4D97-AF65-F5344CB8AC3E}">
        <p14:creationId xmlns:p14="http://schemas.microsoft.com/office/powerpoint/2010/main" val="52092233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9669FB1-61B6-2D47-8FF2-F917883D3C18}">
  <we:reference id="fa000000002" version="1.0.0.0" store="en-us" storeType="FirstParty"/>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UWTSD PowerPoint Presentation Template</Template>
  <TotalTime>48846</TotalTime>
  <Words>235</Words>
  <Application>Microsoft Office PowerPoint</Application>
  <PresentationFormat>On-screen Show (4:3)</PresentationFormat>
  <Paragraphs>33</Paragraphs>
  <Slides>5</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Myriad Pro</vt:lpstr>
      <vt:lpstr>20140311PresentationUWTSDTemplate</vt:lpstr>
      <vt:lpstr>BMSW6101 EMERGENT LEADERSHIP SKILLS  FOR THE WORKPLACE</vt:lpstr>
      <vt:lpstr>Process Theories of Motivation</vt:lpstr>
      <vt:lpstr>Vroom’s Expectancy Theory</vt:lpstr>
      <vt:lpstr>Leadership and Motivation</vt:lpstr>
      <vt:lpstr>Motivational Linkage to Leadership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harris</dc:creator>
  <cp:lastModifiedBy>Brynach Heffernan</cp:lastModifiedBy>
  <cp:revision>731</cp:revision>
  <cp:lastPrinted>2013-06-14T16:15:20Z</cp:lastPrinted>
  <dcterms:created xsi:type="dcterms:W3CDTF">2009-10-03T09:07:46Z</dcterms:created>
  <dcterms:modified xsi:type="dcterms:W3CDTF">2020-12-21T13:04:32Z</dcterms:modified>
</cp:coreProperties>
</file>