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handoutMasterIdLst>
    <p:handoutMasterId r:id="rId21"/>
  </p:handoutMasterIdLst>
  <p:sldIdLst>
    <p:sldId id="258" r:id="rId2"/>
    <p:sldId id="294" r:id="rId3"/>
    <p:sldId id="286" r:id="rId4"/>
    <p:sldId id="288" r:id="rId5"/>
    <p:sldId id="289" r:id="rId6"/>
    <p:sldId id="290" r:id="rId7"/>
    <p:sldId id="287" r:id="rId8"/>
    <p:sldId id="291" r:id="rId9"/>
    <p:sldId id="292" r:id="rId10"/>
    <p:sldId id="280" r:id="rId11"/>
    <p:sldId id="283" r:id="rId12"/>
    <p:sldId id="293" r:id="rId13"/>
    <p:sldId id="281" r:id="rId14"/>
    <p:sldId id="282" r:id="rId15"/>
    <p:sldId id="284" r:id="rId16"/>
    <p:sldId id="295" r:id="rId17"/>
    <p:sldId id="296" r:id="rId18"/>
    <p:sldId id="275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>
      <p:cViewPr varScale="1">
        <p:scale>
          <a:sx n="115" d="100"/>
          <a:sy n="115" d="100"/>
        </p:scale>
        <p:origin x="816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9" d="100"/>
          <a:sy n="69" d="100"/>
        </p:scale>
        <p:origin x="3264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5267A63-E39D-4A80-BDA4-01435BCEFCF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CC3417-8CCF-40B3-9768-52668B2F9FF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3C65AF-81FA-499E-8929-8A06D4B0E8A2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70F972-3979-4C50-A4F3-9CCD1E4C18C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43237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98C75A-1DC4-4850-B75C-3874F83E1276}" type="datetimeFigureOut">
              <a:rPr lang="en-GB" smtClean="0"/>
              <a:pPr/>
              <a:t>07/01/2020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5ACD0C-C36B-4214-80D7-EF7633A8B0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1532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 b="1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07/01/2020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460" y="260648"/>
            <a:ext cx="7315200" cy="115409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916833"/>
            <a:ext cx="7474024" cy="43925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1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>
            <a:normAutofit/>
          </a:bodyPr>
          <a:lstStyle>
            <a:lvl1pPr marL="0" indent="0">
              <a:buNone/>
              <a:defRPr sz="2800" b="1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88640"/>
            <a:ext cx="7315200" cy="115409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539552" y="2060848"/>
            <a:ext cx="3941008" cy="42759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060848"/>
            <a:ext cx="3941008" cy="427803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07/01/2020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07/01/2020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07/01/2020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B6D1FB8-3B8B-49BA-9CE6-37251AE6DC9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1590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23122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9C99E222-6358-4B9C-83F2-DFBAED252524}" type="datetimeFigureOut">
              <a:rPr lang="en-GB" smtClean="0"/>
              <a:pPr/>
              <a:t>07/01/2020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914400" rtl="0" eaLnBrk="1" latinLnBrk="0" hangingPunct="1">
        <a:spcBef>
          <a:spcPct val="0"/>
        </a:spcBef>
        <a:buNone/>
        <a:defRPr sz="4000" b="1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190BF75-F7D7-41CA-BDA4-D35169604D1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8757" y="1556792"/>
            <a:ext cx="8671074" cy="5073438"/>
          </a:xfrm>
          <a:prstGeom prst="rect">
            <a:avLst/>
          </a:prstGeom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68138" y="5583849"/>
            <a:ext cx="3917791" cy="864096"/>
          </a:xfrm>
        </p:spPr>
        <p:txBody>
          <a:bodyPr>
            <a:normAutofit fontScale="90000"/>
          </a:bodyPr>
          <a:lstStyle/>
          <a:p>
            <a:r>
              <a:rPr lang="en-GB" sz="55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AHAR7007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94168" y="404664"/>
            <a:ext cx="7662207" cy="1182050"/>
          </a:xfrm>
        </p:spPr>
        <p:txBody>
          <a:bodyPr>
            <a:normAutofit fontScale="92500" lnSpcReduction="10000"/>
          </a:bodyPr>
          <a:lstStyle/>
          <a:p>
            <a:r>
              <a:rPr lang="en-GB" sz="4000" b="1" dirty="0"/>
              <a:t>Iconographies of Power: the Near East</a:t>
            </a:r>
          </a:p>
        </p:txBody>
      </p:sp>
    </p:spTree>
    <p:extLst>
      <p:ext uri="{BB962C8B-B14F-4D97-AF65-F5344CB8AC3E}">
        <p14:creationId xmlns:p14="http://schemas.microsoft.com/office/powerpoint/2010/main" val="3687605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54B20-EF75-4BD9-98C6-C5CAF42FC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88640"/>
            <a:ext cx="7906072" cy="1154097"/>
          </a:xfrm>
        </p:spPr>
        <p:txBody>
          <a:bodyPr>
            <a:normAutofit fontScale="90000"/>
          </a:bodyPr>
          <a:lstStyle/>
          <a:p>
            <a:r>
              <a:rPr lang="en-GB" dirty="0"/>
              <a:t>Conventions of Power Iconography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23ABD-4BE3-4626-9BB8-16260473F8F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5536" y="1801892"/>
            <a:ext cx="4202130" cy="4651444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From 4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millennium representations are manipulated to articulate power</a:t>
            </a:r>
          </a:p>
          <a:p>
            <a:r>
              <a:rPr lang="en-GB" sz="2400" dirty="0" smtClean="0"/>
              <a:t>Development of certain conventions which persist well into first millennium </a:t>
            </a:r>
            <a:endParaRPr lang="en-GB" sz="2400" dirty="0" smtClean="0"/>
          </a:p>
          <a:p>
            <a:r>
              <a:rPr lang="en-GB" sz="2400" dirty="0" smtClean="0"/>
              <a:t>Organisation </a:t>
            </a:r>
            <a:r>
              <a:rPr lang="en-GB" sz="2400" dirty="0"/>
              <a:t>of art in registers</a:t>
            </a:r>
          </a:p>
          <a:p>
            <a:r>
              <a:rPr lang="en-GB" sz="2400" dirty="0"/>
              <a:t>Representations of people:</a:t>
            </a:r>
          </a:p>
          <a:p>
            <a:pPr lvl="1"/>
            <a:r>
              <a:rPr lang="en-GB" sz="2000" dirty="0"/>
              <a:t>Size</a:t>
            </a:r>
          </a:p>
          <a:p>
            <a:pPr lvl="1"/>
            <a:r>
              <a:rPr lang="en-GB" sz="2000" dirty="0"/>
              <a:t>Dress, adornment, accessories</a:t>
            </a:r>
          </a:p>
          <a:p>
            <a:pPr lvl="1"/>
            <a:r>
              <a:rPr lang="en-GB" sz="2000" dirty="0"/>
              <a:t>Seated/standing</a:t>
            </a:r>
          </a:p>
          <a:p>
            <a:pPr lvl="1"/>
            <a:r>
              <a:rPr lang="en-GB" sz="2000" dirty="0"/>
              <a:t>Relationship with the gods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67663857-0FA1-413C-B203-DD2662AB7F79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673549"/>
            <a:ext cx="3709851" cy="4608512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8EFF2E9-3DAA-4B46-9E93-F3886D75E844}"/>
              </a:ext>
            </a:extLst>
          </p:cNvPr>
          <p:cNvSpPr txBox="1"/>
          <p:nvPr/>
        </p:nvSpPr>
        <p:spPr>
          <a:xfrm>
            <a:off x="5601737" y="6331299"/>
            <a:ext cx="2514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Hammurabi’s law code</a:t>
            </a:r>
          </a:p>
        </p:txBody>
      </p:sp>
    </p:spTree>
    <p:extLst>
      <p:ext uri="{BB962C8B-B14F-4D97-AF65-F5344CB8AC3E}">
        <p14:creationId xmlns:p14="http://schemas.microsoft.com/office/powerpoint/2010/main" val="3041663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EA615-6A5C-4DF2-AD5F-CD69628C7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88640"/>
            <a:ext cx="7978080" cy="1154097"/>
          </a:xfrm>
        </p:spPr>
        <p:txBody>
          <a:bodyPr>
            <a:normAutofit fontScale="90000"/>
          </a:bodyPr>
          <a:lstStyle/>
          <a:p>
            <a:r>
              <a:rPr lang="en-GB" dirty="0"/>
              <a:t>Iconographies of Power: Origins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4A4B2A-1748-4203-8B88-238D9A14565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99876" y="1664804"/>
            <a:ext cx="4464496" cy="3528392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Embedded in Mesopotamian art from 4</a:t>
            </a:r>
            <a:r>
              <a:rPr lang="en-GB" sz="2400" baseline="30000" dirty="0"/>
              <a:t>th</a:t>
            </a:r>
            <a:r>
              <a:rPr lang="en-GB" sz="2400" dirty="0"/>
              <a:t> millennium</a:t>
            </a:r>
          </a:p>
          <a:p>
            <a:r>
              <a:rPr lang="en-GB" sz="2400" dirty="0"/>
              <a:t>Early Representations of kingship:</a:t>
            </a:r>
          </a:p>
          <a:p>
            <a:pPr lvl="1"/>
            <a:r>
              <a:rPr lang="en-GB" sz="2000" dirty="0"/>
              <a:t>Cylinder seals</a:t>
            </a:r>
          </a:p>
          <a:p>
            <a:pPr lvl="1"/>
            <a:r>
              <a:rPr lang="en-GB" sz="2000" dirty="0"/>
              <a:t>Statuary</a:t>
            </a:r>
          </a:p>
          <a:p>
            <a:pPr lvl="1"/>
            <a:r>
              <a:rPr lang="en-GB" sz="2000" dirty="0"/>
              <a:t>Lion hunt relief</a:t>
            </a:r>
          </a:p>
          <a:p>
            <a:r>
              <a:rPr lang="en-GB" sz="2400" dirty="0"/>
              <a:t>Religious scenes</a:t>
            </a:r>
          </a:p>
          <a:p>
            <a:pPr lvl="1"/>
            <a:r>
              <a:rPr lang="en-GB" sz="2000" dirty="0" err="1"/>
              <a:t>Uruk</a:t>
            </a:r>
            <a:r>
              <a:rPr lang="en-GB" sz="2000" dirty="0"/>
              <a:t> vase</a:t>
            </a:r>
          </a:p>
          <a:p>
            <a:pPr lvl="1"/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E0A965-FE06-4A8A-BF9E-BF5BAE340F5C}"/>
              </a:ext>
            </a:extLst>
          </p:cNvPr>
          <p:cNvSpPr txBox="1"/>
          <p:nvPr/>
        </p:nvSpPr>
        <p:spPr>
          <a:xfrm>
            <a:off x="6516216" y="6021288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Uruk</a:t>
            </a:r>
            <a:r>
              <a:rPr lang="en-GB" dirty="0"/>
              <a:t> statue of king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C2D19EE-70C4-48CF-B1E4-BAEAAE018818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3364" y="1988840"/>
            <a:ext cx="3755337" cy="3952986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9223B1-C448-4FBE-9298-CDC930DC7C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5377091"/>
            <a:ext cx="3333750" cy="1371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8804684-4121-4A60-8F5A-63419C58623E}"/>
              </a:ext>
            </a:extLst>
          </p:cNvPr>
          <p:cNvSpPr txBox="1"/>
          <p:nvPr/>
        </p:nvSpPr>
        <p:spPr>
          <a:xfrm>
            <a:off x="3752018" y="6379359"/>
            <a:ext cx="2339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Uruk</a:t>
            </a:r>
            <a:r>
              <a:rPr lang="en-GB" dirty="0"/>
              <a:t> seal impression</a:t>
            </a:r>
          </a:p>
        </p:txBody>
      </p:sp>
    </p:spTree>
    <p:extLst>
      <p:ext uri="{BB962C8B-B14F-4D97-AF65-F5344CB8AC3E}">
        <p14:creationId xmlns:p14="http://schemas.microsoft.com/office/powerpoint/2010/main" val="2227548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EA615-6A5C-4DF2-AD5F-CD69628C7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Uruk</a:t>
            </a:r>
            <a:r>
              <a:rPr lang="en-GB" dirty="0"/>
              <a:t> Vase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4A4B2A-1748-4203-8B88-238D9A14565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51520" y="1484784"/>
            <a:ext cx="5112568" cy="1800200"/>
          </a:xfrm>
        </p:spPr>
        <p:txBody>
          <a:bodyPr>
            <a:normAutofit/>
          </a:bodyPr>
          <a:lstStyle/>
          <a:p>
            <a:r>
              <a:rPr lang="en-GB" sz="2400" dirty="0"/>
              <a:t>Monumental alabaster vase, c.1m high</a:t>
            </a:r>
          </a:p>
          <a:p>
            <a:pPr lvl="1"/>
            <a:r>
              <a:rPr lang="en-GB" sz="2000" dirty="0"/>
              <a:t>Relief decoration organised in registers</a:t>
            </a:r>
          </a:p>
          <a:p>
            <a:pPr lvl="1"/>
            <a:r>
              <a:rPr lang="en-GB" sz="2000" dirty="0"/>
              <a:t>Offerings to goddess Inanna</a:t>
            </a:r>
          </a:p>
          <a:p>
            <a:endParaRPr lang="en-GB" sz="2400" dirty="0"/>
          </a:p>
          <a:p>
            <a:endParaRPr lang="en-GB" sz="2000" dirty="0"/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4F3B5B2E-607D-42F6-BF86-1B626C59D0B4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6614" y="3148783"/>
            <a:ext cx="3605386" cy="3545296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8282227-7005-42A7-BAB4-595B9E38F6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1178" y="385570"/>
            <a:ext cx="3068256" cy="6283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10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8278D-BAF1-4100-BB0C-8A5871CB7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Lion Relief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732D3-6F53-4BDD-B77A-E129ECF332C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83146" y="1772816"/>
            <a:ext cx="4504878" cy="2376264"/>
          </a:xfrm>
        </p:spPr>
        <p:txBody>
          <a:bodyPr>
            <a:normAutofit/>
          </a:bodyPr>
          <a:lstStyle/>
          <a:p>
            <a:r>
              <a:rPr lang="en-GB" sz="2400" dirty="0"/>
              <a:t>Basalt stela, c. 3000 BC:</a:t>
            </a:r>
          </a:p>
          <a:p>
            <a:pPr lvl="1"/>
            <a:r>
              <a:rPr lang="en-GB" sz="2000" dirty="0"/>
              <a:t>Carving of king (headdress) hunting lion</a:t>
            </a:r>
          </a:p>
          <a:p>
            <a:r>
              <a:rPr lang="en-GB" sz="2400" dirty="0"/>
              <a:t>Earliest examples: Tell </a:t>
            </a:r>
            <a:r>
              <a:rPr lang="en-GB" sz="2400" dirty="0" err="1"/>
              <a:t>Brak</a:t>
            </a:r>
            <a:r>
              <a:rPr lang="en-GB" sz="2400" dirty="0"/>
              <a:t> sealings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4D8C490-6258-4E70-B886-1A3B8E840F2F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3216" y="1332192"/>
            <a:ext cx="3712790" cy="4950388"/>
          </a:xfrm>
        </p:spPr>
      </p:pic>
      <p:pic>
        <p:nvPicPr>
          <p:cNvPr id="7" name="Content Placeholder 8">
            <a:extLst>
              <a:ext uri="{FF2B5EF4-FFF2-40B4-BE49-F238E27FC236}">
                <a16:creationId xmlns:a16="http://schemas.microsoft.com/office/drawing/2014/main" id="{F947E7BA-8DE5-4399-991F-E2FF6685A1A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3735" y="4043982"/>
            <a:ext cx="2478856" cy="222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427241B-CD53-416A-9257-C60169B95CAD}"/>
              </a:ext>
            </a:extLst>
          </p:cNvPr>
          <p:cNvSpPr txBox="1"/>
          <p:nvPr/>
        </p:nvSpPr>
        <p:spPr>
          <a:xfrm>
            <a:off x="5652120" y="6294123"/>
            <a:ext cx="2274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Uruk</a:t>
            </a:r>
            <a:r>
              <a:rPr lang="en-GB" dirty="0"/>
              <a:t> Lion Hunt stele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FD03EA3-5EDD-4274-815E-AAAC8D393F94}"/>
              </a:ext>
            </a:extLst>
          </p:cNvPr>
          <p:cNvSpPr/>
          <p:nvPr/>
        </p:nvSpPr>
        <p:spPr>
          <a:xfrm>
            <a:off x="467544" y="6390292"/>
            <a:ext cx="18646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Tell </a:t>
            </a:r>
            <a:r>
              <a:rPr lang="en-GB" dirty="0" err="1"/>
              <a:t>Brak</a:t>
            </a:r>
            <a:r>
              <a:rPr lang="en-GB" dirty="0"/>
              <a:t> sealing</a:t>
            </a:r>
          </a:p>
        </p:txBody>
      </p:sp>
    </p:spTree>
    <p:extLst>
      <p:ext uri="{BB962C8B-B14F-4D97-AF65-F5344CB8AC3E}">
        <p14:creationId xmlns:p14="http://schemas.microsoft.com/office/powerpoint/2010/main" val="504495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4AC00-A745-4688-8D2E-09D3BF970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Representations of Kingship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66021-F772-4D59-B56A-E1032AB8A89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8608" y="1857339"/>
            <a:ext cx="4431424" cy="4668005"/>
          </a:xfrm>
        </p:spPr>
        <p:txBody>
          <a:bodyPr>
            <a:normAutofit/>
          </a:bodyPr>
          <a:lstStyle/>
          <a:p>
            <a:r>
              <a:rPr lang="en-GB" sz="2400" dirty="0"/>
              <a:t>Embedded in Mesopotamian art from </a:t>
            </a:r>
            <a:r>
              <a:rPr lang="en-GB" sz="2400" dirty="0" err="1"/>
              <a:t>Uruk</a:t>
            </a:r>
            <a:r>
              <a:rPr lang="en-GB" sz="2400" dirty="0"/>
              <a:t> period</a:t>
            </a:r>
          </a:p>
          <a:p>
            <a:r>
              <a:rPr lang="en-GB" sz="2400" dirty="0"/>
              <a:t>Bronze head of Sargon of Akkad considered to be a portrait/likeness</a:t>
            </a:r>
          </a:p>
          <a:p>
            <a:pPr lvl="1"/>
            <a:r>
              <a:rPr lang="en-GB" sz="2000" dirty="0"/>
              <a:t>Glorification of the earthly ruler</a:t>
            </a:r>
          </a:p>
          <a:p>
            <a:pPr lvl="1"/>
            <a:r>
              <a:rPr lang="en-GB" sz="2000" dirty="0"/>
              <a:t>Substitute of the king</a:t>
            </a:r>
          </a:p>
          <a:p>
            <a:r>
              <a:rPr lang="en-GB" sz="2400" dirty="0"/>
              <a:t>Incredible detail</a:t>
            </a:r>
          </a:p>
          <a:p>
            <a:r>
              <a:rPr lang="en-GB" sz="2400" dirty="0"/>
              <a:t>Later mutilated &amp; severed from body:</a:t>
            </a:r>
          </a:p>
          <a:p>
            <a:pPr lvl="1"/>
            <a:r>
              <a:rPr lang="en-GB" sz="2000" dirty="0"/>
              <a:t>Suggests power of the image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9B36B1B-3100-4DF4-9BC8-7B17CE4832BE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200" y="1412776"/>
            <a:ext cx="2583241" cy="3607879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4F9E74A-E1FF-4641-AEB0-EB9468165C3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04048" y="4048547"/>
            <a:ext cx="2016224" cy="2721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017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EA615-6A5C-4DF2-AD5F-CD69628C7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Representations of Kingship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4A4B2A-1748-4203-8B88-238D9A14565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5536" y="1700808"/>
            <a:ext cx="4896544" cy="4824536"/>
          </a:xfrm>
        </p:spPr>
        <p:txBody>
          <a:bodyPr>
            <a:normAutofit/>
          </a:bodyPr>
          <a:lstStyle/>
          <a:p>
            <a:r>
              <a:rPr lang="en-GB" sz="2400" dirty="0"/>
              <a:t>Early Dynastic period: </a:t>
            </a:r>
          </a:p>
          <a:p>
            <a:pPr lvl="1"/>
            <a:r>
              <a:rPr lang="en-GB" sz="2000" dirty="0"/>
              <a:t>Placed in temples &amp; dedicated to specific deity</a:t>
            </a:r>
          </a:p>
          <a:p>
            <a:pPr lvl="1"/>
            <a:r>
              <a:rPr lang="en-GB" sz="2000" dirty="0"/>
              <a:t>Statues of kings become agents of royal ritual practice</a:t>
            </a:r>
          </a:p>
          <a:p>
            <a:pPr lvl="1"/>
            <a:r>
              <a:rPr lang="en-GB" sz="2000" dirty="0"/>
              <a:t>Animated by a series of ritual acts &amp; incantations &amp; served by priestly functionaries</a:t>
            </a:r>
          </a:p>
          <a:p>
            <a:r>
              <a:rPr lang="en-GB" sz="2400" dirty="0"/>
              <a:t>Rituals were addressed to images of rulers within the sacred space of the god </a:t>
            </a:r>
          </a:p>
          <a:p>
            <a:r>
              <a:rPr lang="en-GB" sz="2400" dirty="0"/>
              <a:t>Recipients of worship themselves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128C5DE-9C4D-4F2F-8440-8AFD38F614BE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8144" y="1592796"/>
            <a:ext cx="2840539" cy="4286736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E0A965-FE06-4A8A-BF9E-BF5BAE340F5C}"/>
              </a:ext>
            </a:extLst>
          </p:cNvPr>
          <p:cNvSpPr txBox="1"/>
          <p:nvPr/>
        </p:nvSpPr>
        <p:spPr>
          <a:xfrm>
            <a:off x="6516216" y="5944925"/>
            <a:ext cx="1954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Gudea</a:t>
            </a:r>
            <a:r>
              <a:rPr lang="en-GB" dirty="0"/>
              <a:t> of Lagash</a:t>
            </a:r>
          </a:p>
        </p:txBody>
      </p:sp>
    </p:spTree>
    <p:extLst>
      <p:ext uri="{BB962C8B-B14F-4D97-AF65-F5344CB8AC3E}">
        <p14:creationId xmlns:p14="http://schemas.microsoft.com/office/powerpoint/2010/main" val="1540434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40FE8-1E69-48F2-BF39-27FB593BE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Recording Royal Exploits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10677-1A7A-4BC2-A5A0-30148BE2F9C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23528" y="1700808"/>
            <a:ext cx="4584382" cy="4896544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Limestone relief: one of earliest examples of historical commemoration</a:t>
            </a:r>
          </a:p>
          <a:p>
            <a:r>
              <a:rPr lang="en-GB" sz="2400" dirty="0"/>
              <a:t>(Re)presents royal deeds with the king as the protagonist:</a:t>
            </a:r>
          </a:p>
          <a:p>
            <a:pPr lvl="1"/>
            <a:r>
              <a:rPr lang="en-GB" sz="2000" dirty="0"/>
              <a:t>Does not tell story of actual battle</a:t>
            </a:r>
          </a:p>
          <a:p>
            <a:pPr lvl="1"/>
            <a:r>
              <a:rPr lang="en-GB" sz="2000" dirty="0"/>
              <a:t>Presents the moment of the celebration of the victory </a:t>
            </a:r>
          </a:p>
          <a:p>
            <a:r>
              <a:rPr lang="en-GB" sz="2400" dirty="0"/>
              <a:t>Coercive power of imagery depends on  where the monuments were erected &amp; the intended audience</a:t>
            </a:r>
          </a:p>
          <a:p>
            <a:r>
              <a:rPr lang="en-GB" sz="2400" dirty="0"/>
              <a:t>Contribute to the telling of royal power recognising important aspect of kingship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F9A10A1-9CD2-4BC6-93A8-40C37CC47C00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276872"/>
            <a:ext cx="3687435" cy="3348190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551287B-51DF-4180-B456-A8DF5F862544}"/>
              </a:ext>
            </a:extLst>
          </p:cNvPr>
          <p:cNvSpPr/>
          <p:nvPr/>
        </p:nvSpPr>
        <p:spPr>
          <a:xfrm>
            <a:off x="5330408" y="5733256"/>
            <a:ext cx="296331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Victory Stele of </a:t>
            </a:r>
            <a:r>
              <a:rPr lang="en-GB" dirty="0" err="1"/>
              <a:t>Naram</a:t>
            </a:r>
            <a:r>
              <a:rPr lang="en-GB" dirty="0"/>
              <a:t>-Sin:</a:t>
            </a:r>
          </a:p>
          <a:p>
            <a:r>
              <a:rPr lang="en-GB" dirty="0"/>
              <a:t>“Triumph over </a:t>
            </a:r>
            <a:r>
              <a:rPr lang="en-GB" dirty="0" err="1"/>
              <a:t>Lullubi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45192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0572D-02DB-4D5C-BCC9-27F6C1E5A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60648"/>
            <a:ext cx="7696108" cy="1154097"/>
          </a:xfrm>
        </p:spPr>
        <p:txBody>
          <a:bodyPr>
            <a:normAutofit fontScale="90000"/>
          </a:bodyPr>
          <a:lstStyle/>
          <a:p>
            <a:r>
              <a:rPr lang="en-GB" dirty="0"/>
              <a:t>Assyrian Iconographies of 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FFDD2-795F-445D-A1FC-FFA8164B6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700808"/>
            <a:ext cx="7776864" cy="4896544"/>
          </a:xfrm>
        </p:spPr>
        <p:txBody>
          <a:bodyPr>
            <a:normAutofit/>
          </a:bodyPr>
          <a:lstStyle/>
          <a:p>
            <a:r>
              <a:rPr lang="en-GB" sz="2400" dirty="0"/>
              <a:t>Neo-Assyrian period was the height of royal aggrandisement &amp; narratives of power through art</a:t>
            </a:r>
          </a:p>
          <a:p>
            <a:r>
              <a:rPr lang="en-GB" sz="2400" dirty="0"/>
              <a:t>Palaces reliefs new elements of royal art:</a:t>
            </a:r>
          </a:p>
          <a:p>
            <a:pPr lvl="1"/>
            <a:r>
              <a:rPr lang="en-GB" sz="2000" dirty="0"/>
              <a:t>Nimrud: </a:t>
            </a:r>
            <a:r>
              <a:rPr lang="en-GB" sz="2000" dirty="0" err="1"/>
              <a:t>Ashurnasipal</a:t>
            </a:r>
            <a:r>
              <a:rPr lang="en-GB" sz="2000" dirty="0"/>
              <a:t> II</a:t>
            </a:r>
          </a:p>
          <a:p>
            <a:pPr lvl="1"/>
            <a:r>
              <a:rPr lang="en-GB" sz="2000" dirty="0" err="1"/>
              <a:t>Khorsabad</a:t>
            </a:r>
            <a:r>
              <a:rPr lang="en-GB" sz="2000" dirty="0"/>
              <a:t>: Sargon III</a:t>
            </a:r>
          </a:p>
          <a:p>
            <a:pPr lvl="1"/>
            <a:r>
              <a:rPr lang="en-GB" sz="2000" dirty="0" err="1"/>
              <a:t>Ninevah</a:t>
            </a:r>
            <a:r>
              <a:rPr lang="en-GB" sz="2000" dirty="0"/>
              <a:t>: later rulers</a:t>
            </a:r>
          </a:p>
          <a:p>
            <a:r>
              <a:rPr lang="en-GB" sz="2400" dirty="0"/>
              <a:t>Limited range of scenes reiterating principles of Assyrian kingship &amp; exploits of rulers</a:t>
            </a:r>
          </a:p>
          <a:p>
            <a:r>
              <a:rPr lang="en-GB" sz="2400" dirty="0"/>
              <a:t>Winter the particularity &amp; historicity of the scenes depicted is emphasised by:</a:t>
            </a:r>
          </a:p>
          <a:p>
            <a:pPr lvl="1"/>
            <a:r>
              <a:rPr lang="en-GB" sz="2000" dirty="0"/>
              <a:t>Labels/epigraphs on reliefs</a:t>
            </a:r>
          </a:p>
          <a:p>
            <a:pPr lvl="1"/>
            <a:r>
              <a:rPr lang="en-GB" sz="2000" dirty="0"/>
              <a:t>Topographic details </a:t>
            </a:r>
          </a:p>
        </p:txBody>
      </p:sp>
    </p:spTree>
    <p:extLst>
      <p:ext uri="{BB962C8B-B14F-4D97-AF65-F5344CB8AC3E}">
        <p14:creationId xmlns:p14="http://schemas.microsoft.com/office/powerpoint/2010/main" val="86497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5ED87-E79B-4A20-81BD-C337823FA3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Battle scenes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A5874-7CC2-4D34-9BF0-6CF16755264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51520" y="1628800"/>
            <a:ext cx="4341745" cy="4812336"/>
          </a:xfrm>
        </p:spPr>
        <p:txBody>
          <a:bodyPr>
            <a:normAutofit/>
          </a:bodyPr>
          <a:lstStyle/>
          <a:p>
            <a:r>
              <a:rPr lang="en-GB" sz="2400" dirty="0"/>
              <a:t>Assyrian army marching, attacking cities, burning, killing, punishing</a:t>
            </a:r>
          </a:p>
          <a:p>
            <a:pPr lvl="1"/>
            <a:r>
              <a:rPr lang="en-GB" sz="2200" dirty="0"/>
              <a:t>“It is the experience of the soldiers which the reliefs &amp; paintings relate” (Frankfort 1989, 143)</a:t>
            </a:r>
          </a:p>
          <a:p>
            <a:r>
              <a:rPr lang="en-GB" sz="2400" dirty="0"/>
              <a:t>King fighting &amp; depicted with Ashur:</a:t>
            </a:r>
          </a:p>
          <a:p>
            <a:pPr lvl="1"/>
            <a:r>
              <a:rPr lang="en-GB" sz="2000" dirty="0"/>
              <a:t>Divine protection</a:t>
            </a:r>
          </a:p>
          <a:p>
            <a:r>
              <a:rPr lang="en-GB" sz="2400" dirty="0"/>
              <a:t>Scenes of tribute</a:t>
            </a:r>
          </a:p>
          <a:p>
            <a:pPr lvl="1"/>
            <a:endParaRPr lang="en-GB" sz="18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DEFF7B7-EEAB-42E0-8011-EFBEED1B0D12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04048" y="1196753"/>
            <a:ext cx="3716304" cy="4969384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70C33FE-2EF5-465B-ADA1-90E6F71667BD}"/>
              </a:ext>
            </a:extLst>
          </p:cNvPr>
          <p:cNvSpPr txBox="1"/>
          <p:nvPr/>
        </p:nvSpPr>
        <p:spPr>
          <a:xfrm>
            <a:off x="6804248" y="6256470"/>
            <a:ext cx="1659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Lachish reliefs</a:t>
            </a:r>
          </a:p>
        </p:txBody>
      </p:sp>
    </p:spTree>
    <p:extLst>
      <p:ext uri="{BB962C8B-B14F-4D97-AF65-F5344CB8AC3E}">
        <p14:creationId xmlns:p14="http://schemas.microsoft.com/office/powerpoint/2010/main" val="2034928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A4CF-F37A-4D26-84E1-C5CAB761F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Battle Scenes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2FBAB-E6A4-47BD-92A0-60E5145D3DC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5536" y="1916832"/>
            <a:ext cx="3941762" cy="4752528"/>
          </a:xfrm>
        </p:spPr>
        <p:txBody>
          <a:bodyPr>
            <a:normAutofit/>
          </a:bodyPr>
          <a:lstStyle/>
          <a:p>
            <a:r>
              <a:rPr lang="en-GB" sz="2400" dirty="0"/>
              <a:t>Underlying ideology is the power &amp; might of the Assyrian kings</a:t>
            </a:r>
          </a:p>
          <a:p>
            <a:r>
              <a:rPr lang="en-GB" sz="2400" dirty="0"/>
              <a:t>The spectator is persuaded of forgone conclusion that only the enemy falls</a:t>
            </a:r>
          </a:p>
          <a:p>
            <a:r>
              <a:rPr lang="en-GB" sz="2400" dirty="0"/>
              <a:t>Assyrians never lose &amp; are never wounded, due to the divine benevolence of Ashur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676D883-92DF-4A3F-AE58-3C5C326CF880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99991" y="2348880"/>
            <a:ext cx="4504871" cy="288032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8D7F8D-1284-4847-9761-B653A8FFD286}"/>
              </a:ext>
            </a:extLst>
          </p:cNvPr>
          <p:cNvSpPr txBox="1"/>
          <p:nvPr/>
        </p:nvSpPr>
        <p:spPr>
          <a:xfrm>
            <a:off x="4949197" y="5301208"/>
            <a:ext cx="3826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Aftermath of battle against Elamites</a:t>
            </a:r>
          </a:p>
        </p:txBody>
      </p:sp>
    </p:spTree>
    <p:extLst>
      <p:ext uri="{BB962C8B-B14F-4D97-AF65-F5344CB8AC3E}">
        <p14:creationId xmlns:p14="http://schemas.microsoft.com/office/powerpoint/2010/main" val="1298109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8CE9D-CBC5-461F-9B4A-A1088445F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Black Obelisk, Shalmaneser III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0619B-8EDA-40EC-8B4C-0BAADB2B871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Themes of royal power reiterated in other media:</a:t>
            </a:r>
          </a:p>
          <a:p>
            <a:pPr lvl="1"/>
            <a:r>
              <a:rPr lang="en-GB" sz="2000" dirty="0"/>
              <a:t>Black obelisk of Shalmaneser III</a:t>
            </a:r>
          </a:p>
          <a:p>
            <a:pPr lvl="1"/>
            <a:r>
              <a:rPr lang="en-GB" sz="2000" dirty="0"/>
              <a:t>Public display of might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7C8E78E-DFF0-4DE8-9A93-E51CAF1FA717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05"/>
          <a:stretch/>
        </p:blipFill>
        <p:spPr>
          <a:xfrm>
            <a:off x="538798" y="4293096"/>
            <a:ext cx="3941762" cy="1888474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2B441C7-37E0-4ABB-8949-8C7FC076EF05}"/>
              </a:ext>
            </a:extLst>
          </p:cNvPr>
          <p:cNvSpPr txBox="1"/>
          <p:nvPr/>
        </p:nvSpPr>
        <p:spPr>
          <a:xfrm>
            <a:off x="538798" y="6250789"/>
            <a:ext cx="3480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King of Israelites bringing tribute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07B0B39-E4A4-4775-AE11-0E1D3CA6233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96136" y="1525860"/>
            <a:ext cx="2592288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140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16E8C-63EE-4E33-8E0C-7BD46BA7B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Lion Hunt Scenes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95587-B1D5-4B00-9B8D-79FE2483E31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1525" y="1988840"/>
            <a:ext cx="3528392" cy="4104456"/>
          </a:xfrm>
        </p:spPr>
        <p:txBody>
          <a:bodyPr/>
          <a:lstStyle/>
          <a:p>
            <a:r>
              <a:rPr lang="en-GB" sz="2600" dirty="0"/>
              <a:t>Very ancient motif: stretches back to </a:t>
            </a:r>
            <a:r>
              <a:rPr lang="en-GB" sz="2600" dirty="0" err="1"/>
              <a:t>Uruk</a:t>
            </a:r>
            <a:r>
              <a:rPr lang="en-GB" sz="2600" dirty="0"/>
              <a:t> period</a:t>
            </a:r>
          </a:p>
          <a:p>
            <a:pPr lvl="1"/>
            <a:r>
              <a:rPr lang="en-GB" sz="2200" dirty="0"/>
              <a:t>Epitomizes royal power &amp; might of the king</a:t>
            </a:r>
          </a:p>
          <a:p>
            <a:r>
              <a:rPr lang="en-GB" sz="2400" dirty="0"/>
              <a:t>These scenes end with the king pouring libations over the dead animals</a:t>
            </a:r>
          </a:p>
          <a:p>
            <a:endParaRPr lang="en-GB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FE1E3727-DE49-4F60-8699-73AD28A2C3F5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83968" y="2237878"/>
            <a:ext cx="4621839" cy="2952328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70C30AE-AAE9-4637-8134-992F4EBE7D7B}"/>
              </a:ext>
            </a:extLst>
          </p:cNvPr>
          <p:cNvSpPr txBox="1"/>
          <p:nvPr/>
        </p:nvSpPr>
        <p:spPr>
          <a:xfrm>
            <a:off x="6105133" y="5291916"/>
            <a:ext cx="246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Ashurbanipal lion hunt</a:t>
            </a:r>
          </a:p>
        </p:txBody>
      </p:sp>
    </p:spTree>
    <p:extLst>
      <p:ext uri="{BB962C8B-B14F-4D97-AF65-F5344CB8AC3E}">
        <p14:creationId xmlns:p14="http://schemas.microsoft.com/office/powerpoint/2010/main" val="393954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293D1-766C-4088-8F3B-20987EE92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Religious Aspect of Kingship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8563E-692C-40E0-B9A3-28A4D490D78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5536" y="1844824"/>
            <a:ext cx="4176464" cy="4536504"/>
          </a:xfrm>
        </p:spPr>
        <p:txBody>
          <a:bodyPr>
            <a:normAutofit fontScale="62500" lnSpcReduction="20000"/>
          </a:bodyPr>
          <a:lstStyle/>
          <a:p>
            <a:r>
              <a:rPr lang="en-GB" sz="3800" dirty="0"/>
              <a:t>King depicted in various ritual/scared contexts</a:t>
            </a:r>
          </a:p>
          <a:p>
            <a:pPr lvl="1"/>
            <a:r>
              <a:rPr lang="en-GB" sz="3200" dirty="0"/>
              <a:t>In association with a winged demon, who sprinkles water over the king</a:t>
            </a:r>
          </a:p>
          <a:p>
            <a:pPr lvl="1"/>
            <a:r>
              <a:rPr lang="en-GB" sz="3200" dirty="0"/>
              <a:t>Associated with a sacred tree</a:t>
            </a:r>
          </a:p>
          <a:p>
            <a:r>
              <a:rPr lang="en-GB" sz="3800" dirty="0"/>
              <a:t>Emphasises king’s divine aspect</a:t>
            </a:r>
          </a:p>
          <a:p>
            <a:r>
              <a:rPr lang="en-GB" sz="3800" dirty="0"/>
              <a:t>Never depicted in a holy act, such as making offerings to the gods:</a:t>
            </a:r>
          </a:p>
          <a:p>
            <a:pPr lvl="1"/>
            <a:r>
              <a:rPr lang="en-GB" sz="3200" dirty="0"/>
              <a:t>King is not depicted as an intermediary between gods &amp; humans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547AA4F-0A1C-46D5-BD48-A89CAD600A3A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04048" y="1841414"/>
            <a:ext cx="3960440" cy="438859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2043D07-ECAF-4488-AE78-938302D72CA0}"/>
              </a:ext>
            </a:extLst>
          </p:cNvPr>
          <p:cNvSpPr txBox="1"/>
          <p:nvPr/>
        </p:nvSpPr>
        <p:spPr>
          <a:xfrm>
            <a:off x="5005641" y="6300028"/>
            <a:ext cx="3300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Ashurnasipal</a:t>
            </a:r>
            <a:r>
              <a:rPr lang="en-GB" dirty="0"/>
              <a:t> &amp; winged demon</a:t>
            </a:r>
          </a:p>
        </p:txBody>
      </p:sp>
    </p:spTree>
    <p:extLst>
      <p:ext uri="{BB962C8B-B14F-4D97-AF65-F5344CB8AC3E}">
        <p14:creationId xmlns:p14="http://schemas.microsoft.com/office/powerpoint/2010/main" val="2426488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850B0-8F57-49BD-8860-43728F5D8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Royal Aspect of Kingship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7DD1C-77AB-4A31-A479-E20EA42C94F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5536" y="1844824"/>
            <a:ext cx="4085024" cy="4491968"/>
          </a:xfrm>
        </p:spPr>
        <p:txBody>
          <a:bodyPr>
            <a:normAutofit/>
          </a:bodyPr>
          <a:lstStyle/>
          <a:p>
            <a:r>
              <a:rPr lang="en-GB" sz="2400" dirty="0"/>
              <a:t>Representations of  king performing his kingly duties:</a:t>
            </a:r>
          </a:p>
          <a:p>
            <a:pPr lvl="1"/>
            <a:r>
              <a:rPr lang="en-GB" sz="2000" dirty="0"/>
              <a:t>Worshipping</a:t>
            </a:r>
          </a:p>
          <a:p>
            <a:pPr lvl="1"/>
            <a:r>
              <a:rPr lang="en-GB" sz="2000" dirty="0"/>
              <a:t>Receiving courtiers</a:t>
            </a:r>
          </a:p>
          <a:p>
            <a:pPr lvl="1"/>
            <a:r>
              <a:rPr lang="en-GB" sz="2000" dirty="0"/>
              <a:t>Receiving procession of </a:t>
            </a:r>
            <a:r>
              <a:rPr lang="en-GB" sz="2000" dirty="0" smtClean="0"/>
              <a:t>tributaries</a:t>
            </a:r>
          </a:p>
          <a:p>
            <a:pPr lvl="1"/>
            <a:r>
              <a:rPr lang="en-GB" sz="2000" dirty="0" smtClean="0"/>
              <a:t>And prisoners</a:t>
            </a:r>
            <a:endParaRPr lang="en-GB" sz="2000" dirty="0"/>
          </a:p>
          <a:p>
            <a:pPr lvl="1"/>
            <a:r>
              <a:rPr lang="en-GB" sz="2000" dirty="0"/>
              <a:t>Winning &amp; celebrating victories over men &amp; wild animals</a:t>
            </a:r>
          </a:p>
        </p:txBody>
      </p:sp>
      <p:pic>
        <p:nvPicPr>
          <p:cNvPr id="1026" name="Picture 2" descr="Depiction of Jehu, King of Israel, giving tribute to King Shalmaneser III of Assyria. Detail of a relief on the Black Obelisk of Shalmaneser III from Nimrud, circa 827 B.C.E. The British Museum, London.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76872"/>
            <a:ext cx="3941762" cy="2816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773216" y="5373216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Jehu, king of Israelites prostrate before </a:t>
            </a:r>
            <a:r>
              <a:rPr lang="en-GB" dirty="0"/>
              <a:t> </a:t>
            </a:r>
            <a:r>
              <a:rPr lang="en-GB" dirty="0" err="1"/>
              <a:t>Shalmaneser</a:t>
            </a:r>
            <a:r>
              <a:rPr lang="en-GB" dirty="0"/>
              <a:t> III </a:t>
            </a:r>
            <a:r>
              <a:rPr lang="en-GB" dirty="0" smtClean="0"/>
              <a:t>(Black Obelisk)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633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315200" cy="1154097"/>
          </a:xfrm>
        </p:spPr>
        <p:txBody>
          <a:bodyPr/>
          <a:lstStyle/>
          <a:p>
            <a:r>
              <a:rPr lang="en-GB" dirty="0" smtClean="0"/>
              <a:t>Political Manipulation of 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51520" y="1772816"/>
            <a:ext cx="5400600" cy="4824536"/>
          </a:xfrm>
        </p:spPr>
        <p:txBody>
          <a:bodyPr>
            <a:normAutofit fontScale="85000" lnSpcReduction="20000"/>
          </a:bodyPr>
          <a:lstStyle/>
          <a:p>
            <a:r>
              <a:rPr lang="en-GB" sz="2600" dirty="0" err="1"/>
              <a:t>Ashurnasipal</a:t>
            </a:r>
            <a:r>
              <a:rPr lang="en-GB" sz="2600" dirty="0"/>
              <a:t> (</a:t>
            </a:r>
            <a:r>
              <a:rPr lang="en-GB" sz="2600" dirty="0" smtClean="0"/>
              <a:t>883-859) </a:t>
            </a:r>
            <a:r>
              <a:rPr lang="en-GB" sz="2600" dirty="0"/>
              <a:t>established capital at </a:t>
            </a:r>
            <a:r>
              <a:rPr lang="en-GB" sz="2600" dirty="0" smtClean="0"/>
              <a:t>Nimrud (</a:t>
            </a:r>
            <a:r>
              <a:rPr lang="en-GB" sz="2600" dirty="0" err="1" smtClean="0"/>
              <a:t>Kahlu</a:t>
            </a:r>
            <a:r>
              <a:rPr lang="en-GB" sz="2600" dirty="0" smtClean="0"/>
              <a:t>) </a:t>
            </a:r>
            <a:r>
              <a:rPr lang="en-GB" sz="2600" dirty="0"/>
              <a:t>in year 5</a:t>
            </a:r>
          </a:p>
          <a:p>
            <a:r>
              <a:rPr lang="en-GB" sz="2600" dirty="0"/>
              <a:t>Banquet stela inscription marks inauguration of </a:t>
            </a:r>
            <a:r>
              <a:rPr lang="en-GB" sz="2600" dirty="0" smtClean="0"/>
              <a:t>palace:</a:t>
            </a:r>
          </a:p>
          <a:p>
            <a:pPr lvl="1"/>
            <a:r>
              <a:rPr lang="en-GB" sz="2200" dirty="0"/>
              <a:t>When I consecrated the palace of </a:t>
            </a:r>
            <a:r>
              <a:rPr lang="en-GB" sz="2200" dirty="0" err="1"/>
              <a:t>Kalhu</a:t>
            </a:r>
            <a:r>
              <a:rPr lang="en-GB" sz="2200" dirty="0"/>
              <a:t>, 47,074 men </a:t>
            </a:r>
            <a:r>
              <a:rPr lang="en-GB" sz="2200" dirty="0" smtClean="0"/>
              <a:t>&amp;</a:t>
            </a:r>
            <a:r>
              <a:rPr lang="en-GB" sz="2200" dirty="0"/>
              <a:t> women, who were invited from every part of my land, 5000 dignitaries </a:t>
            </a:r>
            <a:r>
              <a:rPr lang="en-GB" sz="2200" dirty="0" smtClean="0"/>
              <a:t>&amp; </a:t>
            </a:r>
            <a:r>
              <a:rPr lang="en-GB" sz="2200" dirty="0"/>
              <a:t>envoys of the people of the lands </a:t>
            </a:r>
            <a:r>
              <a:rPr lang="en-GB" sz="2200" dirty="0" err="1"/>
              <a:t>Suhu</a:t>
            </a:r>
            <a:r>
              <a:rPr lang="en-GB" sz="2200" dirty="0"/>
              <a:t>, </a:t>
            </a:r>
            <a:r>
              <a:rPr lang="en-GB" sz="2200" dirty="0" err="1"/>
              <a:t>Hindanu</a:t>
            </a:r>
            <a:r>
              <a:rPr lang="en-GB" sz="2200" dirty="0"/>
              <a:t>, </a:t>
            </a:r>
            <a:r>
              <a:rPr lang="en-GB" sz="2200" dirty="0" err="1"/>
              <a:t>Patinu</a:t>
            </a:r>
            <a:r>
              <a:rPr lang="en-GB" sz="2200" dirty="0"/>
              <a:t>, Hatti, Tyre, Sidon, </a:t>
            </a:r>
            <a:r>
              <a:rPr lang="en-GB" sz="2200" dirty="0" err="1"/>
              <a:t>Gurgumu</a:t>
            </a:r>
            <a:r>
              <a:rPr lang="en-GB" sz="2200" dirty="0"/>
              <a:t>, </a:t>
            </a:r>
            <a:r>
              <a:rPr lang="en-GB" sz="2200" dirty="0" err="1"/>
              <a:t>Malidu</a:t>
            </a:r>
            <a:r>
              <a:rPr lang="en-GB" sz="2200" dirty="0"/>
              <a:t>, </a:t>
            </a:r>
            <a:r>
              <a:rPr lang="en-GB" sz="2200" dirty="0" err="1"/>
              <a:t>Hubushku</a:t>
            </a:r>
            <a:r>
              <a:rPr lang="en-GB" sz="2200" dirty="0"/>
              <a:t>, </a:t>
            </a:r>
            <a:r>
              <a:rPr lang="en-GB" sz="2200" dirty="0" err="1"/>
              <a:t>Gilsanu</a:t>
            </a:r>
            <a:r>
              <a:rPr lang="en-GB" sz="2200" dirty="0"/>
              <a:t>, </a:t>
            </a:r>
            <a:r>
              <a:rPr lang="en-GB" sz="2200" dirty="0" err="1"/>
              <a:t>Kummu</a:t>
            </a:r>
            <a:r>
              <a:rPr lang="en-GB" sz="2200" dirty="0"/>
              <a:t>, </a:t>
            </a:r>
            <a:r>
              <a:rPr lang="en-GB" sz="2200" dirty="0" smtClean="0"/>
              <a:t>&amp; </a:t>
            </a:r>
            <a:r>
              <a:rPr lang="en-GB" sz="2200" dirty="0" err="1"/>
              <a:t>Musasiru</a:t>
            </a:r>
            <a:r>
              <a:rPr lang="en-GB" sz="2200" dirty="0"/>
              <a:t>, 16,000 people from </a:t>
            </a:r>
            <a:r>
              <a:rPr lang="en-GB" sz="2200" dirty="0" err="1"/>
              <a:t>Kalhu</a:t>
            </a:r>
            <a:r>
              <a:rPr lang="en-GB" sz="2200" dirty="0"/>
              <a:t>, </a:t>
            </a:r>
            <a:r>
              <a:rPr lang="en-GB" sz="2200" dirty="0" smtClean="0"/>
              <a:t>&amp; </a:t>
            </a:r>
            <a:r>
              <a:rPr lang="en-GB" sz="2200" dirty="0"/>
              <a:t>1500 palace officials, all of them – altogether 69,574 including those summoned from all the lands </a:t>
            </a:r>
            <a:r>
              <a:rPr lang="en-GB" sz="2200" dirty="0" smtClean="0"/>
              <a:t>&amp; </a:t>
            </a:r>
            <a:r>
              <a:rPr lang="en-GB" sz="2200" dirty="0"/>
              <a:t>the people of </a:t>
            </a:r>
            <a:r>
              <a:rPr lang="en-GB" sz="2200" dirty="0" err="1"/>
              <a:t>Kalhu</a:t>
            </a:r>
            <a:r>
              <a:rPr lang="en-GB" sz="2200" dirty="0"/>
              <a:t> – for ten days I gave them food, I gave them drink, I had them bathed, I had them anointed. Thus I did </a:t>
            </a:r>
            <a:r>
              <a:rPr lang="en-GB" sz="2200" dirty="0" smtClean="0"/>
              <a:t>honour </a:t>
            </a:r>
            <a:r>
              <a:rPr lang="en-GB" sz="2200" dirty="0"/>
              <a:t>to them </a:t>
            </a:r>
            <a:r>
              <a:rPr lang="en-GB" sz="2200" dirty="0" smtClean="0"/>
              <a:t>&amp; </a:t>
            </a:r>
            <a:r>
              <a:rPr lang="en-GB" sz="2200" dirty="0"/>
              <a:t>send them back to their lands in peace </a:t>
            </a:r>
            <a:r>
              <a:rPr lang="en-GB" sz="2200" dirty="0" smtClean="0"/>
              <a:t>&amp; </a:t>
            </a:r>
            <a:r>
              <a:rPr lang="en-GB" sz="2200" dirty="0"/>
              <a:t>joy</a:t>
            </a:r>
            <a:endParaRPr lang="en-GB" sz="1400" dirty="0"/>
          </a:p>
        </p:txBody>
      </p:sp>
      <p:pic>
        <p:nvPicPr>
          <p:cNvPr id="2053" name="Picture 5" descr="Image result for ashurnasirpal banquet stele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40843"/>
            <a:ext cx="2845078" cy="427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6804248" y="6152126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Banquet stela</a:t>
            </a:r>
          </a:p>
        </p:txBody>
      </p:sp>
    </p:spTree>
    <p:extLst>
      <p:ext uri="{BB962C8B-B14F-4D97-AF65-F5344CB8AC3E}">
        <p14:creationId xmlns:p14="http://schemas.microsoft.com/office/powerpoint/2010/main" val="1835739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315200" cy="1154097"/>
          </a:xfrm>
        </p:spPr>
        <p:txBody>
          <a:bodyPr/>
          <a:lstStyle/>
          <a:p>
            <a:r>
              <a:rPr lang="en-GB" dirty="0" smtClean="0"/>
              <a:t>Political Manipulation of 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52908" y="1556792"/>
            <a:ext cx="4608512" cy="5040560"/>
          </a:xfrm>
        </p:spPr>
        <p:txBody>
          <a:bodyPr>
            <a:normAutofit fontScale="77500" lnSpcReduction="20000"/>
          </a:bodyPr>
          <a:lstStyle/>
          <a:p>
            <a:r>
              <a:rPr lang="en-GB" sz="2600" dirty="0"/>
              <a:t>Lavish decoration of </a:t>
            </a:r>
            <a:r>
              <a:rPr lang="en-GB" sz="2600" dirty="0" smtClean="0"/>
              <a:t>palace with scenes </a:t>
            </a:r>
            <a:r>
              <a:rPr lang="en-GB" sz="2600" dirty="0"/>
              <a:t>that represent heroic </a:t>
            </a:r>
            <a:r>
              <a:rPr lang="en-GB" sz="2600" dirty="0" smtClean="0"/>
              <a:t>deeds</a:t>
            </a:r>
          </a:p>
          <a:p>
            <a:r>
              <a:rPr lang="en-GB" sz="2600" dirty="0" smtClean="0"/>
              <a:t>Spatial placement: messages invoked</a:t>
            </a:r>
          </a:p>
          <a:p>
            <a:r>
              <a:rPr lang="en-GB" sz="2600" dirty="0" smtClean="0"/>
              <a:t>Throne room:</a:t>
            </a:r>
          </a:p>
          <a:p>
            <a:pPr lvl="1"/>
            <a:r>
              <a:rPr lang="en-GB" dirty="0"/>
              <a:t>Human headed bulls </a:t>
            </a:r>
            <a:r>
              <a:rPr lang="en-GB" dirty="0" smtClean="0"/>
              <a:t>&amp; </a:t>
            </a:r>
            <a:r>
              <a:rPr lang="en-GB" dirty="0"/>
              <a:t>lions flank major doorways</a:t>
            </a:r>
          </a:p>
          <a:p>
            <a:pPr lvl="1"/>
            <a:r>
              <a:rPr lang="en-GB" dirty="0"/>
              <a:t>Relief </a:t>
            </a:r>
            <a:r>
              <a:rPr lang="en-GB" dirty="0" err="1"/>
              <a:t>orthostats</a:t>
            </a:r>
            <a:r>
              <a:rPr lang="en-GB" dirty="0"/>
              <a:t> 2.7m high inscribed with </a:t>
            </a:r>
            <a:r>
              <a:rPr lang="en-GB" dirty="0" err="1"/>
              <a:t>Ashurnasipal</a:t>
            </a:r>
            <a:r>
              <a:rPr lang="en-GB" dirty="0"/>
              <a:t> II’s </a:t>
            </a:r>
            <a:r>
              <a:rPr lang="en-GB" dirty="0" err="1"/>
              <a:t>titulary</a:t>
            </a:r>
            <a:r>
              <a:rPr lang="en-GB" dirty="0"/>
              <a:t> </a:t>
            </a:r>
            <a:r>
              <a:rPr lang="en-GB" dirty="0" smtClean="0"/>
              <a:t>&amp; </a:t>
            </a:r>
            <a:r>
              <a:rPr lang="en-GB" dirty="0"/>
              <a:t>major achievements: </a:t>
            </a:r>
            <a:endParaRPr lang="en-GB" dirty="0" smtClean="0"/>
          </a:p>
          <a:p>
            <a:pPr lvl="1"/>
            <a:r>
              <a:rPr lang="en-GB" dirty="0" smtClean="0"/>
              <a:t>Apotropaic </a:t>
            </a:r>
            <a:r>
              <a:rPr lang="en-GB" dirty="0"/>
              <a:t>gods </a:t>
            </a:r>
            <a:r>
              <a:rPr lang="en-GB" dirty="0" smtClean="0"/>
              <a:t>&amp; </a:t>
            </a:r>
            <a:r>
              <a:rPr lang="en-GB" dirty="0"/>
              <a:t>mythological genii flank all doorways (protection). </a:t>
            </a:r>
            <a:endParaRPr lang="en-GB" dirty="0" smtClean="0"/>
          </a:p>
          <a:p>
            <a:pPr lvl="1"/>
            <a:r>
              <a:rPr lang="en-GB" dirty="0" smtClean="0"/>
              <a:t>Associated </a:t>
            </a:r>
            <a:r>
              <a:rPr lang="en-GB" dirty="0"/>
              <a:t>with </a:t>
            </a:r>
            <a:r>
              <a:rPr lang="en-GB" dirty="0" smtClean="0"/>
              <a:t>tree </a:t>
            </a:r>
            <a:r>
              <a:rPr lang="en-GB" dirty="0"/>
              <a:t>of </a:t>
            </a:r>
            <a:r>
              <a:rPr lang="en-GB" dirty="0" smtClean="0"/>
              <a:t>life</a:t>
            </a:r>
            <a:endParaRPr lang="en-GB" dirty="0"/>
          </a:p>
          <a:p>
            <a:pPr lvl="1"/>
            <a:r>
              <a:rPr lang="en-GB" dirty="0"/>
              <a:t>Identical reliefs directly behind throne </a:t>
            </a:r>
            <a:r>
              <a:rPr lang="en-GB" dirty="0" smtClean="0"/>
              <a:t>&amp; </a:t>
            </a:r>
            <a:r>
              <a:rPr lang="en-GB" dirty="0"/>
              <a:t>opposite the door: </a:t>
            </a:r>
            <a:endParaRPr lang="en-GB" dirty="0" smtClean="0"/>
          </a:p>
          <a:p>
            <a:pPr lvl="2"/>
            <a:r>
              <a:rPr lang="en-GB" dirty="0" smtClean="0">
                <a:solidFill>
                  <a:schemeClr val="tx2"/>
                </a:solidFill>
              </a:rPr>
              <a:t>King </a:t>
            </a:r>
            <a:r>
              <a:rPr lang="en-GB" dirty="0">
                <a:solidFill>
                  <a:schemeClr val="tx2"/>
                </a:solidFill>
              </a:rPr>
              <a:t>on either side of sacred </a:t>
            </a:r>
            <a:r>
              <a:rPr lang="en-GB" dirty="0" smtClean="0">
                <a:solidFill>
                  <a:schemeClr val="tx2"/>
                </a:solidFill>
              </a:rPr>
              <a:t>tree</a:t>
            </a:r>
          </a:p>
          <a:p>
            <a:pPr lvl="2"/>
            <a:r>
              <a:rPr lang="en-GB" dirty="0" smtClean="0">
                <a:solidFill>
                  <a:schemeClr val="tx2"/>
                </a:solidFill>
              </a:rPr>
              <a:t>Wing </a:t>
            </a:r>
            <a:r>
              <a:rPr lang="en-GB" dirty="0">
                <a:solidFill>
                  <a:schemeClr val="tx2"/>
                </a:solidFill>
              </a:rPr>
              <a:t>genii to left </a:t>
            </a:r>
            <a:r>
              <a:rPr lang="en-GB" dirty="0" smtClean="0">
                <a:solidFill>
                  <a:schemeClr val="tx2"/>
                </a:solidFill>
              </a:rPr>
              <a:t>&amp; right</a:t>
            </a:r>
          </a:p>
          <a:p>
            <a:pPr lvl="2"/>
            <a:r>
              <a:rPr lang="en-GB" dirty="0" smtClean="0">
                <a:solidFill>
                  <a:schemeClr val="tx2"/>
                </a:solidFill>
              </a:rPr>
              <a:t>Winged </a:t>
            </a:r>
            <a:r>
              <a:rPr lang="en-GB" dirty="0">
                <a:solidFill>
                  <a:schemeClr val="tx2"/>
                </a:solidFill>
              </a:rPr>
              <a:t>disc (emblem of god Assur) above</a:t>
            </a:r>
            <a:endParaRPr lang="en-GB" sz="1600" dirty="0">
              <a:solidFill>
                <a:schemeClr val="tx2"/>
              </a:solidFill>
            </a:endParaRPr>
          </a:p>
          <a:p>
            <a:pPr lvl="1"/>
            <a:endParaRPr lang="en-GB" sz="2000" dirty="0"/>
          </a:p>
          <a:p>
            <a:endParaRPr lang="en-GB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6732240" y="5589240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Plan of </a:t>
            </a:r>
            <a:r>
              <a:rPr lang="en-GB" dirty="0"/>
              <a:t>N</a:t>
            </a:r>
            <a:r>
              <a:rPr lang="en-GB" dirty="0" smtClean="0"/>
              <a:t>imrud </a:t>
            </a:r>
            <a:endParaRPr lang="en-GB" dirty="0"/>
          </a:p>
        </p:txBody>
      </p:sp>
      <p:pic>
        <p:nvPicPr>
          <p:cNvPr id="3076" name="Picture 4" descr="Image result for plan Nimrud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348880"/>
            <a:ext cx="3859052" cy="3024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le 4"/>
          <p:cNvSpPr/>
          <p:nvPr/>
        </p:nvSpPr>
        <p:spPr>
          <a:xfrm>
            <a:off x="6084168" y="3573016"/>
            <a:ext cx="432048" cy="972108"/>
          </a:xfrm>
          <a:prstGeom prst="roundRect">
            <a:avLst/>
          </a:prstGeom>
          <a:noFill/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413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5690C85-BCDF-4C74-B3B1-0A0A99EC5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5DC9E6-5182-4B41-94CF-3117E1EF0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00808"/>
            <a:ext cx="8208912" cy="4896544"/>
          </a:xfrm>
        </p:spPr>
        <p:txBody>
          <a:bodyPr>
            <a:normAutofit/>
          </a:bodyPr>
          <a:lstStyle/>
          <a:p>
            <a:r>
              <a:rPr lang="en-GB" sz="2400" dirty="0" smtClean="0"/>
              <a:t>Political, ideological use of art / representation stretches back to 4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millennium</a:t>
            </a:r>
          </a:p>
          <a:p>
            <a:r>
              <a:rPr lang="en-GB" sz="2400" dirty="0" smtClean="0"/>
              <a:t>Remarkable continuity in themes &amp; conventions deployed</a:t>
            </a:r>
          </a:p>
          <a:p>
            <a:r>
              <a:rPr lang="en-GB" sz="2400" dirty="0" smtClean="0"/>
              <a:t>Powerful manipulation of artistic media to convey specific messages to human &amp; divine audiences</a:t>
            </a:r>
            <a:r>
              <a:rPr lang="en-GB" sz="2400" dirty="0" smtClean="0"/>
              <a:t> </a:t>
            </a:r>
          </a:p>
          <a:p>
            <a:pPr lvl="1"/>
            <a:r>
              <a:rPr lang="en-GB" sz="2000" dirty="0" smtClean="0"/>
              <a:t>This is art as agency (&amp; technological enchantment)</a:t>
            </a:r>
          </a:p>
          <a:p>
            <a:pPr lvl="1"/>
            <a:r>
              <a:rPr lang="en-GB" sz="2000" dirty="0" smtClean="0"/>
              <a:t>And symbolic communication</a:t>
            </a:r>
          </a:p>
          <a:p>
            <a:r>
              <a:rPr lang="en-GB" sz="2400" dirty="0" smtClean="0"/>
              <a:t>Important themes which persist throughout Bronze &amp; Early Iron Ages convey significant messages about kingship:</a:t>
            </a:r>
          </a:p>
          <a:p>
            <a:pPr lvl="1"/>
            <a:r>
              <a:rPr lang="en-GB" sz="2000" dirty="0" smtClean="0"/>
              <a:t>Mastery over animal kingdom: lion hunt</a:t>
            </a:r>
          </a:p>
          <a:p>
            <a:pPr lvl="1"/>
            <a:r>
              <a:rPr lang="en-GB" sz="2000" dirty="0" smtClean="0"/>
              <a:t>Association with the divine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47941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erspec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 style" id="{F82AFF73-A18D-4F48-8FEE-8E51B5D259BB}" vid="{2CC9E73E-C484-4743-BC0F-BDF0B7D440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3427</TotalTime>
  <Words>848</Words>
  <Application>Microsoft Office PowerPoint</Application>
  <PresentationFormat>On-screen Show (4:3)</PresentationFormat>
  <Paragraphs>132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Wingdings</vt:lpstr>
      <vt:lpstr>Perspective</vt:lpstr>
      <vt:lpstr>AHAR7007</vt:lpstr>
      <vt:lpstr>Conventions of Power Iconography</vt:lpstr>
      <vt:lpstr>Iconographies of Power: Origins</vt:lpstr>
      <vt:lpstr>Uruk Vase</vt:lpstr>
      <vt:lpstr>Lion Relief</vt:lpstr>
      <vt:lpstr>Representations of Kingship</vt:lpstr>
      <vt:lpstr>Representations of Kingship</vt:lpstr>
      <vt:lpstr>Recording Royal Exploits</vt:lpstr>
      <vt:lpstr>Assyrian Iconographies of Power</vt:lpstr>
      <vt:lpstr>Battle scenes</vt:lpstr>
      <vt:lpstr>Battle Scenes</vt:lpstr>
      <vt:lpstr>Black Obelisk, Shalmaneser III</vt:lpstr>
      <vt:lpstr>Lion Hunt Scenes</vt:lpstr>
      <vt:lpstr>Religious Aspect of Kingship</vt:lpstr>
      <vt:lpstr>Royal Aspect of Kingship</vt:lpstr>
      <vt:lpstr>Political Manipulation of Art</vt:lpstr>
      <vt:lpstr>Political Manipulation of Art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Louise Steel</dc:creator>
  <cp:lastModifiedBy>Louise Steel</cp:lastModifiedBy>
  <cp:revision>259</cp:revision>
  <dcterms:created xsi:type="dcterms:W3CDTF">2013-10-21T14:58:16Z</dcterms:created>
  <dcterms:modified xsi:type="dcterms:W3CDTF">2020-01-07T17:26:24Z</dcterms:modified>
</cp:coreProperties>
</file>