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7"/>
  </p:normalViewPr>
  <p:slideViewPr>
    <p:cSldViewPr snapToGrid="0" snapToObjects="1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78BB-BCEA-9842-BE17-603B93D6A0C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B94AC-5816-134D-94C3-D1BA8CAD93A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853F7-4530-A942-897F-7A9C761D1E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2B5233-E535-D949-AA20-540F74012861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90E75-F03E-484A-B83B-21F7BB4150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AF54E-F34B-7B4A-82AC-3810CC131E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6E07F4-96CB-A045-A59F-E8D28F8A9A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817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4152C-2B25-9D46-B6ED-160E7A05E1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7B56D-3531-1C43-851F-BD8D4DD89DA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4B29B-D01C-BF44-B715-6821AE891F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288900-F8DE-004C-AB99-27605DFB5FB2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4DF22-5162-9F4D-9091-0BF007EBA5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4C9B5-9252-9C46-BD3B-7AEA11133A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7A743C-7E29-F644-AA26-BD2E6D1A9C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3517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85054-321A-CD45-A71B-5189990281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347DA-BB89-274D-9FF2-04D6AD7DC9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3BCFFF-FFAF-C843-8B84-748804BDF2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9D9D87-8B19-5345-8448-852B00C5B0AF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148DE-E830-7147-8EF9-A528BA3907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FEB61-5DAA-D049-841F-95557E2394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B91CE4-7A11-9F47-AEEF-413A72874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284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6FF8B-5D0A-FA4E-8DDD-CB2304BF6B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1042-0B70-EC46-ACBB-3678F55ABCD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523D7-6138-B74D-BE45-0ED003652A1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39CC6-A46E-A74C-8EF7-857A62739F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0B239C-E34F-9B4C-9116-3020E78DD37B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D75E9-1C9C-6343-8DA6-4B0BB1B735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FBC1B-B8AC-E24F-BA16-202721B8B9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580F7-8E4B-EC49-AD07-7E763AEB8B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66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20448-C73A-644E-9FC3-5958E382A4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37C57-CA5E-4E48-A1E9-F99CDC86F39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2CFACA-F3CC-F743-AD59-25A395D6F85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5180-14C4-AF4F-8061-A5DD628E086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14E0DB-B2C3-DC4C-A9A8-9C9B581C4D1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B393E-252A-F24E-A3A4-AC01648D9E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7BCB84-EB28-1940-9A89-190BDF417E11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7CBC80-3247-3042-B833-2547ED7ED2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499A81-2FFA-C044-A8E7-D0E0E7CE90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E71547-2F86-3840-82CD-0BCC2302A5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236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37F3C-37AA-9D42-8A7C-D98C848D3D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89F94E-4E8C-004A-A95D-29A8B63364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838334-8FF2-B447-8E18-3F7792F9337D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F55734-6060-6A44-B609-28190AFE4F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ADDCA-285E-434D-8656-8F4BB4EF70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BEA236-9AD1-ED46-A930-E13AE28562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89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A1A5EF-3BA5-7A44-9651-9E6E17858D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F7609F-07FB-664F-AEFF-8DFAA6C2273D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BE31CF-AE8F-D74D-949A-5891C83BAB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E2AF4-4A14-314D-8D6A-B66CAE374F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FA51EB-A4B3-8C4E-A12A-19908DC521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3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AC7EF-03B4-3944-8B50-649D85236A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46AD7-F68A-4540-AFB9-A93FFBBF861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2D117D-2A87-E241-BBFD-54F7AA4C22B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E13F-C6DE-274C-ACD5-9C695EC7FB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4B99BA-026C-AA4A-A593-0519843A168C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70DE2-F76D-F949-915A-70FCF0F9F7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F9478-07F6-644F-951C-F56E7F0192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94E220-8C86-934B-BA71-CC116A2FEA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31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81BA9-CF10-6D45-A8AB-B077BE34AB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2D8F3E-5097-FF40-A530-41580D5697A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002A1B-0BD0-8044-9914-8C5CFFEF414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EB708-C104-E94D-BAF8-040CC64FC7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E00703-EEEB-5B4F-8ABE-96B8046D7FB2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BD44A-CDE4-7848-9D41-B39D04F382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C99C52-3DC7-0445-93FD-DD878329AF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F23A54-E450-6849-BE4F-50E0912D0A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6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73644-06F4-4946-8A1B-C3223EAC9B4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A8ADFD-B2F8-A54D-9CF1-FC947DB20C5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C4F74-F823-3743-BBDD-1DE7BE455C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CB6725-B1EF-9549-8174-2CD90551600C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86EAC-551E-F047-ACAA-254AA01EE5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8C92E-2C71-BC4A-9287-D7C15B1359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67B0EF-32DE-BE48-ADA0-F9A6F512C7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228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97DB59-ABAF-B144-9D37-5FFB4C0BB59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D2F4A9-86C7-6543-9F47-6274D778F95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9BD1C-9CA5-3E4A-9C59-FBE3672B4A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E2F967-0B18-3A44-811A-7F3CC441D0FC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E80E1-0BDC-6343-9703-F2F6646A3A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DDCD-066F-F048-BC42-037698EF57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D059CC-FACB-BB4D-BE1B-2B9F54B229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38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48F7F6-97DB-0A42-95F1-954C7194C9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40368-C8DB-4A47-A7AD-95D6350CA4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D1D8A-5342-9F49-A638-602ABD993CA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8C6A201-600C-2048-A519-09AAA1B5067F}" type="datetime1">
              <a:rPr lang="en-GB"/>
              <a:pPr lvl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18458-9E23-8F4B-B402-21633FA8279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AEF25-DFB4-A24A-BFB6-4ED961D5E3A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EB4260F-246F-8845-A2BA-EAFFD025336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zone.com/hr-glossary/what-is-a-training-needs-analysis" TargetMode="External"/><Relationship Id="rId3" Type="http://schemas.openxmlformats.org/officeDocument/2006/relationships/hyperlink" Target="https://jobs.accaglobal.com/minisites/acca-internships-acca-s-best-practice-guide/the-benefits-for-interns/" TargetMode="External"/><Relationship Id="rId7" Type="http://schemas.openxmlformats.org/officeDocument/2006/relationships/hyperlink" Target="https://www.growthengineering.co.uk/how-to-do-training-needs-analysis/" TargetMode="External"/><Relationship Id="rId12" Type="http://schemas.openxmlformats.org/officeDocument/2006/relationships/hyperlink" Target="https://www.investopedia.com/terms/a/accounting.asp" TargetMode="External"/><Relationship Id="rId2" Type="http://schemas.openxmlformats.org/officeDocument/2006/relationships/hyperlink" Target="https://www.accaglobal.com/ie/en/student/getting-started/exemption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2.deloitte.com/uk/en/pages/careers/articles/summer-vacation-scheme.html" TargetMode="External"/><Relationship Id="rId11" Type="http://schemas.openxmlformats.org/officeDocument/2006/relationships/hyperlink" Target="https://pcur.princeton.edu/2019/02/how-to-prepare-for-an-internship/" TargetMode="External"/><Relationship Id="rId5" Type="http://schemas.openxmlformats.org/officeDocument/2006/relationships/hyperlink" Target="https://www.assuranceuk.com/about-us/" TargetMode="External"/><Relationship Id="rId10" Type="http://schemas.openxmlformats.org/officeDocument/2006/relationships/hyperlink" Target="http://www.jstor.org/stable/242370" TargetMode="External"/><Relationship Id="rId4" Type="http://schemas.openxmlformats.org/officeDocument/2006/relationships/hyperlink" Target="https://www.allaboutcareers.com/careers-advice/internships/what-is-an-internship" TargetMode="External"/><Relationship Id="rId9" Type="http://schemas.openxmlformats.org/officeDocument/2006/relationships/hyperlink" Target="https://home.kpmg/xx/en/home/careers/graduates/global-internship-program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2A69A2"/>
            </a:gs>
            <a:gs pos="100000">
              <a:srgbClr val="609ED6"/>
            </a:gs>
          </a:gsLst>
          <a:lin ang="162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99E40-1959-B441-83C8-639FEA4EAF8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36432" y="621325"/>
            <a:ext cx="9144000" cy="1095012"/>
          </a:xfrm>
        </p:spPr>
        <p:txBody>
          <a:bodyPr/>
          <a:lstStyle/>
          <a:p>
            <a:pPr lvl="0"/>
            <a:r>
              <a:rPr lang="en-GB" b="1">
                <a:latin typeface="AR BERKLEY" pitchFamily="2"/>
              </a:rPr>
              <a:t>Applied Internship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479DC-D335-2648-B941-CD403656A1E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386132" y="1716328"/>
            <a:ext cx="5214932" cy="1398346"/>
          </a:xfrm>
        </p:spPr>
        <p:txBody>
          <a:bodyPr/>
          <a:lstStyle/>
          <a:p>
            <a:pPr lvl="0"/>
            <a:r>
              <a:rPr lang="en-GB">
                <a:latin typeface="AR BERKLEY" pitchFamily="2"/>
              </a:rPr>
              <a:t>BMBM6000</a:t>
            </a:r>
          </a:p>
          <a:p>
            <a:pPr lvl="0"/>
            <a:r>
              <a:rPr lang="en-GB">
                <a:latin typeface="AR BERKLEY" pitchFamily="2"/>
              </a:rPr>
              <a:t>JAKIR HUSSEIN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D2695-903B-D643-A5D5-2F90D9E3F0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2892" y="365129"/>
            <a:ext cx="11644307" cy="1077913"/>
          </a:xfrm>
        </p:spPr>
        <p:txBody>
          <a:bodyPr/>
          <a:lstStyle/>
          <a:p>
            <a:pPr lvl="0"/>
            <a:r>
              <a:rPr lang="en-GB" sz="3200">
                <a:solidFill>
                  <a:srgbClr val="FFFFFF"/>
                </a:solidFill>
                <a:latin typeface="Algerian" pitchFamily="82"/>
                <a:cs typeface="Aharoni" pitchFamily="2"/>
              </a:rPr>
              <a:t>Rational for students undertaking an internship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320F7-C8D8-5D4E-958C-D4AA7D23E8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4796" y="1690689"/>
            <a:ext cx="10515600" cy="4924428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Introduction of Accounting (Raun, D. 1962) Tuovila, A. (2020). 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What is an Internship (Advantage, G 2020)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Why take on an internship 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Recruitment &amp; selection perspective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Benefits for interns (ACCA. 2020) 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Benefits of Internship to Employers (VUCINIC, T., 1998.)</a:t>
            </a:r>
          </a:p>
          <a:p>
            <a:pPr lvl="0">
              <a:lnSpc>
                <a:spcPct val="80000"/>
              </a:lnSpc>
            </a:pPr>
            <a:r>
              <a:rPr lang="en-GB" sz="3700">
                <a:solidFill>
                  <a:srgbClr val="0070C0"/>
                </a:solidFill>
              </a:rPr>
              <a:t>Opportunities 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600"/>
          </a:p>
          <a:p>
            <a:pPr lvl="0">
              <a:lnSpc>
                <a:spcPct val="80000"/>
              </a:lnSpc>
            </a:pPr>
            <a:endParaRPr lang="en-GB" sz="2600"/>
          </a:p>
          <a:p>
            <a:pPr lvl="0">
              <a:lnSpc>
                <a:spcPct val="80000"/>
              </a:lnSpc>
            </a:pPr>
            <a:endParaRPr lang="en-GB" sz="2600"/>
          </a:p>
        </p:txBody>
      </p:sp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7B27CC87-F71C-5C40-BC69-6E572EE8A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1217" y="2426707"/>
            <a:ext cx="1943100" cy="22167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7C57D-D8F2-4343-A117-49DF966B6B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lgerian" pitchFamily="82"/>
              </a:rPr>
              <a:t>Organisations Considered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5BF9D-08AC-4E4F-B075-9D3287E408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3903" y="1468434"/>
            <a:ext cx="10515600" cy="5160965"/>
          </a:xfrm>
          <a:solidFill>
            <a:srgbClr val="000000"/>
          </a:solidFill>
        </p:spPr>
        <p:txBody>
          <a:bodyPr/>
          <a:lstStyle/>
          <a:p>
            <a:pPr lvl="0"/>
            <a:endParaRPr lang="en-GB"/>
          </a:p>
          <a:p>
            <a:pPr lvl="0"/>
            <a:r>
              <a:rPr lang="en-GB" sz="3200">
                <a:solidFill>
                  <a:srgbClr val="0070C0"/>
                </a:solidFill>
              </a:rPr>
              <a:t>Assurance Accounting (Assurance Accountancy LTD,2020) </a:t>
            </a:r>
          </a:p>
          <a:p>
            <a:pPr marL="0" lvl="0" indent="0">
              <a:buNone/>
            </a:pPr>
            <a:endParaRPr lang="en-GB" sz="3200">
              <a:solidFill>
                <a:srgbClr val="0070C0"/>
              </a:solidFill>
            </a:endParaRPr>
          </a:p>
          <a:p>
            <a:pPr lvl="0"/>
            <a:r>
              <a:rPr lang="en-GB" sz="3200">
                <a:solidFill>
                  <a:srgbClr val="0070C0"/>
                </a:solidFill>
              </a:rPr>
              <a:t>KPMG International (KMPG,2020)</a:t>
            </a:r>
          </a:p>
          <a:p>
            <a:pPr marL="0" lvl="0" indent="0">
              <a:buNone/>
            </a:pPr>
            <a:endParaRPr lang="en-GB" sz="3200">
              <a:solidFill>
                <a:srgbClr val="0070C0"/>
              </a:solidFill>
            </a:endParaRPr>
          </a:p>
          <a:p>
            <a:pPr lvl="0"/>
            <a:r>
              <a:rPr lang="en-GB" sz="3200">
                <a:solidFill>
                  <a:srgbClr val="0070C0"/>
                </a:solidFill>
              </a:rPr>
              <a:t>Deloitte (Deloitte UK, 2020)</a:t>
            </a:r>
          </a:p>
          <a:p>
            <a:pPr lvl="0"/>
            <a:endParaRPr lang="en-GB" sz="3200">
              <a:solidFill>
                <a:srgbClr val="0070C0"/>
              </a:solidFill>
            </a:endParaRPr>
          </a:p>
          <a:p>
            <a:pPr lvl="0"/>
            <a:r>
              <a:rPr lang="en-GB" sz="3200">
                <a:solidFill>
                  <a:srgbClr val="0070C0"/>
                </a:solidFill>
              </a:rPr>
              <a:t>ACCA (ACCA, hiring an intern. 2020)</a:t>
            </a:r>
          </a:p>
          <a:p>
            <a:pPr lvl="0"/>
            <a:endParaRPr lang="en-GB" sz="400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en-GB" sz="4000">
              <a:solidFill>
                <a:srgbClr val="0070C0"/>
              </a:solidFill>
            </a:endParaRP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FC2F99DC-B577-E74C-9AD8-5C69CD59D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448" y="2653725"/>
            <a:ext cx="3402354" cy="11271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70471657-251B-944E-8856-AEB9505A5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0967" y="4743962"/>
            <a:ext cx="3929057" cy="17167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D4888-C14E-F347-8B29-EA3980FE5E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lgerian" pitchFamily="82"/>
              </a:rPr>
              <a:t>Internship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976C2-9F18-C14D-85B3-7FF0C2C0870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Be Ready to Help (Tokc-Wilde, I. (2020).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Review The Company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Accept that you wont know much at first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Get an internship Mentor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Ask Questions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Discuss objectives with employee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Act like a professional </a:t>
            </a:r>
          </a:p>
          <a:p>
            <a:pPr lvl="0"/>
            <a:r>
              <a:rPr lang="en-GB">
                <a:solidFill>
                  <a:srgbClr val="0070C0"/>
                </a:solidFill>
              </a:rPr>
              <a:t>Be confident and don’t over do it ! (Reyes, S. 2019)</a:t>
            </a:r>
          </a:p>
        </p:txBody>
      </p:sp>
      <p:pic>
        <p:nvPicPr>
          <p:cNvPr id="4" name="Picture 4" descr="A picture containing man, table, standing, woman&#10;&#10;Description automatically generated">
            <a:extLst>
              <a:ext uri="{FF2B5EF4-FFF2-40B4-BE49-F238E27FC236}">
                <a16:creationId xmlns:a16="http://schemas.microsoft.com/office/drawing/2014/main" id="{D72206FB-B708-2140-A82C-D34A10B55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550" y="2100267"/>
            <a:ext cx="3524243" cy="222250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3E59D-A888-5D4F-BBB4-2092DAD9BF8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solidFill>
                  <a:srgbClr val="FFFFFF"/>
                </a:solidFill>
                <a:latin typeface="Algerian" pitchFamily="82"/>
              </a:rPr>
              <a:t>Qualifications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908E6-84A2-BA4B-AE58-B517C23C71E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557332"/>
            <a:ext cx="3519489" cy="5086349"/>
          </a:xfrm>
        </p:spPr>
        <p:txBody>
          <a:bodyPr/>
          <a:lstStyle/>
          <a:p>
            <a:pPr marL="0" lvl="0" indent="0">
              <a:buNone/>
            </a:pPr>
            <a:r>
              <a:rPr lang="en-GB" sz="2400" b="1" u="sng">
                <a:solidFill>
                  <a:srgbClr val="0070C0"/>
                </a:solidFill>
              </a:rPr>
              <a:t>Current Qualifications: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Maths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English language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English Literature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Religious Studies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Welsh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Physics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Chemistry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Biology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Business Studies </a:t>
            </a:r>
          </a:p>
          <a:p>
            <a:pPr lvl="0"/>
            <a:r>
              <a:rPr lang="en-GB" sz="2400">
                <a:solidFill>
                  <a:srgbClr val="0070C0"/>
                </a:solidFill>
              </a:rPr>
              <a:t>GCSE Media Studies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5006EB3-BF9A-DF4E-BD2C-4F35F704DE97}"/>
              </a:ext>
            </a:extLst>
          </p:cNvPr>
          <p:cNvGraphicFramePr>
            <a:graphicFrameLocks noGrp="1"/>
          </p:cNvGraphicFramePr>
          <p:nvPr/>
        </p:nvGraphicFramePr>
        <p:xfrm>
          <a:off x="4506913" y="2043107"/>
          <a:ext cx="2836861" cy="460057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836861">
                  <a:extLst>
                    <a:ext uri="{9D8B030D-6E8A-4147-A177-3AD203B41FA5}">
                      <a16:colId xmlns:a16="http://schemas.microsoft.com/office/drawing/2014/main" val="4178593554"/>
                    </a:ext>
                  </a:extLst>
                </a:gridCol>
              </a:tblGrid>
              <a:tr h="4600575"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0070C0"/>
                          </a:solidFill>
                        </a:rPr>
                        <a:t>A Level Accounting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0070C0"/>
                          </a:solidFill>
                        </a:rPr>
                        <a:t>A Level Business Studies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0070C0"/>
                          </a:solidFill>
                        </a:rPr>
                        <a:t>A Level Sociology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0070C0"/>
                          </a:solidFill>
                        </a:rPr>
                        <a:t>Welsh Baccalaureate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0070C0"/>
                          </a:solidFill>
                        </a:rPr>
                        <a:t>Level 5 Diploma in Accounting </a:t>
                      </a:r>
                    </a:p>
                  </a:txBody>
                  <a:tcP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462516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C9FD867-5E0A-1C4F-B1AF-EC1CD5EDCCC3}"/>
              </a:ext>
            </a:extLst>
          </p:cNvPr>
          <p:cNvGraphicFramePr>
            <a:graphicFrameLocks noGrp="1"/>
          </p:cNvGraphicFramePr>
          <p:nvPr/>
        </p:nvGraphicFramePr>
        <p:xfrm>
          <a:off x="8129582" y="2314574"/>
          <a:ext cx="3800475" cy="44805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800475">
                  <a:extLst>
                    <a:ext uri="{9D8B030D-6E8A-4147-A177-3AD203B41FA5}">
                      <a16:colId xmlns:a16="http://schemas.microsoft.com/office/drawing/2014/main" val="2473472600"/>
                    </a:ext>
                  </a:extLst>
                </a:gridCol>
              </a:tblGrid>
              <a:tr h="4329107">
                <a:tc>
                  <a:txBody>
                    <a:bodyPr/>
                    <a:lstStyle/>
                    <a:p>
                      <a:pPr lvl="0"/>
                      <a:r>
                        <a:rPr lang="en-GB" sz="2400" b="1" u="sng">
                          <a:solidFill>
                            <a:srgbClr val="FF0000"/>
                          </a:solidFill>
                        </a:rPr>
                        <a:t>Working Towards </a:t>
                      </a:r>
                    </a:p>
                    <a:p>
                      <a:pPr lvl="0"/>
                      <a:endParaRPr lang="en-GB" sz="2400" b="1">
                        <a:solidFill>
                          <a:srgbClr val="FF0000"/>
                        </a:solidFill>
                      </a:endParaRPr>
                    </a:p>
                    <a:p>
                      <a:pPr marL="342900" lvl="0" indent="-34290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FF0000"/>
                          </a:solidFill>
                        </a:rPr>
                        <a:t>Level 6 Diploma in Accounting </a:t>
                      </a:r>
                    </a:p>
                    <a:p>
                      <a:pPr marL="342900" lvl="0" indent="-34290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FF0000"/>
                          </a:solidFill>
                        </a:rPr>
                        <a:t>Honours BSc Degree on Accounting </a:t>
                      </a:r>
                    </a:p>
                    <a:p>
                      <a:pPr marL="342900" lvl="0" indent="-34290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FF0000"/>
                          </a:solidFill>
                        </a:rPr>
                        <a:t>Self education in economics and trading </a:t>
                      </a:r>
                    </a:p>
                    <a:p>
                      <a:pPr marL="342900" lvl="0" indent="-342900">
                        <a:buSzPct val="100000"/>
                        <a:buFont typeface="Arial" pitchFamily="34"/>
                        <a:buChar char="•"/>
                      </a:pPr>
                      <a:r>
                        <a:rPr lang="en-GB" sz="2400" b="0">
                          <a:solidFill>
                            <a:srgbClr val="FF0000"/>
                          </a:solidFill>
                        </a:rPr>
                        <a:t>Chattered Accounting Exemptions in ACCA. (A.2020).</a:t>
                      </a:r>
                    </a:p>
                    <a:p>
                      <a:pPr marL="342900" lvl="0" indent="-342900">
                        <a:buSzPct val="100000"/>
                        <a:buFont typeface="Arial" pitchFamily="34"/>
                        <a:buChar char="•"/>
                      </a:pPr>
                      <a:endParaRPr lang="en-GB" sz="2400" b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707527"/>
                  </a:ext>
                </a:extLst>
              </a:tr>
            </a:tbl>
          </a:graphicData>
        </a:graphic>
      </p:graphicFrame>
      <p:pic>
        <p:nvPicPr>
          <p:cNvPr id="6" name="Picture 6" descr="A picture containing lamp, light&#10;&#10;Description automatically generated">
            <a:extLst>
              <a:ext uri="{FF2B5EF4-FFF2-40B4-BE49-F238E27FC236}">
                <a16:creationId xmlns:a16="http://schemas.microsoft.com/office/drawing/2014/main" id="{345CAE98-A15A-1747-8623-24CDA8AE2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4032" y="276231"/>
            <a:ext cx="971550" cy="161925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D5B1A-C7C6-1A4C-87B1-900925AB515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lgerian" pitchFamily="82"/>
              </a:rPr>
              <a:t>Training Needs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A5A0C-7E1C-3A49-8EBF-EDC1043754C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Training needs analysis is concerned with addressing skills gaps at the organisational, group and individual level, it all falls under the remit of learning and development. (HRZone, 2020)</a:t>
            </a:r>
          </a:p>
          <a:p>
            <a:pPr marL="0" lvl="0" indent="0">
              <a:buNone/>
            </a:pPr>
            <a:endParaRPr lang="en-GB">
              <a:solidFill>
                <a:srgbClr val="0070C0"/>
              </a:solidFill>
            </a:endParaRPr>
          </a:p>
          <a:p>
            <a:pPr lvl="0"/>
            <a:r>
              <a:rPr lang="en-GB">
                <a:solidFill>
                  <a:srgbClr val="0070C0"/>
                </a:solidFill>
              </a:rPr>
              <a:t>Importance of Training needs analysis (Engineering, G. 2020)</a:t>
            </a:r>
          </a:p>
          <a:p>
            <a:pPr marL="0" lvl="0" indent="0">
              <a:buNone/>
            </a:pPr>
            <a:endParaRPr lang="en-GB">
              <a:solidFill>
                <a:srgbClr val="0070C0"/>
              </a:solidFill>
            </a:endParaRPr>
          </a:p>
          <a:p>
            <a:pPr lvl="0"/>
            <a:endParaRPr lang="en-GB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B5DC-05E0-3A40-8184-F6DEA7A5AA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solidFill>
                  <a:srgbClr val="FFFFFF"/>
                </a:solidFill>
                <a:latin typeface="Algerian" pitchFamily="82"/>
              </a:rPr>
              <a:t>Personal Career Action Plan &amp; Measurable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79D33-2B94-C547-8F8D-71C1827CFA1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67849"/>
            <a:ext cx="10515600" cy="5025021"/>
          </a:xfrm>
        </p:spPr>
        <p:txBody>
          <a:bodyPr/>
          <a:lstStyle/>
          <a:p>
            <a:pPr lvl="0"/>
            <a:r>
              <a:rPr lang="en-US">
                <a:solidFill>
                  <a:srgbClr val="0070C0"/>
                </a:solidFill>
              </a:rPr>
              <a:t>A career action plan is a roadmap from Plan A (choosing a career)  to Plan B  (advancing in the career to higher positions)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Self Assessment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Setting goals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Write career action plan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Review progress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Outcomes of professional knowledge and skills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Outcomes of professional experience and gain in networking with accounting professionals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Outcome of gaining further education on accounting. </a:t>
            </a:r>
            <a:r>
              <a:rPr lang="en-US" sz="1200">
                <a:solidFill>
                  <a:srgbClr val="0070C0"/>
                </a:solidFill>
              </a:rPr>
              <a:t>(</a:t>
            </a:r>
            <a:r>
              <a:rPr lang="en-GB" sz="1200">
                <a:solidFill>
                  <a:srgbClr val="0070C0"/>
                </a:solidFill>
              </a:rPr>
              <a:t>ROSENBERG MCKAY, D. (2019). </a:t>
            </a:r>
            <a:endParaRPr lang="en-US" sz="1200">
              <a:solidFill>
                <a:srgbClr val="0070C0"/>
              </a:solidFill>
            </a:endParaRPr>
          </a:p>
          <a:p>
            <a:pPr lvl="0"/>
            <a:endParaRPr lang="en-US">
              <a:solidFill>
                <a:srgbClr val="0070C0"/>
              </a:solidFill>
            </a:endParaRPr>
          </a:p>
          <a:p>
            <a:pPr lvl="0"/>
            <a:endParaRPr lang="en-US">
              <a:solidFill>
                <a:srgbClr val="0070C0"/>
              </a:solidFill>
            </a:endParaRPr>
          </a:p>
        </p:txBody>
      </p:sp>
      <p:pic>
        <p:nvPicPr>
          <p:cNvPr id="4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AE380709-D6E8-554D-B52A-65E1E0438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8225" y="2539535"/>
            <a:ext cx="2898858" cy="207532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A547E-BCDE-BB4B-B25F-5A94B9F7F7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solidFill>
                  <a:srgbClr val="FFFFFF"/>
                </a:solidFill>
                <a:latin typeface="Algerian" pitchFamily="82"/>
              </a:rPr>
              <a:t>How Internship Will Facilitate Professional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9A193-8F22-3B4F-83BE-5EA27812535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070C0"/>
                </a:solidFill>
              </a:rPr>
              <a:t>Feedback from employee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Meeting regularly with supervisor (</a:t>
            </a:r>
            <a:r>
              <a:rPr lang="en-GB">
                <a:solidFill>
                  <a:srgbClr val="0070C0"/>
                </a:solidFill>
              </a:rPr>
              <a:t>VT, C. (2020). </a:t>
            </a:r>
            <a:endParaRPr lang="en-US">
              <a:solidFill>
                <a:srgbClr val="0070C0"/>
              </a:solidFill>
            </a:endParaRPr>
          </a:p>
          <a:p>
            <a:pPr lvl="0"/>
            <a:r>
              <a:rPr lang="en-US">
                <a:solidFill>
                  <a:srgbClr val="0070C0"/>
                </a:solidFill>
              </a:rPr>
              <a:t>Professional Behavior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Learn real world accounting practices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Communication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Document &amp; keep records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Project Management </a:t>
            </a:r>
          </a:p>
          <a:p>
            <a:pPr lvl="0"/>
            <a:r>
              <a:rPr lang="en-US">
                <a:solidFill>
                  <a:srgbClr val="0070C0"/>
                </a:solidFill>
              </a:rPr>
              <a:t>Practice gained skills in real life  </a:t>
            </a:r>
          </a:p>
          <a:p>
            <a:pPr marL="0" lvl="0" indent="0">
              <a:buNone/>
            </a:pPr>
            <a:endParaRPr lang="en-US">
              <a:solidFill>
                <a:srgbClr val="0070C0"/>
              </a:solidFill>
            </a:endParaRPr>
          </a:p>
        </p:txBody>
      </p:sp>
      <p:pic>
        <p:nvPicPr>
          <p:cNvPr id="4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B8598ADE-7303-2F4C-90A7-A114BEB50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807" y="3773783"/>
            <a:ext cx="3209955" cy="275473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895FD-5D44-ED4F-9B2D-B6A0156195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68441"/>
            <a:ext cx="10515600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lgerian" pitchFamily="82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2A526-3844-3645-9F72-44E1C1EF88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2667" y="1600200"/>
            <a:ext cx="6076700" cy="5089358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A. (2020). Exemption information for ACCA students | ACCA Global. Retrieved 4 March 2020, from </a:t>
            </a:r>
            <a:r>
              <a:rPr lang="en-GB" sz="1100">
                <a:solidFill>
                  <a:srgbClr val="0070C0"/>
                </a:solidFill>
                <a:hlinkClick r:id="rId2"/>
              </a:rPr>
              <a:t>https://www.accaglobal.com/ie/en/student/getting-started/exemptions.html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ACCA. (2020). The benefits for interns. Retrieved 4 March 2020, from </a:t>
            </a:r>
            <a:r>
              <a:rPr lang="en-GB" sz="1100">
                <a:solidFill>
                  <a:srgbClr val="0070C0"/>
                </a:solidFill>
                <a:hlinkClick r:id="rId3"/>
              </a:rPr>
              <a:t>https://jobs.accaglobal.com/minisites/acca-internships-acca-s-best-practice-guide/the-benefits-for-interns/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ACCA. Hiring an intern: ACCA’s best practice guide for employers (UK version). (2020). Retrieved 4 March 2020, from https://www.accaglobal.com/content/dam/ACCA_Global/Technical/manage/ea-internships-best-practice-uk.pdf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Advantage, G. (2020). What is an Internship? | AllAboutCareers. Retrieved 4 March 2020, from </a:t>
            </a:r>
            <a:r>
              <a:rPr lang="en-GB" sz="1100">
                <a:solidFill>
                  <a:srgbClr val="0070C0"/>
                </a:solidFill>
                <a:hlinkClick r:id="rId4"/>
              </a:rPr>
              <a:t>https://www.allaboutcareers.com/careers-advice/internships/what-is-an-internship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Assurance Accountancy LTD. (2020). Swansea Accountants : About Assurance Accountancy Ltd. Retrieved 4 March 2020, from </a:t>
            </a:r>
            <a:r>
              <a:rPr lang="en-GB" sz="1100">
                <a:solidFill>
                  <a:srgbClr val="0070C0"/>
                </a:solidFill>
                <a:hlinkClick r:id="rId5"/>
              </a:rPr>
              <a:t>https://www.assuranceuk.com/about-us/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solidFill>
                  <a:srgbClr val="0070C0"/>
                </a:solidFill>
              </a:rPr>
              <a:t>Deloitte UK. (2020). Summer Vacation Scheme | Student Careers | Retrieved 4 March 2020, from </a:t>
            </a:r>
            <a:r>
              <a:rPr lang="en-GB" sz="1200">
                <a:solidFill>
                  <a:srgbClr val="0070C0"/>
                </a:solidFill>
                <a:hlinkClick r:id="rId6"/>
              </a:rPr>
              <a:t>https://www2.deloitte.com/uk/en/pages/careers/articles/summer-vacation-scheme.html</a:t>
            </a:r>
            <a:endParaRPr lang="en-GB" sz="12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solidFill>
                  <a:srgbClr val="0070C0"/>
                </a:solidFill>
              </a:rPr>
              <a:t>Engineering, G. (2018). Training Needs Analysis: Why They Matter, How to Do Them And 11 Tips. Retrieved 4 March 2020, from </a:t>
            </a:r>
            <a:r>
              <a:rPr lang="en-GB" sz="1200">
                <a:solidFill>
                  <a:srgbClr val="0070C0"/>
                </a:solidFill>
                <a:hlinkClick r:id="rId7"/>
              </a:rPr>
              <a:t>https://www.growthengineering.co.uk/how-to-do-training-needs-analysis/</a:t>
            </a:r>
            <a:endParaRPr lang="en-GB" sz="12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solidFill>
                  <a:srgbClr val="0070C0"/>
                </a:solidFill>
              </a:rPr>
              <a:t>HRZone. (2020). What is a Training Needs Analysis?. Retrieved 4 March 2020, from </a:t>
            </a:r>
            <a:r>
              <a:rPr lang="en-GB" sz="1200">
                <a:solidFill>
                  <a:srgbClr val="0070C0"/>
                </a:solidFill>
                <a:hlinkClick r:id="rId8"/>
              </a:rPr>
              <a:t>https://www.hrzone.com/hr-glossary/what-is-a-training-needs-analysis</a:t>
            </a:r>
            <a:endParaRPr lang="en-GB" sz="12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KPMG. (2020). GLOBAL INTERNSHIP PROGRAM. Retrieved 4 March 2020, from </a:t>
            </a:r>
            <a:r>
              <a:rPr lang="en-GB" sz="1100">
                <a:solidFill>
                  <a:srgbClr val="0070C0"/>
                </a:solidFill>
                <a:hlinkClick r:id="rId9"/>
              </a:rPr>
              <a:t>https://home.kpmg/xx/en/home/careers/graduates/global-internship-program.html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Raun, D. (1962). What is Accounting? The Accounting Review,37(4), 769-773. Retrieved March 6, 2020, from </a:t>
            </a:r>
            <a:r>
              <a:rPr lang="en-GB" sz="1100">
                <a:solidFill>
                  <a:srgbClr val="0070C0"/>
                </a:solidFill>
                <a:hlinkClick r:id="rId10"/>
              </a:rPr>
              <a:t>www.jstor.org/stable/242370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100">
                <a:solidFill>
                  <a:srgbClr val="0070C0"/>
                </a:solidFill>
              </a:rPr>
              <a:t>Reyes, S. (2019). How to Prepare for an Internship. Retrieved 4 March 2020, from </a:t>
            </a:r>
            <a:r>
              <a:rPr lang="en-GB" sz="1100">
                <a:solidFill>
                  <a:srgbClr val="0070C0"/>
                </a:solidFill>
                <a:hlinkClick r:id="rId11"/>
              </a:rPr>
              <a:t>https://pcur.princeton.edu/2019/02/how-to-prepare-for-an-internship/</a:t>
            </a:r>
            <a:endParaRPr lang="en-GB" sz="1100">
              <a:solidFill>
                <a:srgbClr val="0070C0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/>
          </a:p>
          <a:p>
            <a:pPr marL="0" lvl="0" indent="0">
              <a:lnSpc>
                <a:spcPct val="80000"/>
              </a:lnSpc>
              <a:buNone/>
            </a:pPr>
            <a:endParaRPr lang="en-GB" sz="1100"/>
          </a:p>
          <a:p>
            <a:pPr marL="0" lvl="0" indent="0">
              <a:lnSpc>
                <a:spcPct val="80000"/>
              </a:lnSpc>
              <a:buNone/>
            </a:pPr>
            <a:endParaRPr lang="en-GB" sz="1100">
              <a:solidFill>
                <a:srgbClr val="0070C0"/>
              </a:solidFill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8B6C3037-BBE2-9844-9A8D-54397DD28BC7}"/>
              </a:ext>
            </a:extLst>
          </p:cNvPr>
          <p:cNvSpPr txBox="1"/>
          <p:nvPr/>
        </p:nvSpPr>
        <p:spPr>
          <a:xfrm>
            <a:off x="252667" y="4463716"/>
            <a:ext cx="1847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graphicFrame>
        <p:nvGraphicFramePr>
          <p:cNvPr id="5" name="Table 8">
            <a:extLst>
              <a:ext uri="{FF2B5EF4-FFF2-40B4-BE49-F238E27FC236}">
                <a16:creationId xmlns:a16="http://schemas.microsoft.com/office/drawing/2014/main" id="{D56E47E6-4FBE-F94F-93FE-95C3C2E99366}"/>
              </a:ext>
            </a:extLst>
          </p:cNvPr>
          <p:cNvGraphicFramePr>
            <a:graphicFrameLocks noGrp="1"/>
          </p:cNvGraphicFramePr>
          <p:nvPr/>
        </p:nvGraphicFramePr>
        <p:xfrm>
          <a:off x="6586542" y="1700217"/>
          <a:ext cx="5352797" cy="49893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352797">
                  <a:extLst>
                    <a:ext uri="{9D8B030D-6E8A-4147-A177-3AD203B41FA5}">
                      <a16:colId xmlns:a16="http://schemas.microsoft.com/office/drawing/2014/main" val="502252410"/>
                    </a:ext>
                  </a:extLst>
                </a:gridCol>
              </a:tblGrid>
              <a:tr h="4989341">
                <a:tc>
                  <a:txBody>
                    <a:bodyPr/>
                    <a:lstStyle/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ROSENBERG MCKAY, D. (2019). What Is a Career Action Plan?. Retrieved 4 March 2020, from https://www.thebalancecareers.com/career-action-plan-524755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Tokc-Wilde, I. (2020). How to turn an internship into a job offer | ACCA Global. Retrieved 4 March 2020, from https://www.accaglobal.com/an/en/student/sa/features/internship.html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Tuovila, A. (2020). Accounting Definition. Retrieved 4 March 2020, from </a:t>
                      </a:r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  <a:hlinkClick r:id="rId12"/>
                        </a:rPr>
                        <a:t>https://www.investopedia.com/terms/a/accounting.asp</a:t>
                      </a:r>
                      <a:endParaRPr lang="en-GB" sz="1200" b="0" kern="1200">
                        <a:solidFill>
                          <a:srgbClr val="0070C0"/>
                        </a:solidFill>
                        <a:latin typeface="Calibri"/>
                      </a:endParaRPr>
                    </a:p>
                    <a:p>
                      <a:pPr lvl="0"/>
                      <a:endParaRPr lang="en-US" sz="1200" b="1" kern="1200">
                        <a:solidFill>
                          <a:srgbClr val="FFFFFF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VT, C. (2020). Maximizing Your Experience. Retrieved 4 March 2020, from https://career.vt.edu/experience/Internships/maximize.html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VUCINIC, T., 1998. Benefits of an accounting internship. New Accountant, 13(6), pp. 6.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pPr lvl="0"/>
                      <a:r>
                        <a:rPr lang="en-GB" sz="1200" b="0" kern="1200">
                          <a:solidFill>
                            <a:srgbClr val="0070C0"/>
                          </a:solidFill>
                          <a:latin typeface="Calibri"/>
                        </a:rPr>
                        <a:t>Zhao, H., &amp; Liden, R. (2011). Internship: A recruitment and selection perspective. Journal Of Applied Psychology, 96(1), 221-229. doi: 10.1037/a0021295</a:t>
                      </a:r>
                    </a:p>
                    <a:p>
                      <a:pPr lvl="0"/>
                      <a:endParaRPr lang="en-US"/>
                    </a:p>
                  </a:txBody>
                  <a:tcP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78583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993</Words>
  <Application>Microsoft Macintosh PowerPoint</Application>
  <PresentationFormat>Widescreen</PresentationFormat>
  <Paragraphs>99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Algerian</vt:lpstr>
      <vt:lpstr>AR BERKLEY</vt:lpstr>
      <vt:lpstr>Arial</vt:lpstr>
      <vt:lpstr>Calibri</vt:lpstr>
      <vt:lpstr>Calibri Light</vt:lpstr>
      <vt:lpstr>Office Theme</vt:lpstr>
      <vt:lpstr>Applied Internship </vt:lpstr>
      <vt:lpstr>Rational for students undertaking an internship </vt:lpstr>
      <vt:lpstr>Organisations Considered </vt:lpstr>
      <vt:lpstr>Internship Preparation </vt:lpstr>
      <vt:lpstr>Qualifications </vt:lpstr>
      <vt:lpstr>Training Needs Analysis </vt:lpstr>
      <vt:lpstr>Personal Career Action Plan &amp; Measurable Development </vt:lpstr>
      <vt:lpstr>How Internship Will Facilitate Professional Development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Internship </dc:title>
  <dc:creator>Saima Maliha</dc:creator>
  <cp:lastModifiedBy>Miah, Muhammad Abid</cp:lastModifiedBy>
  <cp:revision>15</cp:revision>
  <dcterms:created xsi:type="dcterms:W3CDTF">2020-03-06T14:08:11Z</dcterms:created>
  <dcterms:modified xsi:type="dcterms:W3CDTF">2020-03-06T21:50:16Z</dcterms:modified>
</cp:coreProperties>
</file>