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bin" ContentType="application/vnd.openxmlformats-officedocument.oleObject"/>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7" r:id="rId1"/>
  </p:sldMasterIdLst>
  <p:notesMasterIdLst>
    <p:notesMasterId r:id="rId48"/>
  </p:notesMasterIdLst>
  <p:handoutMasterIdLst>
    <p:handoutMasterId r:id="rId49"/>
  </p:handoutMasterIdLst>
  <p:sldIdLst>
    <p:sldId id="256" r:id="rId2"/>
    <p:sldId id="308" r:id="rId3"/>
    <p:sldId id="309" r:id="rId4"/>
    <p:sldId id="311" r:id="rId5"/>
    <p:sldId id="295" r:id="rId6"/>
    <p:sldId id="285" r:id="rId7"/>
    <p:sldId id="259" r:id="rId8"/>
    <p:sldId id="298" r:id="rId9"/>
    <p:sldId id="257" r:id="rId10"/>
    <p:sldId id="274" r:id="rId11"/>
    <p:sldId id="315" r:id="rId12"/>
    <p:sldId id="304" r:id="rId13"/>
    <p:sldId id="297" r:id="rId14"/>
    <p:sldId id="260" r:id="rId15"/>
    <p:sldId id="313" r:id="rId16"/>
    <p:sldId id="275" r:id="rId17"/>
    <p:sldId id="312" r:id="rId18"/>
    <p:sldId id="299" r:id="rId19"/>
    <p:sldId id="300" r:id="rId20"/>
    <p:sldId id="301" r:id="rId21"/>
    <p:sldId id="302" r:id="rId22"/>
    <p:sldId id="264" r:id="rId23"/>
    <p:sldId id="305" r:id="rId24"/>
    <p:sldId id="263" r:id="rId25"/>
    <p:sldId id="306" r:id="rId26"/>
    <p:sldId id="277" r:id="rId27"/>
    <p:sldId id="276" r:id="rId28"/>
    <p:sldId id="279" r:id="rId29"/>
    <p:sldId id="278" r:id="rId30"/>
    <p:sldId id="262" r:id="rId31"/>
    <p:sldId id="265" r:id="rId32"/>
    <p:sldId id="319" r:id="rId33"/>
    <p:sldId id="268" r:id="rId34"/>
    <p:sldId id="270" r:id="rId35"/>
    <p:sldId id="267" r:id="rId36"/>
    <p:sldId id="269" r:id="rId37"/>
    <p:sldId id="271" r:id="rId38"/>
    <p:sldId id="272" r:id="rId39"/>
    <p:sldId id="284" r:id="rId40"/>
    <p:sldId id="273" r:id="rId41"/>
    <p:sldId id="266" r:id="rId42"/>
    <p:sldId id="281" r:id="rId43"/>
    <p:sldId id="296" r:id="rId44"/>
    <p:sldId id="303" r:id="rId45"/>
    <p:sldId id="307" r:id="rId46"/>
    <p:sldId id="283" r:id="rId4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66"/>
    <a:srgbClr val="0000FF"/>
    <a:srgbClr val="00FF00"/>
    <a:srgbClr val="FF0000"/>
    <a:srgbClr val="00FFFF"/>
    <a:srgbClr val="FF00FF"/>
    <a:srgbClr val="FFFF00"/>
    <a:srgbClr val="00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7" autoAdjust="0"/>
    <p:restoredTop sz="94613" autoAdjust="0"/>
  </p:normalViewPr>
  <p:slideViewPr>
    <p:cSldViewPr>
      <p:cViewPr varScale="1">
        <p:scale>
          <a:sx n="74" d="100"/>
          <a:sy n="74" d="100"/>
        </p:scale>
        <p:origin x="-104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showFormatting="0">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3.wmf"/><Relationship Id="rId7" Type="http://schemas.openxmlformats.org/officeDocument/2006/relationships/image" Target="../media/image7.wmf"/><Relationship Id="rId2" Type="http://schemas.openxmlformats.org/officeDocument/2006/relationships/image" Target="../media/image2.wmf"/><Relationship Id="rId1" Type="http://schemas.openxmlformats.org/officeDocument/2006/relationships/image" Target="../media/image1.wmf"/><Relationship Id="rId6" Type="http://schemas.openxmlformats.org/officeDocument/2006/relationships/image" Target="../media/image6.wmf"/><Relationship Id="rId5" Type="http://schemas.openxmlformats.org/officeDocument/2006/relationships/image" Target="../media/image5.wmf"/><Relationship Id="rId4"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1.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9.v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image" Target="../media/image15.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atin typeface="Times New Roman" pitchFamily="18" charset="0"/>
              </a:defRPr>
            </a:lvl1pPr>
          </a:lstStyle>
          <a:p>
            <a:pPr>
              <a:defRPr/>
            </a:pPr>
            <a:endParaRPr lang="en-US"/>
          </a:p>
        </p:txBody>
      </p:sp>
      <p:sp>
        <p:nvSpPr>
          <p:cNvPr id="52227"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atin typeface="Times New Roman" pitchFamily="18" charset="0"/>
              </a:defRPr>
            </a:lvl1pPr>
          </a:lstStyle>
          <a:p>
            <a:pPr>
              <a:defRPr/>
            </a:pPr>
            <a:endParaRPr lang="en-US"/>
          </a:p>
        </p:txBody>
      </p:sp>
      <p:sp>
        <p:nvSpPr>
          <p:cNvPr id="52228"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atin typeface="Times New Roman" pitchFamily="18" charset="0"/>
              </a:defRPr>
            </a:lvl1pPr>
          </a:lstStyle>
          <a:p>
            <a:pPr>
              <a:defRPr/>
            </a:pPr>
            <a:endParaRPr lang="en-US"/>
          </a:p>
        </p:txBody>
      </p:sp>
      <p:sp>
        <p:nvSpPr>
          <p:cNvPr id="52229"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smtClean="0">
                <a:latin typeface="Times New Roman" pitchFamily="18" charset="0"/>
              </a:defRPr>
            </a:lvl1pPr>
          </a:lstStyle>
          <a:p>
            <a:pPr>
              <a:defRPr/>
            </a:pPr>
            <a:fld id="{829D27CE-F81C-4404-BA20-E097273B6D2A}"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atin typeface="Times New Roman" pitchFamily="18" charset="0"/>
              </a:defRPr>
            </a:lvl1pPr>
          </a:lstStyle>
          <a:p>
            <a:pPr>
              <a:defRPr/>
            </a:pPr>
            <a:endParaRPr lang="en-US"/>
          </a:p>
        </p:txBody>
      </p:sp>
      <p:sp>
        <p:nvSpPr>
          <p:cNvPr id="3789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atin typeface="Times New Roman" pitchFamily="18" charset="0"/>
              </a:defRPr>
            </a:lvl1pPr>
          </a:lstStyle>
          <a:p>
            <a:pPr>
              <a:defRPr/>
            </a:pPr>
            <a:endParaRPr lang="en-US"/>
          </a:p>
        </p:txBody>
      </p:sp>
      <p:sp>
        <p:nvSpPr>
          <p:cNvPr id="50180" name="Rectangle 4"/>
          <p:cNvSpPr>
            <a:spLocks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789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789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atin typeface="Times New Roman" pitchFamily="18" charset="0"/>
              </a:defRPr>
            </a:lvl1pPr>
          </a:lstStyle>
          <a:p>
            <a:pPr>
              <a:defRPr/>
            </a:pPr>
            <a:endParaRPr lang="en-US"/>
          </a:p>
        </p:txBody>
      </p:sp>
      <p:sp>
        <p:nvSpPr>
          <p:cNvPr id="3789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smtClean="0">
                <a:latin typeface="Times New Roman" pitchFamily="18" charset="0"/>
              </a:defRPr>
            </a:lvl1pPr>
          </a:lstStyle>
          <a:p>
            <a:pPr>
              <a:defRPr/>
            </a:pPr>
            <a:fld id="{06561525-0F6B-4D43-B1DD-E757361E0802}"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AAD41C4C-7934-4421-B333-0C30BB0B7B45}" type="slidenum">
              <a:rPr lang="en-US"/>
              <a:pPr/>
              <a:t>1</a:t>
            </a:fld>
            <a:endParaRPr lang="en-US"/>
          </a:p>
        </p:txBody>
      </p:sp>
      <p:sp>
        <p:nvSpPr>
          <p:cNvPr id="51203" name="Rectangle 2"/>
          <p:cNvSpPr>
            <a:spLocks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CDFDA87F-08AF-4CC1-9F0E-DC7CAEB8F0C8}" type="slidenum">
              <a:rPr lang="en-US"/>
              <a:pPr/>
              <a:t>11</a:t>
            </a:fld>
            <a:endParaRPr lang="en-US"/>
          </a:p>
        </p:txBody>
      </p:sp>
      <p:sp>
        <p:nvSpPr>
          <p:cNvPr id="52227" name="Rectangle 2"/>
          <p:cNvSpPr>
            <a:spLocks noChangeArrowheads="1"/>
          </p:cNvSpPr>
          <p:nvPr/>
        </p:nvSpPr>
        <p:spPr bwMode="auto">
          <a:xfrm>
            <a:off x="3886200" y="0"/>
            <a:ext cx="2971800" cy="457200"/>
          </a:xfrm>
          <a:prstGeom prst="rect">
            <a:avLst/>
          </a:prstGeom>
          <a:noFill/>
          <a:ln w="12700">
            <a:noFill/>
            <a:miter lim="800000"/>
            <a:headEnd/>
            <a:tailEnd/>
          </a:ln>
        </p:spPr>
        <p:txBody>
          <a:bodyPr wrap="none" anchor="ctr"/>
          <a:lstStyle/>
          <a:p>
            <a:endParaRPr lang="en-GB"/>
          </a:p>
        </p:txBody>
      </p:sp>
      <p:sp>
        <p:nvSpPr>
          <p:cNvPr id="52228" name="Rectangle 3"/>
          <p:cNvSpPr>
            <a:spLocks noChangeArrowheads="1"/>
          </p:cNvSpPr>
          <p:nvPr/>
        </p:nvSpPr>
        <p:spPr bwMode="auto">
          <a:xfrm>
            <a:off x="3886200" y="8686800"/>
            <a:ext cx="2971800" cy="457200"/>
          </a:xfrm>
          <a:prstGeom prst="rect">
            <a:avLst/>
          </a:prstGeom>
          <a:noFill/>
          <a:ln w="12700">
            <a:noFill/>
            <a:miter lim="800000"/>
            <a:headEnd/>
            <a:tailEnd/>
          </a:ln>
        </p:spPr>
        <p:txBody>
          <a:bodyPr lIns="19050" tIns="0" rIns="19050" bIns="0" anchor="b"/>
          <a:lstStyle/>
          <a:p>
            <a:pPr algn="r" eaLnBrk="0" hangingPunct="0"/>
            <a:r>
              <a:rPr lang="en-US" sz="1000" i="1">
                <a:latin typeface="Times New Roman" pitchFamily="18" charset="0"/>
              </a:rPr>
              <a:t>9</a:t>
            </a:r>
          </a:p>
        </p:txBody>
      </p:sp>
      <p:sp>
        <p:nvSpPr>
          <p:cNvPr id="52229" name="Rectangle 4"/>
          <p:cNvSpPr>
            <a:spLocks noChangeArrowheads="1"/>
          </p:cNvSpPr>
          <p:nvPr/>
        </p:nvSpPr>
        <p:spPr bwMode="auto">
          <a:xfrm>
            <a:off x="0" y="8686800"/>
            <a:ext cx="2971800" cy="457200"/>
          </a:xfrm>
          <a:prstGeom prst="rect">
            <a:avLst/>
          </a:prstGeom>
          <a:noFill/>
          <a:ln w="12700">
            <a:noFill/>
            <a:miter lim="800000"/>
            <a:headEnd/>
            <a:tailEnd/>
          </a:ln>
        </p:spPr>
        <p:txBody>
          <a:bodyPr wrap="none" anchor="ctr"/>
          <a:lstStyle/>
          <a:p>
            <a:endParaRPr lang="en-GB"/>
          </a:p>
        </p:txBody>
      </p:sp>
      <p:sp>
        <p:nvSpPr>
          <p:cNvPr id="52230" name="Rectangle 5"/>
          <p:cNvSpPr>
            <a:spLocks noChangeArrowheads="1"/>
          </p:cNvSpPr>
          <p:nvPr/>
        </p:nvSpPr>
        <p:spPr bwMode="auto">
          <a:xfrm>
            <a:off x="0" y="0"/>
            <a:ext cx="2971800" cy="457200"/>
          </a:xfrm>
          <a:prstGeom prst="rect">
            <a:avLst/>
          </a:prstGeom>
          <a:noFill/>
          <a:ln w="12700">
            <a:noFill/>
            <a:miter lim="800000"/>
            <a:headEnd/>
            <a:tailEnd/>
          </a:ln>
        </p:spPr>
        <p:txBody>
          <a:bodyPr wrap="none" anchor="ctr"/>
          <a:lstStyle/>
          <a:p>
            <a:endParaRPr lang="en-GB"/>
          </a:p>
        </p:txBody>
      </p:sp>
      <p:sp>
        <p:nvSpPr>
          <p:cNvPr id="52231" name="Rectangle 6"/>
          <p:cNvSpPr>
            <a:spLocks noChangeArrowheads="1" noTextEdit="1"/>
          </p:cNvSpPr>
          <p:nvPr>
            <p:ph type="sldImg"/>
          </p:nvPr>
        </p:nvSpPr>
        <p:spPr>
          <a:xfrm>
            <a:off x="1150938" y="692150"/>
            <a:ext cx="4556125" cy="3416300"/>
          </a:xfrm>
          <a:ln w="12700" cap="flat">
            <a:solidFill>
              <a:schemeClr val="tx1"/>
            </a:solidFill>
          </a:ln>
        </p:spPr>
      </p:sp>
      <p:sp>
        <p:nvSpPr>
          <p:cNvPr id="52232" name="Rectangle 7"/>
          <p:cNvSpPr>
            <a:spLocks noGrp="1" noChangeArrowheads="1"/>
          </p:cNvSpPr>
          <p:nvPr>
            <p:ph type="body" idx="1"/>
          </p:nvPr>
        </p:nvSpPr>
        <p:spPr>
          <a:noFill/>
          <a:ln/>
        </p:spPr>
        <p:txBody>
          <a:bodyPr lIns="90488" tIns="44450" rIns="90488" bIns="44450"/>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F78404F6-8205-47CE-B66F-DC5460A24E0A}" type="slidenum">
              <a:rPr lang="en-US"/>
              <a:pPr/>
              <a:t>32</a:t>
            </a:fld>
            <a:endParaRPr lang="en-US"/>
          </a:p>
        </p:txBody>
      </p:sp>
      <p:sp>
        <p:nvSpPr>
          <p:cNvPr id="53251" name="Rectangle 2"/>
          <p:cNvSpPr>
            <a:spLocks noChangeArrowheads="1"/>
          </p:cNvSpPr>
          <p:nvPr/>
        </p:nvSpPr>
        <p:spPr bwMode="auto">
          <a:xfrm>
            <a:off x="3886200" y="0"/>
            <a:ext cx="2971800" cy="457200"/>
          </a:xfrm>
          <a:prstGeom prst="rect">
            <a:avLst/>
          </a:prstGeom>
          <a:noFill/>
          <a:ln w="12700">
            <a:noFill/>
            <a:miter lim="800000"/>
            <a:headEnd/>
            <a:tailEnd/>
          </a:ln>
        </p:spPr>
        <p:txBody>
          <a:bodyPr wrap="none" anchor="ctr"/>
          <a:lstStyle/>
          <a:p>
            <a:endParaRPr lang="en-GB"/>
          </a:p>
        </p:txBody>
      </p:sp>
      <p:sp>
        <p:nvSpPr>
          <p:cNvPr id="53252" name="Rectangle 3"/>
          <p:cNvSpPr>
            <a:spLocks noChangeArrowheads="1"/>
          </p:cNvSpPr>
          <p:nvPr/>
        </p:nvSpPr>
        <p:spPr bwMode="auto">
          <a:xfrm>
            <a:off x="3886200" y="8686800"/>
            <a:ext cx="2971800" cy="457200"/>
          </a:xfrm>
          <a:prstGeom prst="rect">
            <a:avLst/>
          </a:prstGeom>
          <a:noFill/>
          <a:ln w="12700">
            <a:noFill/>
            <a:miter lim="800000"/>
            <a:headEnd/>
            <a:tailEnd/>
          </a:ln>
        </p:spPr>
        <p:txBody>
          <a:bodyPr lIns="19050" tIns="0" rIns="19050" bIns="0" anchor="b"/>
          <a:lstStyle/>
          <a:p>
            <a:pPr algn="r" eaLnBrk="0" hangingPunct="0"/>
            <a:r>
              <a:rPr lang="en-US" sz="1000" i="1">
                <a:latin typeface="Times New Roman" pitchFamily="18" charset="0"/>
              </a:rPr>
              <a:t>3</a:t>
            </a:r>
          </a:p>
        </p:txBody>
      </p:sp>
      <p:sp>
        <p:nvSpPr>
          <p:cNvPr id="53253" name="Rectangle 4"/>
          <p:cNvSpPr>
            <a:spLocks noChangeArrowheads="1"/>
          </p:cNvSpPr>
          <p:nvPr/>
        </p:nvSpPr>
        <p:spPr bwMode="auto">
          <a:xfrm>
            <a:off x="0" y="8686800"/>
            <a:ext cx="2971800" cy="457200"/>
          </a:xfrm>
          <a:prstGeom prst="rect">
            <a:avLst/>
          </a:prstGeom>
          <a:noFill/>
          <a:ln w="12700">
            <a:noFill/>
            <a:miter lim="800000"/>
            <a:headEnd/>
            <a:tailEnd/>
          </a:ln>
        </p:spPr>
        <p:txBody>
          <a:bodyPr wrap="none" anchor="ctr"/>
          <a:lstStyle/>
          <a:p>
            <a:endParaRPr lang="en-GB"/>
          </a:p>
        </p:txBody>
      </p:sp>
      <p:sp>
        <p:nvSpPr>
          <p:cNvPr id="53254" name="Rectangle 5"/>
          <p:cNvSpPr>
            <a:spLocks noChangeArrowheads="1"/>
          </p:cNvSpPr>
          <p:nvPr/>
        </p:nvSpPr>
        <p:spPr bwMode="auto">
          <a:xfrm>
            <a:off x="0" y="0"/>
            <a:ext cx="2971800" cy="457200"/>
          </a:xfrm>
          <a:prstGeom prst="rect">
            <a:avLst/>
          </a:prstGeom>
          <a:noFill/>
          <a:ln w="12700">
            <a:noFill/>
            <a:miter lim="800000"/>
            <a:headEnd/>
            <a:tailEnd/>
          </a:ln>
        </p:spPr>
        <p:txBody>
          <a:bodyPr wrap="none" anchor="ctr"/>
          <a:lstStyle/>
          <a:p>
            <a:endParaRPr lang="en-GB"/>
          </a:p>
        </p:txBody>
      </p:sp>
      <p:sp>
        <p:nvSpPr>
          <p:cNvPr id="53255" name="Rectangle 6"/>
          <p:cNvSpPr>
            <a:spLocks noChangeArrowheads="1" noTextEdit="1"/>
          </p:cNvSpPr>
          <p:nvPr>
            <p:ph type="sldImg"/>
          </p:nvPr>
        </p:nvSpPr>
        <p:spPr>
          <a:xfrm>
            <a:off x="1150938" y="692150"/>
            <a:ext cx="4556125" cy="3416300"/>
          </a:xfrm>
          <a:ln w="12700" cap="flat">
            <a:solidFill>
              <a:schemeClr val="tx1"/>
            </a:solidFill>
          </a:ln>
        </p:spPr>
      </p:sp>
      <p:sp>
        <p:nvSpPr>
          <p:cNvPr id="53256" name="Rectangle 7"/>
          <p:cNvSpPr>
            <a:spLocks noGrp="1" noChangeArrowheads="1"/>
          </p:cNvSpPr>
          <p:nvPr>
            <p:ph type="body" idx="1"/>
          </p:nvPr>
        </p:nvSpPr>
        <p:spPr>
          <a:noFill/>
          <a:ln/>
        </p:spPr>
        <p:txBody>
          <a:bodyPr lIns="90488" tIns="44450" rIns="90488" bIns="44450"/>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175" y="4267200"/>
            <a:ext cx="9140825" cy="2590800"/>
            <a:chOff x="2" y="2688"/>
            <a:chExt cx="5758" cy="1632"/>
          </a:xfrm>
        </p:grpSpPr>
        <p:sp>
          <p:nvSpPr>
            <p:cNvPr id="5" name="Freeform 3"/>
            <p:cNvSpPr>
              <a:spLocks/>
            </p:cNvSpPr>
            <p:nvPr/>
          </p:nvSpPr>
          <p:spPr bwMode="hidden">
            <a:xfrm>
              <a:off x="2" y="2688"/>
              <a:ext cx="5758" cy="1632"/>
            </a:xfrm>
            <a:custGeom>
              <a:avLst/>
              <a:gdLst/>
              <a:ahLst/>
              <a:cxnLst>
                <a:cxn ang="0">
                  <a:pos x="5740" y="4316"/>
                </a:cxn>
                <a:cxn ang="0">
                  <a:pos x="0" y="4316"/>
                </a:cxn>
                <a:cxn ang="0">
                  <a:pos x="0" y="0"/>
                </a:cxn>
                <a:cxn ang="0">
                  <a:pos x="5740" y="0"/>
                </a:cxn>
                <a:cxn ang="0">
                  <a:pos x="5740" y="4316"/>
                </a:cxn>
                <a:cxn ang="0">
                  <a:pos x="5740" y="4316"/>
                </a:cxn>
              </a:cxnLst>
              <a:rect l="0" t="0" r="r" b="b"/>
              <a:pathLst>
                <a:path w="5740" h="4316">
                  <a:moveTo>
                    <a:pt x="5740" y="4316"/>
                  </a:moveTo>
                  <a:lnTo>
                    <a:pt x="0" y="4316"/>
                  </a:lnTo>
                  <a:lnTo>
                    <a:pt x="0" y="0"/>
                  </a:lnTo>
                  <a:lnTo>
                    <a:pt x="5740" y="0"/>
                  </a:lnTo>
                  <a:lnTo>
                    <a:pt x="5740" y="4316"/>
                  </a:lnTo>
                  <a:lnTo>
                    <a:pt x="5740" y="431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grpSp>
          <p:nvGrpSpPr>
            <p:cNvPr id="6" name="Group 4"/>
            <p:cNvGrpSpPr>
              <a:grpSpLocks/>
            </p:cNvGrpSpPr>
            <p:nvPr userDrawn="1"/>
          </p:nvGrpSpPr>
          <p:grpSpPr bwMode="auto">
            <a:xfrm>
              <a:off x="3528" y="3715"/>
              <a:ext cx="792" cy="521"/>
              <a:chOff x="3527" y="3715"/>
              <a:chExt cx="792" cy="521"/>
            </a:xfrm>
          </p:grpSpPr>
          <p:sp>
            <p:nvSpPr>
              <p:cNvPr id="57" name="Oval 5"/>
              <p:cNvSpPr>
                <a:spLocks noChangeArrowheads="1"/>
              </p:cNvSpPr>
              <p:nvPr/>
            </p:nvSpPr>
            <p:spPr bwMode="hidden">
              <a:xfrm>
                <a:off x="3686" y="3810"/>
                <a:ext cx="532" cy="327"/>
              </a:xfrm>
              <a:prstGeom prst="ellipse">
                <a:avLst/>
              </a:prstGeom>
              <a:gradFill rotWithShape="0">
                <a:gsLst>
                  <a:gs pos="0">
                    <a:schemeClr val="accent2"/>
                  </a:gs>
                  <a:gs pos="100000">
                    <a:schemeClr val="accent2">
                      <a:gamma/>
                      <a:shade val="90980"/>
                      <a:invGamma/>
                    </a:schemeClr>
                  </a:gs>
                </a:gsLst>
                <a:path path="shape">
                  <a:fillToRect l="50000" t="50000" r="50000" b="50000"/>
                </a:path>
              </a:gradFill>
              <a:ln w="9525">
                <a:noFill/>
                <a:round/>
                <a:headEnd/>
                <a:tailEnd/>
              </a:ln>
              <a:effectLst/>
            </p:spPr>
            <p:txBody>
              <a:bodyPr/>
              <a:lstStyle/>
              <a:p>
                <a:pPr>
                  <a:defRPr/>
                </a:pPr>
                <a:endParaRPr lang="en-GB"/>
              </a:p>
            </p:txBody>
          </p:sp>
          <p:sp>
            <p:nvSpPr>
              <p:cNvPr id="58" name="Oval 6"/>
              <p:cNvSpPr>
                <a:spLocks noChangeArrowheads="1"/>
              </p:cNvSpPr>
              <p:nvPr/>
            </p:nvSpPr>
            <p:spPr bwMode="hidden">
              <a:xfrm>
                <a:off x="3726" y="3840"/>
                <a:ext cx="452" cy="275"/>
              </a:xfrm>
              <a:prstGeom prst="ellipse">
                <a:avLst/>
              </a:prstGeom>
              <a:gradFill rotWithShape="0">
                <a:gsLst>
                  <a:gs pos="0">
                    <a:schemeClr val="accent2">
                      <a:gamma/>
                      <a:shade val="90980"/>
                      <a:invGamma/>
                    </a:schemeClr>
                  </a:gs>
                  <a:gs pos="100000">
                    <a:schemeClr val="accent2"/>
                  </a:gs>
                </a:gsLst>
                <a:lin ang="5400000" scaled="1"/>
              </a:gradFill>
              <a:ln w="9525">
                <a:noFill/>
                <a:round/>
                <a:headEnd/>
                <a:tailEnd/>
              </a:ln>
              <a:effectLst/>
            </p:spPr>
            <p:txBody>
              <a:bodyPr/>
              <a:lstStyle/>
              <a:p>
                <a:pPr>
                  <a:defRPr/>
                </a:pPr>
                <a:endParaRPr lang="en-GB"/>
              </a:p>
            </p:txBody>
          </p:sp>
          <p:sp>
            <p:nvSpPr>
              <p:cNvPr id="59" name="Oval 7"/>
              <p:cNvSpPr>
                <a:spLocks noChangeArrowheads="1"/>
              </p:cNvSpPr>
              <p:nvPr/>
            </p:nvSpPr>
            <p:spPr bwMode="hidden">
              <a:xfrm>
                <a:off x="3782" y="3872"/>
                <a:ext cx="344" cy="2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GB"/>
              </a:p>
            </p:txBody>
          </p:sp>
          <p:sp>
            <p:nvSpPr>
              <p:cNvPr id="60" name="Oval 8"/>
              <p:cNvSpPr>
                <a:spLocks noChangeArrowheads="1"/>
              </p:cNvSpPr>
              <p:nvPr/>
            </p:nvSpPr>
            <p:spPr bwMode="hidden">
              <a:xfrm>
                <a:off x="3822" y="3896"/>
                <a:ext cx="262" cy="159"/>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GB"/>
              </a:p>
            </p:txBody>
          </p:sp>
          <p:sp>
            <p:nvSpPr>
              <p:cNvPr id="61" name="Oval 9"/>
              <p:cNvSpPr>
                <a:spLocks noChangeArrowheads="1"/>
              </p:cNvSpPr>
              <p:nvPr/>
            </p:nvSpPr>
            <p:spPr bwMode="hidden">
              <a:xfrm>
                <a:off x="3856" y="3922"/>
                <a:ext cx="192" cy="1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GB"/>
              </a:p>
            </p:txBody>
          </p:sp>
          <p:sp>
            <p:nvSpPr>
              <p:cNvPr id="62" name="Freeform 10"/>
              <p:cNvSpPr>
                <a:spLocks/>
              </p:cNvSpPr>
              <p:nvPr/>
            </p:nvSpPr>
            <p:spPr bwMode="hidden">
              <a:xfrm>
                <a:off x="3575" y="3715"/>
                <a:ext cx="383" cy="161"/>
              </a:xfrm>
              <a:custGeom>
                <a:avLst/>
                <a:gdLst/>
                <a:ahLst/>
                <a:cxnLst>
                  <a:cxn ang="0">
                    <a:pos x="376" y="12"/>
                  </a:cxn>
                  <a:cxn ang="0">
                    <a:pos x="257" y="24"/>
                  </a:cxn>
                  <a:cxn ang="0">
                    <a:pos x="149" y="54"/>
                  </a:cxn>
                  <a:cxn ang="0">
                    <a:pos x="101" y="77"/>
                  </a:cxn>
                  <a:cxn ang="0">
                    <a:pos x="59" y="101"/>
                  </a:cxn>
                  <a:cxn ang="0">
                    <a:pos x="24" y="131"/>
                  </a:cxn>
                  <a:cxn ang="0">
                    <a:pos x="0" y="161"/>
                  </a:cxn>
                  <a:cxn ang="0">
                    <a:pos x="0" y="137"/>
                  </a:cxn>
                  <a:cxn ang="0">
                    <a:pos x="29" y="107"/>
                  </a:cxn>
                  <a:cxn ang="0">
                    <a:pos x="65" y="83"/>
                  </a:cxn>
                  <a:cxn ang="0">
                    <a:pos x="155" y="36"/>
                  </a:cxn>
                  <a:cxn ang="0">
                    <a:pos x="257" y="12"/>
                  </a:cxn>
                  <a:cxn ang="0">
                    <a:pos x="376" y="0"/>
                  </a:cxn>
                  <a:cxn ang="0">
                    <a:pos x="376" y="0"/>
                  </a:cxn>
                  <a:cxn ang="0">
                    <a:pos x="382" y="0"/>
                  </a:cxn>
                  <a:cxn ang="0">
                    <a:pos x="382" y="12"/>
                  </a:cxn>
                  <a:cxn ang="0">
                    <a:pos x="376" y="12"/>
                  </a:cxn>
                  <a:cxn ang="0">
                    <a:pos x="376" y="12"/>
                  </a:cxn>
                  <a:cxn ang="0">
                    <a:pos x="376" y="12"/>
                  </a:cxn>
                </a:cxnLst>
                <a:rect l="0" t="0" r="r" b="b"/>
                <a:pathLst>
                  <a:path w="382" h="161">
                    <a:moveTo>
                      <a:pt x="376" y="12"/>
                    </a:moveTo>
                    <a:lnTo>
                      <a:pt x="257" y="24"/>
                    </a:lnTo>
                    <a:lnTo>
                      <a:pt x="149" y="54"/>
                    </a:lnTo>
                    <a:lnTo>
                      <a:pt x="101" y="77"/>
                    </a:lnTo>
                    <a:lnTo>
                      <a:pt x="59" y="101"/>
                    </a:lnTo>
                    <a:lnTo>
                      <a:pt x="24" y="131"/>
                    </a:lnTo>
                    <a:lnTo>
                      <a:pt x="0" y="161"/>
                    </a:lnTo>
                    <a:lnTo>
                      <a:pt x="0" y="137"/>
                    </a:lnTo>
                    <a:lnTo>
                      <a:pt x="29" y="107"/>
                    </a:lnTo>
                    <a:lnTo>
                      <a:pt x="65" y="83"/>
                    </a:lnTo>
                    <a:lnTo>
                      <a:pt x="155" y="36"/>
                    </a:lnTo>
                    <a:lnTo>
                      <a:pt x="257" y="12"/>
                    </a:lnTo>
                    <a:lnTo>
                      <a:pt x="376" y="0"/>
                    </a:lnTo>
                    <a:lnTo>
                      <a:pt x="376" y="0"/>
                    </a:lnTo>
                    <a:lnTo>
                      <a:pt x="382" y="0"/>
                    </a:lnTo>
                    <a:lnTo>
                      <a:pt x="382" y="12"/>
                    </a:lnTo>
                    <a:lnTo>
                      <a:pt x="376" y="12"/>
                    </a:lnTo>
                    <a:lnTo>
                      <a:pt x="376" y="12"/>
                    </a:lnTo>
                    <a:lnTo>
                      <a:pt x="376" y="12"/>
                    </a:lnTo>
                    <a:close/>
                  </a:path>
                </a:pathLst>
              </a:custGeom>
              <a:gradFill rotWithShape="0">
                <a:gsLst>
                  <a:gs pos="0">
                    <a:schemeClr val="accent2">
                      <a:gamma/>
                      <a:shade val="94118"/>
                      <a:invGamma/>
                    </a:schemeClr>
                  </a:gs>
                  <a:gs pos="100000">
                    <a:schemeClr val="accent2"/>
                  </a:gs>
                </a:gsLst>
                <a:lin ang="5400000" scaled="1"/>
              </a:gradFill>
              <a:ln w="9525">
                <a:noFill/>
                <a:round/>
                <a:headEnd/>
                <a:tailEnd/>
              </a:ln>
            </p:spPr>
            <p:txBody>
              <a:bodyPr/>
              <a:lstStyle/>
              <a:p>
                <a:pPr>
                  <a:defRPr/>
                </a:pPr>
                <a:endParaRPr lang="en-GB"/>
              </a:p>
            </p:txBody>
          </p:sp>
          <p:sp>
            <p:nvSpPr>
              <p:cNvPr id="63" name="Freeform 11"/>
              <p:cNvSpPr>
                <a:spLocks/>
              </p:cNvSpPr>
              <p:nvPr/>
            </p:nvSpPr>
            <p:spPr bwMode="hidden">
              <a:xfrm>
                <a:off x="3695" y="4170"/>
                <a:ext cx="444" cy="66"/>
              </a:xfrm>
              <a:custGeom>
                <a:avLst/>
                <a:gdLst/>
                <a:ahLst/>
                <a:cxnLst>
                  <a:cxn ang="0">
                    <a:pos x="257" y="54"/>
                  </a:cxn>
                  <a:cxn ang="0">
                    <a:pos x="353" y="48"/>
                  </a:cxn>
                  <a:cxn ang="0">
                    <a:pos x="443" y="24"/>
                  </a:cxn>
                  <a:cxn ang="0">
                    <a:pos x="443" y="36"/>
                  </a:cxn>
                  <a:cxn ang="0">
                    <a:pos x="353" y="60"/>
                  </a:cxn>
                  <a:cxn ang="0">
                    <a:pos x="257" y="66"/>
                  </a:cxn>
                  <a:cxn ang="0">
                    <a:pos x="186" y="60"/>
                  </a:cxn>
                  <a:cxn ang="0">
                    <a:pos x="120" y="48"/>
                  </a:cxn>
                  <a:cxn ang="0">
                    <a:pos x="60" y="36"/>
                  </a:cxn>
                  <a:cxn ang="0">
                    <a:pos x="0" y="12"/>
                  </a:cxn>
                  <a:cxn ang="0">
                    <a:pos x="0" y="0"/>
                  </a:cxn>
                  <a:cxn ang="0">
                    <a:pos x="54" y="24"/>
                  </a:cxn>
                  <a:cxn ang="0">
                    <a:pos x="120" y="36"/>
                  </a:cxn>
                  <a:cxn ang="0">
                    <a:pos x="186" y="48"/>
                  </a:cxn>
                  <a:cxn ang="0">
                    <a:pos x="257" y="54"/>
                  </a:cxn>
                  <a:cxn ang="0">
                    <a:pos x="257" y="54"/>
                  </a:cxn>
                </a:cxnLst>
                <a:rect l="0" t="0" r="r" b="b"/>
                <a:pathLst>
                  <a:path w="443" h="66">
                    <a:moveTo>
                      <a:pt x="257" y="54"/>
                    </a:moveTo>
                    <a:lnTo>
                      <a:pt x="353" y="48"/>
                    </a:lnTo>
                    <a:lnTo>
                      <a:pt x="443" y="24"/>
                    </a:lnTo>
                    <a:lnTo>
                      <a:pt x="443" y="36"/>
                    </a:lnTo>
                    <a:lnTo>
                      <a:pt x="353" y="60"/>
                    </a:lnTo>
                    <a:lnTo>
                      <a:pt x="257" y="66"/>
                    </a:lnTo>
                    <a:lnTo>
                      <a:pt x="186" y="60"/>
                    </a:lnTo>
                    <a:lnTo>
                      <a:pt x="120" y="48"/>
                    </a:lnTo>
                    <a:lnTo>
                      <a:pt x="60" y="36"/>
                    </a:lnTo>
                    <a:lnTo>
                      <a:pt x="0" y="12"/>
                    </a:lnTo>
                    <a:lnTo>
                      <a:pt x="0" y="0"/>
                    </a:lnTo>
                    <a:lnTo>
                      <a:pt x="54" y="24"/>
                    </a:lnTo>
                    <a:lnTo>
                      <a:pt x="120" y="36"/>
                    </a:lnTo>
                    <a:lnTo>
                      <a:pt x="186" y="48"/>
                    </a:lnTo>
                    <a:lnTo>
                      <a:pt x="257" y="54"/>
                    </a:lnTo>
                    <a:lnTo>
                      <a:pt x="257" y="54"/>
                    </a:lnTo>
                    <a:close/>
                  </a:path>
                </a:pathLst>
              </a:custGeom>
              <a:gradFill rotWithShape="0">
                <a:gsLst>
                  <a:gs pos="0">
                    <a:schemeClr val="accent2">
                      <a:gamma/>
                      <a:shade val="84706"/>
                      <a:invGamma/>
                    </a:schemeClr>
                  </a:gs>
                  <a:gs pos="100000">
                    <a:schemeClr val="accent2"/>
                  </a:gs>
                </a:gsLst>
                <a:lin ang="18900000" scaled="1"/>
              </a:gradFill>
              <a:ln w="9525">
                <a:noFill/>
                <a:round/>
                <a:headEnd/>
                <a:tailEnd/>
              </a:ln>
            </p:spPr>
            <p:txBody>
              <a:bodyPr/>
              <a:lstStyle/>
              <a:p>
                <a:pPr>
                  <a:defRPr/>
                </a:pPr>
                <a:endParaRPr lang="en-GB"/>
              </a:p>
            </p:txBody>
          </p:sp>
          <p:sp>
            <p:nvSpPr>
              <p:cNvPr id="64" name="Freeform 12"/>
              <p:cNvSpPr>
                <a:spLocks/>
              </p:cNvSpPr>
              <p:nvPr/>
            </p:nvSpPr>
            <p:spPr bwMode="hidden">
              <a:xfrm>
                <a:off x="3527" y="3906"/>
                <a:ext cx="89" cy="216"/>
              </a:xfrm>
              <a:custGeom>
                <a:avLst/>
                <a:gdLst/>
                <a:ahLst/>
                <a:cxnLst>
                  <a:cxn ang="0">
                    <a:pos x="12" y="66"/>
                  </a:cxn>
                  <a:cxn ang="0">
                    <a:pos x="18" y="108"/>
                  </a:cxn>
                  <a:cxn ang="0">
                    <a:pos x="36" y="144"/>
                  </a:cxn>
                  <a:cxn ang="0">
                    <a:pos x="60" y="180"/>
                  </a:cxn>
                  <a:cxn ang="0">
                    <a:pos x="89" y="216"/>
                  </a:cxn>
                  <a:cxn ang="0">
                    <a:pos x="72" y="216"/>
                  </a:cxn>
                  <a:cxn ang="0">
                    <a:pos x="42" y="180"/>
                  </a:cxn>
                  <a:cxn ang="0">
                    <a:pos x="18" y="144"/>
                  </a:cxn>
                  <a:cxn ang="0">
                    <a:pos x="6" y="108"/>
                  </a:cxn>
                  <a:cxn ang="0">
                    <a:pos x="0" y="66"/>
                  </a:cxn>
                  <a:cxn ang="0">
                    <a:pos x="0" y="30"/>
                  </a:cxn>
                  <a:cxn ang="0">
                    <a:pos x="12" y="0"/>
                  </a:cxn>
                  <a:cxn ang="0">
                    <a:pos x="30" y="0"/>
                  </a:cxn>
                  <a:cxn ang="0">
                    <a:pos x="18" y="30"/>
                  </a:cxn>
                  <a:cxn ang="0">
                    <a:pos x="12" y="66"/>
                  </a:cxn>
                  <a:cxn ang="0">
                    <a:pos x="12" y="66"/>
                  </a:cxn>
                </a:cxnLst>
                <a:rect l="0" t="0" r="r" b="b"/>
                <a:pathLst>
                  <a:path w="89" h="216">
                    <a:moveTo>
                      <a:pt x="12" y="66"/>
                    </a:moveTo>
                    <a:lnTo>
                      <a:pt x="18" y="108"/>
                    </a:lnTo>
                    <a:lnTo>
                      <a:pt x="36" y="144"/>
                    </a:lnTo>
                    <a:lnTo>
                      <a:pt x="60" y="180"/>
                    </a:lnTo>
                    <a:lnTo>
                      <a:pt x="89" y="216"/>
                    </a:lnTo>
                    <a:lnTo>
                      <a:pt x="72" y="216"/>
                    </a:lnTo>
                    <a:lnTo>
                      <a:pt x="42" y="180"/>
                    </a:lnTo>
                    <a:lnTo>
                      <a:pt x="18" y="144"/>
                    </a:lnTo>
                    <a:lnTo>
                      <a:pt x="6" y="108"/>
                    </a:lnTo>
                    <a:lnTo>
                      <a:pt x="0" y="66"/>
                    </a:lnTo>
                    <a:lnTo>
                      <a:pt x="0" y="30"/>
                    </a:lnTo>
                    <a:lnTo>
                      <a:pt x="12" y="0"/>
                    </a:lnTo>
                    <a:lnTo>
                      <a:pt x="30" y="0"/>
                    </a:lnTo>
                    <a:lnTo>
                      <a:pt x="18" y="30"/>
                    </a:lnTo>
                    <a:lnTo>
                      <a:pt x="12" y="66"/>
                    </a:lnTo>
                    <a:lnTo>
                      <a:pt x="12" y="66"/>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GB"/>
              </a:p>
            </p:txBody>
          </p:sp>
          <p:sp>
            <p:nvSpPr>
              <p:cNvPr id="65" name="Freeform 13"/>
              <p:cNvSpPr>
                <a:spLocks/>
              </p:cNvSpPr>
              <p:nvPr/>
            </p:nvSpPr>
            <p:spPr bwMode="hidden">
              <a:xfrm>
                <a:off x="3569" y="3745"/>
                <a:ext cx="750" cy="461"/>
              </a:xfrm>
              <a:custGeom>
                <a:avLst/>
                <a:gdLst/>
                <a:ahLst/>
                <a:cxnLst>
                  <a:cxn ang="0">
                    <a:pos x="382" y="443"/>
                  </a:cxn>
                  <a:cxn ang="0">
                    <a:pos x="311" y="437"/>
                  </a:cxn>
                  <a:cxn ang="0">
                    <a:pos x="245" y="425"/>
                  </a:cxn>
                  <a:cxn ang="0">
                    <a:pos x="185" y="407"/>
                  </a:cxn>
                  <a:cxn ang="0">
                    <a:pos x="131" y="383"/>
                  </a:cxn>
                  <a:cxn ang="0">
                    <a:pos x="83" y="347"/>
                  </a:cxn>
                  <a:cxn ang="0">
                    <a:pos x="53" y="311"/>
                  </a:cxn>
                  <a:cxn ang="0">
                    <a:pos x="30" y="269"/>
                  </a:cxn>
                  <a:cxn ang="0">
                    <a:pos x="24" y="227"/>
                  </a:cxn>
                  <a:cxn ang="0">
                    <a:pos x="30" y="185"/>
                  </a:cxn>
                  <a:cxn ang="0">
                    <a:pos x="53" y="143"/>
                  </a:cxn>
                  <a:cxn ang="0">
                    <a:pos x="83" y="107"/>
                  </a:cxn>
                  <a:cxn ang="0">
                    <a:pos x="131" y="77"/>
                  </a:cxn>
                  <a:cxn ang="0">
                    <a:pos x="185" y="47"/>
                  </a:cxn>
                  <a:cxn ang="0">
                    <a:pos x="245" y="30"/>
                  </a:cxn>
                  <a:cxn ang="0">
                    <a:pos x="311" y="18"/>
                  </a:cxn>
                  <a:cxn ang="0">
                    <a:pos x="382" y="12"/>
                  </a:cxn>
                  <a:cxn ang="0">
                    <a:pos x="478" y="18"/>
                  </a:cxn>
                  <a:cxn ang="0">
                    <a:pos x="562" y="41"/>
                  </a:cxn>
                  <a:cxn ang="0">
                    <a:pos x="562" y="36"/>
                  </a:cxn>
                  <a:cxn ang="0">
                    <a:pos x="562" y="30"/>
                  </a:cxn>
                  <a:cxn ang="0">
                    <a:pos x="478" y="6"/>
                  </a:cxn>
                  <a:cxn ang="0">
                    <a:pos x="382" y="0"/>
                  </a:cxn>
                  <a:cxn ang="0">
                    <a:pos x="305" y="6"/>
                  </a:cxn>
                  <a:cxn ang="0">
                    <a:pos x="233" y="18"/>
                  </a:cxn>
                  <a:cxn ang="0">
                    <a:pos x="167" y="41"/>
                  </a:cxn>
                  <a:cxn ang="0">
                    <a:pos x="113" y="65"/>
                  </a:cxn>
                  <a:cxn ang="0">
                    <a:pos x="65" y="101"/>
                  </a:cxn>
                  <a:cxn ang="0">
                    <a:pos x="30" y="137"/>
                  </a:cxn>
                  <a:cxn ang="0">
                    <a:pos x="6" y="179"/>
                  </a:cxn>
                  <a:cxn ang="0">
                    <a:pos x="0" y="227"/>
                  </a:cxn>
                  <a:cxn ang="0">
                    <a:pos x="6" y="275"/>
                  </a:cxn>
                  <a:cxn ang="0">
                    <a:pos x="30" y="317"/>
                  </a:cxn>
                  <a:cxn ang="0">
                    <a:pos x="65" y="359"/>
                  </a:cxn>
                  <a:cxn ang="0">
                    <a:pos x="113" y="395"/>
                  </a:cxn>
                  <a:cxn ang="0">
                    <a:pos x="167" y="419"/>
                  </a:cxn>
                  <a:cxn ang="0">
                    <a:pos x="233" y="443"/>
                  </a:cxn>
                  <a:cxn ang="0">
                    <a:pos x="305" y="455"/>
                  </a:cxn>
                  <a:cxn ang="0">
                    <a:pos x="382" y="461"/>
                  </a:cxn>
                  <a:cxn ang="0">
                    <a:pos x="448" y="455"/>
                  </a:cxn>
                  <a:cxn ang="0">
                    <a:pos x="508" y="449"/>
                  </a:cxn>
                  <a:cxn ang="0">
                    <a:pos x="609" y="413"/>
                  </a:cxn>
                  <a:cxn ang="0">
                    <a:pos x="657" y="389"/>
                  </a:cxn>
                  <a:cxn ang="0">
                    <a:pos x="693" y="359"/>
                  </a:cxn>
                  <a:cxn ang="0">
                    <a:pos x="723" y="329"/>
                  </a:cxn>
                  <a:cxn ang="0">
                    <a:pos x="747" y="293"/>
                  </a:cxn>
                  <a:cxn ang="0">
                    <a:pos x="741" y="287"/>
                  </a:cxn>
                  <a:cxn ang="0">
                    <a:pos x="729" y="281"/>
                  </a:cxn>
                  <a:cxn ang="0">
                    <a:pos x="711" y="317"/>
                  </a:cxn>
                  <a:cxn ang="0">
                    <a:pos x="681" y="347"/>
                  </a:cxn>
                  <a:cxn ang="0">
                    <a:pos x="645" y="377"/>
                  </a:cxn>
                  <a:cxn ang="0">
                    <a:pos x="604" y="401"/>
                  </a:cxn>
                  <a:cxn ang="0">
                    <a:pos x="502" y="431"/>
                  </a:cxn>
                  <a:cxn ang="0">
                    <a:pos x="442" y="443"/>
                  </a:cxn>
                  <a:cxn ang="0">
                    <a:pos x="382" y="443"/>
                  </a:cxn>
                  <a:cxn ang="0">
                    <a:pos x="382" y="443"/>
                  </a:cxn>
                </a:cxnLst>
                <a:rect l="0" t="0" r="r" b="b"/>
                <a:pathLst>
                  <a:path w="747" h="461">
                    <a:moveTo>
                      <a:pt x="382" y="443"/>
                    </a:moveTo>
                    <a:lnTo>
                      <a:pt x="311" y="437"/>
                    </a:lnTo>
                    <a:lnTo>
                      <a:pt x="245" y="425"/>
                    </a:lnTo>
                    <a:lnTo>
                      <a:pt x="185" y="407"/>
                    </a:lnTo>
                    <a:lnTo>
                      <a:pt x="131" y="383"/>
                    </a:lnTo>
                    <a:lnTo>
                      <a:pt x="83" y="347"/>
                    </a:lnTo>
                    <a:lnTo>
                      <a:pt x="53" y="311"/>
                    </a:lnTo>
                    <a:lnTo>
                      <a:pt x="30" y="269"/>
                    </a:lnTo>
                    <a:lnTo>
                      <a:pt x="24" y="227"/>
                    </a:lnTo>
                    <a:lnTo>
                      <a:pt x="30" y="185"/>
                    </a:lnTo>
                    <a:lnTo>
                      <a:pt x="53" y="143"/>
                    </a:lnTo>
                    <a:lnTo>
                      <a:pt x="83" y="107"/>
                    </a:lnTo>
                    <a:lnTo>
                      <a:pt x="131" y="77"/>
                    </a:lnTo>
                    <a:lnTo>
                      <a:pt x="185" y="47"/>
                    </a:lnTo>
                    <a:lnTo>
                      <a:pt x="245" y="30"/>
                    </a:lnTo>
                    <a:lnTo>
                      <a:pt x="311" y="18"/>
                    </a:lnTo>
                    <a:lnTo>
                      <a:pt x="382" y="12"/>
                    </a:lnTo>
                    <a:lnTo>
                      <a:pt x="478" y="18"/>
                    </a:lnTo>
                    <a:lnTo>
                      <a:pt x="562" y="41"/>
                    </a:lnTo>
                    <a:lnTo>
                      <a:pt x="562" y="36"/>
                    </a:lnTo>
                    <a:lnTo>
                      <a:pt x="562" y="30"/>
                    </a:lnTo>
                    <a:lnTo>
                      <a:pt x="478" y="6"/>
                    </a:lnTo>
                    <a:lnTo>
                      <a:pt x="382" y="0"/>
                    </a:lnTo>
                    <a:lnTo>
                      <a:pt x="305" y="6"/>
                    </a:lnTo>
                    <a:lnTo>
                      <a:pt x="233" y="18"/>
                    </a:lnTo>
                    <a:lnTo>
                      <a:pt x="167" y="41"/>
                    </a:lnTo>
                    <a:lnTo>
                      <a:pt x="113" y="65"/>
                    </a:lnTo>
                    <a:lnTo>
                      <a:pt x="65" y="101"/>
                    </a:lnTo>
                    <a:lnTo>
                      <a:pt x="30" y="137"/>
                    </a:lnTo>
                    <a:lnTo>
                      <a:pt x="6" y="179"/>
                    </a:lnTo>
                    <a:lnTo>
                      <a:pt x="0" y="227"/>
                    </a:lnTo>
                    <a:lnTo>
                      <a:pt x="6" y="275"/>
                    </a:lnTo>
                    <a:lnTo>
                      <a:pt x="30" y="317"/>
                    </a:lnTo>
                    <a:lnTo>
                      <a:pt x="65" y="359"/>
                    </a:lnTo>
                    <a:lnTo>
                      <a:pt x="113" y="395"/>
                    </a:lnTo>
                    <a:lnTo>
                      <a:pt x="167" y="419"/>
                    </a:lnTo>
                    <a:lnTo>
                      <a:pt x="233" y="443"/>
                    </a:lnTo>
                    <a:lnTo>
                      <a:pt x="305" y="455"/>
                    </a:lnTo>
                    <a:lnTo>
                      <a:pt x="382" y="461"/>
                    </a:lnTo>
                    <a:lnTo>
                      <a:pt x="448" y="455"/>
                    </a:lnTo>
                    <a:lnTo>
                      <a:pt x="508" y="449"/>
                    </a:lnTo>
                    <a:lnTo>
                      <a:pt x="609" y="413"/>
                    </a:lnTo>
                    <a:lnTo>
                      <a:pt x="657" y="389"/>
                    </a:lnTo>
                    <a:lnTo>
                      <a:pt x="693" y="359"/>
                    </a:lnTo>
                    <a:lnTo>
                      <a:pt x="723" y="329"/>
                    </a:lnTo>
                    <a:lnTo>
                      <a:pt x="747" y="293"/>
                    </a:lnTo>
                    <a:lnTo>
                      <a:pt x="741" y="287"/>
                    </a:lnTo>
                    <a:lnTo>
                      <a:pt x="729" y="281"/>
                    </a:lnTo>
                    <a:lnTo>
                      <a:pt x="711" y="317"/>
                    </a:lnTo>
                    <a:lnTo>
                      <a:pt x="681" y="347"/>
                    </a:lnTo>
                    <a:lnTo>
                      <a:pt x="645" y="377"/>
                    </a:lnTo>
                    <a:lnTo>
                      <a:pt x="604" y="401"/>
                    </a:lnTo>
                    <a:lnTo>
                      <a:pt x="502" y="431"/>
                    </a:lnTo>
                    <a:lnTo>
                      <a:pt x="442" y="443"/>
                    </a:lnTo>
                    <a:lnTo>
                      <a:pt x="382" y="443"/>
                    </a:lnTo>
                    <a:lnTo>
                      <a:pt x="382" y="443"/>
                    </a:lnTo>
                    <a:close/>
                  </a:path>
                </a:pathLst>
              </a:custGeom>
              <a:gradFill rotWithShape="0">
                <a:gsLst>
                  <a:gs pos="0">
                    <a:schemeClr val="accent2"/>
                  </a:gs>
                  <a:gs pos="100000">
                    <a:schemeClr val="accent2">
                      <a:gamma/>
                      <a:shade val="90980"/>
                      <a:invGamma/>
                    </a:schemeClr>
                  </a:gs>
                </a:gsLst>
                <a:path path="rect">
                  <a:fillToRect l="50000" t="50000" r="50000" b="50000"/>
                </a:path>
              </a:gradFill>
              <a:ln w="9525">
                <a:noFill/>
                <a:round/>
                <a:headEnd/>
                <a:tailEnd/>
              </a:ln>
            </p:spPr>
            <p:txBody>
              <a:bodyPr/>
              <a:lstStyle/>
              <a:p>
                <a:pPr>
                  <a:defRPr/>
                </a:pPr>
                <a:endParaRPr lang="en-GB"/>
              </a:p>
            </p:txBody>
          </p:sp>
          <p:sp>
            <p:nvSpPr>
              <p:cNvPr id="66" name="Freeform 14"/>
              <p:cNvSpPr>
                <a:spLocks/>
              </p:cNvSpPr>
              <p:nvPr/>
            </p:nvSpPr>
            <p:spPr bwMode="hidden">
              <a:xfrm>
                <a:off x="4037" y="3721"/>
                <a:ext cx="96" cy="30"/>
              </a:xfrm>
              <a:custGeom>
                <a:avLst/>
                <a:gdLst/>
                <a:ahLst/>
                <a:cxnLst>
                  <a:cxn ang="0">
                    <a:pos x="0" y="0"/>
                  </a:cxn>
                  <a:cxn ang="0">
                    <a:pos x="0" y="12"/>
                  </a:cxn>
                  <a:cxn ang="0">
                    <a:pos x="48" y="18"/>
                  </a:cxn>
                  <a:cxn ang="0">
                    <a:pos x="96" y="30"/>
                  </a:cxn>
                  <a:cxn ang="0">
                    <a:pos x="96" y="24"/>
                  </a:cxn>
                  <a:cxn ang="0">
                    <a:pos x="96" y="18"/>
                  </a:cxn>
                  <a:cxn ang="0">
                    <a:pos x="48" y="12"/>
                  </a:cxn>
                  <a:cxn ang="0">
                    <a:pos x="0" y="0"/>
                  </a:cxn>
                  <a:cxn ang="0">
                    <a:pos x="0" y="0"/>
                  </a:cxn>
                </a:cxnLst>
                <a:rect l="0" t="0" r="r" b="b"/>
                <a:pathLst>
                  <a:path w="96" h="30">
                    <a:moveTo>
                      <a:pt x="0" y="0"/>
                    </a:moveTo>
                    <a:lnTo>
                      <a:pt x="0" y="12"/>
                    </a:lnTo>
                    <a:lnTo>
                      <a:pt x="48" y="18"/>
                    </a:lnTo>
                    <a:lnTo>
                      <a:pt x="96" y="30"/>
                    </a:lnTo>
                    <a:lnTo>
                      <a:pt x="96" y="24"/>
                    </a:lnTo>
                    <a:lnTo>
                      <a:pt x="96" y="18"/>
                    </a:lnTo>
                    <a:lnTo>
                      <a:pt x="48" y="12"/>
                    </a:lnTo>
                    <a:lnTo>
                      <a:pt x="0" y="0"/>
                    </a:lnTo>
                    <a:lnTo>
                      <a:pt x="0" y="0"/>
                    </a:lnTo>
                    <a:close/>
                  </a:path>
                </a:pathLst>
              </a:custGeom>
              <a:gradFill rotWithShape="0">
                <a:gsLst>
                  <a:gs pos="0">
                    <a:schemeClr val="accent2"/>
                  </a:gs>
                  <a:gs pos="100000">
                    <a:schemeClr val="accent2">
                      <a:gamma/>
                      <a:shade val="87843"/>
                      <a:invGamma/>
                    </a:schemeClr>
                  </a:gs>
                </a:gsLst>
                <a:lin ang="0" scaled="1"/>
              </a:gradFill>
              <a:ln w="9525">
                <a:noFill/>
                <a:round/>
                <a:headEnd/>
                <a:tailEnd/>
              </a:ln>
            </p:spPr>
            <p:txBody>
              <a:bodyPr/>
              <a:lstStyle/>
              <a:p>
                <a:pPr>
                  <a:defRPr/>
                </a:pPr>
                <a:endParaRPr lang="en-GB"/>
              </a:p>
            </p:txBody>
          </p:sp>
          <p:sp>
            <p:nvSpPr>
              <p:cNvPr id="67" name="Oval 15"/>
              <p:cNvSpPr>
                <a:spLocks noChangeArrowheads="1"/>
              </p:cNvSpPr>
              <p:nvPr/>
            </p:nvSpPr>
            <p:spPr bwMode="hidden">
              <a:xfrm>
                <a:off x="3910" y="3948"/>
                <a:ext cx="84" cy="53"/>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GB"/>
              </a:p>
            </p:txBody>
          </p:sp>
        </p:grpSp>
        <p:grpSp>
          <p:nvGrpSpPr>
            <p:cNvPr id="7" name="Group 16"/>
            <p:cNvGrpSpPr>
              <a:grpSpLocks/>
            </p:cNvGrpSpPr>
            <p:nvPr userDrawn="1"/>
          </p:nvGrpSpPr>
          <p:grpSpPr bwMode="auto">
            <a:xfrm>
              <a:off x="1776" y="3631"/>
              <a:ext cx="1626" cy="683"/>
              <a:chOff x="1776" y="3631"/>
              <a:chExt cx="1626" cy="683"/>
            </a:xfrm>
          </p:grpSpPr>
          <p:sp>
            <p:nvSpPr>
              <p:cNvPr id="39" name="Oval 17"/>
              <p:cNvSpPr>
                <a:spLocks noChangeArrowheads="1"/>
              </p:cNvSpPr>
              <p:nvPr/>
            </p:nvSpPr>
            <p:spPr bwMode="hidden">
              <a:xfrm>
                <a:off x="2268" y="3934"/>
                <a:ext cx="638" cy="377"/>
              </a:xfrm>
              <a:prstGeom prst="ellipse">
                <a:avLst/>
              </a:prstGeom>
              <a:gradFill rotWithShape="0">
                <a:gsLst>
                  <a:gs pos="0">
                    <a:schemeClr val="accent2">
                      <a:gamma/>
                      <a:shade val="87843"/>
                      <a:invGamma/>
                    </a:schemeClr>
                  </a:gs>
                  <a:gs pos="100000">
                    <a:schemeClr val="accent2"/>
                  </a:gs>
                </a:gsLst>
                <a:lin ang="2700000" scaled="1"/>
              </a:gradFill>
              <a:ln w="9525">
                <a:noFill/>
                <a:round/>
                <a:headEnd/>
                <a:tailEnd/>
              </a:ln>
              <a:effectLst/>
            </p:spPr>
            <p:txBody>
              <a:bodyPr/>
              <a:lstStyle/>
              <a:p>
                <a:pPr>
                  <a:defRPr/>
                </a:pPr>
                <a:endParaRPr lang="en-GB"/>
              </a:p>
            </p:txBody>
          </p:sp>
          <p:sp>
            <p:nvSpPr>
              <p:cNvPr id="40" name="Oval 18"/>
              <p:cNvSpPr>
                <a:spLocks noChangeArrowheads="1"/>
              </p:cNvSpPr>
              <p:nvPr/>
            </p:nvSpPr>
            <p:spPr bwMode="hidden">
              <a:xfrm>
                <a:off x="2314" y="3958"/>
                <a:ext cx="543" cy="332"/>
              </a:xfrm>
              <a:prstGeom prst="ellipse">
                <a:avLst/>
              </a:prstGeom>
              <a:gradFill rotWithShape="0">
                <a:gsLst>
                  <a:gs pos="0">
                    <a:schemeClr val="accent2"/>
                  </a:gs>
                  <a:gs pos="100000">
                    <a:schemeClr val="accent2">
                      <a:gamma/>
                      <a:shade val="87843"/>
                      <a:invGamma/>
                    </a:schemeClr>
                  </a:gs>
                </a:gsLst>
                <a:lin ang="2700000" scaled="1"/>
              </a:gradFill>
              <a:ln w="9525">
                <a:noFill/>
                <a:round/>
                <a:headEnd/>
                <a:tailEnd/>
              </a:ln>
              <a:effectLst/>
            </p:spPr>
            <p:txBody>
              <a:bodyPr/>
              <a:lstStyle/>
              <a:p>
                <a:pPr>
                  <a:defRPr/>
                </a:pPr>
                <a:endParaRPr lang="en-GB"/>
              </a:p>
            </p:txBody>
          </p:sp>
          <p:sp>
            <p:nvSpPr>
              <p:cNvPr id="41" name="Oval 19"/>
              <p:cNvSpPr>
                <a:spLocks noChangeArrowheads="1"/>
              </p:cNvSpPr>
              <p:nvPr/>
            </p:nvSpPr>
            <p:spPr bwMode="hidden">
              <a:xfrm>
                <a:off x="2341" y="3979"/>
                <a:ext cx="501" cy="299"/>
              </a:xfrm>
              <a:prstGeom prst="ellipse">
                <a:avLst/>
              </a:prstGeom>
              <a:gradFill rotWithShape="0">
                <a:gsLst>
                  <a:gs pos="0">
                    <a:schemeClr val="accent2">
                      <a:gamma/>
                      <a:shade val="90980"/>
                      <a:invGamma/>
                    </a:schemeClr>
                  </a:gs>
                  <a:gs pos="100000">
                    <a:schemeClr val="accent2"/>
                  </a:gs>
                </a:gsLst>
                <a:lin ang="2700000" scaled="1"/>
              </a:gradFill>
              <a:ln w="9525">
                <a:noFill/>
                <a:round/>
                <a:headEnd/>
                <a:tailEnd/>
              </a:ln>
              <a:effectLst/>
            </p:spPr>
            <p:txBody>
              <a:bodyPr/>
              <a:lstStyle/>
              <a:p>
                <a:pPr>
                  <a:defRPr/>
                </a:pPr>
                <a:endParaRPr lang="en-GB"/>
              </a:p>
            </p:txBody>
          </p:sp>
          <p:sp>
            <p:nvSpPr>
              <p:cNvPr id="42" name="Oval 20"/>
              <p:cNvSpPr>
                <a:spLocks noChangeArrowheads="1"/>
              </p:cNvSpPr>
              <p:nvPr/>
            </p:nvSpPr>
            <p:spPr bwMode="hidden">
              <a:xfrm>
                <a:off x="2368" y="3997"/>
                <a:ext cx="444" cy="258"/>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GB"/>
              </a:p>
            </p:txBody>
          </p:sp>
          <p:sp>
            <p:nvSpPr>
              <p:cNvPr id="43" name="Oval 21"/>
              <p:cNvSpPr>
                <a:spLocks noChangeArrowheads="1"/>
              </p:cNvSpPr>
              <p:nvPr/>
            </p:nvSpPr>
            <p:spPr bwMode="hidden">
              <a:xfrm>
                <a:off x="2385" y="4005"/>
                <a:ext cx="413" cy="240"/>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GB"/>
              </a:p>
            </p:txBody>
          </p:sp>
          <p:sp>
            <p:nvSpPr>
              <p:cNvPr id="44" name="Oval 22"/>
              <p:cNvSpPr>
                <a:spLocks noChangeArrowheads="1"/>
              </p:cNvSpPr>
              <p:nvPr/>
            </p:nvSpPr>
            <p:spPr bwMode="hidden">
              <a:xfrm>
                <a:off x="2437" y="4026"/>
                <a:ext cx="306" cy="192"/>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GB"/>
              </a:p>
            </p:txBody>
          </p:sp>
          <p:sp>
            <p:nvSpPr>
              <p:cNvPr id="45" name="Oval 23"/>
              <p:cNvSpPr>
                <a:spLocks noChangeArrowheads="1"/>
              </p:cNvSpPr>
              <p:nvPr/>
            </p:nvSpPr>
            <p:spPr bwMode="hidden">
              <a:xfrm>
                <a:off x="2476" y="4056"/>
                <a:ext cx="227" cy="135"/>
              </a:xfrm>
              <a:prstGeom prst="ellipse">
                <a:avLst/>
              </a:prstGeom>
              <a:gradFill rotWithShape="0">
                <a:gsLst>
                  <a:gs pos="0">
                    <a:schemeClr val="accent2"/>
                  </a:gs>
                  <a:gs pos="100000">
                    <a:schemeClr val="accent2">
                      <a:gamma/>
                      <a:shade val="90980"/>
                      <a:invGamma/>
                    </a:schemeClr>
                  </a:gs>
                </a:gsLst>
                <a:lin ang="2700000" scaled="1"/>
              </a:gradFill>
              <a:ln w="9525">
                <a:noFill/>
                <a:round/>
                <a:headEnd/>
                <a:tailEnd/>
              </a:ln>
              <a:effectLst/>
            </p:spPr>
            <p:txBody>
              <a:bodyPr/>
              <a:lstStyle/>
              <a:p>
                <a:pPr>
                  <a:defRPr/>
                </a:pPr>
                <a:endParaRPr lang="en-GB"/>
              </a:p>
            </p:txBody>
          </p:sp>
          <p:sp>
            <p:nvSpPr>
              <p:cNvPr id="46" name="Oval 24"/>
              <p:cNvSpPr>
                <a:spLocks noChangeArrowheads="1"/>
              </p:cNvSpPr>
              <p:nvPr/>
            </p:nvSpPr>
            <p:spPr bwMode="hidden">
              <a:xfrm>
                <a:off x="2542" y="4097"/>
                <a:ext cx="90" cy="60"/>
              </a:xfrm>
              <a:prstGeom prst="ellipse">
                <a:avLst/>
              </a:prstGeom>
              <a:gradFill rotWithShape="0">
                <a:gsLst>
                  <a:gs pos="0">
                    <a:schemeClr val="accent2"/>
                  </a:gs>
                  <a:gs pos="100000">
                    <a:schemeClr val="accent2">
                      <a:gamma/>
                      <a:shade val="90980"/>
                      <a:invGamma/>
                    </a:schemeClr>
                  </a:gs>
                </a:gsLst>
                <a:lin ang="0" scaled="1"/>
              </a:gradFill>
              <a:ln w="9525">
                <a:noFill/>
                <a:round/>
                <a:headEnd/>
                <a:tailEnd/>
              </a:ln>
              <a:effectLst/>
            </p:spPr>
            <p:txBody>
              <a:bodyPr/>
              <a:lstStyle/>
              <a:p>
                <a:pPr>
                  <a:defRPr/>
                </a:pPr>
                <a:endParaRPr lang="en-GB"/>
              </a:p>
            </p:txBody>
          </p:sp>
          <p:sp>
            <p:nvSpPr>
              <p:cNvPr id="47" name="Freeform 25"/>
              <p:cNvSpPr>
                <a:spLocks/>
              </p:cNvSpPr>
              <p:nvPr/>
            </p:nvSpPr>
            <p:spPr bwMode="hidden">
              <a:xfrm>
                <a:off x="2585" y="3822"/>
                <a:ext cx="449" cy="186"/>
              </a:xfrm>
              <a:custGeom>
                <a:avLst/>
                <a:gdLst/>
                <a:ahLst/>
                <a:cxnLst>
                  <a:cxn ang="0">
                    <a:pos x="6" y="6"/>
                  </a:cxn>
                  <a:cxn ang="0">
                    <a:pos x="78" y="12"/>
                  </a:cxn>
                  <a:cxn ang="0">
                    <a:pos x="150" y="18"/>
                  </a:cxn>
                  <a:cxn ang="0">
                    <a:pos x="215" y="36"/>
                  </a:cxn>
                  <a:cxn ang="0">
                    <a:pos x="275" y="60"/>
                  </a:cxn>
                  <a:cxn ang="0">
                    <a:pos x="329" y="84"/>
                  </a:cxn>
                  <a:cxn ang="0">
                    <a:pos x="377" y="114"/>
                  </a:cxn>
                  <a:cxn ang="0">
                    <a:pos x="419" y="150"/>
                  </a:cxn>
                  <a:cxn ang="0">
                    <a:pos x="448" y="186"/>
                  </a:cxn>
                  <a:cxn ang="0">
                    <a:pos x="448" y="162"/>
                  </a:cxn>
                  <a:cxn ang="0">
                    <a:pos x="413" y="126"/>
                  </a:cxn>
                  <a:cxn ang="0">
                    <a:pos x="371" y="96"/>
                  </a:cxn>
                  <a:cxn ang="0">
                    <a:pos x="323" y="66"/>
                  </a:cxn>
                  <a:cxn ang="0">
                    <a:pos x="269" y="48"/>
                  </a:cxn>
                  <a:cxn ang="0">
                    <a:pos x="144" y="12"/>
                  </a:cxn>
                  <a:cxn ang="0">
                    <a:pos x="78" y="6"/>
                  </a:cxn>
                  <a:cxn ang="0">
                    <a:pos x="6" y="0"/>
                  </a:cxn>
                  <a:cxn ang="0">
                    <a:pos x="0" y="0"/>
                  </a:cxn>
                  <a:cxn ang="0">
                    <a:pos x="0" y="0"/>
                  </a:cxn>
                  <a:cxn ang="0">
                    <a:pos x="0" y="6"/>
                  </a:cxn>
                  <a:cxn ang="0">
                    <a:pos x="0" y="6"/>
                  </a:cxn>
                  <a:cxn ang="0">
                    <a:pos x="6" y="6"/>
                  </a:cxn>
                  <a:cxn ang="0">
                    <a:pos x="6" y="6"/>
                  </a:cxn>
                </a:cxnLst>
                <a:rect l="0" t="0" r="r" b="b"/>
                <a:pathLst>
                  <a:path w="448" h="186">
                    <a:moveTo>
                      <a:pt x="6" y="6"/>
                    </a:moveTo>
                    <a:lnTo>
                      <a:pt x="78" y="12"/>
                    </a:lnTo>
                    <a:lnTo>
                      <a:pt x="150" y="18"/>
                    </a:lnTo>
                    <a:lnTo>
                      <a:pt x="215" y="36"/>
                    </a:lnTo>
                    <a:lnTo>
                      <a:pt x="275" y="60"/>
                    </a:lnTo>
                    <a:lnTo>
                      <a:pt x="329" y="84"/>
                    </a:lnTo>
                    <a:lnTo>
                      <a:pt x="377" y="114"/>
                    </a:lnTo>
                    <a:lnTo>
                      <a:pt x="419" y="150"/>
                    </a:lnTo>
                    <a:lnTo>
                      <a:pt x="448" y="186"/>
                    </a:lnTo>
                    <a:lnTo>
                      <a:pt x="448" y="162"/>
                    </a:lnTo>
                    <a:lnTo>
                      <a:pt x="413" y="126"/>
                    </a:lnTo>
                    <a:lnTo>
                      <a:pt x="371" y="96"/>
                    </a:lnTo>
                    <a:lnTo>
                      <a:pt x="323" y="66"/>
                    </a:lnTo>
                    <a:lnTo>
                      <a:pt x="269" y="48"/>
                    </a:lnTo>
                    <a:lnTo>
                      <a:pt x="144" y="12"/>
                    </a:lnTo>
                    <a:lnTo>
                      <a:pt x="78" y="6"/>
                    </a:lnTo>
                    <a:lnTo>
                      <a:pt x="6" y="0"/>
                    </a:lnTo>
                    <a:lnTo>
                      <a:pt x="0" y="0"/>
                    </a:lnTo>
                    <a:lnTo>
                      <a:pt x="0" y="0"/>
                    </a:lnTo>
                    <a:lnTo>
                      <a:pt x="0" y="6"/>
                    </a:lnTo>
                    <a:lnTo>
                      <a:pt x="0" y="6"/>
                    </a:lnTo>
                    <a:lnTo>
                      <a:pt x="6" y="6"/>
                    </a:lnTo>
                    <a:lnTo>
                      <a:pt x="6" y="6"/>
                    </a:lnTo>
                    <a:close/>
                  </a:path>
                </a:pathLst>
              </a:custGeom>
              <a:gradFill rotWithShape="0">
                <a:gsLst>
                  <a:gs pos="0">
                    <a:schemeClr val="accent2">
                      <a:gamma/>
                      <a:shade val="90980"/>
                      <a:invGamma/>
                    </a:schemeClr>
                  </a:gs>
                  <a:gs pos="100000">
                    <a:schemeClr val="accent2"/>
                  </a:gs>
                </a:gsLst>
                <a:lin ang="5400000" scaled="1"/>
              </a:gradFill>
              <a:ln w="9525">
                <a:noFill/>
                <a:round/>
                <a:headEnd/>
                <a:tailEnd/>
              </a:ln>
            </p:spPr>
            <p:txBody>
              <a:bodyPr/>
              <a:lstStyle/>
              <a:p>
                <a:pPr>
                  <a:defRPr/>
                </a:pPr>
                <a:endParaRPr lang="en-GB"/>
              </a:p>
            </p:txBody>
          </p:sp>
          <p:sp>
            <p:nvSpPr>
              <p:cNvPr id="48" name="Freeform 26"/>
              <p:cNvSpPr>
                <a:spLocks/>
              </p:cNvSpPr>
              <p:nvPr/>
            </p:nvSpPr>
            <p:spPr bwMode="hidden">
              <a:xfrm>
                <a:off x="2142" y="3852"/>
                <a:ext cx="892" cy="462"/>
              </a:xfrm>
              <a:custGeom>
                <a:avLst/>
                <a:gdLst/>
                <a:ahLst/>
                <a:cxnLst>
                  <a:cxn ang="0">
                    <a:pos x="23" y="276"/>
                  </a:cxn>
                  <a:cxn ang="0">
                    <a:pos x="29" y="222"/>
                  </a:cxn>
                  <a:cxn ang="0">
                    <a:pos x="59" y="174"/>
                  </a:cxn>
                  <a:cxn ang="0">
                    <a:pos x="95" y="132"/>
                  </a:cxn>
                  <a:cxn ang="0">
                    <a:pos x="149" y="96"/>
                  </a:cxn>
                  <a:cxn ang="0">
                    <a:pos x="209" y="60"/>
                  </a:cxn>
                  <a:cxn ang="0">
                    <a:pos x="281" y="36"/>
                  </a:cxn>
                  <a:cxn ang="0">
                    <a:pos x="364" y="24"/>
                  </a:cxn>
                  <a:cxn ang="0">
                    <a:pos x="448" y="18"/>
                  </a:cxn>
                  <a:cxn ang="0">
                    <a:pos x="532" y="24"/>
                  </a:cxn>
                  <a:cxn ang="0">
                    <a:pos x="609" y="36"/>
                  </a:cxn>
                  <a:cxn ang="0">
                    <a:pos x="681" y="60"/>
                  </a:cxn>
                  <a:cxn ang="0">
                    <a:pos x="741" y="96"/>
                  </a:cxn>
                  <a:cxn ang="0">
                    <a:pos x="795" y="132"/>
                  </a:cxn>
                  <a:cxn ang="0">
                    <a:pos x="831" y="174"/>
                  </a:cxn>
                  <a:cxn ang="0">
                    <a:pos x="861" y="222"/>
                  </a:cxn>
                  <a:cxn ang="0">
                    <a:pos x="867" y="276"/>
                  </a:cxn>
                  <a:cxn ang="0">
                    <a:pos x="855" y="330"/>
                  </a:cxn>
                  <a:cxn ang="0">
                    <a:pos x="831" y="378"/>
                  </a:cxn>
                  <a:cxn ang="0">
                    <a:pos x="783" y="426"/>
                  </a:cxn>
                  <a:cxn ang="0">
                    <a:pos x="723" y="462"/>
                  </a:cxn>
                  <a:cxn ang="0">
                    <a:pos x="765" y="462"/>
                  </a:cxn>
                  <a:cxn ang="0">
                    <a:pos x="819" y="426"/>
                  </a:cxn>
                  <a:cxn ang="0">
                    <a:pos x="855" y="378"/>
                  </a:cxn>
                  <a:cxn ang="0">
                    <a:pos x="884" y="330"/>
                  </a:cxn>
                  <a:cxn ang="0">
                    <a:pos x="890" y="276"/>
                  </a:cxn>
                  <a:cxn ang="0">
                    <a:pos x="884" y="222"/>
                  </a:cxn>
                  <a:cxn ang="0">
                    <a:pos x="855" y="168"/>
                  </a:cxn>
                  <a:cxn ang="0">
                    <a:pos x="813" y="120"/>
                  </a:cxn>
                  <a:cxn ang="0">
                    <a:pos x="759" y="84"/>
                  </a:cxn>
                  <a:cxn ang="0">
                    <a:pos x="693" y="48"/>
                  </a:cxn>
                  <a:cxn ang="0">
                    <a:pos x="621" y="24"/>
                  </a:cxn>
                  <a:cxn ang="0">
                    <a:pos x="538" y="6"/>
                  </a:cxn>
                  <a:cxn ang="0">
                    <a:pos x="448" y="0"/>
                  </a:cxn>
                  <a:cxn ang="0">
                    <a:pos x="358" y="6"/>
                  </a:cxn>
                  <a:cxn ang="0">
                    <a:pos x="275" y="24"/>
                  </a:cxn>
                  <a:cxn ang="0">
                    <a:pos x="197" y="48"/>
                  </a:cxn>
                  <a:cxn ang="0">
                    <a:pos x="131" y="84"/>
                  </a:cxn>
                  <a:cxn ang="0">
                    <a:pos x="77" y="120"/>
                  </a:cxn>
                  <a:cxn ang="0">
                    <a:pos x="35" y="168"/>
                  </a:cxn>
                  <a:cxn ang="0">
                    <a:pos x="12" y="222"/>
                  </a:cxn>
                  <a:cxn ang="0">
                    <a:pos x="0" y="276"/>
                  </a:cxn>
                  <a:cxn ang="0">
                    <a:pos x="6" y="330"/>
                  </a:cxn>
                  <a:cxn ang="0">
                    <a:pos x="35" y="378"/>
                  </a:cxn>
                  <a:cxn ang="0">
                    <a:pos x="71" y="426"/>
                  </a:cxn>
                  <a:cxn ang="0">
                    <a:pos x="125" y="462"/>
                  </a:cxn>
                  <a:cxn ang="0">
                    <a:pos x="167" y="462"/>
                  </a:cxn>
                  <a:cxn ang="0">
                    <a:pos x="107" y="426"/>
                  </a:cxn>
                  <a:cxn ang="0">
                    <a:pos x="59" y="378"/>
                  </a:cxn>
                  <a:cxn ang="0">
                    <a:pos x="35" y="330"/>
                  </a:cxn>
                  <a:cxn ang="0">
                    <a:pos x="23" y="276"/>
                  </a:cxn>
                  <a:cxn ang="0">
                    <a:pos x="23" y="276"/>
                  </a:cxn>
                </a:cxnLst>
                <a:rect l="0" t="0" r="r" b="b"/>
                <a:pathLst>
                  <a:path w="890" h="462">
                    <a:moveTo>
                      <a:pt x="23" y="276"/>
                    </a:moveTo>
                    <a:lnTo>
                      <a:pt x="29" y="222"/>
                    </a:lnTo>
                    <a:lnTo>
                      <a:pt x="59" y="174"/>
                    </a:lnTo>
                    <a:lnTo>
                      <a:pt x="95" y="132"/>
                    </a:lnTo>
                    <a:lnTo>
                      <a:pt x="149" y="96"/>
                    </a:lnTo>
                    <a:lnTo>
                      <a:pt x="209" y="60"/>
                    </a:lnTo>
                    <a:lnTo>
                      <a:pt x="281" y="36"/>
                    </a:lnTo>
                    <a:lnTo>
                      <a:pt x="364" y="24"/>
                    </a:lnTo>
                    <a:lnTo>
                      <a:pt x="448" y="18"/>
                    </a:lnTo>
                    <a:lnTo>
                      <a:pt x="532" y="24"/>
                    </a:lnTo>
                    <a:lnTo>
                      <a:pt x="609" y="36"/>
                    </a:lnTo>
                    <a:lnTo>
                      <a:pt x="681" y="60"/>
                    </a:lnTo>
                    <a:lnTo>
                      <a:pt x="741" y="96"/>
                    </a:lnTo>
                    <a:lnTo>
                      <a:pt x="795" y="132"/>
                    </a:lnTo>
                    <a:lnTo>
                      <a:pt x="831" y="174"/>
                    </a:lnTo>
                    <a:lnTo>
                      <a:pt x="861" y="222"/>
                    </a:lnTo>
                    <a:lnTo>
                      <a:pt x="867" y="276"/>
                    </a:lnTo>
                    <a:lnTo>
                      <a:pt x="855" y="330"/>
                    </a:lnTo>
                    <a:lnTo>
                      <a:pt x="831" y="378"/>
                    </a:lnTo>
                    <a:lnTo>
                      <a:pt x="783" y="426"/>
                    </a:lnTo>
                    <a:lnTo>
                      <a:pt x="723" y="462"/>
                    </a:lnTo>
                    <a:lnTo>
                      <a:pt x="765" y="462"/>
                    </a:lnTo>
                    <a:lnTo>
                      <a:pt x="819" y="426"/>
                    </a:lnTo>
                    <a:lnTo>
                      <a:pt x="855" y="378"/>
                    </a:lnTo>
                    <a:lnTo>
                      <a:pt x="884" y="330"/>
                    </a:lnTo>
                    <a:lnTo>
                      <a:pt x="890" y="276"/>
                    </a:lnTo>
                    <a:lnTo>
                      <a:pt x="884" y="222"/>
                    </a:lnTo>
                    <a:lnTo>
                      <a:pt x="855" y="168"/>
                    </a:lnTo>
                    <a:lnTo>
                      <a:pt x="813" y="120"/>
                    </a:lnTo>
                    <a:lnTo>
                      <a:pt x="759" y="84"/>
                    </a:lnTo>
                    <a:lnTo>
                      <a:pt x="693" y="48"/>
                    </a:lnTo>
                    <a:lnTo>
                      <a:pt x="621" y="24"/>
                    </a:lnTo>
                    <a:lnTo>
                      <a:pt x="538" y="6"/>
                    </a:lnTo>
                    <a:lnTo>
                      <a:pt x="448" y="0"/>
                    </a:lnTo>
                    <a:lnTo>
                      <a:pt x="358" y="6"/>
                    </a:lnTo>
                    <a:lnTo>
                      <a:pt x="275" y="24"/>
                    </a:lnTo>
                    <a:lnTo>
                      <a:pt x="197" y="48"/>
                    </a:lnTo>
                    <a:lnTo>
                      <a:pt x="131" y="84"/>
                    </a:lnTo>
                    <a:lnTo>
                      <a:pt x="77" y="120"/>
                    </a:lnTo>
                    <a:lnTo>
                      <a:pt x="35" y="168"/>
                    </a:lnTo>
                    <a:lnTo>
                      <a:pt x="12" y="222"/>
                    </a:lnTo>
                    <a:lnTo>
                      <a:pt x="0" y="276"/>
                    </a:lnTo>
                    <a:lnTo>
                      <a:pt x="6" y="330"/>
                    </a:lnTo>
                    <a:lnTo>
                      <a:pt x="35" y="378"/>
                    </a:lnTo>
                    <a:lnTo>
                      <a:pt x="71" y="426"/>
                    </a:lnTo>
                    <a:lnTo>
                      <a:pt x="125" y="462"/>
                    </a:lnTo>
                    <a:lnTo>
                      <a:pt x="167" y="462"/>
                    </a:lnTo>
                    <a:lnTo>
                      <a:pt x="107" y="426"/>
                    </a:lnTo>
                    <a:lnTo>
                      <a:pt x="59" y="378"/>
                    </a:lnTo>
                    <a:lnTo>
                      <a:pt x="35" y="330"/>
                    </a:lnTo>
                    <a:lnTo>
                      <a:pt x="23" y="276"/>
                    </a:lnTo>
                    <a:lnTo>
                      <a:pt x="23" y="276"/>
                    </a:lnTo>
                    <a:close/>
                  </a:path>
                </a:pathLst>
              </a:custGeom>
              <a:gradFill rotWithShape="0">
                <a:gsLst>
                  <a:gs pos="0">
                    <a:schemeClr val="accent2"/>
                  </a:gs>
                  <a:gs pos="100000">
                    <a:schemeClr val="accent2">
                      <a:gamma/>
                      <a:shade val="84706"/>
                      <a:invGamma/>
                    </a:schemeClr>
                  </a:gs>
                </a:gsLst>
                <a:lin ang="2700000" scaled="1"/>
              </a:gradFill>
              <a:ln w="9525">
                <a:noFill/>
                <a:round/>
                <a:headEnd/>
                <a:tailEnd/>
              </a:ln>
            </p:spPr>
            <p:txBody>
              <a:bodyPr/>
              <a:lstStyle/>
              <a:p>
                <a:pPr>
                  <a:defRPr/>
                </a:pPr>
                <a:endParaRPr lang="en-GB"/>
              </a:p>
            </p:txBody>
          </p:sp>
          <p:sp>
            <p:nvSpPr>
              <p:cNvPr id="49" name="Freeform 27"/>
              <p:cNvSpPr>
                <a:spLocks/>
              </p:cNvSpPr>
              <p:nvPr/>
            </p:nvSpPr>
            <p:spPr bwMode="hidden">
              <a:xfrm>
                <a:off x="2082" y="3828"/>
                <a:ext cx="407" cy="486"/>
              </a:xfrm>
              <a:custGeom>
                <a:avLst/>
                <a:gdLst/>
                <a:ahLst/>
                <a:cxnLst>
                  <a:cxn ang="0">
                    <a:pos x="18" y="300"/>
                  </a:cxn>
                  <a:cxn ang="0">
                    <a:pos x="24" y="246"/>
                  </a:cxn>
                  <a:cxn ang="0">
                    <a:pos x="48" y="198"/>
                  </a:cxn>
                  <a:cxn ang="0">
                    <a:pos x="83" y="150"/>
                  </a:cxn>
                  <a:cxn ang="0">
                    <a:pos x="131" y="108"/>
                  </a:cxn>
                  <a:cxn ang="0">
                    <a:pos x="185" y="72"/>
                  </a:cxn>
                  <a:cxn ang="0">
                    <a:pos x="251" y="42"/>
                  </a:cxn>
                  <a:cxn ang="0">
                    <a:pos x="329" y="24"/>
                  </a:cxn>
                  <a:cxn ang="0">
                    <a:pos x="406" y="6"/>
                  </a:cxn>
                  <a:cxn ang="0">
                    <a:pos x="406" y="0"/>
                  </a:cxn>
                  <a:cxn ang="0">
                    <a:pos x="323" y="12"/>
                  </a:cxn>
                  <a:cxn ang="0">
                    <a:pos x="245" y="36"/>
                  </a:cxn>
                  <a:cxn ang="0">
                    <a:pos x="179" y="66"/>
                  </a:cxn>
                  <a:cxn ang="0">
                    <a:pos x="119" y="102"/>
                  </a:cxn>
                  <a:cxn ang="0">
                    <a:pos x="72" y="144"/>
                  </a:cxn>
                  <a:cxn ang="0">
                    <a:pos x="30" y="192"/>
                  </a:cxn>
                  <a:cxn ang="0">
                    <a:pos x="6" y="246"/>
                  </a:cxn>
                  <a:cxn ang="0">
                    <a:pos x="0" y="300"/>
                  </a:cxn>
                  <a:cxn ang="0">
                    <a:pos x="6" y="348"/>
                  </a:cxn>
                  <a:cxn ang="0">
                    <a:pos x="30" y="396"/>
                  </a:cxn>
                  <a:cxn ang="0">
                    <a:pos x="66" y="444"/>
                  </a:cxn>
                  <a:cxn ang="0">
                    <a:pos x="107" y="486"/>
                  </a:cxn>
                  <a:cxn ang="0">
                    <a:pos x="131" y="486"/>
                  </a:cxn>
                  <a:cxn ang="0">
                    <a:pos x="83" y="450"/>
                  </a:cxn>
                  <a:cxn ang="0">
                    <a:pos x="48" y="402"/>
                  </a:cxn>
                  <a:cxn ang="0">
                    <a:pos x="24" y="354"/>
                  </a:cxn>
                  <a:cxn ang="0">
                    <a:pos x="18" y="300"/>
                  </a:cxn>
                  <a:cxn ang="0">
                    <a:pos x="18" y="300"/>
                  </a:cxn>
                </a:cxnLst>
                <a:rect l="0" t="0" r="r" b="b"/>
                <a:pathLst>
                  <a:path w="406" h="486">
                    <a:moveTo>
                      <a:pt x="18" y="300"/>
                    </a:moveTo>
                    <a:lnTo>
                      <a:pt x="24" y="246"/>
                    </a:lnTo>
                    <a:lnTo>
                      <a:pt x="48" y="198"/>
                    </a:lnTo>
                    <a:lnTo>
                      <a:pt x="83" y="150"/>
                    </a:lnTo>
                    <a:lnTo>
                      <a:pt x="131" y="108"/>
                    </a:lnTo>
                    <a:lnTo>
                      <a:pt x="185" y="72"/>
                    </a:lnTo>
                    <a:lnTo>
                      <a:pt x="251" y="42"/>
                    </a:lnTo>
                    <a:lnTo>
                      <a:pt x="329" y="24"/>
                    </a:lnTo>
                    <a:lnTo>
                      <a:pt x="406" y="6"/>
                    </a:lnTo>
                    <a:lnTo>
                      <a:pt x="406" y="0"/>
                    </a:lnTo>
                    <a:lnTo>
                      <a:pt x="323" y="12"/>
                    </a:lnTo>
                    <a:lnTo>
                      <a:pt x="245" y="36"/>
                    </a:lnTo>
                    <a:lnTo>
                      <a:pt x="179" y="66"/>
                    </a:lnTo>
                    <a:lnTo>
                      <a:pt x="119" y="102"/>
                    </a:lnTo>
                    <a:lnTo>
                      <a:pt x="72" y="144"/>
                    </a:lnTo>
                    <a:lnTo>
                      <a:pt x="30" y="192"/>
                    </a:lnTo>
                    <a:lnTo>
                      <a:pt x="6" y="246"/>
                    </a:lnTo>
                    <a:lnTo>
                      <a:pt x="0" y="300"/>
                    </a:lnTo>
                    <a:lnTo>
                      <a:pt x="6" y="348"/>
                    </a:lnTo>
                    <a:lnTo>
                      <a:pt x="30" y="396"/>
                    </a:lnTo>
                    <a:lnTo>
                      <a:pt x="66" y="444"/>
                    </a:lnTo>
                    <a:lnTo>
                      <a:pt x="107" y="486"/>
                    </a:lnTo>
                    <a:lnTo>
                      <a:pt x="131" y="486"/>
                    </a:lnTo>
                    <a:lnTo>
                      <a:pt x="83" y="450"/>
                    </a:lnTo>
                    <a:lnTo>
                      <a:pt x="48" y="402"/>
                    </a:lnTo>
                    <a:lnTo>
                      <a:pt x="24" y="354"/>
                    </a:lnTo>
                    <a:lnTo>
                      <a:pt x="18" y="300"/>
                    </a:lnTo>
                    <a:lnTo>
                      <a:pt x="18" y="300"/>
                    </a:lnTo>
                    <a:close/>
                  </a:path>
                </a:pathLst>
              </a:custGeom>
              <a:gradFill rotWithShape="0">
                <a:gsLst>
                  <a:gs pos="0">
                    <a:schemeClr val="accent2"/>
                  </a:gs>
                  <a:gs pos="100000">
                    <a:schemeClr val="accent2">
                      <a:gamma/>
                      <a:shade val="90980"/>
                      <a:invGamma/>
                    </a:schemeClr>
                  </a:gs>
                </a:gsLst>
                <a:lin ang="0" scaled="1"/>
              </a:gradFill>
              <a:ln w="9525">
                <a:noFill/>
                <a:round/>
                <a:headEnd/>
                <a:tailEnd/>
              </a:ln>
            </p:spPr>
            <p:txBody>
              <a:bodyPr/>
              <a:lstStyle/>
              <a:p>
                <a:pPr>
                  <a:defRPr/>
                </a:pPr>
                <a:endParaRPr lang="en-GB"/>
              </a:p>
            </p:txBody>
          </p:sp>
          <p:sp>
            <p:nvSpPr>
              <p:cNvPr id="50" name="Freeform 28"/>
              <p:cNvSpPr>
                <a:spLocks/>
              </p:cNvSpPr>
              <p:nvPr/>
            </p:nvSpPr>
            <p:spPr bwMode="hidden">
              <a:xfrm>
                <a:off x="2987" y="4044"/>
                <a:ext cx="108" cy="252"/>
              </a:xfrm>
              <a:custGeom>
                <a:avLst/>
                <a:gdLst/>
                <a:ahLst/>
                <a:cxnLst>
                  <a:cxn ang="0">
                    <a:pos x="89" y="84"/>
                  </a:cxn>
                  <a:cxn ang="0">
                    <a:pos x="83" y="132"/>
                  </a:cxn>
                  <a:cxn ang="0">
                    <a:pos x="65" y="174"/>
                  </a:cxn>
                  <a:cxn ang="0">
                    <a:pos x="36" y="216"/>
                  </a:cxn>
                  <a:cxn ang="0">
                    <a:pos x="0" y="252"/>
                  </a:cxn>
                  <a:cxn ang="0">
                    <a:pos x="18" y="252"/>
                  </a:cxn>
                  <a:cxn ang="0">
                    <a:pos x="53" y="216"/>
                  </a:cxn>
                  <a:cxn ang="0">
                    <a:pos x="83" y="174"/>
                  </a:cxn>
                  <a:cxn ang="0">
                    <a:pos x="101" y="132"/>
                  </a:cxn>
                  <a:cxn ang="0">
                    <a:pos x="107" y="84"/>
                  </a:cxn>
                  <a:cxn ang="0">
                    <a:pos x="101" y="42"/>
                  </a:cxn>
                  <a:cxn ang="0">
                    <a:pos x="89" y="0"/>
                  </a:cxn>
                  <a:cxn ang="0">
                    <a:pos x="65" y="0"/>
                  </a:cxn>
                  <a:cxn ang="0">
                    <a:pos x="83" y="42"/>
                  </a:cxn>
                  <a:cxn ang="0">
                    <a:pos x="89" y="84"/>
                  </a:cxn>
                  <a:cxn ang="0">
                    <a:pos x="89" y="84"/>
                  </a:cxn>
                </a:cxnLst>
                <a:rect l="0" t="0" r="r" b="b"/>
                <a:pathLst>
                  <a:path w="107" h="252">
                    <a:moveTo>
                      <a:pt x="89" y="84"/>
                    </a:moveTo>
                    <a:lnTo>
                      <a:pt x="83" y="132"/>
                    </a:lnTo>
                    <a:lnTo>
                      <a:pt x="65" y="174"/>
                    </a:lnTo>
                    <a:lnTo>
                      <a:pt x="36" y="216"/>
                    </a:lnTo>
                    <a:lnTo>
                      <a:pt x="0" y="252"/>
                    </a:lnTo>
                    <a:lnTo>
                      <a:pt x="18" y="252"/>
                    </a:lnTo>
                    <a:lnTo>
                      <a:pt x="53" y="216"/>
                    </a:lnTo>
                    <a:lnTo>
                      <a:pt x="83" y="174"/>
                    </a:lnTo>
                    <a:lnTo>
                      <a:pt x="101" y="132"/>
                    </a:lnTo>
                    <a:lnTo>
                      <a:pt x="107" y="84"/>
                    </a:lnTo>
                    <a:lnTo>
                      <a:pt x="101" y="42"/>
                    </a:lnTo>
                    <a:lnTo>
                      <a:pt x="89" y="0"/>
                    </a:lnTo>
                    <a:lnTo>
                      <a:pt x="65" y="0"/>
                    </a:lnTo>
                    <a:lnTo>
                      <a:pt x="83" y="42"/>
                    </a:lnTo>
                    <a:lnTo>
                      <a:pt x="89" y="84"/>
                    </a:lnTo>
                    <a:lnTo>
                      <a:pt x="89" y="84"/>
                    </a:lnTo>
                    <a:close/>
                  </a:path>
                </a:pathLst>
              </a:custGeom>
              <a:gradFill rotWithShape="0">
                <a:gsLst>
                  <a:gs pos="0">
                    <a:schemeClr val="accent2"/>
                  </a:gs>
                  <a:gs pos="100000">
                    <a:schemeClr val="accent2">
                      <a:gamma/>
                      <a:shade val="81961"/>
                      <a:invGamma/>
                    </a:schemeClr>
                  </a:gs>
                </a:gsLst>
                <a:lin ang="5400000" scaled="1"/>
              </a:gradFill>
              <a:ln w="9525">
                <a:noFill/>
                <a:round/>
                <a:headEnd/>
                <a:tailEnd/>
              </a:ln>
            </p:spPr>
            <p:txBody>
              <a:bodyPr/>
              <a:lstStyle/>
              <a:p>
                <a:pPr>
                  <a:defRPr/>
                </a:pPr>
                <a:endParaRPr lang="en-GB"/>
              </a:p>
            </p:txBody>
          </p:sp>
          <p:sp>
            <p:nvSpPr>
              <p:cNvPr id="51" name="Freeform 29"/>
              <p:cNvSpPr>
                <a:spLocks/>
              </p:cNvSpPr>
              <p:nvPr/>
            </p:nvSpPr>
            <p:spPr bwMode="hidden">
              <a:xfrm>
                <a:off x="2068" y="3685"/>
                <a:ext cx="835" cy="150"/>
              </a:xfrm>
              <a:custGeom>
                <a:avLst/>
                <a:gdLst/>
                <a:ahLst/>
                <a:cxnLst>
                  <a:cxn ang="0">
                    <a:pos x="518" y="18"/>
                  </a:cxn>
                  <a:cxn ang="0">
                    <a:pos x="597" y="24"/>
                  </a:cxn>
                  <a:cxn ang="0">
                    <a:pos x="682" y="30"/>
                  </a:cxn>
                  <a:cxn ang="0">
                    <a:pos x="755" y="42"/>
                  </a:cxn>
                  <a:cxn ang="0">
                    <a:pos x="828" y="60"/>
                  </a:cxn>
                  <a:cxn ang="0">
                    <a:pos x="835" y="42"/>
                  </a:cxn>
                  <a:cxn ang="0">
                    <a:pos x="761" y="24"/>
                  </a:cxn>
                  <a:cxn ang="0">
                    <a:pos x="688" y="12"/>
                  </a:cxn>
                  <a:cxn ang="0">
                    <a:pos x="603" y="6"/>
                  </a:cxn>
                  <a:cxn ang="0">
                    <a:pos x="518" y="0"/>
                  </a:cxn>
                  <a:cxn ang="0">
                    <a:pos x="372" y="12"/>
                  </a:cxn>
                  <a:cxn ang="0">
                    <a:pos x="232" y="36"/>
                  </a:cxn>
                  <a:cxn ang="0">
                    <a:pos x="110" y="78"/>
                  </a:cxn>
                  <a:cxn ang="0">
                    <a:pos x="0" y="132"/>
                  </a:cxn>
                  <a:cxn ang="0">
                    <a:pos x="19" y="150"/>
                  </a:cxn>
                  <a:cxn ang="0">
                    <a:pos x="122" y="96"/>
                  </a:cxn>
                  <a:cxn ang="0">
                    <a:pos x="244" y="54"/>
                  </a:cxn>
                  <a:cxn ang="0">
                    <a:pos x="378" y="30"/>
                  </a:cxn>
                  <a:cxn ang="0">
                    <a:pos x="518" y="18"/>
                  </a:cxn>
                  <a:cxn ang="0">
                    <a:pos x="518" y="18"/>
                  </a:cxn>
                </a:cxnLst>
                <a:rect l="0" t="0" r="r" b="b"/>
                <a:pathLst>
                  <a:path w="835" h="150">
                    <a:moveTo>
                      <a:pt x="518" y="18"/>
                    </a:moveTo>
                    <a:lnTo>
                      <a:pt x="597" y="24"/>
                    </a:lnTo>
                    <a:lnTo>
                      <a:pt x="682" y="30"/>
                    </a:lnTo>
                    <a:lnTo>
                      <a:pt x="755" y="42"/>
                    </a:lnTo>
                    <a:lnTo>
                      <a:pt x="828" y="60"/>
                    </a:lnTo>
                    <a:lnTo>
                      <a:pt x="835" y="42"/>
                    </a:lnTo>
                    <a:lnTo>
                      <a:pt x="761" y="24"/>
                    </a:lnTo>
                    <a:lnTo>
                      <a:pt x="688" y="12"/>
                    </a:lnTo>
                    <a:lnTo>
                      <a:pt x="603" y="6"/>
                    </a:lnTo>
                    <a:lnTo>
                      <a:pt x="518" y="0"/>
                    </a:lnTo>
                    <a:lnTo>
                      <a:pt x="372" y="12"/>
                    </a:lnTo>
                    <a:lnTo>
                      <a:pt x="232" y="36"/>
                    </a:lnTo>
                    <a:lnTo>
                      <a:pt x="110" y="78"/>
                    </a:lnTo>
                    <a:lnTo>
                      <a:pt x="0" y="132"/>
                    </a:lnTo>
                    <a:lnTo>
                      <a:pt x="19" y="150"/>
                    </a:lnTo>
                    <a:lnTo>
                      <a:pt x="122" y="96"/>
                    </a:lnTo>
                    <a:lnTo>
                      <a:pt x="244" y="54"/>
                    </a:lnTo>
                    <a:lnTo>
                      <a:pt x="378" y="30"/>
                    </a:lnTo>
                    <a:lnTo>
                      <a:pt x="518" y="18"/>
                    </a:lnTo>
                    <a:lnTo>
                      <a:pt x="518" y="18"/>
                    </a:lnTo>
                    <a:close/>
                  </a:path>
                </a:pathLst>
              </a:custGeom>
              <a:solidFill>
                <a:schemeClr val="accent2"/>
              </a:solidFill>
              <a:ln w="9525">
                <a:noFill/>
                <a:round/>
                <a:headEnd/>
                <a:tailEnd/>
              </a:ln>
            </p:spPr>
            <p:txBody>
              <a:bodyPr/>
              <a:lstStyle/>
              <a:p>
                <a:pPr>
                  <a:defRPr/>
                </a:pPr>
                <a:endParaRPr lang="en-GB"/>
              </a:p>
            </p:txBody>
          </p:sp>
          <p:sp>
            <p:nvSpPr>
              <p:cNvPr id="52" name="Freeform 30"/>
              <p:cNvSpPr>
                <a:spLocks/>
              </p:cNvSpPr>
              <p:nvPr/>
            </p:nvSpPr>
            <p:spPr bwMode="hidden">
              <a:xfrm>
                <a:off x="1867" y="3853"/>
                <a:ext cx="171" cy="461"/>
              </a:xfrm>
              <a:custGeom>
                <a:avLst/>
                <a:gdLst/>
                <a:ahLst/>
                <a:cxnLst>
                  <a:cxn ang="0">
                    <a:pos x="31" y="263"/>
                  </a:cxn>
                  <a:cxn ang="0">
                    <a:pos x="43" y="191"/>
                  </a:cxn>
                  <a:cxn ang="0">
                    <a:pos x="67" y="131"/>
                  </a:cxn>
                  <a:cxn ang="0">
                    <a:pos x="116" y="72"/>
                  </a:cxn>
                  <a:cxn ang="0">
                    <a:pos x="171" y="18"/>
                  </a:cxn>
                  <a:cxn ang="0">
                    <a:pos x="153" y="0"/>
                  </a:cxn>
                  <a:cxn ang="0">
                    <a:pos x="86" y="60"/>
                  </a:cxn>
                  <a:cxn ang="0">
                    <a:pos x="43" y="120"/>
                  </a:cxn>
                  <a:cxn ang="0">
                    <a:pos x="13" y="191"/>
                  </a:cxn>
                  <a:cxn ang="0">
                    <a:pos x="0" y="263"/>
                  </a:cxn>
                  <a:cxn ang="0">
                    <a:pos x="6" y="317"/>
                  </a:cxn>
                  <a:cxn ang="0">
                    <a:pos x="25" y="365"/>
                  </a:cxn>
                  <a:cxn ang="0">
                    <a:pos x="49" y="413"/>
                  </a:cxn>
                  <a:cxn ang="0">
                    <a:pos x="86" y="461"/>
                  </a:cxn>
                  <a:cxn ang="0">
                    <a:pos x="122" y="461"/>
                  </a:cxn>
                  <a:cxn ang="0">
                    <a:pos x="86" y="413"/>
                  </a:cxn>
                  <a:cxn ang="0">
                    <a:pos x="55" y="365"/>
                  </a:cxn>
                  <a:cxn ang="0">
                    <a:pos x="37" y="317"/>
                  </a:cxn>
                  <a:cxn ang="0">
                    <a:pos x="31" y="263"/>
                  </a:cxn>
                  <a:cxn ang="0">
                    <a:pos x="31" y="263"/>
                  </a:cxn>
                </a:cxnLst>
                <a:rect l="0" t="0" r="r" b="b"/>
                <a:pathLst>
                  <a:path w="171" h="461">
                    <a:moveTo>
                      <a:pt x="31" y="263"/>
                    </a:moveTo>
                    <a:lnTo>
                      <a:pt x="43" y="191"/>
                    </a:lnTo>
                    <a:lnTo>
                      <a:pt x="67" y="131"/>
                    </a:lnTo>
                    <a:lnTo>
                      <a:pt x="116" y="72"/>
                    </a:lnTo>
                    <a:lnTo>
                      <a:pt x="171" y="18"/>
                    </a:lnTo>
                    <a:lnTo>
                      <a:pt x="153" y="0"/>
                    </a:lnTo>
                    <a:lnTo>
                      <a:pt x="86" y="60"/>
                    </a:lnTo>
                    <a:lnTo>
                      <a:pt x="43" y="120"/>
                    </a:lnTo>
                    <a:lnTo>
                      <a:pt x="13" y="191"/>
                    </a:lnTo>
                    <a:lnTo>
                      <a:pt x="0" y="263"/>
                    </a:lnTo>
                    <a:lnTo>
                      <a:pt x="6" y="317"/>
                    </a:lnTo>
                    <a:lnTo>
                      <a:pt x="25" y="365"/>
                    </a:lnTo>
                    <a:lnTo>
                      <a:pt x="49" y="413"/>
                    </a:lnTo>
                    <a:lnTo>
                      <a:pt x="86" y="461"/>
                    </a:lnTo>
                    <a:lnTo>
                      <a:pt x="122" y="461"/>
                    </a:lnTo>
                    <a:lnTo>
                      <a:pt x="86" y="413"/>
                    </a:lnTo>
                    <a:lnTo>
                      <a:pt x="55" y="365"/>
                    </a:lnTo>
                    <a:lnTo>
                      <a:pt x="37" y="317"/>
                    </a:lnTo>
                    <a:lnTo>
                      <a:pt x="31" y="263"/>
                    </a:lnTo>
                    <a:lnTo>
                      <a:pt x="31" y="263"/>
                    </a:lnTo>
                    <a:close/>
                  </a:path>
                </a:pathLst>
              </a:custGeom>
              <a:solidFill>
                <a:schemeClr val="accent2"/>
              </a:solidFill>
              <a:ln w="9525">
                <a:noFill/>
                <a:round/>
                <a:headEnd/>
                <a:tailEnd/>
              </a:ln>
            </p:spPr>
            <p:txBody>
              <a:bodyPr/>
              <a:lstStyle/>
              <a:p>
                <a:pPr>
                  <a:defRPr/>
                </a:pPr>
                <a:endParaRPr lang="en-GB"/>
              </a:p>
            </p:txBody>
          </p:sp>
          <p:sp>
            <p:nvSpPr>
              <p:cNvPr id="53" name="Freeform 31"/>
              <p:cNvSpPr>
                <a:spLocks/>
              </p:cNvSpPr>
              <p:nvPr/>
            </p:nvSpPr>
            <p:spPr bwMode="hidden">
              <a:xfrm>
                <a:off x="2951" y="3751"/>
                <a:ext cx="360" cy="563"/>
              </a:xfrm>
              <a:custGeom>
                <a:avLst/>
                <a:gdLst/>
                <a:ahLst/>
                <a:cxnLst>
                  <a:cxn ang="0">
                    <a:pos x="360" y="365"/>
                  </a:cxn>
                  <a:cxn ang="0">
                    <a:pos x="353" y="305"/>
                  </a:cxn>
                  <a:cxn ang="0">
                    <a:pos x="335" y="251"/>
                  </a:cxn>
                  <a:cxn ang="0">
                    <a:pos x="305" y="204"/>
                  </a:cxn>
                  <a:cxn ang="0">
                    <a:pos x="262" y="156"/>
                  </a:cxn>
                  <a:cxn ang="0">
                    <a:pos x="213" y="108"/>
                  </a:cxn>
                  <a:cxn ang="0">
                    <a:pos x="159" y="66"/>
                  </a:cxn>
                  <a:cxn ang="0">
                    <a:pos x="92" y="30"/>
                  </a:cxn>
                  <a:cxn ang="0">
                    <a:pos x="19" y="0"/>
                  </a:cxn>
                  <a:cxn ang="0">
                    <a:pos x="0" y="12"/>
                  </a:cxn>
                  <a:cxn ang="0">
                    <a:pos x="67" y="42"/>
                  </a:cxn>
                  <a:cxn ang="0">
                    <a:pos x="134" y="78"/>
                  </a:cxn>
                  <a:cxn ang="0">
                    <a:pos x="189" y="114"/>
                  </a:cxn>
                  <a:cxn ang="0">
                    <a:pos x="238" y="162"/>
                  </a:cxn>
                  <a:cxn ang="0">
                    <a:pos x="274" y="210"/>
                  </a:cxn>
                  <a:cxn ang="0">
                    <a:pos x="299" y="257"/>
                  </a:cxn>
                  <a:cxn ang="0">
                    <a:pos x="317" y="311"/>
                  </a:cxn>
                  <a:cxn ang="0">
                    <a:pos x="323" y="365"/>
                  </a:cxn>
                  <a:cxn ang="0">
                    <a:pos x="317" y="419"/>
                  </a:cxn>
                  <a:cxn ang="0">
                    <a:pos x="299" y="467"/>
                  </a:cxn>
                  <a:cxn ang="0">
                    <a:pos x="274" y="515"/>
                  </a:cxn>
                  <a:cxn ang="0">
                    <a:pos x="238" y="563"/>
                  </a:cxn>
                  <a:cxn ang="0">
                    <a:pos x="268" y="563"/>
                  </a:cxn>
                  <a:cxn ang="0">
                    <a:pos x="311" y="515"/>
                  </a:cxn>
                  <a:cxn ang="0">
                    <a:pos x="335" y="467"/>
                  </a:cxn>
                  <a:cxn ang="0">
                    <a:pos x="353" y="419"/>
                  </a:cxn>
                  <a:cxn ang="0">
                    <a:pos x="360" y="365"/>
                  </a:cxn>
                  <a:cxn ang="0">
                    <a:pos x="360" y="365"/>
                  </a:cxn>
                </a:cxnLst>
                <a:rect l="0" t="0" r="r" b="b"/>
                <a:pathLst>
                  <a:path w="360" h="563">
                    <a:moveTo>
                      <a:pt x="360" y="365"/>
                    </a:moveTo>
                    <a:lnTo>
                      <a:pt x="353" y="305"/>
                    </a:lnTo>
                    <a:lnTo>
                      <a:pt x="335" y="251"/>
                    </a:lnTo>
                    <a:lnTo>
                      <a:pt x="305" y="204"/>
                    </a:lnTo>
                    <a:lnTo>
                      <a:pt x="262" y="156"/>
                    </a:lnTo>
                    <a:lnTo>
                      <a:pt x="213" y="108"/>
                    </a:lnTo>
                    <a:lnTo>
                      <a:pt x="159" y="66"/>
                    </a:lnTo>
                    <a:lnTo>
                      <a:pt x="92" y="30"/>
                    </a:lnTo>
                    <a:lnTo>
                      <a:pt x="19" y="0"/>
                    </a:lnTo>
                    <a:lnTo>
                      <a:pt x="0" y="12"/>
                    </a:lnTo>
                    <a:lnTo>
                      <a:pt x="67" y="42"/>
                    </a:lnTo>
                    <a:lnTo>
                      <a:pt x="134" y="78"/>
                    </a:lnTo>
                    <a:lnTo>
                      <a:pt x="189" y="114"/>
                    </a:lnTo>
                    <a:lnTo>
                      <a:pt x="238" y="162"/>
                    </a:lnTo>
                    <a:lnTo>
                      <a:pt x="274" y="210"/>
                    </a:lnTo>
                    <a:lnTo>
                      <a:pt x="299" y="257"/>
                    </a:lnTo>
                    <a:lnTo>
                      <a:pt x="317" y="311"/>
                    </a:lnTo>
                    <a:lnTo>
                      <a:pt x="323" y="365"/>
                    </a:lnTo>
                    <a:lnTo>
                      <a:pt x="317" y="419"/>
                    </a:lnTo>
                    <a:lnTo>
                      <a:pt x="299" y="467"/>
                    </a:lnTo>
                    <a:lnTo>
                      <a:pt x="274" y="515"/>
                    </a:lnTo>
                    <a:lnTo>
                      <a:pt x="238" y="563"/>
                    </a:lnTo>
                    <a:lnTo>
                      <a:pt x="268" y="563"/>
                    </a:lnTo>
                    <a:lnTo>
                      <a:pt x="311" y="515"/>
                    </a:lnTo>
                    <a:lnTo>
                      <a:pt x="335" y="467"/>
                    </a:lnTo>
                    <a:lnTo>
                      <a:pt x="353" y="419"/>
                    </a:lnTo>
                    <a:lnTo>
                      <a:pt x="360" y="365"/>
                    </a:lnTo>
                    <a:lnTo>
                      <a:pt x="360" y="36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GB"/>
              </a:p>
            </p:txBody>
          </p:sp>
          <p:sp>
            <p:nvSpPr>
              <p:cNvPr id="54" name="Freeform 32"/>
              <p:cNvSpPr>
                <a:spLocks/>
              </p:cNvSpPr>
              <p:nvPr/>
            </p:nvSpPr>
            <p:spPr bwMode="hidden">
              <a:xfrm>
                <a:off x="2318" y="3631"/>
                <a:ext cx="1078" cy="425"/>
              </a:xfrm>
              <a:custGeom>
                <a:avLst/>
                <a:gdLst/>
                <a:ahLst/>
                <a:cxnLst>
                  <a:cxn ang="0">
                    <a:pos x="1053" y="425"/>
                  </a:cxn>
                  <a:cxn ang="0">
                    <a:pos x="1078" y="419"/>
                  </a:cxn>
                  <a:cxn ang="0">
                    <a:pos x="1066" y="377"/>
                  </a:cxn>
                  <a:cxn ang="0">
                    <a:pos x="1047" y="336"/>
                  </a:cxn>
                  <a:cxn ang="0">
                    <a:pos x="986" y="252"/>
                  </a:cxn>
                  <a:cxn ang="0">
                    <a:pos x="907" y="180"/>
                  </a:cxn>
                  <a:cxn ang="0">
                    <a:pos x="810" y="120"/>
                  </a:cxn>
                  <a:cxn ang="0">
                    <a:pos x="694" y="72"/>
                  </a:cxn>
                  <a:cxn ang="0">
                    <a:pos x="560" y="30"/>
                  </a:cxn>
                  <a:cxn ang="0">
                    <a:pos x="420" y="6"/>
                  </a:cxn>
                  <a:cxn ang="0">
                    <a:pos x="268" y="0"/>
                  </a:cxn>
                  <a:cxn ang="0">
                    <a:pos x="134" y="6"/>
                  </a:cxn>
                  <a:cxn ang="0">
                    <a:pos x="0" y="24"/>
                  </a:cxn>
                  <a:cxn ang="0">
                    <a:pos x="12" y="36"/>
                  </a:cxn>
                  <a:cxn ang="0">
                    <a:pos x="134" y="18"/>
                  </a:cxn>
                  <a:cxn ang="0">
                    <a:pos x="268" y="12"/>
                  </a:cxn>
                  <a:cxn ang="0">
                    <a:pos x="420" y="18"/>
                  </a:cxn>
                  <a:cxn ang="0">
                    <a:pos x="554" y="42"/>
                  </a:cxn>
                  <a:cxn ang="0">
                    <a:pos x="682" y="84"/>
                  </a:cxn>
                  <a:cxn ang="0">
                    <a:pos x="798" y="132"/>
                  </a:cxn>
                  <a:cxn ang="0">
                    <a:pos x="895" y="192"/>
                  </a:cxn>
                  <a:cxn ang="0">
                    <a:pos x="968" y="264"/>
                  </a:cxn>
                  <a:cxn ang="0">
                    <a:pos x="999" y="300"/>
                  </a:cxn>
                  <a:cxn ang="0">
                    <a:pos x="1023" y="342"/>
                  </a:cxn>
                  <a:cxn ang="0">
                    <a:pos x="1041" y="383"/>
                  </a:cxn>
                  <a:cxn ang="0">
                    <a:pos x="1053" y="425"/>
                  </a:cxn>
                  <a:cxn ang="0">
                    <a:pos x="1053" y="425"/>
                  </a:cxn>
                </a:cxnLst>
                <a:rect l="0" t="0" r="r" b="b"/>
                <a:pathLst>
                  <a:path w="1078" h="425">
                    <a:moveTo>
                      <a:pt x="1053" y="425"/>
                    </a:moveTo>
                    <a:lnTo>
                      <a:pt x="1078" y="419"/>
                    </a:lnTo>
                    <a:lnTo>
                      <a:pt x="1066" y="377"/>
                    </a:lnTo>
                    <a:lnTo>
                      <a:pt x="1047" y="336"/>
                    </a:lnTo>
                    <a:lnTo>
                      <a:pt x="986" y="252"/>
                    </a:lnTo>
                    <a:lnTo>
                      <a:pt x="907" y="180"/>
                    </a:lnTo>
                    <a:lnTo>
                      <a:pt x="810" y="120"/>
                    </a:lnTo>
                    <a:lnTo>
                      <a:pt x="694" y="72"/>
                    </a:lnTo>
                    <a:lnTo>
                      <a:pt x="560" y="30"/>
                    </a:lnTo>
                    <a:lnTo>
                      <a:pt x="420" y="6"/>
                    </a:lnTo>
                    <a:lnTo>
                      <a:pt x="268" y="0"/>
                    </a:lnTo>
                    <a:lnTo>
                      <a:pt x="134" y="6"/>
                    </a:lnTo>
                    <a:lnTo>
                      <a:pt x="0" y="24"/>
                    </a:lnTo>
                    <a:lnTo>
                      <a:pt x="12" y="36"/>
                    </a:lnTo>
                    <a:lnTo>
                      <a:pt x="134" y="18"/>
                    </a:lnTo>
                    <a:lnTo>
                      <a:pt x="268" y="12"/>
                    </a:lnTo>
                    <a:lnTo>
                      <a:pt x="420" y="18"/>
                    </a:lnTo>
                    <a:lnTo>
                      <a:pt x="554" y="42"/>
                    </a:lnTo>
                    <a:lnTo>
                      <a:pt x="682" y="84"/>
                    </a:lnTo>
                    <a:lnTo>
                      <a:pt x="798" y="132"/>
                    </a:lnTo>
                    <a:lnTo>
                      <a:pt x="895" y="192"/>
                    </a:lnTo>
                    <a:lnTo>
                      <a:pt x="968" y="264"/>
                    </a:lnTo>
                    <a:lnTo>
                      <a:pt x="999" y="300"/>
                    </a:lnTo>
                    <a:lnTo>
                      <a:pt x="1023" y="342"/>
                    </a:lnTo>
                    <a:lnTo>
                      <a:pt x="1041" y="383"/>
                    </a:lnTo>
                    <a:lnTo>
                      <a:pt x="1053" y="425"/>
                    </a:lnTo>
                    <a:lnTo>
                      <a:pt x="1053" y="42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GB"/>
              </a:p>
            </p:txBody>
          </p:sp>
          <p:sp>
            <p:nvSpPr>
              <p:cNvPr id="55" name="Freeform 33"/>
              <p:cNvSpPr>
                <a:spLocks/>
              </p:cNvSpPr>
              <p:nvPr/>
            </p:nvSpPr>
            <p:spPr bwMode="hidden">
              <a:xfrm>
                <a:off x="3304" y="4080"/>
                <a:ext cx="98" cy="234"/>
              </a:xfrm>
              <a:custGeom>
                <a:avLst/>
                <a:gdLst/>
                <a:ahLst/>
                <a:cxnLst>
                  <a:cxn ang="0">
                    <a:pos x="0" y="234"/>
                  </a:cxn>
                  <a:cxn ang="0">
                    <a:pos x="25" y="234"/>
                  </a:cxn>
                  <a:cxn ang="0">
                    <a:pos x="55" y="186"/>
                  </a:cxn>
                  <a:cxn ang="0">
                    <a:pos x="80" y="138"/>
                  </a:cxn>
                  <a:cxn ang="0">
                    <a:pos x="92" y="90"/>
                  </a:cxn>
                  <a:cxn ang="0">
                    <a:pos x="98" y="36"/>
                  </a:cxn>
                  <a:cxn ang="0">
                    <a:pos x="98" y="0"/>
                  </a:cxn>
                  <a:cxn ang="0">
                    <a:pos x="74" y="0"/>
                  </a:cxn>
                  <a:cxn ang="0">
                    <a:pos x="74" y="36"/>
                  </a:cxn>
                  <a:cxn ang="0">
                    <a:pos x="67" y="90"/>
                  </a:cxn>
                  <a:cxn ang="0">
                    <a:pos x="55" y="138"/>
                  </a:cxn>
                  <a:cxn ang="0">
                    <a:pos x="31" y="186"/>
                  </a:cxn>
                  <a:cxn ang="0">
                    <a:pos x="0" y="234"/>
                  </a:cxn>
                  <a:cxn ang="0">
                    <a:pos x="0" y="234"/>
                  </a:cxn>
                </a:cxnLst>
                <a:rect l="0" t="0" r="r" b="b"/>
                <a:pathLst>
                  <a:path w="98" h="234">
                    <a:moveTo>
                      <a:pt x="0" y="234"/>
                    </a:moveTo>
                    <a:lnTo>
                      <a:pt x="25" y="234"/>
                    </a:lnTo>
                    <a:lnTo>
                      <a:pt x="55" y="186"/>
                    </a:lnTo>
                    <a:lnTo>
                      <a:pt x="80" y="138"/>
                    </a:lnTo>
                    <a:lnTo>
                      <a:pt x="92" y="90"/>
                    </a:lnTo>
                    <a:lnTo>
                      <a:pt x="98" y="36"/>
                    </a:lnTo>
                    <a:lnTo>
                      <a:pt x="98" y="0"/>
                    </a:lnTo>
                    <a:lnTo>
                      <a:pt x="74" y="0"/>
                    </a:lnTo>
                    <a:lnTo>
                      <a:pt x="74" y="36"/>
                    </a:lnTo>
                    <a:lnTo>
                      <a:pt x="67" y="90"/>
                    </a:lnTo>
                    <a:lnTo>
                      <a:pt x="55" y="138"/>
                    </a:lnTo>
                    <a:lnTo>
                      <a:pt x="31" y="186"/>
                    </a:lnTo>
                    <a:lnTo>
                      <a:pt x="0" y="234"/>
                    </a:lnTo>
                    <a:lnTo>
                      <a:pt x="0" y="234"/>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GB"/>
              </a:p>
            </p:txBody>
          </p:sp>
          <p:sp>
            <p:nvSpPr>
              <p:cNvPr id="56" name="Freeform 34"/>
              <p:cNvSpPr>
                <a:spLocks/>
              </p:cNvSpPr>
              <p:nvPr/>
            </p:nvSpPr>
            <p:spPr bwMode="hidden">
              <a:xfrm>
                <a:off x="1776" y="3673"/>
                <a:ext cx="481" cy="641"/>
              </a:xfrm>
              <a:custGeom>
                <a:avLst/>
                <a:gdLst/>
                <a:ahLst/>
                <a:cxnLst>
                  <a:cxn ang="0">
                    <a:pos x="18" y="443"/>
                  </a:cxn>
                  <a:cxn ang="0">
                    <a:pos x="24" y="371"/>
                  </a:cxn>
                  <a:cxn ang="0">
                    <a:pos x="55" y="305"/>
                  </a:cxn>
                  <a:cxn ang="0">
                    <a:pos x="91" y="246"/>
                  </a:cxn>
                  <a:cxn ang="0">
                    <a:pos x="146" y="186"/>
                  </a:cxn>
                  <a:cxn ang="0">
                    <a:pos x="213" y="132"/>
                  </a:cxn>
                  <a:cxn ang="0">
                    <a:pos x="292" y="84"/>
                  </a:cxn>
                  <a:cxn ang="0">
                    <a:pos x="384" y="48"/>
                  </a:cxn>
                  <a:cxn ang="0">
                    <a:pos x="481" y="12"/>
                  </a:cxn>
                  <a:cxn ang="0">
                    <a:pos x="457" y="0"/>
                  </a:cxn>
                  <a:cxn ang="0">
                    <a:pos x="359" y="36"/>
                  </a:cxn>
                  <a:cxn ang="0">
                    <a:pos x="274" y="78"/>
                  </a:cxn>
                  <a:cxn ang="0">
                    <a:pos x="195" y="126"/>
                  </a:cxn>
                  <a:cxn ang="0">
                    <a:pos x="128" y="180"/>
                  </a:cxn>
                  <a:cxn ang="0">
                    <a:pos x="73" y="240"/>
                  </a:cxn>
                  <a:cxn ang="0">
                    <a:pos x="37" y="305"/>
                  </a:cxn>
                  <a:cxn ang="0">
                    <a:pos x="6" y="371"/>
                  </a:cxn>
                  <a:cxn ang="0">
                    <a:pos x="0" y="443"/>
                  </a:cxn>
                  <a:cxn ang="0">
                    <a:pos x="6" y="497"/>
                  </a:cxn>
                  <a:cxn ang="0">
                    <a:pos x="18" y="545"/>
                  </a:cxn>
                  <a:cxn ang="0">
                    <a:pos x="43" y="593"/>
                  </a:cxn>
                  <a:cxn ang="0">
                    <a:pos x="73" y="641"/>
                  </a:cxn>
                  <a:cxn ang="0">
                    <a:pos x="97" y="641"/>
                  </a:cxn>
                  <a:cxn ang="0">
                    <a:pos x="67" y="593"/>
                  </a:cxn>
                  <a:cxn ang="0">
                    <a:pos x="43" y="545"/>
                  </a:cxn>
                  <a:cxn ang="0">
                    <a:pos x="24" y="497"/>
                  </a:cxn>
                  <a:cxn ang="0">
                    <a:pos x="18" y="443"/>
                  </a:cxn>
                  <a:cxn ang="0">
                    <a:pos x="18" y="443"/>
                  </a:cxn>
                </a:cxnLst>
                <a:rect l="0" t="0" r="r" b="b"/>
                <a:pathLst>
                  <a:path w="481" h="641">
                    <a:moveTo>
                      <a:pt x="18" y="443"/>
                    </a:moveTo>
                    <a:lnTo>
                      <a:pt x="24" y="371"/>
                    </a:lnTo>
                    <a:lnTo>
                      <a:pt x="55" y="305"/>
                    </a:lnTo>
                    <a:lnTo>
                      <a:pt x="91" y="246"/>
                    </a:lnTo>
                    <a:lnTo>
                      <a:pt x="146" y="186"/>
                    </a:lnTo>
                    <a:lnTo>
                      <a:pt x="213" y="132"/>
                    </a:lnTo>
                    <a:lnTo>
                      <a:pt x="292" y="84"/>
                    </a:lnTo>
                    <a:lnTo>
                      <a:pt x="384" y="48"/>
                    </a:lnTo>
                    <a:lnTo>
                      <a:pt x="481" y="12"/>
                    </a:lnTo>
                    <a:lnTo>
                      <a:pt x="457" y="0"/>
                    </a:lnTo>
                    <a:lnTo>
                      <a:pt x="359" y="36"/>
                    </a:lnTo>
                    <a:lnTo>
                      <a:pt x="274" y="78"/>
                    </a:lnTo>
                    <a:lnTo>
                      <a:pt x="195" y="126"/>
                    </a:lnTo>
                    <a:lnTo>
                      <a:pt x="128" y="180"/>
                    </a:lnTo>
                    <a:lnTo>
                      <a:pt x="73" y="240"/>
                    </a:lnTo>
                    <a:lnTo>
                      <a:pt x="37" y="305"/>
                    </a:lnTo>
                    <a:lnTo>
                      <a:pt x="6" y="371"/>
                    </a:lnTo>
                    <a:lnTo>
                      <a:pt x="0" y="443"/>
                    </a:lnTo>
                    <a:lnTo>
                      <a:pt x="6" y="497"/>
                    </a:lnTo>
                    <a:lnTo>
                      <a:pt x="18" y="545"/>
                    </a:lnTo>
                    <a:lnTo>
                      <a:pt x="43" y="593"/>
                    </a:lnTo>
                    <a:lnTo>
                      <a:pt x="73" y="641"/>
                    </a:lnTo>
                    <a:lnTo>
                      <a:pt x="97" y="641"/>
                    </a:lnTo>
                    <a:lnTo>
                      <a:pt x="67" y="593"/>
                    </a:lnTo>
                    <a:lnTo>
                      <a:pt x="43" y="545"/>
                    </a:lnTo>
                    <a:lnTo>
                      <a:pt x="24" y="497"/>
                    </a:lnTo>
                    <a:lnTo>
                      <a:pt x="18" y="443"/>
                    </a:lnTo>
                    <a:lnTo>
                      <a:pt x="18" y="443"/>
                    </a:lnTo>
                    <a:close/>
                  </a:path>
                </a:pathLst>
              </a:custGeom>
              <a:solidFill>
                <a:schemeClr val="accent2"/>
              </a:solidFill>
              <a:ln w="9525">
                <a:noFill/>
                <a:round/>
                <a:headEnd/>
                <a:tailEnd/>
              </a:ln>
            </p:spPr>
            <p:txBody>
              <a:bodyPr/>
              <a:lstStyle/>
              <a:p>
                <a:pPr>
                  <a:defRPr/>
                </a:pPr>
                <a:endParaRPr lang="en-GB"/>
              </a:p>
            </p:txBody>
          </p:sp>
        </p:grpSp>
        <p:grpSp>
          <p:nvGrpSpPr>
            <p:cNvPr id="8" name="Group 35"/>
            <p:cNvGrpSpPr>
              <a:grpSpLocks/>
            </p:cNvGrpSpPr>
            <p:nvPr userDrawn="1"/>
          </p:nvGrpSpPr>
          <p:grpSpPr bwMode="auto">
            <a:xfrm>
              <a:off x="4128" y="3360"/>
              <a:ext cx="1351" cy="821"/>
              <a:chOff x="4128" y="3360"/>
              <a:chExt cx="1351" cy="821"/>
            </a:xfrm>
          </p:grpSpPr>
          <p:sp>
            <p:nvSpPr>
              <p:cNvPr id="22" name="Freeform 36"/>
              <p:cNvSpPr>
                <a:spLocks noEditPoints="1"/>
              </p:cNvSpPr>
              <p:nvPr/>
            </p:nvSpPr>
            <p:spPr bwMode="hidden">
              <a:xfrm>
                <a:off x="4200" y="3402"/>
                <a:ext cx="1201" cy="731"/>
              </a:xfrm>
              <a:custGeom>
                <a:avLst/>
                <a:gdLst/>
                <a:ahLst/>
                <a:cxnLst>
                  <a:cxn ang="0">
                    <a:pos x="484" y="6"/>
                  </a:cxn>
                  <a:cxn ang="0">
                    <a:pos x="263" y="60"/>
                  </a:cxn>
                  <a:cxn ang="0">
                    <a:pos x="101" y="162"/>
                  </a:cxn>
                  <a:cxn ang="0">
                    <a:pos x="12" y="294"/>
                  </a:cxn>
                  <a:cxn ang="0">
                    <a:pos x="0" y="366"/>
                  </a:cxn>
                  <a:cxn ang="0">
                    <a:pos x="12" y="437"/>
                  </a:cxn>
                  <a:cxn ang="0">
                    <a:pos x="101" y="569"/>
                  </a:cxn>
                  <a:cxn ang="0">
                    <a:pos x="263" y="671"/>
                  </a:cxn>
                  <a:cxn ang="0">
                    <a:pos x="484" y="725"/>
                  </a:cxn>
                  <a:cxn ang="0">
                    <a:pos x="723" y="725"/>
                  </a:cxn>
                  <a:cxn ang="0">
                    <a:pos x="938" y="671"/>
                  </a:cxn>
                  <a:cxn ang="0">
                    <a:pos x="1100" y="569"/>
                  </a:cxn>
                  <a:cxn ang="0">
                    <a:pos x="1189" y="437"/>
                  </a:cxn>
                  <a:cxn ang="0">
                    <a:pos x="1201" y="366"/>
                  </a:cxn>
                  <a:cxn ang="0">
                    <a:pos x="1189" y="294"/>
                  </a:cxn>
                  <a:cxn ang="0">
                    <a:pos x="1100" y="162"/>
                  </a:cxn>
                  <a:cxn ang="0">
                    <a:pos x="938" y="60"/>
                  </a:cxn>
                  <a:cxn ang="0">
                    <a:pos x="723" y="6"/>
                  </a:cxn>
                  <a:cxn ang="0">
                    <a:pos x="604" y="0"/>
                  </a:cxn>
                  <a:cxn ang="0">
                    <a:pos x="490" y="701"/>
                  </a:cxn>
                  <a:cxn ang="0">
                    <a:pos x="287" y="647"/>
                  </a:cxn>
                  <a:cxn ang="0">
                    <a:pos x="131" y="557"/>
                  </a:cxn>
                  <a:cxn ang="0">
                    <a:pos x="48" y="437"/>
                  </a:cxn>
                  <a:cxn ang="0">
                    <a:pos x="36" y="366"/>
                  </a:cxn>
                  <a:cxn ang="0">
                    <a:pos x="48" y="300"/>
                  </a:cxn>
                  <a:cxn ang="0">
                    <a:pos x="131" y="174"/>
                  </a:cxn>
                  <a:cxn ang="0">
                    <a:pos x="287" y="84"/>
                  </a:cxn>
                  <a:cxn ang="0">
                    <a:pos x="490" y="30"/>
                  </a:cxn>
                  <a:cxn ang="0">
                    <a:pos x="717" y="30"/>
                  </a:cxn>
                  <a:cxn ang="0">
                    <a:pos x="920" y="84"/>
                  </a:cxn>
                  <a:cxn ang="0">
                    <a:pos x="1070" y="174"/>
                  </a:cxn>
                  <a:cxn ang="0">
                    <a:pos x="1153" y="300"/>
                  </a:cxn>
                  <a:cxn ang="0">
                    <a:pos x="1153" y="437"/>
                  </a:cxn>
                  <a:cxn ang="0">
                    <a:pos x="1070" y="557"/>
                  </a:cxn>
                  <a:cxn ang="0">
                    <a:pos x="920" y="647"/>
                  </a:cxn>
                  <a:cxn ang="0">
                    <a:pos x="717" y="701"/>
                  </a:cxn>
                  <a:cxn ang="0">
                    <a:pos x="604" y="707"/>
                  </a:cxn>
                </a:cxnLst>
                <a:rect l="0" t="0" r="r" b="b"/>
                <a:pathLst>
                  <a:path w="1201" h="731">
                    <a:moveTo>
                      <a:pt x="604" y="0"/>
                    </a:moveTo>
                    <a:lnTo>
                      <a:pt x="484" y="6"/>
                    </a:lnTo>
                    <a:lnTo>
                      <a:pt x="370" y="30"/>
                    </a:lnTo>
                    <a:lnTo>
                      <a:pt x="263" y="60"/>
                    </a:lnTo>
                    <a:lnTo>
                      <a:pt x="179" y="108"/>
                    </a:lnTo>
                    <a:lnTo>
                      <a:pt x="101" y="162"/>
                    </a:lnTo>
                    <a:lnTo>
                      <a:pt x="48" y="222"/>
                    </a:lnTo>
                    <a:lnTo>
                      <a:pt x="12" y="294"/>
                    </a:lnTo>
                    <a:lnTo>
                      <a:pt x="6" y="330"/>
                    </a:lnTo>
                    <a:lnTo>
                      <a:pt x="0" y="366"/>
                    </a:lnTo>
                    <a:lnTo>
                      <a:pt x="6" y="401"/>
                    </a:lnTo>
                    <a:lnTo>
                      <a:pt x="12" y="437"/>
                    </a:lnTo>
                    <a:lnTo>
                      <a:pt x="48" y="509"/>
                    </a:lnTo>
                    <a:lnTo>
                      <a:pt x="101" y="569"/>
                    </a:lnTo>
                    <a:lnTo>
                      <a:pt x="179" y="623"/>
                    </a:lnTo>
                    <a:lnTo>
                      <a:pt x="263" y="671"/>
                    </a:lnTo>
                    <a:lnTo>
                      <a:pt x="370" y="701"/>
                    </a:lnTo>
                    <a:lnTo>
                      <a:pt x="484" y="725"/>
                    </a:lnTo>
                    <a:lnTo>
                      <a:pt x="604" y="731"/>
                    </a:lnTo>
                    <a:lnTo>
                      <a:pt x="723" y="725"/>
                    </a:lnTo>
                    <a:lnTo>
                      <a:pt x="837" y="701"/>
                    </a:lnTo>
                    <a:lnTo>
                      <a:pt x="938" y="671"/>
                    </a:lnTo>
                    <a:lnTo>
                      <a:pt x="1028" y="623"/>
                    </a:lnTo>
                    <a:lnTo>
                      <a:pt x="1100" y="569"/>
                    </a:lnTo>
                    <a:lnTo>
                      <a:pt x="1153" y="509"/>
                    </a:lnTo>
                    <a:lnTo>
                      <a:pt x="1189" y="437"/>
                    </a:lnTo>
                    <a:lnTo>
                      <a:pt x="1201" y="401"/>
                    </a:lnTo>
                    <a:lnTo>
                      <a:pt x="1201" y="366"/>
                    </a:lnTo>
                    <a:lnTo>
                      <a:pt x="1201" y="330"/>
                    </a:lnTo>
                    <a:lnTo>
                      <a:pt x="1189" y="294"/>
                    </a:lnTo>
                    <a:lnTo>
                      <a:pt x="1153" y="222"/>
                    </a:lnTo>
                    <a:lnTo>
                      <a:pt x="1100" y="162"/>
                    </a:lnTo>
                    <a:lnTo>
                      <a:pt x="1028" y="108"/>
                    </a:lnTo>
                    <a:lnTo>
                      <a:pt x="938" y="60"/>
                    </a:lnTo>
                    <a:lnTo>
                      <a:pt x="837" y="30"/>
                    </a:lnTo>
                    <a:lnTo>
                      <a:pt x="723" y="6"/>
                    </a:lnTo>
                    <a:lnTo>
                      <a:pt x="604" y="0"/>
                    </a:lnTo>
                    <a:lnTo>
                      <a:pt x="604" y="0"/>
                    </a:lnTo>
                    <a:close/>
                    <a:moveTo>
                      <a:pt x="604" y="707"/>
                    </a:moveTo>
                    <a:lnTo>
                      <a:pt x="490" y="701"/>
                    </a:lnTo>
                    <a:lnTo>
                      <a:pt x="382" y="683"/>
                    </a:lnTo>
                    <a:lnTo>
                      <a:pt x="287" y="647"/>
                    </a:lnTo>
                    <a:lnTo>
                      <a:pt x="203" y="611"/>
                    </a:lnTo>
                    <a:lnTo>
                      <a:pt x="131" y="557"/>
                    </a:lnTo>
                    <a:lnTo>
                      <a:pt x="83" y="497"/>
                    </a:lnTo>
                    <a:lnTo>
                      <a:pt x="48" y="437"/>
                    </a:lnTo>
                    <a:lnTo>
                      <a:pt x="42" y="401"/>
                    </a:lnTo>
                    <a:lnTo>
                      <a:pt x="36" y="366"/>
                    </a:lnTo>
                    <a:lnTo>
                      <a:pt x="42" y="330"/>
                    </a:lnTo>
                    <a:lnTo>
                      <a:pt x="48" y="300"/>
                    </a:lnTo>
                    <a:lnTo>
                      <a:pt x="83" y="234"/>
                    </a:lnTo>
                    <a:lnTo>
                      <a:pt x="131" y="174"/>
                    </a:lnTo>
                    <a:lnTo>
                      <a:pt x="203" y="126"/>
                    </a:lnTo>
                    <a:lnTo>
                      <a:pt x="287" y="84"/>
                    </a:lnTo>
                    <a:lnTo>
                      <a:pt x="382" y="54"/>
                    </a:lnTo>
                    <a:lnTo>
                      <a:pt x="490" y="30"/>
                    </a:lnTo>
                    <a:lnTo>
                      <a:pt x="604" y="24"/>
                    </a:lnTo>
                    <a:lnTo>
                      <a:pt x="717" y="30"/>
                    </a:lnTo>
                    <a:lnTo>
                      <a:pt x="825" y="54"/>
                    </a:lnTo>
                    <a:lnTo>
                      <a:pt x="920" y="84"/>
                    </a:lnTo>
                    <a:lnTo>
                      <a:pt x="1004" y="126"/>
                    </a:lnTo>
                    <a:lnTo>
                      <a:pt x="1070" y="174"/>
                    </a:lnTo>
                    <a:lnTo>
                      <a:pt x="1124" y="234"/>
                    </a:lnTo>
                    <a:lnTo>
                      <a:pt x="1153" y="300"/>
                    </a:lnTo>
                    <a:lnTo>
                      <a:pt x="1165" y="366"/>
                    </a:lnTo>
                    <a:lnTo>
                      <a:pt x="1153" y="437"/>
                    </a:lnTo>
                    <a:lnTo>
                      <a:pt x="1124" y="497"/>
                    </a:lnTo>
                    <a:lnTo>
                      <a:pt x="1070" y="557"/>
                    </a:lnTo>
                    <a:lnTo>
                      <a:pt x="1004" y="611"/>
                    </a:lnTo>
                    <a:lnTo>
                      <a:pt x="920" y="647"/>
                    </a:lnTo>
                    <a:lnTo>
                      <a:pt x="825" y="683"/>
                    </a:lnTo>
                    <a:lnTo>
                      <a:pt x="717" y="701"/>
                    </a:lnTo>
                    <a:lnTo>
                      <a:pt x="604" y="707"/>
                    </a:lnTo>
                    <a:lnTo>
                      <a:pt x="604" y="707"/>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GB"/>
              </a:p>
            </p:txBody>
          </p:sp>
          <p:sp>
            <p:nvSpPr>
              <p:cNvPr id="23" name="Freeform 37"/>
              <p:cNvSpPr>
                <a:spLocks/>
              </p:cNvSpPr>
              <p:nvPr/>
            </p:nvSpPr>
            <p:spPr bwMode="hidden">
              <a:xfrm>
                <a:off x="4128" y="3366"/>
                <a:ext cx="544" cy="737"/>
              </a:xfrm>
              <a:custGeom>
                <a:avLst/>
                <a:gdLst/>
                <a:ahLst/>
                <a:cxnLst>
                  <a:cxn ang="0">
                    <a:pos x="24" y="402"/>
                  </a:cxn>
                  <a:cxn ang="0">
                    <a:pos x="36" y="330"/>
                  </a:cxn>
                  <a:cxn ang="0">
                    <a:pos x="66" y="264"/>
                  </a:cxn>
                  <a:cxn ang="0">
                    <a:pos x="108" y="204"/>
                  </a:cxn>
                  <a:cxn ang="0">
                    <a:pos x="173" y="150"/>
                  </a:cxn>
                  <a:cxn ang="0">
                    <a:pos x="251" y="102"/>
                  </a:cxn>
                  <a:cxn ang="0">
                    <a:pos x="335" y="60"/>
                  </a:cxn>
                  <a:cxn ang="0">
                    <a:pos x="436" y="30"/>
                  </a:cxn>
                  <a:cxn ang="0">
                    <a:pos x="544" y="12"/>
                  </a:cxn>
                  <a:cxn ang="0">
                    <a:pos x="544" y="0"/>
                  </a:cxn>
                  <a:cxn ang="0">
                    <a:pos x="430" y="18"/>
                  </a:cxn>
                  <a:cxn ang="0">
                    <a:pos x="329" y="48"/>
                  </a:cxn>
                  <a:cxn ang="0">
                    <a:pos x="233" y="90"/>
                  </a:cxn>
                  <a:cxn ang="0">
                    <a:pos x="155" y="138"/>
                  </a:cxn>
                  <a:cxn ang="0">
                    <a:pos x="90" y="198"/>
                  </a:cxn>
                  <a:cxn ang="0">
                    <a:pos x="42" y="258"/>
                  </a:cxn>
                  <a:cxn ang="0">
                    <a:pos x="12" y="330"/>
                  </a:cxn>
                  <a:cxn ang="0">
                    <a:pos x="0" y="402"/>
                  </a:cxn>
                  <a:cxn ang="0">
                    <a:pos x="6" y="455"/>
                  </a:cxn>
                  <a:cxn ang="0">
                    <a:pos x="18" y="503"/>
                  </a:cxn>
                  <a:cxn ang="0">
                    <a:pos x="42" y="545"/>
                  </a:cxn>
                  <a:cxn ang="0">
                    <a:pos x="78" y="593"/>
                  </a:cxn>
                  <a:cxn ang="0">
                    <a:pos x="114" y="635"/>
                  </a:cxn>
                  <a:cxn ang="0">
                    <a:pos x="161" y="671"/>
                  </a:cxn>
                  <a:cxn ang="0">
                    <a:pos x="221" y="707"/>
                  </a:cxn>
                  <a:cxn ang="0">
                    <a:pos x="281" y="737"/>
                  </a:cxn>
                  <a:cxn ang="0">
                    <a:pos x="323" y="737"/>
                  </a:cxn>
                  <a:cxn ang="0">
                    <a:pos x="257" y="707"/>
                  </a:cxn>
                  <a:cxn ang="0">
                    <a:pos x="203" y="671"/>
                  </a:cxn>
                  <a:cxn ang="0">
                    <a:pos x="149" y="635"/>
                  </a:cxn>
                  <a:cxn ang="0">
                    <a:pos x="108" y="593"/>
                  </a:cxn>
                  <a:cxn ang="0">
                    <a:pos x="72" y="551"/>
                  </a:cxn>
                  <a:cxn ang="0">
                    <a:pos x="48" y="503"/>
                  </a:cxn>
                  <a:cxn ang="0">
                    <a:pos x="30" y="455"/>
                  </a:cxn>
                  <a:cxn ang="0">
                    <a:pos x="24" y="402"/>
                  </a:cxn>
                  <a:cxn ang="0">
                    <a:pos x="24" y="402"/>
                  </a:cxn>
                </a:cxnLst>
                <a:rect l="0" t="0" r="r" b="b"/>
                <a:pathLst>
                  <a:path w="544" h="737">
                    <a:moveTo>
                      <a:pt x="24" y="402"/>
                    </a:moveTo>
                    <a:lnTo>
                      <a:pt x="36" y="330"/>
                    </a:lnTo>
                    <a:lnTo>
                      <a:pt x="66" y="264"/>
                    </a:lnTo>
                    <a:lnTo>
                      <a:pt x="108" y="204"/>
                    </a:lnTo>
                    <a:lnTo>
                      <a:pt x="173" y="150"/>
                    </a:lnTo>
                    <a:lnTo>
                      <a:pt x="251" y="102"/>
                    </a:lnTo>
                    <a:lnTo>
                      <a:pt x="335" y="60"/>
                    </a:lnTo>
                    <a:lnTo>
                      <a:pt x="436" y="30"/>
                    </a:lnTo>
                    <a:lnTo>
                      <a:pt x="544" y="12"/>
                    </a:lnTo>
                    <a:lnTo>
                      <a:pt x="544" y="0"/>
                    </a:lnTo>
                    <a:lnTo>
                      <a:pt x="430" y="18"/>
                    </a:lnTo>
                    <a:lnTo>
                      <a:pt x="329" y="48"/>
                    </a:lnTo>
                    <a:lnTo>
                      <a:pt x="233" y="90"/>
                    </a:lnTo>
                    <a:lnTo>
                      <a:pt x="155" y="138"/>
                    </a:lnTo>
                    <a:lnTo>
                      <a:pt x="90" y="198"/>
                    </a:lnTo>
                    <a:lnTo>
                      <a:pt x="42" y="258"/>
                    </a:lnTo>
                    <a:lnTo>
                      <a:pt x="12" y="330"/>
                    </a:lnTo>
                    <a:lnTo>
                      <a:pt x="0" y="402"/>
                    </a:lnTo>
                    <a:lnTo>
                      <a:pt x="6" y="455"/>
                    </a:lnTo>
                    <a:lnTo>
                      <a:pt x="18" y="503"/>
                    </a:lnTo>
                    <a:lnTo>
                      <a:pt x="42" y="545"/>
                    </a:lnTo>
                    <a:lnTo>
                      <a:pt x="78" y="593"/>
                    </a:lnTo>
                    <a:lnTo>
                      <a:pt x="114" y="635"/>
                    </a:lnTo>
                    <a:lnTo>
                      <a:pt x="161" y="671"/>
                    </a:lnTo>
                    <a:lnTo>
                      <a:pt x="221" y="707"/>
                    </a:lnTo>
                    <a:lnTo>
                      <a:pt x="281" y="737"/>
                    </a:lnTo>
                    <a:lnTo>
                      <a:pt x="323" y="737"/>
                    </a:lnTo>
                    <a:lnTo>
                      <a:pt x="257" y="707"/>
                    </a:lnTo>
                    <a:lnTo>
                      <a:pt x="203" y="671"/>
                    </a:lnTo>
                    <a:lnTo>
                      <a:pt x="149" y="635"/>
                    </a:lnTo>
                    <a:lnTo>
                      <a:pt x="108" y="593"/>
                    </a:lnTo>
                    <a:lnTo>
                      <a:pt x="72" y="551"/>
                    </a:lnTo>
                    <a:lnTo>
                      <a:pt x="48" y="503"/>
                    </a:lnTo>
                    <a:lnTo>
                      <a:pt x="30" y="455"/>
                    </a:lnTo>
                    <a:lnTo>
                      <a:pt x="24" y="402"/>
                    </a:lnTo>
                    <a:lnTo>
                      <a:pt x="24" y="402"/>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GB"/>
              </a:p>
            </p:txBody>
          </p:sp>
          <p:sp>
            <p:nvSpPr>
              <p:cNvPr id="24" name="Freeform 38"/>
              <p:cNvSpPr>
                <a:spLocks/>
              </p:cNvSpPr>
              <p:nvPr/>
            </p:nvSpPr>
            <p:spPr bwMode="hidden">
              <a:xfrm>
                <a:off x="4792" y="3360"/>
                <a:ext cx="609" cy="252"/>
              </a:xfrm>
              <a:custGeom>
                <a:avLst/>
                <a:gdLst/>
                <a:ahLst/>
                <a:cxnLst>
                  <a:cxn ang="0">
                    <a:pos x="12" y="12"/>
                  </a:cxn>
                  <a:cxn ang="0">
                    <a:pos x="113" y="18"/>
                  </a:cxn>
                  <a:cxn ang="0">
                    <a:pos x="203" y="30"/>
                  </a:cxn>
                  <a:cxn ang="0">
                    <a:pos x="292" y="48"/>
                  </a:cxn>
                  <a:cxn ang="0">
                    <a:pos x="376" y="78"/>
                  </a:cxn>
                  <a:cxn ang="0">
                    <a:pos x="448" y="114"/>
                  </a:cxn>
                  <a:cxn ang="0">
                    <a:pos x="514" y="156"/>
                  </a:cxn>
                  <a:cxn ang="0">
                    <a:pos x="567" y="198"/>
                  </a:cxn>
                  <a:cxn ang="0">
                    <a:pos x="609" y="252"/>
                  </a:cxn>
                  <a:cxn ang="0">
                    <a:pos x="609" y="216"/>
                  </a:cxn>
                  <a:cxn ang="0">
                    <a:pos x="561" y="168"/>
                  </a:cxn>
                  <a:cxn ang="0">
                    <a:pos x="502" y="126"/>
                  </a:cxn>
                  <a:cxn ang="0">
                    <a:pos x="436" y="90"/>
                  </a:cxn>
                  <a:cxn ang="0">
                    <a:pos x="364" y="60"/>
                  </a:cxn>
                  <a:cxn ang="0">
                    <a:pos x="286" y="36"/>
                  </a:cxn>
                  <a:cxn ang="0">
                    <a:pos x="197" y="18"/>
                  </a:cxn>
                  <a:cxn ang="0">
                    <a:pos x="107" y="6"/>
                  </a:cxn>
                  <a:cxn ang="0">
                    <a:pos x="12" y="0"/>
                  </a:cxn>
                  <a:cxn ang="0">
                    <a:pos x="6" y="0"/>
                  </a:cxn>
                  <a:cxn ang="0">
                    <a:pos x="0" y="0"/>
                  </a:cxn>
                  <a:cxn ang="0">
                    <a:pos x="0" y="12"/>
                  </a:cxn>
                  <a:cxn ang="0">
                    <a:pos x="6" y="12"/>
                  </a:cxn>
                  <a:cxn ang="0">
                    <a:pos x="12" y="12"/>
                  </a:cxn>
                  <a:cxn ang="0">
                    <a:pos x="12" y="12"/>
                  </a:cxn>
                </a:cxnLst>
                <a:rect l="0" t="0" r="r" b="b"/>
                <a:pathLst>
                  <a:path w="609" h="252">
                    <a:moveTo>
                      <a:pt x="12" y="12"/>
                    </a:moveTo>
                    <a:lnTo>
                      <a:pt x="113" y="18"/>
                    </a:lnTo>
                    <a:lnTo>
                      <a:pt x="203" y="30"/>
                    </a:lnTo>
                    <a:lnTo>
                      <a:pt x="292" y="48"/>
                    </a:lnTo>
                    <a:lnTo>
                      <a:pt x="376" y="78"/>
                    </a:lnTo>
                    <a:lnTo>
                      <a:pt x="448" y="114"/>
                    </a:lnTo>
                    <a:lnTo>
                      <a:pt x="514" y="156"/>
                    </a:lnTo>
                    <a:lnTo>
                      <a:pt x="567" y="198"/>
                    </a:lnTo>
                    <a:lnTo>
                      <a:pt x="609" y="252"/>
                    </a:lnTo>
                    <a:lnTo>
                      <a:pt x="609" y="216"/>
                    </a:lnTo>
                    <a:lnTo>
                      <a:pt x="561" y="168"/>
                    </a:lnTo>
                    <a:lnTo>
                      <a:pt x="502" y="126"/>
                    </a:lnTo>
                    <a:lnTo>
                      <a:pt x="436" y="90"/>
                    </a:lnTo>
                    <a:lnTo>
                      <a:pt x="364" y="60"/>
                    </a:lnTo>
                    <a:lnTo>
                      <a:pt x="286" y="36"/>
                    </a:lnTo>
                    <a:lnTo>
                      <a:pt x="197" y="18"/>
                    </a:lnTo>
                    <a:lnTo>
                      <a:pt x="107" y="6"/>
                    </a:lnTo>
                    <a:lnTo>
                      <a:pt x="12" y="0"/>
                    </a:lnTo>
                    <a:lnTo>
                      <a:pt x="6" y="0"/>
                    </a:lnTo>
                    <a:lnTo>
                      <a:pt x="0" y="0"/>
                    </a:lnTo>
                    <a:lnTo>
                      <a:pt x="0" y="12"/>
                    </a:lnTo>
                    <a:lnTo>
                      <a:pt x="6" y="12"/>
                    </a:lnTo>
                    <a:lnTo>
                      <a:pt x="12" y="12"/>
                    </a:lnTo>
                    <a:lnTo>
                      <a:pt x="12" y="12"/>
                    </a:lnTo>
                    <a:close/>
                  </a:path>
                </a:pathLst>
              </a:custGeom>
              <a:gradFill rotWithShape="0">
                <a:gsLst>
                  <a:gs pos="0">
                    <a:schemeClr val="accent2">
                      <a:gamma/>
                      <a:tint val="94118"/>
                      <a:invGamma/>
                    </a:schemeClr>
                  </a:gs>
                  <a:gs pos="100000">
                    <a:schemeClr val="accent2"/>
                  </a:gs>
                </a:gsLst>
                <a:lin ang="5400000" scaled="1"/>
              </a:gradFill>
              <a:ln w="9525">
                <a:noFill/>
                <a:round/>
                <a:headEnd/>
                <a:tailEnd/>
              </a:ln>
            </p:spPr>
            <p:txBody>
              <a:bodyPr/>
              <a:lstStyle/>
              <a:p>
                <a:pPr>
                  <a:defRPr/>
                </a:pPr>
                <a:endParaRPr lang="en-GB"/>
              </a:p>
            </p:txBody>
          </p:sp>
          <p:sp>
            <p:nvSpPr>
              <p:cNvPr id="25" name="Freeform 39"/>
              <p:cNvSpPr>
                <a:spLocks/>
              </p:cNvSpPr>
              <p:nvPr/>
            </p:nvSpPr>
            <p:spPr bwMode="hidden">
              <a:xfrm>
                <a:off x="5246" y="4007"/>
                <a:ext cx="72" cy="54"/>
              </a:xfrm>
              <a:custGeom>
                <a:avLst/>
                <a:gdLst/>
                <a:ahLst/>
                <a:cxnLst>
                  <a:cxn ang="0">
                    <a:pos x="72" y="0"/>
                  </a:cxn>
                  <a:cxn ang="0">
                    <a:pos x="36" y="30"/>
                  </a:cxn>
                  <a:cxn ang="0">
                    <a:pos x="0" y="54"/>
                  </a:cxn>
                  <a:cxn ang="0">
                    <a:pos x="36" y="54"/>
                  </a:cxn>
                  <a:cxn ang="0">
                    <a:pos x="54" y="42"/>
                  </a:cxn>
                  <a:cxn ang="0">
                    <a:pos x="72" y="24"/>
                  </a:cxn>
                  <a:cxn ang="0">
                    <a:pos x="72" y="24"/>
                  </a:cxn>
                  <a:cxn ang="0">
                    <a:pos x="72" y="0"/>
                  </a:cxn>
                  <a:cxn ang="0">
                    <a:pos x="72" y="0"/>
                  </a:cxn>
                </a:cxnLst>
                <a:rect l="0" t="0" r="r" b="b"/>
                <a:pathLst>
                  <a:path w="72" h="54">
                    <a:moveTo>
                      <a:pt x="72" y="0"/>
                    </a:moveTo>
                    <a:lnTo>
                      <a:pt x="36" y="30"/>
                    </a:lnTo>
                    <a:lnTo>
                      <a:pt x="0" y="54"/>
                    </a:lnTo>
                    <a:lnTo>
                      <a:pt x="36" y="54"/>
                    </a:lnTo>
                    <a:lnTo>
                      <a:pt x="54" y="42"/>
                    </a:lnTo>
                    <a:lnTo>
                      <a:pt x="72" y="24"/>
                    </a:lnTo>
                    <a:lnTo>
                      <a:pt x="72" y="24"/>
                    </a:lnTo>
                    <a:lnTo>
                      <a:pt x="72" y="0"/>
                    </a:lnTo>
                    <a:lnTo>
                      <a:pt x="72" y="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GB"/>
              </a:p>
            </p:txBody>
          </p:sp>
          <p:sp>
            <p:nvSpPr>
              <p:cNvPr id="26" name="Freeform 40"/>
              <p:cNvSpPr>
                <a:spLocks/>
              </p:cNvSpPr>
              <p:nvPr/>
            </p:nvSpPr>
            <p:spPr bwMode="hidden">
              <a:xfrm>
                <a:off x="4505" y="4073"/>
                <a:ext cx="705" cy="108"/>
              </a:xfrm>
              <a:custGeom>
                <a:avLst/>
                <a:gdLst/>
                <a:ahLst/>
                <a:cxnLst>
                  <a:cxn ang="0">
                    <a:pos x="299" y="90"/>
                  </a:cxn>
                  <a:cxn ang="0">
                    <a:pos x="221" y="90"/>
                  </a:cxn>
                  <a:cxn ang="0">
                    <a:pos x="143" y="78"/>
                  </a:cxn>
                  <a:cxn ang="0">
                    <a:pos x="0" y="48"/>
                  </a:cxn>
                  <a:cxn ang="0">
                    <a:pos x="0" y="66"/>
                  </a:cxn>
                  <a:cxn ang="0">
                    <a:pos x="143" y="96"/>
                  </a:cxn>
                  <a:cxn ang="0">
                    <a:pos x="221" y="108"/>
                  </a:cxn>
                  <a:cxn ang="0">
                    <a:pos x="299" y="108"/>
                  </a:cxn>
                  <a:cxn ang="0">
                    <a:pos x="412" y="102"/>
                  </a:cxn>
                  <a:cxn ang="0">
                    <a:pos x="520" y="84"/>
                  </a:cxn>
                  <a:cxn ang="0">
                    <a:pos x="615" y="60"/>
                  </a:cxn>
                  <a:cxn ang="0">
                    <a:pos x="705" y="24"/>
                  </a:cxn>
                  <a:cxn ang="0">
                    <a:pos x="705" y="0"/>
                  </a:cxn>
                  <a:cxn ang="0">
                    <a:pos x="615" y="42"/>
                  </a:cxn>
                  <a:cxn ang="0">
                    <a:pos x="520" y="66"/>
                  </a:cxn>
                  <a:cxn ang="0">
                    <a:pos x="412" y="84"/>
                  </a:cxn>
                  <a:cxn ang="0">
                    <a:pos x="299" y="90"/>
                  </a:cxn>
                  <a:cxn ang="0">
                    <a:pos x="299" y="90"/>
                  </a:cxn>
                </a:cxnLst>
                <a:rect l="0" t="0" r="r" b="b"/>
                <a:pathLst>
                  <a:path w="705" h="108">
                    <a:moveTo>
                      <a:pt x="299" y="90"/>
                    </a:moveTo>
                    <a:lnTo>
                      <a:pt x="221" y="90"/>
                    </a:lnTo>
                    <a:lnTo>
                      <a:pt x="143" y="78"/>
                    </a:lnTo>
                    <a:lnTo>
                      <a:pt x="0" y="48"/>
                    </a:lnTo>
                    <a:lnTo>
                      <a:pt x="0" y="66"/>
                    </a:lnTo>
                    <a:lnTo>
                      <a:pt x="143" y="96"/>
                    </a:lnTo>
                    <a:lnTo>
                      <a:pt x="221" y="108"/>
                    </a:lnTo>
                    <a:lnTo>
                      <a:pt x="299" y="108"/>
                    </a:lnTo>
                    <a:lnTo>
                      <a:pt x="412" y="102"/>
                    </a:lnTo>
                    <a:lnTo>
                      <a:pt x="520" y="84"/>
                    </a:lnTo>
                    <a:lnTo>
                      <a:pt x="615" y="60"/>
                    </a:lnTo>
                    <a:lnTo>
                      <a:pt x="705" y="24"/>
                    </a:lnTo>
                    <a:lnTo>
                      <a:pt x="705" y="0"/>
                    </a:lnTo>
                    <a:lnTo>
                      <a:pt x="615" y="42"/>
                    </a:lnTo>
                    <a:lnTo>
                      <a:pt x="520" y="66"/>
                    </a:lnTo>
                    <a:lnTo>
                      <a:pt x="412" y="84"/>
                    </a:lnTo>
                    <a:lnTo>
                      <a:pt x="299" y="90"/>
                    </a:lnTo>
                    <a:lnTo>
                      <a:pt x="29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GB"/>
              </a:p>
            </p:txBody>
          </p:sp>
          <p:sp>
            <p:nvSpPr>
              <p:cNvPr id="27" name="Freeform 41"/>
              <p:cNvSpPr>
                <a:spLocks/>
              </p:cNvSpPr>
              <p:nvPr/>
            </p:nvSpPr>
            <p:spPr bwMode="hidden">
              <a:xfrm>
                <a:off x="5336" y="3654"/>
                <a:ext cx="143" cy="341"/>
              </a:xfrm>
              <a:custGeom>
                <a:avLst/>
                <a:gdLst/>
                <a:ahLst/>
                <a:cxnLst>
                  <a:cxn ang="0">
                    <a:pos x="119" y="114"/>
                  </a:cxn>
                  <a:cxn ang="0">
                    <a:pos x="113" y="173"/>
                  </a:cxn>
                  <a:cxn ang="0">
                    <a:pos x="89" y="239"/>
                  </a:cxn>
                  <a:cxn ang="0">
                    <a:pos x="47" y="293"/>
                  </a:cxn>
                  <a:cxn ang="0">
                    <a:pos x="0" y="341"/>
                  </a:cxn>
                  <a:cxn ang="0">
                    <a:pos x="29" y="341"/>
                  </a:cxn>
                  <a:cxn ang="0">
                    <a:pos x="77" y="287"/>
                  </a:cxn>
                  <a:cxn ang="0">
                    <a:pos x="113" y="233"/>
                  </a:cxn>
                  <a:cxn ang="0">
                    <a:pos x="137" y="173"/>
                  </a:cxn>
                  <a:cxn ang="0">
                    <a:pos x="143" y="114"/>
                  </a:cxn>
                  <a:cxn ang="0">
                    <a:pos x="137" y="60"/>
                  </a:cxn>
                  <a:cxn ang="0">
                    <a:pos x="119" y="0"/>
                  </a:cxn>
                  <a:cxn ang="0">
                    <a:pos x="89" y="0"/>
                  </a:cxn>
                  <a:cxn ang="0">
                    <a:pos x="113" y="60"/>
                  </a:cxn>
                  <a:cxn ang="0">
                    <a:pos x="119" y="114"/>
                  </a:cxn>
                  <a:cxn ang="0">
                    <a:pos x="119" y="114"/>
                  </a:cxn>
                </a:cxnLst>
                <a:rect l="0" t="0" r="r" b="b"/>
                <a:pathLst>
                  <a:path w="143" h="341">
                    <a:moveTo>
                      <a:pt x="119" y="114"/>
                    </a:moveTo>
                    <a:lnTo>
                      <a:pt x="113" y="173"/>
                    </a:lnTo>
                    <a:lnTo>
                      <a:pt x="89" y="239"/>
                    </a:lnTo>
                    <a:lnTo>
                      <a:pt x="47" y="293"/>
                    </a:lnTo>
                    <a:lnTo>
                      <a:pt x="0" y="341"/>
                    </a:lnTo>
                    <a:lnTo>
                      <a:pt x="29" y="341"/>
                    </a:lnTo>
                    <a:lnTo>
                      <a:pt x="77" y="287"/>
                    </a:lnTo>
                    <a:lnTo>
                      <a:pt x="113" y="233"/>
                    </a:lnTo>
                    <a:lnTo>
                      <a:pt x="137" y="173"/>
                    </a:lnTo>
                    <a:lnTo>
                      <a:pt x="143" y="114"/>
                    </a:lnTo>
                    <a:lnTo>
                      <a:pt x="137" y="60"/>
                    </a:lnTo>
                    <a:lnTo>
                      <a:pt x="119" y="0"/>
                    </a:lnTo>
                    <a:lnTo>
                      <a:pt x="89" y="0"/>
                    </a:lnTo>
                    <a:lnTo>
                      <a:pt x="113" y="60"/>
                    </a:lnTo>
                    <a:lnTo>
                      <a:pt x="119" y="114"/>
                    </a:lnTo>
                    <a:lnTo>
                      <a:pt x="119" y="114"/>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GB"/>
              </a:p>
            </p:txBody>
          </p:sp>
          <p:sp>
            <p:nvSpPr>
              <p:cNvPr id="28" name="Freeform 42"/>
              <p:cNvSpPr>
                <a:spLocks/>
              </p:cNvSpPr>
              <p:nvPr/>
            </p:nvSpPr>
            <p:spPr bwMode="hidden">
              <a:xfrm>
                <a:off x="5061" y="3624"/>
                <a:ext cx="83" cy="90"/>
              </a:xfrm>
              <a:custGeom>
                <a:avLst/>
                <a:gdLst/>
                <a:ahLst/>
                <a:cxnLst>
                  <a:cxn ang="0">
                    <a:pos x="59" y="90"/>
                  </a:cxn>
                  <a:cxn ang="0">
                    <a:pos x="83" y="84"/>
                  </a:cxn>
                  <a:cxn ang="0">
                    <a:pos x="71" y="60"/>
                  </a:cxn>
                  <a:cxn ang="0">
                    <a:pos x="53" y="42"/>
                  </a:cxn>
                  <a:cxn ang="0">
                    <a:pos x="6" y="0"/>
                  </a:cxn>
                  <a:cxn ang="0">
                    <a:pos x="0" y="18"/>
                  </a:cxn>
                  <a:cxn ang="0">
                    <a:pos x="35" y="48"/>
                  </a:cxn>
                  <a:cxn ang="0">
                    <a:pos x="59" y="90"/>
                  </a:cxn>
                  <a:cxn ang="0">
                    <a:pos x="59" y="90"/>
                  </a:cxn>
                </a:cxnLst>
                <a:rect l="0" t="0" r="r" b="b"/>
                <a:pathLst>
                  <a:path w="83" h="90">
                    <a:moveTo>
                      <a:pt x="59" y="90"/>
                    </a:moveTo>
                    <a:lnTo>
                      <a:pt x="83" y="84"/>
                    </a:lnTo>
                    <a:lnTo>
                      <a:pt x="71" y="60"/>
                    </a:lnTo>
                    <a:lnTo>
                      <a:pt x="53" y="42"/>
                    </a:lnTo>
                    <a:lnTo>
                      <a:pt x="6" y="0"/>
                    </a:lnTo>
                    <a:lnTo>
                      <a:pt x="0" y="18"/>
                    </a:lnTo>
                    <a:lnTo>
                      <a:pt x="35" y="48"/>
                    </a:lnTo>
                    <a:lnTo>
                      <a:pt x="59" y="90"/>
                    </a:lnTo>
                    <a:lnTo>
                      <a:pt x="5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GB"/>
              </a:p>
            </p:txBody>
          </p:sp>
          <p:sp>
            <p:nvSpPr>
              <p:cNvPr id="29" name="Freeform 43"/>
              <p:cNvSpPr>
                <a:spLocks/>
              </p:cNvSpPr>
              <p:nvPr/>
            </p:nvSpPr>
            <p:spPr bwMode="hidden">
              <a:xfrm>
                <a:off x="4445" y="3552"/>
                <a:ext cx="717" cy="431"/>
              </a:xfrm>
              <a:custGeom>
                <a:avLst/>
                <a:gdLst/>
                <a:ahLst/>
                <a:cxnLst>
                  <a:cxn ang="0">
                    <a:pos x="693" y="216"/>
                  </a:cxn>
                  <a:cxn ang="0">
                    <a:pos x="687" y="257"/>
                  </a:cxn>
                  <a:cxn ang="0">
                    <a:pos x="669" y="293"/>
                  </a:cxn>
                  <a:cxn ang="0">
                    <a:pos x="633" y="329"/>
                  </a:cxn>
                  <a:cxn ang="0">
                    <a:pos x="598" y="359"/>
                  </a:cxn>
                  <a:cxn ang="0">
                    <a:pos x="544" y="383"/>
                  </a:cxn>
                  <a:cxn ang="0">
                    <a:pos x="490" y="401"/>
                  </a:cxn>
                  <a:cxn ang="0">
                    <a:pos x="424" y="413"/>
                  </a:cxn>
                  <a:cxn ang="0">
                    <a:pos x="359" y="419"/>
                  </a:cxn>
                  <a:cxn ang="0">
                    <a:pos x="293" y="413"/>
                  </a:cxn>
                  <a:cxn ang="0">
                    <a:pos x="227" y="401"/>
                  </a:cxn>
                  <a:cxn ang="0">
                    <a:pos x="173" y="383"/>
                  </a:cxn>
                  <a:cxn ang="0">
                    <a:pos x="119" y="359"/>
                  </a:cxn>
                  <a:cxn ang="0">
                    <a:pos x="84" y="329"/>
                  </a:cxn>
                  <a:cxn ang="0">
                    <a:pos x="48" y="293"/>
                  </a:cxn>
                  <a:cxn ang="0">
                    <a:pos x="30" y="257"/>
                  </a:cxn>
                  <a:cxn ang="0">
                    <a:pos x="24" y="216"/>
                  </a:cxn>
                  <a:cxn ang="0">
                    <a:pos x="30" y="174"/>
                  </a:cxn>
                  <a:cxn ang="0">
                    <a:pos x="48" y="138"/>
                  </a:cxn>
                  <a:cxn ang="0">
                    <a:pos x="84" y="102"/>
                  </a:cxn>
                  <a:cxn ang="0">
                    <a:pos x="119" y="72"/>
                  </a:cxn>
                  <a:cxn ang="0">
                    <a:pos x="173" y="48"/>
                  </a:cxn>
                  <a:cxn ang="0">
                    <a:pos x="227" y="30"/>
                  </a:cxn>
                  <a:cxn ang="0">
                    <a:pos x="293" y="18"/>
                  </a:cxn>
                  <a:cxn ang="0">
                    <a:pos x="359" y="12"/>
                  </a:cxn>
                  <a:cxn ang="0">
                    <a:pos x="418" y="18"/>
                  </a:cxn>
                  <a:cxn ang="0">
                    <a:pos x="478" y="30"/>
                  </a:cxn>
                  <a:cxn ang="0">
                    <a:pos x="532" y="48"/>
                  </a:cxn>
                  <a:cxn ang="0">
                    <a:pos x="580" y="66"/>
                  </a:cxn>
                  <a:cxn ang="0">
                    <a:pos x="586" y="48"/>
                  </a:cxn>
                  <a:cxn ang="0">
                    <a:pos x="478" y="12"/>
                  </a:cxn>
                  <a:cxn ang="0">
                    <a:pos x="418" y="6"/>
                  </a:cxn>
                  <a:cxn ang="0">
                    <a:pos x="359" y="0"/>
                  </a:cxn>
                  <a:cxn ang="0">
                    <a:pos x="287" y="6"/>
                  </a:cxn>
                  <a:cxn ang="0">
                    <a:pos x="221" y="18"/>
                  </a:cxn>
                  <a:cxn ang="0">
                    <a:pos x="161" y="36"/>
                  </a:cxn>
                  <a:cxn ang="0">
                    <a:pos x="107" y="66"/>
                  </a:cxn>
                  <a:cxn ang="0">
                    <a:pos x="60" y="96"/>
                  </a:cxn>
                  <a:cxn ang="0">
                    <a:pos x="30" y="132"/>
                  </a:cxn>
                  <a:cxn ang="0">
                    <a:pos x="6" y="174"/>
                  </a:cxn>
                  <a:cxn ang="0">
                    <a:pos x="0" y="216"/>
                  </a:cxn>
                  <a:cxn ang="0">
                    <a:pos x="6" y="257"/>
                  </a:cxn>
                  <a:cxn ang="0">
                    <a:pos x="30" y="299"/>
                  </a:cxn>
                  <a:cxn ang="0">
                    <a:pos x="60" y="335"/>
                  </a:cxn>
                  <a:cxn ang="0">
                    <a:pos x="107" y="371"/>
                  </a:cxn>
                  <a:cxn ang="0">
                    <a:pos x="161" y="395"/>
                  </a:cxn>
                  <a:cxn ang="0">
                    <a:pos x="221" y="413"/>
                  </a:cxn>
                  <a:cxn ang="0">
                    <a:pos x="287" y="425"/>
                  </a:cxn>
                  <a:cxn ang="0">
                    <a:pos x="359" y="431"/>
                  </a:cxn>
                  <a:cxn ang="0">
                    <a:pos x="430" y="425"/>
                  </a:cxn>
                  <a:cxn ang="0">
                    <a:pos x="496" y="413"/>
                  </a:cxn>
                  <a:cxn ang="0">
                    <a:pos x="562" y="395"/>
                  </a:cxn>
                  <a:cxn ang="0">
                    <a:pos x="610" y="371"/>
                  </a:cxn>
                  <a:cxn ang="0">
                    <a:pos x="657" y="335"/>
                  </a:cxn>
                  <a:cxn ang="0">
                    <a:pos x="687" y="299"/>
                  </a:cxn>
                  <a:cxn ang="0">
                    <a:pos x="711" y="257"/>
                  </a:cxn>
                  <a:cxn ang="0">
                    <a:pos x="717" y="216"/>
                  </a:cxn>
                  <a:cxn ang="0">
                    <a:pos x="717" y="204"/>
                  </a:cxn>
                  <a:cxn ang="0">
                    <a:pos x="711" y="192"/>
                  </a:cxn>
                  <a:cxn ang="0">
                    <a:pos x="687" y="198"/>
                  </a:cxn>
                  <a:cxn ang="0">
                    <a:pos x="693" y="210"/>
                  </a:cxn>
                  <a:cxn ang="0">
                    <a:pos x="693" y="216"/>
                  </a:cxn>
                  <a:cxn ang="0">
                    <a:pos x="693" y="216"/>
                  </a:cxn>
                </a:cxnLst>
                <a:rect l="0" t="0" r="r" b="b"/>
                <a:pathLst>
                  <a:path w="717" h="431">
                    <a:moveTo>
                      <a:pt x="693" y="216"/>
                    </a:moveTo>
                    <a:lnTo>
                      <a:pt x="687" y="257"/>
                    </a:lnTo>
                    <a:lnTo>
                      <a:pt x="669" y="293"/>
                    </a:lnTo>
                    <a:lnTo>
                      <a:pt x="633" y="329"/>
                    </a:lnTo>
                    <a:lnTo>
                      <a:pt x="598" y="359"/>
                    </a:lnTo>
                    <a:lnTo>
                      <a:pt x="544" y="383"/>
                    </a:lnTo>
                    <a:lnTo>
                      <a:pt x="490" y="401"/>
                    </a:lnTo>
                    <a:lnTo>
                      <a:pt x="424" y="413"/>
                    </a:lnTo>
                    <a:lnTo>
                      <a:pt x="359" y="419"/>
                    </a:lnTo>
                    <a:lnTo>
                      <a:pt x="293" y="413"/>
                    </a:lnTo>
                    <a:lnTo>
                      <a:pt x="227" y="401"/>
                    </a:lnTo>
                    <a:lnTo>
                      <a:pt x="173" y="383"/>
                    </a:lnTo>
                    <a:lnTo>
                      <a:pt x="119" y="359"/>
                    </a:lnTo>
                    <a:lnTo>
                      <a:pt x="84" y="329"/>
                    </a:lnTo>
                    <a:lnTo>
                      <a:pt x="48" y="293"/>
                    </a:lnTo>
                    <a:lnTo>
                      <a:pt x="30" y="257"/>
                    </a:lnTo>
                    <a:lnTo>
                      <a:pt x="24" y="216"/>
                    </a:lnTo>
                    <a:lnTo>
                      <a:pt x="30" y="174"/>
                    </a:lnTo>
                    <a:lnTo>
                      <a:pt x="48" y="138"/>
                    </a:lnTo>
                    <a:lnTo>
                      <a:pt x="84" y="102"/>
                    </a:lnTo>
                    <a:lnTo>
                      <a:pt x="119" y="72"/>
                    </a:lnTo>
                    <a:lnTo>
                      <a:pt x="173" y="48"/>
                    </a:lnTo>
                    <a:lnTo>
                      <a:pt x="227" y="30"/>
                    </a:lnTo>
                    <a:lnTo>
                      <a:pt x="293" y="18"/>
                    </a:lnTo>
                    <a:lnTo>
                      <a:pt x="359" y="12"/>
                    </a:lnTo>
                    <a:lnTo>
                      <a:pt x="418" y="18"/>
                    </a:lnTo>
                    <a:lnTo>
                      <a:pt x="478" y="30"/>
                    </a:lnTo>
                    <a:lnTo>
                      <a:pt x="532" y="48"/>
                    </a:lnTo>
                    <a:lnTo>
                      <a:pt x="580" y="66"/>
                    </a:lnTo>
                    <a:lnTo>
                      <a:pt x="586" y="48"/>
                    </a:lnTo>
                    <a:lnTo>
                      <a:pt x="478" y="12"/>
                    </a:lnTo>
                    <a:lnTo>
                      <a:pt x="418" y="6"/>
                    </a:lnTo>
                    <a:lnTo>
                      <a:pt x="359" y="0"/>
                    </a:lnTo>
                    <a:lnTo>
                      <a:pt x="287" y="6"/>
                    </a:lnTo>
                    <a:lnTo>
                      <a:pt x="221" y="18"/>
                    </a:lnTo>
                    <a:lnTo>
                      <a:pt x="161" y="36"/>
                    </a:lnTo>
                    <a:lnTo>
                      <a:pt x="107" y="66"/>
                    </a:lnTo>
                    <a:lnTo>
                      <a:pt x="60" y="96"/>
                    </a:lnTo>
                    <a:lnTo>
                      <a:pt x="30" y="132"/>
                    </a:lnTo>
                    <a:lnTo>
                      <a:pt x="6" y="174"/>
                    </a:lnTo>
                    <a:lnTo>
                      <a:pt x="0" y="216"/>
                    </a:lnTo>
                    <a:lnTo>
                      <a:pt x="6" y="257"/>
                    </a:lnTo>
                    <a:lnTo>
                      <a:pt x="30" y="299"/>
                    </a:lnTo>
                    <a:lnTo>
                      <a:pt x="60" y="335"/>
                    </a:lnTo>
                    <a:lnTo>
                      <a:pt x="107" y="371"/>
                    </a:lnTo>
                    <a:lnTo>
                      <a:pt x="161" y="395"/>
                    </a:lnTo>
                    <a:lnTo>
                      <a:pt x="221" y="413"/>
                    </a:lnTo>
                    <a:lnTo>
                      <a:pt x="287" y="425"/>
                    </a:lnTo>
                    <a:lnTo>
                      <a:pt x="359" y="431"/>
                    </a:lnTo>
                    <a:lnTo>
                      <a:pt x="430" y="425"/>
                    </a:lnTo>
                    <a:lnTo>
                      <a:pt x="496" y="413"/>
                    </a:lnTo>
                    <a:lnTo>
                      <a:pt x="562" y="395"/>
                    </a:lnTo>
                    <a:lnTo>
                      <a:pt x="610" y="371"/>
                    </a:lnTo>
                    <a:lnTo>
                      <a:pt x="657" y="335"/>
                    </a:lnTo>
                    <a:lnTo>
                      <a:pt x="687" y="299"/>
                    </a:lnTo>
                    <a:lnTo>
                      <a:pt x="711" y="257"/>
                    </a:lnTo>
                    <a:lnTo>
                      <a:pt x="717" y="216"/>
                    </a:lnTo>
                    <a:lnTo>
                      <a:pt x="717" y="204"/>
                    </a:lnTo>
                    <a:lnTo>
                      <a:pt x="711" y="192"/>
                    </a:lnTo>
                    <a:lnTo>
                      <a:pt x="687" y="198"/>
                    </a:lnTo>
                    <a:lnTo>
                      <a:pt x="693" y="210"/>
                    </a:lnTo>
                    <a:lnTo>
                      <a:pt x="693" y="216"/>
                    </a:lnTo>
                    <a:lnTo>
                      <a:pt x="693" y="216"/>
                    </a:lnTo>
                    <a:close/>
                  </a:path>
                </a:pathLst>
              </a:custGeom>
              <a:solidFill>
                <a:schemeClr val="accent2"/>
              </a:solidFill>
              <a:ln w="9525">
                <a:noFill/>
                <a:round/>
                <a:headEnd/>
                <a:tailEnd/>
              </a:ln>
            </p:spPr>
            <p:txBody>
              <a:bodyPr/>
              <a:lstStyle/>
              <a:p>
                <a:pPr>
                  <a:defRPr/>
                </a:pPr>
                <a:endParaRPr lang="en-GB"/>
              </a:p>
            </p:txBody>
          </p:sp>
          <p:sp>
            <p:nvSpPr>
              <p:cNvPr id="30" name="Freeform 44"/>
              <p:cNvSpPr>
                <a:spLocks/>
              </p:cNvSpPr>
              <p:nvPr/>
            </p:nvSpPr>
            <p:spPr bwMode="hidden">
              <a:xfrm>
                <a:off x="4349" y="3510"/>
                <a:ext cx="909" cy="533"/>
              </a:xfrm>
              <a:custGeom>
                <a:avLst/>
                <a:gdLst/>
                <a:ahLst/>
                <a:cxnLst>
                  <a:cxn ang="0">
                    <a:pos x="616" y="0"/>
                  </a:cxn>
                  <a:cxn ang="0">
                    <a:pos x="616" y="18"/>
                  </a:cxn>
                  <a:cxn ang="0">
                    <a:pos x="724" y="60"/>
                  </a:cxn>
                  <a:cxn ang="0">
                    <a:pos x="765" y="84"/>
                  </a:cxn>
                  <a:cxn ang="0">
                    <a:pos x="807" y="114"/>
                  </a:cxn>
                  <a:cxn ang="0">
                    <a:pos x="837" y="144"/>
                  </a:cxn>
                  <a:cxn ang="0">
                    <a:pos x="861" y="180"/>
                  </a:cxn>
                  <a:cxn ang="0">
                    <a:pos x="873" y="216"/>
                  </a:cxn>
                  <a:cxn ang="0">
                    <a:pos x="879" y="258"/>
                  </a:cxn>
                  <a:cxn ang="0">
                    <a:pos x="873" y="311"/>
                  </a:cxn>
                  <a:cxn ang="0">
                    <a:pos x="843" y="359"/>
                  </a:cxn>
                  <a:cxn ang="0">
                    <a:pos x="807" y="401"/>
                  </a:cxn>
                  <a:cxn ang="0">
                    <a:pos x="753" y="443"/>
                  </a:cxn>
                  <a:cxn ang="0">
                    <a:pos x="694" y="473"/>
                  </a:cxn>
                  <a:cxn ang="0">
                    <a:pos x="622" y="497"/>
                  </a:cxn>
                  <a:cxn ang="0">
                    <a:pos x="538" y="509"/>
                  </a:cxn>
                  <a:cxn ang="0">
                    <a:pos x="455" y="515"/>
                  </a:cxn>
                  <a:cxn ang="0">
                    <a:pos x="371" y="509"/>
                  </a:cxn>
                  <a:cxn ang="0">
                    <a:pos x="287" y="497"/>
                  </a:cxn>
                  <a:cxn ang="0">
                    <a:pos x="215" y="473"/>
                  </a:cxn>
                  <a:cxn ang="0">
                    <a:pos x="156" y="443"/>
                  </a:cxn>
                  <a:cxn ang="0">
                    <a:pos x="102" y="401"/>
                  </a:cxn>
                  <a:cxn ang="0">
                    <a:pos x="66" y="359"/>
                  </a:cxn>
                  <a:cxn ang="0">
                    <a:pos x="36" y="311"/>
                  </a:cxn>
                  <a:cxn ang="0">
                    <a:pos x="30" y="258"/>
                  </a:cxn>
                  <a:cxn ang="0">
                    <a:pos x="36" y="222"/>
                  </a:cxn>
                  <a:cxn ang="0">
                    <a:pos x="48" y="186"/>
                  </a:cxn>
                  <a:cxn ang="0">
                    <a:pos x="66" y="156"/>
                  </a:cxn>
                  <a:cxn ang="0">
                    <a:pos x="90" y="126"/>
                  </a:cxn>
                  <a:cxn ang="0">
                    <a:pos x="66" y="114"/>
                  </a:cxn>
                  <a:cxn ang="0">
                    <a:pos x="36" y="144"/>
                  </a:cxn>
                  <a:cxn ang="0">
                    <a:pos x="18" y="180"/>
                  </a:cxn>
                  <a:cxn ang="0">
                    <a:pos x="6" y="216"/>
                  </a:cxn>
                  <a:cxn ang="0">
                    <a:pos x="0" y="258"/>
                  </a:cxn>
                  <a:cxn ang="0">
                    <a:pos x="12" y="311"/>
                  </a:cxn>
                  <a:cxn ang="0">
                    <a:pos x="36" y="365"/>
                  </a:cxn>
                  <a:cxn ang="0">
                    <a:pos x="78" y="413"/>
                  </a:cxn>
                  <a:cxn ang="0">
                    <a:pos x="132" y="449"/>
                  </a:cxn>
                  <a:cxn ang="0">
                    <a:pos x="203" y="485"/>
                  </a:cxn>
                  <a:cxn ang="0">
                    <a:pos x="275" y="509"/>
                  </a:cxn>
                  <a:cxn ang="0">
                    <a:pos x="365" y="527"/>
                  </a:cxn>
                  <a:cxn ang="0">
                    <a:pos x="455" y="533"/>
                  </a:cxn>
                  <a:cxn ang="0">
                    <a:pos x="544" y="527"/>
                  </a:cxn>
                  <a:cxn ang="0">
                    <a:pos x="634" y="509"/>
                  </a:cxn>
                  <a:cxn ang="0">
                    <a:pos x="712" y="485"/>
                  </a:cxn>
                  <a:cxn ang="0">
                    <a:pos x="777" y="449"/>
                  </a:cxn>
                  <a:cxn ang="0">
                    <a:pos x="831" y="413"/>
                  </a:cxn>
                  <a:cxn ang="0">
                    <a:pos x="873" y="365"/>
                  </a:cxn>
                  <a:cxn ang="0">
                    <a:pos x="897" y="311"/>
                  </a:cxn>
                  <a:cxn ang="0">
                    <a:pos x="909" y="258"/>
                  </a:cxn>
                  <a:cxn ang="0">
                    <a:pos x="903" y="216"/>
                  </a:cxn>
                  <a:cxn ang="0">
                    <a:pos x="885" y="174"/>
                  </a:cxn>
                  <a:cxn ang="0">
                    <a:pos x="861" y="132"/>
                  </a:cxn>
                  <a:cxn ang="0">
                    <a:pos x="825" y="102"/>
                  </a:cxn>
                  <a:cxn ang="0">
                    <a:pos x="783" y="66"/>
                  </a:cxn>
                  <a:cxn ang="0">
                    <a:pos x="735" y="42"/>
                  </a:cxn>
                  <a:cxn ang="0">
                    <a:pos x="616" y="0"/>
                  </a:cxn>
                  <a:cxn ang="0">
                    <a:pos x="616" y="0"/>
                  </a:cxn>
                </a:cxnLst>
                <a:rect l="0" t="0" r="r" b="b"/>
                <a:pathLst>
                  <a:path w="909" h="533">
                    <a:moveTo>
                      <a:pt x="616" y="0"/>
                    </a:moveTo>
                    <a:lnTo>
                      <a:pt x="616" y="18"/>
                    </a:lnTo>
                    <a:lnTo>
                      <a:pt x="724" y="60"/>
                    </a:lnTo>
                    <a:lnTo>
                      <a:pt x="765" y="84"/>
                    </a:lnTo>
                    <a:lnTo>
                      <a:pt x="807" y="114"/>
                    </a:lnTo>
                    <a:lnTo>
                      <a:pt x="837" y="144"/>
                    </a:lnTo>
                    <a:lnTo>
                      <a:pt x="861" y="180"/>
                    </a:lnTo>
                    <a:lnTo>
                      <a:pt x="873" y="216"/>
                    </a:lnTo>
                    <a:lnTo>
                      <a:pt x="879" y="258"/>
                    </a:lnTo>
                    <a:lnTo>
                      <a:pt x="873" y="311"/>
                    </a:lnTo>
                    <a:lnTo>
                      <a:pt x="843" y="359"/>
                    </a:lnTo>
                    <a:lnTo>
                      <a:pt x="807" y="401"/>
                    </a:lnTo>
                    <a:lnTo>
                      <a:pt x="753" y="443"/>
                    </a:lnTo>
                    <a:lnTo>
                      <a:pt x="694" y="473"/>
                    </a:lnTo>
                    <a:lnTo>
                      <a:pt x="622" y="497"/>
                    </a:lnTo>
                    <a:lnTo>
                      <a:pt x="538" y="509"/>
                    </a:lnTo>
                    <a:lnTo>
                      <a:pt x="455" y="515"/>
                    </a:lnTo>
                    <a:lnTo>
                      <a:pt x="371" y="509"/>
                    </a:lnTo>
                    <a:lnTo>
                      <a:pt x="287" y="497"/>
                    </a:lnTo>
                    <a:lnTo>
                      <a:pt x="215" y="473"/>
                    </a:lnTo>
                    <a:lnTo>
                      <a:pt x="156" y="443"/>
                    </a:lnTo>
                    <a:lnTo>
                      <a:pt x="102" y="401"/>
                    </a:lnTo>
                    <a:lnTo>
                      <a:pt x="66" y="359"/>
                    </a:lnTo>
                    <a:lnTo>
                      <a:pt x="36" y="311"/>
                    </a:lnTo>
                    <a:lnTo>
                      <a:pt x="30" y="258"/>
                    </a:lnTo>
                    <a:lnTo>
                      <a:pt x="36" y="222"/>
                    </a:lnTo>
                    <a:lnTo>
                      <a:pt x="48" y="186"/>
                    </a:lnTo>
                    <a:lnTo>
                      <a:pt x="66" y="156"/>
                    </a:lnTo>
                    <a:lnTo>
                      <a:pt x="90" y="126"/>
                    </a:lnTo>
                    <a:lnTo>
                      <a:pt x="66" y="114"/>
                    </a:lnTo>
                    <a:lnTo>
                      <a:pt x="36" y="144"/>
                    </a:lnTo>
                    <a:lnTo>
                      <a:pt x="18" y="180"/>
                    </a:lnTo>
                    <a:lnTo>
                      <a:pt x="6" y="216"/>
                    </a:lnTo>
                    <a:lnTo>
                      <a:pt x="0" y="258"/>
                    </a:lnTo>
                    <a:lnTo>
                      <a:pt x="12" y="311"/>
                    </a:lnTo>
                    <a:lnTo>
                      <a:pt x="36" y="365"/>
                    </a:lnTo>
                    <a:lnTo>
                      <a:pt x="78" y="413"/>
                    </a:lnTo>
                    <a:lnTo>
                      <a:pt x="132" y="449"/>
                    </a:lnTo>
                    <a:lnTo>
                      <a:pt x="203" y="485"/>
                    </a:lnTo>
                    <a:lnTo>
                      <a:pt x="275" y="509"/>
                    </a:lnTo>
                    <a:lnTo>
                      <a:pt x="365" y="527"/>
                    </a:lnTo>
                    <a:lnTo>
                      <a:pt x="455" y="533"/>
                    </a:lnTo>
                    <a:lnTo>
                      <a:pt x="544" y="527"/>
                    </a:lnTo>
                    <a:lnTo>
                      <a:pt x="634" y="509"/>
                    </a:lnTo>
                    <a:lnTo>
                      <a:pt x="712" y="485"/>
                    </a:lnTo>
                    <a:lnTo>
                      <a:pt x="777" y="449"/>
                    </a:lnTo>
                    <a:lnTo>
                      <a:pt x="831" y="413"/>
                    </a:lnTo>
                    <a:lnTo>
                      <a:pt x="873" y="365"/>
                    </a:lnTo>
                    <a:lnTo>
                      <a:pt x="897" y="311"/>
                    </a:lnTo>
                    <a:lnTo>
                      <a:pt x="909" y="258"/>
                    </a:lnTo>
                    <a:lnTo>
                      <a:pt x="903" y="216"/>
                    </a:lnTo>
                    <a:lnTo>
                      <a:pt x="885" y="174"/>
                    </a:lnTo>
                    <a:lnTo>
                      <a:pt x="861" y="132"/>
                    </a:lnTo>
                    <a:lnTo>
                      <a:pt x="825" y="102"/>
                    </a:lnTo>
                    <a:lnTo>
                      <a:pt x="783" y="66"/>
                    </a:lnTo>
                    <a:lnTo>
                      <a:pt x="735" y="42"/>
                    </a:lnTo>
                    <a:lnTo>
                      <a:pt x="616" y="0"/>
                    </a:lnTo>
                    <a:lnTo>
                      <a:pt x="616" y="0"/>
                    </a:lnTo>
                    <a:close/>
                  </a:path>
                </a:pathLst>
              </a:custGeom>
              <a:gradFill rotWithShape="0">
                <a:gsLst>
                  <a:gs pos="0">
                    <a:schemeClr val="accent2">
                      <a:gamma/>
                      <a:tint val="96863"/>
                      <a:invGamma/>
                    </a:schemeClr>
                  </a:gs>
                  <a:gs pos="100000">
                    <a:schemeClr val="accent2"/>
                  </a:gs>
                </a:gsLst>
                <a:lin ang="0" scaled="1"/>
              </a:gradFill>
              <a:ln w="9525">
                <a:noFill/>
                <a:round/>
                <a:headEnd/>
                <a:tailEnd/>
              </a:ln>
            </p:spPr>
            <p:txBody>
              <a:bodyPr/>
              <a:lstStyle/>
              <a:p>
                <a:pPr>
                  <a:defRPr/>
                </a:pPr>
                <a:endParaRPr lang="en-GB"/>
              </a:p>
            </p:txBody>
          </p:sp>
          <p:sp>
            <p:nvSpPr>
              <p:cNvPr id="31" name="Freeform 45"/>
              <p:cNvSpPr>
                <a:spLocks/>
              </p:cNvSpPr>
              <p:nvPr/>
            </p:nvSpPr>
            <p:spPr bwMode="hidden">
              <a:xfrm>
                <a:off x="4564" y="3492"/>
                <a:ext cx="365" cy="66"/>
              </a:xfrm>
              <a:custGeom>
                <a:avLst/>
                <a:gdLst/>
                <a:ahLst/>
                <a:cxnLst>
                  <a:cxn ang="0">
                    <a:pos x="240" y="18"/>
                  </a:cxn>
                  <a:cxn ang="0">
                    <a:pos x="299" y="24"/>
                  </a:cxn>
                  <a:cxn ang="0">
                    <a:pos x="359" y="30"/>
                  </a:cxn>
                  <a:cxn ang="0">
                    <a:pos x="365" y="12"/>
                  </a:cxn>
                  <a:cxn ang="0">
                    <a:pos x="305" y="6"/>
                  </a:cxn>
                  <a:cxn ang="0">
                    <a:pos x="240" y="0"/>
                  </a:cxn>
                  <a:cxn ang="0">
                    <a:pos x="174" y="6"/>
                  </a:cxn>
                  <a:cxn ang="0">
                    <a:pos x="114" y="12"/>
                  </a:cxn>
                  <a:cxn ang="0">
                    <a:pos x="0" y="42"/>
                  </a:cxn>
                  <a:cxn ang="0">
                    <a:pos x="0" y="66"/>
                  </a:cxn>
                  <a:cxn ang="0">
                    <a:pos x="54" y="48"/>
                  </a:cxn>
                  <a:cxn ang="0">
                    <a:pos x="114" y="30"/>
                  </a:cxn>
                  <a:cxn ang="0">
                    <a:pos x="174" y="24"/>
                  </a:cxn>
                  <a:cxn ang="0">
                    <a:pos x="240" y="18"/>
                  </a:cxn>
                  <a:cxn ang="0">
                    <a:pos x="240" y="18"/>
                  </a:cxn>
                </a:cxnLst>
                <a:rect l="0" t="0" r="r" b="b"/>
                <a:pathLst>
                  <a:path w="365" h="66">
                    <a:moveTo>
                      <a:pt x="240" y="18"/>
                    </a:moveTo>
                    <a:lnTo>
                      <a:pt x="299" y="24"/>
                    </a:lnTo>
                    <a:lnTo>
                      <a:pt x="359" y="30"/>
                    </a:lnTo>
                    <a:lnTo>
                      <a:pt x="365" y="12"/>
                    </a:lnTo>
                    <a:lnTo>
                      <a:pt x="305" y="6"/>
                    </a:lnTo>
                    <a:lnTo>
                      <a:pt x="240" y="0"/>
                    </a:lnTo>
                    <a:lnTo>
                      <a:pt x="174" y="6"/>
                    </a:lnTo>
                    <a:lnTo>
                      <a:pt x="114" y="12"/>
                    </a:lnTo>
                    <a:lnTo>
                      <a:pt x="0" y="42"/>
                    </a:lnTo>
                    <a:lnTo>
                      <a:pt x="0" y="66"/>
                    </a:lnTo>
                    <a:lnTo>
                      <a:pt x="54" y="48"/>
                    </a:lnTo>
                    <a:lnTo>
                      <a:pt x="114" y="30"/>
                    </a:lnTo>
                    <a:lnTo>
                      <a:pt x="174" y="24"/>
                    </a:lnTo>
                    <a:lnTo>
                      <a:pt x="240" y="18"/>
                    </a:lnTo>
                    <a:lnTo>
                      <a:pt x="240"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GB"/>
              </a:p>
            </p:txBody>
          </p:sp>
          <p:sp>
            <p:nvSpPr>
              <p:cNvPr id="32" name="Freeform 46"/>
              <p:cNvSpPr>
                <a:spLocks/>
              </p:cNvSpPr>
              <p:nvPr/>
            </p:nvSpPr>
            <p:spPr bwMode="hidden">
              <a:xfrm>
                <a:off x="4463" y="3558"/>
                <a:ext cx="66" cy="48"/>
              </a:xfrm>
              <a:custGeom>
                <a:avLst/>
                <a:gdLst/>
                <a:ahLst/>
                <a:cxnLst>
                  <a:cxn ang="0">
                    <a:pos x="66" y="18"/>
                  </a:cxn>
                  <a:cxn ang="0">
                    <a:pos x="48" y="0"/>
                  </a:cxn>
                  <a:cxn ang="0">
                    <a:pos x="24" y="12"/>
                  </a:cxn>
                  <a:cxn ang="0">
                    <a:pos x="0" y="30"/>
                  </a:cxn>
                  <a:cxn ang="0">
                    <a:pos x="12" y="48"/>
                  </a:cxn>
                  <a:cxn ang="0">
                    <a:pos x="42" y="30"/>
                  </a:cxn>
                  <a:cxn ang="0">
                    <a:pos x="66" y="18"/>
                  </a:cxn>
                  <a:cxn ang="0">
                    <a:pos x="66" y="18"/>
                  </a:cxn>
                </a:cxnLst>
                <a:rect l="0" t="0" r="r" b="b"/>
                <a:pathLst>
                  <a:path w="66" h="48">
                    <a:moveTo>
                      <a:pt x="66" y="18"/>
                    </a:moveTo>
                    <a:lnTo>
                      <a:pt x="48" y="0"/>
                    </a:lnTo>
                    <a:lnTo>
                      <a:pt x="24" y="12"/>
                    </a:lnTo>
                    <a:lnTo>
                      <a:pt x="0" y="30"/>
                    </a:lnTo>
                    <a:lnTo>
                      <a:pt x="12" y="48"/>
                    </a:lnTo>
                    <a:lnTo>
                      <a:pt x="42" y="30"/>
                    </a:lnTo>
                    <a:lnTo>
                      <a:pt x="66" y="18"/>
                    </a:lnTo>
                    <a:lnTo>
                      <a:pt x="66"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GB"/>
              </a:p>
            </p:txBody>
          </p:sp>
          <p:sp>
            <p:nvSpPr>
              <p:cNvPr id="33" name="Oval 47"/>
              <p:cNvSpPr>
                <a:spLocks noChangeArrowheads="1"/>
              </p:cNvSpPr>
              <p:nvPr/>
            </p:nvSpPr>
            <p:spPr bwMode="hidden">
              <a:xfrm>
                <a:off x="4546" y="3608"/>
                <a:ext cx="518" cy="319"/>
              </a:xfrm>
              <a:prstGeom prst="ellipse">
                <a:avLst/>
              </a:prstGeom>
              <a:gradFill rotWithShape="0">
                <a:gsLst>
                  <a:gs pos="0">
                    <a:schemeClr val="accent2">
                      <a:gamma/>
                      <a:shade val="94118"/>
                      <a:invGamma/>
                    </a:schemeClr>
                  </a:gs>
                  <a:gs pos="100000">
                    <a:schemeClr val="accent2"/>
                  </a:gs>
                </a:gsLst>
                <a:lin ang="0" scaled="1"/>
              </a:gradFill>
              <a:ln w="9525">
                <a:noFill/>
                <a:round/>
                <a:headEnd/>
                <a:tailEnd/>
              </a:ln>
              <a:effectLst/>
            </p:spPr>
            <p:txBody>
              <a:bodyPr/>
              <a:lstStyle/>
              <a:p>
                <a:pPr>
                  <a:defRPr/>
                </a:pPr>
                <a:endParaRPr lang="en-GB"/>
              </a:p>
            </p:txBody>
          </p:sp>
          <p:sp>
            <p:nvSpPr>
              <p:cNvPr id="34" name="Oval 48"/>
              <p:cNvSpPr>
                <a:spLocks noChangeArrowheads="1"/>
              </p:cNvSpPr>
              <p:nvPr/>
            </p:nvSpPr>
            <p:spPr bwMode="hidden">
              <a:xfrm>
                <a:off x="4578" y="3630"/>
                <a:ext cx="446" cy="271"/>
              </a:xfrm>
              <a:prstGeom prst="ellipse">
                <a:avLst/>
              </a:prstGeom>
              <a:gradFill rotWithShape="0">
                <a:gsLst>
                  <a:gs pos="0">
                    <a:schemeClr val="accent2">
                      <a:gamma/>
                      <a:tint val="96863"/>
                      <a:invGamma/>
                    </a:schemeClr>
                  </a:gs>
                  <a:gs pos="100000">
                    <a:schemeClr val="accent2"/>
                  </a:gs>
                </a:gsLst>
                <a:lin ang="5400000" scaled="1"/>
              </a:gradFill>
              <a:ln w="9525">
                <a:noFill/>
                <a:round/>
                <a:headEnd/>
                <a:tailEnd/>
              </a:ln>
              <a:effectLst/>
            </p:spPr>
            <p:txBody>
              <a:bodyPr/>
              <a:lstStyle/>
              <a:p>
                <a:pPr>
                  <a:defRPr/>
                </a:pPr>
                <a:endParaRPr lang="en-GB"/>
              </a:p>
            </p:txBody>
          </p:sp>
          <p:sp>
            <p:nvSpPr>
              <p:cNvPr id="35" name="Oval 49"/>
              <p:cNvSpPr>
                <a:spLocks noChangeArrowheads="1"/>
              </p:cNvSpPr>
              <p:nvPr/>
            </p:nvSpPr>
            <p:spPr bwMode="hidden">
              <a:xfrm>
                <a:off x="4610" y="3650"/>
                <a:ext cx="386" cy="233"/>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GB"/>
              </a:p>
            </p:txBody>
          </p:sp>
          <p:sp>
            <p:nvSpPr>
              <p:cNvPr id="36" name="Oval 50"/>
              <p:cNvSpPr>
                <a:spLocks noChangeArrowheads="1"/>
              </p:cNvSpPr>
              <p:nvPr/>
            </p:nvSpPr>
            <p:spPr bwMode="hidden">
              <a:xfrm>
                <a:off x="4654" y="3678"/>
                <a:ext cx="298" cy="177"/>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GB"/>
              </a:p>
            </p:txBody>
          </p:sp>
          <p:sp>
            <p:nvSpPr>
              <p:cNvPr id="37" name="Oval 51"/>
              <p:cNvSpPr>
                <a:spLocks noChangeArrowheads="1"/>
              </p:cNvSpPr>
              <p:nvPr/>
            </p:nvSpPr>
            <p:spPr bwMode="hidden">
              <a:xfrm>
                <a:off x="4690" y="3698"/>
                <a:ext cx="222" cy="139"/>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GB"/>
              </a:p>
            </p:txBody>
          </p:sp>
          <p:sp>
            <p:nvSpPr>
              <p:cNvPr id="38" name="Oval 52"/>
              <p:cNvSpPr>
                <a:spLocks noChangeArrowheads="1"/>
              </p:cNvSpPr>
              <p:nvPr/>
            </p:nvSpPr>
            <p:spPr bwMode="hidden">
              <a:xfrm>
                <a:off x="4738" y="3728"/>
                <a:ext cx="126" cy="81"/>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GB"/>
              </a:p>
            </p:txBody>
          </p:sp>
        </p:grpSp>
        <p:grpSp>
          <p:nvGrpSpPr>
            <p:cNvPr id="9" name="Group 53"/>
            <p:cNvGrpSpPr>
              <a:grpSpLocks/>
            </p:cNvGrpSpPr>
            <p:nvPr userDrawn="1"/>
          </p:nvGrpSpPr>
          <p:grpSpPr bwMode="auto">
            <a:xfrm>
              <a:off x="5280" y="3024"/>
              <a:ext cx="425" cy="258"/>
              <a:chOff x="5280" y="3024"/>
              <a:chExt cx="425" cy="258"/>
            </a:xfrm>
          </p:grpSpPr>
          <p:sp>
            <p:nvSpPr>
              <p:cNvPr id="10" name="Freeform 54"/>
              <p:cNvSpPr>
                <a:spLocks/>
              </p:cNvSpPr>
              <p:nvPr/>
            </p:nvSpPr>
            <p:spPr bwMode="hidden">
              <a:xfrm>
                <a:off x="5280" y="3186"/>
                <a:ext cx="383" cy="96"/>
              </a:xfrm>
              <a:custGeom>
                <a:avLst/>
                <a:gdLst/>
                <a:ahLst/>
                <a:cxnLst>
                  <a:cxn ang="0">
                    <a:pos x="209" y="96"/>
                  </a:cxn>
                  <a:cxn ang="0">
                    <a:pos x="143" y="90"/>
                  </a:cxn>
                  <a:cxn ang="0">
                    <a:pos x="83" y="66"/>
                  </a:cxn>
                  <a:cxn ang="0">
                    <a:pos x="35" y="36"/>
                  </a:cxn>
                  <a:cxn ang="0">
                    <a:pos x="6" y="0"/>
                  </a:cxn>
                  <a:cxn ang="0">
                    <a:pos x="0" y="6"/>
                  </a:cxn>
                  <a:cxn ang="0">
                    <a:pos x="29" y="42"/>
                  </a:cxn>
                  <a:cxn ang="0">
                    <a:pos x="77" y="72"/>
                  </a:cxn>
                  <a:cxn ang="0">
                    <a:pos x="137" y="90"/>
                  </a:cxn>
                  <a:cxn ang="0">
                    <a:pos x="209" y="96"/>
                  </a:cxn>
                  <a:cxn ang="0">
                    <a:pos x="263" y="90"/>
                  </a:cxn>
                  <a:cxn ang="0">
                    <a:pos x="311" y="84"/>
                  </a:cxn>
                  <a:cxn ang="0">
                    <a:pos x="352" y="66"/>
                  </a:cxn>
                  <a:cxn ang="0">
                    <a:pos x="382" y="42"/>
                  </a:cxn>
                  <a:cxn ang="0">
                    <a:pos x="376" y="42"/>
                  </a:cxn>
                  <a:cxn ang="0">
                    <a:pos x="346" y="66"/>
                  </a:cxn>
                  <a:cxn ang="0">
                    <a:pos x="305" y="78"/>
                  </a:cxn>
                  <a:cxn ang="0">
                    <a:pos x="263" y="90"/>
                  </a:cxn>
                  <a:cxn ang="0">
                    <a:pos x="209" y="96"/>
                  </a:cxn>
                  <a:cxn ang="0">
                    <a:pos x="209" y="96"/>
                  </a:cxn>
                </a:cxnLst>
                <a:rect l="0" t="0" r="r" b="b"/>
                <a:pathLst>
                  <a:path w="382" h="96">
                    <a:moveTo>
                      <a:pt x="209" y="96"/>
                    </a:moveTo>
                    <a:lnTo>
                      <a:pt x="143" y="90"/>
                    </a:lnTo>
                    <a:lnTo>
                      <a:pt x="83" y="66"/>
                    </a:lnTo>
                    <a:lnTo>
                      <a:pt x="35" y="36"/>
                    </a:lnTo>
                    <a:lnTo>
                      <a:pt x="6" y="0"/>
                    </a:lnTo>
                    <a:lnTo>
                      <a:pt x="0" y="6"/>
                    </a:lnTo>
                    <a:lnTo>
                      <a:pt x="29" y="42"/>
                    </a:lnTo>
                    <a:lnTo>
                      <a:pt x="77" y="72"/>
                    </a:lnTo>
                    <a:lnTo>
                      <a:pt x="137" y="90"/>
                    </a:lnTo>
                    <a:lnTo>
                      <a:pt x="209" y="96"/>
                    </a:lnTo>
                    <a:lnTo>
                      <a:pt x="263" y="90"/>
                    </a:lnTo>
                    <a:lnTo>
                      <a:pt x="311" y="84"/>
                    </a:lnTo>
                    <a:lnTo>
                      <a:pt x="352" y="66"/>
                    </a:lnTo>
                    <a:lnTo>
                      <a:pt x="382" y="42"/>
                    </a:lnTo>
                    <a:lnTo>
                      <a:pt x="376" y="42"/>
                    </a:lnTo>
                    <a:lnTo>
                      <a:pt x="346" y="66"/>
                    </a:lnTo>
                    <a:lnTo>
                      <a:pt x="305" y="78"/>
                    </a:lnTo>
                    <a:lnTo>
                      <a:pt x="263" y="90"/>
                    </a:lnTo>
                    <a:lnTo>
                      <a:pt x="209" y="96"/>
                    </a:lnTo>
                    <a:lnTo>
                      <a:pt x="209" y="96"/>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sp>
            <p:nvSpPr>
              <p:cNvPr id="11" name="Freeform 55"/>
              <p:cNvSpPr>
                <a:spLocks/>
              </p:cNvSpPr>
              <p:nvPr/>
            </p:nvSpPr>
            <p:spPr bwMode="hidden">
              <a:xfrm>
                <a:off x="5315" y="3024"/>
                <a:ext cx="258" cy="54"/>
              </a:xfrm>
              <a:custGeom>
                <a:avLst/>
                <a:gdLst/>
                <a:ahLst/>
                <a:cxnLst>
                  <a:cxn ang="0">
                    <a:pos x="174" y="0"/>
                  </a:cxn>
                  <a:cxn ang="0">
                    <a:pos x="216" y="6"/>
                  </a:cxn>
                  <a:cxn ang="0">
                    <a:pos x="258" y="12"/>
                  </a:cxn>
                  <a:cxn ang="0">
                    <a:pos x="252" y="6"/>
                  </a:cxn>
                  <a:cxn ang="0">
                    <a:pos x="216" y="0"/>
                  </a:cxn>
                  <a:cxn ang="0">
                    <a:pos x="174" y="0"/>
                  </a:cxn>
                  <a:cxn ang="0">
                    <a:pos x="120" y="6"/>
                  </a:cxn>
                  <a:cxn ang="0">
                    <a:pos x="78" y="12"/>
                  </a:cxn>
                  <a:cxn ang="0">
                    <a:pos x="36" y="30"/>
                  </a:cxn>
                  <a:cxn ang="0">
                    <a:pos x="0" y="48"/>
                  </a:cxn>
                  <a:cxn ang="0">
                    <a:pos x="6" y="54"/>
                  </a:cxn>
                  <a:cxn ang="0">
                    <a:pos x="36" y="36"/>
                  </a:cxn>
                  <a:cxn ang="0">
                    <a:pos x="78" y="18"/>
                  </a:cxn>
                  <a:cxn ang="0">
                    <a:pos x="120" y="6"/>
                  </a:cxn>
                  <a:cxn ang="0">
                    <a:pos x="174" y="0"/>
                  </a:cxn>
                  <a:cxn ang="0">
                    <a:pos x="174" y="0"/>
                  </a:cxn>
                </a:cxnLst>
                <a:rect l="0" t="0" r="r" b="b"/>
                <a:pathLst>
                  <a:path w="258" h="54">
                    <a:moveTo>
                      <a:pt x="174" y="0"/>
                    </a:moveTo>
                    <a:lnTo>
                      <a:pt x="216" y="6"/>
                    </a:lnTo>
                    <a:lnTo>
                      <a:pt x="258" y="12"/>
                    </a:lnTo>
                    <a:lnTo>
                      <a:pt x="252" y="6"/>
                    </a:lnTo>
                    <a:lnTo>
                      <a:pt x="216" y="0"/>
                    </a:lnTo>
                    <a:lnTo>
                      <a:pt x="174" y="0"/>
                    </a:lnTo>
                    <a:lnTo>
                      <a:pt x="120" y="6"/>
                    </a:lnTo>
                    <a:lnTo>
                      <a:pt x="78" y="12"/>
                    </a:lnTo>
                    <a:lnTo>
                      <a:pt x="36" y="30"/>
                    </a:lnTo>
                    <a:lnTo>
                      <a:pt x="0" y="48"/>
                    </a:lnTo>
                    <a:lnTo>
                      <a:pt x="6" y="54"/>
                    </a:lnTo>
                    <a:lnTo>
                      <a:pt x="36" y="36"/>
                    </a:lnTo>
                    <a:lnTo>
                      <a:pt x="78" y="18"/>
                    </a:lnTo>
                    <a:lnTo>
                      <a:pt x="120" y="6"/>
                    </a:lnTo>
                    <a:lnTo>
                      <a:pt x="174" y="0"/>
                    </a:lnTo>
                    <a:lnTo>
                      <a:pt x="174" y="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sp>
            <p:nvSpPr>
              <p:cNvPr id="12" name="Freeform 56"/>
              <p:cNvSpPr>
                <a:spLocks/>
              </p:cNvSpPr>
              <p:nvPr/>
            </p:nvSpPr>
            <p:spPr bwMode="hidden">
              <a:xfrm>
                <a:off x="5645" y="3066"/>
                <a:ext cx="60" cy="156"/>
              </a:xfrm>
              <a:custGeom>
                <a:avLst/>
                <a:gdLst/>
                <a:ahLst/>
                <a:cxnLst>
                  <a:cxn ang="0">
                    <a:pos x="54" y="90"/>
                  </a:cxn>
                  <a:cxn ang="0">
                    <a:pos x="48" y="126"/>
                  </a:cxn>
                  <a:cxn ang="0">
                    <a:pos x="24" y="156"/>
                  </a:cxn>
                  <a:cxn ang="0">
                    <a:pos x="30" y="156"/>
                  </a:cxn>
                  <a:cxn ang="0">
                    <a:pos x="54" y="126"/>
                  </a:cxn>
                  <a:cxn ang="0">
                    <a:pos x="60" y="90"/>
                  </a:cxn>
                  <a:cxn ang="0">
                    <a:pos x="54" y="66"/>
                  </a:cxn>
                  <a:cxn ang="0">
                    <a:pos x="48" y="42"/>
                  </a:cxn>
                  <a:cxn ang="0">
                    <a:pos x="30" y="18"/>
                  </a:cxn>
                  <a:cxn ang="0">
                    <a:pos x="6" y="0"/>
                  </a:cxn>
                  <a:cxn ang="0">
                    <a:pos x="0" y="6"/>
                  </a:cxn>
                  <a:cxn ang="0">
                    <a:pos x="24" y="24"/>
                  </a:cxn>
                  <a:cxn ang="0">
                    <a:pos x="42" y="42"/>
                  </a:cxn>
                  <a:cxn ang="0">
                    <a:pos x="48" y="66"/>
                  </a:cxn>
                  <a:cxn ang="0">
                    <a:pos x="54" y="90"/>
                  </a:cxn>
                  <a:cxn ang="0">
                    <a:pos x="54" y="90"/>
                  </a:cxn>
                </a:cxnLst>
                <a:rect l="0" t="0" r="r" b="b"/>
                <a:pathLst>
                  <a:path w="60" h="156">
                    <a:moveTo>
                      <a:pt x="54" y="90"/>
                    </a:moveTo>
                    <a:lnTo>
                      <a:pt x="48" y="126"/>
                    </a:lnTo>
                    <a:lnTo>
                      <a:pt x="24" y="156"/>
                    </a:lnTo>
                    <a:lnTo>
                      <a:pt x="30" y="156"/>
                    </a:lnTo>
                    <a:lnTo>
                      <a:pt x="54" y="126"/>
                    </a:lnTo>
                    <a:lnTo>
                      <a:pt x="60" y="90"/>
                    </a:lnTo>
                    <a:lnTo>
                      <a:pt x="54" y="66"/>
                    </a:lnTo>
                    <a:lnTo>
                      <a:pt x="48" y="42"/>
                    </a:lnTo>
                    <a:lnTo>
                      <a:pt x="30" y="18"/>
                    </a:lnTo>
                    <a:lnTo>
                      <a:pt x="6" y="0"/>
                    </a:lnTo>
                    <a:lnTo>
                      <a:pt x="0" y="6"/>
                    </a:lnTo>
                    <a:lnTo>
                      <a:pt x="24" y="24"/>
                    </a:lnTo>
                    <a:lnTo>
                      <a:pt x="42" y="42"/>
                    </a:lnTo>
                    <a:lnTo>
                      <a:pt x="48" y="66"/>
                    </a:lnTo>
                    <a:lnTo>
                      <a:pt x="54" y="90"/>
                    </a:lnTo>
                    <a:lnTo>
                      <a:pt x="54" y="9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sp>
            <p:nvSpPr>
              <p:cNvPr id="13" name="Freeform 57"/>
              <p:cNvSpPr>
                <a:spLocks/>
              </p:cNvSpPr>
              <p:nvPr/>
            </p:nvSpPr>
            <p:spPr bwMode="hidden">
              <a:xfrm>
                <a:off x="5375" y="3246"/>
                <a:ext cx="192" cy="18"/>
              </a:xfrm>
              <a:custGeom>
                <a:avLst/>
                <a:gdLst/>
                <a:ahLst/>
                <a:cxnLst>
                  <a:cxn ang="0">
                    <a:pos x="114" y="12"/>
                  </a:cxn>
                  <a:cxn ang="0">
                    <a:pos x="72" y="6"/>
                  </a:cxn>
                  <a:cxn ang="0">
                    <a:pos x="30" y="0"/>
                  </a:cxn>
                  <a:cxn ang="0">
                    <a:pos x="0" y="0"/>
                  </a:cxn>
                  <a:cxn ang="0">
                    <a:pos x="54" y="12"/>
                  </a:cxn>
                  <a:cxn ang="0">
                    <a:pos x="114" y="18"/>
                  </a:cxn>
                  <a:cxn ang="0">
                    <a:pos x="156" y="18"/>
                  </a:cxn>
                  <a:cxn ang="0">
                    <a:pos x="192" y="12"/>
                  </a:cxn>
                  <a:cxn ang="0">
                    <a:pos x="186" y="0"/>
                  </a:cxn>
                  <a:cxn ang="0">
                    <a:pos x="150" y="6"/>
                  </a:cxn>
                  <a:cxn ang="0">
                    <a:pos x="114" y="12"/>
                  </a:cxn>
                  <a:cxn ang="0">
                    <a:pos x="114" y="12"/>
                  </a:cxn>
                </a:cxnLst>
                <a:rect l="0" t="0" r="r" b="b"/>
                <a:pathLst>
                  <a:path w="192" h="18">
                    <a:moveTo>
                      <a:pt x="114" y="12"/>
                    </a:moveTo>
                    <a:lnTo>
                      <a:pt x="72" y="6"/>
                    </a:lnTo>
                    <a:lnTo>
                      <a:pt x="30" y="0"/>
                    </a:lnTo>
                    <a:lnTo>
                      <a:pt x="0" y="0"/>
                    </a:lnTo>
                    <a:lnTo>
                      <a:pt x="54" y="12"/>
                    </a:lnTo>
                    <a:lnTo>
                      <a:pt x="114" y="18"/>
                    </a:lnTo>
                    <a:lnTo>
                      <a:pt x="156" y="18"/>
                    </a:lnTo>
                    <a:lnTo>
                      <a:pt x="192" y="12"/>
                    </a:lnTo>
                    <a:lnTo>
                      <a:pt x="186" y="0"/>
                    </a:lnTo>
                    <a:lnTo>
                      <a:pt x="150" y="6"/>
                    </a:lnTo>
                    <a:lnTo>
                      <a:pt x="114" y="12"/>
                    </a:lnTo>
                    <a:lnTo>
                      <a:pt x="114" y="12"/>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sp>
            <p:nvSpPr>
              <p:cNvPr id="14" name="Freeform 58"/>
              <p:cNvSpPr>
                <a:spLocks/>
              </p:cNvSpPr>
              <p:nvPr/>
            </p:nvSpPr>
            <p:spPr bwMode="hidden">
              <a:xfrm>
                <a:off x="5304" y="3042"/>
                <a:ext cx="161" cy="186"/>
              </a:xfrm>
              <a:custGeom>
                <a:avLst/>
                <a:gdLst/>
                <a:ahLst/>
                <a:cxnLst>
                  <a:cxn ang="0">
                    <a:pos x="11" y="114"/>
                  </a:cxn>
                  <a:cxn ang="0">
                    <a:pos x="17" y="96"/>
                  </a:cxn>
                  <a:cxn ang="0">
                    <a:pos x="23" y="78"/>
                  </a:cxn>
                  <a:cxn ang="0">
                    <a:pos x="53" y="42"/>
                  </a:cxn>
                  <a:cxn ang="0">
                    <a:pos x="101" y="18"/>
                  </a:cxn>
                  <a:cxn ang="0">
                    <a:pos x="155" y="6"/>
                  </a:cxn>
                  <a:cxn ang="0">
                    <a:pos x="161" y="0"/>
                  </a:cxn>
                  <a:cxn ang="0">
                    <a:pos x="95" y="12"/>
                  </a:cxn>
                  <a:cxn ang="0">
                    <a:pos x="47" y="36"/>
                  </a:cxn>
                  <a:cxn ang="0">
                    <a:pos x="11" y="72"/>
                  </a:cxn>
                  <a:cxn ang="0">
                    <a:pos x="5" y="90"/>
                  </a:cxn>
                  <a:cxn ang="0">
                    <a:pos x="0" y="114"/>
                  </a:cxn>
                  <a:cxn ang="0">
                    <a:pos x="11" y="150"/>
                  </a:cxn>
                  <a:cxn ang="0">
                    <a:pos x="23" y="168"/>
                  </a:cxn>
                  <a:cxn ang="0">
                    <a:pos x="41" y="186"/>
                  </a:cxn>
                  <a:cxn ang="0">
                    <a:pos x="65" y="186"/>
                  </a:cxn>
                  <a:cxn ang="0">
                    <a:pos x="41" y="168"/>
                  </a:cxn>
                  <a:cxn ang="0">
                    <a:pos x="23" y="150"/>
                  </a:cxn>
                  <a:cxn ang="0">
                    <a:pos x="17" y="132"/>
                  </a:cxn>
                  <a:cxn ang="0">
                    <a:pos x="11" y="114"/>
                  </a:cxn>
                  <a:cxn ang="0">
                    <a:pos x="11" y="114"/>
                  </a:cxn>
                </a:cxnLst>
                <a:rect l="0" t="0" r="r" b="b"/>
                <a:pathLst>
                  <a:path w="161" h="186">
                    <a:moveTo>
                      <a:pt x="11" y="114"/>
                    </a:moveTo>
                    <a:lnTo>
                      <a:pt x="17" y="96"/>
                    </a:lnTo>
                    <a:lnTo>
                      <a:pt x="23" y="78"/>
                    </a:lnTo>
                    <a:lnTo>
                      <a:pt x="53" y="42"/>
                    </a:lnTo>
                    <a:lnTo>
                      <a:pt x="101" y="18"/>
                    </a:lnTo>
                    <a:lnTo>
                      <a:pt x="155" y="6"/>
                    </a:lnTo>
                    <a:lnTo>
                      <a:pt x="161" y="0"/>
                    </a:lnTo>
                    <a:lnTo>
                      <a:pt x="95" y="12"/>
                    </a:lnTo>
                    <a:lnTo>
                      <a:pt x="47" y="36"/>
                    </a:lnTo>
                    <a:lnTo>
                      <a:pt x="11" y="72"/>
                    </a:lnTo>
                    <a:lnTo>
                      <a:pt x="5" y="90"/>
                    </a:lnTo>
                    <a:lnTo>
                      <a:pt x="0" y="114"/>
                    </a:lnTo>
                    <a:lnTo>
                      <a:pt x="11" y="150"/>
                    </a:lnTo>
                    <a:lnTo>
                      <a:pt x="23" y="168"/>
                    </a:lnTo>
                    <a:lnTo>
                      <a:pt x="41" y="186"/>
                    </a:lnTo>
                    <a:lnTo>
                      <a:pt x="65" y="186"/>
                    </a:lnTo>
                    <a:lnTo>
                      <a:pt x="41" y="168"/>
                    </a:lnTo>
                    <a:lnTo>
                      <a:pt x="23" y="150"/>
                    </a:lnTo>
                    <a:lnTo>
                      <a:pt x="17" y="132"/>
                    </a:lnTo>
                    <a:lnTo>
                      <a:pt x="11" y="114"/>
                    </a:lnTo>
                    <a:lnTo>
                      <a:pt x="11" y="114"/>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sp>
            <p:nvSpPr>
              <p:cNvPr id="15" name="Freeform 59"/>
              <p:cNvSpPr>
                <a:spLocks/>
              </p:cNvSpPr>
              <p:nvPr/>
            </p:nvSpPr>
            <p:spPr bwMode="hidden">
              <a:xfrm>
                <a:off x="5489" y="3042"/>
                <a:ext cx="186" cy="210"/>
              </a:xfrm>
              <a:custGeom>
                <a:avLst/>
                <a:gdLst/>
                <a:ahLst/>
                <a:cxnLst>
                  <a:cxn ang="0">
                    <a:pos x="0" y="6"/>
                  </a:cxn>
                  <a:cxn ang="0">
                    <a:pos x="66" y="12"/>
                  </a:cxn>
                  <a:cxn ang="0">
                    <a:pos x="119" y="36"/>
                  </a:cxn>
                  <a:cxn ang="0">
                    <a:pos x="155" y="72"/>
                  </a:cxn>
                  <a:cxn ang="0">
                    <a:pos x="161" y="90"/>
                  </a:cxn>
                  <a:cxn ang="0">
                    <a:pos x="167" y="114"/>
                  </a:cxn>
                  <a:cxn ang="0">
                    <a:pos x="161" y="138"/>
                  </a:cxn>
                  <a:cxn ang="0">
                    <a:pos x="149" y="162"/>
                  </a:cxn>
                  <a:cxn ang="0">
                    <a:pos x="119" y="180"/>
                  </a:cxn>
                  <a:cxn ang="0">
                    <a:pos x="90" y="198"/>
                  </a:cxn>
                  <a:cxn ang="0">
                    <a:pos x="96" y="210"/>
                  </a:cxn>
                  <a:cxn ang="0">
                    <a:pos x="131" y="192"/>
                  </a:cxn>
                  <a:cxn ang="0">
                    <a:pos x="161" y="168"/>
                  </a:cxn>
                  <a:cxn ang="0">
                    <a:pos x="179" y="144"/>
                  </a:cxn>
                  <a:cxn ang="0">
                    <a:pos x="185" y="114"/>
                  </a:cxn>
                  <a:cxn ang="0">
                    <a:pos x="179" y="90"/>
                  </a:cxn>
                  <a:cxn ang="0">
                    <a:pos x="173" y="66"/>
                  </a:cxn>
                  <a:cxn ang="0">
                    <a:pos x="155" y="48"/>
                  </a:cxn>
                  <a:cxn ang="0">
                    <a:pos x="131" y="30"/>
                  </a:cxn>
                  <a:cxn ang="0">
                    <a:pos x="72" y="6"/>
                  </a:cxn>
                  <a:cxn ang="0">
                    <a:pos x="0" y="0"/>
                  </a:cxn>
                  <a:cxn ang="0">
                    <a:pos x="0" y="6"/>
                  </a:cxn>
                  <a:cxn ang="0">
                    <a:pos x="0" y="6"/>
                  </a:cxn>
                  <a:cxn ang="0">
                    <a:pos x="0" y="6"/>
                  </a:cxn>
                </a:cxnLst>
                <a:rect l="0" t="0" r="r" b="b"/>
                <a:pathLst>
                  <a:path w="185" h="210">
                    <a:moveTo>
                      <a:pt x="0" y="6"/>
                    </a:moveTo>
                    <a:lnTo>
                      <a:pt x="66" y="12"/>
                    </a:lnTo>
                    <a:lnTo>
                      <a:pt x="119" y="36"/>
                    </a:lnTo>
                    <a:lnTo>
                      <a:pt x="155" y="72"/>
                    </a:lnTo>
                    <a:lnTo>
                      <a:pt x="161" y="90"/>
                    </a:lnTo>
                    <a:lnTo>
                      <a:pt x="167" y="114"/>
                    </a:lnTo>
                    <a:lnTo>
                      <a:pt x="161" y="138"/>
                    </a:lnTo>
                    <a:lnTo>
                      <a:pt x="149" y="162"/>
                    </a:lnTo>
                    <a:lnTo>
                      <a:pt x="119" y="180"/>
                    </a:lnTo>
                    <a:lnTo>
                      <a:pt x="90" y="198"/>
                    </a:lnTo>
                    <a:lnTo>
                      <a:pt x="96" y="210"/>
                    </a:lnTo>
                    <a:lnTo>
                      <a:pt x="131" y="192"/>
                    </a:lnTo>
                    <a:lnTo>
                      <a:pt x="161" y="168"/>
                    </a:lnTo>
                    <a:lnTo>
                      <a:pt x="179" y="144"/>
                    </a:lnTo>
                    <a:lnTo>
                      <a:pt x="185" y="114"/>
                    </a:lnTo>
                    <a:lnTo>
                      <a:pt x="179" y="90"/>
                    </a:lnTo>
                    <a:lnTo>
                      <a:pt x="173" y="66"/>
                    </a:lnTo>
                    <a:lnTo>
                      <a:pt x="155" y="48"/>
                    </a:lnTo>
                    <a:lnTo>
                      <a:pt x="131" y="30"/>
                    </a:lnTo>
                    <a:lnTo>
                      <a:pt x="72" y="6"/>
                    </a:lnTo>
                    <a:lnTo>
                      <a:pt x="0" y="0"/>
                    </a:lnTo>
                    <a:lnTo>
                      <a:pt x="0" y="6"/>
                    </a:lnTo>
                    <a:lnTo>
                      <a:pt x="0" y="6"/>
                    </a:lnTo>
                    <a:lnTo>
                      <a:pt x="0" y="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sp>
            <p:nvSpPr>
              <p:cNvPr id="16" name="Freeform 60"/>
              <p:cNvSpPr>
                <a:spLocks noEditPoints="1"/>
              </p:cNvSpPr>
              <p:nvPr/>
            </p:nvSpPr>
            <p:spPr bwMode="hidden">
              <a:xfrm>
                <a:off x="5345" y="3058"/>
                <a:ext cx="299" cy="186"/>
              </a:xfrm>
              <a:custGeom>
                <a:avLst/>
                <a:gdLst/>
                <a:ahLst/>
                <a:cxnLst>
                  <a:cxn ang="0">
                    <a:pos x="150" y="0"/>
                  </a:cxn>
                  <a:cxn ang="0">
                    <a:pos x="90" y="6"/>
                  </a:cxn>
                  <a:cxn ang="0">
                    <a:pos x="42" y="30"/>
                  </a:cxn>
                  <a:cxn ang="0">
                    <a:pos x="12" y="54"/>
                  </a:cxn>
                  <a:cxn ang="0">
                    <a:pos x="6" y="72"/>
                  </a:cxn>
                  <a:cxn ang="0">
                    <a:pos x="0" y="90"/>
                  </a:cxn>
                  <a:cxn ang="0">
                    <a:pos x="6" y="108"/>
                  </a:cxn>
                  <a:cxn ang="0">
                    <a:pos x="12" y="126"/>
                  </a:cxn>
                  <a:cxn ang="0">
                    <a:pos x="42" y="156"/>
                  </a:cxn>
                  <a:cxn ang="0">
                    <a:pos x="90" y="180"/>
                  </a:cxn>
                  <a:cxn ang="0">
                    <a:pos x="150" y="186"/>
                  </a:cxn>
                  <a:cxn ang="0">
                    <a:pos x="209" y="180"/>
                  </a:cxn>
                  <a:cxn ang="0">
                    <a:pos x="257" y="156"/>
                  </a:cxn>
                  <a:cxn ang="0">
                    <a:pos x="287" y="126"/>
                  </a:cxn>
                  <a:cxn ang="0">
                    <a:pos x="299" y="108"/>
                  </a:cxn>
                  <a:cxn ang="0">
                    <a:pos x="299" y="90"/>
                  </a:cxn>
                  <a:cxn ang="0">
                    <a:pos x="299" y="72"/>
                  </a:cxn>
                  <a:cxn ang="0">
                    <a:pos x="287" y="54"/>
                  </a:cxn>
                  <a:cxn ang="0">
                    <a:pos x="257" y="30"/>
                  </a:cxn>
                  <a:cxn ang="0">
                    <a:pos x="209" y="6"/>
                  </a:cxn>
                  <a:cxn ang="0">
                    <a:pos x="150" y="0"/>
                  </a:cxn>
                  <a:cxn ang="0">
                    <a:pos x="150" y="0"/>
                  </a:cxn>
                  <a:cxn ang="0">
                    <a:pos x="150" y="180"/>
                  </a:cxn>
                  <a:cxn ang="0">
                    <a:pos x="96" y="174"/>
                  </a:cxn>
                  <a:cxn ang="0">
                    <a:pos x="48" y="156"/>
                  </a:cxn>
                  <a:cxn ang="0">
                    <a:pos x="18" y="126"/>
                  </a:cxn>
                  <a:cxn ang="0">
                    <a:pos x="12" y="108"/>
                  </a:cxn>
                  <a:cxn ang="0">
                    <a:pos x="6" y="90"/>
                  </a:cxn>
                  <a:cxn ang="0">
                    <a:pos x="12" y="72"/>
                  </a:cxn>
                  <a:cxn ang="0">
                    <a:pos x="18" y="54"/>
                  </a:cxn>
                  <a:cxn ang="0">
                    <a:pos x="48" y="30"/>
                  </a:cxn>
                  <a:cxn ang="0">
                    <a:pos x="96" y="12"/>
                  </a:cxn>
                  <a:cxn ang="0">
                    <a:pos x="150" y="6"/>
                  </a:cxn>
                  <a:cxn ang="0">
                    <a:pos x="203" y="12"/>
                  </a:cxn>
                  <a:cxn ang="0">
                    <a:pos x="251" y="30"/>
                  </a:cxn>
                  <a:cxn ang="0">
                    <a:pos x="281" y="54"/>
                  </a:cxn>
                  <a:cxn ang="0">
                    <a:pos x="293" y="72"/>
                  </a:cxn>
                  <a:cxn ang="0">
                    <a:pos x="293" y="90"/>
                  </a:cxn>
                  <a:cxn ang="0">
                    <a:pos x="293" y="108"/>
                  </a:cxn>
                  <a:cxn ang="0">
                    <a:pos x="281" y="126"/>
                  </a:cxn>
                  <a:cxn ang="0">
                    <a:pos x="251" y="156"/>
                  </a:cxn>
                  <a:cxn ang="0">
                    <a:pos x="203" y="174"/>
                  </a:cxn>
                  <a:cxn ang="0">
                    <a:pos x="150" y="180"/>
                  </a:cxn>
                  <a:cxn ang="0">
                    <a:pos x="150" y="180"/>
                  </a:cxn>
                </a:cxnLst>
                <a:rect l="0" t="0" r="r" b="b"/>
                <a:pathLst>
                  <a:path w="299" h="186">
                    <a:moveTo>
                      <a:pt x="150" y="0"/>
                    </a:moveTo>
                    <a:lnTo>
                      <a:pt x="90" y="6"/>
                    </a:lnTo>
                    <a:lnTo>
                      <a:pt x="42" y="30"/>
                    </a:lnTo>
                    <a:lnTo>
                      <a:pt x="12" y="54"/>
                    </a:lnTo>
                    <a:lnTo>
                      <a:pt x="6" y="72"/>
                    </a:lnTo>
                    <a:lnTo>
                      <a:pt x="0" y="90"/>
                    </a:lnTo>
                    <a:lnTo>
                      <a:pt x="6" y="108"/>
                    </a:lnTo>
                    <a:lnTo>
                      <a:pt x="12" y="126"/>
                    </a:lnTo>
                    <a:lnTo>
                      <a:pt x="42" y="156"/>
                    </a:lnTo>
                    <a:lnTo>
                      <a:pt x="90" y="180"/>
                    </a:lnTo>
                    <a:lnTo>
                      <a:pt x="150" y="186"/>
                    </a:lnTo>
                    <a:lnTo>
                      <a:pt x="209" y="180"/>
                    </a:lnTo>
                    <a:lnTo>
                      <a:pt x="257" y="156"/>
                    </a:lnTo>
                    <a:lnTo>
                      <a:pt x="287" y="126"/>
                    </a:lnTo>
                    <a:lnTo>
                      <a:pt x="299" y="108"/>
                    </a:lnTo>
                    <a:lnTo>
                      <a:pt x="299" y="90"/>
                    </a:lnTo>
                    <a:lnTo>
                      <a:pt x="299" y="72"/>
                    </a:lnTo>
                    <a:lnTo>
                      <a:pt x="287" y="54"/>
                    </a:lnTo>
                    <a:lnTo>
                      <a:pt x="257" y="30"/>
                    </a:lnTo>
                    <a:lnTo>
                      <a:pt x="209" y="6"/>
                    </a:lnTo>
                    <a:lnTo>
                      <a:pt x="150" y="0"/>
                    </a:lnTo>
                    <a:lnTo>
                      <a:pt x="150" y="0"/>
                    </a:lnTo>
                    <a:close/>
                    <a:moveTo>
                      <a:pt x="150" y="180"/>
                    </a:moveTo>
                    <a:lnTo>
                      <a:pt x="96" y="174"/>
                    </a:lnTo>
                    <a:lnTo>
                      <a:pt x="48" y="156"/>
                    </a:lnTo>
                    <a:lnTo>
                      <a:pt x="18" y="126"/>
                    </a:lnTo>
                    <a:lnTo>
                      <a:pt x="12" y="108"/>
                    </a:lnTo>
                    <a:lnTo>
                      <a:pt x="6" y="90"/>
                    </a:lnTo>
                    <a:lnTo>
                      <a:pt x="12" y="72"/>
                    </a:lnTo>
                    <a:lnTo>
                      <a:pt x="18" y="54"/>
                    </a:lnTo>
                    <a:lnTo>
                      <a:pt x="48" y="30"/>
                    </a:lnTo>
                    <a:lnTo>
                      <a:pt x="96" y="12"/>
                    </a:lnTo>
                    <a:lnTo>
                      <a:pt x="150" y="6"/>
                    </a:lnTo>
                    <a:lnTo>
                      <a:pt x="203" y="12"/>
                    </a:lnTo>
                    <a:lnTo>
                      <a:pt x="251" y="30"/>
                    </a:lnTo>
                    <a:lnTo>
                      <a:pt x="281" y="54"/>
                    </a:lnTo>
                    <a:lnTo>
                      <a:pt x="293" y="72"/>
                    </a:lnTo>
                    <a:lnTo>
                      <a:pt x="293" y="90"/>
                    </a:lnTo>
                    <a:lnTo>
                      <a:pt x="293" y="108"/>
                    </a:lnTo>
                    <a:lnTo>
                      <a:pt x="281" y="126"/>
                    </a:lnTo>
                    <a:lnTo>
                      <a:pt x="251" y="156"/>
                    </a:lnTo>
                    <a:lnTo>
                      <a:pt x="203" y="174"/>
                    </a:lnTo>
                    <a:lnTo>
                      <a:pt x="150" y="180"/>
                    </a:lnTo>
                    <a:lnTo>
                      <a:pt x="150" y="18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grpSp>
            <p:nvGrpSpPr>
              <p:cNvPr id="17" name="Group 61"/>
              <p:cNvGrpSpPr>
                <a:grpSpLocks/>
              </p:cNvGrpSpPr>
              <p:nvPr/>
            </p:nvGrpSpPr>
            <p:grpSpPr bwMode="auto">
              <a:xfrm>
                <a:off x="5381" y="3085"/>
                <a:ext cx="227" cy="132"/>
                <a:chOff x="5381" y="3085"/>
                <a:chExt cx="227" cy="132"/>
              </a:xfrm>
            </p:grpSpPr>
            <p:sp>
              <p:nvSpPr>
                <p:cNvPr id="18" name="Oval 62"/>
                <p:cNvSpPr>
                  <a:spLocks noChangeArrowheads="1"/>
                </p:cNvSpPr>
                <p:nvPr userDrawn="1"/>
              </p:nvSpPr>
              <p:spPr bwMode="hidden">
                <a:xfrm>
                  <a:off x="5381" y="3085"/>
                  <a:ext cx="227" cy="13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GB"/>
                </a:p>
              </p:txBody>
            </p:sp>
            <p:sp>
              <p:nvSpPr>
                <p:cNvPr id="19" name="Oval 63"/>
                <p:cNvSpPr>
                  <a:spLocks noChangeArrowheads="1"/>
                </p:cNvSpPr>
                <p:nvPr userDrawn="1"/>
              </p:nvSpPr>
              <p:spPr bwMode="hidden">
                <a:xfrm>
                  <a:off x="5403" y="3099"/>
                  <a:ext cx="182" cy="102"/>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GB"/>
                </a:p>
              </p:txBody>
            </p:sp>
            <p:sp>
              <p:nvSpPr>
                <p:cNvPr id="20" name="Oval 64"/>
                <p:cNvSpPr>
                  <a:spLocks noChangeArrowheads="1"/>
                </p:cNvSpPr>
                <p:nvPr userDrawn="1"/>
              </p:nvSpPr>
              <p:spPr bwMode="hidden">
                <a:xfrm>
                  <a:off x="5431" y="3109"/>
                  <a:ext cx="125" cy="8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GB"/>
                </a:p>
              </p:txBody>
            </p:sp>
            <p:sp>
              <p:nvSpPr>
                <p:cNvPr id="21" name="Oval 65"/>
                <p:cNvSpPr>
                  <a:spLocks noChangeArrowheads="1"/>
                </p:cNvSpPr>
                <p:nvPr userDrawn="1"/>
              </p:nvSpPr>
              <p:spPr bwMode="hidden">
                <a:xfrm>
                  <a:off x="5458" y="3125"/>
                  <a:ext cx="73" cy="47"/>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GB"/>
                </a:p>
              </p:txBody>
            </p:sp>
          </p:grpSp>
        </p:grpSp>
      </p:grpSp>
      <p:sp>
        <p:nvSpPr>
          <p:cNvPr id="85058" name="Rectangle 66"/>
          <p:cNvSpPr>
            <a:spLocks noGrp="1" noChangeArrowheads="1"/>
          </p:cNvSpPr>
          <p:nvPr>
            <p:ph type="ctrTitle" sz="quarter"/>
          </p:nvPr>
        </p:nvSpPr>
        <p:spPr>
          <a:xfrm>
            <a:off x="685800" y="1692275"/>
            <a:ext cx="7772400" cy="1736725"/>
          </a:xfrm>
        </p:spPr>
        <p:txBody>
          <a:bodyPr anchor="b"/>
          <a:lstStyle>
            <a:lvl1pPr>
              <a:defRPr sz="5400"/>
            </a:lvl1pPr>
          </a:lstStyle>
          <a:p>
            <a:r>
              <a:rPr lang="en-US"/>
              <a:t>Click to edit Master title style</a:t>
            </a:r>
          </a:p>
        </p:txBody>
      </p:sp>
      <p:sp>
        <p:nvSpPr>
          <p:cNvPr id="85059" name="Rectangle 67"/>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68" name="Rectangle 68"/>
          <p:cNvSpPr>
            <a:spLocks noGrp="1" noChangeArrowheads="1"/>
          </p:cNvSpPr>
          <p:nvPr>
            <p:ph type="dt" sz="quarter" idx="10"/>
          </p:nvPr>
        </p:nvSpPr>
        <p:spPr>
          <a:xfrm>
            <a:off x="457200" y="6248400"/>
            <a:ext cx="2133600" cy="457200"/>
          </a:xfrm>
        </p:spPr>
        <p:txBody>
          <a:bodyPr/>
          <a:lstStyle>
            <a:lvl1pPr>
              <a:defRPr smtClean="0"/>
            </a:lvl1pPr>
          </a:lstStyle>
          <a:p>
            <a:pPr>
              <a:defRPr/>
            </a:pPr>
            <a:endParaRPr lang="en-US"/>
          </a:p>
        </p:txBody>
      </p:sp>
      <p:sp>
        <p:nvSpPr>
          <p:cNvPr id="69" name="Rectangle 69"/>
          <p:cNvSpPr>
            <a:spLocks noGrp="1" noChangeArrowheads="1"/>
          </p:cNvSpPr>
          <p:nvPr>
            <p:ph type="ftr" sz="quarter" idx="11"/>
          </p:nvPr>
        </p:nvSpPr>
        <p:spPr>
          <a:xfrm>
            <a:off x="3124200" y="6248400"/>
            <a:ext cx="2895600" cy="457200"/>
          </a:xfrm>
        </p:spPr>
        <p:txBody>
          <a:bodyPr/>
          <a:lstStyle>
            <a:lvl1pPr>
              <a:defRPr smtClean="0"/>
            </a:lvl1pPr>
          </a:lstStyle>
          <a:p>
            <a:pPr>
              <a:defRPr/>
            </a:pPr>
            <a:endParaRPr lang="en-US"/>
          </a:p>
        </p:txBody>
      </p:sp>
      <p:sp>
        <p:nvSpPr>
          <p:cNvPr id="70" name="Rectangle 70"/>
          <p:cNvSpPr>
            <a:spLocks noGrp="1" noChangeArrowheads="1"/>
          </p:cNvSpPr>
          <p:nvPr>
            <p:ph type="sldNum" sz="quarter" idx="12"/>
          </p:nvPr>
        </p:nvSpPr>
        <p:spPr>
          <a:xfrm>
            <a:off x="6553200" y="6248400"/>
            <a:ext cx="2133600" cy="457200"/>
          </a:xfrm>
        </p:spPr>
        <p:txBody>
          <a:bodyPr/>
          <a:lstStyle>
            <a:lvl1pPr>
              <a:defRPr smtClean="0"/>
            </a:lvl1pPr>
          </a:lstStyle>
          <a:p>
            <a:pPr>
              <a:defRPr/>
            </a:pPr>
            <a:fld id="{604F1A3D-3B2E-499B-96E3-09085F7F7253}"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9"/>
          <p:cNvSpPr>
            <a:spLocks noGrp="1" noChangeArrowheads="1"/>
          </p:cNvSpPr>
          <p:nvPr>
            <p:ph type="dt" sz="half" idx="10"/>
          </p:nvPr>
        </p:nvSpPr>
        <p:spPr>
          <a:ln/>
        </p:spPr>
        <p:txBody>
          <a:bodyPr/>
          <a:lstStyle>
            <a:lvl1pPr>
              <a:defRPr/>
            </a:lvl1pPr>
          </a:lstStyle>
          <a:p>
            <a:pPr>
              <a:defRPr/>
            </a:pPr>
            <a:endParaRPr lang="en-US"/>
          </a:p>
        </p:txBody>
      </p:sp>
      <p:sp>
        <p:nvSpPr>
          <p:cNvPr id="5" name="Rectangle 70"/>
          <p:cNvSpPr>
            <a:spLocks noGrp="1" noChangeArrowheads="1"/>
          </p:cNvSpPr>
          <p:nvPr>
            <p:ph type="ftr" sz="quarter" idx="11"/>
          </p:nvPr>
        </p:nvSpPr>
        <p:spPr>
          <a:ln/>
        </p:spPr>
        <p:txBody>
          <a:bodyPr/>
          <a:lstStyle>
            <a:lvl1pPr>
              <a:defRPr/>
            </a:lvl1pPr>
          </a:lstStyle>
          <a:p>
            <a:pPr>
              <a:defRPr/>
            </a:pPr>
            <a:endParaRPr lang="en-US"/>
          </a:p>
        </p:txBody>
      </p:sp>
      <p:sp>
        <p:nvSpPr>
          <p:cNvPr id="6" name="Rectangle 71"/>
          <p:cNvSpPr>
            <a:spLocks noGrp="1" noChangeArrowheads="1"/>
          </p:cNvSpPr>
          <p:nvPr>
            <p:ph type="sldNum" sz="quarter" idx="12"/>
          </p:nvPr>
        </p:nvSpPr>
        <p:spPr>
          <a:ln/>
        </p:spPr>
        <p:txBody>
          <a:bodyPr/>
          <a:lstStyle>
            <a:lvl1pPr>
              <a:defRPr/>
            </a:lvl1pPr>
          </a:lstStyle>
          <a:p>
            <a:pPr>
              <a:defRPr/>
            </a:pPr>
            <a:fld id="{48C033A2-CB73-4588-9E28-3196748D834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9"/>
          <p:cNvSpPr>
            <a:spLocks noGrp="1" noChangeArrowheads="1"/>
          </p:cNvSpPr>
          <p:nvPr>
            <p:ph type="dt" sz="half" idx="10"/>
          </p:nvPr>
        </p:nvSpPr>
        <p:spPr>
          <a:ln/>
        </p:spPr>
        <p:txBody>
          <a:bodyPr/>
          <a:lstStyle>
            <a:lvl1pPr>
              <a:defRPr/>
            </a:lvl1pPr>
          </a:lstStyle>
          <a:p>
            <a:pPr>
              <a:defRPr/>
            </a:pPr>
            <a:endParaRPr lang="en-US"/>
          </a:p>
        </p:txBody>
      </p:sp>
      <p:sp>
        <p:nvSpPr>
          <p:cNvPr id="5" name="Rectangle 70"/>
          <p:cNvSpPr>
            <a:spLocks noGrp="1" noChangeArrowheads="1"/>
          </p:cNvSpPr>
          <p:nvPr>
            <p:ph type="ftr" sz="quarter" idx="11"/>
          </p:nvPr>
        </p:nvSpPr>
        <p:spPr>
          <a:ln/>
        </p:spPr>
        <p:txBody>
          <a:bodyPr/>
          <a:lstStyle>
            <a:lvl1pPr>
              <a:defRPr/>
            </a:lvl1pPr>
          </a:lstStyle>
          <a:p>
            <a:pPr>
              <a:defRPr/>
            </a:pPr>
            <a:endParaRPr lang="en-US"/>
          </a:p>
        </p:txBody>
      </p:sp>
      <p:sp>
        <p:nvSpPr>
          <p:cNvPr id="6" name="Rectangle 71"/>
          <p:cNvSpPr>
            <a:spLocks noGrp="1" noChangeArrowheads="1"/>
          </p:cNvSpPr>
          <p:nvPr>
            <p:ph type="sldNum" sz="quarter" idx="12"/>
          </p:nvPr>
        </p:nvSpPr>
        <p:spPr>
          <a:ln/>
        </p:spPr>
        <p:txBody>
          <a:bodyPr/>
          <a:lstStyle>
            <a:lvl1pPr>
              <a:defRPr/>
            </a:lvl1pPr>
          </a:lstStyle>
          <a:p>
            <a:pPr>
              <a:defRPr/>
            </a:pPr>
            <a:fld id="{55AFA5F6-CB62-4A89-A8C7-78A1CC0C4448}"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9"/>
          <p:cNvSpPr>
            <a:spLocks noGrp="1" noChangeArrowheads="1"/>
          </p:cNvSpPr>
          <p:nvPr>
            <p:ph type="dt" sz="half" idx="10"/>
          </p:nvPr>
        </p:nvSpPr>
        <p:spPr>
          <a:ln/>
        </p:spPr>
        <p:txBody>
          <a:bodyPr/>
          <a:lstStyle>
            <a:lvl1pPr>
              <a:defRPr/>
            </a:lvl1pPr>
          </a:lstStyle>
          <a:p>
            <a:pPr>
              <a:defRPr/>
            </a:pPr>
            <a:endParaRPr lang="en-US"/>
          </a:p>
        </p:txBody>
      </p:sp>
      <p:sp>
        <p:nvSpPr>
          <p:cNvPr id="6" name="Rectangle 70"/>
          <p:cNvSpPr>
            <a:spLocks noGrp="1" noChangeArrowheads="1"/>
          </p:cNvSpPr>
          <p:nvPr>
            <p:ph type="ftr" sz="quarter" idx="11"/>
          </p:nvPr>
        </p:nvSpPr>
        <p:spPr>
          <a:ln/>
        </p:spPr>
        <p:txBody>
          <a:bodyPr/>
          <a:lstStyle>
            <a:lvl1pPr>
              <a:defRPr/>
            </a:lvl1pPr>
          </a:lstStyle>
          <a:p>
            <a:pPr>
              <a:defRPr/>
            </a:pPr>
            <a:endParaRPr lang="en-US"/>
          </a:p>
        </p:txBody>
      </p:sp>
      <p:sp>
        <p:nvSpPr>
          <p:cNvPr id="7" name="Rectangle 71"/>
          <p:cNvSpPr>
            <a:spLocks noGrp="1" noChangeArrowheads="1"/>
          </p:cNvSpPr>
          <p:nvPr>
            <p:ph type="sldNum" sz="quarter" idx="12"/>
          </p:nvPr>
        </p:nvSpPr>
        <p:spPr>
          <a:ln/>
        </p:spPr>
        <p:txBody>
          <a:bodyPr/>
          <a:lstStyle>
            <a:lvl1pPr>
              <a:defRPr/>
            </a:lvl1pPr>
          </a:lstStyle>
          <a:p>
            <a:pPr>
              <a:defRPr/>
            </a:pPr>
            <a:fld id="{BB488E39-4FE3-42F8-8BAD-86C6EB8F3E4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9"/>
          <p:cNvSpPr>
            <a:spLocks noGrp="1" noChangeArrowheads="1"/>
          </p:cNvSpPr>
          <p:nvPr>
            <p:ph type="dt" sz="half" idx="10"/>
          </p:nvPr>
        </p:nvSpPr>
        <p:spPr>
          <a:ln/>
        </p:spPr>
        <p:txBody>
          <a:bodyPr/>
          <a:lstStyle>
            <a:lvl1pPr>
              <a:defRPr/>
            </a:lvl1pPr>
          </a:lstStyle>
          <a:p>
            <a:pPr>
              <a:defRPr/>
            </a:pPr>
            <a:endParaRPr lang="en-US"/>
          </a:p>
        </p:txBody>
      </p:sp>
      <p:sp>
        <p:nvSpPr>
          <p:cNvPr id="8" name="Rectangle 70"/>
          <p:cNvSpPr>
            <a:spLocks noGrp="1" noChangeArrowheads="1"/>
          </p:cNvSpPr>
          <p:nvPr>
            <p:ph type="ftr" sz="quarter" idx="11"/>
          </p:nvPr>
        </p:nvSpPr>
        <p:spPr>
          <a:ln/>
        </p:spPr>
        <p:txBody>
          <a:bodyPr/>
          <a:lstStyle>
            <a:lvl1pPr>
              <a:defRPr/>
            </a:lvl1pPr>
          </a:lstStyle>
          <a:p>
            <a:pPr>
              <a:defRPr/>
            </a:pPr>
            <a:endParaRPr lang="en-US"/>
          </a:p>
        </p:txBody>
      </p:sp>
      <p:sp>
        <p:nvSpPr>
          <p:cNvPr id="9" name="Rectangle 71"/>
          <p:cNvSpPr>
            <a:spLocks noGrp="1" noChangeArrowheads="1"/>
          </p:cNvSpPr>
          <p:nvPr>
            <p:ph type="sldNum" sz="quarter" idx="12"/>
          </p:nvPr>
        </p:nvSpPr>
        <p:spPr>
          <a:ln/>
        </p:spPr>
        <p:txBody>
          <a:bodyPr/>
          <a:lstStyle>
            <a:lvl1pPr>
              <a:defRPr/>
            </a:lvl1pPr>
          </a:lstStyle>
          <a:p>
            <a:pPr>
              <a:defRPr/>
            </a:pPr>
            <a:fld id="{9974CCBD-EFF9-4498-99CD-1368F3443AB6}"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9"/>
          <p:cNvSpPr>
            <a:spLocks noGrp="1" noChangeArrowheads="1"/>
          </p:cNvSpPr>
          <p:nvPr>
            <p:ph type="dt" sz="half" idx="10"/>
          </p:nvPr>
        </p:nvSpPr>
        <p:spPr>
          <a:ln/>
        </p:spPr>
        <p:txBody>
          <a:bodyPr/>
          <a:lstStyle>
            <a:lvl1pPr>
              <a:defRPr/>
            </a:lvl1pPr>
          </a:lstStyle>
          <a:p>
            <a:pPr>
              <a:defRPr/>
            </a:pPr>
            <a:endParaRPr lang="en-US"/>
          </a:p>
        </p:txBody>
      </p:sp>
      <p:sp>
        <p:nvSpPr>
          <p:cNvPr id="4" name="Rectangle 70"/>
          <p:cNvSpPr>
            <a:spLocks noGrp="1" noChangeArrowheads="1"/>
          </p:cNvSpPr>
          <p:nvPr>
            <p:ph type="ftr" sz="quarter" idx="11"/>
          </p:nvPr>
        </p:nvSpPr>
        <p:spPr>
          <a:ln/>
        </p:spPr>
        <p:txBody>
          <a:bodyPr/>
          <a:lstStyle>
            <a:lvl1pPr>
              <a:defRPr/>
            </a:lvl1pPr>
          </a:lstStyle>
          <a:p>
            <a:pPr>
              <a:defRPr/>
            </a:pPr>
            <a:endParaRPr lang="en-US"/>
          </a:p>
        </p:txBody>
      </p:sp>
      <p:sp>
        <p:nvSpPr>
          <p:cNvPr id="5" name="Rectangle 71"/>
          <p:cNvSpPr>
            <a:spLocks noGrp="1" noChangeArrowheads="1"/>
          </p:cNvSpPr>
          <p:nvPr>
            <p:ph type="sldNum" sz="quarter" idx="12"/>
          </p:nvPr>
        </p:nvSpPr>
        <p:spPr>
          <a:ln/>
        </p:spPr>
        <p:txBody>
          <a:bodyPr/>
          <a:lstStyle>
            <a:lvl1pPr>
              <a:defRPr/>
            </a:lvl1pPr>
          </a:lstStyle>
          <a:p>
            <a:pPr>
              <a:defRPr/>
            </a:pPr>
            <a:fld id="{B7E8F6D9-8468-4E68-9F8D-6A2EB4BBC00F}"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9"/>
          <p:cNvSpPr>
            <a:spLocks noGrp="1" noChangeArrowheads="1"/>
          </p:cNvSpPr>
          <p:nvPr>
            <p:ph type="dt" sz="half" idx="10"/>
          </p:nvPr>
        </p:nvSpPr>
        <p:spPr>
          <a:ln/>
        </p:spPr>
        <p:txBody>
          <a:bodyPr/>
          <a:lstStyle>
            <a:lvl1pPr>
              <a:defRPr/>
            </a:lvl1pPr>
          </a:lstStyle>
          <a:p>
            <a:pPr>
              <a:defRPr/>
            </a:pPr>
            <a:endParaRPr lang="en-US"/>
          </a:p>
        </p:txBody>
      </p:sp>
      <p:sp>
        <p:nvSpPr>
          <p:cNvPr id="3" name="Rectangle 70"/>
          <p:cNvSpPr>
            <a:spLocks noGrp="1" noChangeArrowheads="1"/>
          </p:cNvSpPr>
          <p:nvPr>
            <p:ph type="ftr" sz="quarter" idx="11"/>
          </p:nvPr>
        </p:nvSpPr>
        <p:spPr>
          <a:ln/>
        </p:spPr>
        <p:txBody>
          <a:bodyPr/>
          <a:lstStyle>
            <a:lvl1pPr>
              <a:defRPr/>
            </a:lvl1pPr>
          </a:lstStyle>
          <a:p>
            <a:pPr>
              <a:defRPr/>
            </a:pPr>
            <a:endParaRPr lang="en-US"/>
          </a:p>
        </p:txBody>
      </p:sp>
      <p:sp>
        <p:nvSpPr>
          <p:cNvPr id="4" name="Rectangle 71"/>
          <p:cNvSpPr>
            <a:spLocks noGrp="1" noChangeArrowheads="1"/>
          </p:cNvSpPr>
          <p:nvPr>
            <p:ph type="sldNum" sz="quarter" idx="12"/>
          </p:nvPr>
        </p:nvSpPr>
        <p:spPr>
          <a:ln/>
        </p:spPr>
        <p:txBody>
          <a:bodyPr/>
          <a:lstStyle>
            <a:lvl1pPr>
              <a:defRPr/>
            </a:lvl1pPr>
          </a:lstStyle>
          <a:p>
            <a:pPr>
              <a:defRPr/>
            </a:pPr>
            <a:fld id="{E441EBDC-28E2-4857-B02F-F61D95302CB5}"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9"/>
          <p:cNvSpPr>
            <a:spLocks noGrp="1" noChangeArrowheads="1"/>
          </p:cNvSpPr>
          <p:nvPr>
            <p:ph type="dt" sz="half" idx="10"/>
          </p:nvPr>
        </p:nvSpPr>
        <p:spPr>
          <a:ln/>
        </p:spPr>
        <p:txBody>
          <a:bodyPr/>
          <a:lstStyle>
            <a:lvl1pPr>
              <a:defRPr/>
            </a:lvl1pPr>
          </a:lstStyle>
          <a:p>
            <a:pPr>
              <a:defRPr/>
            </a:pPr>
            <a:endParaRPr lang="en-US"/>
          </a:p>
        </p:txBody>
      </p:sp>
      <p:sp>
        <p:nvSpPr>
          <p:cNvPr id="6" name="Rectangle 70"/>
          <p:cNvSpPr>
            <a:spLocks noGrp="1" noChangeArrowheads="1"/>
          </p:cNvSpPr>
          <p:nvPr>
            <p:ph type="ftr" sz="quarter" idx="11"/>
          </p:nvPr>
        </p:nvSpPr>
        <p:spPr>
          <a:ln/>
        </p:spPr>
        <p:txBody>
          <a:bodyPr/>
          <a:lstStyle>
            <a:lvl1pPr>
              <a:defRPr/>
            </a:lvl1pPr>
          </a:lstStyle>
          <a:p>
            <a:pPr>
              <a:defRPr/>
            </a:pPr>
            <a:endParaRPr lang="en-US"/>
          </a:p>
        </p:txBody>
      </p:sp>
      <p:sp>
        <p:nvSpPr>
          <p:cNvPr id="7" name="Rectangle 71"/>
          <p:cNvSpPr>
            <a:spLocks noGrp="1" noChangeArrowheads="1"/>
          </p:cNvSpPr>
          <p:nvPr>
            <p:ph type="sldNum" sz="quarter" idx="12"/>
          </p:nvPr>
        </p:nvSpPr>
        <p:spPr>
          <a:ln/>
        </p:spPr>
        <p:txBody>
          <a:bodyPr/>
          <a:lstStyle>
            <a:lvl1pPr>
              <a:defRPr/>
            </a:lvl1pPr>
          </a:lstStyle>
          <a:p>
            <a:pPr>
              <a:defRPr/>
            </a:pPr>
            <a:fld id="{38CBCB2F-0EC7-47C6-96BC-67A2EF2F10EC}"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9"/>
          <p:cNvSpPr>
            <a:spLocks noGrp="1" noChangeArrowheads="1"/>
          </p:cNvSpPr>
          <p:nvPr>
            <p:ph type="dt" sz="half" idx="10"/>
          </p:nvPr>
        </p:nvSpPr>
        <p:spPr>
          <a:ln/>
        </p:spPr>
        <p:txBody>
          <a:bodyPr/>
          <a:lstStyle>
            <a:lvl1pPr>
              <a:defRPr/>
            </a:lvl1pPr>
          </a:lstStyle>
          <a:p>
            <a:pPr>
              <a:defRPr/>
            </a:pPr>
            <a:endParaRPr lang="en-US"/>
          </a:p>
        </p:txBody>
      </p:sp>
      <p:sp>
        <p:nvSpPr>
          <p:cNvPr id="6" name="Rectangle 70"/>
          <p:cNvSpPr>
            <a:spLocks noGrp="1" noChangeArrowheads="1"/>
          </p:cNvSpPr>
          <p:nvPr>
            <p:ph type="ftr" sz="quarter" idx="11"/>
          </p:nvPr>
        </p:nvSpPr>
        <p:spPr>
          <a:ln/>
        </p:spPr>
        <p:txBody>
          <a:bodyPr/>
          <a:lstStyle>
            <a:lvl1pPr>
              <a:defRPr/>
            </a:lvl1pPr>
          </a:lstStyle>
          <a:p>
            <a:pPr>
              <a:defRPr/>
            </a:pPr>
            <a:endParaRPr lang="en-US"/>
          </a:p>
        </p:txBody>
      </p:sp>
      <p:sp>
        <p:nvSpPr>
          <p:cNvPr id="7" name="Rectangle 71"/>
          <p:cNvSpPr>
            <a:spLocks noGrp="1" noChangeArrowheads="1"/>
          </p:cNvSpPr>
          <p:nvPr>
            <p:ph type="sldNum" sz="quarter" idx="12"/>
          </p:nvPr>
        </p:nvSpPr>
        <p:spPr>
          <a:ln/>
        </p:spPr>
        <p:txBody>
          <a:bodyPr/>
          <a:lstStyle>
            <a:lvl1pPr>
              <a:defRPr/>
            </a:lvl1pPr>
          </a:lstStyle>
          <a:p>
            <a:pPr>
              <a:defRPr/>
            </a:pPr>
            <a:fld id="{DA9D47B5-CB82-4DA8-AF4D-C3697C28D90E}"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9"/>
          <p:cNvSpPr>
            <a:spLocks noGrp="1" noChangeArrowheads="1"/>
          </p:cNvSpPr>
          <p:nvPr>
            <p:ph type="dt" sz="half" idx="10"/>
          </p:nvPr>
        </p:nvSpPr>
        <p:spPr>
          <a:ln/>
        </p:spPr>
        <p:txBody>
          <a:bodyPr/>
          <a:lstStyle>
            <a:lvl1pPr>
              <a:defRPr/>
            </a:lvl1pPr>
          </a:lstStyle>
          <a:p>
            <a:pPr>
              <a:defRPr/>
            </a:pPr>
            <a:endParaRPr lang="en-US"/>
          </a:p>
        </p:txBody>
      </p:sp>
      <p:sp>
        <p:nvSpPr>
          <p:cNvPr id="5" name="Rectangle 70"/>
          <p:cNvSpPr>
            <a:spLocks noGrp="1" noChangeArrowheads="1"/>
          </p:cNvSpPr>
          <p:nvPr>
            <p:ph type="ftr" sz="quarter" idx="11"/>
          </p:nvPr>
        </p:nvSpPr>
        <p:spPr>
          <a:ln/>
        </p:spPr>
        <p:txBody>
          <a:bodyPr/>
          <a:lstStyle>
            <a:lvl1pPr>
              <a:defRPr/>
            </a:lvl1pPr>
          </a:lstStyle>
          <a:p>
            <a:pPr>
              <a:defRPr/>
            </a:pPr>
            <a:endParaRPr lang="en-US"/>
          </a:p>
        </p:txBody>
      </p:sp>
      <p:sp>
        <p:nvSpPr>
          <p:cNvPr id="6" name="Rectangle 71"/>
          <p:cNvSpPr>
            <a:spLocks noGrp="1" noChangeArrowheads="1"/>
          </p:cNvSpPr>
          <p:nvPr>
            <p:ph type="sldNum" sz="quarter" idx="12"/>
          </p:nvPr>
        </p:nvSpPr>
        <p:spPr>
          <a:ln/>
        </p:spPr>
        <p:txBody>
          <a:bodyPr/>
          <a:lstStyle>
            <a:lvl1pPr>
              <a:defRPr/>
            </a:lvl1pPr>
          </a:lstStyle>
          <a:p>
            <a:pPr>
              <a:defRPr/>
            </a:pPr>
            <a:fld id="{6B026B63-AAF7-4772-97D4-C67F3A5DCD05}"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4835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7813"/>
            <a:ext cx="6019800" cy="58483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9"/>
          <p:cNvSpPr>
            <a:spLocks noGrp="1" noChangeArrowheads="1"/>
          </p:cNvSpPr>
          <p:nvPr>
            <p:ph type="dt" sz="half" idx="10"/>
          </p:nvPr>
        </p:nvSpPr>
        <p:spPr>
          <a:ln/>
        </p:spPr>
        <p:txBody>
          <a:bodyPr/>
          <a:lstStyle>
            <a:lvl1pPr>
              <a:defRPr/>
            </a:lvl1pPr>
          </a:lstStyle>
          <a:p>
            <a:pPr>
              <a:defRPr/>
            </a:pPr>
            <a:endParaRPr lang="en-US"/>
          </a:p>
        </p:txBody>
      </p:sp>
      <p:sp>
        <p:nvSpPr>
          <p:cNvPr id="5" name="Rectangle 70"/>
          <p:cNvSpPr>
            <a:spLocks noGrp="1" noChangeArrowheads="1"/>
          </p:cNvSpPr>
          <p:nvPr>
            <p:ph type="ftr" sz="quarter" idx="11"/>
          </p:nvPr>
        </p:nvSpPr>
        <p:spPr>
          <a:ln/>
        </p:spPr>
        <p:txBody>
          <a:bodyPr/>
          <a:lstStyle>
            <a:lvl1pPr>
              <a:defRPr/>
            </a:lvl1pPr>
          </a:lstStyle>
          <a:p>
            <a:pPr>
              <a:defRPr/>
            </a:pPr>
            <a:endParaRPr lang="en-US"/>
          </a:p>
        </p:txBody>
      </p:sp>
      <p:sp>
        <p:nvSpPr>
          <p:cNvPr id="6" name="Rectangle 71"/>
          <p:cNvSpPr>
            <a:spLocks noGrp="1" noChangeArrowheads="1"/>
          </p:cNvSpPr>
          <p:nvPr>
            <p:ph type="sldNum" sz="quarter" idx="12"/>
          </p:nvPr>
        </p:nvSpPr>
        <p:spPr>
          <a:ln/>
        </p:spPr>
        <p:txBody>
          <a:bodyPr/>
          <a:lstStyle>
            <a:lvl1pPr>
              <a:defRPr/>
            </a:lvl1pPr>
          </a:lstStyle>
          <a:p>
            <a:pPr>
              <a:defRPr/>
            </a:pPr>
            <a:fld id="{C8842410-89A5-4A50-B467-D8E48A020A00}"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600200"/>
            <a:ext cx="4038600" cy="4525963"/>
          </a:xfrm>
        </p:spPr>
        <p:txBody>
          <a:bodyPr/>
          <a:lstStyle/>
          <a:p>
            <a:pPr lvl="0"/>
            <a:endParaRPr lang="en-GB" noProof="0" smtClean="0"/>
          </a:p>
        </p:txBody>
      </p:sp>
      <p:sp>
        <p:nvSpPr>
          <p:cNvPr id="5" name="Rectangle 69"/>
          <p:cNvSpPr>
            <a:spLocks noGrp="1" noChangeArrowheads="1"/>
          </p:cNvSpPr>
          <p:nvPr>
            <p:ph type="dt" sz="half" idx="10"/>
          </p:nvPr>
        </p:nvSpPr>
        <p:spPr>
          <a:ln/>
        </p:spPr>
        <p:txBody>
          <a:bodyPr/>
          <a:lstStyle>
            <a:lvl1pPr>
              <a:defRPr/>
            </a:lvl1pPr>
          </a:lstStyle>
          <a:p>
            <a:pPr>
              <a:defRPr/>
            </a:pPr>
            <a:endParaRPr lang="en-US"/>
          </a:p>
        </p:txBody>
      </p:sp>
      <p:sp>
        <p:nvSpPr>
          <p:cNvPr id="6" name="Rectangle 70"/>
          <p:cNvSpPr>
            <a:spLocks noGrp="1" noChangeArrowheads="1"/>
          </p:cNvSpPr>
          <p:nvPr>
            <p:ph type="ftr" sz="quarter" idx="11"/>
          </p:nvPr>
        </p:nvSpPr>
        <p:spPr>
          <a:ln/>
        </p:spPr>
        <p:txBody>
          <a:bodyPr/>
          <a:lstStyle>
            <a:lvl1pPr>
              <a:defRPr/>
            </a:lvl1pPr>
          </a:lstStyle>
          <a:p>
            <a:pPr>
              <a:defRPr/>
            </a:pPr>
            <a:endParaRPr lang="en-US"/>
          </a:p>
        </p:txBody>
      </p:sp>
      <p:sp>
        <p:nvSpPr>
          <p:cNvPr id="7" name="Rectangle 71"/>
          <p:cNvSpPr>
            <a:spLocks noGrp="1" noChangeArrowheads="1"/>
          </p:cNvSpPr>
          <p:nvPr>
            <p:ph type="sldNum" sz="quarter" idx="12"/>
          </p:nvPr>
        </p:nvSpPr>
        <p:spPr>
          <a:ln/>
        </p:spPr>
        <p:txBody>
          <a:bodyPr/>
          <a:lstStyle>
            <a:lvl1pPr>
              <a:defRPr/>
            </a:lvl1pPr>
          </a:lstStyle>
          <a:p>
            <a:pPr>
              <a:defRPr/>
            </a:pPr>
            <a:fld id="{70F91F87-A32A-498A-9F23-B67CEF186F6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970" name="Freeform 2"/>
          <p:cNvSpPr>
            <a:spLocks/>
          </p:cNvSpPr>
          <p:nvPr/>
        </p:nvSpPr>
        <p:spPr bwMode="hidden">
          <a:xfrm>
            <a:off x="6627813" y="6429375"/>
            <a:ext cx="285750" cy="209550"/>
          </a:xfrm>
          <a:custGeom>
            <a:avLst/>
            <a:gdLst/>
            <a:ahLst/>
            <a:cxnLst>
              <a:cxn ang="0">
                <a:pos x="0" y="132"/>
              </a:cxn>
              <a:cxn ang="0">
                <a:pos x="29" y="132"/>
              </a:cxn>
              <a:cxn ang="0">
                <a:pos x="77" y="108"/>
              </a:cxn>
              <a:cxn ang="0">
                <a:pos x="119" y="78"/>
              </a:cxn>
              <a:cxn ang="0">
                <a:pos x="155" y="48"/>
              </a:cxn>
              <a:cxn ang="0">
                <a:pos x="179" y="12"/>
              </a:cxn>
              <a:cxn ang="0">
                <a:pos x="173" y="6"/>
              </a:cxn>
              <a:cxn ang="0">
                <a:pos x="167" y="0"/>
              </a:cxn>
              <a:cxn ang="0">
                <a:pos x="137" y="42"/>
              </a:cxn>
              <a:cxn ang="0">
                <a:pos x="101" y="78"/>
              </a:cxn>
              <a:cxn ang="0">
                <a:pos x="53" y="108"/>
              </a:cxn>
              <a:cxn ang="0">
                <a:pos x="0" y="132"/>
              </a:cxn>
              <a:cxn ang="0">
                <a:pos x="0" y="132"/>
              </a:cxn>
            </a:cxnLst>
            <a:rect l="0" t="0" r="r" b="b"/>
            <a:pathLst>
              <a:path w="179" h="132">
                <a:moveTo>
                  <a:pt x="0" y="132"/>
                </a:moveTo>
                <a:lnTo>
                  <a:pt x="29" y="132"/>
                </a:lnTo>
                <a:lnTo>
                  <a:pt x="77" y="108"/>
                </a:lnTo>
                <a:lnTo>
                  <a:pt x="119" y="78"/>
                </a:lnTo>
                <a:lnTo>
                  <a:pt x="155" y="48"/>
                </a:lnTo>
                <a:lnTo>
                  <a:pt x="179" y="12"/>
                </a:lnTo>
                <a:lnTo>
                  <a:pt x="173" y="6"/>
                </a:lnTo>
                <a:lnTo>
                  <a:pt x="167" y="0"/>
                </a:lnTo>
                <a:lnTo>
                  <a:pt x="137" y="42"/>
                </a:lnTo>
                <a:lnTo>
                  <a:pt x="101" y="78"/>
                </a:lnTo>
                <a:lnTo>
                  <a:pt x="53" y="108"/>
                </a:lnTo>
                <a:lnTo>
                  <a:pt x="0" y="132"/>
                </a:lnTo>
                <a:lnTo>
                  <a:pt x="0" y="132"/>
                </a:lnTo>
                <a:close/>
              </a:path>
            </a:pathLst>
          </a:custGeom>
          <a:gradFill rotWithShape="0">
            <a:gsLst>
              <a:gs pos="0">
                <a:schemeClr val="accent2"/>
              </a:gs>
              <a:gs pos="100000">
                <a:schemeClr val="accent2">
                  <a:gamma/>
                  <a:shade val="87843"/>
                  <a:invGamma/>
                </a:schemeClr>
              </a:gs>
            </a:gsLst>
            <a:lin ang="18900000" scaled="1"/>
          </a:gradFill>
          <a:ln w="9525">
            <a:noFill/>
            <a:round/>
            <a:headEnd/>
            <a:tailEnd/>
          </a:ln>
        </p:spPr>
        <p:txBody>
          <a:bodyPr/>
          <a:lstStyle/>
          <a:p>
            <a:pPr>
              <a:defRPr/>
            </a:pPr>
            <a:endParaRPr lang="en-GB"/>
          </a:p>
        </p:txBody>
      </p:sp>
      <p:grpSp>
        <p:nvGrpSpPr>
          <p:cNvPr id="11267" name="Group 3"/>
          <p:cNvGrpSpPr>
            <a:grpSpLocks/>
          </p:cNvGrpSpPr>
          <p:nvPr/>
        </p:nvGrpSpPr>
        <p:grpSpPr bwMode="auto">
          <a:xfrm>
            <a:off x="3175" y="4267200"/>
            <a:ext cx="9140825" cy="2590800"/>
            <a:chOff x="2" y="2688"/>
            <a:chExt cx="5758" cy="1632"/>
          </a:xfrm>
        </p:grpSpPr>
        <p:sp>
          <p:nvSpPr>
            <p:cNvPr id="83972" name="Freeform 4"/>
            <p:cNvSpPr>
              <a:spLocks/>
            </p:cNvSpPr>
            <p:nvPr/>
          </p:nvSpPr>
          <p:spPr bwMode="hidden">
            <a:xfrm>
              <a:off x="2" y="2688"/>
              <a:ext cx="5758" cy="1632"/>
            </a:xfrm>
            <a:custGeom>
              <a:avLst/>
              <a:gdLst/>
              <a:ahLst/>
              <a:cxnLst>
                <a:cxn ang="0">
                  <a:pos x="5740" y="4316"/>
                </a:cxn>
                <a:cxn ang="0">
                  <a:pos x="0" y="4316"/>
                </a:cxn>
                <a:cxn ang="0">
                  <a:pos x="0" y="0"/>
                </a:cxn>
                <a:cxn ang="0">
                  <a:pos x="5740" y="0"/>
                </a:cxn>
                <a:cxn ang="0">
                  <a:pos x="5740" y="4316"/>
                </a:cxn>
                <a:cxn ang="0">
                  <a:pos x="5740" y="4316"/>
                </a:cxn>
              </a:cxnLst>
              <a:rect l="0" t="0" r="r" b="b"/>
              <a:pathLst>
                <a:path w="5740" h="4316">
                  <a:moveTo>
                    <a:pt x="5740" y="4316"/>
                  </a:moveTo>
                  <a:lnTo>
                    <a:pt x="0" y="4316"/>
                  </a:lnTo>
                  <a:lnTo>
                    <a:pt x="0" y="0"/>
                  </a:lnTo>
                  <a:lnTo>
                    <a:pt x="5740" y="0"/>
                  </a:lnTo>
                  <a:lnTo>
                    <a:pt x="5740" y="4316"/>
                  </a:lnTo>
                  <a:lnTo>
                    <a:pt x="5740" y="431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grpSp>
          <p:nvGrpSpPr>
            <p:cNvPr id="11274" name="Group 5"/>
            <p:cNvGrpSpPr>
              <a:grpSpLocks/>
            </p:cNvGrpSpPr>
            <p:nvPr userDrawn="1"/>
          </p:nvGrpSpPr>
          <p:grpSpPr bwMode="auto">
            <a:xfrm>
              <a:off x="3528" y="3715"/>
              <a:ext cx="792" cy="521"/>
              <a:chOff x="3527" y="3715"/>
              <a:chExt cx="792" cy="521"/>
            </a:xfrm>
          </p:grpSpPr>
          <p:sp>
            <p:nvSpPr>
              <p:cNvPr id="83974" name="Oval 6"/>
              <p:cNvSpPr>
                <a:spLocks noChangeArrowheads="1"/>
              </p:cNvSpPr>
              <p:nvPr/>
            </p:nvSpPr>
            <p:spPr bwMode="hidden">
              <a:xfrm>
                <a:off x="3686" y="3810"/>
                <a:ext cx="532" cy="327"/>
              </a:xfrm>
              <a:prstGeom prst="ellipse">
                <a:avLst/>
              </a:prstGeom>
              <a:gradFill rotWithShape="0">
                <a:gsLst>
                  <a:gs pos="0">
                    <a:schemeClr val="accent2"/>
                  </a:gs>
                  <a:gs pos="100000">
                    <a:schemeClr val="accent2">
                      <a:gamma/>
                      <a:shade val="90980"/>
                      <a:invGamma/>
                    </a:schemeClr>
                  </a:gs>
                </a:gsLst>
                <a:path path="shape">
                  <a:fillToRect l="50000" t="50000" r="50000" b="50000"/>
                </a:path>
              </a:gradFill>
              <a:ln w="9525">
                <a:noFill/>
                <a:round/>
                <a:headEnd/>
                <a:tailEnd/>
              </a:ln>
              <a:effectLst/>
            </p:spPr>
            <p:txBody>
              <a:bodyPr/>
              <a:lstStyle/>
              <a:p>
                <a:pPr>
                  <a:defRPr/>
                </a:pPr>
                <a:endParaRPr lang="en-GB"/>
              </a:p>
            </p:txBody>
          </p:sp>
          <p:sp>
            <p:nvSpPr>
              <p:cNvPr id="83975" name="Oval 7"/>
              <p:cNvSpPr>
                <a:spLocks noChangeArrowheads="1"/>
              </p:cNvSpPr>
              <p:nvPr/>
            </p:nvSpPr>
            <p:spPr bwMode="hidden">
              <a:xfrm>
                <a:off x="3726" y="3840"/>
                <a:ext cx="452" cy="275"/>
              </a:xfrm>
              <a:prstGeom prst="ellipse">
                <a:avLst/>
              </a:prstGeom>
              <a:gradFill rotWithShape="0">
                <a:gsLst>
                  <a:gs pos="0">
                    <a:schemeClr val="accent2">
                      <a:gamma/>
                      <a:shade val="90980"/>
                      <a:invGamma/>
                    </a:schemeClr>
                  </a:gs>
                  <a:gs pos="100000">
                    <a:schemeClr val="accent2"/>
                  </a:gs>
                </a:gsLst>
                <a:lin ang="5400000" scaled="1"/>
              </a:gradFill>
              <a:ln w="9525">
                <a:noFill/>
                <a:round/>
                <a:headEnd/>
                <a:tailEnd/>
              </a:ln>
              <a:effectLst/>
            </p:spPr>
            <p:txBody>
              <a:bodyPr/>
              <a:lstStyle/>
              <a:p>
                <a:pPr>
                  <a:defRPr/>
                </a:pPr>
                <a:endParaRPr lang="en-GB"/>
              </a:p>
            </p:txBody>
          </p:sp>
          <p:sp>
            <p:nvSpPr>
              <p:cNvPr id="83976" name="Oval 8"/>
              <p:cNvSpPr>
                <a:spLocks noChangeArrowheads="1"/>
              </p:cNvSpPr>
              <p:nvPr/>
            </p:nvSpPr>
            <p:spPr bwMode="hidden">
              <a:xfrm>
                <a:off x="3782" y="3872"/>
                <a:ext cx="344" cy="2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GB"/>
              </a:p>
            </p:txBody>
          </p:sp>
          <p:sp>
            <p:nvSpPr>
              <p:cNvPr id="83977" name="Oval 9"/>
              <p:cNvSpPr>
                <a:spLocks noChangeArrowheads="1"/>
              </p:cNvSpPr>
              <p:nvPr/>
            </p:nvSpPr>
            <p:spPr bwMode="hidden">
              <a:xfrm>
                <a:off x="3822" y="3896"/>
                <a:ext cx="262" cy="159"/>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GB"/>
              </a:p>
            </p:txBody>
          </p:sp>
          <p:sp>
            <p:nvSpPr>
              <p:cNvPr id="83978" name="Oval 10"/>
              <p:cNvSpPr>
                <a:spLocks noChangeArrowheads="1"/>
              </p:cNvSpPr>
              <p:nvPr/>
            </p:nvSpPr>
            <p:spPr bwMode="hidden">
              <a:xfrm>
                <a:off x="3856" y="3922"/>
                <a:ext cx="192" cy="1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GB"/>
              </a:p>
            </p:txBody>
          </p:sp>
          <p:sp>
            <p:nvSpPr>
              <p:cNvPr id="83979" name="Freeform 11"/>
              <p:cNvSpPr>
                <a:spLocks/>
              </p:cNvSpPr>
              <p:nvPr/>
            </p:nvSpPr>
            <p:spPr bwMode="hidden">
              <a:xfrm>
                <a:off x="3575" y="3715"/>
                <a:ext cx="383" cy="161"/>
              </a:xfrm>
              <a:custGeom>
                <a:avLst/>
                <a:gdLst/>
                <a:ahLst/>
                <a:cxnLst>
                  <a:cxn ang="0">
                    <a:pos x="376" y="12"/>
                  </a:cxn>
                  <a:cxn ang="0">
                    <a:pos x="257" y="24"/>
                  </a:cxn>
                  <a:cxn ang="0">
                    <a:pos x="149" y="54"/>
                  </a:cxn>
                  <a:cxn ang="0">
                    <a:pos x="101" y="77"/>
                  </a:cxn>
                  <a:cxn ang="0">
                    <a:pos x="59" y="101"/>
                  </a:cxn>
                  <a:cxn ang="0">
                    <a:pos x="24" y="131"/>
                  </a:cxn>
                  <a:cxn ang="0">
                    <a:pos x="0" y="161"/>
                  </a:cxn>
                  <a:cxn ang="0">
                    <a:pos x="0" y="137"/>
                  </a:cxn>
                  <a:cxn ang="0">
                    <a:pos x="29" y="107"/>
                  </a:cxn>
                  <a:cxn ang="0">
                    <a:pos x="65" y="83"/>
                  </a:cxn>
                  <a:cxn ang="0">
                    <a:pos x="155" y="36"/>
                  </a:cxn>
                  <a:cxn ang="0">
                    <a:pos x="257" y="12"/>
                  </a:cxn>
                  <a:cxn ang="0">
                    <a:pos x="376" y="0"/>
                  </a:cxn>
                  <a:cxn ang="0">
                    <a:pos x="376" y="0"/>
                  </a:cxn>
                  <a:cxn ang="0">
                    <a:pos x="382" y="0"/>
                  </a:cxn>
                  <a:cxn ang="0">
                    <a:pos x="382" y="12"/>
                  </a:cxn>
                  <a:cxn ang="0">
                    <a:pos x="376" y="12"/>
                  </a:cxn>
                  <a:cxn ang="0">
                    <a:pos x="376" y="12"/>
                  </a:cxn>
                  <a:cxn ang="0">
                    <a:pos x="376" y="12"/>
                  </a:cxn>
                </a:cxnLst>
                <a:rect l="0" t="0" r="r" b="b"/>
                <a:pathLst>
                  <a:path w="382" h="161">
                    <a:moveTo>
                      <a:pt x="376" y="12"/>
                    </a:moveTo>
                    <a:lnTo>
                      <a:pt x="257" y="24"/>
                    </a:lnTo>
                    <a:lnTo>
                      <a:pt x="149" y="54"/>
                    </a:lnTo>
                    <a:lnTo>
                      <a:pt x="101" y="77"/>
                    </a:lnTo>
                    <a:lnTo>
                      <a:pt x="59" y="101"/>
                    </a:lnTo>
                    <a:lnTo>
                      <a:pt x="24" y="131"/>
                    </a:lnTo>
                    <a:lnTo>
                      <a:pt x="0" y="161"/>
                    </a:lnTo>
                    <a:lnTo>
                      <a:pt x="0" y="137"/>
                    </a:lnTo>
                    <a:lnTo>
                      <a:pt x="29" y="107"/>
                    </a:lnTo>
                    <a:lnTo>
                      <a:pt x="65" y="83"/>
                    </a:lnTo>
                    <a:lnTo>
                      <a:pt x="155" y="36"/>
                    </a:lnTo>
                    <a:lnTo>
                      <a:pt x="257" y="12"/>
                    </a:lnTo>
                    <a:lnTo>
                      <a:pt x="376" y="0"/>
                    </a:lnTo>
                    <a:lnTo>
                      <a:pt x="376" y="0"/>
                    </a:lnTo>
                    <a:lnTo>
                      <a:pt x="382" y="0"/>
                    </a:lnTo>
                    <a:lnTo>
                      <a:pt x="382" y="12"/>
                    </a:lnTo>
                    <a:lnTo>
                      <a:pt x="376" y="12"/>
                    </a:lnTo>
                    <a:lnTo>
                      <a:pt x="376" y="12"/>
                    </a:lnTo>
                    <a:lnTo>
                      <a:pt x="376" y="12"/>
                    </a:lnTo>
                    <a:close/>
                  </a:path>
                </a:pathLst>
              </a:custGeom>
              <a:gradFill rotWithShape="0">
                <a:gsLst>
                  <a:gs pos="0">
                    <a:schemeClr val="accent2">
                      <a:gamma/>
                      <a:shade val="94118"/>
                      <a:invGamma/>
                    </a:schemeClr>
                  </a:gs>
                  <a:gs pos="100000">
                    <a:schemeClr val="accent2"/>
                  </a:gs>
                </a:gsLst>
                <a:lin ang="5400000" scaled="1"/>
              </a:gradFill>
              <a:ln w="9525">
                <a:noFill/>
                <a:round/>
                <a:headEnd/>
                <a:tailEnd/>
              </a:ln>
            </p:spPr>
            <p:txBody>
              <a:bodyPr/>
              <a:lstStyle/>
              <a:p>
                <a:pPr>
                  <a:defRPr/>
                </a:pPr>
                <a:endParaRPr lang="en-GB"/>
              </a:p>
            </p:txBody>
          </p:sp>
          <p:sp>
            <p:nvSpPr>
              <p:cNvPr id="83980" name="Freeform 12"/>
              <p:cNvSpPr>
                <a:spLocks/>
              </p:cNvSpPr>
              <p:nvPr/>
            </p:nvSpPr>
            <p:spPr bwMode="hidden">
              <a:xfrm>
                <a:off x="3695" y="4170"/>
                <a:ext cx="444" cy="66"/>
              </a:xfrm>
              <a:custGeom>
                <a:avLst/>
                <a:gdLst/>
                <a:ahLst/>
                <a:cxnLst>
                  <a:cxn ang="0">
                    <a:pos x="257" y="54"/>
                  </a:cxn>
                  <a:cxn ang="0">
                    <a:pos x="353" y="48"/>
                  </a:cxn>
                  <a:cxn ang="0">
                    <a:pos x="443" y="24"/>
                  </a:cxn>
                  <a:cxn ang="0">
                    <a:pos x="443" y="36"/>
                  </a:cxn>
                  <a:cxn ang="0">
                    <a:pos x="353" y="60"/>
                  </a:cxn>
                  <a:cxn ang="0">
                    <a:pos x="257" y="66"/>
                  </a:cxn>
                  <a:cxn ang="0">
                    <a:pos x="186" y="60"/>
                  </a:cxn>
                  <a:cxn ang="0">
                    <a:pos x="120" y="48"/>
                  </a:cxn>
                  <a:cxn ang="0">
                    <a:pos x="60" y="36"/>
                  </a:cxn>
                  <a:cxn ang="0">
                    <a:pos x="0" y="12"/>
                  </a:cxn>
                  <a:cxn ang="0">
                    <a:pos x="0" y="0"/>
                  </a:cxn>
                  <a:cxn ang="0">
                    <a:pos x="54" y="24"/>
                  </a:cxn>
                  <a:cxn ang="0">
                    <a:pos x="120" y="36"/>
                  </a:cxn>
                  <a:cxn ang="0">
                    <a:pos x="186" y="48"/>
                  </a:cxn>
                  <a:cxn ang="0">
                    <a:pos x="257" y="54"/>
                  </a:cxn>
                  <a:cxn ang="0">
                    <a:pos x="257" y="54"/>
                  </a:cxn>
                </a:cxnLst>
                <a:rect l="0" t="0" r="r" b="b"/>
                <a:pathLst>
                  <a:path w="443" h="66">
                    <a:moveTo>
                      <a:pt x="257" y="54"/>
                    </a:moveTo>
                    <a:lnTo>
                      <a:pt x="353" y="48"/>
                    </a:lnTo>
                    <a:lnTo>
                      <a:pt x="443" y="24"/>
                    </a:lnTo>
                    <a:lnTo>
                      <a:pt x="443" y="36"/>
                    </a:lnTo>
                    <a:lnTo>
                      <a:pt x="353" y="60"/>
                    </a:lnTo>
                    <a:lnTo>
                      <a:pt x="257" y="66"/>
                    </a:lnTo>
                    <a:lnTo>
                      <a:pt x="186" y="60"/>
                    </a:lnTo>
                    <a:lnTo>
                      <a:pt x="120" y="48"/>
                    </a:lnTo>
                    <a:lnTo>
                      <a:pt x="60" y="36"/>
                    </a:lnTo>
                    <a:lnTo>
                      <a:pt x="0" y="12"/>
                    </a:lnTo>
                    <a:lnTo>
                      <a:pt x="0" y="0"/>
                    </a:lnTo>
                    <a:lnTo>
                      <a:pt x="54" y="24"/>
                    </a:lnTo>
                    <a:lnTo>
                      <a:pt x="120" y="36"/>
                    </a:lnTo>
                    <a:lnTo>
                      <a:pt x="186" y="48"/>
                    </a:lnTo>
                    <a:lnTo>
                      <a:pt x="257" y="54"/>
                    </a:lnTo>
                    <a:lnTo>
                      <a:pt x="257" y="54"/>
                    </a:lnTo>
                    <a:close/>
                  </a:path>
                </a:pathLst>
              </a:custGeom>
              <a:gradFill rotWithShape="0">
                <a:gsLst>
                  <a:gs pos="0">
                    <a:schemeClr val="accent2">
                      <a:gamma/>
                      <a:shade val="84706"/>
                      <a:invGamma/>
                    </a:schemeClr>
                  </a:gs>
                  <a:gs pos="100000">
                    <a:schemeClr val="accent2"/>
                  </a:gs>
                </a:gsLst>
                <a:lin ang="18900000" scaled="1"/>
              </a:gradFill>
              <a:ln w="9525">
                <a:noFill/>
                <a:round/>
                <a:headEnd/>
                <a:tailEnd/>
              </a:ln>
            </p:spPr>
            <p:txBody>
              <a:bodyPr/>
              <a:lstStyle/>
              <a:p>
                <a:pPr>
                  <a:defRPr/>
                </a:pPr>
                <a:endParaRPr lang="en-GB"/>
              </a:p>
            </p:txBody>
          </p:sp>
          <p:sp>
            <p:nvSpPr>
              <p:cNvPr id="83981" name="Freeform 13"/>
              <p:cNvSpPr>
                <a:spLocks/>
              </p:cNvSpPr>
              <p:nvPr/>
            </p:nvSpPr>
            <p:spPr bwMode="hidden">
              <a:xfrm>
                <a:off x="3527" y="3906"/>
                <a:ext cx="89" cy="216"/>
              </a:xfrm>
              <a:custGeom>
                <a:avLst/>
                <a:gdLst/>
                <a:ahLst/>
                <a:cxnLst>
                  <a:cxn ang="0">
                    <a:pos x="12" y="66"/>
                  </a:cxn>
                  <a:cxn ang="0">
                    <a:pos x="18" y="108"/>
                  </a:cxn>
                  <a:cxn ang="0">
                    <a:pos x="36" y="144"/>
                  </a:cxn>
                  <a:cxn ang="0">
                    <a:pos x="60" y="180"/>
                  </a:cxn>
                  <a:cxn ang="0">
                    <a:pos x="89" y="216"/>
                  </a:cxn>
                  <a:cxn ang="0">
                    <a:pos x="72" y="216"/>
                  </a:cxn>
                  <a:cxn ang="0">
                    <a:pos x="42" y="180"/>
                  </a:cxn>
                  <a:cxn ang="0">
                    <a:pos x="18" y="144"/>
                  </a:cxn>
                  <a:cxn ang="0">
                    <a:pos x="6" y="108"/>
                  </a:cxn>
                  <a:cxn ang="0">
                    <a:pos x="0" y="66"/>
                  </a:cxn>
                  <a:cxn ang="0">
                    <a:pos x="0" y="30"/>
                  </a:cxn>
                  <a:cxn ang="0">
                    <a:pos x="12" y="0"/>
                  </a:cxn>
                  <a:cxn ang="0">
                    <a:pos x="30" y="0"/>
                  </a:cxn>
                  <a:cxn ang="0">
                    <a:pos x="18" y="30"/>
                  </a:cxn>
                  <a:cxn ang="0">
                    <a:pos x="12" y="66"/>
                  </a:cxn>
                  <a:cxn ang="0">
                    <a:pos x="12" y="66"/>
                  </a:cxn>
                </a:cxnLst>
                <a:rect l="0" t="0" r="r" b="b"/>
                <a:pathLst>
                  <a:path w="89" h="216">
                    <a:moveTo>
                      <a:pt x="12" y="66"/>
                    </a:moveTo>
                    <a:lnTo>
                      <a:pt x="18" y="108"/>
                    </a:lnTo>
                    <a:lnTo>
                      <a:pt x="36" y="144"/>
                    </a:lnTo>
                    <a:lnTo>
                      <a:pt x="60" y="180"/>
                    </a:lnTo>
                    <a:lnTo>
                      <a:pt x="89" y="216"/>
                    </a:lnTo>
                    <a:lnTo>
                      <a:pt x="72" y="216"/>
                    </a:lnTo>
                    <a:lnTo>
                      <a:pt x="42" y="180"/>
                    </a:lnTo>
                    <a:lnTo>
                      <a:pt x="18" y="144"/>
                    </a:lnTo>
                    <a:lnTo>
                      <a:pt x="6" y="108"/>
                    </a:lnTo>
                    <a:lnTo>
                      <a:pt x="0" y="66"/>
                    </a:lnTo>
                    <a:lnTo>
                      <a:pt x="0" y="30"/>
                    </a:lnTo>
                    <a:lnTo>
                      <a:pt x="12" y="0"/>
                    </a:lnTo>
                    <a:lnTo>
                      <a:pt x="30" y="0"/>
                    </a:lnTo>
                    <a:lnTo>
                      <a:pt x="18" y="30"/>
                    </a:lnTo>
                    <a:lnTo>
                      <a:pt x="12" y="66"/>
                    </a:lnTo>
                    <a:lnTo>
                      <a:pt x="12" y="66"/>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GB"/>
              </a:p>
            </p:txBody>
          </p:sp>
          <p:sp>
            <p:nvSpPr>
              <p:cNvPr id="83982" name="Freeform 14"/>
              <p:cNvSpPr>
                <a:spLocks/>
              </p:cNvSpPr>
              <p:nvPr/>
            </p:nvSpPr>
            <p:spPr bwMode="hidden">
              <a:xfrm>
                <a:off x="3569" y="3745"/>
                <a:ext cx="750" cy="461"/>
              </a:xfrm>
              <a:custGeom>
                <a:avLst/>
                <a:gdLst/>
                <a:ahLst/>
                <a:cxnLst>
                  <a:cxn ang="0">
                    <a:pos x="382" y="443"/>
                  </a:cxn>
                  <a:cxn ang="0">
                    <a:pos x="311" y="437"/>
                  </a:cxn>
                  <a:cxn ang="0">
                    <a:pos x="245" y="425"/>
                  </a:cxn>
                  <a:cxn ang="0">
                    <a:pos x="185" y="407"/>
                  </a:cxn>
                  <a:cxn ang="0">
                    <a:pos x="131" y="383"/>
                  </a:cxn>
                  <a:cxn ang="0">
                    <a:pos x="83" y="347"/>
                  </a:cxn>
                  <a:cxn ang="0">
                    <a:pos x="53" y="311"/>
                  </a:cxn>
                  <a:cxn ang="0">
                    <a:pos x="30" y="269"/>
                  </a:cxn>
                  <a:cxn ang="0">
                    <a:pos x="24" y="227"/>
                  </a:cxn>
                  <a:cxn ang="0">
                    <a:pos x="30" y="185"/>
                  </a:cxn>
                  <a:cxn ang="0">
                    <a:pos x="53" y="143"/>
                  </a:cxn>
                  <a:cxn ang="0">
                    <a:pos x="83" y="107"/>
                  </a:cxn>
                  <a:cxn ang="0">
                    <a:pos x="131" y="77"/>
                  </a:cxn>
                  <a:cxn ang="0">
                    <a:pos x="185" y="47"/>
                  </a:cxn>
                  <a:cxn ang="0">
                    <a:pos x="245" y="30"/>
                  </a:cxn>
                  <a:cxn ang="0">
                    <a:pos x="311" y="18"/>
                  </a:cxn>
                  <a:cxn ang="0">
                    <a:pos x="382" y="12"/>
                  </a:cxn>
                  <a:cxn ang="0">
                    <a:pos x="478" y="18"/>
                  </a:cxn>
                  <a:cxn ang="0">
                    <a:pos x="562" y="41"/>
                  </a:cxn>
                  <a:cxn ang="0">
                    <a:pos x="562" y="36"/>
                  </a:cxn>
                  <a:cxn ang="0">
                    <a:pos x="562" y="30"/>
                  </a:cxn>
                  <a:cxn ang="0">
                    <a:pos x="478" y="6"/>
                  </a:cxn>
                  <a:cxn ang="0">
                    <a:pos x="382" y="0"/>
                  </a:cxn>
                  <a:cxn ang="0">
                    <a:pos x="305" y="6"/>
                  </a:cxn>
                  <a:cxn ang="0">
                    <a:pos x="233" y="18"/>
                  </a:cxn>
                  <a:cxn ang="0">
                    <a:pos x="167" y="41"/>
                  </a:cxn>
                  <a:cxn ang="0">
                    <a:pos x="113" y="65"/>
                  </a:cxn>
                  <a:cxn ang="0">
                    <a:pos x="65" y="101"/>
                  </a:cxn>
                  <a:cxn ang="0">
                    <a:pos x="30" y="137"/>
                  </a:cxn>
                  <a:cxn ang="0">
                    <a:pos x="6" y="179"/>
                  </a:cxn>
                  <a:cxn ang="0">
                    <a:pos x="0" y="227"/>
                  </a:cxn>
                  <a:cxn ang="0">
                    <a:pos x="6" y="275"/>
                  </a:cxn>
                  <a:cxn ang="0">
                    <a:pos x="30" y="317"/>
                  </a:cxn>
                  <a:cxn ang="0">
                    <a:pos x="65" y="359"/>
                  </a:cxn>
                  <a:cxn ang="0">
                    <a:pos x="113" y="395"/>
                  </a:cxn>
                  <a:cxn ang="0">
                    <a:pos x="167" y="419"/>
                  </a:cxn>
                  <a:cxn ang="0">
                    <a:pos x="233" y="443"/>
                  </a:cxn>
                  <a:cxn ang="0">
                    <a:pos x="305" y="455"/>
                  </a:cxn>
                  <a:cxn ang="0">
                    <a:pos x="382" y="461"/>
                  </a:cxn>
                  <a:cxn ang="0">
                    <a:pos x="448" y="455"/>
                  </a:cxn>
                  <a:cxn ang="0">
                    <a:pos x="508" y="449"/>
                  </a:cxn>
                  <a:cxn ang="0">
                    <a:pos x="609" y="413"/>
                  </a:cxn>
                  <a:cxn ang="0">
                    <a:pos x="657" y="389"/>
                  </a:cxn>
                  <a:cxn ang="0">
                    <a:pos x="693" y="359"/>
                  </a:cxn>
                  <a:cxn ang="0">
                    <a:pos x="723" y="329"/>
                  </a:cxn>
                  <a:cxn ang="0">
                    <a:pos x="747" y="293"/>
                  </a:cxn>
                  <a:cxn ang="0">
                    <a:pos x="741" y="287"/>
                  </a:cxn>
                  <a:cxn ang="0">
                    <a:pos x="729" y="281"/>
                  </a:cxn>
                  <a:cxn ang="0">
                    <a:pos x="711" y="317"/>
                  </a:cxn>
                  <a:cxn ang="0">
                    <a:pos x="681" y="347"/>
                  </a:cxn>
                  <a:cxn ang="0">
                    <a:pos x="645" y="377"/>
                  </a:cxn>
                  <a:cxn ang="0">
                    <a:pos x="604" y="401"/>
                  </a:cxn>
                  <a:cxn ang="0">
                    <a:pos x="502" y="431"/>
                  </a:cxn>
                  <a:cxn ang="0">
                    <a:pos x="442" y="443"/>
                  </a:cxn>
                  <a:cxn ang="0">
                    <a:pos x="382" y="443"/>
                  </a:cxn>
                  <a:cxn ang="0">
                    <a:pos x="382" y="443"/>
                  </a:cxn>
                </a:cxnLst>
                <a:rect l="0" t="0" r="r" b="b"/>
                <a:pathLst>
                  <a:path w="747" h="461">
                    <a:moveTo>
                      <a:pt x="382" y="443"/>
                    </a:moveTo>
                    <a:lnTo>
                      <a:pt x="311" y="437"/>
                    </a:lnTo>
                    <a:lnTo>
                      <a:pt x="245" y="425"/>
                    </a:lnTo>
                    <a:lnTo>
                      <a:pt x="185" y="407"/>
                    </a:lnTo>
                    <a:lnTo>
                      <a:pt x="131" y="383"/>
                    </a:lnTo>
                    <a:lnTo>
                      <a:pt x="83" y="347"/>
                    </a:lnTo>
                    <a:lnTo>
                      <a:pt x="53" y="311"/>
                    </a:lnTo>
                    <a:lnTo>
                      <a:pt x="30" y="269"/>
                    </a:lnTo>
                    <a:lnTo>
                      <a:pt x="24" y="227"/>
                    </a:lnTo>
                    <a:lnTo>
                      <a:pt x="30" y="185"/>
                    </a:lnTo>
                    <a:lnTo>
                      <a:pt x="53" y="143"/>
                    </a:lnTo>
                    <a:lnTo>
                      <a:pt x="83" y="107"/>
                    </a:lnTo>
                    <a:lnTo>
                      <a:pt x="131" y="77"/>
                    </a:lnTo>
                    <a:lnTo>
                      <a:pt x="185" y="47"/>
                    </a:lnTo>
                    <a:lnTo>
                      <a:pt x="245" y="30"/>
                    </a:lnTo>
                    <a:lnTo>
                      <a:pt x="311" y="18"/>
                    </a:lnTo>
                    <a:lnTo>
                      <a:pt x="382" y="12"/>
                    </a:lnTo>
                    <a:lnTo>
                      <a:pt x="478" y="18"/>
                    </a:lnTo>
                    <a:lnTo>
                      <a:pt x="562" y="41"/>
                    </a:lnTo>
                    <a:lnTo>
                      <a:pt x="562" y="36"/>
                    </a:lnTo>
                    <a:lnTo>
                      <a:pt x="562" y="30"/>
                    </a:lnTo>
                    <a:lnTo>
                      <a:pt x="478" y="6"/>
                    </a:lnTo>
                    <a:lnTo>
                      <a:pt x="382" y="0"/>
                    </a:lnTo>
                    <a:lnTo>
                      <a:pt x="305" y="6"/>
                    </a:lnTo>
                    <a:lnTo>
                      <a:pt x="233" y="18"/>
                    </a:lnTo>
                    <a:lnTo>
                      <a:pt x="167" y="41"/>
                    </a:lnTo>
                    <a:lnTo>
                      <a:pt x="113" y="65"/>
                    </a:lnTo>
                    <a:lnTo>
                      <a:pt x="65" y="101"/>
                    </a:lnTo>
                    <a:lnTo>
                      <a:pt x="30" y="137"/>
                    </a:lnTo>
                    <a:lnTo>
                      <a:pt x="6" y="179"/>
                    </a:lnTo>
                    <a:lnTo>
                      <a:pt x="0" y="227"/>
                    </a:lnTo>
                    <a:lnTo>
                      <a:pt x="6" y="275"/>
                    </a:lnTo>
                    <a:lnTo>
                      <a:pt x="30" y="317"/>
                    </a:lnTo>
                    <a:lnTo>
                      <a:pt x="65" y="359"/>
                    </a:lnTo>
                    <a:lnTo>
                      <a:pt x="113" y="395"/>
                    </a:lnTo>
                    <a:lnTo>
                      <a:pt x="167" y="419"/>
                    </a:lnTo>
                    <a:lnTo>
                      <a:pt x="233" y="443"/>
                    </a:lnTo>
                    <a:lnTo>
                      <a:pt x="305" y="455"/>
                    </a:lnTo>
                    <a:lnTo>
                      <a:pt x="382" y="461"/>
                    </a:lnTo>
                    <a:lnTo>
                      <a:pt x="448" y="455"/>
                    </a:lnTo>
                    <a:lnTo>
                      <a:pt x="508" y="449"/>
                    </a:lnTo>
                    <a:lnTo>
                      <a:pt x="609" y="413"/>
                    </a:lnTo>
                    <a:lnTo>
                      <a:pt x="657" y="389"/>
                    </a:lnTo>
                    <a:lnTo>
                      <a:pt x="693" y="359"/>
                    </a:lnTo>
                    <a:lnTo>
                      <a:pt x="723" y="329"/>
                    </a:lnTo>
                    <a:lnTo>
                      <a:pt x="747" y="293"/>
                    </a:lnTo>
                    <a:lnTo>
                      <a:pt x="741" y="287"/>
                    </a:lnTo>
                    <a:lnTo>
                      <a:pt x="729" y="281"/>
                    </a:lnTo>
                    <a:lnTo>
                      <a:pt x="711" y="317"/>
                    </a:lnTo>
                    <a:lnTo>
                      <a:pt x="681" y="347"/>
                    </a:lnTo>
                    <a:lnTo>
                      <a:pt x="645" y="377"/>
                    </a:lnTo>
                    <a:lnTo>
                      <a:pt x="604" y="401"/>
                    </a:lnTo>
                    <a:lnTo>
                      <a:pt x="502" y="431"/>
                    </a:lnTo>
                    <a:lnTo>
                      <a:pt x="442" y="443"/>
                    </a:lnTo>
                    <a:lnTo>
                      <a:pt x="382" y="443"/>
                    </a:lnTo>
                    <a:lnTo>
                      <a:pt x="382" y="443"/>
                    </a:lnTo>
                    <a:close/>
                  </a:path>
                </a:pathLst>
              </a:custGeom>
              <a:gradFill rotWithShape="0">
                <a:gsLst>
                  <a:gs pos="0">
                    <a:schemeClr val="accent2"/>
                  </a:gs>
                  <a:gs pos="100000">
                    <a:schemeClr val="accent2">
                      <a:gamma/>
                      <a:shade val="90980"/>
                      <a:invGamma/>
                    </a:schemeClr>
                  </a:gs>
                </a:gsLst>
                <a:path path="rect">
                  <a:fillToRect l="50000" t="50000" r="50000" b="50000"/>
                </a:path>
              </a:gradFill>
              <a:ln w="9525">
                <a:noFill/>
                <a:round/>
                <a:headEnd/>
                <a:tailEnd/>
              </a:ln>
            </p:spPr>
            <p:txBody>
              <a:bodyPr/>
              <a:lstStyle/>
              <a:p>
                <a:pPr>
                  <a:defRPr/>
                </a:pPr>
                <a:endParaRPr lang="en-GB"/>
              </a:p>
            </p:txBody>
          </p:sp>
          <p:sp>
            <p:nvSpPr>
              <p:cNvPr id="83983" name="Freeform 15"/>
              <p:cNvSpPr>
                <a:spLocks/>
              </p:cNvSpPr>
              <p:nvPr/>
            </p:nvSpPr>
            <p:spPr bwMode="hidden">
              <a:xfrm>
                <a:off x="4037" y="3721"/>
                <a:ext cx="96" cy="30"/>
              </a:xfrm>
              <a:custGeom>
                <a:avLst/>
                <a:gdLst/>
                <a:ahLst/>
                <a:cxnLst>
                  <a:cxn ang="0">
                    <a:pos x="0" y="0"/>
                  </a:cxn>
                  <a:cxn ang="0">
                    <a:pos x="0" y="12"/>
                  </a:cxn>
                  <a:cxn ang="0">
                    <a:pos x="48" y="18"/>
                  </a:cxn>
                  <a:cxn ang="0">
                    <a:pos x="96" y="30"/>
                  </a:cxn>
                  <a:cxn ang="0">
                    <a:pos x="96" y="24"/>
                  </a:cxn>
                  <a:cxn ang="0">
                    <a:pos x="96" y="18"/>
                  </a:cxn>
                  <a:cxn ang="0">
                    <a:pos x="48" y="12"/>
                  </a:cxn>
                  <a:cxn ang="0">
                    <a:pos x="0" y="0"/>
                  </a:cxn>
                  <a:cxn ang="0">
                    <a:pos x="0" y="0"/>
                  </a:cxn>
                </a:cxnLst>
                <a:rect l="0" t="0" r="r" b="b"/>
                <a:pathLst>
                  <a:path w="96" h="30">
                    <a:moveTo>
                      <a:pt x="0" y="0"/>
                    </a:moveTo>
                    <a:lnTo>
                      <a:pt x="0" y="12"/>
                    </a:lnTo>
                    <a:lnTo>
                      <a:pt x="48" y="18"/>
                    </a:lnTo>
                    <a:lnTo>
                      <a:pt x="96" y="30"/>
                    </a:lnTo>
                    <a:lnTo>
                      <a:pt x="96" y="24"/>
                    </a:lnTo>
                    <a:lnTo>
                      <a:pt x="96" y="18"/>
                    </a:lnTo>
                    <a:lnTo>
                      <a:pt x="48" y="12"/>
                    </a:lnTo>
                    <a:lnTo>
                      <a:pt x="0" y="0"/>
                    </a:lnTo>
                    <a:lnTo>
                      <a:pt x="0" y="0"/>
                    </a:lnTo>
                    <a:close/>
                  </a:path>
                </a:pathLst>
              </a:custGeom>
              <a:gradFill rotWithShape="0">
                <a:gsLst>
                  <a:gs pos="0">
                    <a:schemeClr val="accent2"/>
                  </a:gs>
                  <a:gs pos="100000">
                    <a:schemeClr val="accent2">
                      <a:gamma/>
                      <a:shade val="87843"/>
                      <a:invGamma/>
                    </a:schemeClr>
                  </a:gs>
                </a:gsLst>
                <a:lin ang="0" scaled="1"/>
              </a:gradFill>
              <a:ln w="9525">
                <a:noFill/>
                <a:round/>
                <a:headEnd/>
                <a:tailEnd/>
              </a:ln>
            </p:spPr>
            <p:txBody>
              <a:bodyPr/>
              <a:lstStyle/>
              <a:p>
                <a:pPr>
                  <a:defRPr/>
                </a:pPr>
                <a:endParaRPr lang="en-GB"/>
              </a:p>
            </p:txBody>
          </p:sp>
          <p:sp>
            <p:nvSpPr>
              <p:cNvPr id="83984" name="Oval 16"/>
              <p:cNvSpPr>
                <a:spLocks noChangeArrowheads="1"/>
              </p:cNvSpPr>
              <p:nvPr/>
            </p:nvSpPr>
            <p:spPr bwMode="hidden">
              <a:xfrm>
                <a:off x="3910" y="3948"/>
                <a:ext cx="84" cy="53"/>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GB"/>
              </a:p>
            </p:txBody>
          </p:sp>
        </p:grpSp>
        <p:grpSp>
          <p:nvGrpSpPr>
            <p:cNvPr id="11275" name="Group 17"/>
            <p:cNvGrpSpPr>
              <a:grpSpLocks/>
            </p:cNvGrpSpPr>
            <p:nvPr userDrawn="1"/>
          </p:nvGrpSpPr>
          <p:grpSpPr bwMode="auto">
            <a:xfrm>
              <a:off x="1776" y="3631"/>
              <a:ext cx="1626" cy="683"/>
              <a:chOff x="1776" y="3631"/>
              <a:chExt cx="1626" cy="683"/>
            </a:xfrm>
          </p:grpSpPr>
          <p:sp>
            <p:nvSpPr>
              <p:cNvPr id="83986" name="Oval 18"/>
              <p:cNvSpPr>
                <a:spLocks noChangeArrowheads="1"/>
              </p:cNvSpPr>
              <p:nvPr/>
            </p:nvSpPr>
            <p:spPr bwMode="hidden">
              <a:xfrm>
                <a:off x="2268" y="3934"/>
                <a:ext cx="638" cy="377"/>
              </a:xfrm>
              <a:prstGeom prst="ellipse">
                <a:avLst/>
              </a:prstGeom>
              <a:gradFill rotWithShape="0">
                <a:gsLst>
                  <a:gs pos="0">
                    <a:schemeClr val="accent2">
                      <a:gamma/>
                      <a:shade val="87843"/>
                      <a:invGamma/>
                    </a:schemeClr>
                  </a:gs>
                  <a:gs pos="100000">
                    <a:schemeClr val="accent2"/>
                  </a:gs>
                </a:gsLst>
                <a:lin ang="2700000" scaled="1"/>
              </a:gradFill>
              <a:ln w="9525">
                <a:noFill/>
                <a:round/>
                <a:headEnd/>
                <a:tailEnd/>
              </a:ln>
              <a:effectLst/>
            </p:spPr>
            <p:txBody>
              <a:bodyPr/>
              <a:lstStyle/>
              <a:p>
                <a:pPr>
                  <a:defRPr/>
                </a:pPr>
                <a:endParaRPr lang="en-GB"/>
              </a:p>
            </p:txBody>
          </p:sp>
          <p:sp>
            <p:nvSpPr>
              <p:cNvPr id="83987" name="Oval 19"/>
              <p:cNvSpPr>
                <a:spLocks noChangeArrowheads="1"/>
              </p:cNvSpPr>
              <p:nvPr/>
            </p:nvSpPr>
            <p:spPr bwMode="hidden">
              <a:xfrm>
                <a:off x="2314" y="3958"/>
                <a:ext cx="543" cy="332"/>
              </a:xfrm>
              <a:prstGeom prst="ellipse">
                <a:avLst/>
              </a:prstGeom>
              <a:gradFill rotWithShape="0">
                <a:gsLst>
                  <a:gs pos="0">
                    <a:schemeClr val="accent2"/>
                  </a:gs>
                  <a:gs pos="100000">
                    <a:schemeClr val="accent2">
                      <a:gamma/>
                      <a:shade val="87843"/>
                      <a:invGamma/>
                    </a:schemeClr>
                  </a:gs>
                </a:gsLst>
                <a:lin ang="2700000" scaled="1"/>
              </a:gradFill>
              <a:ln w="9525">
                <a:noFill/>
                <a:round/>
                <a:headEnd/>
                <a:tailEnd/>
              </a:ln>
              <a:effectLst/>
            </p:spPr>
            <p:txBody>
              <a:bodyPr/>
              <a:lstStyle/>
              <a:p>
                <a:pPr>
                  <a:defRPr/>
                </a:pPr>
                <a:endParaRPr lang="en-GB"/>
              </a:p>
            </p:txBody>
          </p:sp>
          <p:sp>
            <p:nvSpPr>
              <p:cNvPr id="83988" name="Oval 20"/>
              <p:cNvSpPr>
                <a:spLocks noChangeArrowheads="1"/>
              </p:cNvSpPr>
              <p:nvPr/>
            </p:nvSpPr>
            <p:spPr bwMode="hidden">
              <a:xfrm>
                <a:off x="2341" y="3979"/>
                <a:ext cx="501" cy="299"/>
              </a:xfrm>
              <a:prstGeom prst="ellipse">
                <a:avLst/>
              </a:prstGeom>
              <a:gradFill rotWithShape="0">
                <a:gsLst>
                  <a:gs pos="0">
                    <a:schemeClr val="accent2">
                      <a:gamma/>
                      <a:shade val="90980"/>
                      <a:invGamma/>
                    </a:schemeClr>
                  </a:gs>
                  <a:gs pos="100000">
                    <a:schemeClr val="accent2"/>
                  </a:gs>
                </a:gsLst>
                <a:lin ang="2700000" scaled="1"/>
              </a:gradFill>
              <a:ln w="9525">
                <a:noFill/>
                <a:round/>
                <a:headEnd/>
                <a:tailEnd/>
              </a:ln>
              <a:effectLst/>
            </p:spPr>
            <p:txBody>
              <a:bodyPr/>
              <a:lstStyle/>
              <a:p>
                <a:pPr>
                  <a:defRPr/>
                </a:pPr>
                <a:endParaRPr lang="en-GB"/>
              </a:p>
            </p:txBody>
          </p:sp>
          <p:sp>
            <p:nvSpPr>
              <p:cNvPr id="83989" name="Oval 21"/>
              <p:cNvSpPr>
                <a:spLocks noChangeArrowheads="1"/>
              </p:cNvSpPr>
              <p:nvPr/>
            </p:nvSpPr>
            <p:spPr bwMode="hidden">
              <a:xfrm>
                <a:off x="2368" y="3997"/>
                <a:ext cx="444" cy="258"/>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GB"/>
              </a:p>
            </p:txBody>
          </p:sp>
          <p:sp>
            <p:nvSpPr>
              <p:cNvPr id="83990" name="Oval 22"/>
              <p:cNvSpPr>
                <a:spLocks noChangeArrowheads="1"/>
              </p:cNvSpPr>
              <p:nvPr/>
            </p:nvSpPr>
            <p:spPr bwMode="hidden">
              <a:xfrm>
                <a:off x="2385" y="4005"/>
                <a:ext cx="413" cy="240"/>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GB"/>
              </a:p>
            </p:txBody>
          </p:sp>
          <p:sp>
            <p:nvSpPr>
              <p:cNvPr id="83991" name="Oval 23"/>
              <p:cNvSpPr>
                <a:spLocks noChangeArrowheads="1"/>
              </p:cNvSpPr>
              <p:nvPr/>
            </p:nvSpPr>
            <p:spPr bwMode="hidden">
              <a:xfrm>
                <a:off x="2437" y="4026"/>
                <a:ext cx="306" cy="192"/>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GB"/>
              </a:p>
            </p:txBody>
          </p:sp>
          <p:sp>
            <p:nvSpPr>
              <p:cNvPr id="83992" name="Oval 24"/>
              <p:cNvSpPr>
                <a:spLocks noChangeArrowheads="1"/>
              </p:cNvSpPr>
              <p:nvPr/>
            </p:nvSpPr>
            <p:spPr bwMode="hidden">
              <a:xfrm>
                <a:off x="2476" y="4056"/>
                <a:ext cx="227" cy="135"/>
              </a:xfrm>
              <a:prstGeom prst="ellipse">
                <a:avLst/>
              </a:prstGeom>
              <a:gradFill rotWithShape="0">
                <a:gsLst>
                  <a:gs pos="0">
                    <a:schemeClr val="accent2"/>
                  </a:gs>
                  <a:gs pos="100000">
                    <a:schemeClr val="accent2">
                      <a:gamma/>
                      <a:shade val="90980"/>
                      <a:invGamma/>
                    </a:schemeClr>
                  </a:gs>
                </a:gsLst>
                <a:lin ang="2700000" scaled="1"/>
              </a:gradFill>
              <a:ln w="9525">
                <a:noFill/>
                <a:round/>
                <a:headEnd/>
                <a:tailEnd/>
              </a:ln>
              <a:effectLst/>
            </p:spPr>
            <p:txBody>
              <a:bodyPr/>
              <a:lstStyle/>
              <a:p>
                <a:pPr>
                  <a:defRPr/>
                </a:pPr>
                <a:endParaRPr lang="en-GB"/>
              </a:p>
            </p:txBody>
          </p:sp>
          <p:sp>
            <p:nvSpPr>
              <p:cNvPr id="83993" name="Oval 25"/>
              <p:cNvSpPr>
                <a:spLocks noChangeArrowheads="1"/>
              </p:cNvSpPr>
              <p:nvPr/>
            </p:nvSpPr>
            <p:spPr bwMode="hidden">
              <a:xfrm>
                <a:off x="2542" y="4097"/>
                <a:ext cx="90" cy="60"/>
              </a:xfrm>
              <a:prstGeom prst="ellipse">
                <a:avLst/>
              </a:prstGeom>
              <a:gradFill rotWithShape="0">
                <a:gsLst>
                  <a:gs pos="0">
                    <a:schemeClr val="accent2"/>
                  </a:gs>
                  <a:gs pos="100000">
                    <a:schemeClr val="accent2">
                      <a:gamma/>
                      <a:shade val="90980"/>
                      <a:invGamma/>
                    </a:schemeClr>
                  </a:gs>
                </a:gsLst>
                <a:lin ang="0" scaled="1"/>
              </a:gradFill>
              <a:ln w="9525">
                <a:noFill/>
                <a:round/>
                <a:headEnd/>
                <a:tailEnd/>
              </a:ln>
              <a:effectLst/>
            </p:spPr>
            <p:txBody>
              <a:bodyPr/>
              <a:lstStyle/>
              <a:p>
                <a:pPr>
                  <a:defRPr/>
                </a:pPr>
                <a:endParaRPr lang="en-GB"/>
              </a:p>
            </p:txBody>
          </p:sp>
          <p:sp>
            <p:nvSpPr>
              <p:cNvPr id="83994" name="Freeform 26"/>
              <p:cNvSpPr>
                <a:spLocks/>
              </p:cNvSpPr>
              <p:nvPr/>
            </p:nvSpPr>
            <p:spPr bwMode="hidden">
              <a:xfrm>
                <a:off x="2585" y="3822"/>
                <a:ext cx="449" cy="186"/>
              </a:xfrm>
              <a:custGeom>
                <a:avLst/>
                <a:gdLst/>
                <a:ahLst/>
                <a:cxnLst>
                  <a:cxn ang="0">
                    <a:pos x="6" y="6"/>
                  </a:cxn>
                  <a:cxn ang="0">
                    <a:pos x="78" y="12"/>
                  </a:cxn>
                  <a:cxn ang="0">
                    <a:pos x="150" y="18"/>
                  </a:cxn>
                  <a:cxn ang="0">
                    <a:pos x="215" y="36"/>
                  </a:cxn>
                  <a:cxn ang="0">
                    <a:pos x="275" y="60"/>
                  </a:cxn>
                  <a:cxn ang="0">
                    <a:pos x="329" y="84"/>
                  </a:cxn>
                  <a:cxn ang="0">
                    <a:pos x="377" y="114"/>
                  </a:cxn>
                  <a:cxn ang="0">
                    <a:pos x="419" y="150"/>
                  </a:cxn>
                  <a:cxn ang="0">
                    <a:pos x="448" y="186"/>
                  </a:cxn>
                  <a:cxn ang="0">
                    <a:pos x="448" y="162"/>
                  </a:cxn>
                  <a:cxn ang="0">
                    <a:pos x="413" y="126"/>
                  </a:cxn>
                  <a:cxn ang="0">
                    <a:pos x="371" y="96"/>
                  </a:cxn>
                  <a:cxn ang="0">
                    <a:pos x="323" y="66"/>
                  </a:cxn>
                  <a:cxn ang="0">
                    <a:pos x="269" y="48"/>
                  </a:cxn>
                  <a:cxn ang="0">
                    <a:pos x="144" y="12"/>
                  </a:cxn>
                  <a:cxn ang="0">
                    <a:pos x="78" y="6"/>
                  </a:cxn>
                  <a:cxn ang="0">
                    <a:pos x="6" y="0"/>
                  </a:cxn>
                  <a:cxn ang="0">
                    <a:pos x="0" y="0"/>
                  </a:cxn>
                  <a:cxn ang="0">
                    <a:pos x="0" y="0"/>
                  </a:cxn>
                  <a:cxn ang="0">
                    <a:pos x="0" y="6"/>
                  </a:cxn>
                  <a:cxn ang="0">
                    <a:pos x="0" y="6"/>
                  </a:cxn>
                  <a:cxn ang="0">
                    <a:pos x="6" y="6"/>
                  </a:cxn>
                  <a:cxn ang="0">
                    <a:pos x="6" y="6"/>
                  </a:cxn>
                </a:cxnLst>
                <a:rect l="0" t="0" r="r" b="b"/>
                <a:pathLst>
                  <a:path w="448" h="186">
                    <a:moveTo>
                      <a:pt x="6" y="6"/>
                    </a:moveTo>
                    <a:lnTo>
                      <a:pt x="78" y="12"/>
                    </a:lnTo>
                    <a:lnTo>
                      <a:pt x="150" y="18"/>
                    </a:lnTo>
                    <a:lnTo>
                      <a:pt x="215" y="36"/>
                    </a:lnTo>
                    <a:lnTo>
                      <a:pt x="275" y="60"/>
                    </a:lnTo>
                    <a:lnTo>
                      <a:pt x="329" y="84"/>
                    </a:lnTo>
                    <a:lnTo>
                      <a:pt x="377" y="114"/>
                    </a:lnTo>
                    <a:lnTo>
                      <a:pt x="419" y="150"/>
                    </a:lnTo>
                    <a:lnTo>
                      <a:pt x="448" y="186"/>
                    </a:lnTo>
                    <a:lnTo>
                      <a:pt x="448" y="162"/>
                    </a:lnTo>
                    <a:lnTo>
                      <a:pt x="413" y="126"/>
                    </a:lnTo>
                    <a:lnTo>
                      <a:pt x="371" y="96"/>
                    </a:lnTo>
                    <a:lnTo>
                      <a:pt x="323" y="66"/>
                    </a:lnTo>
                    <a:lnTo>
                      <a:pt x="269" y="48"/>
                    </a:lnTo>
                    <a:lnTo>
                      <a:pt x="144" y="12"/>
                    </a:lnTo>
                    <a:lnTo>
                      <a:pt x="78" y="6"/>
                    </a:lnTo>
                    <a:lnTo>
                      <a:pt x="6" y="0"/>
                    </a:lnTo>
                    <a:lnTo>
                      <a:pt x="0" y="0"/>
                    </a:lnTo>
                    <a:lnTo>
                      <a:pt x="0" y="0"/>
                    </a:lnTo>
                    <a:lnTo>
                      <a:pt x="0" y="6"/>
                    </a:lnTo>
                    <a:lnTo>
                      <a:pt x="0" y="6"/>
                    </a:lnTo>
                    <a:lnTo>
                      <a:pt x="6" y="6"/>
                    </a:lnTo>
                    <a:lnTo>
                      <a:pt x="6" y="6"/>
                    </a:lnTo>
                    <a:close/>
                  </a:path>
                </a:pathLst>
              </a:custGeom>
              <a:gradFill rotWithShape="0">
                <a:gsLst>
                  <a:gs pos="0">
                    <a:schemeClr val="accent2">
                      <a:gamma/>
                      <a:shade val="90980"/>
                      <a:invGamma/>
                    </a:schemeClr>
                  </a:gs>
                  <a:gs pos="100000">
                    <a:schemeClr val="accent2"/>
                  </a:gs>
                </a:gsLst>
                <a:lin ang="5400000" scaled="1"/>
              </a:gradFill>
              <a:ln w="9525">
                <a:noFill/>
                <a:round/>
                <a:headEnd/>
                <a:tailEnd/>
              </a:ln>
            </p:spPr>
            <p:txBody>
              <a:bodyPr/>
              <a:lstStyle/>
              <a:p>
                <a:pPr>
                  <a:defRPr/>
                </a:pPr>
                <a:endParaRPr lang="en-GB"/>
              </a:p>
            </p:txBody>
          </p:sp>
          <p:sp>
            <p:nvSpPr>
              <p:cNvPr id="83995" name="Freeform 27"/>
              <p:cNvSpPr>
                <a:spLocks/>
              </p:cNvSpPr>
              <p:nvPr/>
            </p:nvSpPr>
            <p:spPr bwMode="hidden">
              <a:xfrm>
                <a:off x="2142" y="3852"/>
                <a:ext cx="892" cy="462"/>
              </a:xfrm>
              <a:custGeom>
                <a:avLst/>
                <a:gdLst/>
                <a:ahLst/>
                <a:cxnLst>
                  <a:cxn ang="0">
                    <a:pos x="23" y="276"/>
                  </a:cxn>
                  <a:cxn ang="0">
                    <a:pos x="29" y="222"/>
                  </a:cxn>
                  <a:cxn ang="0">
                    <a:pos x="59" y="174"/>
                  </a:cxn>
                  <a:cxn ang="0">
                    <a:pos x="95" y="132"/>
                  </a:cxn>
                  <a:cxn ang="0">
                    <a:pos x="149" y="96"/>
                  </a:cxn>
                  <a:cxn ang="0">
                    <a:pos x="209" y="60"/>
                  </a:cxn>
                  <a:cxn ang="0">
                    <a:pos x="281" y="36"/>
                  </a:cxn>
                  <a:cxn ang="0">
                    <a:pos x="364" y="24"/>
                  </a:cxn>
                  <a:cxn ang="0">
                    <a:pos x="448" y="18"/>
                  </a:cxn>
                  <a:cxn ang="0">
                    <a:pos x="532" y="24"/>
                  </a:cxn>
                  <a:cxn ang="0">
                    <a:pos x="609" y="36"/>
                  </a:cxn>
                  <a:cxn ang="0">
                    <a:pos x="681" y="60"/>
                  </a:cxn>
                  <a:cxn ang="0">
                    <a:pos x="741" y="96"/>
                  </a:cxn>
                  <a:cxn ang="0">
                    <a:pos x="795" y="132"/>
                  </a:cxn>
                  <a:cxn ang="0">
                    <a:pos x="831" y="174"/>
                  </a:cxn>
                  <a:cxn ang="0">
                    <a:pos x="861" y="222"/>
                  </a:cxn>
                  <a:cxn ang="0">
                    <a:pos x="867" y="276"/>
                  </a:cxn>
                  <a:cxn ang="0">
                    <a:pos x="855" y="330"/>
                  </a:cxn>
                  <a:cxn ang="0">
                    <a:pos x="831" y="378"/>
                  </a:cxn>
                  <a:cxn ang="0">
                    <a:pos x="783" y="426"/>
                  </a:cxn>
                  <a:cxn ang="0">
                    <a:pos x="723" y="462"/>
                  </a:cxn>
                  <a:cxn ang="0">
                    <a:pos x="765" y="462"/>
                  </a:cxn>
                  <a:cxn ang="0">
                    <a:pos x="819" y="426"/>
                  </a:cxn>
                  <a:cxn ang="0">
                    <a:pos x="855" y="378"/>
                  </a:cxn>
                  <a:cxn ang="0">
                    <a:pos x="884" y="330"/>
                  </a:cxn>
                  <a:cxn ang="0">
                    <a:pos x="890" y="276"/>
                  </a:cxn>
                  <a:cxn ang="0">
                    <a:pos x="884" y="222"/>
                  </a:cxn>
                  <a:cxn ang="0">
                    <a:pos x="855" y="168"/>
                  </a:cxn>
                  <a:cxn ang="0">
                    <a:pos x="813" y="120"/>
                  </a:cxn>
                  <a:cxn ang="0">
                    <a:pos x="759" y="84"/>
                  </a:cxn>
                  <a:cxn ang="0">
                    <a:pos x="693" y="48"/>
                  </a:cxn>
                  <a:cxn ang="0">
                    <a:pos x="621" y="24"/>
                  </a:cxn>
                  <a:cxn ang="0">
                    <a:pos x="538" y="6"/>
                  </a:cxn>
                  <a:cxn ang="0">
                    <a:pos x="448" y="0"/>
                  </a:cxn>
                  <a:cxn ang="0">
                    <a:pos x="358" y="6"/>
                  </a:cxn>
                  <a:cxn ang="0">
                    <a:pos x="275" y="24"/>
                  </a:cxn>
                  <a:cxn ang="0">
                    <a:pos x="197" y="48"/>
                  </a:cxn>
                  <a:cxn ang="0">
                    <a:pos x="131" y="84"/>
                  </a:cxn>
                  <a:cxn ang="0">
                    <a:pos x="77" y="120"/>
                  </a:cxn>
                  <a:cxn ang="0">
                    <a:pos x="35" y="168"/>
                  </a:cxn>
                  <a:cxn ang="0">
                    <a:pos x="12" y="222"/>
                  </a:cxn>
                  <a:cxn ang="0">
                    <a:pos x="0" y="276"/>
                  </a:cxn>
                  <a:cxn ang="0">
                    <a:pos x="6" y="330"/>
                  </a:cxn>
                  <a:cxn ang="0">
                    <a:pos x="35" y="378"/>
                  </a:cxn>
                  <a:cxn ang="0">
                    <a:pos x="71" y="426"/>
                  </a:cxn>
                  <a:cxn ang="0">
                    <a:pos x="125" y="462"/>
                  </a:cxn>
                  <a:cxn ang="0">
                    <a:pos x="167" y="462"/>
                  </a:cxn>
                  <a:cxn ang="0">
                    <a:pos x="107" y="426"/>
                  </a:cxn>
                  <a:cxn ang="0">
                    <a:pos x="59" y="378"/>
                  </a:cxn>
                  <a:cxn ang="0">
                    <a:pos x="35" y="330"/>
                  </a:cxn>
                  <a:cxn ang="0">
                    <a:pos x="23" y="276"/>
                  </a:cxn>
                  <a:cxn ang="0">
                    <a:pos x="23" y="276"/>
                  </a:cxn>
                </a:cxnLst>
                <a:rect l="0" t="0" r="r" b="b"/>
                <a:pathLst>
                  <a:path w="890" h="462">
                    <a:moveTo>
                      <a:pt x="23" y="276"/>
                    </a:moveTo>
                    <a:lnTo>
                      <a:pt x="29" y="222"/>
                    </a:lnTo>
                    <a:lnTo>
                      <a:pt x="59" y="174"/>
                    </a:lnTo>
                    <a:lnTo>
                      <a:pt x="95" y="132"/>
                    </a:lnTo>
                    <a:lnTo>
                      <a:pt x="149" y="96"/>
                    </a:lnTo>
                    <a:lnTo>
                      <a:pt x="209" y="60"/>
                    </a:lnTo>
                    <a:lnTo>
                      <a:pt x="281" y="36"/>
                    </a:lnTo>
                    <a:lnTo>
                      <a:pt x="364" y="24"/>
                    </a:lnTo>
                    <a:lnTo>
                      <a:pt x="448" y="18"/>
                    </a:lnTo>
                    <a:lnTo>
                      <a:pt x="532" y="24"/>
                    </a:lnTo>
                    <a:lnTo>
                      <a:pt x="609" y="36"/>
                    </a:lnTo>
                    <a:lnTo>
                      <a:pt x="681" y="60"/>
                    </a:lnTo>
                    <a:lnTo>
                      <a:pt x="741" y="96"/>
                    </a:lnTo>
                    <a:lnTo>
                      <a:pt x="795" y="132"/>
                    </a:lnTo>
                    <a:lnTo>
                      <a:pt x="831" y="174"/>
                    </a:lnTo>
                    <a:lnTo>
                      <a:pt x="861" y="222"/>
                    </a:lnTo>
                    <a:lnTo>
                      <a:pt x="867" y="276"/>
                    </a:lnTo>
                    <a:lnTo>
                      <a:pt x="855" y="330"/>
                    </a:lnTo>
                    <a:lnTo>
                      <a:pt x="831" y="378"/>
                    </a:lnTo>
                    <a:lnTo>
                      <a:pt x="783" y="426"/>
                    </a:lnTo>
                    <a:lnTo>
                      <a:pt x="723" y="462"/>
                    </a:lnTo>
                    <a:lnTo>
                      <a:pt x="765" y="462"/>
                    </a:lnTo>
                    <a:lnTo>
                      <a:pt x="819" y="426"/>
                    </a:lnTo>
                    <a:lnTo>
                      <a:pt x="855" y="378"/>
                    </a:lnTo>
                    <a:lnTo>
                      <a:pt x="884" y="330"/>
                    </a:lnTo>
                    <a:lnTo>
                      <a:pt x="890" y="276"/>
                    </a:lnTo>
                    <a:lnTo>
                      <a:pt x="884" y="222"/>
                    </a:lnTo>
                    <a:lnTo>
                      <a:pt x="855" y="168"/>
                    </a:lnTo>
                    <a:lnTo>
                      <a:pt x="813" y="120"/>
                    </a:lnTo>
                    <a:lnTo>
                      <a:pt x="759" y="84"/>
                    </a:lnTo>
                    <a:lnTo>
                      <a:pt x="693" y="48"/>
                    </a:lnTo>
                    <a:lnTo>
                      <a:pt x="621" y="24"/>
                    </a:lnTo>
                    <a:lnTo>
                      <a:pt x="538" y="6"/>
                    </a:lnTo>
                    <a:lnTo>
                      <a:pt x="448" y="0"/>
                    </a:lnTo>
                    <a:lnTo>
                      <a:pt x="358" y="6"/>
                    </a:lnTo>
                    <a:lnTo>
                      <a:pt x="275" y="24"/>
                    </a:lnTo>
                    <a:lnTo>
                      <a:pt x="197" y="48"/>
                    </a:lnTo>
                    <a:lnTo>
                      <a:pt x="131" y="84"/>
                    </a:lnTo>
                    <a:lnTo>
                      <a:pt x="77" y="120"/>
                    </a:lnTo>
                    <a:lnTo>
                      <a:pt x="35" y="168"/>
                    </a:lnTo>
                    <a:lnTo>
                      <a:pt x="12" y="222"/>
                    </a:lnTo>
                    <a:lnTo>
                      <a:pt x="0" y="276"/>
                    </a:lnTo>
                    <a:lnTo>
                      <a:pt x="6" y="330"/>
                    </a:lnTo>
                    <a:lnTo>
                      <a:pt x="35" y="378"/>
                    </a:lnTo>
                    <a:lnTo>
                      <a:pt x="71" y="426"/>
                    </a:lnTo>
                    <a:lnTo>
                      <a:pt x="125" y="462"/>
                    </a:lnTo>
                    <a:lnTo>
                      <a:pt x="167" y="462"/>
                    </a:lnTo>
                    <a:lnTo>
                      <a:pt x="107" y="426"/>
                    </a:lnTo>
                    <a:lnTo>
                      <a:pt x="59" y="378"/>
                    </a:lnTo>
                    <a:lnTo>
                      <a:pt x="35" y="330"/>
                    </a:lnTo>
                    <a:lnTo>
                      <a:pt x="23" y="276"/>
                    </a:lnTo>
                    <a:lnTo>
                      <a:pt x="23" y="276"/>
                    </a:lnTo>
                    <a:close/>
                  </a:path>
                </a:pathLst>
              </a:custGeom>
              <a:gradFill rotWithShape="0">
                <a:gsLst>
                  <a:gs pos="0">
                    <a:schemeClr val="accent2"/>
                  </a:gs>
                  <a:gs pos="100000">
                    <a:schemeClr val="accent2">
                      <a:gamma/>
                      <a:shade val="84706"/>
                      <a:invGamma/>
                    </a:schemeClr>
                  </a:gs>
                </a:gsLst>
                <a:lin ang="2700000" scaled="1"/>
              </a:gradFill>
              <a:ln w="9525">
                <a:noFill/>
                <a:round/>
                <a:headEnd/>
                <a:tailEnd/>
              </a:ln>
            </p:spPr>
            <p:txBody>
              <a:bodyPr/>
              <a:lstStyle/>
              <a:p>
                <a:pPr>
                  <a:defRPr/>
                </a:pPr>
                <a:endParaRPr lang="en-GB"/>
              </a:p>
            </p:txBody>
          </p:sp>
          <p:sp>
            <p:nvSpPr>
              <p:cNvPr id="83996" name="Freeform 28"/>
              <p:cNvSpPr>
                <a:spLocks/>
              </p:cNvSpPr>
              <p:nvPr/>
            </p:nvSpPr>
            <p:spPr bwMode="hidden">
              <a:xfrm>
                <a:off x="2082" y="3828"/>
                <a:ext cx="407" cy="486"/>
              </a:xfrm>
              <a:custGeom>
                <a:avLst/>
                <a:gdLst/>
                <a:ahLst/>
                <a:cxnLst>
                  <a:cxn ang="0">
                    <a:pos x="18" y="300"/>
                  </a:cxn>
                  <a:cxn ang="0">
                    <a:pos x="24" y="246"/>
                  </a:cxn>
                  <a:cxn ang="0">
                    <a:pos x="48" y="198"/>
                  </a:cxn>
                  <a:cxn ang="0">
                    <a:pos x="83" y="150"/>
                  </a:cxn>
                  <a:cxn ang="0">
                    <a:pos x="131" y="108"/>
                  </a:cxn>
                  <a:cxn ang="0">
                    <a:pos x="185" y="72"/>
                  </a:cxn>
                  <a:cxn ang="0">
                    <a:pos x="251" y="42"/>
                  </a:cxn>
                  <a:cxn ang="0">
                    <a:pos x="329" y="24"/>
                  </a:cxn>
                  <a:cxn ang="0">
                    <a:pos x="406" y="6"/>
                  </a:cxn>
                  <a:cxn ang="0">
                    <a:pos x="406" y="0"/>
                  </a:cxn>
                  <a:cxn ang="0">
                    <a:pos x="323" y="12"/>
                  </a:cxn>
                  <a:cxn ang="0">
                    <a:pos x="245" y="36"/>
                  </a:cxn>
                  <a:cxn ang="0">
                    <a:pos x="179" y="66"/>
                  </a:cxn>
                  <a:cxn ang="0">
                    <a:pos x="119" y="102"/>
                  </a:cxn>
                  <a:cxn ang="0">
                    <a:pos x="72" y="144"/>
                  </a:cxn>
                  <a:cxn ang="0">
                    <a:pos x="30" y="192"/>
                  </a:cxn>
                  <a:cxn ang="0">
                    <a:pos x="6" y="246"/>
                  </a:cxn>
                  <a:cxn ang="0">
                    <a:pos x="0" y="300"/>
                  </a:cxn>
                  <a:cxn ang="0">
                    <a:pos x="6" y="348"/>
                  </a:cxn>
                  <a:cxn ang="0">
                    <a:pos x="30" y="396"/>
                  </a:cxn>
                  <a:cxn ang="0">
                    <a:pos x="66" y="444"/>
                  </a:cxn>
                  <a:cxn ang="0">
                    <a:pos x="107" y="486"/>
                  </a:cxn>
                  <a:cxn ang="0">
                    <a:pos x="131" y="486"/>
                  </a:cxn>
                  <a:cxn ang="0">
                    <a:pos x="83" y="450"/>
                  </a:cxn>
                  <a:cxn ang="0">
                    <a:pos x="48" y="402"/>
                  </a:cxn>
                  <a:cxn ang="0">
                    <a:pos x="24" y="354"/>
                  </a:cxn>
                  <a:cxn ang="0">
                    <a:pos x="18" y="300"/>
                  </a:cxn>
                  <a:cxn ang="0">
                    <a:pos x="18" y="300"/>
                  </a:cxn>
                </a:cxnLst>
                <a:rect l="0" t="0" r="r" b="b"/>
                <a:pathLst>
                  <a:path w="406" h="486">
                    <a:moveTo>
                      <a:pt x="18" y="300"/>
                    </a:moveTo>
                    <a:lnTo>
                      <a:pt x="24" y="246"/>
                    </a:lnTo>
                    <a:lnTo>
                      <a:pt x="48" y="198"/>
                    </a:lnTo>
                    <a:lnTo>
                      <a:pt x="83" y="150"/>
                    </a:lnTo>
                    <a:lnTo>
                      <a:pt x="131" y="108"/>
                    </a:lnTo>
                    <a:lnTo>
                      <a:pt x="185" y="72"/>
                    </a:lnTo>
                    <a:lnTo>
                      <a:pt x="251" y="42"/>
                    </a:lnTo>
                    <a:lnTo>
                      <a:pt x="329" y="24"/>
                    </a:lnTo>
                    <a:lnTo>
                      <a:pt x="406" y="6"/>
                    </a:lnTo>
                    <a:lnTo>
                      <a:pt x="406" y="0"/>
                    </a:lnTo>
                    <a:lnTo>
                      <a:pt x="323" y="12"/>
                    </a:lnTo>
                    <a:lnTo>
                      <a:pt x="245" y="36"/>
                    </a:lnTo>
                    <a:lnTo>
                      <a:pt x="179" y="66"/>
                    </a:lnTo>
                    <a:lnTo>
                      <a:pt x="119" y="102"/>
                    </a:lnTo>
                    <a:lnTo>
                      <a:pt x="72" y="144"/>
                    </a:lnTo>
                    <a:lnTo>
                      <a:pt x="30" y="192"/>
                    </a:lnTo>
                    <a:lnTo>
                      <a:pt x="6" y="246"/>
                    </a:lnTo>
                    <a:lnTo>
                      <a:pt x="0" y="300"/>
                    </a:lnTo>
                    <a:lnTo>
                      <a:pt x="6" y="348"/>
                    </a:lnTo>
                    <a:lnTo>
                      <a:pt x="30" y="396"/>
                    </a:lnTo>
                    <a:lnTo>
                      <a:pt x="66" y="444"/>
                    </a:lnTo>
                    <a:lnTo>
                      <a:pt x="107" y="486"/>
                    </a:lnTo>
                    <a:lnTo>
                      <a:pt x="131" y="486"/>
                    </a:lnTo>
                    <a:lnTo>
                      <a:pt x="83" y="450"/>
                    </a:lnTo>
                    <a:lnTo>
                      <a:pt x="48" y="402"/>
                    </a:lnTo>
                    <a:lnTo>
                      <a:pt x="24" y="354"/>
                    </a:lnTo>
                    <a:lnTo>
                      <a:pt x="18" y="300"/>
                    </a:lnTo>
                    <a:lnTo>
                      <a:pt x="18" y="300"/>
                    </a:lnTo>
                    <a:close/>
                  </a:path>
                </a:pathLst>
              </a:custGeom>
              <a:gradFill rotWithShape="0">
                <a:gsLst>
                  <a:gs pos="0">
                    <a:schemeClr val="accent2"/>
                  </a:gs>
                  <a:gs pos="100000">
                    <a:schemeClr val="accent2">
                      <a:gamma/>
                      <a:shade val="90980"/>
                      <a:invGamma/>
                    </a:schemeClr>
                  </a:gs>
                </a:gsLst>
                <a:lin ang="0" scaled="1"/>
              </a:gradFill>
              <a:ln w="9525">
                <a:noFill/>
                <a:round/>
                <a:headEnd/>
                <a:tailEnd/>
              </a:ln>
            </p:spPr>
            <p:txBody>
              <a:bodyPr/>
              <a:lstStyle/>
              <a:p>
                <a:pPr>
                  <a:defRPr/>
                </a:pPr>
                <a:endParaRPr lang="en-GB"/>
              </a:p>
            </p:txBody>
          </p:sp>
          <p:sp>
            <p:nvSpPr>
              <p:cNvPr id="83997" name="Freeform 29"/>
              <p:cNvSpPr>
                <a:spLocks/>
              </p:cNvSpPr>
              <p:nvPr/>
            </p:nvSpPr>
            <p:spPr bwMode="hidden">
              <a:xfrm>
                <a:off x="2987" y="4044"/>
                <a:ext cx="108" cy="252"/>
              </a:xfrm>
              <a:custGeom>
                <a:avLst/>
                <a:gdLst/>
                <a:ahLst/>
                <a:cxnLst>
                  <a:cxn ang="0">
                    <a:pos x="89" y="84"/>
                  </a:cxn>
                  <a:cxn ang="0">
                    <a:pos x="83" y="132"/>
                  </a:cxn>
                  <a:cxn ang="0">
                    <a:pos x="65" y="174"/>
                  </a:cxn>
                  <a:cxn ang="0">
                    <a:pos x="36" y="216"/>
                  </a:cxn>
                  <a:cxn ang="0">
                    <a:pos x="0" y="252"/>
                  </a:cxn>
                  <a:cxn ang="0">
                    <a:pos x="18" y="252"/>
                  </a:cxn>
                  <a:cxn ang="0">
                    <a:pos x="53" y="216"/>
                  </a:cxn>
                  <a:cxn ang="0">
                    <a:pos x="83" y="174"/>
                  </a:cxn>
                  <a:cxn ang="0">
                    <a:pos x="101" y="132"/>
                  </a:cxn>
                  <a:cxn ang="0">
                    <a:pos x="107" y="84"/>
                  </a:cxn>
                  <a:cxn ang="0">
                    <a:pos x="101" y="42"/>
                  </a:cxn>
                  <a:cxn ang="0">
                    <a:pos x="89" y="0"/>
                  </a:cxn>
                  <a:cxn ang="0">
                    <a:pos x="65" y="0"/>
                  </a:cxn>
                  <a:cxn ang="0">
                    <a:pos x="83" y="42"/>
                  </a:cxn>
                  <a:cxn ang="0">
                    <a:pos x="89" y="84"/>
                  </a:cxn>
                  <a:cxn ang="0">
                    <a:pos x="89" y="84"/>
                  </a:cxn>
                </a:cxnLst>
                <a:rect l="0" t="0" r="r" b="b"/>
                <a:pathLst>
                  <a:path w="107" h="252">
                    <a:moveTo>
                      <a:pt x="89" y="84"/>
                    </a:moveTo>
                    <a:lnTo>
                      <a:pt x="83" y="132"/>
                    </a:lnTo>
                    <a:lnTo>
                      <a:pt x="65" y="174"/>
                    </a:lnTo>
                    <a:lnTo>
                      <a:pt x="36" y="216"/>
                    </a:lnTo>
                    <a:lnTo>
                      <a:pt x="0" y="252"/>
                    </a:lnTo>
                    <a:lnTo>
                      <a:pt x="18" y="252"/>
                    </a:lnTo>
                    <a:lnTo>
                      <a:pt x="53" y="216"/>
                    </a:lnTo>
                    <a:lnTo>
                      <a:pt x="83" y="174"/>
                    </a:lnTo>
                    <a:lnTo>
                      <a:pt x="101" y="132"/>
                    </a:lnTo>
                    <a:lnTo>
                      <a:pt x="107" y="84"/>
                    </a:lnTo>
                    <a:lnTo>
                      <a:pt x="101" y="42"/>
                    </a:lnTo>
                    <a:lnTo>
                      <a:pt x="89" y="0"/>
                    </a:lnTo>
                    <a:lnTo>
                      <a:pt x="65" y="0"/>
                    </a:lnTo>
                    <a:lnTo>
                      <a:pt x="83" y="42"/>
                    </a:lnTo>
                    <a:lnTo>
                      <a:pt x="89" y="84"/>
                    </a:lnTo>
                    <a:lnTo>
                      <a:pt x="89" y="84"/>
                    </a:lnTo>
                    <a:close/>
                  </a:path>
                </a:pathLst>
              </a:custGeom>
              <a:gradFill rotWithShape="0">
                <a:gsLst>
                  <a:gs pos="0">
                    <a:schemeClr val="accent2"/>
                  </a:gs>
                  <a:gs pos="100000">
                    <a:schemeClr val="accent2">
                      <a:gamma/>
                      <a:shade val="81961"/>
                      <a:invGamma/>
                    </a:schemeClr>
                  </a:gs>
                </a:gsLst>
                <a:lin ang="5400000" scaled="1"/>
              </a:gradFill>
              <a:ln w="9525">
                <a:noFill/>
                <a:round/>
                <a:headEnd/>
                <a:tailEnd/>
              </a:ln>
            </p:spPr>
            <p:txBody>
              <a:bodyPr/>
              <a:lstStyle/>
              <a:p>
                <a:pPr>
                  <a:defRPr/>
                </a:pPr>
                <a:endParaRPr lang="en-GB"/>
              </a:p>
            </p:txBody>
          </p:sp>
          <p:sp>
            <p:nvSpPr>
              <p:cNvPr id="83998" name="Freeform 30"/>
              <p:cNvSpPr>
                <a:spLocks/>
              </p:cNvSpPr>
              <p:nvPr/>
            </p:nvSpPr>
            <p:spPr bwMode="hidden">
              <a:xfrm>
                <a:off x="2068" y="3685"/>
                <a:ext cx="835" cy="150"/>
              </a:xfrm>
              <a:custGeom>
                <a:avLst/>
                <a:gdLst/>
                <a:ahLst/>
                <a:cxnLst>
                  <a:cxn ang="0">
                    <a:pos x="518" y="18"/>
                  </a:cxn>
                  <a:cxn ang="0">
                    <a:pos x="597" y="24"/>
                  </a:cxn>
                  <a:cxn ang="0">
                    <a:pos x="682" y="30"/>
                  </a:cxn>
                  <a:cxn ang="0">
                    <a:pos x="755" y="42"/>
                  </a:cxn>
                  <a:cxn ang="0">
                    <a:pos x="828" y="60"/>
                  </a:cxn>
                  <a:cxn ang="0">
                    <a:pos x="835" y="42"/>
                  </a:cxn>
                  <a:cxn ang="0">
                    <a:pos x="761" y="24"/>
                  </a:cxn>
                  <a:cxn ang="0">
                    <a:pos x="688" y="12"/>
                  </a:cxn>
                  <a:cxn ang="0">
                    <a:pos x="603" y="6"/>
                  </a:cxn>
                  <a:cxn ang="0">
                    <a:pos x="518" y="0"/>
                  </a:cxn>
                  <a:cxn ang="0">
                    <a:pos x="372" y="12"/>
                  </a:cxn>
                  <a:cxn ang="0">
                    <a:pos x="232" y="36"/>
                  </a:cxn>
                  <a:cxn ang="0">
                    <a:pos x="110" y="78"/>
                  </a:cxn>
                  <a:cxn ang="0">
                    <a:pos x="0" y="132"/>
                  </a:cxn>
                  <a:cxn ang="0">
                    <a:pos x="19" y="150"/>
                  </a:cxn>
                  <a:cxn ang="0">
                    <a:pos x="122" y="96"/>
                  </a:cxn>
                  <a:cxn ang="0">
                    <a:pos x="244" y="54"/>
                  </a:cxn>
                  <a:cxn ang="0">
                    <a:pos x="378" y="30"/>
                  </a:cxn>
                  <a:cxn ang="0">
                    <a:pos x="518" y="18"/>
                  </a:cxn>
                  <a:cxn ang="0">
                    <a:pos x="518" y="18"/>
                  </a:cxn>
                </a:cxnLst>
                <a:rect l="0" t="0" r="r" b="b"/>
                <a:pathLst>
                  <a:path w="835" h="150">
                    <a:moveTo>
                      <a:pt x="518" y="18"/>
                    </a:moveTo>
                    <a:lnTo>
                      <a:pt x="597" y="24"/>
                    </a:lnTo>
                    <a:lnTo>
                      <a:pt x="682" y="30"/>
                    </a:lnTo>
                    <a:lnTo>
                      <a:pt x="755" y="42"/>
                    </a:lnTo>
                    <a:lnTo>
                      <a:pt x="828" y="60"/>
                    </a:lnTo>
                    <a:lnTo>
                      <a:pt x="835" y="42"/>
                    </a:lnTo>
                    <a:lnTo>
                      <a:pt x="761" y="24"/>
                    </a:lnTo>
                    <a:lnTo>
                      <a:pt x="688" y="12"/>
                    </a:lnTo>
                    <a:lnTo>
                      <a:pt x="603" y="6"/>
                    </a:lnTo>
                    <a:lnTo>
                      <a:pt x="518" y="0"/>
                    </a:lnTo>
                    <a:lnTo>
                      <a:pt x="372" y="12"/>
                    </a:lnTo>
                    <a:lnTo>
                      <a:pt x="232" y="36"/>
                    </a:lnTo>
                    <a:lnTo>
                      <a:pt x="110" y="78"/>
                    </a:lnTo>
                    <a:lnTo>
                      <a:pt x="0" y="132"/>
                    </a:lnTo>
                    <a:lnTo>
                      <a:pt x="19" y="150"/>
                    </a:lnTo>
                    <a:lnTo>
                      <a:pt x="122" y="96"/>
                    </a:lnTo>
                    <a:lnTo>
                      <a:pt x="244" y="54"/>
                    </a:lnTo>
                    <a:lnTo>
                      <a:pt x="378" y="30"/>
                    </a:lnTo>
                    <a:lnTo>
                      <a:pt x="518" y="18"/>
                    </a:lnTo>
                    <a:lnTo>
                      <a:pt x="518" y="18"/>
                    </a:lnTo>
                    <a:close/>
                  </a:path>
                </a:pathLst>
              </a:custGeom>
              <a:solidFill>
                <a:schemeClr val="accent2"/>
              </a:solidFill>
              <a:ln w="9525">
                <a:noFill/>
                <a:round/>
                <a:headEnd/>
                <a:tailEnd/>
              </a:ln>
            </p:spPr>
            <p:txBody>
              <a:bodyPr/>
              <a:lstStyle/>
              <a:p>
                <a:pPr>
                  <a:defRPr/>
                </a:pPr>
                <a:endParaRPr lang="en-GB"/>
              </a:p>
            </p:txBody>
          </p:sp>
          <p:sp>
            <p:nvSpPr>
              <p:cNvPr id="83999" name="Freeform 31"/>
              <p:cNvSpPr>
                <a:spLocks/>
              </p:cNvSpPr>
              <p:nvPr/>
            </p:nvSpPr>
            <p:spPr bwMode="hidden">
              <a:xfrm>
                <a:off x="1867" y="3853"/>
                <a:ext cx="171" cy="461"/>
              </a:xfrm>
              <a:custGeom>
                <a:avLst/>
                <a:gdLst/>
                <a:ahLst/>
                <a:cxnLst>
                  <a:cxn ang="0">
                    <a:pos x="31" y="263"/>
                  </a:cxn>
                  <a:cxn ang="0">
                    <a:pos x="43" y="191"/>
                  </a:cxn>
                  <a:cxn ang="0">
                    <a:pos x="67" y="131"/>
                  </a:cxn>
                  <a:cxn ang="0">
                    <a:pos x="116" y="72"/>
                  </a:cxn>
                  <a:cxn ang="0">
                    <a:pos x="171" y="18"/>
                  </a:cxn>
                  <a:cxn ang="0">
                    <a:pos x="153" y="0"/>
                  </a:cxn>
                  <a:cxn ang="0">
                    <a:pos x="86" y="60"/>
                  </a:cxn>
                  <a:cxn ang="0">
                    <a:pos x="43" y="120"/>
                  </a:cxn>
                  <a:cxn ang="0">
                    <a:pos x="13" y="191"/>
                  </a:cxn>
                  <a:cxn ang="0">
                    <a:pos x="0" y="263"/>
                  </a:cxn>
                  <a:cxn ang="0">
                    <a:pos x="6" y="317"/>
                  </a:cxn>
                  <a:cxn ang="0">
                    <a:pos x="25" y="365"/>
                  </a:cxn>
                  <a:cxn ang="0">
                    <a:pos x="49" y="413"/>
                  </a:cxn>
                  <a:cxn ang="0">
                    <a:pos x="86" y="461"/>
                  </a:cxn>
                  <a:cxn ang="0">
                    <a:pos x="122" y="461"/>
                  </a:cxn>
                  <a:cxn ang="0">
                    <a:pos x="86" y="413"/>
                  </a:cxn>
                  <a:cxn ang="0">
                    <a:pos x="55" y="365"/>
                  </a:cxn>
                  <a:cxn ang="0">
                    <a:pos x="37" y="317"/>
                  </a:cxn>
                  <a:cxn ang="0">
                    <a:pos x="31" y="263"/>
                  </a:cxn>
                  <a:cxn ang="0">
                    <a:pos x="31" y="263"/>
                  </a:cxn>
                </a:cxnLst>
                <a:rect l="0" t="0" r="r" b="b"/>
                <a:pathLst>
                  <a:path w="171" h="461">
                    <a:moveTo>
                      <a:pt x="31" y="263"/>
                    </a:moveTo>
                    <a:lnTo>
                      <a:pt x="43" y="191"/>
                    </a:lnTo>
                    <a:lnTo>
                      <a:pt x="67" y="131"/>
                    </a:lnTo>
                    <a:lnTo>
                      <a:pt x="116" y="72"/>
                    </a:lnTo>
                    <a:lnTo>
                      <a:pt x="171" y="18"/>
                    </a:lnTo>
                    <a:lnTo>
                      <a:pt x="153" y="0"/>
                    </a:lnTo>
                    <a:lnTo>
                      <a:pt x="86" y="60"/>
                    </a:lnTo>
                    <a:lnTo>
                      <a:pt x="43" y="120"/>
                    </a:lnTo>
                    <a:lnTo>
                      <a:pt x="13" y="191"/>
                    </a:lnTo>
                    <a:lnTo>
                      <a:pt x="0" y="263"/>
                    </a:lnTo>
                    <a:lnTo>
                      <a:pt x="6" y="317"/>
                    </a:lnTo>
                    <a:lnTo>
                      <a:pt x="25" y="365"/>
                    </a:lnTo>
                    <a:lnTo>
                      <a:pt x="49" y="413"/>
                    </a:lnTo>
                    <a:lnTo>
                      <a:pt x="86" y="461"/>
                    </a:lnTo>
                    <a:lnTo>
                      <a:pt x="122" y="461"/>
                    </a:lnTo>
                    <a:lnTo>
                      <a:pt x="86" y="413"/>
                    </a:lnTo>
                    <a:lnTo>
                      <a:pt x="55" y="365"/>
                    </a:lnTo>
                    <a:lnTo>
                      <a:pt x="37" y="317"/>
                    </a:lnTo>
                    <a:lnTo>
                      <a:pt x="31" y="263"/>
                    </a:lnTo>
                    <a:lnTo>
                      <a:pt x="31" y="263"/>
                    </a:lnTo>
                    <a:close/>
                  </a:path>
                </a:pathLst>
              </a:custGeom>
              <a:solidFill>
                <a:schemeClr val="accent2"/>
              </a:solidFill>
              <a:ln w="9525">
                <a:noFill/>
                <a:round/>
                <a:headEnd/>
                <a:tailEnd/>
              </a:ln>
            </p:spPr>
            <p:txBody>
              <a:bodyPr/>
              <a:lstStyle/>
              <a:p>
                <a:pPr>
                  <a:defRPr/>
                </a:pPr>
                <a:endParaRPr lang="en-GB"/>
              </a:p>
            </p:txBody>
          </p:sp>
          <p:sp>
            <p:nvSpPr>
              <p:cNvPr id="84000" name="Freeform 32"/>
              <p:cNvSpPr>
                <a:spLocks/>
              </p:cNvSpPr>
              <p:nvPr/>
            </p:nvSpPr>
            <p:spPr bwMode="hidden">
              <a:xfrm>
                <a:off x="2951" y="3751"/>
                <a:ext cx="360" cy="563"/>
              </a:xfrm>
              <a:custGeom>
                <a:avLst/>
                <a:gdLst/>
                <a:ahLst/>
                <a:cxnLst>
                  <a:cxn ang="0">
                    <a:pos x="360" y="365"/>
                  </a:cxn>
                  <a:cxn ang="0">
                    <a:pos x="353" y="305"/>
                  </a:cxn>
                  <a:cxn ang="0">
                    <a:pos x="335" y="251"/>
                  </a:cxn>
                  <a:cxn ang="0">
                    <a:pos x="305" y="204"/>
                  </a:cxn>
                  <a:cxn ang="0">
                    <a:pos x="262" y="156"/>
                  </a:cxn>
                  <a:cxn ang="0">
                    <a:pos x="213" y="108"/>
                  </a:cxn>
                  <a:cxn ang="0">
                    <a:pos x="159" y="66"/>
                  </a:cxn>
                  <a:cxn ang="0">
                    <a:pos x="92" y="30"/>
                  </a:cxn>
                  <a:cxn ang="0">
                    <a:pos x="19" y="0"/>
                  </a:cxn>
                  <a:cxn ang="0">
                    <a:pos x="0" y="12"/>
                  </a:cxn>
                  <a:cxn ang="0">
                    <a:pos x="67" y="42"/>
                  </a:cxn>
                  <a:cxn ang="0">
                    <a:pos x="134" y="78"/>
                  </a:cxn>
                  <a:cxn ang="0">
                    <a:pos x="189" y="114"/>
                  </a:cxn>
                  <a:cxn ang="0">
                    <a:pos x="238" y="162"/>
                  </a:cxn>
                  <a:cxn ang="0">
                    <a:pos x="274" y="210"/>
                  </a:cxn>
                  <a:cxn ang="0">
                    <a:pos x="299" y="257"/>
                  </a:cxn>
                  <a:cxn ang="0">
                    <a:pos x="317" y="311"/>
                  </a:cxn>
                  <a:cxn ang="0">
                    <a:pos x="323" y="365"/>
                  </a:cxn>
                  <a:cxn ang="0">
                    <a:pos x="317" y="419"/>
                  </a:cxn>
                  <a:cxn ang="0">
                    <a:pos x="299" y="467"/>
                  </a:cxn>
                  <a:cxn ang="0">
                    <a:pos x="274" y="515"/>
                  </a:cxn>
                  <a:cxn ang="0">
                    <a:pos x="238" y="563"/>
                  </a:cxn>
                  <a:cxn ang="0">
                    <a:pos x="268" y="563"/>
                  </a:cxn>
                  <a:cxn ang="0">
                    <a:pos x="311" y="515"/>
                  </a:cxn>
                  <a:cxn ang="0">
                    <a:pos x="335" y="467"/>
                  </a:cxn>
                  <a:cxn ang="0">
                    <a:pos x="353" y="419"/>
                  </a:cxn>
                  <a:cxn ang="0">
                    <a:pos x="360" y="365"/>
                  </a:cxn>
                  <a:cxn ang="0">
                    <a:pos x="360" y="365"/>
                  </a:cxn>
                </a:cxnLst>
                <a:rect l="0" t="0" r="r" b="b"/>
                <a:pathLst>
                  <a:path w="360" h="563">
                    <a:moveTo>
                      <a:pt x="360" y="365"/>
                    </a:moveTo>
                    <a:lnTo>
                      <a:pt x="353" y="305"/>
                    </a:lnTo>
                    <a:lnTo>
                      <a:pt x="335" y="251"/>
                    </a:lnTo>
                    <a:lnTo>
                      <a:pt x="305" y="204"/>
                    </a:lnTo>
                    <a:lnTo>
                      <a:pt x="262" y="156"/>
                    </a:lnTo>
                    <a:lnTo>
                      <a:pt x="213" y="108"/>
                    </a:lnTo>
                    <a:lnTo>
                      <a:pt x="159" y="66"/>
                    </a:lnTo>
                    <a:lnTo>
                      <a:pt x="92" y="30"/>
                    </a:lnTo>
                    <a:lnTo>
                      <a:pt x="19" y="0"/>
                    </a:lnTo>
                    <a:lnTo>
                      <a:pt x="0" y="12"/>
                    </a:lnTo>
                    <a:lnTo>
                      <a:pt x="67" y="42"/>
                    </a:lnTo>
                    <a:lnTo>
                      <a:pt x="134" y="78"/>
                    </a:lnTo>
                    <a:lnTo>
                      <a:pt x="189" y="114"/>
                    </a:lnTo>
                    <a:lnTo>
                      <a:pt x="238" y="162"/>
                    </a:lnTo>
                    <a:lnTo>
                      <a:pt x="274" y="210"/>
                    </a:lnTo>
                    <a:lnTo>
                      <a:pt x="299" y="257"/>
                    </a:lnTo>
                    <a:lnTo>
                      <a:pt x="317" y="311"/>
                    </a:lnTo>
                    <a:lnTo>
                      <a:pt x="323" y="365"/>
                    </a:lnTo>
                    <a:lnTo>
                      <a:pt x="317" y="419"/>
                    </a:lnTo>
                    <a:lnTo>
                      <a:pt x="299" y="467"/>
                    </a:lnTo>
                    <a:lnTo>
                      <a:pt x="274" y="515"/>
                    </a:lnTo>
                    <a:lnTo>
                      <a:pt x="238" y="563"/>
                    </a:lnTo>
                    <a:lnTo>
                      <a:pt x="268" y="563"/>
                    </a:lnTo>
                    <a:lnTo>
                      <a:pt x="311" y="515"/>
                    </a:lnTo>
                    <a:lnTo>
                      <a:pt x="335" y="467"/>
                    </a:lnTo>
                    <a:lnTo>
                      <a:pt x="353" y="419"/>
                    </a:lnTo>
                    <a:lnTo>
                      <a:pt x="360" y="365"/>
                    </a:lnTo>
                    <a:lnTo>
                      <a:pt x="360" y="36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GB"/>
              </a:p>
            </p:txBody>
          </p:sp>
          <p:sp>
            <p:nvSpPr>
              <p:cNvPr id="84001" name="Freeform 33"/>
              <p:cNvSpPr>
                <a:spLocks/>
              </p:cNvSpPr>
              <p:nvPr/>
            </p:nvSpPr>
            <p:spPr bwMode="hidden">
              <a:xfrm>
                <a:off x="2318" y="3631"/>
                <a:ext cx="1078" cy="425"/>
              </a:xfrm>
              <a:custGeom>
                <a:avLst/>
                <a:gdLst/>
                <a:ahLst/>
                <a:cxnLst>
                  <a:cxn ang="0">
                    <a:pos x="1053" y="425"/>
                  </a:cxn>
                  <a:cxn ang="0">
                    <a:pos x="1078" y="419"/>
                  </a:cxn>
                  <a:cxn ang="0">
                    <a:pos x="1066" y="377"/>
                  </a:cxn>
                  <a:cxn ang="0">
                    <a:pos x="1047" y="336"/>
                  </a:cxn>
                  <a:cxn ang="0">
                    <a:pos x="986" y="252"/>
                  </a:cxn>
                  <a:cxn ang="0">
                    <a:pos x="907" y="180"/>
                  </a:cxn>
                  <a:cxn ang="0">
                    <a:pos x="810" y="120"/>
                  </a:cxn>
                  <a:cxn ang="0">
                    <a:pos x="694" y="72"/>
                  </a:cxn>
                  <a:cxn ang="0">
                    <a:pos x="560" y="30"/>
                  </a:cxn>
                  <a:cxn ang="0">
                    <a:pos x="420" y="6"/>
                  </a:cxn>
                  <a:cxn ang="0">
                    <a:pos x="268" y="0"/>
                  </a:cxn>
                  <a:cxn ang="0">
                    <a:pos x="134" y="6"/>
                  </a:cxn>
                  <a:cxn ang="0">
                    <a:pos x="0" y="24"/>
                  </a:cxn>
                  <a:cxn ang="0">
                    <a:pos x="12" y="36"/>
                  </a:cxn>
                  <a:cxn ang="0">
                    <a:pos x="134" y="18"/>
                  </a:cxn>
                  <a:cxn ang="0">
                    <a:pos x="268" y="12"/>
                  </a:cxn>
                  <a:cxn ang="0">
                    <a:pos x="420" y="18"/>
                  </a:cxn>
                  <a:cxn ang="0">
                    <a:pos x="554" y="42"/>
                  </a:cxn>
                  <a:cxn ang="0">
                    <a:pos x="682" y="84"/>
                  </a:cxn>
                  <a:cxn ang="0">
                    <a:pos x="798" y="132"/>
                  </a:cxn>
                  <a:cxn ang="0">
                    <a:pos x="895" y="192"/>
                  </a:cxn>
                  <a:cxn ang="0">
                    <a:pos x="968" y="264"/>
                  </a:cxn>
                  <a:cxn ang="0">
                    <a:pos x="999" y="300"/>
                  </a:cxn>
                  <a:cxn ang="0">
                    <a:pos x="1023" y="342"/>
                  </a:cxn>
                  <a:cxn ang="0">
                    <a:pos x="1041" y="383"/>
                  </a:cxn>
                  <a:cxn ang="0">
                    <a:pos x="1053" y="425"/>
                  </a:cxn>
                  <a:cxn ang="0">
                    <a:pos x="1053" y="425"/>
                  </a:cxn>
                </a:cxnLst>
                <a:rect l="0" t="0" r="r" b="b"/>
                <a:pathLst>
                  <a:path w="1078" h="425">
                    <a:moveTo>
                      <a:pt x="1053" y="425"/>
                    </a:moveTo>
                    <a:lnTo>
                      <a:pt x="1078" y="419"/>
                    </a:lnTo>
                    <a:lnTo>
                      <a:pt x="1066" y="377"/>
                    </a:lnTo>
                    <a:lnTo>
                      <a:pt x="1047" y="336"/>
                    </a:lnTo>
                    <a:lnTo>
                      <a:pt x="986" y="252"/>
                    </a:lnTo>
                    <a:lnTo>
                      <a:pt x="907" y="180"/>
                    </a:lnTo>
                    <a:lnTo>
                      <a:pt x="810" y="120"/>
                    </a:lnTo>
                    <a:lnTo>
                      <a:pt x="694" y="72"/>
                    </a:lnTo>
                    <a:lnTo>
                      <a:pt x="560" y="30"/>
                    </a:lnTo>
                    <a:lnTo>
                      <a:pt x="420" y="6"/>
                    </a:lnTo>
                    <a:lnTo>
                      <a:pt x="268" y="0"/>
                    </a:lnTo>
                    <a:lnTo>
                      <a:pt x="134" y="6"/>
                    </a:lnTo>
                    <a:lnTo>
                      <a:pt x="0" y="24"/>
                    </a:lnTo>
                    <a:lnTo>
                      <a:pt x="12" y="36"/>
                    </a:lnTo>
                    <a:lnTo>
                      <a:pt x="134" y="18"/>
                    </a:lnTo>
                    <a:lnTo>
                      <a:pt x="268" y="12"/>
                    </a:lnTo>
                    <a:lnTo>
                      <a:pt x="420" y="18"/>
                    </a:lnTo>
                    <a:lnTo>
                      <a:pt x="554" y="42"/>
                    </a:lnTo>
                    <a:lnTo>
                      <a:pt x="682" y="84"/>
                    </a:lnTo>
                    <a:lnTo>
                      <a:pt x="798" y="132"/>
                    </a:lnTo>
                    <a:lnTo>
                      <a:pt x="895" y="192"/>
                    </a:lnTo>
                    <a:lnTo>
                      <a:pt x="968" y="264"/>
                    </a:lnTo>
                    <a:lnTo>
                      <a:pt x="999" y="300"/>
                    </a:lnTo>
                    <a:lnTo>
                      <a:pt x="1023" y="342"/>
                    </a:lnTo>
                    <a:lnTo>
                      <a:pt x="1041" y="383"/>
                    </a:lnTo>
                    <a:lnTo>
                      <a:pt x="1053" y="425"/>
                    </a:lnTo>
                    <a:lnTo>
                      <a:pt x="1053" y="42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GB"/>
              </a:p>
            </p:txBody>
          </p:sp>
          <p:sp>
            <p:nvSpPr>
              <p:cNvPr id="84002" name="Freeform 34"/>
              <p:cNvSpPr>
                <a:spLocks/>
              </p:cNvSpPr>
              <p:nvPr/>
            </p:nvSpPr>
            <p:spPr bwMode="hidden">
              <a:xfrm>
                <a:off x="3304" y="4080"/>
                <a:ext cx="98" cy="234"/>
              </a:xfrm>
              <a:custGeom>
                <a:avLst/>
                <a:gdLst/>
                <a:ahLst/>
                <a:cxnLst>
                  <a:cxn ang="0">
                    <a:pos x="0" y="234"/>
                  </a:cxn>
                  <a:cxn ang="0">
                    <a:pos x="25" y="234"/>
                  </a:cxn>
                  <a:cxn ang="0">
                    <a:pos x="55" y="186"/>
                  </a:cxn>
                  <a:cxn ang="0">
                    <a:pos x="80" y="138"/>
                  </a:cxn>
                  <a:cxn ang="0">
                    <a:pos x="92" y="90"/>
                  </a:cxn>
                  <a:cxn ang="0">
                    <a:pos x="98" y="36"/>
                  </a:cxn>
                  <a:cxn ang="0">
                    <a:pos x="98" y="0"/>
                  </a:cxn>
                  <a:cxn ang="0">
                    <a:pos x="74" y="0"/>
                  </a:cxn>
                  <a:cxn ang="0">
                    <a:pos x="74" y="36"/>
                  </a:cxn>
                  <a:cxn ang="0">
                    <a:pos x="67" y="90"/>
                  </a:cxn>
                  <a:cxn ang="0">
                    <a:pos x="55" y="138"/>
                  </a:cxn>
                  <a:cxn ang="0">
                    <a:pos x="31" y="186"/>
                  </a:cxn>
                  <a:cxn ang="0">
                    <a:pos x="0" y="234"/>
                  </a:cxn>
                  <a:cxn ang="0">
                    <a:pos x="0" y="234"/>
                  </a:cxn>
                </a:cxnLst>
                <a:rect l="0" t="0" r="r" b="b"/>
                <a:pathLst>
                  <a:path w="98" h="234">
                    <a:moveTo>
                      <a:pt x="0" y="234"/>
                    </a:moveTo>
                    <a:lnTo>
                      <a:pt x="25" y="234"/>
                    </a:lnTo>
                    <a:lnTo>
                      <a:pt x="55" y="186"/>
                    </a:lnTo>
                    <a:lnTo>
                      <a:pt x="80" y="138"/>
                    </a:lnTo>
                    <a:lnTo>
                      <a:pt x="92" y="90"/>
                    </a:lnTo>
                    <a:lnTo>
                      <a:pt x="98" y="36"/>
                    </a:lnTo>
                    <a:lnTo>
                      <a:pt x="98" y="0"/>
                    </a:lnTo>
                    <a:lnTo>
                      <a:pt x="74" y="0"/>
                    </a:lnTo>
                    <a:lnTo>
                      <a:pt x="74" y="36"/>
                    </a:lnTo>
                    <a:lnTo>
                      <a:pt x="67" y="90"/>
                    </a:lnTo>
                    <a:lnTo>
                      <a:pt x="55" y="138"/>
                    </a:lnTo>
                    <a:lnTo>
                      <a:pt x="31" y="186"/>
                    </a:lnTo>
                    <a:lnTo>
                      <a:pt x="0" y="234"/>
                    </a:lnTo>
                    <a:lnTo>
                      <a:pt x="0" y="234"/>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GB"/>
              </a:p>
            </p:txBody>
          </p:sp>
          <p:sp>
            <p:nvSpPr>
              <p:cNvPr id="84003" name="Freeform 35"/>
              <p:cNvSpPr>
                <a:spLocks/>
              </p:cNvSpPr>
              <p:nvPr/>
            </p:nvSpPr>
            <p:spPr bwMode="hidden">
              <a:xfrm>
                <a:off x="1776" y="3673"/>
                <a:ext cx="481" cy="641"/>
              </a:xfrm>
              <a:custGeom>
                <a:avLst/>
                <a:gdLst/>
                <a:ahLst/>
                <a:cxnLst>
                  <a:cxn ang="0">
                    <a:pos x="18" y="443"/>
                  </a:cxn>
                  <a:cxn ang="0">
                    <a:pos x="24" y="371"/>
                  </a:cxn>
                  <a:cxn ang="0">
                    <a:pos x="55" y="305"/>
                  </a:cxn>
                  <a:cxn ang="0">
                    <a:pos x="91" y="246"/>
                  </a:cxn>
                  <a:cxn ang="0">
                    <a:pos x="146" y="186"/>
                  </a:cxn>
                  <a:cxn ang="0">
                    <a:pos x="213" y="132"/>
                  </a:cxn>
                  <a:cxn ang="0">
                    <a:pos x="292" y="84"/>
                  </a:cxn>
                  <a:cxn ang="0">
                    <a:pos x="384" y="48"/>
                  </a:cxn>
                  <a:cxn ang="0">
                    <a:pos x="481" y="12"/>
                  </a:cxn>
                  <a:cxn ang="0">
                    <a:pos x="457" y="0"/>
                  </a:cxn>
                  <a:cxn ang="0">
                    <a:pos x="359" y="36"/>
                  </a:cxn>
                  <a:cxn ang="0">
                    <a:pos x="274" y="78"/>
                  </a:cxn>
                  <a:cxn ang="0">
                    <a:pos x="195" y="126"/>
                  </a:cxn>
                  <a:cxn ang="0">
                    <a:pos x="128" y="180"/>
                  </a:cxn>
                  <a:cxn ang="0">
                    <a:pos x="73" y="240"/>
                  </a:cxn>
                  <a:cxn ang="0">
                    <a:pos x="37" y="305"/>
                  </a:cxn>
                  <a:cxn ang="0">
                    <a:pos x="6" y="371"/>
                  </a:cxn>
                  <a:cxn ang="0">
                    <a:pos x="0" y="443"/>
                  </a:cxn>
                  <a:cxn ang="0">
                    <a:pos x="6" y="497"/>
                  </a:cxn>
                  <a:cxn ang="0">
                    <a:pos x="18" y="545"/>
                  </a:cxn>
                  <a:cxn ang="0">
                    <a:pos x="43" y="593"/>
                  </a:cxn>
                  <a:cxn ang="0">
                    <a:pos x="73" y="641"/>
                  </a:cxn>
                  <a:cxn ang="0">
                    <a:pos x="97" y="641"/>
                  </a:cxn>
                  <a:cxn ang="0">
                    <a:pos x="67" y="593"/>
                  </a:cxn>
                  <a:cxn ang="0">
                    <a:pos x="43" y="545"/>
                  </a:cxn>
                  <a:cxn ang="0">
                    <a:pos x="24" y="497"/>
                  </a:cxn>
                  <a:cxn ang="0">
                    <a:pos x="18" y="443"/>
                  </a:cxn>
                  <a:cxn ang="0">
                    <a:pos x="18" y="443"/>
                  </a:cxn>
                </a:cxnLst>
                <a:rect l="0" t="0" r="r" b="b"/>
                <a:pathLst>
                  <a:path w="481" h="641">
                    <a:moveTo>
                      <a:pt x="18" y="443"/>
                    </a:moveTo>
                    <a:lnTo>
                      <a:pt x="24" y="371"/>
                    </a:lnTo>
                    <a:lnTo>
                      <a:pt x="55" y="305"/>
                    </a:lnTo>
                    <a:lnTo>
                      <a:pt x="91" y="246"/>
                    </a:lnTo>
                    <a:lnTo>
                      <a:pt x="146" y="186"/>
                    </a:lnTo>
                    <a:lnTo>
                      <a:pt x="213" y="132"/>
                    </a:lnTo>
                    <a:lnTo>
                      <a:pt x="292" y="84"/>
                    </a:lnTo>
                    <a:lnTo>
                      <a:pt x="384" y="48"/>
                    </a:lnTo>
                    <a:lnTo>
                      <a:pt x="481" y="12"/>
                    </a:lnTo>
                    <a:lnTo>
                      <a:pt x="457" y="0"/>
                    </a:lnTo>
                    <a:lnTo>
                      <a:pt x="359" y="36"/>
                    </a:lnTo>
                    <a:lnTo>
                      <a:pt x="274" y="78"/>
                    </a:lnTo>
                    <a:lnTo>
                      <a:pt x="195" y="126"/>
                    </a:lnTo>
                    <a:lnTo>
                      <a:pt x="128" y="180"/>
                    </a:lnTo>
                    <a:lnTo>
                      <a:pt x="73" y="240"/>
                    </a:lnTo>
                    <a:lnTo>
                      <a:pt x="37" y="305"/>
                    </a:lnTo>
                    <a:lnTo>
                      <a:pt x="6" y="371"/>
                    </a:lnTo>
                    <a:lnTo>
                      <a:pt x="0" y="443"/>
                    </a:lnTo>
                    <a:lnTo>
                      <a:pt x="6" y="497"/>
                    </a:lnTo>
                    <a:lnTo>
                      <a:pt x="18" y="545"/>
                    </a:lnTo>
                    <a:lnTo>
                      <a:pt x="43" y="593"/>
                    </a:lnTo>
                    <a:lnTo>
                      <a:pt x="73" y="641"/>
                    </a:lnTo>
                    <a:lnTo>
                      <a:pt x="97" y="641"/>
                    </a:lnTo>
                    <a:lnTo>
                      <a:pt x="67" y="593"/>
                    </a:lnTo>
                    <a:lnTo>
                      <a:pt x="43" y="545"/>
                    </a:lnTo>
                    <a:lnTo>
                      <a:pt x="24" y="497"/>
                    </a:lnTo>
                    <a:lnTo>
                      <a:pt x="18" y="443"/>
                    </a:lnTo>
                    <a:lnTo>
                      <a:pt x="18" y="443"/>
                    </a:lnTo>
                    <a:close/>
                  </a:path>
                </a:pathLst>
              </a:custGeom>
              <a:solidFill>
                <a:schemeClr val="accent2"/>
              </a:solidFill>
              <a:ln w="9525">
                <a:noFill/>
                <a:round/>
                <a:headEnd/>
                <a:tailEnd/>
              </a:ln>
            </p:spPr>
            <p:txBody>
              <a:bodyPr/>
              <a:lstStyle/>
              <a:p>
                <a:pPr>
                  <a:defRPr/>
                </a:pPr>
                <a:endParaRPr lang="en-GB"/>
              </a:p>
            </p:txBody>
          </p:sp>
        </p:grpSp>
        <p:grpSp>
          <p:nvGrpSpPr>
            <p:cNvPr id="11276" name="Group 36"/>
            <p:cNvGrpSpPr>
              <a:grpSpLocks/>
            </p:cNvGrpSpPr>
            <p:nvPr userDrawn="1"/>
          </p:nvGrpSpPr>
          <p:grpSpPr bwMode="auto">
            <a:xfrm>
              <a:off x="4128" y="3360"/>
              <a:ext cx="1351" cy="821"/>
              <a:chOff x="4128" y="3360"/>
              <a:chExt cx="1351" cy="821"/>
            </a:xfrm>
          </p:grpSpPr>
          <p:sp>
            <p:nvSpPr>
              <p:cNvPr id="84005" name="Freeform 37"/>
              <p:cNvSpPr>
                <a:spLocks noEditPoints="1"/>
              </p:cNvSpPr>
              <p:nvPr/>
            </p:nvSpPr>
            <p:spPr bwMode="hidden">
              <a:xfrm>
                <a:off x="4200" y="3402"/>
                <a:ext cx="1201" cy="731"/>
              </a:xfrm>
              <a:custGeom>
                <a:avLst/>
                <a:gdLst/>
                <a:ahLst/>
                <a:cxnLst>
                  <a:cxn ang="0">
                    <a:pos x="484" y="6"/>
                  </a:cxn>
                  <a:cxn ang="0">
                    <a:pos x="263" y="60"/>
                  </a:cxn>
                  <a:cxn ang="0">
                    <a:pos x="101" y="162"/>
                  </a:cxn>
                  <a:cxn ang="0">
                    <a:pos x="12" y="294"/>
                  </a:cxn>
                  <a:cxn ang="0">
                    <a:pos x="0" y="366"/>
                  </a:cxn>
                  <a:cxn ang="0">
                    <a:pos x="12" y="437"/>
                  </a:cxn>
                  <a:cxn ang="0">
                    <a:pos x="101" y="569"/>
                  </a:cxn>
                  <a:cxn ang="0">
                    <a:pos x="263" y="671"/>
                  </a:cxn>
                  <a:cxn ang="0">
                    <a:pos x="484" y="725"/>
                  </a:cxn>
                  <a:cxn ang="0">
                    <a:pos x="723" y="725"/>
                  </a:cxn>
                  <a:cxn ang="0">
                    <a:pos x="938" y="671"/>
                  </a:cxn>
                  <a:cxn ang="0">
                    <a:pos x="1100" y="569"/>
                  </a:cxn>
                  <a:cxn ang="0">
                    <a:pos x="1189" y="437"/>
                  </a:cxn>
                  <a:cxn ang="0">
                    <a:pos x="1201" y="366"/>
                  </a:cxn>
                  <a:cxn ang="0">
                    <a:pos x="1189" y="294"/>
                  </a:cxn>
                  <a:cxn ang="0">
                    <a:pos x="1100" y="162"/>
                  </a:cxn>
                  <a:cxn ang="0">
                    <a:pos x="938" y="60"/>
                  </a:cxn>
                  <a:cxn ang="0">
                    <a:pos x="723" y="6"/>
                  </a:cxn>
                  <a:cxn ang="0">
                    <a:pos x="604" y="0"/>
                  </a:cxn>
                  <a:cxn ang="0">
                    <a:pos x="490" y="701"/>
                  </a:cxn>
                  <a:cxn ang="0">
                    <a:pos x="287" y="647"/>
                  </a:cxn>
                  <a:cxn ang="0">
                    <a:pos x="131" y="557"/>
                  </a:cxn>
                  <a:cxn ang="0">
                    <a:pos x="48" y="437"/>
                  </a:cxn>
                  <a:cxn ang="0">
                    <a:pos x="36" y="366"/>
                  </a:cxn>
                  <a:cxn ang="0">
                    <a:pos x="48" y="300"/>
                  </a:cxn>
                  <a:cxn ang="0">
                    <a:pos x="131" y="174"/>
                  </a:cxn>
                  <a:cxn ang="0">
                    <a:pos x="287" y="84"/>
                  </a:cxn>
                  <a:cxn ang="0">
                    <a:pos x="490" y="30"/>
                  </a:cxn>
                  <a:cxn ang="0">
                    <a:pos x="717" y="30"/>
                  </a:cxn>
                  <a:cxn ang="0">
                    <a:pos x="920" y="84"/>
                  </a:cxn>
                  <a:cxn ang="0">
                    <a:pos x="1070" y="174"/>
                  </a:cxn>
                  <a:cxn ang="0">
                    <a:pos x="1153" y="300"/>
                  </a:cxn>
                  <a:cxn ang="0">
                    <a:pos x="1153" y="437"/>
                  </a:cxn>
                  <a:cxn ang="0">
                    <a:pos x="1070" y="557"/>
                  </a:cxn>
                  <a:cxn ang="0">
                    <a:pos x="920" y="647"/>
                  </a:cxn>
                  <a:cxn ang="0">
                    <a:pos x="717" y="701"/>
                  </a:cxn>
                  <a:cxn ang="0">
                    <a:pos x="604" y="707"/>
                  </a:cxn>
                </a:cxnLst>
                <a:rect l="0" t="0" r="r" b="b"/>
                <a:pathLst>
                  <a:path w="1201" h="731">
                    <a:moveTo>
                      <a:pt x="604" y="0"/>
                    </a:moveTo>
                    <a:lnTo>
                      <a:pt x="484" y="6"/>
                    </a:lnTo>
                    <a:lnTo>
                      <a:pt x="370" y="30"/>
                    </a:lnTo>
                    <a:lnTo>
                      <a:pt x="263" y="60"/>
                    </a:lnTo>
                    <a:lnTo>
                      <a:pt x="179" y="108"/>
                    </a:lnTo>
                    <a:lnTo>
                      <a:pt x="101" y="162"/>
                    </a:lnTo>
                    <a:lnTo>
                      <a:pt x="48" y="222"/>
                    </a:lnTo>
                    <a:lnTo>
                      <a:pt x="12" y="294"/>
                    </a:lnTo>
                    <a:lnTo>
                      <a:pt x="6" y="330"/>
                    </a:lnTo>
                    <a:lnTo>
                      <a:pt x="0" y="366"/>
                    </a:lnTo>
                    <a:lnTo>
                      <a:pt x="6" y="401"/>
                    </a:lnTo>
                    <a:lnTo>
                      <a:pt x="12" y="437"/>
                    </a:lnTo>
                    <a:lnTo>
                      <a:pt x="48" y="509"/>
                    </a:lnTo>
                    <a:lnTo>
                      <a:pt x="101" y="569"/>
                    </a:lnTo>
                    <a:lnTo>
                      <a:pt x="179" y="623"/>
                    </a:lnTo>
                    <a:lnTo>
                      <a:pt x="263" y="671"/>
                    </a:lnTo>
                    <a:lnTo>
                      <a:pt x="370" y="701"/>
                    </a:lnTo>
                    <a:lnTo>
                      <a:pt x="484" y="725"/>
                    </a:lnTo>
                    <a:lnTo>
                      <a:pt x="604" y="731"/>
                    </a:lnTo>
                    <a:lnTo>
                      <a:pt x="723" y="725"/>
                    </a:lnTo>
                    <a:lnTo>
                      <a:pt x="837" y="701"/>
                    </a:lnTo>
                    <a:lnTo>
                      <a:pt x="938" y="671"/>
                    </a:lnTo>
                    <a:lnTo>
                      <a:pt x="1028" y="623"/>
                    </a:lnTo>
                    <a:lnTo>
                      <a:pt x="1100" y="569"/>
                    </a:lnTo>
                    <a:lnTo>
                      <a:pt x="1153" y="509"/>
                    </a:lnTo>
                    <a:lnTo>
                      <a:pt x="1189" y="437"/>
                    </a:lnTo>
                    <a:lnTo>
                      <a:pt x="1201" y="401"/>
                    </a:lnTo>
                    <a:lnTo>
                      <a:pt x="1201" y="366"/>
                    </a:lnTo>
                    <a:lnTo>
                      <a:pt x="1201" y="330"/>
                    </a:lnTo>
                    <a:lnTo>
                      <a:pt x="1189" y="294"/>
                    </a:lnTo>
                    <a:lnTo>
                      <a:pt x="1153" y="222"/>
                    </a:lnTo>
                    <a:lnTo>
                      <a:pt x="1100" y="162"/>
                    </a:lnTo>
                    <a:lnTo>
                      <a:pt x="1028" y="108"/>
                    </a:lnTo>
                    <a:lnTo>
                      <a:pt x="938" y="60"/>
                    </a:lnTo>
                    <a:lnTo>
                      <a:pt x="837" y="30"/>
                    </a:lnTo>
                    <a:lnTo>
                      <a:pt x="723" y="6"/>
                    </a:lnTo>
                    <a:lnTo>
                      <a:pt x="604" y="0"/>
                    </a:lnTo>
                    <a:lnTo>
                      <a:pt x="604" y="0"/>
                    </a:lnTo>
                    <a:close/>
                    <a:moveTo>
                      <a:pt x="604" y="707"/>
                    </a:moveTo>
                    <a:lnTo>
                      <a:pt x="490" y="701"/>
                    </a:lnTo>
                    <a:lnTo>
                      <a:pt x="382" y="683"/>
                    </a:lnTo>
                    <a:lnTo>
                      <a:pt x="287" y="647"/>
                    </a:lnTo>
                    <a:lnTo>
                      <a:pt x="203" y="611"/>
                    </a:lnTo>
                    <a:lnTo>
                      <a:pt x="131" y="557"/>
                    </a:lnTo>
                    <a:lnTo>
                      <a:pt x="83" y="497"/>
                    </a:lnTo>
                    <a:lnTo>
                      <a:pt x="48" y="437"/>
                    </a:lnTo>
                    <a:lnTo>
                      <a:pt x="42" y="401"/>
                    </a:lnTo>
                    <a:lnTo>
                      <a:pt x="36" y="366"/>
                    </a:lnTo>
                    <a:lnTo>
                      <a:pt x="42" y="330"/>
                    </a:lnTo>
                    <a:lnTo>
                      <a:pt x="48" y="300"/>
                    </a:lnTo>
                    <a:lnTo>
                      <a:pt x="83" y="234"/>
                    </a:lnTo>
                    <a:lnTo>
                      <a:pt x="131" y="174"/>
                    </a:lnTo>
                    <a:lnTo>
                      <a:pt x="203" y="126"/>
                    </a:lnTo>
                    <a:lnTo>
                      <a:pt x="287" y="84"/>
                    </a:lnTo>
                    <a:lnTo>
                      <a:pt x="382" y="54"/>
                    </a:lnTo>
                    <a:lnTo>
                      <a:pt x="490" y="30"/>
                    </a:lnTo>
                    <a:lnTo>
                      <a:pt x="604" y="24"/>
                    </a:lnTo>
                    <a:lnTo>
                      <a:pt x="717" y="30"/>
                    </a:lnTo>
                    <a:lnTo>
                      <a:pt x="825" y="54"/>
                    </a:lnTo>
                    <a:lnTo>
                      <a:pt x="920" y="84"/>
                    </a:lnTo>
                    <a:lnTo>
                      <a:pt x="1004" y="126"/>
                    </a:lnTo>
                    <a:lnTo>
                      <a:pt x="1070" y="174"/>
                    </a:lnTo>
                    <a:lnTo>
                      <a:pt x="1124" y="234"/>
                    </a:lnTo>
                    <a:lnTo>
                      <a:pt x="1153" y="300"/>
                    </a:lnTo>
                    <a:lnTo>
                      <a:pt x="1165" y="366"/>
                    </a:lnTo>
                    <a:lnTo>
                      <a:pt x="1153" y="437"/>
                    </a:lnTo>
                    <a:lnTo>
                      <a:pt x="1124" y="497"/>
                    </a:lnTo>
                    <a:lnTo>
                      <a:pt x="1070" y="557"/>
                    </a:lnTo>
                    <a:lnTo>
                      <a:pt x="1004" y="611"/>
                    </a:lnTo>
                    <a:lnTo>
                      <a:pt x="920" y="647"/>
                    </a:lnTo>
                    <a:lnTo>
                      <a:pt x="825" y="683"/>
                    </a:lnTo>
                    <a:lnTo>
                      <a:pt x="717" y="701"/>
                    </a:lnTo>
                    <a:lnTo>
                      <a:pt x="604" y="707"/>
                    </a:lnTo>
                    <a:lnTo>
                      <a:pt x="604" y="707"/>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GB"/>
              </a:p>
            </p:txBody>
          </p:sp>
          <p:sp>
            <p:nvSpPr>
              <p:cNvPr id="84006" name="Freeform 38"/>
              <p:cNvSpPr>
                <a:spLocks/>
              </p:cNvSpPr>
              <p:nvPr/>
            </p:nvSpPr>
            <p:spPr bwMode="hidden">
              <a:xfrm>
                <a:off x="4128" y="3366"/>
                <a:ext cx="544" cy="737"/>
              </a:xfrm>
              <a:custGeom>
                <a:avLst/>
                <a:gdLst/>
                <a:ahLst/>
                <a:cxnLst>
                  <a:cxn ang="0">
                    <a:pos x="24" y="402"/>
                  </a:cxn>
                  <a:cxn ang="0">
                    <a:pos x="36" y="330"/>
                  </a:cxn>
                  <a:cxn ang="0">
                    <a:pos x="66" y="264"/>
                  </a:cxn>
                  <a:cxn ang="0">
                    <a:pos x="108" y="204"/>
                  </a:cxn>
                  <a:cxn ang="0">
                    <a:pos x="173" y="150"/>
                  </a:cxn>
                  <a:cxn ang="0">
                    <a:pos x="251" y="102"/>
                  </a:cxn>
                  <a:cxn ang="0">
                    <a:pos x="335" y="60"/>
                  </a:cxn>
                  <a:cxn ang="0">
                    <a:pos x="436" y="30"/>
                  </a:cxn>
                  <a:cxn ang="0">
                    <a:pos x="544" y="12"/>
                  </a:cxn>
                  <a:cxn ang="0">
                    <a:pos x="544" y="0"/>
                  </a:cxn>
                  <a:cxn ang="0">
                    <a:pos x="430" y="18"/>
                  </a:cxn>
                  <a:cxn ang="0">
                    <a:pos x="329" y="48"/>
                  </a:cxn>
                  <a:cxn ang="0">
                    <a:pos x="233" y="90"/>
                  </a:cxn>
                  <a:cxn ang="0">
                    <a:pos x="155" y="138"/>
                  </a:cxn>
                  <a:cxn ang="0">
                    <a:pos x="90" y="198"/>
                  </a:cxn>
                  <a:cxn ang="0">
                    <a:pos x="42" y="258"/>
                  </a:cxn>
                  <a:cxn ang="0">
                    <a:pos x="12" y="330"/>
                  </a:cxn>
                  <a:cxn ang="0">
                    <a:pos x="0" y="402"/>
                  </a:cxn>
                  <a:cxn ang="0">
                    <a:pos x="6" y="455"/>
                  </a:cxn>
                  <a:cxn ang="0">
                    <a:pos x="18" y="503"/>
                  </a:cxn>
                  <a:cxn ang="0">
                    <a:pos x="42" y="545"/>
                  </a:cxn>
                  <a:cxn ang="0">
                    <a:pos x="78" y="593"/>
                  </a:cxn>
                  <a:cxn ang="0">
                    <a:pos x="114" y="635"/>
                  </a:cxn>
                  <a:cxn ang="0">
                    <a:pos x="161" y="671"/>
                  </a:cxn>
                  <a:cxn ang="0">
                    <a:pos x="221" y="707"/>
                  </a:cxn>
                  <a:cxn ang="0">
                    <a:pos x="281" y="737"/>
                  </a:cxn>
                  <a:cxn ang="0">
                    <a:pos x="323" y="737"/>
                  </a:cxn>
                  <a:cxn ang="0">
                    <a:pos x="257" y="707"/>
                  </a:cxn>
                  <a:cxn ang="0">
                    <a:pos x="203" y="671"/>
                  </a:cxn>
                  <a:cxn ang="0">
                    <a:pos x="149" y="635"/>
                  </a:cxn>
                  <a:cxn ang="0">
                    <a:pos x="108" y="593"/>
                  </a:cxn>
                  <a:cxn ang="0">
                    <a:pos x="72" y="551"/>
                  </a:cxn>
                  <a:cxn ang="0">
                    <a:pos x="48" y="503"/>
                  </a:cxn>
                  <a:cxn ang="0">
                    <a:pos x="30" y="455"/>
                  </a:cxn>
                  <a:cxn ang="0">
                    <a:pos x="24" y="402"/>
                  </a:cxn>
                  <a:cxn ang="0">
                    <a:pos x="24" y="402"/>
                  </a:cxn>
                </a:cxnLst>
                <a:rect l="0" t="0" r="r" b="b"/>
                <a:pathLst>
                  <a:path w="544" h="737">
                    <a:moveTo>
                      <a:pt x="24" y="402"/>
                    </a:moveTo>
                    <a:lnTo>
                      <a:pt x="36" y="330"/>
                    </a:lnTo>
                    <a:lnTo>
                      <a:pt x="66" y="264"/>
                    </a:lnTo>
                    <a:lnTo>
                      <a:pt x="108" y="204"/>
                    </a:lnTo>
                    <a:lnTo>
                      <a:pt x="173" y="150"/>
                    </a:lnTo>
                    <a:lnTo>
                      <a:pt x="251" y="102"/>
                    </a:lnTo>
                    <a:lnTo>
                      <a:pt x="335" y="60"/>
                    </a:lnTo>
                    <a:lnTo>
                      <a:pt x="436" y="30"/>
                    </a:lnTo>
                    <a:lnTo>
                      <a:pt x="544" y="12"/>
                    </a:lnTo>
                    <a:lnTo>
                      <a:pt x="544" y="0"/>
                    </a:lnTo>
                    <a:lnTo>
                      <a:pt x="430" y="18"/>
                    </a:lnTo>
                    <a:lnTo>
                      <a:pt x="329" y="48"/>
                    </a:lnTo>
                    <a:lnTo>
                      <a:pt x="233" y="90"/>
                    </a:lnTo>
                    <a:lnTo>
                      <a:pt x="155" y="138"/>
                    </a:lnTo>
                    <a:lnTo>
                      <a:pt x="90" y="198"/>
                    </a:lnTo>
                    <a:lnTo>
                      <a:pt x="42" y="258"/>
                    </a:lnTo>
                    <a:lnTo>
                      <a:pt x="12" y="330"/>
                    </a:lnTo>
                    <a:lnTo>
                      <a:pt x="0" y="402"/>
                    </a:lnTo>
                    <a:lnTo>
                      <a:pt x="6" y="455"/>
                    </a:lnTo>
                    <a:lnTo>
                      <a:pt x="18" y="503"/>
                    </a:lnTo>
                    <a:lnTo>
                      <a:pt x="42" y="545"/>
                    </a:lnTo>
                    <a:lnTo>
                      <a:pt x="78" y="593"/>
                    </a:lnTo>
                    <a:lnTo>
                      <a:pt x="114" y="635"/>
                    </a:lnTo>
                    <a:lnTo>
                      <a:pt x="161" y="671"/>
                    </a:lnTo>
                    <a:lnTo>
                      <a:pt x="221" y="707"/>
                    </a:lnTo>
                    <a:lnTo>
                      <a:pt x="281" y="737"/>
                    </a:lnTo>
                    <a:lnTo>
                      <a:pt x="323" y="737"/>
                    </a:lnTo>
                    <a:lnTo>
                      <a:pt x="257" y="707"/>
                    </a:lnTo>
                    <a:lnTo>
                      <a:pt x="203" y="671"/>
                    </a:lnTo>
                    <a:lnTo>
                      <a:pt x="149" y="635"/>
                    </a:lnTo>
                    <a:lnTo>
                      <a:pt x="108" y="593"/>
                    </a:lnTo>
                    <a:lnTo>
                      <a:pt x="72" y="551"/>
                    </a:lnTo>
                    <a:lnTo>
                      <a:pt x="48" y="503"/>
                    </a:lnTo>
                    <a:lnTo>
                      <a:pt x="30" y="455"/>
                    </a:lnTo>
                    <a:lnTo>
                      <a:pt x="24" y="402"/>
                    </a:lnTo>
                    <a:lnTo>
                      <a:pt x="24" y="402"/>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GB"/>
              </a:p>
            </p:txBody>
          </p:sp>
          <p:sp>
            <p:nvSpPr>
              <p:cNvPr id="84007" name="Freeform 39"/>
              <p:cNvSpPr>
                <a:spLocks/>
              </p:cNvSpPr>
              <p:nvPr/>
            </p:nvSpPr>
            <p:spPr bwMode="hidden">
              <a:xfrm>
                <a:off x="4792" y="3360"/>
                <a:ext cx="609" cy="252"/>
              </a:xfrm>
              <a:custGeom>
                <a:avLst/>
                <a:gdLst/>
                <a:ahLst/>
                <a:cxnLst>
                  <a:cxn ang="0">
                    <a:pos x="12" y="12"/>
                  </a:cxn>
                  <a:cxn ang="0">
                    <a:pos x="113" y="18"/>
                  </a:cxn>
                  <a:cxn ang="0">
                    <a:pos x="203" y="30"/>
                  </a:cxn>
                  <a:cxn ang="0">
                    <a:pos x="292" y="48"/>
                  </a:cxn>
                  <a:cxn ang="0">
                    <a:pos x="376" y="78"/>
                  </a:cxn>
                  <a:cxn ang="0">
                    <a:pos x="448" y="114"/>
                  </a:cxn>
                  <a:cxn ang="0">
                    <a:pos x="514" y="156"/>
                  </a:cxn>
                  <a:cxn ang="0">
                    <a:pos x="567" y="198"/>
                  </a:cxn>
                  <a:cxn ang="0">
                    <a:pos x="609" y="252"/>
                  </a:cxn>
                  <a:cxn ang="0">
                    <a:pos x="609" y="216"/>
                  </a:cxn>
                  <a:cxn ang="0">
                    <a:pos x="561" y="168"/>
                  </a:cxn>
                  <a:cxn ang="0">
                    <a:pos x="502" y="126"/>
                  </a:cxn>
                  <a:cxn ang="0">
                    <a:pos x="436" y="90"/>
                  </a:cxn>
                  <a:cxn ang="0">
                    <a:pos x="364" y="60"/>
                  </a:cxn>
                  <a:cxn ang="0">
                    <a:pos x="286" y="36"/>
                  </a:cxn>
                  <a:cxn ang="0">
                    <a:pos x="197" y="18"/>
                  </a:cxn>
                  <a:cxn ang="0">
                    <a:pos x="107" y="6"/>
                  </a:cxn>
                  <a:cxn ang="0">
                    <a:pos x="12" y="0"/>
                  </a:cxn>
                  <a:cxn ang="0">
                    <a:pos x="6" y="0"/>
                  </a:cxn>
                  <a:cxn ang="0">
                    <a:pos x="0" y="0"/>
                  </a:cxn>
                  <a:cxn ang="0">
                    <a:pos x="0" y="12"/>
                  </a:cxn>
                  <a:cxn ang="0">
                    <a:pos x="6" y="12"/>
                  </a:cxn>
                  <a:cxn ang="0">
                    <a:pos x="12" y="12"/>
                  </a:cxn>
                  <a:cxn ang="0">
                    <a:pos x="12" y="12"/>
                  </a:cxn>
                </a:cxnLst>
                <a:rect l="0" t="0" r="r" b="b"/>
                <a:pathLst>
                  <a:path w="609" h="252">
                    <a:moveTo>
                      <a:pt x="12" y="12"/>
                    </a:moveTo>
                    <a:lnTo>
                      <a:pt x="113" y="18"/>
                    </a:lnTo>
                    <a:lnTo>
                      <a:pt x="203" y="30"/>
                    </a:lnTo>
                    <a:lnTo>
                      <a:pt x="292" y="48"/>
                    </a:lnTo>
                    <a:lnTo>
                      <a:pt x="376" y="78"/>
                    </a:lnTo>
                    <a:lnTo>
                      <a:pt x="448" y="114"/>
                    </a:lnTo>
                    <a:lnTo>
                      <a:pt x="514" y="156"/>
                    </a:lnTo>
                    <a:lnTo>
                      <a:pt x="567" y="198"/>
                    </a:lnTo>
                    <a:lnTo>
                      <a:pt x="609" y="252"/>
                    </a:lnTo>
                    <a:lnTo>
                      <a:pt x="609" y="216"/>
                    </a:lnTo>
                    <a:lnTo>
                      <a:pt x="561" y="168"/>
                    </a:lnTo>
                    <a:lnTo>
                      <a:pt x="502" y="126"/>
                    </a:lnTo>
                    <a:lnTo>
                      <a:pt x="436" y="90"/>
                    </a:lnTo>
                    <a:lnTo>
                      <a:pt x="364" y="60"/>
                    </a:lnTo>
                    <a:lnTo>
                      <a:pt x="286" y="36"/>
                    </a:lnTo>
                    <a:lnTo>
                      <a:pt x="197" y="18"/>
                    </a:lnTo>
                    <a:lnTo>
                      <a:pt x="107" y="6"/>
                    </a:lnTo>
                    <a:lnTo>
                      <a:pt x="12" y="0"/>
                    </a:lnTo>
                    <a:lnTo>
                      <a:pt x="6" y="0"/>
                    </a:lnTo>
                    <a:lnTo>
                      <a:pt x="0" y="0"/>
                    </a:lnTo>
                    <a:lnTo>
                      <a:pt x="0" y="12"/>
                    </a:lnTo>
                    <a:lnTo>
                      <a:pt x="6" y="12"/>
                    </a:lnTo>
                    <a:lnTo>
                      <a:pt x="12" y="12"/>
                    </a:lnTo>
                    <a:lnTo>
                      <a:pt x="12" y="12"/>
                    </a:lnTo>
                    <a:close/>
                  </a:path>
                </a:pathLst>
              </a:custGeom>
              <a:gradFill rotWithShape="0">
                <a:gsLst>
                  <a:gs pos="0">
                    <a:schemeClr val="accent2">
                      <a:gamma/>
                      <a:tint val="94118"/>
                      <a:invGamma/>
                    </a:schemeClr>
                  </a:gs>
                  <a:gs pos="100000">
                    <a:schemeClr val="accent2"/>
                  </a:gs>
                </a:gsLst>
                <a:lin ang="5400000" scaled="1"/>
              </a:gradFill>
              <a:ln w="9525">
                <a:noFill/>
                <a:round/>
                <a:headEnd/>
                <a:tailEnd/>
              </a:ln>
            </p:spPr>
            <p:txBody>
              <a:bodyPr/>
              <a:lstStyle/>
              <a:p>
                <a:pPr>
                  <a:defRPr/>
                </a:pPr>
                <a:endParaRPr lang="en-GB"/>
              </a:p>
            </p:txBody>
          </p:sp>
          <p:sp>
            <p:nvSpPr>
              <p:cNvPr id="84008" name="Freeform 40"/>
              <p:cNvSpPr>
                <a:spLocks/>
              </p:cNvSpPr>
              <p:nvPr/>
            </p:nvSpPr>
            <p:spPr bwMode="hidden">
              <a:xfrm>
                <a:off x="5246" y="4007"/>
                <a:ext cx="72" cy="54"/>
              </a:xfrm>
              <a:custGeom>
                <a:avLst/>
                <a:gdLst/>
                <a:ahLst/>
                <a:cxnLst>
                  <a:cxn ang="0">
                    <a:pos x="72" y="0"/>
                  </a:cxn>
                  <a:cxn ang="0">
                    <a:pos x="36" y="30"/>
                  </a:cxn>
                  <a:cxn ang="0">
                    <a:pos x="0" y="54"/>
                  </a:cxn>
                  <a:cxn ang="0">
                    <a:pos x="36" y="54"/>
                  </a:cxn>
                  <a:cxn ang="0">
                    <a:pos x="54" y="42"/>
                  </a:cxn>
                  <a:cxn ang="0">
                    <a:pos x="72" y="24"/>
                  </a:cxn>
                  <a:cxn ang="0">
                    <a:pos x="72" y="24"/>
                  </a:cxn>
                  <a:cxn ang="0">
                    <a:pos x="72" y="0"/>
                  </a:cxn>
                  <a:cxn ang="0">
                    <a:pos x="72" y="0"/>
                  </a:cxn>
                </a:cxnLst>
                <a:rect l="0" t="0" r="r" b="b"/>
                <a:pathLst>
                  <a:path w="72" h="54">
                    <a:moveTo>
                      <a:pt x="72" y="0"/>
                    </a:moveTo>
                    <a:lnTo>
                      <a:pt x="36" y="30"/>
                    </a:lnTo>
                    <a:lnTo>
                      <a:pt x="0" y="54"/>
                    </a:lnTo>
                    <a:lnTo>
                      <a:pt x="36" y="54"/>
                    </a:lnTo>
                    <a:lnTo>
                      <a:pt x="54" y="42"/>
                    </a:lnTo>
                    <a:lnTo>
                      <a:pt x="72" y="24"/>
                    </a:lnTo>
                    <a:lnTo>
                      <a:pt x="72" y="24"/>
                    </a:lnTo>
                    <a:lnTo>
                      <a:pt x="72" y="0"/>
                    </a:lnTo>
                    <a:lnTo>
                      <a:pt x="72" y="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GB"/>
              </a:p>
            </p:txBody>
          </p:sp>
          <p:sp>
            <p:nvSpPr>
              <p:cNvPr id="84009" name="Freeform 41"/>
              <p:cNvSpPr>
                <a:spLocks/>
              </p:cNvSpPr>
              <p:nvPr/>
            </p:nvSpPr>
            <p:spPr bwMode="hidden">
              <a:xfrm>
                <a:off x="4505" y="4073"/>
                <a:ext cx="705" cy="108"/>
              </a:xfrm>
              <a:custGeom>
                <a:avLst/>
                <a:gdLst/>
                <a:ahLst/>
                <a:cxnLst>
                  <a:cxn ang="0">
                    <a:pos x="299" y="90"/>
                  </a:cxn>
                  <a:cxn ang="0">
                    <a:pos x="221" y="90"/>
                  </a:cxn>
                  <a:cxn ang="0">
                    <a:pos x="143" y="78"/>
                  </a:cxn>
                  <a:cxn ang="0">
                    <a:pos x="0" y="48"/>
                  </a:cxn>
                  <a:cxn ang="0">
                    <a:pos x="0" y="66"/>
                  </a:cxn>
                  <a:cxn ang="0">
                    <a:pos x="143" y="96"/>
                  </a:cxn>
                  <a:cxn ang="0">
                    <a:pos x="221" y="108"/>
                  </a:cxn>
                  <a:cxn ang="0">
                    <a:pos x="299" y="108"/>
                  </a:cxn>
                  <a:cxn ang="0">
                    <a:pos x="412" y="102"/>
                  </a:cxn>
                  <a:cxn ang="0">
                    <a:pos x="520" y="84"/>
                  </a:cxn>
                  <a:cxn ang="0">
                    <a:pos x="615" y="60"/>
                  </a:cxn>
                  <a:cxn ang="0">
                    <a:pos x="705" y="24"/>
                  </a:cxn>
                  <a:cxn ang="0">
                    <a:pos x="705" y="0"/>
                  </a:cxn>
                  <a:cxn ang="0">
                    <a:pos x="615" y="42"/>
                  </a:cxn>
                  <a:cxn ang="0">
                    <a:pos x="520" y="66"/>
                  </a:cxn>
                  <a:cxn ang="0">
                    <a:pos x="412" y="84"/>
                  </a:cxn>
                  <a:cxn ang="0">
                    <a:pos x="299" y="90"/>
                  </a:cxn>
                  <a:cxn ang="0">
                    <a:pos x="299" y="90"/>
                  </a:cxn>
                </a:cxnLst>
                <a:rect l="0" t="0" r="r" b="b"/>
                <a:pathLst>
                  <a:path w="705" h="108">
                    <a:moveTo>
                      <a:pt x="299" y="90"/>
                    </a:moveTo>
                    <a:lnTo>
                      <a:pt x="221" y="90"/>
                    </a:lnTo>
                    <a:lnTo>
                      <a:pt x="143" y="78"/>
                    </a:lnTo>
                    <a:lnTo>
                      <a:pt x="0" y="48"/>
                    </a:lnTo>
                    <a:lnTo>
                      <a:pt x="0" y="66"/>
                    </a:lnTo>
                    <a:lnTo>
                      <a:pt x="143" y="96"/>
                    </a:lnTo>
                    <a:lnTo>
                      <a:pt x="221" y="108"/>
                    </a:lnTo>
                    <a:lnTo>
                      <a:pt x="299" y="108"/>
                    </a:lnTo>
                    <a:lnTo>
                      <a:pt x="412" y="102"/>
                    </a:lnTo>
                    <a:lnTo>
                      <a:pt x="520" y="84"/>
                    </a:lnTo>
                    <a:lnTo>
                      <a:pt x="615" y="60"/>
                    </a:lnTo>
                    <a:lnTo>
                      <a:pt x="705" y="24"/>
                    </a:lnTo>
                    <a:lnTo>
                      <a:pt x="705" y="0"/>
                    </a:lnTo>
                    <a:lnTo>
                      <a:pt x="615" y="42"/>
                    </a:lnTo>
                    <a:lnTo>
                      <a:pt x="520" y="66"/>
                    </a:lnTo>
                    <a:lnTo>
                      <a:pt x="412" y="84"/>
                    </a:lnTo>
                    <a:lnTo>
                      <a:pt x="299" y="90"/>
                    </a:lnTo>
                    <a:lnTo>
                      <a:pt x="29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GB"/>
              </a:p>
            </p:txBody>
          </p:sp>
          <p:sp>
            <p:nvSpPr>
              <p:cNvPr id="84010" name="Freeform 42"/>
              <p:cNvSpPr>
                <a:spLocks/>
              </p:cNvSpPr>
              <p:nvPr/>
            </p:nvSpPr>
            <p:spPr bwMode="hidden">
              <a:xfrm>
                <a:off x="5336" y="3654"/>
                <a:ext cx="143" cy="341"/>
              </a:xfrm>
              <a:custGeom>
                <a:avLst/>
                <a:gdLst/>
                <a:ahLst/>
                <a:cxnLst>
                  <a:cxn ang="0">
                    <a:pos x="119" y="114"/>
                  </a:cxn>
                  <a:cxn ang="0">
                    <a:pos x="113" y="173"/>
                  </a:cxn>
                  <a:cxn ang="0">
                    <a:pos x="89" y="239"/>
                  </a:cxn>
                  <a:cxn ang="0">
                    <a:pos x="47" y="293"/>
                  </a:cxn>
                  <a:cxn ang="0">
                    <a:pos x="0" y="341"/>
                  </a:cxn>
                  <a:cxn ang="0">
                    <a:pos x="29" y="341"/>
                  </a:cxn>
                  <a:cxn ang="0">
                    <a:pos x="77" y="287"/>
                  </a:cxn>
                  <a:cxn ang="0">
                    <a:pos x="113" y="233"/>
                  </a:cxn>
                  <a:cxn ang="0">
                    <a:pos x="137" y="173"/>
                  </a:cxn>
                  <a:cxn ang="0">
                    <a:pos x="143" y="114"/>
                  </a:cxn>
                  <a:cxn ang="0">
                    <a:pos x="137" y="60"/>
                  </a:cxn>
                  <a:cxn ang="0">
                    <a:pos x="119" y="0"/>
                  </a:cxn>
                  <a:cxn ang="0">
                    <a:pos x="89" y="0"/>
                  </a:cxn>
                  <a:cxn ang="0">
                    <a:pos x="113" y="60"/>
                  </a:cxn>
                  <a:cxn ang="0">
                    <a:pos x="119" y="114"/>
                  </a:cxn>
                  <a:cxn ang="0">
                    <a:pos x="119" y="114"/>
                  </a:cxn>
                </a:cxnLst>
                <a:rect l="0" t="0" r="r" b="b"/>
                <a:pathLst>
                  <a:path w="143" h="341">
                    <a:moveTo>
                      <a:pt x="119" y="114"/>
                    </a:moveTo>
                    <a:lnTo>
                      <a:pt x="113" y="173"/>
                    </a:lnTo>
                    <a:lnTo>
                      <a:pt x="89" y="239"/>
                    </a:lnTo>
                    <a:lnTo>
                      <a:pt x="47" y="293"/>
                    </a:lnTo>
                    <a:lnTo>
                      <a:pt x="0" y="341"/>
                    </a:lnTo>
                    <a:lnTo>
                      <a:pt x="29" y="341"/>
                    </a:lnTo>
                    <a:lnTo>
                      <a:pt x="77" y="287"/>
                    </a:lnTo>
                    <a:lnTo>
                      <a:pt x="113" y="233"/>
                    </a:lnTo>
                    <a:lnTo>
                      <a:pt x="137" y="173"/>
                    </a:lnTo>
                    <a:lnTo>
                      <a:pt x="143" y="114"/>
                    </a:lnTo>
                    <a:lnTo>
                      <a:pt x="137" y="60"/>
                    </a:lnTo>
                    <a:lnTo>
                      <a:pt x="119" y="0"/>
                    </a:lnTo>
                    <a:lnTo>
                      <a:pt x="89" y="0"/>
                    </a:lnTo>
                    <a:lnTo>
                      <a:pt x="113" y="60"/>
                    </a:lnTo>
                    <a:lnTo>
                      <a:pt x="119" y="114"/>
                    </a:lnTo>
                    <a:lnTo>
                      <a:pt x="119" y="114"/>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GB"/>
              </a:p>
            </p:txBody>
          </p:sp>
          <p:sp>
            <p:nvSpPr>
              <p:cNvPr id="84011" name="Freeform 43"/>
              <p:cNvSpPr>
                <a:spLocks/>
              </p:cNvSpPr>
              <p:nvPr/>
            </p:nvSpPr>
            <p:spPr bwMode="hidden">
              <a:xfrm>
                <a:off x="5061" y="3624"/>
                <a:ext cx="83" cy="90"/>
              </a:xfrm>
              <a:custGeom>
                <a:avLst/>
                <a:gdLst/>
                <a:ahLst/>
                <a:cxnLst>
                  <a:cxn ang="0">
                    <a:pos x="59" y="90"/>
                  </a:cxn>
                  <a:cxn ang="0">
                    <a:pos x="83" y="84"/>
                  </a:cxn>
                  <a:cxn ang="0">
                    <a:pos x="71" y="60"/>
                  </a:cxn>
                  <a:cxn ang="0">
                    <a:pos x="53" y="42"/>
                  </a:cxn>
                  <a:cxn ang="0">
                    <a:pos x="6" y="0"/>
                  </a:cxn>
                  <a:cxn ang="0">
                    <a:pos x="0" y="18"/>
                  </a:cxn>
                  <a:cxn ang="0">
                    <a:pos x="35" y="48"/>
                  </a:cxn>
                  <a:cxn ang="0">
                    <a:pos x="59" y="90"/>
                  </a:cxn>
                  <a:cxn ang="0">
                    <a:pos x="59" y="90"/>
                  </a:cxn>
                </a:cxnLst>
                <a:rect l="0" t="0" r="r" b="b"/>
                <a:pathLst>
                  <a:path w="83" h="90">
                    <a:moveTo>
                      <a:pt x="59" y="90"/>
                    </a:moveTo>
                    <a:lnTo>
                      <a:pt x="83" y="84"/>
                    </a:lnTo>
                    <a:lnTo>
                      <a:pt x="71" y="60"/>
                    </a:lnTo>
                    <a:lnTo>
                      <a:pt x="53" y="42"/>
                    </a:lnTo>
                    <a:lnTo>
                      <a:pt x="6" y="0"/>
                    </a:lnTo>
                    <a:lnTo>
                      <a:pt x="0" y="18"/>
                    </a:lnTo>
                    <a:lnTo>
                      <a:pt x="35" y="48"/>
                    </a:lnTo>
                    <a:lnTo>
                      <a:pt x="59" y="90"/>
                    </a:lnTo>
                    <a:lnTo>
                      <a:pt x="5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GB"/>
              </a:p>
            </p:txBody>
          </p:sp>
          <p:sp>
            <p:nvSpPr>
              <p:cNvPr id="84012" name="Freeform 44"/>
              <p:cNvSpPr>
                <a:spLocks/>
              </p:cNvSpPr>
              <p:nvPr/>
            </p:nvSpPr>
            <p:spPr bwMode="hidden">
              <a:xfrm>
                <a:off x="4445" y="3552"/>
                <a:ext cx="717" cy="431"/>
              </a:xfrm>
              <a:custGeom>
                <a:avLst/>
                <a:gdLst/>
                <a:ahLst/>
                <a:cxnLst>
                  <a:cxn ang="0">
                    <a:pos x="693" y="216"/>
                  </a:cxn>
                  <a:cxn ang="0">
                    <a:pos x="687" y="257"/>
                  </a:cxn>
                  <a:cxn ang="0">
                    <a:pos x="669" y="293"/>
                  </a:cxn>
                  <a:cxn ang="0">
                    <a:pos x="633" y="329"/>
                  </a:cxn>
                  <a:cxn ang="0">
                    <a:pos x="598" y="359"/>
                  </a:cxn>
                  <a:cxn ang="0">
                    <a:pos x="544" y="383"/>
                  </a:cxn>
                  <a:cxn ang="0">
                    <a:pos x="490" y="401"/>
                  </a:cxn>
                  <a:cxn ang="0">
                    <a:pos x="424" y="413"/>
                  </a:cxn>
                  <a:cxn ang="0">
                    <a:pos x="359" y="419"/>
                  </a:cxn>
                  <a:cxn ang="0">
                    <a:pos x="293" y="413"/>
                  </a:cxn>
                  <a:cxn ang="0">
                    <a:pos x="227" y="401"/>
                  </a:cxn>
                  <a:cxn ang="0">
                    <a:pos x="173" y="383"/>
                  </a:cxn>
                  <a:cxn ang="0">
                    <a:pos x="119" y="359"/>
                  </a:cxn>
                  <a:cxn ang="0">
                    <a:pos x="84" y="329"/>
                  </a:cxn>
                  <a:cxn ang="0">
                    <a:pos x="48" y="293"/>
                  </a:cxn>
                  <a:cxn ang="0">
                    <a:pos x="30" y="257"/>
                  </a:cxn>
                  <a:cxn ang="0">
                    <a:pos x="24" y="216"/>
                  </a:cxn>
                  <a:cxn ang="0">
                    <a:pos x="30" y="174"/>
                  </a:cxn>
                  <a:cxn ang="0">
                    <a:pos x="48" y="138"/>
                  </a:cxn>
                  <a:cxn ang="0">
                    <a:pos x="84" y="102"/>
                  </a:cxn>
                  <a:cxn ang="0">
                    <a:pos x="119" y="72"/>
                  </a:cxn>
                  <a:cxn ang="0">
                    <a:pos x="173" y="48"/>
                  </a:cxn>
                  <a:cxn ang="0">
                    <a:pos x="227" y="30"/>
                  </a:cxn>
                  <a:cxn ang="0">
                    <a:pos x="293" y="18"/>
                  </a:cxn>
                  <a:cxn ang="0">
                    <a:pos x="359" y="12"/>
                  </a:cxn>
                  <a:cxn ang="0">
                    <a:pos x="418" y="18"/>
                  </a:cxn>
                  <a:cxn ang="0">
                    <a:pos x="478" y="30"/>
                  </a:cxn>
                  <a:cxn ang="0">
                    <a:pos x="532" y="48"/>
                  </a:cxn>
                  <a:cxn ang="0">
                    <a:pos x="580" y="66"/>
                  </a:cxn>
                  <a:cxn ang="0">
                    <a:pos x="586" y="48"/>
                  </a:cxn>
                  <a:cxn ang="0">
                    <a:pos x="478" y="12"/>
                  </a:cxn>
                  <a:cxn ang="0">
                    <a:pos x="418" y="6"/>
                  </a:cxn>
                  <a:cxn ang="0">
                    <a:pos x="359" y="0"/>
                  </a:cxn>
                  <a:cxn ang="0">
                    <a:pos x="287" y="6"/>
                  </a:cxn>
                  <a:cxn ang="0">
                    <a:pos x="221" y="18"/>
                  </a:cxn>
                  <a:cxn ang="0">
                    <a:pos x="161" y="36"/>
                  </a:cxn>
                  <a:cxn ang="0">
                    <a:pos x="107" y="66"/>
                  </a:cxn>
                  <a:cxn ang="0">
                    <a:pos x="60" y="96"/>
                  </a:cxn>
                  <a:cxn ang="0">
                    <a:pos x="30" y="132"/>
                  </a:cxn>
                  <a:cxn ang="0">
                    <a:pos x="6" y="174"/>
                  </a:cxn>
                  <a:cxn ang="0">
                    <a:pos x="0" y="216"/>
                  </a:cxn>
                  <a:cxn ang="0">
                    <a:pos x="6" y="257"/>
                  </a:cxn>
                  <a:cxn ang="0">
                    <a:pos x="30" y="299"/>
                  </a:cxn>
                  <a:cxn ang="0">
                    <a:pos x="60" y="335"/>
                  </a:cxn>
                  <a:cxn ang="0">
                    <a:pos x="107" y="371"/>
                  </a:cxn>
                  <a:cxn ang="0">
                    <a:pos x="161" y="395"/>
                  </a:cxn>
                  <a:cxn ang="0">
                    <a:pos x="221" y="413"/>
                  </a:cxn>
                  <a:cxn ang="0">
                    <a:pos x="287" y="425"/>
                  </a:cxn>
                  <a:cxn ang="0">
                    <a:pos x="359" y="431"/>
                  </a:cxn>
                  <a:cxn ang="0">
                    <a:pos x="430" y="425"/>
                  </a:cxn>
                  <a:cxn ang="0">
                    <a:pos x="496" y="413"/>
                  </a:cxn>
                  <a:cxn ang="0">
                    <a:pos x="562" y="395"/>
                  </a:cxn>
                  <a:cxn ang="0">
                    <a:pos x="610" y="371"/>
                  </a:cxn>
                  <a:cxn ang="0">
                    <a:pos x="657" y="335"/>
                  </a:cxn>
                  <a:cxn ang="0">
                    <a:pos x="687" y="299"/>
                  </a:cxn>
                  <a:cxn ang="0">
                    <a:pos x="711" y="257"/>
                  </a:cxn>
                  <a:cxn ang="0">
                    <a:pos x="717" y="216"/>
                  </a:cxn>
                  <a:cxn ang="0">
                    <a:pos x="717" y="204"/>
                  </a:cxn>
                  <a:cxn ang="0">
                    <a:pos x="711" y="192"/>
                  </a:cxn>
                  <a:cxn ang="0">
                    <a:pos x="687" y="198"/>
                  </a:cxn>
                  <a:cxn ang="0">
                    <a:pos x="693" y="210"/>
                  </a:cxn>
                  <a:cxn ang="0">
                    <a:pos x="693" y="216"/>
                  </a:cxn>
                  <a:cxn ang="0">
                    <a:pos x="693" y="216"/>
                  </a:cxn>
                </a:cxnLst>
                <a:rect l="0" t="0" r="r" b="b"/>
                <a:pathLst>
                  <a:path w="717" h="431">
                    <a:moveTo>
                      <a:pt x="693" y="216"/>
                    </a:moveTo>
                    <a:lnTo>
                      <a:pt x="687" y="257"/>
                    </a:lnTo>
                    <a:lnTo>
                      <a:pt x="669" y="293"/>
                    </a:lnTo>
                    <a:lnTo>
                      <a:pt x="633" y="329"/>
                    </a:lnTo>
                    <a:lnTo>
                      <a:pt x="598" y="359"/>
                    </a:lnTo>
                    <a:lnTo>
                      <a:pt x="544" y="383"/>
                    </a:lnTo>
                    <a:lnTo>
                      <a:pt x="490" y="401"/>
                    </a:lnTo>
                    <a:lnTo>
                      <a:pt x="424" y="413"/>
                    </a:lnTo>
                    <a:lnTo>
                      <a:pt x="359" y="419"/>
                    </a:lnTo>
                    <a:lnTo>
                      <a:pt x="293" y="413"/>
                    </a:lnTo>
                    <a:lnTo>
                      <a:pt x="227" y="401"/>
                    </a:lnTo>
                    <a:lnTo>
                      <a:pt x="173" y="383"/>
                    </a:lnTo>
                    <a:lnTo>
                      <a:pt x="119" y="359"/>
                    </a:lnTo>
                    <a:lnTo>
                      <a:pt x="84" y="329"/>
                    </a:lnTo>
                    <a:lnTo>
                      <a:pt x="48" y="293"/>
                    </a:lnTo>
                    <a:lnTo>
                      <a:pt x="30" y="257"/>
                    </a:lnTo>
                    <a:lnTo>
                      <a:pt x="24" y="216"/>
                    </a:lnTo>
                    <a:lnTo>
                      <a:pt x="30" y="174"/>
                    </a:lnTo>
                    <a:lnTo>
                      <a:pt x="48" y="138"/>
                    </a:lnTo>
                    <a:lnTo>
                      <a:pt x="84" y="102"/>
                    </a:lnTo>
                    <a:lnTo>
                      <a:pt x="119" y="72"/>
                    </a:lnTo>
                    <a:lnTo>
                      <a:pt x="173" y="48"/>
                    </a:lnTo>
                    <a:lnTo>
                      <a:pt x="227" y="30"/>
                    </a:lnTo>
                    <a:lnTo>
                      <a:pt x="293" y="18"/>
                    </a:lnTo>
                    <a:lnTo>
                      <a:pt x="359" y="12"/>
                    </a:lnTo>
                    <a:lnTo>
                      <a:pt x="418" y="18"/>
                    </a:lnTo>
                    <a:lnTo>
                      <a:pt x="478" y="30"/>
                    </a:lnTo>
                    <a:lnTo>
                      <a:pt x="532" y="48"/>
                    </a:lnTo>
                    <a:lnTo>
                      <a:pt x="580" y="66"/>
                    </a:lnTo>
                    <a:lnTo>
                      <a:pt x="586" y="48"/>
                    </a:lnTo>
                    <a:lnTo>
                      <a:pt x="478" y="12"/>
                    </a:lnTo>
                    <a:lnTo>
                      <a:pt x="418" y="6"/>
                    </a:lnTo>
                    <a:lnTo>
                      <a:pt x="359" y="0"/>
                    </a:lnTo>
                    <a:lnTo>
                      <a:pt x="287" y="6"/>
                    </a:lnTo>
                    <a:lnTo>
                      <a:pt x="221" y="18"/>
                    </a:lnTo>
                    <a:lnTo>
                      <a:pt x="161" y="36"/>
                    </a:lnTo>
                    <a:lnTo>
                      <a:pt x="107" y="66"/>
                    </a:lnTo>
                    <a:lnTo>
                      <a:pt x="60" y="96"/>
                    </a:lnTo>
                    <a:lnTo>
                      <a:pt x="30" y="132"/>
                    </a:lnTo>
                    <a:lnTo>
                      <a:pt x="6" y="174"/>
                    </a:lnTo>
                    <a:lnTo>
                      <a:pt x="0" y="216"/>
                    </a:lnTo>
                    <a:lnTo>
                      <a:pt x="6" y="257"/>
                    </a:lnTo>
                    <a:lnTo>
                      <a:pt x="30" y="299"/>
                    </a:lnTo>
                    <a:lnTo>
                      <a:pt x="60" y="335"/>
                    </a:lnTo>
                    <a:lnTo>
                      <a:pt x="107" y="371"/>
                    </a:lnTo>
                    <a:lnTo>
                      <a:pt x="161" y="395"/>
                    </a:lnTo>
                    <a:lnTo>
                      <a:pt x="221" y="413"/>
                    </a:lnTo>
                    <a:lnTo>
                      <a:pt x="287" y="425"/>
                    </a:lnTo>
                    <a:lnTo>
                      <a:pt x="359" y="431"/>
                    </a:lnTo>
                    <a:lnTo>
                      <a:pt x="430" y="425"/>
                    </a:lnTo>
                    <a:lnTo>
                      <a:pt x="496" y="413"/>
                    </a:lnTo>
                    <a:lnTo>
                      <a:pt x="562" y="395"/>
                    </a:lnTo>
                    <a:lnTo>
                      <a:pt x="610" y="371"/>
                    </a:lnTo>
                    <a:lnTo>
                      <a:pt x="657" y="335"/>
                    </a:lnTo>
                    <a:lnTo>
                      <a:pt x="687" y="299"/>
                    </a:lnTo>
                    <a:lnTo>
                      <a:pt x="711" y="257"/>
                    </a:lnTo>
                    <a:lnTo>
                      <a:pt x="717" y="216"/>
                    </a:lnTo>
                    <a:lnTo>
                      <a:pt x="717" y="204"/>
                    </a:lnTo>
                    <a:lnTo>
                      <a:pt x="711" y="192"/>
                    </a:lnTo>
                    <a:lnTo>
                      <a:pt x="687" y="198"/>
                    </a:lnTo>
                    <a:lnTo>
                      <a:pt x="693" y="210"/>
                    </a:lnTo>
                    <a:lnTo>
                      <a:pt x="693" y="216"/>
                    </a:lnTo>
                    <a:lnTo>
                      <a:pt x="693" y="216"/>
                    </a:lnTo>
                    <a:close/>
                  </a:path>
                </a:pathLst>
              </a:custGeom>
              <a:solidFill>
                <a:schemeClr val="accent2"/>
              </a:solidFill>
              <a:ln w="9525">
                <a:noFill/>
                <a:round/>
                <a:headEnd/>
                <a:tailEnd/>
              </a:ln>
            </p:spPr>
            <p:txBody>
              <a:bodyPr/>
              <a:lstStyle/>
              <a:p>
                <a:pPr>
                  <a:defRPr/>
                </a:pPr>
                <a:endParaRPr lang="en-GB"/>
              </a:p>
            </p:txBody>
          </p:sp>
          <p:sp>
            <p:nvSpPr>
              <p:cNvPr id="84013" name="Freeform 45"/>
              <p:cNvSpPr>
                <a:spLocks/>
              </p:cNvSpPr>
              <p:nvPr/>
            </p:nvSpPr>
            <p:spPr bwMode="hidden">
              <a:xfrm>
                <a:off x="4349" y="3510"/>
                <a:ext cx="909" cy="533"/>
              </a:xfrm>
              <a:custGeom>
                <a:avLst/>
                <a:gdLst/>
                <a:ahLst/>
                <a:cxnLst>
                  <a:cxn ang="0">
                    <a:pos x="616" y="0"/>
                  </a:cxn>
                  <a:cxn ang="0">
                    <a:pos x="616" y="18"/>
                  </a:cxn>
                  <a:cxn ang="0">
                    <a:pos x="724" y="60"/>
                  </a:cxn>
                  <a:cxn ang="0">
                    <a:pos x="765" y="84"/>
                  </a:cxn>
                  <a:cxn ang="0">
                    <a:pos x="807" y="114"/>
                  </a:cxn>
                  <a:cxn ang="0">
                    <a:pos x="837" y="144"/>
                  </a:cxn>
                  <a:cxn ang="0">
                    <a:pos x="861" y="180"/>
                  </a:cxn>
                  <a:cxn ang="0">
                    <a:pos x="873" y="216"/>
                  </a:cxn>
                  <a:cxn ang="0">
                    <a:pos x="879" y="258"/>
                  </a:cxn>
                  <a:cxn ang="0">
                    <a:pos x="873" y="311"/>
                  </a:cxn>
                  <a:cxn ang="0">
                    <a:pos x="843" y="359"/>
                  </a:cxn>
                  <a:cxn ang="0">
                    <a:pos x="807" y="401"/>
                  </a:cxn>
                  <a:cxn ang="0">
                    <a:pos x="753" y="443"/>
                  </a:cxn>
                  <a:cxn ang="0">
                    <a:pos x="694" y="473"/>
                  </a:cxn>
                  <a:cxn ang="0">
                    <a:pos x="622" y="497"/>
                  </a:cxn>
                  <a:cxn ang="0">
                    <a:pos x="538" y="509"/>
                  </a:cxn>
                  <a:cxn ang="0">
                    <a:pos x="455" y="515"/>
                  </a:cxn>
                  <a:cxn ang="0">
                    <a:pos x="371" y="509"/>
                  </a:cxn>
                  <a:cxn ang="0">
                    <a:pos x="287" y="497"/>
                  </a:cxn>
                  <a:cxn ang="0">
                    <a:pos x="215" y="473"/>
                  </a:cxn>
                  <a:cxn ang="0">
                    <a:pos x="156" y="443"/>
                  </a:cxn>
                  <a:cxn ang="0">
                    <a:pos x="102" y="401"/>
                  </a:cxn>
                  <a:cxn ang="0">
                    <a:pos x="66" y="359"/>
                  </a:cxn>
                  <a:cxn ang="0">
                    <a:pos x="36" y="311"/>
                  </a:cxn>
                  <a:cxn ang="0">
                    <a:pos x="30" y="258"/>
                  </a:cxn>
                  <a:cxn ang="0">
                    <a:pos x="36" y="222"/>
                  </a:cxn>
                  <a:cxn ang="0">
                    <a:pos x="48" y="186"/>
                  </a:cxn>
                  <a:cxn ang="0">
                    <a:pos x="66" y="156"/>
                  </a:cxn>
                  <a:cxn ang="0">
                    <a:pos x="90" y="126"/>
                  </a:cxn>
                  <a:cxn ang="0">
                    <a:pos x="66" y="114"/>
                  </a:cxn>
                  <a:cxn ang="0">
                    <a:pos x="36" y="144"/>
                  </a:cxn>
                  <a:cxn ang="0">
                    <a:pos x="18" y="180"/>
                  </a:cxn>
                  <a:cxn ang="0">
                    <a:pos x="6" y="216"/>
                  </a:cxn>
                  <a:cxn ang="0">
                    <a:pos x="0" y="258"/>
                  </a:cxn>
                  <a:cxn ang="0">
                    <a:pos x="12" y="311"/>
                  </a:cxn>
                  <a:cxn ang="0">
                    <a:pos x="36" y="365"/>
                  </a:cxn>
                  <a:cxn ang="0">
                    <a:pos x="78" y="413"/>
                  </a:cxn>
                  <a:cxn ang="0">
                    <a:pos x="132" y="449"/>
                  </a:cxn>
                  <a:cxn ang="0">
                    <a:pos x="203" y="485"/>
                  </a:cxn>
                  <a:cxn ang="0">
                    <a:pos x="275" y="509"/>
                  </a:cxn>
                  <a:cxn ang="0">
                    <a:pos x="365" y="527"/>
                  </a:cxn>
                  <a:cxn ang="0">
                    <a:pos x="455" y="533"/>
                  </a:cxn>
                  <a:cxn ang="0">
                    <a:pos x="544" y="527"/>
                  </a:cxn>
                  <a:cxn ang="0">
                    <a:pos x="634" y="509"/>
                  </a:cxn>
                  <a:cxn ang="0">
                    <a:pos x="712" y="485"/>
                  </a:cxn>
                  <a:cxn ang="0">
                    <a:pos x="777" y="449"/>
                  </a:cxn>
                  <a:cxn ang="0">
                    <a:pos x="831" y="413"/>
                  </a:cxn>
                  <a:cxn ang="0">
                    <a:pos x="873" y="365"/>
                  </a:cxn>
                  <a:cxn ang="0">
                    <a:pos x="897" y="311"/>
                  </a:cxn>
                  <a:cxn ang="0">
                    <a:pos x="909" y="258"/>
                  </a:cxn>
                  <a:cxn ang="0">
                    <a:pos x="903" y="216"/>
                  </a:cxn>
                  <a:cxn ang="0">
                    <a:pos x="885" y="174"/>
                  </a:cxn>
                  <a:cxn ang="0">
                    <a:pos x="861" y="132"/>
                  </a:cxn>
                  <a:cxn ang="0">
                    <a:pos x="825" y="102"/>
                  </a:cxn>
                  <a:cxn ang="0">
                    <a:pos x="783" y="66"/>
                  </a:cxn>
                  <a:cxn ang="0">
                    <a:pos x="735" y="42"/>
                  </a:cxn>
                  <a:cxn ang="0">
                    <a:pos x="616" y="0"/>
                  </a:cxn>
                  <a:cxn ang="0">
                    <a:pos x="616" y="0"/>
                  </a:cxn>
                </a:cxnLst>
                <a:rect l="0" t="0" r="r" b="b"/>
                <a:pathLst>
                  <a:path w="909" h="533">
                    <a:moveTo>
                      <a:pt x="616" y="0"/>
                    </a:moveTo>
                    <a:lnTo>
                      <a:pt x="616" y="18"/>
                    </a:lnTo>
                    <a:lnTo>
                      <a:pt x="724" y="60"/>
                    </a:lnTo>
                    <a:lnTo>
                      <a:pt x="765" y="84"/>
                    </a:lnTo>
                    <a:lnTo>
                      <a:pt x="807" y="114"/>
                    </a:lnTo>
                    <a:lnTo>
                      <a:pt x="837" y="144"/>
                    </a:lnTo>
                    <a:lnTo>
                      <a:pt x="861" y="180"/>
                    </a:lnTo>
                    <a:lnTo>
                      <a:pt x="873" y="216"/>
                    </a:lnTo>
                    <a:lnTo>
                      <a:pt x="879" y="258"/>
                    </a:lnTo>
                    <a:lnTo>
                      <a:pt x="873" y="311"/>
                    </a:lnTo>
                    <a:lnTo>
                      <a:pt x="843" y="359"/>
                    </a:lnTo>
                    <a:lnTo>
                      <a:pt x="807" y="401"/>
                    </a:lnTo>
                    <a:lnTo>
                      <a:pt x="753" y="443"/>
                    </a:lnTo>
                    <a:lnTo>
                      <a:pt x="694" y="473"/>
                    </a:lnTo>
                    <a:lnTo>
                      <a:pt x="622" y="497"/>
                    </a:lnTo>
                    <a:lnTo>
                      <a:pt x="538" y="509"/>
                    </a:lnTo>
                    <a:lnTo>
                      <a:pt x="455" y="515"/>
                    </a:lnTo>
                    <a:lnTo>
                      <a:pt x="371" y="509"/>
                    </a:lnTo>
                    <a:lnTo>
                      <a:pt x="287" y="497"/>
                    </a:lnTo>
                    <a:lnTo>
                      <a:pt x="215" y="473"/>
                    </a:lnTo>
                    <a:lnTo>
                      <a:pt x="156" y="443"/>
                    </a:lnTo>
                    <a:lnTo>
                      <a:pt x="102" y="401"/>
                    </a:lnTo>
                    <a:lnTo>
                      <a:pt x="66" y="359"/>
                    </a:lnTo>
                    <a:lnTo>
                      <a:pt x="36" y="311"/>
                    </a:lnTo>
                    <a:lnTo>
                      <a:pt x="30" y="258"/>
                    </a:lnTo>
                    <a:lnTo>
                      <a:pt x="36" y="222"/>
                    </a:lnTo>
                    <a:lnTo>
                      <a:pt x="48" y="186"/>
                    </a:lnTo>
                    <a:lnTo>
                      <a:pt x="66" y="156"/>
                    </a:lnTo>
                    <a:lnTo>
                      <a:pt x="90" y="126"/>
                    </a:lnTo>
                    <a:lnTo>
                      <a:pt x="66" y="114"/>
                    </a:lnTo>
                    <a:lnTo>
                      <a:pt x="36" y="144"/>
                    </a:lnTo>
                    <a:lnTo>
                      <a:pt x="18" y="180"/>
                    </a:lnTo>
                    <a:lnTo>
                      <a:pt x="6" y="216"/>
                    </a:lnTo>
                    <a:lnTo>
                      <a:pt x="0" y="258"/>
                    </a:lnTo>
                    <a:lnTo>
                      <a:pt x="12" y="311"/>
                    </a:lnTo>
                    <a:lnTo>
                      <a:pt x="36" y="365"/>
                    </a:lnTo>
                    <a:lnTo>
                      <a:pt x="78" y="413"/>
                    </a:lnTo>
                    <a:lnTo>
                      <a:pt x="132" y="449"/>
                    </a:lnTo>
                    <a:lnTo>
                      <a:pt x="203" y="485"/>
                    </a:lnTo>
                    <a:lnTo>
                      <a:pt x="275" y="509"/>
                    </a:lnTo>
                    <a:lnTo>
                      <a:pt x="365" y="527"/>
                    </a:lnTo>
                    <a:lnTo>
                      <a:pt x="455" y="533"/>
                    </a:lnTo>
                    <a:lnTo>
                      <a:pt x="544" y="527"/>
                    </a:lnTo>
                    <a:lnTo>
                      <a:pt x="634" y="509"/>
                    </a:lnTo>
                    <a:lnTo>
                      <a:pt x="712" y="485"/>
                    </a:lnTo>
                    <a:lnTo>
                      <a:pt x="777" y="449"/>
                    </a:lnTo>
                    <a:lnTo>
                      <a:pt x="831" y="413"/>
                    </a:lnTo>
                    <a:lnTo>
                      <a:pt x="873" y="365"/>
                    </a:lnTo>
                    <a:lnTo>
                      <a:pt x="897" y="311"/>
                    </a:lnTo>
                    <a:lnTo>
                      <a:pt x="909" y="258"/>
                    </a:lnTo>
                    <a:lnTo>
                      <a:pt x="903" y="216"/>
                    </a:lnTo>
                    <a:lnTo>
                      <a:pt x="885" y="174"/>
                    </a:lnTo>
                    <a:lnTo>
                      <a:pt x="861" y="132"/>
                    </a:lnTo>
                    <a:lnTo>
                      <a:pt x="825" y="102"/>
                    </a:lnTo>
                    <a:lnTo>
                      <a:pt x="783" y="66"/>
                    </a:lnTo>
                    <a:lnTo>
                      <a:pt x="735" y="42"/>
                    </a:lnTo>
                    <a:lnTo>
                      <a:pt x="616" y="0"/>
                    </a:lnTo>
                    <a:lnTo>
                      <a:pt x="616" y="0"/>
                    </a:lnTo>
                    <a:close/>
                  </a:path>
                </a:pathLst>
              </a:custGeom>
              <a:gradFill rotWithShape="0">
                <a:gsLst>
                  <a:gs pos="0">
                    <a:schemeClr val="accent2">
                      <a:gamma/>
                      <a:tint val="96863"/>
                      <a:invGamma/>
                    </a:schemeClr>
                  </a:gs>
                  <a:gs pos="100000">
                    <a:schemeClr val="accent2"/>
                  </a:gs>
                </a:gsLst>
                <a:lin ang="0" scaled="1"/>
              </a:gradFill>
              <a:ln w="9525">
                <a:noFill/>
                <a:round/>
                <a:headEnd/>
                <a:tailEnd/>
              </a:ln>
            </p:spPr>
            <p:txBody>
              <a:bodyPr/>
              <a:lstStyle/>
              <a:p>
                <a:pPr>
                  <a:defRPr/>
                </a:pPr>
                <a:endParaRPr lang="en-GB"/>
              </a:p>
            </p:txBody>
          </p:sp>
          <p:sp>
            <p:nvSpPr>
              <p:cNvPr id="84014" name="Freeform 46"/>
              <p:cNvSpPr>
                <a:spLocks/>
              </p:cNvSpPr>
              <p:nvPr/>
            </p:nvSpPr>
            <p:spPr bwMode="hidden">
              <a:xfrm>
                <a:off x="4564" y="3492"/>
                <a:ext cx="365" cy="66"/>
              </a:xfrm>
              <a:custGeom>
                <a:avLst/>
                <a:gdLst/>
                <a:ahLst/>
                <a:cxnLst>
                  <a:cxn ang="0">
                    <a:pos x="240" y="18"/>
                  </a:cxn>
                  <a:cxn ang="0">
                    <a:pos x="299" y="24"/>
                  </a:cxn>
                  <a:cxn ang="0">
                    <a:pos x="359" y="30"/>
                  </a:cxn>
                  <a:cxn ang="0">
                    <a:pos x="365" y="12"/>
                  </a:cxn>
                  <a:cxn ang="0">
                    <a:pos x="305" y="6"/>
                  </a:cxn>
                  <a:cxn ang="0">
                    <a:pos x="240" y="0"/>
                  </a:cxn>
                  <a:cxn ang="0">
                    <a:pos x="174" y="6"/>
                  </a:cxn>
                  <a:cxn ang="0">
                    <a:pos x="114" y="12"/>
                  </a:cxn>
                  <a:cxn ang="0">
                    <a:pos x="0" y="42"/>
                  </a:cxn>
                  <a:cxn ang="0">
                    <a:pos x="0" y="66"/>
                  </a:cxn>
                  <a:cxn ang="0">
                    <a:pos x="54" y="48"/>
                  </a:cxn>
                  <a:cxn ang="0">
                    <a:pos x="114" y="30"/>
                  </a:cxn>
                  <a:cxn ang="0">
                    <a:pos x="174" y="24"/>
                  </a:cxn>
                  <a:cxn ang="0">
                    <a:pos x="240" y="18"/>
                  </a:cxn>
                  <a:cxn ang="0">
                    <a:pos x="240" y="18"/>
                  </a:cxn>
                </a:cxnLst>
                <a:rect l="0" t="0" r="r" b="b"/>
                <a:pathLst>
                  <a:path w="365" h="66">
                    <a:moveTo>
                      <a:pt x="240" y="18"/>
                    </a:moveTo>
                    <a:lnTo>
                      <a:pt x="299" y="24"/>
                    </a:lnTo>
                    <a:lnTo>
                      <a:pt x="359" y="30"/>
                    </a:lnTo>
                    <a:lnTo>
                      <a:pt x="365" y="12"/>
                    </a:lnTo>
                    <a:lnTo>
                      <a:pt x="305" y="6"/>
                    </a:lnTo>
                    <a:lnTo>
                      <a:pt x="240" y="0"/>
                    </a:lnTo>
                    <a:lnTo>
                      <a:pt x="174" y="6"/>
                    </a:lnTo>
                    <a:lnTo>
                      <a:pt x="114" y="12"/>
                    </a:lnTo>
                    <a:lnTo>
                      <a:pt x="0" y="42"/>
                    </a:lnTo>
                    <a:lnTo>
                      <a:pt x="0" y="66"/>
                    </a:lnTo>
                    <a:lnTo>
                      <a:pt x="54" y="48"/>
                    </a:lnTo>
                    <a:lnTo>
                      <a:pt x="114" y="30"/>
                    </a:lnTo>
                    <a:lnTo>
                      <a:pt x="174" y="24"/>
                    </a:lnTo>
                    <a:lnTo>
                      <a:pt x="240" y="18"/>
                    </a:lnTo>
                    <a:lnTo>
                      <a:pt x="240"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GB"/>
              </a:p>
            </p:txBody>
          </p:sp>
          <p:sp>
            <p:nvSpPr>
              <p:cNvPr id="84015" name="Freeform 47"/>
              <p:cNvSpPr>
                <a:spLocks/>
              </p:cNvSpPr>
              <p:nvPr/>
            </p:nvSpPr>
            <p:spPr bwMode="hidden">
              <a:xfrm>
                <a:off x="4463" y="3558"/>
                <a:ext cx="66" cy="48"/>
              </a:xfrm>
              <a:custGeom>
                <a:avLst/>
                <a:gdLst/>
                <a:ahLst/>
                <a:cxnLst>
                  <a:cxn ang="0">
                    <a:pos x="66" y="18"/>
                  </a:cxn>
                  <a:cxn ang="0">
                    <a:pos x="48" y="0"/>
                  </a:cxn>
                  <a:cxn ang="0">
                    <a:pos x="24" y="12"/>
                  </a:cxn>
                  <a:cxn ang="0">
                    <a:pos x="0" y="30"/>
                  </a:cxn>
                  <a:cxn ang="0">
                    <a:pos x="12" y="48"/>
                  </a:cxn>
                  <a:cxn ang="0">
                    <a:pos x="42" y="30"/>
                  </a:cxn>
                  <a:cxn ang="0">
                    <a:pos x="66" y="18"/>
                  </a:cxn>
                  <a:cxn ang="0">
                    <a:pos x="66" y="18"/>
                  </a:cxn>
                </a:cxnLst>
                <a:rect l="0" t="0" r="r" b="b"/>
                <a:pathLst>
                  <a:path w="66" h="48">
                    <a:moveTo>
                      <a:pt x="66" y="18"/>
                    </a:moveTo>
                    <a:lnTo>
                      <a:pt x="48" y="0"/>
                    </a:lnTo>
                    <a:lnTo>
                      <a:pt x="24" y="12"/>
                    </a:lnTo>
                    <a:lnTo>
                      <a:pt x="0" y="30"/>
                    </a:lnTo>
                    <a:lnTo>
                      <a:pt x="12" y="48"/>
                    </a:lnTo>
                    <a:lnTo>
                      <a:pt x="42" y="30"/>
                    </a:lnTo>
                    <a:lnTo>
                      <a:pt x="66" y="18"/>
                    </a:lnTo>
                    <a:lnTo>
                      <a:pt x="66"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GB"/>
              </a:p>
            </p:txBody>
          </p:sp>
          <p:sp>
            <p:nvSpPr>
              <p:cNvPr id="84016" name="Oval 48"/>
              <p:cNvSpPr>
                <a:spLocks noChangeArrowheads="1"/>
              </p:cNvSpPr>
              <p:nvPr/>
            </p:nvSpPr>
            <p:spPr bwMode="hidden">
              <a:xfrm>
                <a:off x="4546" y="3608"/>
                <a:ext cx="518" cy="319"/>
              </a:xfrm>
              <a:prstGeom prst="ellipse">
                <a:avLst/>
              </a:prstGeom>
              <a:gradFill rotWithShape="0">
                <a:gsLst>
                  <a:gs pos="0">
                    <a:schemeClr val="accent2">
                      <a:gamma/>
                      <a:shade val="94118"/>
                      <a:invGamma/>
                    </a:schemeClr>
                  </a:gs>
                  <a:gs pos="100000">
                    <a:schemeClr val="accent2"/>
                  </a:gs>
                </a:gsLst>
                <a:lin ang="0" scaled="1"/>
              </a:gradFill>
              <a:ln w="9525">
                <a:noFill/>
                <a:round/>
                <a:headEnd/>
                <a:tailEnd/>
              </a:ln>
              <a:effectLst/>
            </p:spPr>
            <p:txBody>
              <a:bodyPr/>
              <a:lstStyle/>
              <a:p>
                <a:pPr>
                  <a:defRPr/>
                </a:pPr>
                <a:endParaRPr lang="en-GB"/>
              </a:p>
            </p:txBody>
          </p:sp>
          <p:sp>
            <p:nvSpPr>
              <p:cNvPr id="84017" name="Oval 49"/>
              <p:cNvSpPr>
                <a:spLocks noChangeArrowheads="1"/>
              </p:cNvSpPr>
              <p:nvPr/>
            </p:nvSpPr>
            <p:spPr bwMode="hidden">
              <a:xfrm>
                <a:off x="4578" y="3630"/>
                <a:ext cx="446" cy="271"/>
              </a:xfrm>
              <a:prstGeom prst="ellipse">
                <a:avLst/>
              </a:prstGeom>
              <a:gradFill rotWithShape="0">
                <a:gsLst>
                  <a:gs pos="0">
                    <a:schemeClr val="accent2">
                      <a:gamma/>
                      <a:tint val="96863"/>
                      <a:invGamma/>
                    </a:schemeClr>
                  </a:gs>
                  <a:gs pos="100000">
                    <a:schemeClr val="accent2"/>
                  </a:gs>
                </a:gsLst>
                <a:lin ang="5400000" scaled="1"/>
              </a:gradFill>
              <a:ln w="9525">
                <a:noFill/>
                <a:round/>
                <a:headEnd/>
                <a:tailEnd/>
              </a:ln>
              <a:effectLst/>
            </p:spPr>
            <p:txBody>
              <a:bodyPr/>
              <a:lstStyle/>
              <a:p>
                <a:pPr>
                  <a:defRPr/>
                </a:pPr>
                <a:endParaRPr lang="en-GB"/>
              </a:p>
            </p:txBody>
          </p:sp>
          <p:sp>
            <p:nvSpPr>
              <p:cNvPr id="84018" name="Oval 50"/>
              <p:cNvSpPr>
                <a:spLocks noChangeArrowheads="1"/>
              </p:cNvSpPr>
              <p:nvPr/>
            </p:nvSpPr>
            <p:spPr bwMode="hidden">
              <a:xfrm>
                <a:off x="4610" y="3650"/>
                <a:ext cx="386" cy="233"/>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GB"/>
              </a:p>
            </p:txBody>
          </p:sp>
          <p:sp>
            <p:nvSpPr>
              <p:cNvPr id="84019" name="Oval 51"/>
              <p:cNvSpPr>
                <a:spLocks noChangeArrowheads="1"/>
              </p:cNvSpPr>
              <p:nvPr/>
            </p:nvSpPr>
            <p:spPr bwMode="hidden">
              <a:xfrm>
                <a:off x="4654" y="3678"/>
                <a:ext cx="298" cy="177"/>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GB"/>
              </a:p>
            </p:txBody>
          </p:sp>
          <p:sp>
            <p:nvSpPr>
              <p:cNvPr id="84020" name="Oval 52"/>
              <p:cNvSpPr>
                <a:spLocks noChangeArrowheads="1"/>
              </p:cNvSpPr>
              <p:nvPr/>
            </p:nvSpPr>
            <p:spPr bwMode="hidden">
              <a:xfrm>
                <a:off x="4690" y="3698"/>
                <a:ext cx="222" cy="139"/>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GB"/>
              </a:p>
            </p:txBody>
          </p:sp>
          <p:sp>
            <p:nvSpPr>
              <p:cNvPr id="84021" name="Oval 53"/>
              <p:cNvSpPr>
                <a:spLocks noChangeArrowheads="1"/>
              </p:cNvSpPr>
              <p:nvPr/>
            </p:nvSpPr>
            <p:spPr bwMode="hidden">
              <a:xfrm>
                <a:off x="4738" y="3728"/>
                <a:ext cx="126" cy="81"/>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GB"/>
              </a:p>
            </p:txBody>
          </p:sp>
        </p:grpSp>
        <p:grpSp>
          <p:nvGrpSpPr>
            <p:cNvPr id="11277" name="Group 54"/>
            <p:cNvGrpSpPr>
              <a:grpSpLocks/>
            </p:cNvGrpSpPr>
            <p:nvPr userDrawn="1"/>
          </p:nvGrpSpPr>
          <p:grpSpPr bwMode="auto">
            <a:xfrm>
              <a:off x="5280" y="3024"/>
              <a:ext cx="425" cy="258"/>
              <a:chOff x="5280" y="3024"/>
              <a:chExt cx="425" cy="258"/>
            </a:xfrm>
          </p:grpSpPr>
          <p:sp>
            <p:nvSpPr>
              <p:cNvPr id="84023" name="Freeform 55"/>
              <p:cNvSpPr>
                <a:spLocks/>
              </p:cNvSpPr>
              <p:nvPr/>
            </p:nvSpPr>
            <p:spPr bwMode="hidden">
              <a:xfrm>
                <a:off x="5280" y="3186"/>
                <a:ext cx="383" cy="96"/>
              </a:xfrm>
              <a:custGeom>
                <a:avLst/>
                <a:gdLst/>
                <a:ahLst/>
                <a:cxnLst>
                  <a:cxn ang="0">
                    <a:pos x="209" y="96"/>
                  </a:cxn>
                  <a:cxn ang="0">
                    <a:pos x="143" y="90"/>
                  </a:cxn>
                  <a:cxn ang="0">
                    <a:pos x="83" y="66"/>
                  </a:cxn>
                  <a:cxn ang="0">
                    <a:pos x="35" y="36"/>
                  </a:cxn>
                  <a:cxn ang="0">
                    <a:pos x="6" y="0"/>
                  </a:cxn>
                  <a:cxn ang="0">
                    <a:pos x="0" y="6"/>
                  </a:cxn>
                  <a:cxn ang="0">
                    <a:pos x="29" y="42"/>
                  </a:cxn>
                  <a:cxn ang="0">
                    <a:pos x="77" y="72"/>
                  </a:cxn>
                  <a:cxn ang="0">
                    <a:pos x="137" y="90"/>
                  </a:cxn>
                  <a:cxn ang="0">
                    <a:pos x="209" y="96"/>
                  </a:cxn>
                  <a:cxn ang="0">
                    <a:pos x="263" y="90"/>
                  </a:cxn>
                  <a:cxn ang="0">
                    <a:pos x="311" y="84"/>
                  </a:cxn>
                  <a:cxn ang="0">
                    <a:pos x="352" y="66"/>
                  </a:cxn>
                  <a:cxn ang="0">
                    <a:pos x="382" y="42"/>
                  </a:cxn>
                  <a:cxn ang="0">
                    <a:pos x="376" y="42"/>
                  </a:cxn>
                  <a:cxn ang="0">
                    <a:pos x="346" y="66"/>
                  </a:cxn>
                  <a:cxn ang="0">
                    <a:pos x="305" y="78"/>
                  </a:cxn>
                  <a:cxn ang="0">
                    <a:pos x="263" y="90"/>
                  </a:cxn>
                  <a:cxn ang="0">
                    <a:pos x="209" y="96"/>
                  </a:cxn>
                  <a:cxn ang="0">
                    <a:pos x="209" y="96"/>
                  </a:cxn>
                </a:cxnLst>
                <a:rect l="0" t="0" r="r" b="b"/>
                <a:pathLst>
                  <a:path w="382" h="96">
                    <a:moveTo>
                      <a:pt x="209" y="96"/>
                    </a:moveTo>
                    <a:lnTo>
                      <a:pt x="143" y="90"/>
                    </a:lnTo>
                    <a:lnTo>
                      <a:pt x="83" y="66"/>
                    </a:lnTo>
                    <a:lnTo>
                      <a:pt x="35" y="36"/>
                    </a:lnTo>
                    <a:lnTo>
                      <a:pt x="6" y="0"/>
                    </a:lnTo>
                    <a:lnTo>
                      <a:pt x="0" y="6"/>
                    </a:lnTo>
                    <a:lnTo>
                      <a:pt x="29" y="42"/>
                    </a:lnTo>
                    <a:lnTo>
                      <a:pt x="77" y="72"/>
                    </a:lnTo>
                    <a:lnTo>
                      <a:pt x="137" y="90"/>
                    </a:lnTo>
                    <a:lnTo>
                      <a:pt x="209" y="96"/>
                    </a:lnTo>
                    <a:lnTo>
                      <a:pt x="263" y="90"/>
                    </a:lnTo>
                    <a:lnTo>
                      <a:pt x="311" y="84"/>
                    </a:lnTo>
                    <a:lnTo>
                      <a:pt x="352" y="66"/>
                    </a:lnTo>
                    <a:lnTo>
                      <a:pt x="382" y="42"/>
                    </a:lnTo>
                    <a:lnTo>
                      <a:pt x="376" y="42"/>
                    </a:lnTo>
                    <a:lnTo>
                      <a:pt x="346" y="66"/>
                    </a:lnTo>
                    <a:lnTo>
                      <a:pt x="305" y="78"/>
                    </a:lnTo>
                    <a:lnTo>
                      <a:pt x="263" y="90"/>
                    </a:lnTo>
                    <a:lnTo>
                      <a:pt x="209" y="96"/>
                    </a:lnTo>
                    <a:lnTo>
                      <a:pt x="209" y="96"/>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sp>
            <p:nvSpPr>
              <p:cNvPr id="84024" name="Freeform 56"/>
              <p:cNvSpPr>
                <a:spLocks/>
              </p:cNvSpPr>
              <p:nvPr/>
            </p:nvSpPr>
            <p:spPr bwMode="hidden">
              <a:xfrm>
                <a:off x="5315" y="3024"/>
                <a:ext cx="258" cy="54"/>
              </a:xfrm>
              <a:custGeom>
                <a:avLst/>
                <a:gdLst/>
                <a:ahLst/>
                <a:cxnLst>
                  <a:cxn ang="0">
                    <a:pos x="174" y="0"/>
                  </a:cxn>
                  <a:cxn ang="0">
                    <a:pos x="216" y="6"/>
                  </a:cxn>
                  <a:cxn ang="0">
                    <a:pos x="258" y="12"/>
                  </a:cxn>
                  <a:cxn ang="0">
                    <a:pos x="252" y="6"/>
                  </a:cxn>
                  <a:cxn ang="0">
                    <a:pos x="216" y="0"/>
                  </a:cxn>
                  <a:cxn ang="0">
                    <a:pos x="174" y="0"/>
                  </a:cxn>
                  <a:cxn ang="0">
                    <a:pos x="120" y="6"/>
                  </a:cxn>
                  <a:cxn ang="0">
                    <a:pos x="78" y="12"/>
                  </a:cxn>
                  <a:cxn ang="0">
                    <a:pos x="36" y="30"/>
                  </a:cxn>
                  <a:cxn ang="0">
                    <a:pos x="0" y="48"/>
                  </a:cxn>
                  <a:cxn ang="0">
                    <a:pos x="6" y="54"/>
                  </a:cxn>
                  <a:cxn ang="0">
                    <a:pos x="36" y="36"/>
                  </a:cxn>
                  <a:cxn ang="0">
                    <a:pos x="78" y="18"/>
                  </a:cxn>
                  <a:cxn ang="0">
                    <a:pos x="120" y="6"/>
                  </a:cxn>
                  <a:cxn ang="0">
                    <a:pos x="174" y="0"/>
                  </a:cxn>
                  <a:cxn ang="0">
                    <a:pos x="174" y="0"/>
                  </a:cxn>
                </a:cxnLst>
                <a:rect l="0" t="0" r="r" b="b"/>
                <a:pathLst>
                  <a:path w="258" h="54">
                    <a:moveTo>
                      <a:pt x="174" y="0"/>
                    </a:moveTo>
                    <a:lnTo>
                      <a:pt x="216" y="6"/>
                    </a:lnTo>
                    <a:lnTo>
                      <a:pt x="258" y="12"/>
                    </a:lnTo>
                    <a:lnTo>
                      <a:pt x="252" y="6"/>
                    </a:lnTo>
                    <a:lnTo>
                      <a:pt x="216" y="0"/>
                    </a:lnTo>
                    <a:lnTo>
                      <a:pt x="174" y="0"/>
                    </a:lnTo>
                    <a:lnTo>
                      <a:pt x="120" y="6"/>
                    </a:lnTo>
                    <a:lnTo>
                      <a:pt x="78" y="12"/>
                    </a:lnTo>
                    <a:lnTo>
                      <a:pt x="36" y="30"/>
                    </a:lnTo>
                    <a:lnTo>
                      <a:pt x="0" y="48"/>
                    </a:lnTo>
                    <a:lnTo>
                      <a:pt x="6" y="54"/>
                    </a:lnTo>
                    <a:lnTo>
                      <a:pt x="36" y="36"/>
                    </a:lnTo>
                    <a:lnTo>
                      <a:pt x="78" y="18"/>
                    </a:lnTo>
                    <a:lnTo>
                      <a:pt x="120" y="6"/>
                    </a:lnTo>
                    <a:lnTo>
                      <a:pt x="174" y="0"/>
                    </a:lnTo>
                    <a:lnTo>
                      <a:pt x="174" y="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sp>
            <p:nvSpPr>
              <p:cNvPr id="84025" name="Freeform 57"/>
              <p:cNvSpPr>
                <a:spLocks/>
              </p:cNvSpPr>
              <p:nvPr/>
            </p:nvSpPr>
            <p:spPr bwMode="hidden">
              <a:xfrm>
                <a:off x="5645" y="3066"/>
                <a:ext cx="60" cy="156"/>
              </a:xfrm>
              <a:custGeom>
                <a:avLst/>
                <a:gdLst/>
                <a:ahLst/>
                <a:cxnLst>
                  <a:cxn ang="0">
                    <a:pos x="54" y="90"/>
                  </a:cxn>
                  <a:cxn ang="0">
                    <a:pos x="48" y="126"/>
                  </a:cxn>
                  <a:cxn ang="0">
                    <a:pos x="24" y="156"/>
                  </a:cxn>
                  <a:cxn ang="0">
                    <a:pos x="30" y="156"/>
                  </a:cxn>
                  <a:cxn ang="0">
                    <a:pos x="54" y="126"/>
                  </a:cxn>
                  <a:cxn ang="0">
                    <a:pos x="60" y="90"/>
                  </a:cxn>
                  <a:cxn ang="0">
                    <a:pos x="54" y="66"/>
                  </a:cxn>
                  <a:cxn ang="0">
                    <a:pos x="48" y="42"/>
                  </a:cxn>
                  <a:cxn ang="0">
                    <a:pos x="30" y="18"/>
                  </a:cxn>
                  <a:cxn ang="0">
                    <a:pos x="6" y="0"/>
                  </a:cxn>
                  <a:cxn ang="0">
                    <a:pos x="0" y="6"/>
                  </a:cxn>
                  <a:cxn ang="0">
                    <a:pos x="24" y="24"/>
                  </a:cxn>
                  <a:cxn ang="0">
                    <a:pos x="42" y="42"/>
                  </a:cxn>
                  <a:cxn ang="0">
                    <a:pos x="48" y="66"/>
                  </a:cxn>
                  <a:cxn ang="0">
                    <a:pos x="54" y="90"/>
                  </a:cxn>
                  <a:cxn ang="0">
                    <a:pos x="54" y="90"/>
                  </a:cxn>
                </a:cxnLst>
                <a:rect l="0" t="0" r="r" b="b"/>
                <a:pathLst>
                  <a:path w="60" h="156">
                    <a:moveTo>
                      <a:pt x="54" y="90"/>
                    </a:moveTo>
                    <a:lnTo>
                      <a:pt x="48" y="126"/>
                    </a:lnTo>
                    <a:lnTo>
                      <a:pt x="24" y="156"/>
                    </a:lnTo>
                    <a:lnTo>
                      <a:pt x="30" y="156"/>
                    </a:lnTo>
                    <a:lnTo>
                      <a:pt x="54" y="126"/>
                    </a:lnTo>
                    <a:lnTo>
                      <a:pt x="60" y="90"/>
                    </a:lnTo>
                    <a:lnTo>
                      <a:pt x="54" y="66"/>
                    </a:lnTo>
                    <a:lnTo>
                      <a:pt x="48" y="42"/>
                    </a:lnTo>
                    <a:lnTo>
                      <a:pt x="30" y="18"/>
                    </a:lnTo>
                    <a:lnTo>
                      <a:pt x="6" y="0"/>
                    </a:lnTo>
                    <a:lnTo>
                      <a:pt x="0" y="6"/>
                    </a:lnTo>
                    <a:lnTo>
                      <a:pt x="24" y="24"/>
                    </a:lnTo>
                    <a:lnTo>
                      <a:pt x="42" y="42"/>
                    </a:lnTo>
                    <a:lnTo>
                      <a:pt x="48" y="66"/>
                    </a:lnTo>
                    <a:lnTo>
                      <a:pt x="54" y="90"/>
                    </a:lnTo>
                    <a:lnTo>
                      <a:pt x="54" y="9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sp>
            <p:nvSpPr>
              <p:cNvPr id="84026" name="Freeform 58"/>
              <p:cNvSpPr>
                <a:spLocks/>
              </p:cNvSpPr>
              <p:nvPr/>
            </p:nvSpPr>
            <p:spPr bwMode="hidden">
              <a:xfrm>
                <a:off x="5375" y="3246"/>
                <a:ext cx="192" cy="18"/>
              </a:xfrm>
              <a:custGeom>
                <a:avLst/>
                <a:gdLst/>
                <a:ahLst/>
                <a:cxnLst>
                  <a:cxn ang="0">
                    <a:pos x="114" y="12"/>
                  </a:cxn>
                  <a:cxn ang="0">
                    <a:pos x="72" y="6"/>
                  </a:cxn>
                  <a:cxn ang="0">
                    <a:pos x="30" y="0"/>
                  </a:cxn>
                  <a:cxn ang="0">
                    <a:pos x="0" y="0"/>
                  </a:cxn>
                  <a:cxn ang="0">
                    <a:pos x="54" y="12"/>
                  </a:cxn>
                  <a:cxn ang="0">
                    <a:pos x="114" y="18"/>
                  </a:cxn>
                  <a:cxn ang="0">
                    <a:pos x="156" y="18"/>
                  </a:cxn>
                  <a:cxn ang="0">
                    <a:pos x="192" y="12"/>
                  </a:cxn>
                  <a:cxn ang="0">
                    <a:pos x="186" y="0"/>
                  </a:cxn>
                  <a:cxn ang="0">
                    <a:pos x="150" y="6"/>
                  </a:cxn>
                  <a:cxn ang="0">
                    <a:pos x="114" y="12"/>
                  </a:cxn>
                  <a:cxn ang="0">
                    <a:pos x="114" y="12"/>
                  </a:cxn>
                </a:cxnLst>
                <a:rect l="0" t="0" r="r" b="b"/>
                <a:pathLst>
                  <a:path w="192" h="18">
                    <a:moveTo>
                      <a:pt x="114" y="12"/>
                    </a:moveTo>
                    <a:lnTo>
                      <a:pt x="72" y="6"/>
                    </a:lnTo>
                    <a:lnTo>
                      <a:pt x="30" y="0"/>
                    </a:lnTo>
                    <a:lnTo>
                      <a:pt x="0" y="0"/>
                    </a:lnTo>
                    <a:lnTo>
                      <a:pt x="54" y="12"/>
                    </a:lnTo>
                    <a:lnTo>
                      <a:pt x="114" y="18"/>
                    </a:lnTo>
                    <a:lnTo>
                      <a:pt x="156" y="18"/>
                    </a:lnTo>
                    <a:lnTo>
                      <a:pt x="192" y="12"/>
                    </a:lnTo>
                    <a:lnTo>
                      <a:pt x="186" y="0"/>
                    </a:lnTo>
                    <a:lnTo>
                      <a:pt x="150" y="6"/>
                    </a:lnTo>
                    <a:lnTo>
                      <a:pt x="114" y="12"/>
                    </a:lnTo>
                    <a:lnTo>
                      <a:pt x="114" y="12"/>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sp>
            <p:nvSpPr>
              <p:cNvPr id="84027" name="Freeform 59"/>
              <p:cNvSpPr>
                <a:spLocks/>
              </p:cNvSpPr>
              <p:nvPr/>
            </p:nvSpPr>
            <p:spPr bwMode="hidden">
              <a:xfrm>
                <a:off x="5304" y="3042"/>
                <a:ext cx="161" cy="186"/>
              </a:xfrm>
              <a:custGeom>
                <a:avLst/>
                <a:gdLst/>
                <a:ahLst/>
                <a:cxnLst>
                  <a:cxn ang="0">
                    <a:pos x="11" y="114"/>
                  </a:cxn>
                  <a:cxn ang="0">
                    <a:pos x="17" y="96"/>
                  </a:cxn>
                  <a:cxn ang="0">
                    <a:pos x="23" y="78"/>
                  </a:cxn>
                  <a:cxn ang="0">
                    <a:pos x="53" y="42"/>
                  </a:cxn>
                  <a:cxn ang="0">
                    <a:pos x="101" y="18"/>
                  </a:cxn>
                  <a:cxn ang="0">
                    <a:pos x="155" y="6"/>
                  </a:cxn>
                  <a:cxn ang="0">
                    <a:pos x="161" y="0"/>
                  </a:cxn>
                  <a:cxn ang="0">
                    <a:pos x="95" y="12"/>
                  </a:cxn>
                  <a:cxn ang="0">
                    <a:pos x="47" y="36"/>
                  </a:cxn>
                  <a:cxn ang="0">
                    <a:pos x="11" y="72"/>
                  </a:cxn>
                  <a:cxn ang="0">
                    <a:pos x="5" y="90"/>
                  </a:cxn>
                  <a:cxn ang="0">
                    <a:pos x="0" y="114"/>
                  </a:cxn>
                  <a:cxn ang="0">
                    <a:pos x="11" y="150"/>
                  </a:cxn>
                  <a:cxn ang="0">
                    <a:pos x="23" y="168"/>
                  </a:cxn>
                  <a:cxn ang="0">
                    <a:pos x="41" y="186"/>
                  </a:cxn>
                  <a:cxn ang="0">
                    <a:pos x="65" y="186"/>
                  </a:cxn>
                  <a:cxn ang="0">
                    <a:pos x="41" y="168"/>
                  </a:cxn>
                  <a:cxn ang="0">
                    <a:pos x="23" y="150"/>
                  </a:cxn>
                  <a:cxn ang="0">
                    <a:pos x="17" y="132"/>
                  </a:cxn>
                  <a:cxn ang="0">
                    <a:pos x="11" y="114"/>
                  </a:cxn>
                  <a:cxn ang="0">
                    <a:pos x="11" y="114"/>
                  </a:cxn>
                </a:cxnLst>
                <a:rect l="0" t="0" r="r" b="b"/>
                <a:pathLst>
                  <a:path w="161" h="186">
                    <a:moveTo>
                      <a:pt x="11" y="114"/>
                    </a:moveTo>
                    <a:lnTo>
                      <a:pt x="17" y="96"/>
                    </a:lnTo>
                    <a:lnTo>
                      <a:pt x="23" y="78"/>
                    </a:lnTo>
                    <a:lnTo>
                      <a:pt x="53" y="42"/>
                    </a:lnTo>
                    <a:lnTo>
                      <a:pt x="101" y="18"/>
                    </a:lnTo>
                    <a:lnTo>
                      <a:pt x="155" y="6"/>
                    </a:lnTo>
                    <a:lnTo>
                      <a:pt x="161" y="0"/>
                    </a:lnTo>
                    <a:lnTo>
                      <a:pt x="95" y="12"/>
                    </a:lnTo>
                    <a:lnTo>
                      <a:pt x="47" y="36"/>
                    </a:lnTo>
                    <a:lnTo>
                      <a:pt x="11" y="72"/>
                    </a:lnTo>
                    <a:lnTo>
                      <a:pt x="5" y="90"/>
                    </a:lnTo>
                    <a:lnTo>
                      <a:pt x="0" y="114"/>
                    </a:lnTo>
                    <a:lnTo>
                      <a:pt x="11" y="150"/>
                    </a:lnTo>
                    <a:lnTo>
                      <a:pt x="23" y="168"/>
                    </a:lnTo>
                    <a:lnTo>
                      <a:pt x="41" y="186"/>
                    </a:lnTo>
                    <a:lnTo>
                      <a:pt x="65" y="186"/>
                    </a:lnTo>
                    <a:lnTo>
                      <a:pt x="41" y="168"/>
                    </a:lnTo>
                    <a:lnTo>
                      <a:pt x="23" y="150"/>
                    </a:lnTo>
                    <a:lnTo>
                      <a:pt x="17" y="132"/>
                    </a:lnTo>
                    <a:lnTo>
                      <a:pt x="11" y="114"/>
                    </a:lnTo>
                    <a:lnTo>
                      <a:pt x="11" y="114"/>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sp>
            <p:nvSpPr>
              <p:cNvPr id="84028" name="Freeform 60"/>
              <p:cNvSpPr>
                <a:spLocks/>
              </p:cNvSpPr>
              <p:nvPr/>
            </p:nvSpPr>
            <p:spPr bwMode="hidden">
              <a:xfrm>
                <a:off x="5489" y="3042"/>
                <a:ext cx="186" cy="210"/>
              </a:xfrm>
              <a:custGeom>
                <a:avLst/>
                <a:gdLst/>
                <a:ahLst/>
                <a:cxnLst>
                  <a:cxn ang="0">
                    <a:pos x="0" y="6"/>
                  </a:cxn>
                  <a:cxn ang="0">
                    <a:pos x="66" y="12"/>
                  </a:cxn>
                  <a:cxn ang="0">
                    <a:pos x="119" y="36"/>
                  </a:cxn>
                  <a:cxn ang="0">
                    <a:pos x="155" y="72"/>
                  </a:cxn>
                  <a:cxn ang="0">
                    <a:pos x="161" y="90"/>
                  </a:cxn>
                  <a:cxn ang="0">
                    <a:pos x="167" y="114"/>
                  </a:cxn>
                  <a:cxn ang="0">
                    <a:pos x="161" y="138"/>
                  </a:cxn>
                  <a:cxn ang="0">
                    <a:pos x="149" y="162"/>
                  </a:cxn>
                  <a:cxn ang="0">
                    <a:pos x="119" y="180"/>
                  </a:cxn>
                  <a:cxn ang="0">
                    <a:pos x="90" y="198"/>
                  </a:cxn>
                  <a:cxn ang="0">
                    <a:pos x="96" y="210"/>
                  </a:cxn>
                  <a:cxn ang="0">
                    <a:pos x="131" y="192"/>
                  </a:cxn>
                  <a:cxn ang="0">
                    <a:pos x="161" y="168"/>
                  </a:cxn>
                  <a:cxn ang="0">
                    <a:pos x="179" y="144"/>
                  </a:cxn>
                  <a:cxn ang="0">
                    <a:pos x="185" y="114"/>
                  </a:cxn>
                  <a:cxn ang="0">
                    <a:pos x="179" y="90"/>
                  </a:cxn>
                  <a:cxn ang="0">
                    <a:pos x="173" y="66"/>
                  </a:cxn>
                  <a:cxn ang="0">
                    <a:pos x="155" y="48"/>
                  </a:cxn>
                  <a:cxn ang="0">
                    <a:pos x="131" y="30"/>
                  </a:cxn>
                  <a:cxn ang="0">
                    <a:pos x="72" y="6"/>
                  </a:cxn>
                  <a:cxn ang="0">
                    <a:pos x="0" y="0"/>
                  </a:cxn>
                  <a:cxn ang="0">
                    <a:pos x="0" y="6"/>
                  </a:cxn>
                  <a:cxn ang="0">
                    <a:pos x="0" y="6"/>
                  </a:cxn>
                  <a:cxn ang="0">
                    <a:pos x="0" y="6"/>
                  </a:cxn>
                </a:cxnLst>
                <a:rect l="0" t="0" r="r" b="b"/>
                <a:pathLst>
                  <a:path w="185" h="210">
                    <a:moveTo>
                      <a:pt x="0" y="6"/>
                    </a:moveTo>
                    <a:lnTo>
                      <a:pt x="66" y="12"/>
                    </a:lnTo>
                    <a:lnTo>
                      <a:pt x="119" y="36"/>
                    </a:lnTo>
                    <a:lnTo>
                      <a:pt x="155" y="72"/>
                    </a:lnTo>
                    <a:lnTo>
                      <a:pt x="161" y="90"/>
                    </a:lnTo>
                    <a:lnTo>
                      <a:pt x="167" y="114"/>
                    </a:lnTo>
                    <a:lnTo>
                      <a:pt x="161" y="138"/>
                    </a:lnTo>
                    <a:lnTo>
                      <a:pt x="149" y="162"/>
                    </a:lnTo>
                    <a:lnTo>
                      <a:pt x="119" y="180"/>
                    </a:lnTo>
                    <a:lnTo>
                      <a:pt x="90" y="198"/>
                    </a:lnTo>
                    <a:lnTo>
                      <a:pt x="96" y="210"/>
                    </a:lnTo>
                    <a:lnTo>
                      <a:pt x="131" y="192"/>
                    </a:lnTo>
                    <a:lnTo>
                      <a:pt x="161" y="168"/>
                    </a:lnTo>
                    <a:lnTo>
                      <a:pt x="179" y="144"/>
                    </a:lnTo>
                    <a:lnTo>
                      <a:pt x="185" y="114"/>
                    </a:lnTo>
                    <a:lnTo>
                      <a:pt x="179" y="90"/>
                    </a:lnTo>
                    <a:lnTo>
                      <a:pt x="173" y="66"/>
                    </a:lnTo>
                    <a:lnTo>
                      <a:pt x="155" y="48"/>
                    </a:lnTo>
                    <a:lnTo>
                      <a:pt x="131" y="30"/>
                    </a:lnTo>
                    <a:lnTo>
                      <a:pt x="72" y="6"/>
                    </a:lnTo>
                    <a:lnTo>
                      <a:pt x="0" y="0"/>
                    </a:lnTo>
                    <a:lnTo>
                      <a:pt x="0" y="6"/>
                    </a:lnTo>
                    <a:lnTo>
                      <a:pt x="0" y="6"/>
                    </a:lnTo>
                    <a:lnTo>
                      <a:pt x="0" y="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GB"/>
              </a:p>
            </p:txBody>
          </p:sp>
          <p:sp>
            <p:nvSpPr>
              <p:cNvPr id="84029" name="Freeform 61"/>
              <p:cNvSpPr>
                <a:spLocks noEditPoints="1"/>
              </p:cNvSpPr>
              <p:nvPr/>
            </p:nvSpPr>
            <p:spPr bwMode="hidden">
              <a:xfrm>
                <a:off x="5345" y="3058"/>
                <a:ext cx="299" cy="186"/>
              </a:xfrm>
              <a:custGeom>
                <a:avLst/>
                <a:gdLst/>
                <a:ahLst/>
                <a:cxnLst>
                  <a:cxn ang="0">
                    <a:pos x="150" y="0"/>
                  </a:cxn>
                  <a:cxn ang="0">
                    <a:pos x="90" y="6"/>
                  </a:cxn>
                  <a:cxn ang="0">
                    <a:pos x="42" y="30"/>
                  </a:cxn>
                  <a:cxn ang="0">
                    <a:pos x="12" y="54"/>
                  </a:cxn>
                  <a:cxn ang="0">
                    <a:pos x="6" y="72"/>
                  </a:cxn>
                  <a:cxn ang="0">
                    <a:pos x="0" y="90"/>
                  </a:cxn>
                  <a:cxn ang="0">
                    <a:pos x="6" y="108"/>
                  </a:cxn>
                  <a:cxn ang="0">
                    <a:pos x="12" y="126"/>
                  </a:cxn>
                  <a:cxn ang="0">
                    <a:pos x="42" y="156"/>
                  </a:cxn>
                  <a:cxn ang="0">
                    <a:pos x="90" y="180"/>
                  </a:cxn>
                  <a:cxn ang="0">
                    <a:pos x="150" y="186"/>
                  </a:cxn>
                  <a:cxn ang="0">
                    <a:pos x="209" y="180"/>
                  </a:cxn>
                  <a:cxn ang="0">
                    <a:pos x="257" y="156"/>
                  </a:cxn>
                  <a:cxn ang="0">
                    <a:pos x="287" y="126"/>
                  </a:cxn>
                  <a:cxn ang="0">
                    <a:pos x="299" y="108"/>
                  </a:cxn>
                  <a:cxn ang="0">
                    <a:pos x="299" y="90"/>
                  </a:cxn>
                  <a:cxn ang="0">
                    <a:pos x="299" y="72"/>
                  </a:cxn>
                  <a:cxn ang="0">
                    <a:pos x="287" y="54"/>
                  </a:cxn>
                  <a:cxn ang="0">
                    <a:pos x="257" y="30"/>
                  </a:cxn>
                  <a:cxn ang="0">
                    <a:pos x="209" y="6"/>
                  </a:cxn>
                  <a:cxn ang="0">
                    <a:pos x="150" y="0"/>
                  </a:cxn>
                  <a:cxn ang="0">
                    <a:pos x="150" y="0"/>
                  </a:cxn>
                  <a:cxn ang="0">
                    <a:pos x="150" y="180"/>
                  </a:cxn>
                  <a:cxn ang="0">
                    <a:pos x="96" y="174"/>
                  </a:cxn>
                  <a:cxn ang="0">
                    <a:pos x="48" y="156"/>
                  </a:cxn>
                  <a:cxn ang="0">
                    <a:pos x="18" y="126"/>
                  </a:cxn>
                  <a:cxn ang="0">
                    <a:pos x="12" y="108"/>
                  </a:cxn>
                  <a:cxn ang="0">
                    <a:pos x="6" y="90"/>
                  </a:cxn>
                  <a:cxn ang="0">
                    <a:pos x="12" y="72"/>
                  </a:cxn>
                  <a:cxn ang="0">
                    <a:pos x="18" y="54"/>
                  </a:cxn>
                  <a:cxn ang="0">
                    <a:pos x="48" y="30"/>
                  </a:cxn>
                  <a:cxn ang="0">
                    <a:pos x="96" y="12"/>
                  </a:cxn>
                  <a:cxn ang="0">
                    <a:pos x="150" y="6"/>
                  </a:cxn>
                  <a:cxn ang="0">
                    <a:pos x="203" y="12"/>
                  </a:cxn>
                  <a:cxn ang="0">
                    <a:pos x="251" y="30"/>
                  </a:cxn>
                  <a:cxn ang="0">
                    <a:pos x="281" y="54"/>
                  </a:cxn>
                  <a:cxn ang="0">
                    <a:pos x="293" y="72"/>
                  </a:cxn>
                  <a:cxn ang="0">
                    <a:pos x="293" y="90"/>
                  </a:cxn>
                  <a:cxn ang="0">
                    <a:pos x="293" y="108"/>
                  </a:cxn>
                  <a:cxn ang="0">
                    <a:pos x="281" y="126"/>
                  </a:cxn>
                  <a:cxn ang="0">
                    <a:pos x="251" y="156"/>
                  </a:cxn>
                  <a:cxn ang="0">
                    <a:pos x="203" y="174"/>
                  </a:cxn>
                  <a:cxn ang="0">
                    <a:pos x="150" y="180"/>
                  </a:cxn>
                  <a:cxn ang="0">
                    <a:pos x="150" y="180"/>
                  </a:cxn>
                </a:cxnLst>
                <a:rect l="0" t="0" r="r" b="b"/>
                <a:pathLst>
                  <a:path w="299" h="186">
                    <a:moveTo>
                      <a:pt x="150" y="0"/>
                    </a:moveTo>
                    <a:lnTo>
                      <a:pt x="90" y="6"/>
                    </a:lnTo>
                    <a:lnTo>
                      <a:pt x="42" y="30"/>
                    </a:lnTo>
                    <a:lnTo>
                      <a:pt x="12" y="54"/>
                    </a:lnTo>
                    <a:lnTo>
                      <a:pt x="6" y="72"/>
                    </a:lnTo>
                    <a:lnTo>
                      <a:pt x="0" y="90"/>
                    </a:lnTo>
                    <a:lnTo>
                      <a:pt x="6" y="108"/>
                    </a:lnTo>
                    <a:lnTo>
                      <a:pt x="12" y="126"/>
                    </a:lnTo>
                    <a:lnTo>
                      <a:pt x="42" y="156"/>
                    </a:lnTo>
                    <a:lnTo>
                      <a:pt x="90" y="180"/>
                    </a:lnTo>
                    <a:lnTo>
                      <a:pt x="150" y="186"/>
                    </a:lnTo>
                    <a:lnTo>
                      <a:pt x="209" y="180"/>
                    </a:lnTo>
                    <a:lnTo>
                      <a:pt x="257" y="156"/>
                    </a:lnTo>
                    <a:lnTo>
                      <a:pt x="287" y="126"/>
                    </a:lnTo>
                    <a:lnTo>
                      <a:pt x="299" y="108"/>
                    </a:lnTo>
                    <a:lnTo>
                      <a:pt x="299" y="90"/>
                    </a:lnTo>
                    <a:lnTo>
                      <a:pt x="299" y="72"/>
                    </a:lnTo>
                    <a:lnTo>
                      <a:pt x="287" y="54"/>
                    </a:lnTo>
                    <a:lnTo>
                      <a:pt x="257" y="30"/>
                    </a:lnTo>
                    <a:lnTo>
                      <a:pt x="209" y="6"/>
                    </a:lnTo>
                    <a:lnTo>
                      <a:pt x="150" y="0"/>
                    </a:lnTo>
                    <a:lnTo>
                      <a:pt x="150" y="0"/>
                    </a:lnTo>
                    <a:close/>
                    <a:moveTo>
                      <a:pt x="150" y="180"/>
                    </a:moveTo>
                    <a:lnTo>
                      <a:pt x="96" y="174"/>
                    </a:lnTo>
                    <a:lnTo>
                      <a:pt x="48" y="156"/>
                    </a:lnTo>
                    <a:lnTo>
                      <a:pt x="18" y="126"/>
                    </a:lnTo>
                    <a:lnTo>
                      <a:pt x="12" y="108"/>
                    </a:lnTo>
                    <a:lnTo>
                      <a:pt x="6" y="90"/>
                    </a:lnTo>
                    <a:lnTo>
                      <a:pt x="12" y="72"/>
                    </a:lnTo>
                    <a:lnTo>
                      <a:pt x="18" y="54"/>
                    </a:lnTo>
                    <a:lnTo>
                      <a:pt x="48" y="30"/>
                    </a:lnTo>
                    <a:lnTo>
                      <a:pt x="96" y="12"/>
                    </a:lnTo>
                    <a:lnTo>
                      <a:pt x="150" y="6"/>
                    </a:lnTo>
                    <a:lnTo>
                      <a:pt x="203" y="12"/>
                    </a:lnTo>
                    <a:lnTo>
                      <a:pt x="251" y="30"/>
                    </a:lnTo>
                    <a:lnTo>
                      <a:pt x="281" y="54"/>
                    </a:lnTo>
                    <a:lnTo>
                      <a:pt x="293" y="72"/>
                    </a:lnTo>
                    <a:lnTo>
                      <a:pt x="293" y="90"/>
                    </a:lnTo>
                    <a:lnTo>
                      <a:pt x="293" y="108"/>
                    </a:lnTo>
                    <a:lnTo>
                      <a:pt x="281" y="126"/>
                    </a:lnTo>
                    <a:lnTo>
                      <a:pt x="251" y="156"/>
                    </a:lnTo>
                    <a:lnTo>
                      <a:pt x="203" y="174"/>
                    </a:lnTo>
                    <a:lnTo>
                      <a:pt x="150" y="180"/>
                    </a:lnTo>
                    <a:lnTo>
                      <a:pt x="150" y="18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GB"/>
              </a:p>
            </p:txBody>
          </p:sp>
          <p:grpSp>
            <p:nvGrpSpPr>
              <p:cNvPr id="11285" name="Group 62"/>
              <p:cNvGrpSpPr>
                <a:grpSpLocks/>
              </p:cNvGrpSpPr>
              <p:nvPr/>
            </p:nvGrpSpPr>
            <p:grpSpPr bwMode="auto">
              <a:xfrm>
                <a:off x="5381" y="3085"/>
                <a:ext cx="227" cy="132"/>
                <a:chOff x="5381" y="3085"/>
                <a:chExt cx="227" cy="132"/>
              </a:xfrm>
            </p:grpSpPr>
            <p:sp>
              <p:nvSpPr>
                <p:cNvPr id="84031" name="Oval 63"/>
                <p:cNvSpPr>
                  <a:spLocks noChangeArrowheads="1"/>
                </p:cNvSpPr>
                <p:nvPr userDrawn="1"/>
              </p:nvSpPr>
              <p:spPr bwMode="hidden">
                <a:xfrm>
                  <a:off x="5381" y="3085"/>
                  <a:ext cx="227" cy="13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GB"/>
                </a:p>
              </p:txBody>
            </p:sp>
            <p:sp>
              <p:nvSpPr>
                <p:cNvPr id="84032" name="Oval 64"/>
                <p:cNvSpPr>
                  <a:spLocks noChangeArrowheads="1"/>
                </p:cNvSpPr>
                <p:nvPr userDrawn="1"/>
              </p:nvSpPr>
              <p:spPr bwMode="hidden">
                <a:xfrm>
                  <a:off x="5403" y="3099"/>
                  <a:ext cx="182" cy="102"/>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GB"/>
                </a:p>
              </p:txBody>
            </p:sp>
            <p:sp>
              <p:nvSpPr>
                <p:cNvPr id="84033" name="Oval 65"/>
                <p:cNvSpPr>
                  <a:spLocks noChangeArrowheads="1"/>
                </p:cNvSpPr>
                <p:nvPr userDrawn="1"/>
              </p:nvSpPr>
              <p:spPr bwMode="hidden">
                <a:xfrm>
                  <a:off x="5431" y="3109"/>
                  <a:ext cx="125" cy="8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GB"/>
                </a:p>
              </p:txBody>
            </p:sp>
            <p:sp>
              <p:nvSpPr>
                <p:cNvPr id="84034" name="Oval 66"/>
                <p:cNvSpPr>
                  <a:spLocks noChangeArrowheads="1"/>
                </p:cNvSpPr>
                <p:nvPr userDrawn="1"/>
              </p:nvSpPr>
              <p:spPr bwMode="hidden">
                <a:xfrm>
                  <a:off x="5458" y="3125"/>
                  <a:ext cx="73" cy="47"/>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GB"/>
                </a:p>
              </p:txBody>
            </p:sp>
          </p:grpSp>
        </p:grpSp>
      </p:grpSp>
      <p:sp>
        <p:nvSpPr>
          <p:cNvPr id="84035" name="Rectangle 67"/>
          <p:cNvSpPr>
            <a:spLocks noGrp="1" noChangeArrowheads="1"/>
          </p:cNvSpPr>
          <p:nvPr>
            <p:ph type="title"/>
          </p:nvPr>
        </p:nvSpPr>
        <p:spPr bwMode="auto">
          <a:xfrm>
            <a:off x="457200" y="277813"/>
            <a:ext cx="8229600" cy="1139825"/>
          </a:xfrm>
          <a:prstGeom prst="rect">
            <a:avLst/>
          </a:prstGeom>
          <a:noFill/>
          <a:ln w="9525">
            <a:noFill/>
            <a:miter lim="800000"/>
            <a:headEnd/>
            <a:tailEnd/>
          </a:ln>
          <a:effectLst/>
        </p:spPr>
        <p:txBody>
          <a:bodyPr vert="horz" wrap="square" lIns="91440" tIns="45720" rIns="91440" bIns="45720" numCol="1" anchor="ctr" anchorCtr="1" compatLnSpc="1">
            <a:prstTxWarp prst="textNoShape">
              <a:avLst/>
            </a:prstTxWarp>
          </a:bodyPr>
          <a:lstStyle/>
          <a:p>
            <a:pPr lvl="0"/>
            <a:r>
              <a:rPr lang="en-US" smtClean="0"/>
              <a:t>Click to edit Master title style</a:t>
            </a:r>
          </a:p>
        </p:txBody>
      </p:sp>
      <p:sp>
        <p:nvSpPr>
          <p:cNvPr id="84036" name="Rectangle 68"/>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84037" name="Rectangle 69"/>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smtClean="0">
                <a:effectLst>
                  <a:outerShdw blurRad="38100" dist="38100" dir="2700000" algn="tl">
                    <a:srgbClr val="000000"/>
                  </a:outerShdw>
                </a:effectLst>
              </a:defRPr>
            </a:lvl1pPr>
          </a:lstStyle>
          <a:p>
            <a:pPr>
              <a:defRPr/>
            </a:pPr>
            <a:endParaRPr lang="en-US"/>
          </a:p>
        </p:txBody>
      </p:sp>
      <p:sp>
        <p:nvSpPr>
          <p:cNvPr id="84038" name="Rectangle 70"/>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smtClean="0">
                <a:effectLst>
                  <a:outerShdw blurRad="38100" dist="38100" dir="2700000" algn="tl">
                    <a:srgbClr val="000000"/>
                  </a:outerShdw>
                </a:effectLst>
              </a:defRPr>
            </a:lvl1pPr>
          </a:lstStyle>
          <a:p>
            <a:pPr>
              <a:defRPr/>
            </a:pPr>
            <a:endParaRPr lang="en-US"/>
          </a:p>
        </p:txBody>
      </p:sp>
      <p:sp>
        <p:nvSpPr>
          <p:cNvPr id="84039" name="Rectangle 71"/>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smtClean="0">
                <a:effectLst>
                  <a:outerShdw blurRad="38100" dist="38100" dir="2700000" algn="tl">
                    <a:srgbClr val="000000"/>
                  </a:outerShdw>
                </a:effectLst>
              </a:defRPr>
            </a:lvl1pPr>
          </a:lstStyle>
          <a:p>
            <a:pPr>
              <a:defRPr/>
            </a:pPr>
            <a:fld id="{C4088CF2-501D-4784-BED5-383FA788C79B}"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682"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iming>
    <p:tnLst>
      <p:par>
        <p:cTn id="1" dur="indefinite" restart="never" nodeType="tmRoot"/>
      </p:par>
    </p:tnLst>
  </p:timing>
  <p:hf hdr="0" ftr="0" dt="0"/>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itchFamily="2" charset="2"/>
        <a:buChar char="Ø"/>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2"/>
        </a:buClr>
        <a:buSzPct val="50000"/>
        <a:buFont typeface="Wingdings" pitchFamily="2" charset="2"/>
        <a:buChar char="l"/>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accent2"/>
        </a:buClr>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lr>
          <a:schemeClr val="folHlink"/>
        </a:buClr>
        <a:buSzPct val="50000"/>
        <a:buFont typeface="Wingdings" pitchFamily="2" charset="2"/>
        <a:buChar char="l"/>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Char char="•"/>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oleObject" Target="../embeddings/oleObject1.bin"/><Relationship Id="rId7" Type="http://schemas.openxmlformats.org/officeDocument/2006/relationships/image" Target="../media/image8.png"/><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oleObject" Target="../embeddings/oleObject4.bin"/><Relationship Id="rId11" Type="http://schemas.openxmlformats.org/officeDocument/2006/relationships/oleObject" Target="../embeddings/oleObject7.bin"/><Relationship Id="rId5" Type="http://schemas.openxmlformats.org/officeDocument/2006/relationships/oleObject" Target="../embeddings/oleObject3.bin"/><Relationship Id="rId10" Type="http://schemas.openxmlformats.org/officeDocument/2006/relationships/oleObject" Target="../embeddings/oleObject6.bin"/><Relationship Id="rId4" Type="http://schemas.openxmlformats.org/officeDocument/2006/relationships/oleObject" Target="../embeddings/oleObject2.bin"/><Relationship Id="rId9" Type="http://schemas.openxmlformats.org/officeDocument/2006/relationships/oleObject" Target="../embeddings/oleObject5.bin"/></Relationships>
</file>

<file path=ppt/slides/_rels/slide8.xml.rels><?xml version="1.0" encoding="UTF-8" standalone="yes"?>
<Relationships xmlns="http://schemas.openxmlformats.org/package/2006/relationships"><Relationship Id="rId3" Type="http://schemas.openxmlformats.org/officeDocument/2006/relationships/hyperlink" Target="http://en.wikipedia.org/wiki/Knowledge" TargetMode="External"/><Relationship Id="rId2" Type="http://schemas.openxmlformats.org/officeDocument/2006/relationships/slideLayout" Target="../slideLayouts/slideLayout12.xml"/><Relationship Id="rId1" Type="http://schemas.openxmlformats.org/officeDocument/2006/relationships/vmlDrawing" Target="../drawings/vmlDrawing2.vml"/><Relationship Id="rId4" Type="http://schemas.openxmlformats.org/officeDocument/2006/relationships/oleObject" Target="../embeddings/oleObject8.bin"/></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xml"/><Relationship Id="rId1" Type="http://schemas.openxmlformats.org/officeDocument/2006/relationships/vmlDrawing" Target="../drawings/vmlDrawing3.vml"/></Relationships>
</file>

<file path=ppt/slides/_rels/slide10.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2.xml"/><Relationship Id="rId1" Type="http://schemas.openxmlformats.org/officeDocument/2006/relationships/vmlDrawing" Target="../drawings/vmlDrawing4.v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2.xml"/><Relationship Id="rId1" Type="http://schemas.openxmlformats.org/officeDocument/2006/relationships/vmlDrawing" Target="../drawings/vmlDrawing5.vml"/></Relationships>
</file>

<file path=ppt/slides/_rels/slide31.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2.xml"/><Relationship Id="rId1" Type="http://schemas.openxmlformats.org/officeDocument/2006/relationships/vmlDrawing" Target="../drawings/vmlDrawing6.v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2.xml"/><Relationship Id="rId1" Type="http://schemas.openxmlformats.org/officeDocument/2006/relationships/vmlDrawing" Target="../drawings/vmlDrawing7.vml"/></Relationships>
</file>

<file path=ppt/slides/_rels/slide34.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2.xml"/><Relationship Id="rId1" Type="http://schemas.openxmlformats.org/officeDocument/2006/relationships/vmlDrawing" Target="../drawings/vmlDrawing8.v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2.xml"/><Relationship Id="rId1" Type="http://schemas.openxmlformats.org/officeDocument/2006/relationships/vmlDrawing" Target="../drawings/vmlDrawing9.vml"/><Relationship Id="rId4" Type="http://schemas.openxmlformats.org/officeDocument/2006/relationships/oleObject" Target="../embeddings/oleObject16.bin"/></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Layout" Target="../slideLayouts/slideLayout1.xml"/><Relationship Id="rId1" Type="http://schemas.openxmlformats.org/officeDocument/2006/relationships/vmlDrawing" Target="../drawings/vmlDrawing10.v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70"/>
          <p:cNvSpPr>
            <a:spLocks noGrp="1" noChangeArrowheads="1"/>
          </p:cNvSpPr>
          <p:nvPr>
            <p:ph type="sldNum" sz="quarter" idx="12"/>
          </p:nvPr>
        </p:nvSpPr>
        <p:spPr/>
        <p:txBody>
          <a:bodyPr/>
          <a:lstStyle/>
          <a:p>
            <a:pPr>
              <a:defRPr/>
            </a:pPr>
            <a:fld id="{B1C27E0A-B918-44F7-8FF6-7B7F7CDD6ACA}" type="slidenum">
              <a:rPr lang="en-US"/>
              <a:pPr>
                <a:defRPr/>
              </a:pPr>
              <a:t>1</a:t>
            </a:fld>
            <a:endParaRPr lang="en-US"/>
          </a:p>
        </p:txBody>
      </p:sp>
      <p:sp>
        <p:nvSpPr>
          <p:cNvPr id="2050" name="Rectangle 2"/>
          <p:cNvSpPr>
            <a:spLocks noGrp="1" noChangeArrowheads="1"/>
          </p:cNvSpPr>
          <p:nvPr>
            <p:ph type="ctrTitle"/>
          </p:nvPr>
        </p:nvSpPr>
        <p:spPr>
          <a:xfrm>
            <a:off x="685800" y="914400"/>
            <a:ext cx="7772400" cy="1143000"/>
          </a:xfrm>
        </p:spPr>
        <p:txBody>
          <a:bodyPr/>
          <a:lstStyle/>
          <a:p>
            <a:pPr eaLnBrk="1" hangingPunct="1">
              <a:defRPr/>
            </a:pPr>
            <a:r>
              <a:rPr lang="en-US" sz="4400" b="1" smtClean="0"/>
              <a:t/>
            </a:r>
            <a:br>
              <a:rPr lang="en-US" sz="4400" b="1" smtClean="0"/>
            </a:br>
            <a:r>
              <a:rPr lang="en-US" sz="4400" b="1" smtClean="0"/>
              <a:t>MBA</a:t>
            </a:r>
            <a:br>
              <a:rPr lang="en-US" sz="4400" b="1" smtClean="0"/>
            </a:br>
            <a:r>
              <a:rPr lang="en-US" sz="4400" b="1" smtClean="0"/>
              <a:t>Research Methods</a:t>
            </a:r>
            <a:endParaRPr lang="en-US" smtClean="0"/>
          </a:p>
        </p:txBody>
      </p:sp>
      <p:sp>
        <p:nvSpPr>
          <p:cNvPr id="2051" name="Rectangle 3"/>
          <p:cNvSpPr>
            <a:spLocks noGrp="1" noChangeArrowheads="1"/>
          </p:cNvSpPr>
          <p:nvPr>
            <p:ph type="subTitle" idx="1"/>
          </p:nvPr>
        </p:nvSpPr>
        <p:spPr>
          <a:xfrm>
            <a:off x="1295400" y="2895600"/>
            <a:ext cx="6400800" cy="1752600"/>
          </a:xfrm>
        </p:spPr>
        <p:txBody>
          <a:bodyPr/>
          <a:lstStyle/>
          <a:p>
            <a:pPr eaLnBrk="1" hangingPunct="1">
              <a:defRPr/>
            </a:pPr>
            <a:r>
              <a:rPr lang="en-US" sz="2400" b="1" i="1" dirty="0" smtClean="0"/>
              <a:t>Session 1</a:t>
            </a:r>
          </a:p>
          <a:p>
            <a:pPr eaLnBrk="1" hangingPunct="1">
              <a:defRPr/>
            </a:pPr>
            <a:r>
              <a:rPr lang="en-US" sz="2400" b="1" i="1" dirty="0" smtClean="0"/>
              <a:t>Introduction to research</a:t>
            </a:r>
          </a:p>
          <a:p>
            <a:pPr eaLnBrk="1" hangingPunct="1">
              <a:defRPr/>
            </a:pPr>
            <a:endParaRPr lang="en-US" sz="2400" b="1" i="1" dirty="0" smtClean="0"/>
          </a:p>
          <a:p>
            <a:pPr eaLnBrk="1" hangingPunct="1">
              <a:defRPr/>
            </a:pPr>
            <a:r>
              <a:rPr lang="en-US" sz="2400" b="1" i="1" dirty="0" smtClean="0"/>
              <a:t>Dr Andrew Jones</a:t>
            </a:r>
          </a:p>
          <a:p>
            <a:pPr eaLnBrk="1" hangingPunct="1">
              <a:defRPr/>
            </a:pPr>
            <a:r>
              <a:rPr lang="en-US" sz="2400" b="1" i="1" smtClean="0"/>
              <a:t>2010 </a:t>
            </a:r>
            <a:endParaRPr lang="en-US" sz="2400" b="1" i="1"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2051">
                                            <p:txEl>
                                              <p:pRg st="0" end="0"/>
                                            </p:txEl>
                                          </p:spTgt>
                                        </p:tgtEl>
                                        <p:attrNameLst>
                                          <p:attrName>style.visibility</p:attrName>
                                        </p:attrNameLst>
                                      </p:cBhvr>
                                      <p:to>
                                        <p:strVal val="visible"/>
                                      </p:to>
                                    </p:set>
                                    <p:anim calcmode="lin" valueType="num">
                                      <p:cBhvr additive="base">
                                        <p:cTn id="12" dur="500" fill="hold"/>
                                        <p:tgtEl>
                                          <p:spTgt spid="2051">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051">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2051">
                                            <p:txEl>
                                              <p:pRg st="1" end="1"/>
                                            </p:txEl>
                                          </p:spTgt>
                                        </p:tgtEl>
                                        <p:attrNameLst>
                                          <p:attrName>style.visibility</p:attrName>
                                        </p:attrNameLst>
                                      </p:cBhvr>
                                      <p:to>
                                        <p:strVal val="visible"/>
                                      </p:to>
                                    </p:set>
                                    <p:anim calcmode="lin" valueType="num">
                                      <p:cBhvr additive="base">
                                        <p:cTn id="17" dur="500" fill="hold"/>
                                        <p:tgtEl>
                                          <p:spTgt spid="205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051">
                                            <p:txEl>
                                              <p:pRg st="1" end="1"/>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 calcmode="lin" valueType="num">
                                      <p:cBhvr additive="base">
                                        <p:cTn id="22" dur="500" fill="hold"/>
                                        <p:tgtEl>
                                          <p:spTgt spid="2051">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2051">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2051">
                                            <p:txEl>
                                              <p:pRg st="4" end="4"/>
                                            </p:txEl>
                                          </p:spTgt>
                                        </p:tgtEl>
                                        <p:attrNameLst>
                                          <p:attrName>style.visibility</p:attrName>
                                        </p:attrNameLst>
                                      </p:cBhvr>
                                      <p:to>
                                        <p:strVal val="visible"/>
                                      </p:to>
                                    </p:set>
                                    <p:anim calcmode="lin" valueType="num">
                                      <p:cBhvr additive="base">
                                        <p:cTn id="27" dur="500" fill="hold"/>
                                        <p:tgtEl>
                                          <p:spTgt spid="2051">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05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autoUpdateAnimBg="0"/>
      <p:bldP spid="2051" grpId="0" build="p" autoUpdateAnimBg="0" advAuto="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EB2C31F9-1D19-4265-8621-C5882AD6B7B5}" type="slidenum">
              <a:rPr lang="en-US"/>
              <a:pPr>
                <a:defRPr/>
              </a:pPr>
              <a:t>2</a:t>
            </a:fld>
            <a:endParaRPr lang="en-US"/>
          </a:p>
        </p:txBody>
      </p:sp>
      <p:sp>
        <p:nvSpPr>
          <p:cNvPr id="75778" name="Rectangle 2"/>
          <p:cNvSpPr>
            <a:spLocks noGrp="1" noChangeArrowheads="1"/>
          </p:cNvSpPr>
          <p:nvPr>
            <p:ph type="title"/>
          </p:nvPr>
        </p:nvSpPr>
        <p:spPr/>
        <p:txBody>
          <a:bodyPr/>
          <a:lstStyle/>
          <a:p>
            <a:pPr eaLnBrk="1" hangingPunct="1">
              <a:defRPr/>
            </a:pPr>
            <a:r>
              <a:rPr lang="en-GB" sz="4000" smtClean="0"/>
              <a:t>The Research Methods Module</a:t>
            </a:r>
            <a:br>
              <a:rPr lang="en-GB" sz="4000" smtClean="0"/>
            </a:br>
            <a:r>
              <a:rPr lang="en-GB" sz="4000" smtClean="0"/>
              <a:t>Key Aim:</a:t>
            </a:r>
            <a:endParaRPr lang="en-US" sz="4000" smtClean="0"/>
          </a:p>
        </p:txBody>
      </p:sp>
      <p:sp>
        <p:nvSpPr>
          <p:cNvPr id="75779" name="Rectangle 3"/>
          <p:cNvSpPr>
            <a:spLocks noGrp="1" noChangeArrowheads="1"/>
          </p:cNvSpPr>
          <p:nvPr>
            <p:ph type="body" idx="1"/>
          </p:nvPr>
        </p:nvSpPr>
        <p:spPr/>
        <p:txBody>
          <a:bodyPr/>
          <a:lstStyle/>
          <a:p>
            <a:pPr eaLnBrk="1" hangingPunct="1">
              <a:defRPr/>
            </a:pPr>
            <a:r>
              <a:rPr lang="en-GB" smtClean="0"/>
              <a:t>The broad aim of this module will develop the student’s ability to undertake and manage research data and analysis techniques with sufficient depth, breadth and selectivity for post graduate research work. </a:t>
            </a:r>
            <a:endParaRPr 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7BB8099F-B16D-40C9-9CB7-39D987569CA9}" type="slidenum">
              <a:rPr lang="en-US"/>
              <a:pPr>
                <a:defRPr/>
              </a:pPr>
              <a:t>3</a:t>
            </a:fld>
            <a:endParaRPr lang="en-US"/>
          </a:p>
        </p:txBody>
      </p:sp>
      <p:sp>
        <p:nvSpPr>
          <p:cNvPr id="76802" name="Rectangle 2"/>
          <p:cNvSpPr>
            <a:spLocks noGrp="1" noChangeArrowheads="1"/>
          </p:cNvSpPr>
          <p:nvPr>
            <p:ph type="title"/>
          </p:nvPr>
        </p:nvSpPr>
        <p:spPr/>
        <p:txBody>
          <a:bodyPr/>
          <a:lstStyle/>
          <a:p>
            <a:pPr eaLnBrk="1" hangingPunct="1">
              <a:defRPr/>
            </a:pPr>
            <a:r>
              <a:rPr lang="en-GB" sz="4000" smtClean="0"/>
              <a:t>The Research Methods Module</a:t>
            </a:r>
            <a:br>
              <a:rPr lang="en-GB" sz="4000" smtClean="0"/>
            </a:br>
            <a:r>
              <a:rPr lang="en-GB" sz="4000" smtClean="0"/>
              <a:t>Key objectives:</a:t>
            </a:r>
            <a:endParaRPr lang="en-US" sz="4000" smtClean="0"/>
          </a:p>
        </p:txBody>
      </p:sp>
      <p:sp>
        <p:nvSpPr>
          <p:cNvPr id="76803" name="Rectangle 3"/>
          <p:cNvSpPr>
            <a:spLocks noGrp="1" noChangeArrowheads="1"/>
          </p:cNvSpPr>
          <p:nvPr>
            <p:ph type="body" idx="1"/>
          </p:nvPr>
        </p:nvSpPr>
        <p:spPr/>
        <p:txBody>
          <a:bodyPr/>
          <a:lstStyle/>
          <a:p>
            <a:pPr eaLnBrk="1" hangingPunct="1">
              <a:lnSpc>
                <a:spcPct val="80000"/>
              </a:lnSpc>
              <a:defRPr/>
            </a:pPr>
            <a:r>
              <a:rPr lang="en-GB" sz="2000" smtClean="0"/>
              <a:t>Develop, evaluate and analyse appropriate sources of data and information about the multi faceted aspects of business administration and the relationship between these </a:t>
            </a:r>
          </a:p>
          <a:p>
            <a:pPr eaLnBrk="1" hangingPunct="1">
              <a:lnSpc>
                <a:spcPct val="80000"/>
              </a:lnSpc>
              <a:defRPr/>
            </a:pPr>
            <a:endParaRPr lang="en-GB" sz="2000" smtClean="0"/>
          </a:p>
          <a:p>
            <a:pPr eaLnBrk="1" hangingPunct="1">
              <a:lnSpc>
                <a:spcPct val="80000"/>
              </a:lnSpc>
              <a:defRPr/>
            </a:pPr>
            <a:r>
              <a:rPr lang="en-GB" sz="2000" smtClean="0"/>
              <a:t>Evaluate and use appropriate research methodologies to investigate and analyse theoretical and practical issues in the fields of business </a:t>
            </a:r>
          </a:p>
          <a:p>
            <a:pPr eaLnBrk="1" hangingPunct="1">
              <a:lnSpc>
                <a:spcPct val="80000"/>
              </a:lnSpc>
              <a:defRPr/>
            </a:pPr>
            <a:endParaRPr lang="en-GB" sz="2000" smtClean="0"/>
          </a:p>
          <a:p>
            <a:pPr eaLnBrk="1" hangingPunct="1">
              <a:lnSpc>
                <a:spcPct val="80000"/>
              </a:lnSpc>
              <a:defRPr/>
            </a:pPr>
            <a:r>
              <a:rPr lang="en-GB" sz="2000" smtClean="0"/>
              <a:t>Understand research concepts and develop research competencies and evaluate research strategies and proposals</a:t>
            </a:r>
          </a:p>
          <a:p>
            <a:pPr eaLnBrk="1" hangingPunct="1">
              <a:lnSpc>
                <a:spcPct val="80000"/>
              </a:lnSpc>
              <a:defRPr/>
            </a:pPr>
            <a:endParaRPr lang="en-GB" sz="2000" smtClean="0"/>
          </a:p>
          <a:p>
            <a:pPr eaLnBrk="1" hangingPunct="1">
              <a:lnSpc>
                <a:spcPct val="80000"/>
              </a:lnSpc>
              <a:defRPr/>
            </a:pPr>
            <a:r>
              <a:rPr lang="en-GB" sz="2000" smtClean="0"/>
              <a:t>Analyse and synthesise data and statistics and utilise appropriate software/ hardware/ research analysis/techniques as appropriate.</a:t>
            </a:r>
          </a:p>
          <a:p>
            <a:pPr eaLnBrk="1" hangingPunct="1">
              <a:lnSpc>
                <a:spcPct val="80000"/>
              </a:lnSpc>
              <a:defRPr/>
            </a:pPr>
            <a:endParaRPr lang="en-GB" sz="2000" smtClean="0"/>
          </a:p>
          <a:p>
            <a:pPr eaLnBrk="1" hangingPunct="1">
              <a:lnSpc>
                <a:spcPct val="80000"/>
              </a:lnSpc>
              <a:defRPr/>
            </a:pPr>
            <a:r>
              <a:rPr lang="en-GB" sz="2000" smtClean="0"/>
              <a:t>Discuss, analyse and develop ideas and alternatives for research</a:t>
            </a:r>
          </a:p>
          <a:p>
            <a:pPr eaLnBrk="1" hangingPunct="1">
              <a:lnSpc>
                <a:spcPct val="80000"/>
              </a:lnSpc>
              <a:defRPr/>
            </a:pPr>
            <a:endParaRPr lang="en-US" sz="20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89EC0775-6D6F-430B-A42A-84BE756C0F4A}" type="slidenum">
              <a:rPr lang="en-US"/>
              <a:pPr>
                <a:defRPr/>
              </a:pPr>
              <a:t>4</a:t>
            </a:fld>
            <a:endParaRPr lang="en-US"/>
          </a:p>
        </p:txBody>
      </p:sp>
      <p:sp>
        <p:nvSpPr>
          <p:cNvPr id="78850" name="Rectangle 2"/>
          <p:cNvSpPr>
            <a:spLocks noGrp="1" noChangeArrowheads="1"/>
          </p:cNvSpPr>
          <p:nvPr>
            <p:ph type="title"/>
          </p:nvPr>
        </p:nvSpPr>
        <p:spPr/>
        <p:txBody>
          <a:bodyPr/>
          <a:lstStyle/>
          <a:p>
            <a:pPr eaLnBrk="1" hangingPunct="1">
              <a:defRPr/>
            </a:pPr>
            <a:r>
              <a:rPr lang="en-GB" sz="4000" smtClean="0"/>
              <a:t>The Research Methods Module</a:t>
            </a:r>
            <a:br>
              <a:rPr lang="en-GB" sz="4000" smtClean="0"/>
            </a:br>
            <a:r>
              <a:rPr lang="en-GB" sz="4000" smtClean="0"/>
              <a:t>Key Assessments</a:t>
            </a:r>
            <a:endParaRPr lang="en-US" sz="4000" smtClean="0"/>
          </a:p>
        </p:txBody>
      </p:sp>
      <p:sp>
        <p:nvSpPr>
          <p:cNvPr id="78851" name="Rectangle 3"/>
          <p:cNvSpPr>
            <a:spLocks noGrp="1" noChangeArrowheads="1"/>
          </p:cNvSpPr>
          <p:nvPr>
            <p:ph type="body" idx="1"/>
          </p:nvPr>
        </p:nvSpPr>
        <p:spPr>
          <a:xfrm>
            <a:off x="395288" y="2349500"/>
            <a:ext cx="8229600" cy="4114800"/>
          </a:xfrm>
        </p:spPr>
        <p:txBody>
          <a:bodyPr/>
          <a:lstStyle/>
          <a:p>
            <a:pPr eaLnBrk="1" hangingPunct="1">
              <a:lnSpc>
                <a:spcPct val="80000"/>
              </a:lnSpc>
              <a:defRPr/>
            </a:pPr>
            <a:r>
              <a:rPr lang="en-GB" sz="2400" b="1" smtClean="0"/>
              <a:t>Assessment will be by coursework and requires the student to participate in workshop assessments on data collection and data analysis techniques and the completion of a 2,000-3,000 word research proposal</a:t>
            </a:r>
            <a:r>
              <a:rPr lang="en-GB" sz="1400" smtClean="0"/>
              <a:t> </a:t>
            </a:r>
          </a:p>
          <a:p>
            <a:pPr eaLnBrk="1" hangingPunct="1">
              <a:lnSpc>
                <a:spcPct val="80000"/>
              </a:lnSpc>
              <a:defRPr/>
            </a:pPr>
            <a:endParaRPr lang="en-GB" sz="1400" smtClean="0"/>
          </a:p>
          <a:p>
            <a:pPr eaLnBrk="1" hangingPunct="1">
              <a:lnSpc>
                <a:spcPct val="80000"/>
              </a:lnSpc>
              <a:defRPr/>
            </a:pPr>
            <a:r>
              <a:rPr lang="en-GB" sz="2400" b="1" smtClean="0"/>
              <a:t>The research proposal will allow the student to choose a given research topic and develop a research strategy to undertake a major piece of independent research</a:t>
            </a:r>
            <a:r>
              <a:rPr lang="en-US" sz="2400" b="1" smtClean="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70"/>
          <p:cNvSpPr>
            <a:spLocks noGrp="1" noChangeArrowheads="1"/>
          </p:cNvSpPr>
          <p:nvPr>
            <p:ph type="sldNum" sz="quarter" idx="12"/>
          </p:nvPr>
        </p:nvSpPr>
        <p:spPr/>
        <p:txBody>
          <a:bodyPr/>
          <a:lstStyle/>
          <a:p>
            <a:pPr>
              <a:defRPr/>
            </a:pPr>
            <a:fld id="{EF2143B1-0295-4C9B-8C96-BDDB674BD505}" type="slidenum">
              <a:rPr lang="en-US"/>
              <a:pPr>
                <a:defRPr/>
              </a:pPr>
              <a:t>5</a:t>
            </a:fld>
            <a:endParaRPr lang="en-US"/>
          </a:p>
        </p:txBody>
      </p:sp>
      <p:sp>
        <p:nvSpPr>
          <p:cNvPr id="48130" name="Rectangle 2"/>
          <p:cNvSpPr>
            <a:spLocks noGrp="1" noChangeArrowheads="1"/>
          </p:cNvSpPr>
          <p:nvPr>
            <p:ph type="ctrTitle"/>
          </p:nvPr>
        </p:nvSpPr>
        <p:spPr>
          <a:xfrm>
            <a:off x="685800" y="304800"/>
            <a:ext cx="7772400" cy="1143000"/>
          </a:xfrm>
        </p:spPr>
        <p:txBody>
          <a:bodyPr/>
          <a:lstStyle/>
          <a:p>
            <a:pPr eaLnBrk="1" hangingPunct="1">
              <a:defRPr/>
            </a:pPr>
            <a:r>
              <a:rPr lang="en-US" sz="4400" b="1" smtClean="0">
                <a:solidFill>
                  <a:schemeClr val="folHlink"/>
                </a:solidFill>
              </a:rPr>
              <a:t>Research Methods</a:t>
            </a:r>
          </a:p>
        </p:txBody>
      </p:sp>
      <p:sp>
        <p:nvSpPr>
          <p:cNvPr id="48131" name="Rectangle 3"/>
          <p:cNvSpPr>
            <a:spLocks noGrp="1" noChangeArrowheads="1"/>
          </p:cNvSpPr>
          <p:nvPr>
            <p:ph type="subTitle" idx="1"/>
          </p:nvPr>
        </p:nvSpPr>
        <p:spPr>
          <a:xfrm>
            <a:off x="1295400" y="1676400"/>
            <a:ext cx="6400800" cy="1752600"/>
          </a:xfrm>
        </p:spPr>
        <p:txBody>
          <a:bodyPr/>
          <a:lstStyle/>
          <a:p>
            <a:pPr eaLnBrk="1" hangingPunct="1">
              <a:lnSpc>
                <a:spcPct val="80000"/>
              </a:lnSpc>
              <a:defRPr/>
            </a:pPr>
            <a:endParaRPr lang="en-US" sz="800" b="1" smtClean="0">
              <a:solidFill>
                <a:schemeClr val="folHlink"/>
              </a:solidFill>
            </a:endParaRPr>
          </a:p>
          <a:p>
            <a:pPr eaLnBrk="1" hangingPunct="1">
              <a:lnSpc>
                <a:spcPct val="80000"/>
              </a:lnSpc>
              <a:defRPr/>
            </a:pPr>
            <a:r>
              <a:rPr lang="en-US" sz="1400" b="1" smtClean="0">
                <a:solidFill>
                  <a:schemeClr val="tx2"/>
                </a:solidFill>
              </a:rPr>
              <a:t>SESSION 1 </a:t>
            </a:r>
          </a:p>
          <a:p>
            <a:pPr eaLnBrk="1" hangingPunct="1">
              <a:lnSpc>
                <a:spcPct val="80000"/>
              </a:lnSpc>
              <a:defRPr/>
            </a:pPr>
            <a:r>
              <a:rPr lang="en-US" sz="1400" b="1" smtClean="0"/>
              <a:t>MODULE INTRODUCTION </a:t>
            </a:r>
            <a:endParaRPr lang="en-US" sz="1400" b="1" smtClean="0">
              <a:solidFill>
                <a:schemeClr val="tx2"/>
              </a:solidFill>
            </a:endParaRPr>
          </a:p>
          <a:p>
            <a:pPr eaLnBrk="1" hangingPunct="1">
              <a:lnSpc>
                <a:spcPct val="80000"/>
              </a:lnSpc>
              <a:defRPr/>
            </a:pPr>
            <a:r>
              <a:rPr lang="en-US" sz="1400" b="1" smtClean="0"/>
              <a:t>INTRODUCTION TO RESEARCH METHODS</a:t>
            </a:r>
          </a:p>
          <a:p>
            <a:pPr eaLnBrk="1" hangingPunct="1">
              <a:lnSpc>
                <a:spcPct val="80000"/>
              </a:lnSpc>
              <a:defRPr/>
            </a:pPr>
            <a:endParaRPr lang="en-US" sz="1400" b="1" smtClean="0"/>
          </a:p>
          <a:p>
            <a:pPr eaLnBrk="1" hangingPunct="1">
              <a:lnSpc>
                <a:spcPct val="80000"/>
              </a:lnSpc>
              <a:defRPr/>
            </a:pPr>
            <a:endParaRPr lang="en-US" sz="1400" b="1" smtClean="0"/>
          </a:p>
          <a:p>
            <a:pPr eaLnBrk="1" hangingPunct="1">
              <a:lnSpc>
                <a:spcPct val="80000"/>
              </a:lnSpc>
              <a:defRPr/>
            </a:pPr>
            <a:r>
              <a:rPr lang="en-US" sz="1400" b="1" smtClean="0">
                <a:solidFill>
                  <a:schemeClr val="tx2"/>
                </a:solidFill>
              </a:rPr>
              <a:t>SESSION 2 </a:t>
            </a:r>
          </a:p>
          <a:p>
            <a:pPr eaLnBrk="1" hangingPunct="1">
              <a:lnSpc>
                <a:spcPct val="80000"/>
              </a:lnSpc>
              <a:defRPr/>
            </a:pPr>
            <a:r>
              <a:rPr lang="en-US" sz="1400" b="1" smtClean="0"/>
              <a:t>INTRODUCTION TO RESEARCH SURVEY TECHNIQUES</a:t>
            </a:r>
          </a:p>
          <a:p>
            <a:pPr eaLnBrk="1" hangingPunct="1">
              <a:lnSpc>
                <a:spcPct val="80000"/>
              </a:lnSpc>
              <a:defRPr/>
            </a:pPr>
            <a:endParaRPr lang="en-US" sz="1400" b="1" smtClean="0"/>
          </a:p>
          <a:p>
            <a:pPr eaLnBrk="1" hangingPunct="1">
              <a:lnSpc>
                <a:spcPct val="80000"/>
              </a:lnSpc>
              <a:defRPr/>
            </a:pPr>
            <a:r>
              <a:rPr lang="en-US" sz="1400" b="1" smtClean="0">
                <a:solidFill>
                  <a:schemeClr val="tx2"/>
                </a:solidFill>
              </a:rPr>
              <a:t>SESSION 3 </a:t>
            </a:r>
          </a:p>
          <a:p>
            <a:pPr eaLnBrk="1" hangingPunct="1">
              <a:lnSpc>
                <a:spcPct val="80000"/>
              </a:lnSpc>
              <a:defRPr/>
            </a:pPr>
            <a:r>
              <a:rPr lang="en-US" sz="1400" b="1" smtClean="0">
                <a:cs typeface="Times New Roman" pitchFamily="18" charset="0"/>
              </a:rPr>
              <a:t>INTRODUCTION TO DATA ANALYSIS TECHNIQUES</a:t>
            </a:r>
            <a:r>
              <a:rPr lang="en-GB" sz="1400" b="1" smtClean="0"/>
              <a:t> </a:t>
            </a:r>
          </a:p>
          <a:p>
            <a:pPr eaLnBrk="1" hangingPunct="1">
              <a:lnSpc>
                <a:spcPct val="80000"/>
              </a:lnSpc>
              <a:defRPr/>
            </a:pPr>
            <a:endParaRPr lang="en-US" sz="1400" b="1" smtClean="0"/>
          </a:p>
          <a:p>
            <a:pPr eaLnBrk="1" hangingPunct="1">
              <a:lnSpc>
                <a:spcPct val="80000"/>
              </a:lnSpc>
              <a:defRPr/>
            </a:pPr>
            <a:r>
              <a:rPr lang="en-US" sz="1400" b="1" smtClean="0">
                <a:solidFill>
                  <a:schemeClr val="tx2"/>
                </a:solidFill>
              </a:rPr>
              <a:t>SESSION 4 </a:t>
            </a:r>
            <a:endParaRPr lang="en-US" sz="1400" b="1" smtClean="0"/>
          </a:p>
          <a:p>
            <a:pPr eaLnBrk="1" hangingPunct="1">
              <a:lnSpc>
                <a:spcPct val="80000"/>
              </a:lnSpc>
              <a:defRPr/>
            </a:pPr>
            <a:r>
              <a:rPr lang="en-US" sz="1400" b="1" smtClean="0">
                <a:cs typeface="Times New Roman" pitchFamily="18" charset="0"/>
              </a:rPr>
              <a:t> AN INTRODUCTION TO DEVELOPING A RESEARCH PROPOSAL</a:t>
            </a:r>
          </a:p>
          <a:p>
            <a:pPr eaLnBrk="1" hangingPunct="1">
              <a:lnSpc>
                <a:spcPct val="80000"/>
              </a:lnSpc>
              <a:defRPr/>
            </a:pPr>
            <a:endParaRPr lang="en-US" sz="1400" b="1" smtClean="0">
              <a:solidFill>
                <a:schemeClr val="tx2"/>
              </a:solidFill>
            </a:endParaRPr>
          </a:p>
          <a:p>
            <a:pPr eaLnBrk="1" hangingPunct="1">
              <a:lnSpc>
                <a:spcPct val="80000"/>
              </a:lnSpc>
              <a:defRPr/>
            </a:pPr>
            <a:r>
              <a:rPr lang="en-US" sz="1400" b="1" smtClean="0">
                <a:solidFill>
                  <a:schemeClr val="tx2"/>
                </a:solidFill>
              </a:rPr>
              <a:t>SESSION 5  </a:t>
            </a:r>
          </a:p>
          <a:p>
            <a:pPr eaLnBrk="1" hangingPunct="1">
              <a:lnSpc>
                <a:spcPct val="80000"/>
              </a:lnSpc>
              <a:defRPr/>
            </a:pPr>
            <a:r>
              <a:rPr lang="en-US" sz="1400" b="1" smtClean="0">
                <a:cs typeface="Times New Roman" pitchFamily="18" charset="0"/>
              </a:rPr>
              <a:t>DEVELOPING A RESEARCH PROPOSALS- PRESENTATIONS </a:t>
            </a:r>
          </a:p>
          <a:p>
            <a:pPr eaLnBrk="1" hangingPunct="1">
              <a:lnSpc>
                <a:spcPct val="80000"/>
              </a:lnSpc>
              <a:defRPr/>
            </a:pPr>
            <a:r>
              <a:rPr lang="en-US" sz="1400" b="1" smtClean="0">
                <a:cs typeface="Times New Roman" pitchFamily="18" charset="0"/>
              </a:rPr>
              <a:t>THE DISSERTATION PROCESS </a:t>
            </a:r>
          </a:p>
          <a:p>
            <a:pPr eaLnBrk="1" hangingPunct="1">
              <a:lnSpc>
                <a:spcPct val="80000"/>
              </a:lnSpc>
              <a:defRPr/>
            </a:pPr>
            <a:endParaRPr lang="en-US" sz="1400" b="1" smtClean="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8130"/>
                                        </p:tgtEl>
                                        <p:attrNameLst>
                                          <p:attrName>style.visibility</p:attrName>
                                        </p:attrNameLst>
                                      </p:cBhvr>
                                      <p:to>
                                        <p:strVal val="visible"/>
                                      </p:to>
                                    </p:set>
                                    <p:anim calcmode="lin" valueType="num">
                                      <p:cBhvr additive="base">
                                        <p:cTn id="7" dur="500" fill="hold"/>
                                        <p:tgtEl>
                                          <p:spTgt spid="48130"/>
                                        </p:tgtEl>
                                        <p:attrNameLst>
                                          <p:attrName>ppt_x</p:attrName>
                                        </p:attrNameLst>
                                      </p:cBhvr>
                                      <p:tavLst>
                                        <p:tav tm="0">
                                          <p:val>
                                            <p:strVal val="#ppt_x"/>
                                          </p:val>
                                        </p:tav>
                                        <p:tav tm="100000">
                                          <p:val>
                                            <p:strVal val="#ppt_x"/>
                                          </p:val>
                                        </p:tav>
                                      </p:tavLst>
                                    </p:anim>
                                    <p:anim calcmode="lin" valueType="num">
                                      <p:cBhvr additive="base">
                                        <p:cTn id="8" dur="500" fill="hold"/>
                                        <p:tgtEl>
                                          <p:spTgt spid="4813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48131">
                                            <p:txEl>
                                              <p:pRg st="1" end="1"/>
                                            </p:txEl>
                                          </p:spTgt>
                                        </p:tgtEl>
                                        <p:attrNameLst>
                                          <p:attrName>style.visibility</p:attrName>
                                        </p:attrNameLst>
                                      </p:cBhvr>
                                      <p:to>
                                        <p:strVal val="visible"/>
                                      </p:to>
                                    </p:set>
                                    <p:anim calcmode="lin" valueType="num">
                                      <p:cBhvr additive="base">
                                        <p:cTn id="12" dur="500" fill="hold"/>
                                        <p:tgtEl>
                                          <p:spTgt spid="48131">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8131">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48131">
                                            <p:txEl>
                                              <p:pRg st="2" end="2"/>
                                            </p:txEl>
                                          </p:spTgt>
                                        </p:tgtEl>
                                        <p:attrNameLst>
                                          <p:attrName>style.visibility</p:attrName>
                                        </p:attrNameLst>
                                      </p:cBhvr>
                                      <p:to>
                                        <p:strVal val="visible"/>
                                      </p:to>
                                    </p:set>
                                    <p:anim calcmode="lin" valueType="num">
                                      <p:cBhvr additive="base">
                                        <p:cTn id="17" dur="5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8131">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48131">
                                            <p:txEl>
                                              <p:pRg st="3" end="3"/>
                                            </p:txEl>
                                          </p:spTgt>
                                        </p:tgtEl>
                                        <p:attrNameLst>
                                          <p:attrName>style.visibility</p:attrName>
                                        </p:attrNameLst>
                                      </p:cBhvr>
                                      <p:to>
                                        <p:strVal val="visible"/>
                                      </p:to>
                                    </p:set>
                                    <p:anim calcmode="lin" valueType="num">
                                      <p:cBhvr additive="base">
                                        <p:cTn id="22" dur="5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8131">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48131">
                                            <p:txEl>
                                              <p:pRg st="6" end="6"/>
                                            </p:txEl>
                                          </p:spTgt>
                                        </p:tgtEl>
                                        <p:attrNameLst>
                                          <p:attrName>style.visibility</p:attrName>
                                        </p:attrNameLst>
                                      </p:cBhvr>
                                      <p:to>
                                        <p:strVal val="visible"/>
                                      </p:to>
                                    </p:set>
                                    <p:anim calcmode="lin" valueType="num">
                                      <p:cBhvr additive="base">
                                        <p:cTn id="27" dur="500" fill="hold"/>
                                        <p:tgtEl>
                                          <p:spTgt spid="48131">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8131">
                                            <p:txEl>
                                              <p:pRg st="6" end="6"/>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48131">
                                            <p:txEl>
                                              <p:pRg st="7" end="7"/>
                                            </p:txEl>
                                          </p:spTgt>
                                        </p:tgtEl>
                                        <p:attrNameLst>
                                          <p:attrName>style.visibility</p:attrName>
                                        </p:attrNameLst>
                                      </p:cBhvr>
                                      <p:to>
                                        <p:strVal val="visible"/>
                                      </p:to>
                                    </p:set>
                                    <p:anim calcmode="lin" valueType="num">
                                      <p:cBhvr additive="base">
                                        <p:cTn id="32" dur="500" fill="hold"/>
                                        <p:tgtEl>
                                          <p:spTgt spid="48131">
                                            <p:txEl>
                                              <p:pRg st="7" end="7"/>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8131">
                                            <p:txEl>
                                              <p:pRg st="7" end="7"/>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48131">
                                            <p:txEl>
                                              <p:pRg st="9" end="9"/>
                                            </p:txEl>
                                          </p:spTgt>
                                        </p:tgtEl>
                                        <p:attrNameLst>
                                          <p:attrName>style.visibility</p:attrName>
                                        </p:attrNameLst>
                                      </p:cBhvr>
                                      <p:to>
                                        <p:strVal val="visible"/>
                                      </p:to>
                                    </p:set>
                                    <p:anim calcmode="lin" valueType="num">
                                      <p:cBhvr additive="base">
                                        <p:cTn id="37" dur="500" fill="hold"/>
                                        <p:tgtEl>
                                          <p:spTgt spid="48131">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8131">
                                            <p:txEl>
                                              <p:pRg st="9" end="9"/>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4" fill="hold" grpId="0" nodeType="afterEffect">
                                  <p:stCondLst>
                                    <p:cond delay="0"/>
                                  </p:stCondLst>
                                  <p:childTnLst>
                                    <p:set>
                                      <p:cBhvr>
                                        <p:cTn id="41" dur="1" fill="hold">
                                          <p:stCondLst>
                                            <p:cond delay="0"/>
                                          </p:stCondLst>
                                        </p:cTn>
                                        <p:tgtEl>
                                          <p:spTgt spid="48131">
                                            <p:txEl>
                                              <p:pRg st="10" end="10"/>
                                            </p:txEl>
                                          </p:spTgt>
                                        </p:tgtEl>
                                        <p:attrNameLst>
                                          <p:attrName>style.visibility</p:attrName>
                                        </p:attrNameLst>
                                      </p:cBhvr>
                                      <p:to>
                                        <p:strVal val="visible"/>
                                      </p:to>
                                    </p:set>
                                    <p:anim calcmode="lin" valueType="num">
                                      <p:cBhvr additive="base">
                                        <p:cTn id="42" dur="500" fill="hold"/>
                                        <p:tgtEl>
                                          <p:spTgt spid="48131">
                                            <p:txEl>
                                              <p:pRg st="10" end="1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48131">
                                            <p:txEl>
                                              <p:pRg st="10" end="10"/>
                                            </p:txEl>
                                          </p:spTgt>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4" fill="hold" grpId="0" nodeType="afterEffect">
                                  <p:stCondLst>
                                    <p:cond delay="0"/>
                                  </p:stCondLst>
                                  <p:childTnLst>
                                    <p:set>
                                      <p:cBhvr>
                                        <p:cTn id="46" dur="1" fill="hold">
                                          <p:stCondLst>
                                            <p:cond delay="0"/>
                                          </p:stCondLst>
                                        </p:cTn>
                                        <p:tgtEl>
                                          <p:spTgt spid="48131">
                                            <p:txEl>
                                              <p:pRg st="12" end="12"/>
                                            </p:txEl>
                                          </p:spTgt>
                                        </p:tgtEl>
                                        <p:attrNameLst>
                                          <p:attrName>style.visibility</p:attrName>
                                        </p:attrNameLst>
                                      </p:cBhvr>
                                      <p:to>
                                        <p:strVal val="visible"/>
                                      </p:to>
                                    </p:set>
                                    <p:anim calcmode="lin" valueType="num">
                                      <p:cBhvr additive="base">
                                        <p:cTn id="47" dur="500" fill="hold"/>
                                        <p:tgtEl>
                                          <p:spTgt spid="48131">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8131">
                                            <p:txEl>
                                              <p:pRg st="12" end="12"/>
                                            </p:txEl>
                                          </p:spTgt>
                                        </p:tgtEl>
                                        <p:attrNameLst>
                                          <p:attrName>ppt_y</p:attrName>
                                        </p:attrNameLst>
                                      </p:cBhvr>
                                      <p:tavLst>
                                        <p:tav tm="0">
                                          <p:val>
                                            <p:strVal val="1+#ppt_h/2"/>
                                          </p:val>
                                        </p:tav>
                                        <p:tav tm="100000">
                                          <p:val>
                                            <p:strVal val="#ppt_y"/>
                                          </p:val>
                                        </p:tav>
                                      </p:tavLst>
                                    </p:anim>
                                  </p:childTnLst>
                                </p:cTn>
                              </p:par>
                            </p:childTnLst>
                          </p:cTn>
                        </p:par>
                        <p:par>
                          <p:cTn id="49" fill="hold">
                            <p:stCondLst>
                              <p:cond delay="4500"/>
                            </p:stCondLst>
                            <p:childTnLst>
                              <p:par>
                                <p:cTn id="50" presetID="2" presetClass="entr" presetSubtype="4" fill="hold" grpId="0" nodeType="afterEffect">
                                  <p:stCondLst>
                                    <p:cond delay="0"/>
                                  </p:stCondLst>
                                  <p:childTnLst>
                                    <p:set>
                                      <p:cBhvr>
                                        <p:cTn id="51" dur="1" fill="hold">
                                          <p:stCondLst>
                                            <p:cond delay="0"/>
                                          </p:stCondLst>
                                        </p:cTn>
                                        <p:tgtEl>
                                          <p:spTgt spid="48131">
                                            <p:txEl>
                                              <p:pRg st="13" end="13"/>
                                            </p:txEl>
                                          </p:spTgt>
                                        </p:tgtEl>
                                        <p:attrNameLst>
                                          <p:attrName>style.visibility</p:attrName>
                                        </p:attrNameLst>
                                      </p:cBhvr>
                                      <p:to>
                                        <p:strVal val="visible"/>
                                      </p:to>
                                    </p:set>
                                    <p:anim calcmode="lin" valueType="num">
                                      <p:cBhvr additive="base">
                                        <p:cTn id="52" dur="500" fill="hold"/>
                                        <p:tgtEl>
                                          <p:spTgt spid="48131">
                                            <p:txEl>
                                              <p:pRg st="13" end="13"/>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48131">
                                            <p:txEl>
                                              <p:pRg st="13" end="13"/>
                                            </p:txEl>
                                          </p:spTgt>
                                        </p:tgtEl>
                                        <p:attrNameLst>
                                          <p:attrName>ppt_y</p:attrName>
                                        </p:attrNameLst>
                                      </p:cBhvr>
                                      <p:tavLst>
                                        <p:tav tm="0">
                                          <p:val>
                                            <p:strVal val="1+#ppt_h/2"/>
                                          </p:val>
                                        </p:tav>
                                        <p:tav tm="100000">
                                          <p:val>
                                            <p:strVal val="#ppt_y"/>
                                          </p:val>
                                        </p:tav>
                                      </p:tavLst>
                                    </p:anim>
                                  </p:childTnLst>
                                </p:cTn>
                              </p:par>
                            </p:childTnLst>
                          </p:cTn>
                        </p:par>
                        <p:par>
                          <p:cTn id="54" fill="hold">
                            <p:stCondLst>
                              <p:cond delay="5000"/>
                            </p:stCondLst>
                            <p:childTnLst>
                              <p:par>
                                <p:cTn id="55" presetID="2" presetClass="entr" presetSubtype="4" fill="hold" grpId="0" nodeType="afterEffect">
                                  <p:stCondLst>
                                    <p:cond delay="0"/>
                                  </p:stCondLst>
                                  <p:childTnLst>
                                    <p:set>
                                      <p:cBhvr>
                                        <p:cTn id="56" dur="1" fill="hold">
                                          <p:stCondLst>
                                            <p:cond delay="0"/>
                                          </p:stCondLst>
                                        </p:cTn>
                                        <p:tgtEl>
                                          <p:spTgt spid="48131">
                                            <p:txEl>
                                              <p:pRg st="15" end="15"/>
                                            </p:txEl>
                                          </p:spTgt>
                                        </p:tgtEl>
                                        <p:attrNameLst>
                                          <p:attrName>style.visibility</p:attrName>
                                        </p:attrNameLst>
                                      </p:cBhvr>
                                      <p:to>
                                        <p:strVal val="visible"/>
                                      </p:to>
                                    </p:set>
                                    <p:anim calcmode="lin" valueType="num">
                                      <p:cBhvr additive="base">
                                        <p:cTn id="57" dur="500" fill="hold"/>
                                        <p:tgtEl>
                                          <p:spTgt spid="48131">
                                            <p:txEl>
                                              <p:pRg st="15" end="15"/>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8131">
                                            <p:txEl>
                                              <p:pRg st="15" end="15"/>
                                            </p:txEl>
                                          </p:spTgt>
                                        </p:tgtEl>
                                        <p:attrNameLst>
                                          <p:attrName>ppt_y</p:attrName>
                                        </p:attrNameLst>
                                      </p:cBhvr>
                                      <p:tavLst>
                                        <p:tav tm="0">
                                          <p:val>
                                            <p:strVal val="1+#ppt_h/2"/>
                                          </p:val>
                                        </p:tav>
                                        <p:tav tm="100000">
                                          <p:val>
                                            <p:strVal val="#ppt_y"/>
                                          </p:val>
                                        </p:tav>
                                      </p:tavLst>
                                    </p:anim>
                                  </p:childTnLst>
                                </p:cTn>
                              </p:par>
                            </p:childTnLst>
                          </p:cTn>
                        </p:par>
                        <p:par>
                          <p:cTn id="59" fill="hold">
                            <p:stCondLst>
                              <p:cond delay="5500"/>
                            </p:stCondLst>
                            <p:childTnLst>
                              <p:par>
                                <p:cTn id="60" presetID="2" presetClass="entr" presetSubtype="4" fill="hold" grpId="0" nodeType="afterEffect">
                                  <p:stCondLst>
                                    <p:cond delay="0"/>
                                  </p:stCondLst>
                                  <p:childTnLst>
                                    <p:set>
                                      <p:cBhvr>
                                        <p:cTn id="61" dur="1" fill="hold">
                                          <p:stCondLst>
                                            <p:cond delay="0"/>
                                          </p:stCondLst>
                                        </p:cTn>
                                        <p:tgtEl>
                                          <p:spTgt spid="48131">
                                            <p:txEl>
                                              <p:pRg st="16" end="16"/>
                                            </p:txEl>
                                          </p:spTgt>
                                        </p:tgtEl>
                                        <p:attrNameLst>
                                          <p:attrName>style.visibility</p:attrName>
                                        </p:attrNameLst>
                                      </p:cBhvr>
                                      <p:to>
                                        <p:strVal val="visible"/>
                                      </p:to>
                                    </p:set>
                                    <p:anim calcmode="lin" valueType="num">
                                      <p:cBhvr additive="base">
                                        <p:cTn id="62" dur="500" fill="hold"/>
                                        <p:tgtEl>
                                          <p:spTgt spid="48131">
                                            <p:txEl>
                                              <p:pRg st="16" end="16"/>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48131">
                                            <p:txEl>
                                              <p:pRg st="16" end="16"/>
                                            </p:txEl>
                                          </p:spTgt>
                                        </p:tgtEl>
                                        <p:attrNameLst>
                                          <p:attrName>ppt_y</p:attrName>
                                        </p:attrNameLst>
                                      </p:cBhvr>
                                      <p:tavLst>
                                        <p:tav tm="0">
                                          <p:val>
                                            <p:strVal val="1+#ppt_h/2"/>
                                          </p:val>
                                        </p:tav>
                                        <p:tav tm="100000">
                                          <p:val>
                                            <p:strVal val="#ppt_y"/>
                                          </p:val>
                                        </p:tav>
                                      </p:tavLst>
                                    </p:anim>
                                  </p:childTnLst>
                                </p:cTn>
                              </p:par>
                            </p:childTnLst>
                          </p:cTn>
                        </p:par>
                        <p:par>
                          <p:cTn id="64" fill="hold">
                            <p:stCondLst>
                              <p:cond delay="6000"/>
                            </p:stCondLst>
                            <p:childTnLst>
                              <p:par>
                                <p:cTn id="65" presetID="2" presetClass="entr" presetSubtype="4" fill="hold" grpId="0" nodeType="afterEffect">
                                  <p:stCondLst>
                                    <p:cond delay="0"/>
                                  </p:stCondLst>
                                  <p:childTnLst>
                                    <p:set>
                                      <p:cBhvr>
                                        <p:cTn id="66" dur="1" fill="hold">
                                          <p:stCondLst>
                                            <p:cond delay="0"/>
                                          </p:stCondLst>
                                        </p:cTn>
                                        <p:tgtEl>
                                          <p:spTgt spid="48131">
                                            <p:txEl>
                                              <p:pRg st="17" end="17"/>
                                            </p:txEl>
                                          </p:spTgt>
                                        </p:tgtEl>
                                        <p:attrNameLst>
                                          <p:attrName>style.visibility</p:attrName>
                                        </p:attrNameLst>
                                      </p:cBhvr>
                                      <p:to>
                                        <p:strVal val="visible"/>
                                      </p:to>
                                    </p:set>
                                    <p:anim calcmode="lin" valueType="num">
                                      <p:cBhvr additive="base">
                                        <p:cTn id="67" dur="500" fill="hold"/>
                                        <p:tgtEl>
                                          <p:spTgt spid="48131">
                                            <p:txEl>
                                              <p:pRg st="17" end="1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8131">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autoUpdateAnimBg="0"/>
      <p:bldP spid="48131" grpId="0" build="p" autoUpdateAnimBg="0" advAuto="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0496561B-13E8-4102-B498-2B64E837CF58}" type="slidenum">
              <a:rPr lang="en-US"/>
              <a:pPr>
                <a:defRPr/>
              </a:pPr>
              <a:t>6</a:t>
            </a:fld>
            <a:endParaRPr lang="en-US"/>
          </a:p>
        </p:txBody>
      </p:sp>
      <p:sp>
        <p:nvSpPr>
          <p:cNvPr id="36866" name="Rectangle 2"/>
          <p:cNvSpPr>
            <a:spLocks noGrp="1" noChangeArrowheads="1"/>
          </p:cNvSpPr>
          <p:nvPr>
            <p:ph type="title"/>
          </p:nvPr>
        </p:nvSpPr>
        <p:spPr>
          <a:xfrm>
            <a:off x="762000" y="288925"/>
            <a:ext cx="7772400" cy="939800"/>
          </a:xfrm>
        </p:spPr>
        <p:txBody>
          <a:bodyPr/>
          <a:lstStyle/>
          <a:p>
            <a:pPr eaLnBrk="1" hangingPunct="1">
              <a:defRPr/>
            </a:pPr>
            <a:r>
              <a:rPr lang="en-US" sz="3600" b="1" smtClean="0"/>
              <a:t>SESSION 1</a:t>
            </a:r>
            <a:br>
              <a:rPr lang="en-US" sz="3600" b="1" smtClean="0"/>
            </a:br>
            <a:endParaRPr lang="en-US" sz="3600" b="1" smtClean="0"/>
          </a:p>
        </p:txBody>
      </p:sp>
      <p:sp>
        <p:nvSpPr>
          <p:cNvPr id="36867" name="Rectangle 3"/>
          <p:cNvSpPr>
            <a:spLocks noGrp="1" noChangeArrowheads="1"/>
          </p:cNvSpPr>
          <p:nvPr>
            <p:ph type="body" idx="1"/>
          </p:nvPr>
        </p:nvSpPr>
        <p:spPr>
          <a:xfrm>
            <a:off x="685800" y="1600200"/>
            <a:ext cx="7772400" cy="4114800"/>
          </a:xfrm>
        </p:spPr>
        <p:txBody>
          <a:bodyPr/>
          <a:lstStyle/>
          <a:p>
            <a:pPr algn="ctr" eaLnBrk="1" hangingPunct="1">
              <a:buFont typeface="Wingdings" pitchFamily="2" charset="2"/>
              <a:buNone/>
              <a:defRPr/>
            </a:pPr>
            <a:r>
              <a:rPr lang="en-US" sz="2800" b="1" smtClean="0"/>
              <a:t> AN INTRODUCTION TO RESEARCH METHODS</a:t>
            </a:r>
          </a:p>
          <a:p>
            <a:pPr algn="ctr" eaLnBrk="1" hangingPunct="1">
              <a:buFont typeface="Wingdings" pitchFamily="2" charset="2"/>
              <a:buNone/>
              <a:defRPr/>
            </a:pPr>
            <a:endParaRPr lang="en-US" sz="2400" smtClean="0"/>
          </a:p>
          <a:p>
            <a:pPr eaLnBrk="1" hangingPunct="1">
              <a:defRPr/>
            </a:pPr>
            <a:r>
              <a:rPr lang="en-US" sz="2400" b="1" smtClean="0"/>
              <a:t>Business research origins</a:t>
            </a:r>
          </a:p>
          <a:p>
            <a:pPr eaLnBrk="1" hangingPunct="1">
              <a:defRPr/>
            </a:pPr>
            <a:r>
              <a:rPr lang="en-US" sz="2400" b="1" smtClean="0"/>
              <a:t>Define research</a:t>
            </a:r>
          </a:p>
          <a:p>
            <a:pPr eaLnBrk="1" hangingPunct="1">
              <a:defRPr/>
            </a:pPr>
            <a:r>
              <a:rPr lang="en-US" sz="2400" b="1" smtClean="0"/>
              <a:t>The research process</a:t>
            </a:r>
          </a:p>
          <a:p>
            <a:pPr eaLnBrk="1" hangingPunct="1">
              <a:defRPr/>
            </a:pPr>
            <a:r>
              <a:rPr lang="en-US" sz="2400" b="1" smtClean="0"/>
              <a:t>Research tools</a:t>
            </a:r>
          </a:p>
          <a:p>
            <a:pPr eaLnBrk="1" hangingPunct="1">
              <a:defRPr/>
            </a:pPr>
            <a:r>
              <a:rPr lang="en-US" sz="2400" b="1" smtClean="0"/>
              <a:t>Research techniques/classification</a:t>
            </a:r>
          </a:p>
          <a:p>
            <a:pPr eaLnBrk="1" hangingPunct="1">
              <a:defRPr/>
            </a:pPr>
            <a:r>
              <a:rPr lang="en-US" sz="2400" b="1" smtClean="0"/>
              <a:t> Evaluation of techniques</a:t>
            </a:r>
          </a:p>
          <a:p>
            <a:pPr eaLnBrk="1" hangingPunct="1">
              <a:defRPr/>
            </a:pPr>
            <a:r>
              <a:rPr lang="en-US" sz="2400" b="1" smtClean="0"/>
              <a:t>Research ingredients</a:t>
            </a:r>
          </a:p>
          <a:p>
            <a:pPr eaLnBrk="1" hangingPunct="1">
              <a:defRPr/>
            </a:pPr>
            <a:r>
              <a:rPr lang="en-US" sz="2400" b="1" smtClean="0"/>
              <a:t>Research issues</a:t>
            </a:r>
            <a:endParaRPr lang="en-US"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36867">
                                            <p:txEl>
                                              <p:pRg st="0" end="0"/>
                                            </p:txEl>
                                          </p:spTgt>
                                        </p:tgtEl>
                                        <p:attrNameLst>
                                          <p:attrName>style.visibility</p:attrName>
                                        </p:attrNameLst>
                                      </p:cBhvr>
                                      <p:to>
                                        <p:strVal val="visible"/>
                                      </p:to>
                                    </p:set>
                                    <p:anim calcmode="lin" valueType="num">
                                      <p:cBhvr additive="base">
                                        <p:cTn id="12" dur="500" fill="hold"/>
                                        <p:tgtEl>
                                          <p:spTgt spid="36867">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36867">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36867">
                                            <p:txEl>
                                              <p:pRg st="2" end="2"/>
                                            </p:txEl>
                                          </p:spTgt>
                                        </p:tgtEl>
                                        <p:attrNameLst>
                                          <p:attrName>style.visibility</p:attrName>
                                        </p:attrNameLst>
                                      </p:cBhvr>
                                      <p:to>
                                        <p:strVal val="visible"/>
                                      </p:to>
                                    </p:set>
                                    <p:anim calcmode="lin" valueType="num">
                                      <p:cBhvr additive="base">
                                        <p:cTn id="17" dur="500" fill="hold"/>
                                        <p:tgtEl>
                                          <p:spTgt spid="36867">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6867">
                                            <p:txEl>
                                              <p:pRg st="2" end="2"/>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36867">
                                            <p:txEl>
                                              <p:pRg st="3" end="3"/>
                                            </p:txEl>
                                          </p:spTgt>
                                        </p:tgtEl>
                                        <p:attrNameLst>
                                          <p:attrName>style.visibility</p:attrName>
                                        </p:attrNameLst>
                                      </p:cBhvr>
                                      <p:to>
                                        <p:strVal val="visible"/>
                                      </p:to>
                                    </p:set>
                                    <p:anim calcmode="lin" valueType="num">
                                      <p:cBhvr additive="base">
                                        <p:cTn id="22" dur="500" fill="hold"/>
                                        <p:tgtEl>
                                          <p:spTgt spid="36867">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36867">
                                            <p:txEl>
                                              <p:pRg st="3" end="3"/>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36867">
                                            <p:txEl>
                                              <p:pRg st="4" end="4"/>
                                            </p:txEl>
                                          </p:spTgt>
                                        </p:tgtEl>
                                        <p:attrNameLst>
                                          <p:attrName>style.visibility</p:attrName>
                                        </p:attrNameLst>
                                      </p:cBhvr>
                                      <p:to>
                                        <p:strVal val="visible"/>
                                      </p:to>
                                    </p:set>
                                    <p:anim calcmode="lin" valueType="num">
                                      <p:cBhvr additive="base">
                                        <p:cTn id="27" dur="500" fill="hold"/>
                                        <p:tgtEl>
                                          <p:spTgt spid="36867">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6867">
                                            <p:txEl>
                                              <p:pRg st="4" end="4"/>
                                            </p:tx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36867">
                                            <p:txEl>
                                              <p:pRg st="5" end="5"/>
                                            </p:txEl>
                                          </p:spTgt>
                                        </p:tgtEl>
                                        <p:attrNameLst>
                                          <p:attrName>style.visibility</p:attrName>
                                        </p:attrNameLst>
                                      </p:cBhvr>
                                      <p:to>
                                        <p:strVal val="visible"/>
                                      </p:to>
                                    </p:set>
                                    <p:anim calcmode="lin" valueType="num">
                                      <p:cBhvr additive="base">
                                        <p:cTn id="32" dur="500" fill="hold"/>
                                        <p:tgtEl>
                                          <p:spTgt spid="36867">
                                            <p:txEl>
                                              <p:pRg st="5" end="5"/>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36867">
                                            <p:txEl>
                                              <p:pRg st="5" end="5"/>
                                            </p:txEl>
                                          </p:spTgt>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8" fill="hold" grpId="0" nodeType="afterEffect">
                                  <p:stCondLst>
                                    <p:cond delay="0"/>
                                  </p:stCondLst>
                                  <p:childTnLst>
                                    <p:set>
                                      <p:cBhvr>
                                        <p:cTn id="36" dur="1" fill="hold">
                                          <p:stCondLst>
                                            <p:cond delay="0"/>
                                          </p:stCondLst>
                                        </p:cTn>
                                        <p:tgtEl>
                                          <p:spTgt spid="36867">
                                            <p:txEl>
                                              <p:pRg st="6" end="6"/>
                                            </p:txEl>
                                          </p:spTgt>
                                        </p:tgtEl>
                                        <p:attrNameLst>
                                          <p:attrName>style.visibility</p:attrName>
                                        </p:attrNameLst>
                                      </p:cBhvr>
                                      <p:to>
                                        <p:strVal val="visible"/>
                                      </p:to>
                                    </p:set>
                                    <p:anim calcmode="lin" valueType="num">
                                      <p:cBhvr additive="base">
                                        <p:cTn id="37" dur="500" fill="hold"/>
                                        <p:tgtEl>
                                          <p:spTgt spid="36867">
                                            <p:txEl>
                                              <p:pRg st="6" end="6"/>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6867">
                                            <p:txEl>
                                              <p:pRg st="6" end="6"/>
                                            </p:txEl>
                                          </p:spTgt>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8" fill="hold" grpId="0" nodeType="afterEffect">
                                  <p:stCondLst>
                                    <p:cond delay="0"/>
                                  </p:stCondLst>
                                  <p:childTnLst>
                                    <p:set>
                                      <p:cBhvr>
                                        <p:cTn id="41" dur="1" fill="hold">
                                          <p:stCondLst>
                                            <p:cond delay="0"/>
                                          </p:stCondLst>
                                        </p:cTn>
                                        <p:tgtEl>
                                          <p:spTgt spid="36867">
                                            <p:txEl>
                                              <p:pRg st="7" end="7"/>
                                            </p:txEl>
                                          </p:spTgt>
                                        </p:tgtEl>
                                        <p:attrNameLst>
                                          <p:attrName>style.visibility</p:attrName>
                                        </p:attrNameLst>
                                      </p:cBhvr>
                                      <p:to>
                                        <p:strVal val="visible"/>
                                      </p:to>
                                    </p:set>
                                    <p:anim calcmode="lin" valueType="num">
                                      <p:cBhvr additive="base">
                                        <p:cTn id="42" dur="500" fill="hold"/>
                                        <p:tgtEl>
                                          <p:spTgt spid="36867">
                                            <p:txEl>
                                              <p:pRg st="7" end="7"/>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36867">
                                            <p:txEl>
                                              <p:pRg st="7" end="7"/>
                                            </p:txEl>
                                          </p:spTgt>
                                        </p:tgtEl>
                                        <p:attrNameLst>
                                          <p:attrName>ppt_y</p:attrName>
                                        </p:attrNameLst>
                                      </p:cBhvr>
                                      <p:tavLst>
                                        <p:tav tm="0">
                                          <p:val>
                                            <p:strVal val="#ppt_y"/>
                                          </p:val>
                                        </p:tav>
                                        <p:tav tm="100000">
                                          <p:val>
                                            <p:strVal val="#ppt_y"/>
                                          </p:val>
                                        </p:tav>
                                      </p:tavLst>
                                    </p:anim>
                                  </p:childTnLst>
                                </p:cTn>
                              </p:par>
                            </p:childTnLst>
                          </p:cTn>
                        </p:par>
                        <p:par>
                          <p:cTn id="44" fill="hold">
                            <p:stCondLst>
                              <p:cond delay="4000"/>
                            </p:stCondLst>
                            <p:childTnLst>
                              <p:par>
                                <p:cTn id="45" presetID="2" presetClass="entr" presetSubtype="8" fill="hold" grpId="0" nodeType="afterEffect">
                                  <p:stCondLst>
                                    <p:cond delay="0"/>
                                  </p:stCondLst>
                                  <p:childTnLst>
                                    <p:set>
                                      <p:cBhvr>
                                        <p:cTn id="46" dur="1" fill="hold">
                                          <p:stCondLst>
                                            <p:cond delay="0"/>
                                          </p:stCondLst>
                                        </p:cTn>
                                        <p:tgtEl>
                                          <p:spTgt spid="36867">
                                            <p:txEl>
                                              <p:pRg st="8" end="8"/>
                                            </p:txEl>
                                          </p:spTgt>
                                        </p:tgtEl>
                                        <p:attrNameLst>
                                          <p:attrName>style.visibility</p:attrName>
                                        </p:attrNameLst>
                                      </p:cBhvr>
                                      <p:to>
                                        <p:strVal val="visible"/>
                                      </p:to>
                                    </p:set>
                                    <p:anim calcmode="lin" valueType="num">
                                      <p:cBhvr additive="base">
                                        <p:cTn id="47" dur="500" fill="hold"/>
                                        <p:tgtEl>
                                          <p:spTgt spid="36867">
                                            <p:txEl>
                                              <p:pRg st="8" end="8"/>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6867">
                                            <p:txEl>
                                              <p:pRg st="8" end="8"/>
                                            </p:txEl>
                                          </p:spTgt>
                                        </p:tgtEl>
                                        <p:attrNameLst>
                                          <p:attrName>ppt_y</p:attrName>
                                        </p:attrNameLst>
                                      </p:cBhvr>
                                      <p:tavLst>
                                        <p:tav tm="0">
                                          <p:val>
                                            <p:strVal val="#ppt_y"/>
                                          </p:val>
                                        </p:tav>
                                        <p:tav tm="100000">
                                          <p:val>
                                            <p:strVal val="#ppt_y"/>
                                          </p:val>
                                        </p:tav>
                                      </p:tavLst>
                                    </p:anim>
                                  </p:childTnLst>
                                </p:cTn>
                              </p:par>
                            </p:childTnLst>
                          </p:cTn>
                        </p:par>
                        <p:par>
                          <p:cTn id="49" fill="hold">
                            <p:stCondLst>
                              <p:cond delay="4500"/>
                            </p:stCondLst>
                            <p:childTnLst>
                              <p:par>
                                <p:cTn id="50" presetID="2" presetClass="entr" presetSubtype="8" fill="hold" grpId="0" nodeType="afterEffect">
                                  <p:stCondLst>
                                    <p:cond delay="0"/>
                                  </p:stCondLst>
                                  <p:childTnLst>
                                    <p:set>
                                      <p:cBhvr>
                                        <p:cTn id="51" dur="1" fill="hold">
                                          <p:stCondLst>
                                            <p:cond delay="0"/>
                                          </p:stCondLst>
                                        </p:cTn>
                                        <p:tgtEl>
                                          <p:spTgt spid="36867">
                                            <p:txEl>
                                              <p:pRg st="9" end="9"/>
                                            </p:txEl>
                                          </p:spTgt>
                                        </p:tgtEl>
                                        <p:attrNameLst>
                                          <p:attrName>style.visibility</p:attrName>
                                        </p:attrNameLst>
                                      </p:cBhvr>
                                      <p:to>
                                        <p:strVal val="visible"/>
                                      </p:to>
                                    </p:set>
                                    <p:anim calcmode="lin" valueType="num">
                                      <p:cBhvr additive="base">
                                        <p:cTn id="52" dur="500" fill="hold"/>
                                        <p:tgtEl>
                                          <p:spTgt spid="36867">
                                            <p:txEl>
                                              <p:pRg st="9" end="9"/>
                                            </p:txEl>
                                          </p:spTgt>
                                        </p:tgtEl>
                                        <p:attrNameLst>
                                          <p:attrName>ppt_x</p:attrName>
                                        </p:attrNameLst>
                                      </p:cBhvr>
                                      <p:tavLst>
                                        <p:tav tm="0">
                                          <p:val>
                                            <p:strVal val="0-#ppt_w/2"/>
                                          </p:val>
                                        </p:tav>
                                        <p:tav tm="100000">
                                          <p:val>
                                            <p:strVal val="#ppt_x"/>
                                          </p:val>
                                        </p:tav>
                                      </p:tavLst>
                                    </p:anim>
                                    <p:anim calcmode="lin" valueType="num">
                                      <p:cBhvr additive="base">
                                        <p:cTn id="53" dur="500" fill="hold"/>
                                        <p:tgtEl>
                                          <p:spTgt spid="36867">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autoUpdateAnimBg="0"/>
      <p:bldP spid="36867" grpId="0" build="p" autoUpdateAnimBg="0" advAuto="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 name="Rectangle 70"/>
          <p:cNvSpPr>
            <a:spLocks noGrp="1" noChangeArrowheads="1"/>
          </p:cNvSpPr>
          <p:nvPr>
            <p:ph type="sldNum" sz="quarter" idx="12"/>
          </p:nvPr>
        </p:nvSpPr>
        <p:spPr/>
        <p:txBody>
          <a:bodyPr/>
          <a:lstStyle/>
          <a:p>
            <a:pPr>
              <a:defRPr/>
            </a:pPr>
            <a:fld id="{FDAFBAD9-16A3-4FA1-B451-343EAB72FABA}" type="slidenum">
              <a:rPr lang="en-US"/>
              <a:pPr>
                <a:defRPr/>
              </a:pPr>
              <a:t>7</a:t>
            </a:fld>
            <a:endParaRPr lang="en-US"/>
          </a:p>
        </p:txBody>
      </p:sp>
      <p:sp>
        <p:nvSpPr>
          <p:cNvPr id="7170" name="Rectangle 2"/>
          <p:cNvSpPr>
            <a:spLocks noGrp="1" noChangeArrowheads="1"/>
          </p:cNvSpPr>
          <p:nvPr>
            <p:ph type="ctrTitle"/>
          </p:nvPr>
        </p:nvSpPr>
        <p:spPr>
          <a:xfrm>
            <a:off x="457200" y="1371600"/>
            <a:ext cx="7772400" cy="1143000"/>
          </a:xfrm>
        </p:spPr>
        <p:txBody>
          <a:bodyPr/>
          <a:lstStyle/>
          <a:p>
            <a:pPr eaLnBrk="1" hangingPunct="1">
              <a:defRPr/>
            </a:pPr>
            <a:r>
              <a:rPr lang="en-US" sz="4400" b="1" smtClean="0"/>
              <a:t>WHAT IS RESEARCH?</a:t>
            </a:r>
            <a:endParaRPr lang="en-US" smtClean="0"/>
          </a:p>
        </p:txBody>
      </p:sp>
      <p:sp>
        <p:nvSpPr>
          <p:cNvPr id="7171" name="Rectangle 3"/>
          <p:cNvSpPr>
            <a:spLocks noGrp="1" noChangeArrowheads="1"/>
          </p:cNvSpPr>
          <p:nvPr>
            <p:ph type="subTitle" idx="1"/>
          </p:nvPr>
        </p:nvSpPr>
        <p:spPr>
          <a:xfrm>
            <a:off x="1371600" y="2819400"/>
            <a:ext cx="6400800" cy="2819400"/>
          </a:xfrm>
        </p:spPr>
        <p:txBody>
          <a:bodyPr/>
          <a:lstStyle/>
          <a:p>
            <a:pPr eaLnBrk="1" hangingPunct="1">
              <a:defRPr/>
            </a:pPr>
            <a:r>
              <a:rPr lang="en-US" sz="2400" b="1" smtClean="0"/>
              <a:t>A studious enquiry or examination especially in an exhaustive investigation or experimentation</a:t>
            </a:r>
          </a:p>
          <a:p>
            <a:pPr eaLnBrk="1" hangingPunct="1">
              <a:defRPr/>
            </a:pPr>
            <a:endParaRPr lang="en-US" sz="2400" b="1" smtClean="0"/>
          </a:p>
          <a:p>
            <a:pPr eaLnBrk="1" hangingPunct="1">
              <a:defRPr/>
            </a:pPr>
            <a:r>
              <a:rPr lang="en-US" sz="2400" b="1" smtClean="0"/>
              <a:t>Main aim to discover new facts and their correct interpretation</a:t>
            </a:r>
          </a:p>
          <a:p>
            <a:pPr eaLnBrk="1" hangingPunct="1">
              <a:defRPr/>
            </a:pPr>
            <a:endParaRPr lang="en-US" sz="2400" b="1" smtClean="0"/>
          </a:p>
          <a:p>
            <a:pPr eaLnBrk="1" hangingPunct="1">
              <a:defRPr/>
            </a:pPr>
            <a:r>
              <a:rPr lang="en-US" sz="2400" b="1" smtClean="0"/>
              <a:t>Revision of accepted conclusions, laws or theories in the light of newly discovered facts</a:t>
            </a:r>
            <a:endParaRPr lang="en-US" sz="2400" b="1" smtClean="0">
              <a:solidFill>
                <a:srgbClr val="FFFFFF"/>
              </a:solidFill>
            </a:endParaRPr>
          </a:p>
        </p:txBody>
      </p:sp>
      <p:graphicFrame>
        <p:nvGraphicFramePr>
          <p:cNvPr id="7172" name="Object 4"/>
          <p:cNvGraphicFramePr>
            <a:graphicFrameLocks noChangeAspect="1"/>
          </p:cNvGraphicFramePr>
          <p:nvPr/>
        </p:nvGraphicFramePr>
        <p:xfrm>
          <a:off x="7543800" y="152400"/>
          <a:ext cx="1397000" cy="3005138"/>
        </p:xfrm>
        <a:graphic>
          <a:graphicData uri="http://schemas.openxmlformats.org/presentationml/2006/ole">
            <p:oleObj spid="_x0000_s1026" name="Clip" r:id="rId3" imgW="1857600" imgH="3995640" progId="MS_ClipArt_Gallery.2">
              <p:embed/>
            </p:oleObj>
          </a:graphicData>
        </a:graphic>
      </p:graphicFrame>
      <p:graphicFrame>
        <p:nvGraphicFramePr>
          <p:cNvPr id="7173" name="Object 5"/>
          <p:cNvGraphicFramePr>
            <a:graphicFrameLocks noChangeAspect="1"/>
          </p:cNvGraphicFramePr>
          <p:nvPr/>
        </p:nvGraphicFramePr>
        <p:xfrm>
          <a:off x="304800" y="228600"/>
          <a:ext cx="2209800" cy="1446213"/>
        </p:xfrm>
        <a:graphic>
          <a:graphicData uri="http://schemas.openxmlformats.org/presentationml/2006/ole">
            <p:oleObj spid="_x0000_s1027" name="Clip" r:id="rId4" imgW="3025440" imgH="3252600" progId="MS_ClipArt_Gallery.2">
              <p:embed/>
            </p:oleObj>
          </a:graphicData>
        </a:graphic>
      </p:graphicFrame>
      <p:graphicFrame>
        <p:nvGraphicFramePr>
          <p:cNvPr id="7174" name="Object 6"/>
          <p:cNvGraphicFramePr>
            <a:graphicFrameLocks noChangeAspect="1"/>
          </p:cNvGraphicFramePr>
          <p:nvPr/>
        </p:nvGraphicFramePr>
        <p:xfrm>
          <a:off x="7740650" y="3500438"/>
          <a:ext cx="1090613" cy="1500187"/>
        </p:xfrm>
        <a:graphic>
          <a:graphicData uri="http://schemas.openxmlformats.org/presentationml/2006/ole">
            <p:oleObj spid="_x0000_s1028" name="Clip" r:id="rId5" imgW="2309760" imgH="3176280" progId="MS_ClipArt_Gallery.2">
              <p:embed/>
            </p:oleObj>
          </a:graphicData>
        </a:graphic>
      </p:graphicFrame>
      <p:graphicFrame>
        <p:nvGraphicFramePr>
          <p:cNvPr id="7175" name="Object 7"/>
          <p:cNvGraphicFramePr>
            <a:graphicFrameLocks noChangeAspect="1"/>
          </p:cNvGraphicFramePr>
          <p:nvPr/>
        </p:nvGraphicFramePr>
        <p:xfrm>
          <a:off x="3733800" y="228600"/>
          <a:ext cx="1371600" cy="1235075"/>
        </p:xfrm>
        <a:graphic>
          <a:graphicData uri="http://schemas.openxmlformats.org/presentationml/2006/ole">
            <p:oleObj spid="_x0000_s1029" name="Clip" r:id="rId6" imgW="3244320" imgH="3390840" progId="MS_ClipArt_Gallery.2">
              <p:embed/>
            </p:oleObj>
          </a:graphicData>
        </a:graphic>
      </p:graphicFrame>
      <p:pic>
        <p:nvPicPr>
          <p:cNvPr id="7176" name="Picture 8" descr="poor"/>
          <p:cNvPicPr>
            <a:picLocks noChangeAspect="1" noChangeArrowheads="1"/>
          </p:cNvPicPr>
          <p:nvPr/>
        </p:nvPicPr>
        <p:blipFill>
          <a:blip r:embed="rId7"/>
          <a:srcRect/>
          <a:stretch>
            <a:fillRect/>
          </a:stretch>
        </p:blipFill>
        <p:spPr bwMode="auto">
          <a:xfrm>
            <a:off x="5943600" y="228600"/>
            <a:ext cx="685800" cy="685800"/>
          </a:xfrm>
          <a:prstGeom prst="rect">
            <a:avLst/>
          </a:prstGeom>
          <a:noFill/>
          <a:ln w="9525">
            <a:noFill/>
            <a:miter lim="800000"/>
            <a:headEnd/>
            <a:tailEnd/>
          </a:ln>
        </p:spPr>
      </p:pic>
      <p:pic>
        <p:nvPicPr>
          <p:cNvPr id="7177" name="Picture 9" descr="good"/>
          <p:cNvPicPr>
            <a:picLocks noChangeAspect="1" noChangeArrowheads="1"/>
          </p:cNvPicPr>
          <p:nvPr/>
        </p:nvPicPr>
        <p:blipFill>
          <a:blip r:embed="rId8"/>
          <a:srcRect/>
          <a:stretch>
            <a:fillRect/>
          </a:stretch>
        </p:blipFill>
        <p:spPr bwMode="auto">
          <a:xfrm>
            <a:off x="304800" y="2971800"/>
            <a:ext cx="685800" cy="685800"/>
          </a:xfrm>
          <a:prstGeom prst="rect">
            <a:avLst/>
          </a:prstGeom>
          <a:noFill/>
          <a:ln w="9525">
            <a:noFill/>
            <a:miter lim="800000"/>
            <a:headEnd/>
            <a:tailEnd/>
          </a:ln>
        </p:spPr>
      </p:pic>
      <p:graphicFrame>
        <p:nvGraphicFramePr>
          <p:cNvPr id="7178" name="Object 10"/>
          <p:cNvGraphicFramePr>
            <a:graphicFrameLocks noChangeAspect="1"/>
          </p:cNvGraphicFramePr>
          <p:nvPr/>
        </p:nvGraphicFramePr>
        <p:xfrm>
          <a:off x="152400" y="4343400"/>
          <a:ext cx="1295400" cy="2195513"/>
        </p:xfrm>
        <a:graphic>
          <a:graphicData uri="http://schemas.openxmlformats.org/presentationml/2006/ole">
            <p:oleObj spid="_x0000_s1030" name="Clip" r:id="rId9" imgW="1295640" imgH="3934080" progId="MS_ClipArt_Gallery.2">
              <p:embed/>
            </p:oleObj>
          </a:graphicData>
        </a:graphic>
      </p:graphicFrame>
      <p:graphicFrame>
        <p:nvGraphicFramePr>
          <p:cNvPr id="7179" name="Object 11"/>
          <p:cNvGraphicFramePr>
            <a:graphicFrameLocks noChangeAspect="1"/>
          </p:cNvGraphicFramePr>
          <p:nvPr/>
        </p:nvGraphicFramePr>
        <p:xfrm>
          <a:off x="6227763" y="1341438"/>
          <a:ext cx="1524000" cy="598487"/>
        </p:xfrm>
        <a:graphic>
          <a:graphicData uri="http://schemas.openxmlformats.org/presentationml/2006/ole">
            <p:oleObj spid="_x0000_s1031" name="Clip" r:id="rId10" imgW="4762440" imgH="3504600" progId="MS_ClipArt_Gallery.2">
              <p:embed/>
            </p:oleObj>
          </a:graphicData>
        </a:graphic>
      </p:graphicFrame>
      <p:graphicFrame>
        <p:nvGraphicFramePr>
          <p:cNvPr id="7180" name="Object 12"/>
          <p:cNvGraphicFramePr>
            <a:graphicFrameLocks noChangeAspect="1"/>
          </p:cNvGraphicFramePr>
          <p:nvPr/>
        </p:nvGraphicFramePr>
        <p:xfrm>
          <a:off x="7620000" y="5659438"/>
          <a:ext cx="1524000" cy="1198562"/>
        </p:xfrm>
        <a:graphic>
          <a:graphicData uri="http://schemas.openxmlformats.org/presentationml/2006/ole">
            <p:oleObj spid="_x0000_s1032" name="Clip" r:id="rId11" imgW="4000320" imgH="3147480" progId="MS_ClipArt_Gallery.2">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after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0-#ppt_w/2"/>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7171">
                                            <p:txEl>
                                              <p:pRg st="0" end="0"/>
                                            </p:txEl>
                                          </p:spTgt>
                                        </p:tgtEl>
                                        <p:attrNameLst>
                                          <p:attrName>style.visibility</p:attrName>
                                        </p:attrNameLst>
                                      </p:cBhvr>
                                      <p:to>
                                        <p:strVal val="visible"/>
                                      </p:to>
                                    </p:set>
                                    <p:anim calcmode="lin" valueType="num">
                                      <p:cBhvr additive="base">
                                        <p:cTn id="13"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7171">
                                            <p:txEl>
                                              <p:pRg st="4" end="4"/>
                                            </p:txEl>
                                          </p:spTgt>
                                        </p:tgtEl>
                                        <p:attrNameLst>
                                          <p:attrName>style.visibility</p:attrName>
                                        </p:attrNameLst>
                                      </p:cBhvr>
                                      <p:to>
                                        <p:strVal val="visible"/>
                                      </p:to>
                                    </p:set>
                                    <p:anim calcmode="lin" valueType="num">
                                      <p:cBhvr additive="base">
                                        <p:cTn id="25" dur="500" fill="hold"/>
                                        <p:tgtEl>
                                          <p:spTgt spid="7171">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1">
                                            <p:txEl>
                                              <p:pRg st="4" end="4"/>
                                            </p:txEl>
                                          </p:spTgt>
                                        </p:tgtEl>
                                        <p:attrNameLst>
                                          <p:attrName>ppt_y</p:attrName>
                                        </p:attrNameLst>
                                      </p:cBhvr>
                                      <p:tavLst>
                                        <p:tav tm="0">
                                          <p:val>
                                            <p:strVal val="1+#ppt_h/2"/>
                                          </p:val>
                                        </p:tav>
                                        <p:tav tm="100000">
                                          <p:val>
                                            <p:strVal val="#ppt_y"/>
                                          </p:val>
                                        </p:tav>
                                      </p:tavLst>
                                    </p:anim>
                                  </p:childTnLst>
                                </p:cTn>
                              </p:par>
                            </p:childTnLst>
                          </p:cTn>
                        </p:par>
                        <p:par>
                          <p:cTn id="27" fill="hold">
                            <p:stCondLst>
                              <p:cond delay="500"/>
                            </p:stCondLst>
                            <p:childTnLst>
                              <p:par>
                                <p:cTn id="28" presetID="11" presetClass="entr" presetSubtype="0" fill="hold" nodeType="afterEffect">
                                  <p:stCondLst>
                                    <p:cond delay="0"/>
                                  </p:stCondLst>
                                  <p:childTnLst>
                                    <p:set>
                                      <p:cBhvr>
                                        <p:cTn id="29" dur="75">
                                          <p:stCondLst>
                                            <p:cond delay="0"/>
                                          </p:stCondLst>
                                        </p:cTn>
                                        <p:tgtEl>
                                          <p:spTgt spid="7177"/>
                                        </p:tgtEl>
                                        <p:attrNameLst>
                                          <p:attrName>style.visibility</p:attrName>
                                        </p:attrNameLst>
                                      </p:cBhvr>
                                      <p:to>
                                        <p:strVal val="visible"/>
                                      </p:to>
                                    </p:set>
                                  </p:childTnLst>
                                </p:cTn>
                              </p:par>
                            </p:childTnLst>
                          </p:cTn>
                        </p:par>
                        <p:par>
                          <p:cTn id="30" fill="hold">
                            <p:stCondLst>
                              <p:cond delay="575"/>
                            </p:stCondLst>
                            <p:childTnLst>
                              <p:par>
                                <p:cTn id="31" presetID="2" presetClass="entr" presetSubtype="8" fill="hold" nodeType="afterEffect">
                                  <p:stCondLst>
                                    <p:cond delay="0"/>
                                  </p:stCondLst>
                                  <p:childTnLst>
                                    <p:set>
                                      <p:cBhvr>
                                        <p:cTn id="32" dur="1" fill="hold">
                                          <p:stCondLst>
                                            <p:cond delay="0"/>
                                          </p:stCondLst>
                                        </p:cTn>
                                        <p:tgtEl>
                                          <p:spTgt spid="7173"/>
                                        </p:tgtEl>
                                        <p:attrNameLst>
                                          <p:attrName>style.visibility</p:attrName>
                                        </p:attrNameLst>
                                      </p:cBhvr>
                                      <p:to>
                                        <p:strVal val="visible"/>
                                      </p:to>
                                    </p:set>
                                    <p:anim calcmode="lin" valueType="num">
                                      <p:cBhvr additive="base">
                                        <p:cTn id="33" dur="500" fill="hold"/>
                                        <p:tgtEl>
                                          <p:spTgt spid="7173"/>
                                        </p:tgtEl>
                                        <p:attrNameLst>
                                          <p:attrName>ppt_x</p:attrName>
                                        </p:attrNameLst>
                                      </p:cBhvr>
                                      <p:tavLst>
                                        <p:tav tm="0">
                                          <p:val>
                                            <p:strVal val="0-#ppt_w/2"/>
                                          </p:val>
                                        </p:tav>
                                        <p:tav tm="100000">
                                          <p:val>
                                            <p:strVal val="#ppt_x"/>
                                          </p:val>
                                        </p:tav>
                                      </p:tavLst>
                                    </p:anim>
                                    <p:anim calcmode="lin" valueType="num">
                                      <p:cBhvr additive="base">
                                        <p:cTn id="34" dur="500" fill="hold"/>
                                        <p:tgtEl>
                                          <p:spTgt spid="7173"/>
                                        </p:tgtEl>
                                        <p:attrNameLst>
                                          <p:attrName>ppt_y</p:attrName>
                                        </p:attrNameLst>
                                      </p:cBhvr>
                                      <p:tavLst>
                                        <p:tav tm="0">
                                          <p:val>
                                            <p:strVal val="#ppt_y"/>
                                          </p:val>
                                        </p:tav>
                                        <p:tav tm="100000">
                                          <p:val>
                                            <p:strVal val="#ppt_y"/>
                                          </p:val>
                                        </p:tav>
                                      </p:tavLst>
                                    </p:anim>
                                  </p:childTnLst>
                                </p:cTn>
                              </p:par>
                            </p:childTnLst>
                          </p:cTn>
                        </p:par>
                        <p:par>
                          <p:cTn id="35" fill="hold">
                            <p:stCondLst>
                              <p:cond delay="1075"/>
                            </p:stCondLst>
                            <p:childTnLst>
                              <p:par>
                                <p:cTn id="36" presetID="2" presetClass="entr" presetSubtype="4" fill="hold" nodeType="afterEffect">
                                  <p:stCondLst>
                                    <p:cond delay="0"/>
                                  </p:stCondLst>
                                  <p:childTnLst>
                                    <p:set>
                                      <p:cBhvr>
                                        <p:cTn id="37" dur="1" fill="hold">
                                          <p:stCondLst>
                                            <p:cond delay="0"/>
                                          </p:stCondLst>
                                        </p:cTn>
                                        <p:tgtEl>
                                          <p:spTgt spid="7172"/>
                                        </p:tgtEl>
                                        <p:attrNameLst>
                                          <p:attrName>style.visibility</p:attrName>
                                        </p:attrNameLst>
                                      </p:cBhvr>
                                      <p:to>
                                        <p:strVal val="visible"/>
                                      </p:to>
                                    </p:set>
                                    <p:anim calcmode="lin" valueType="num">
                                      <p:cBhvr additive="base">
                                        <p:cTn id="38" dur="500" fill="hold"/>
                                        <p:tgtEl>
                                          <p:spTgt spid="7172"/>
                                        </p:tgtEl>
                                        <p:attrNameLst>
                                          <p:attrName>ppt_x</p:attrName>
                                        </p:attrNameLst>
                                      </p:cBhvr>
                                      <p:tavLst>
                                        <p:tav tm="0">
                                          <p:val>
                                            <p:strVal val="#ppt_x"/>
                                          </p:val>
                                        </p:tav>
                                        <p:tav tm="100000">
                                          <p:val>
                                            <p:strVal val="#ppt_x"/>
                                          </p:val>
                                        </p:tav>
                                      </p:tavLst>
                                    </p:anim>
                                    <p:anim calcmode="lin" valueType="num">
                                      <p:cBhvr additive="base">
                                        <p:cTn id="39" dur="500" fill="hold"/>
                                        <p:tgtEl>
                                          <p:spTgt spid="7172"/>
                                        </p:tgtEl>
                                        <p:attrNameLst>
                                          <p:attrName>ppt_y</p:attrName>
                                        </p:attrNameLst>
                                      </p:cBhvr>
                                      <p:tavLst>
                                        <p:tav tm="0">
                                          <p:val>
                                            <p:strVal val="1+#ppt_h/2"/>
                                          </p:val>
                                        </p:tav>
                                        <p:tav tm="100000">
                                          <p:val>
                                            <p:strVal val="#ppt_y"/>
                                          </p:val>
                                        </p:tav>
                                      </p:tavLst>
                                    </p:anim>
                                  </p:childTnLst>
                                </p:cTn>
                              </p:par>
                            </p:childTnLst>
                          </p:cTn>
                        </p:par>
                        <p:par>
                          <p:cTn id="40" fill="hold">
                            <p:stCondLst>
                              <p:cond delay="1575"/>
                            </p:stCondLst>
                            <p:childTnLst>
                              <p:par>
                                <p:cTn id="41" presetID="2" presetClass="entr" presetSubtype="3" fill="hold" nodeType="afterEffect">
                                  <p:stCondLst>
                                    <p:cond delay="0"/>
                                  </p:stCondLst>
                                  <p:childTnLst>
                                    <p:set>
                                      <p:cBhvr>
                                        <p:cTn id="42" dur="1" fill="hold">
                                          <p:stCondLst>
                                            <p:cond delay="0"/>
                                          </p:stCondLst>
                                        </p:cTn>
                                        <p:tgtEl>
                                          <p:spTgt spid="7176"/>
                                        </p:tgtEl>
                                        <p:attrNameLst>
                                          <p:attrName>style.visibility</p:attrName>
                                        </p:attrNameLst>
                                      </p:cBhvr>
                                      <p:to>
                                        <p:strVal val="visible"/>
                                      </p:to>
                                    </p:set>
                                    <p:anim calcmode="lin" valueType="num">
                                      <p:cBhvr additive="base">
                                        <p:cTn id="43" dur="500" fill="hold"/>
                                        <p:tgtEl>
                                          <p:spTgt spid="7176"/>
                                        </p:tgtEl>
                                        <p:attrNameLst>
                                          <p:attrName>ppt_x</p:attrName>
                                        </p:attrNameLst>
                                      </p:cBhvr>
                                      <p:tavLst>
                                        <p:tav tm="0">
                                          <p:val>
                                            <p:strVal val="1+#ppt_w/2"/>
                                          </p:val>
                                        </p:tav>
                                        <p:tav tm="100000">
                                          <p:val>
                                            <p:strVal val="#ppt_x"/>
                                          </p:val>
                                        </p:tav>
                                      </p:tavLst>
                                    </p:anim>
                                    <p:anim calcmode="lin" valueType="num">
                                      <p:cBhvr additive="base">
                                        <p:cTn id="44" dur="500" fill="hold"/>
                                        <p:tgtEl>
                                          <p:spTgt spid="7176"/>
                                        </p:tgtEl>
                                        <p:attrNameLst>
                                          <p:attrName>ppt_y</p:attrName>
                                        </p:attrNameLst>
                                      </p:cBhvr>
                                      <p:tavLst>
                                        <p:tav tm="0">
                                          <p:val>
                                            <p:strVal val="0-#ppt_h/2"/>
                                          </p:val>
                                        </p:tav>
                                        <p:tav tm="100000">
                                          <p:val>
                                            <p:strVal val="#ppt_y"/>
                                          </p:val>
                                        </p:tav>
                                      </p:tavLst>
                                    </p:anim>
                                  </p:childTnLst>
                                </p:cTn>
                              </p:par>
                            </p:childTnLst>
                          </p:cTn>
                        </p:par>
                        <p:par>
                          <p:cTn id="45" fill="hold">
                            <p:stCondLst>
                              <p:cond delay="2075"/>
                            </p:stCondLst>
                            <p:childTnLst>
                              <p:par>
                                <p:cTn id="46" presetID="2" presetClass="entr" presetSubtype="3" fill="hold" nodeType="afterEffect">
                                  <p:stCondLst>
                                    <p:cond delay="0"/>
                                  </p:stCondLst>
                                  <p:childTnLst>
                                    <p:set>
                                      <p:cBhvr>
                                        <p:cTn id="47" dur="1" fill="hold">
                                          <p:stCondLst>
                                            <p:cond delay="0"/>
                                          </p:stCondLst>
                                        </p:cTn>
                                        <p:tgtEl>
                                          <p:spTgt spid="7179"/>
                                        </p:tgtEl>
                                        <p:attrNameLst>
                                          <p:attrName>style.visibility</p:attrName>
                                        </p:attrNameLst>
                                      </p:cBhvr>
                                      <p:to>
                                        <p:strVal val="visible"/>
                                      </p:to>
                                    </p:set>
                                    <p:anim calcmode="lin" valueType="num">
                                      <p:cBhvr additive="base">
                                        <p:cTn id="48" dur="500" fill="hold"/>
                                        <p:tgtEl>
                                          <p:spTgt spid="7179"/>
                                        </p:tgtEl>
                                        <p:attrNameLst>
                                          <p:attrName>ppt_x</p:attrName>
                                        </p:attrNameLst>
                                      </p:cBhvr>
                                      <p:tavLst>
                                        <p:tav tm="0">
                                          <p:val>
                                            <p:strVal val="1+#ppt_w/2"/>
                                          </p:val>
                                        </p:tav>
                                        <p:tav tm="100000">
                                          <p:val>
                                            <p:strVal val="#ppt_x"/>
                                          </p:val>
                                        </p:tav>
                                      </p:tavLst>
                                    </p:anim>
                                    <p:anim calcmode="lin" valueType="num">
                                      <p:cBhvr additive="base">
                                        <p:cTn id="49" dur="500" fill="hold"/>
                                        <p:tgtEl>
                                          <p:spTgt spid="7179"/>
                                        </p:tgtEl>
                                        <p:attrNameLst>
                                          <p:attrName>ppt_y</p:attrName>
                                        </p:attrNameLst>
                                      </p:cBhvr>
                                      <p:tavLst>
                                        <p:tav tm="0">
                                          <p:val>
                                            <p:strVal val="0-#ppt_h/2"/>
                                          </p:val>
                                        </p:tav>
                                        <p:tav tm="100000">
                                          <p:val>
                                            <p:strVal val="#ppt_y"/>
                                          </p:val>
                                        </p:tav>
                                      </p:tavLst>
                                    </p:anim>
                                  </p:childTnLst>
                                </p:cTn>
                              </p:par>
                            </p:childTnLst>
                          </p:cTn>
                        </p:par>
                        <p:par>
                          <p:cTn id="50" fill="hold">
                            <p:stCondLst>
                              <p:cond delay="2575"/>
                            </p:stCondLst>
                            <p:childTnLst>
                              <p:par>
                                <p:cTn id="51" presetID="2" presetClass="entr" presetSubtype="12" fill="hold" nodeType="afterEffect">
                                  <p:stCondLst>
                                    <p:cond delay="0"/>
                                  </p:stCondLst>
                                  <p:childTnLst>
                                    <p:set>
                                      <p:cBhvr>
                                        <p:cTn id="52" dur="1" fill="hold">
                                          <p:stCondLst>
                                            <p:cond delay="0"/>
                                          </p:stCondLst>
                                        </p:cTn>
                                        <p:tgtEl>
                                          <p:spTgt spid="7175"/>
                                        </p:tgtEl>
                                        <p:attrNameLst>
                                          <p:attrName>style.visibility</p:attrName>
                                        </p:attrNameLst>
                                      </p:cBhvr>
                                      <p:to>
                                        <p:strVal val="visible"/>
                                      </p:to>
                                    </p:set>
                                    <p:anim calcmode="lin" valueType="num">
                                      <p:cBhvr additive="base">
                                        <p:cTn id="53" dur="500" fill="hold"/>
                                        <p:tgtEl>
                                          <p:spTgt spid="7175"/>
                                        </p:tgtEl>
                                        <p:attrNameLst>
                                          <p:attrName>ppt_x</p:attrName>
                                        </p:attrNameLst>
                                      </p:cBhvr>
                                      <p:tavLst>
                                        <p:tav tm="0">
                                          <p:val>
                                            <p:strVal val="0-#ppt_w/2"/>
                                          </p:val>
                                        </p:tav>
                                        <p:tav tm="100000">
                                          <p:val>
                                            <p:strVal val="#ppt_x"/>
                                          </p:val>
                                        </p:tav>
                                      </p:tavLst>
                                    </p:anim>
                                    <p:anim calcmode="lin" valueType="num">
                                      <p:cBhvr additive="base">
                                        <p:cTn id="54" dur="500" fill="hold"/>
                                        <p:tgtEl>
                                          <p:spTgt spid="7175"/>
                                        </p:tgtEl>
                                        <p:attrNameLst>
                                          <p:attrName>ppt_y</p:attrName>
                                        </p:attrNameLst>
                                      </p:cBhvr>
                                      <p:tavLst>
                                        <p:tav tm="0">
                                          <p:val>
                                            <p:strVal val="1+#ppt_h/2"/>
                                          </p:val>
                                        </p:tav>
                                        <p:tav tm="100000">
                                          <p:val>
                                            <p:strVal val="#ppt_y"/>
                                          </p:val>
                                        </p:tav>
                                      </p:tavLst>
                                    </p:anim>
                                  </p:childTnLst>
                                </p:cTn>
                              </p:par>
                            </p:childTnLst>
                          </p:cTn>
                        </p:par>
                        <p:par>
                          <p:cTn id="55" fill="hold">
                            <p:stCondLst>
                              <p:cond delay="3075"/>
                            </p:stCondLst>
                            <p:childTnLst>
                              <p:par>
                                <p:cTn id="56" presetID="2" presetClass="entr" presetSubtype="8" fill="hold" nodeType="afterEffect">
                                  <p:stCondLst>
                                    <p:cond delay="0"/>
                                  </p:stCondLst>
                                  <p:childTnLst>
                                    <p:set>
                                      <p:cBhvr>
                                        <p:cTn id="57" dur="1" fill="hold">
                                          <p:stCondLst>
                                            <p:cond delay="0"/>
                                          </p:stCondLst>
                                        </p:cTn>
                                        <p:tgtEl>
                                          <p:spTgt spid="7178"/>
                                        </p:tgtEl>
                                        <p:attrNameLst>
                                          <p:attrName>style.visibility</p:attrName>
                                        </p:attrNameLst>
                                      </p:cBhvr>
                                      <p:to>
                                        <p:strVal val="visible"/>
                                      </p:to>
                                    </p:set>
                                    <p:anim calcmode="lin" valueType="num">
                                      <p:cBhvr additive="base">
                                        <p:cTn id="58" dur="500" fill="hold"/>
                                        <p:tgtEl>
                                          <p:spTgt spid="7178"/>
                                        </p:tgtEl>
                                        <p:attrNameLst>
                                          <p:attrName>ppt_x</p:attrName>
                                        </p:attrNameLst>
                                      </p:cBhvr>
                                      <p:tavLst>
                                        <p:tav tm="0">
                                          <p:val>
                                            <p:strVal val="0-#ppt_w/2"/>
                                          </p:val>
                                        </p:tav>
                                        <p:tav tm="100000">
                                          <p:val>
                                            <p:strVal val="#ppt_x"/>
                                          </p:val>
                                        </p:tav>
                                      </p:tavLst>
                                    </p:anim>
                                    <p:anim calcmode="lin" valueType="num">
                                      <p:cBhvr additive="base">
                                        <p:cTn id="59" dur="500" fill="hold"/>
                                        <p:tgtEl>
                                          <p:spTgt spid="7178"/>
                                        </p:tgtEl>
                                        <p:attrNameLst>
                                          <p:attrName>ppt_y</p:attrName>
                                        </p:attrNameLst>
                                      </p:cBhvr>
                                      <p:tavLst>
                                        <p:tav tm="0">
                                          <p:val>
                                            <p:strVal val="#ppt_y"/>
                                          </p:val>
                                        </p:tav>
                                        <p:tav tm="100000">
                                          <p:val>
                                            <p:strVal val="#ppt_y"/>
                                          </p:val>
                                        </p:tav>
                                      </p:tavLst>
                                    </p:anim>
                                  </p:childTnLst>
                                </p:cTn>
                              </p:par>
                            </p:childTnLst>
                          </p:cTn>
                        </p:par>
                        <p:par>
                          <p:cTn id="60" fill="hold">
                            <p:stCondLst>
                              <p:cond delay="3575"/>
                            </p:stCondLst>
                            <p:childTnLst>
                              <p:par>
                                <p:cTn id="61" presetID="2" presetClass="entr" presetSubtype="9" fill="hold" nodeType="afterEffect">
                                  <p:stCondLst>
                                    <p:cond delay="0"/>
                                  </p:stCondLst>
                                  <p:childTnLst>
                                    <p:set>
                                      <p:cBhvr>
                                        <p:cTn id="62" dur="1" fill="hold">
                                          <p:stCondLst>
                                            <p:cond delay="0"/>
                                          </p:stCondLst>
                                        </p:cTn>
                                        <p:tgtEl>
                                          <p:spTgt spid="7180"/>
                                        </p:tgtEl>
                                        <p:attrNameLst>
                                          <p:attrName>style.visibility</p:attrName>
                                        </p:attrNameLst>
                                      </p:cBhvr>
                                      <p:to>
                                        <p:strVal val="visible"/>
                                      </p:to>
                                    </p:set>
                                    <p:anim calcmode="lin" valueType="num">
                                      <p:cBhvr additive="base">
                                        <p:cTn id="63" dur="500" fill="hold"/>
                                        <p:tgtEl>
                                          <p:spTgt spid="7180"/>
                                        </p:tgtEl>
                                        <p:attrNameLst>
                                          <p:attrName>ppt_x</p:attrName>
                                        </p:attrNameLst>
                                      </p:cBhvr>
                                      <p:tavLst>
                                        <p:tav tm="0">
                                          <p:val>
                                            <p:strVal val="0-#ppt_w/2"/>
                                          </p:val>
                                        </p:tav>
                                        <p:tav tm="100000">
                                          <p:val>
                                            <p:strVal val="#ppt_x"/>
                                          </p:val>
                                        </p:tav>
                                      </p:tavLst>
                                    </p:anim>
                                    <p:anim calcmode="lin" valueType="num">
                                      <p:cBhvr additive="base">
                                        <p:cTn id="64" dur="500" fill="hold"/>
                                        <p:tgtEl>
                                          <p:spTgt spid="7180"/>
                                        </p:tgtEl>
                                        <p:attrNameLst>
                                          <p:attrName>ppt_y</p:attrName>
                                        </p:attrNameLst>
                                      </p:cBhvr>
                                      <p:tavLst>
                                        <p:tav tm="0">
                                          <p:val>
                                            <p:strVal val="0-#ppt_h/2"/>
                                          </p:val>
                                        </p:tav>
                                        <p:tav tm="100000">
                                          <p:val>
                                            <p:strVal val="#ppt_y"/>
                                          </p:val>
                                        </p:tav>
                                      </p:tavLst>
                                    </p:anim>
                                  </p:childTnLst>
                                </p:cTn>
                              </p:par>
                            </p:childTnLst>
                          </p:cTn>
                        </p:par>
                        <p:par>
                          <p:cTn id="65" fill="hold">
                            <p:stCondLst>
                              <p:cond delay="4075"/>
                            </p:stCondLst>
                            <p:childTnLst>
                              <p:par>
                                <p:cTn id="66" presetID="2" presetClass="entr" presetSubtype="1" fill="hold" nodeType="afterEffect">
                                  <p:stCondLst>
                                    <p:cond delay="0"/>
                                  </p:stCondLst>
                                  <p:childTnLst>
                                    <p:set>
                                      <p:cBhvr>
                                        <p:cTn id="67" dur="1" fill="hold">
                                          <p:stCondLst>
                                            <p:cond delay="0"/>
                                          </p:stCondLst>
                                        </p:cTn>
                                        <p:tgtEl>
                                          <p:spTgt spid="7174"/>
                                        </p:tgtEl>
                                        <p:attrNameLst>
                                          <p:attrName>style.visibility</p:attrName>
                                        </p:attrNameLst>
                                      </p:cBhvr>
                                      <p:to>
                                        <p:strVal val="visible"/>
                                      </p:to>
                                    </p:set>
                                    <p:anim calcmode="lin" valueType="num">
                                      <p:cBhvr additive="base">
                                        <p:cTn id="68" dur="500" fill="hold"/>
                                        <p:tgtEl>
                                          <p:spTgt spid="7174"/>
                                        </p:tgtEl>
                                        <p:attrNameLst>
                                          <p:attrName>ppt_x</p:attrName>
                                        </p:attrNameLst>
                                      </p:cBhvr>
                                      <p:tavLst>
                                        <p:tav tm="0">
                                          <p:val>
                                            <p:strVal val="#ppt_x"/>
                                          </p:val>
                                        </p:tav>
                                        <p:tav tm="100000">
                                          <p:val>
                                            <p:strVal val="#ppt_x"/>
                                          </p:val>
                                        </p:tav>
                                      </p:tavLst>
                                    </p:anim>
                                    <p:anim calcmode="lin" valueType="num">
                                      <p:cBhvr additive="base">
                                        <p:cTn id="69" dur="500" fill="hold"/>
                                        <p:tgtEl>
                                          <p:spTgt spid="717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utoUpdateAnimBg="0"/>
      <p:bldP spid="7171"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6"/>
          <p:cNvSpPr>
            <a:spLocks noGrp="1"/>
          </p:cNvSpPr>
          <p:nvPr>
            <p:ph type="sldNum" sz="quarter" idx="12"/>
          </p:nvPr>
        </p:nvSpPr>
        <p:spPr/>
        <p:txBody>
          <a:bodyPr/>
          <a:lstStyle/>
          <a:p>
            <a:pPr>
              <a:defRPr/>
            </a:pPr>
            <a:fld id="{CF7A8B2C-71F8-40A4-AB70-934B87098643}" type="slidenum">
              <a:rPr lang="en-US"/>
              <a:pPr>
                <a:defRPr/>
              </a:pPr>
              <a:t>8</a:t>
            </a:fld>
            <a:endParaRPr lang="en-US"/>
          </a:p>
        </p:txBody>
      </p:sp>
      <p:sp>
        <p:nvSpPr>
          <p:cNvPr id="61442" name="Rectangle 2"/>
          <p:cNvSpPr>
            <a:spLocks noGrp="1" noChangeArrowheads="1"/>
          </p:cNvSpPr>
          <p:nvPr>
            <p:ph type="title"/>
          </p:nvPr>
        </p:nvSpPr>
        <p:spPr/>
        <p:txBody>
          <a:bodyPr/>
          <a:lstStyle/>
          <a:p>
            <a:pPr eaLnBrk="1" hangingPunct="1">
              <a:defRPr/>
            </a:pPr>
            <a:r>
              <a:rPr lang="en-GB" smtClean="0"/>
              <a:t>EPISTOMOLOGY</a:t>
            </a:r>
          </a:p>
        </p:txBody>
      </p:sp>
      <p:sp>
        <p:nvSpPr>
          <p:cNvPr id="61443" name="Rectangle 3"/>
          <p:cNvSpPr>
            <a:spLocks noGrp="1" noChangeArrowheads="1"/>
          </p:cNvSpPr>
          <p:nvPr>
            <p:ph type="body" sz="half" idx="1"/>
          </p:nvPr>
        </p:nvSpPr>
        <p:spPr/>
        <p:txBody>
          <a:bodyPr/>
          <a:lstStyle/>
          <a:p>
            <a:pPr algn="ctr" eaLnBrk="1" hangingPunct="1">
              <a:lnSpc>
                <a:spcPct val="80000"/>
              </a:lnSpc>
              <a:buFont typeface="Wingdings" pitchFamily="2" charset="2"/>
              <a:buNone/>
              <a:defRPr/>
            </a:pPr>
            <a:r>
              <a:rPr lang="en-GB" sz="2800" b="1" smtClean="0"/>
              <a:t>The study of knowledge and what we accept as valid knowledge</a:t>
            </a:r>
          </a:p>
          <a:p>
            <a:pPr algn="ctr" eaLnBrk="1" hangingPunct="1">
              <a:lnSpc>
                <a:spcPct val="80000"/>
              </a:lnSpc>
              <a:buFont typeface="Wingdings" pitchFamily="2" charset="2"/>
              <a:buNone/>
              <a:defRPr/>
            </a:pPr>
            <a:r>
              <a:rPr lang="en-US" sz="2400" b="1" smtClean="0"/>
              <a:t>(the nature and scope of </a:t>
            </a:r>
            <a:r>
              <a:rPr lang="en-US" sz="2400" b="1" smtClean="0">
                <a:hlinkClick r:id="rId3" tooltip="Knowledge"/>
              </a:rPr>
              <a:t>knowledge</a:t>
            </a:r>
            <a:r>
              <a:rPr lang="en-US" sz="2400" smtClean="0"/>
              <a:t> )</a:t>
            </a:r>
            <a:endParaRPr lang="en-GB" sz="2800" b="1" smtClean="0"/>
          </a:p>
          <a:p>
            <a:pPr eaLnBrk="1" hangingPunct="1">
              <a:lnSpc>
                <a:spcPct val="80000"/>
              </a:lnSpc>
              <a:defRPr/>
            </a:pPr>
            <a:r>
              <a:rPr lang="en-US" sz="2400" b="1" smtClean="0"/>
              <a:t>"What is knowledge?", "How is knowledge acquired?", and "What do people know?"</a:t>
            </a:r>
            <a:r>
              <a:rPr lang="en-US" sz="2400" smtClean="0"/>
              <a:t> </a:t>
            </a:r>
          </a:p>
          <a:p>
            <a:pPr eaLnBrk="1" hangingPunct="1">
              <a:lnSpc>
                <a:spcPct val="80000"/>
              </a:lnSpc>
              <a:defRPr/>
            </a:pPr>
            <a:endParaRPr lang="en-GB" sz="2800" b="1" smtClean="0"/>
          </a:p>
          <a:p>
            <a:pPr eaLnBrk="1" hangingPunct="1">
              <a:lnSpc>
                <a:spcPct val="80000"/>
              </a:lnSpc>
              <a:buFont typeface="Wingdings" pitchFamily="2" charset="2"/>
              <a:buNone/>
              <a:defRPr/>
            </a:pPr>
            <a:r>
              <a:rPr lang="en-GB" sz="2400" smtClean="0"/>
              <a:t>Collis and Hussey (2003)</a:t>
            </a:r>
          </a:p>
        </p:txBody>
      </p:sp>
      <p:graphicFrame>
        <p:nvGraphicFramePr>
          <p:cNvPr id="2050" name="Object 4"/>
          <p:cNvGraphicFramePr>
            <a:graphicFrameLocks/>
          </p:cNvGraphicFramePr>
          <p:nvPr>
            <p:ph sz="half" idx="2"/>
          </p:nvPr>
        </p:nvGraphicFramePr>
        <p:xfrm>
          <a:off x="5830888" y="1600200"/>
          <a:ext cx="1671637" cy="4525963"/>
        </p:xfrm>
        <a:graphic>
          <a:graphicData uri="http://schemas.openxmlformats.org/presentationml/2006/ole">
            <p:oleObj spid="_x0000_s2050" name="ClipArt" r:id="rId4" imgW="2145960" imgH="5810040" progId="MS_ClipArt_Gallery.2">
              <p:embed/>
            </p:oleObj>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70"/>
          <p:cNvSpPr>
            <a:spLocks noGrp="1" noChangeArrowheads="1"/>
          </p:cNvSpPr>
          <p:nvPr>
            <p:ph type="sldNum" sz="quarter" idx="12"/>
          </p:nvPr>
        </p:nvSpPr>
        <p:spPr/>
        <p:txBody>
          <a:bodyPr/>
          <a:lstStyle/>
          <a:p>
            <a:pPr>
              <a:defRPr/>
            </a:pPr>
            <a:fld id="{960B6068-C6E7-49A5-BF45-FAB1CBC6F7EF}" type="slidenum">
              <a:rPr lang="en-US"/>
              <a:pPr>
                <a:defRPr/>
              </a:pPr>
              <a:t>9</a:t>
            </a:fld>
            <a:endParaRPr lang="en-US"/>
          </a:p>
        </p:txBody>
      </p:sp>
      <p:sp>
        <p:nvSpPr>
          <p:cNvPr id="5122" name="Rectangle 2"/>
          <p:cNvSpPr>
            <a:spLocks noGrp="1" noChangeArrowheads="1"/>
          </p:cNvSpPr>
          <p:nvPr>
            <p:ph type="ctrTitle"/>
          </p:nvPr>
        </p:nvSpPr>
        <p:spPr>
          <a:xfrm>
            <a:off x="457200" y="457200"/>
            <a:ext cx="7772400" cy="1143000"/>
          </a:xfrm>
        </p:spPr>
        <p:txBody>
          <a:bodyPr/>
          <a:lstStyle/>
          <a:p>
            <a:pPr algn="l" eaLnBrk="1" hangingPunct="1">
              <a:defRPr/>
            </a:pPr>
            <a:r>
              <a:rPr lang="en-US" smtClean="0"/>
              <a:t>Business Research Origins</a:t>
            </a:r>
          </a:p>
        </p:txBody>
      </p:sp>
      <p:sp>
        <p:nvSpPr>
          <p:cNvPr id="5123" name="Rectangle 3"/>
          <p:cNvSpPr>
            <a:spLocks noGrp="1" noChangeArrowheads="1"/>
          </p:cNvSpPr>
          <p:nvPr>
            <p:ph type="subTitle" idx="1"/>
          </p:nvPr>
        </p:nvSpPr>
        <p:spPr>
          <a:xfrm>
            <a:off x="1219200" y="1600200"/>
            <a:ext cx="6400800" cy="1752600"/>
          </a:xfrm>
        </p:spPr>
        <p:txBody>
          <a:bodyPr/>
          <a:lstStyle/>
          <a:p>
            <a:pPr algn="l" eaLnBrk="1" hangingPunct="1">
              <a:buFont typeface="Wingdings" pitchFamily="2" charset="2"/>
              <a:buChar char="Ø"/>
              <a:defRPr/>
            </a:pPr>
            <a:r>
              <a:rPr lang="en-US" sz="2000" b="1" i="1" smtClean="0"/>
              <a:t>Business research relies on virtually a full range of social science disciplines</a:t>
            </a:r>
            <a:r>
              <a:rPr lang="en-US" sz="2000" b="1" smtClean="0"/>
              <a:t> (Faulkner &amp; Ryan,1999)</a:t>
            </a:r>
          </a:p>
          <a:p>
            <a:pPr algn="l" eaLnBrk="1" hangingPunct="1">
              <a:defRPr/>
            </a:pPr>
            <a:endParaRPr lang="en-US" sz="2000" b="1" smtClean="0">
              <a:solidFill>
                <a:srgbClr val="00FFFF"/>
              </a:solidFill>
            </a:endParaRPr>
          </a:p>
          <a:p>
            <a:pPr algn="l" eaLnBrk="1" hangingPunct="1">
              <a:buFont typeface="Wingdings" pitchFamily="2" charset="2"/>
              <a:buChar char="Ø"/>
              <a:defRPr/>
            </a:pPr>
            <a:r>
              <a:rPr lang="en-US" sz="2000" b="1" i="1" smtClean="0"/>
              <a:t>Business has arguably assumed a more applied orientation than many of the more traditional academic disciplines</a:t>
            </a:r>
            <a:endParaRPr lang="en-US" sz="2000" b="1" smtClean="0"/>
          </a:p>
          <a:p>
            <a:pPr algn="l" eaLnBrk="1" hangingPunct="1">
              <a:defRPr/>
            </a:pPr>
            <a:r>
              <a:rPr lang="en-US" sz="2000" b="1" smtClean="0"/>
              <a:t>(Faulkner &amp; Ryan,1999)</a:t>
            </a:r>
          </a:p>
          <a:p>
            <a:pPr algn="l" eaLnBrk="1" hangingPunct="1">
              <a:defRPr/>
            </a:pPr>
            <a:endParaRPr lang="en-US" sz="2000" b="1" smtClean="0"/>
          </a:p>
          <a:p>
            <a:pPr algn="l" eaLnBrk="1" hangingPunct="1">
              <a:buFont typeface="Wingdings" pitchFamily="2" charset="2"/>
              <a:buChar char="Ø"/>
              <a:defRPr/>
            </a:pPr>
            <a:r>
              <a:rPr lang="en-US" sz="2000" b="1" i="1" smtClean="0"/>
              <a:t>Business research has developed from the 1970s but since then has been given increased attention particularly in the fields of </a:t>
            </a:r>
            <a:r>
              <a:rPr lang="en-US" sz="2000" b="1" i="1" smtClean="0">
                <a:solidFill>
                  <a:srgbClr val="FFFF00"/>
                </a:solidFill>
              </a:rPr>
              <a:t>economics </a:t>
            </a:r>
            <a:r>
              <a:rPr lang="en-US" sz="2000" b="1" i="1" smtClean="0"/>
              <a:t>and </a:t>
            </a:r>
            <a:r>
              <a:rPr lang="en-US" sz="2000" b="1" i="1" smtClean="0">
                <a:solidFill>
                  <a:srgbClr val="FFFF00"/>
                </a:solidFill>
              </a:rPr>
              <a:t>finance</a:t>
            </a:r>
            <a:r>
              <a:rPr lang="en-US" sz="2000" b="1" i="1" smtClean="0"/>
              <a:t>, </a:t>
            </a:r>
            <a:r>
              <a:rPr lang="en-US" sz="2000" b="1" i="1" smtClean="0">
                <a:solidFill>
                  <a:srgbClr val="FFFF00"/>
                </a:solidFill>
              </a:rPr>
              <a:t>market research</a:t>
            </a:r>
            <a:r>
              <a:rPr lang="en-US" sz="2000" b="1" i="1" smtClean="0"/>
              <a:t>, </a:t>
            </a:r>
            <a:r>
              <a:rPr lang="en-US" sz="2000" b="1" i="1" smtClean="0">
                <a:solidFill>
                  <a:srgbClr val="FFFF00"/>
                </a:solidFill>
              </a:rPr>
              <a:t>planning</a:t>
            </a:r>
            <a:r>
              <a:rPr lang="en-US" sz="2000" b="1" i="1" smtClean="0"/>
              <a:t>, </a:t>
            </a:r>
            <a:r>
              <a:rPr lang="en-US" sz="2000" b="1" i="1" smtClean="0">
                <a:solidFill>
                  <a:srgbClr val="FFFF00"/>
                </a:solidFill>
              </a:rPr>
              <a:t>psychology</a:t>
            </a:r>
            <a:r>
              <a:rPr lang="en-US" sz="2000" b="1" i="1" smtClean="0"/>
              <a:t> and, </a:t>
            </a:r>
            <a:r>
              <a:rPr lang="en-US" sz="2000" b="1" i="1" smtClean="0">
                <a:solidFill>
                  <a:srgbClr val="FFFF00"/>
                </a:solidFill>
              </a:rPr>
              <a:t>human resource management</a:t>
            </a:r>
            <a:r>
              <a:rPr lang="en-US" sz="2000" b="1" i="1" smtClean="0"/>
              <a:t> .</a:t>
            </a:r>
            <a:r>
              <a:rPr lang="en-US" sz="2000" b="1" smtClean="0"/>
              <a:t> (Riley &amp; Love, 2000)</a:t>
            </a:r>
          </a:p>
          <a:p>
            <a:pPr eaLnBrk="1" hangingPunct="1">
              <a:defRPr/>
            </a:pPr>
            <a:endParaRPr lang="en-US" sz="2400" b="1" smtClean="0">
              <a:solidFill>
                <a:srgbClr val="00FFFF"/>
              </a:solidFill>
            </a:endParaRPr>
          </a:p>
        </p:txBody>
      </p:sp>
      <p:graphicFrame>
        <p:nvGraphicFramePr>
          <p:cNvPr id="3074" name="Object 4"/>
          <p:cNvGraphicFramePr>
            <a:graphicFrameLocks/>
          </p:cNvGraphicFramePr>
          <p:nvPr/>
        </p:nvGraphicFramePr>
        <p:xfrm>
          <a:off x="5292725" y="692150"/>
          <a:ext cx="3168650" cy="960438"/>
        </p:xfrm>
        <a:graphic>
          <a:graphicData uri="http://schemas.openxmlformats.org/presentationml/2006/ole">
            <p:oleObj spid="_x0000_s3074" name="ClipArt" r:id="rId3" imgW="5611680" imgH="2747880" progId="MS_ClipArt_Gallery.2">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5122"/>
                                        </p:tgtEl>
                                        <p:attrNameLst>
                                          <p:attrName>style.visibility</p:attrName>
                                        </p:attrNameLst>
                                      </p:cBhvr>
                                      <p:to>
                                        <p:strVal val="visible"/>
                                      </p:to>
                                    </p:set>
                                  </p:childTnLst>
                                </p:cTn>
                              </p:par>
                            </p:childTnLst>
                          </p:cTn>
                        </p:par>
                        <p:par>
                          <p:cTn id="7" fill="hold">
                            <p:stCondLst>
                              <p:cond delay="500"/>
                            </p:stCondLst>
                            <p:childTnLst>
                              <p:par>
                                <p:cTn id="8" presetID="2" presetClass="entr" presetSubtype="8" fill="hold" grpId="0" nodeType="afterEffect">
                                  <p:stCondLst>
                                    <p:cond delay="0"/>
                                  </p:stCondLst>
                                  <p:childTnLst>
                                    <p:set>
                                      <p:cBhvr>
                                        <p:cTn id="9" dur="1" fill="hold">
                                          <p:stCondLst>
                                            <p:cond delay="0"/>
                                          </p:stCondLst>
                                        </p:cTn>
                                        <p:tgtEl>
                                          <p:spTgt spid="5123">
                                            <p:txEl>
                                              <p:pRg st="0" end="0"/>
                                            </p:txEl>
                                          </p:spTgt>
                                        </p:tgtEl>
                                        <p:attrNameLst>
                                          <p:attrName>style.visibility</p:attrName>
                                        </p:attrNameLst>
                                      </p:cBhvr>
                                      <p:to>
                                        <p:strVal val="visible"/>
                                      </p:to>
                                    </p:set>
                                    <p:anim calcmode="lin" valueType="num">
                                      <p:cBhvr additive="base">
                                        <p:cTn id="10" dur="5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1" dur="5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par>
                          <p:cTn id="12" fill="hold">
                            <p:stCondLst>
                              <p:cond delay="1000"/>
                            </p:stCondLst>
                            <p:childTnLst>
                              <p:par>
                                <p:cTn id="13" presetID="2" presetClass="entr" presetSubtype="8" fill="hold" grpId="0" nodeType="after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anim calcmode="lin" valueType="num">
                                      <p:cBhvr additive="base">
                                        <p:cTn id="15" dur="5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par>
                          <p:cTn id="17" fill="hold">
                            <p:stCondLst>
                              <p:cond delay="1500"/>
                            </p:stCondLst>
                            <p:childTnLst>
                              <p:par>
                                <p:cTn id="18" presetID="2" presetClass="entr" presetSubtype="8" fill="hold" grpId="0" nodeType="afterEffect">
                                  <p:stCondLst>
                                    <p:cond delay="0"/>
                                  </p:stCondLst>
                                  <p:childTnLst>
                                    <p:set>
                                      <p:cBhvr>
                                        <p:cTn id="19" dur="1" fill="hold">
                                          <p:stCondLst>
                                            <p:cond delay="0"/>
                                          </p:stCondLst>
                                        </p:cTn>
                                        <p:tgtEl>
                                          <p:spTgt spid="5123">
                                            <p:txEl>
                                              <p:pRg st="3" end="3"/>
                                            </p:txEl>
                                          </p:spTgt>
                                        </p:tgtEl>
                                        <p:attrNameLst>
                                          <p:attrName>style.visibility</p:attrName>
                                        </p:attrNameLst>
                                      </p:cBhvr>
                                      <p:to>
                                        <p:strVal val="visible"/>
                                      </p:to>
                                    </p:set>
                                    <p:anim calcmode="lin" valueType="num">
                                      <p:cBhvr additive="base">
                                        <p:cTn id="20" dur="5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par>
                          <p:cTn id="22" fill="hold">
                            <p:stCondLst>
                              <p:cond delay="2000"/>
                            </p:stCondLst>
                            <p:childTnLst>
                              <p:par>
                                <p:cTn id="23" presetID="2" presetClass="entr" presetSubtype="8" fill="hold" grpId="0" nodeType="afterEffect">
                                  <p:stCondLst>
                                    <p:cond delay="0"/>
                                  </p:stCondLst>
                                  <p:childTnLst>
                                    <p:set>
                                      <p:cBhvr>
                                        <p:cTn id="24" dur="1" fill="hold">
                                          <p:stCondLst>
                                            <p:cond delay="0"/>
                                          </p:stCondLst>
                                        </p:cTn>
                                        <p:tgtEl>
                                          <p:spTgt spid="5123">
                                            <p:txEl>
                                              <p:pRg st="5" end="5"/>
                                            </p:txEl>
                                          </p:spTgt>
                                        </p:tgtEl>
                                        <p:attrNameLst>
                                          <p:attrName>style.visibility</p:attrName>
                                        </p:attrNameLst>
                                      </p:cBhvr>
                                      <p:to>
                                        <p:strVal val="visible"/>
                                      </p:to>
                                    </p:set>
                                    <p:anim calcmode="lin" valueType="num">
                                      <p:cBhvr additive="base">
                                        <p:cTn id="25" dur="500" fill="hold"/>
                                        <p:tgtEl>
                                          <p:spTgt spid="5123">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12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P spid="5123" grpId="0" build="p" autoUpdateAnimBg="0" advAuto="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F9D3A26D-3D37-4AC8-9B66-3975ABE9328B}" type="slidenum">
              <a:rPr lang="en-US"/>
              <a:pPr>
                <a:defRPr/>
              </a:pPr>
              <a:t>10</a:t>
            </a:fld>
            <a:endParaRPr lang="en-US"/>
          </a:p>
        </p:txBody>
      </p:sp>
      <p:sp>
        <p:nvSpPr>
          <p:cNvPr id="22530" name="Rectangle 2"/>
          <p:cNvSpPr>
            <a:spLocks noGrp="1" noChangeArrowheads="1"/>
          </p:cNvSpPr>
          <p:nvPr>
            <p:ph type="title"/>
          </p:nvPr>
        </p:nvSpPr>
        <p:spPr/>
        <p:txBody>
          <a:bodyPr/>
          <a:lstStyle/>
          <a:p>
            <a:pPr eaLnBrk="1" hangingPunct="1">
              <a:defRPr/>
            </a:pPr>
            <a:r>
              <a:rPr lang="en-US" sz="3600" b="1" smtClean="0"/>
              <a:t>Contemporary research definitions</a:t>
            </a:r>
            <a:endParaRPr lang="en-US" smtClean="0"/>
          </a:p>
        </p:txBody>
      </p:sp>
      <p:sp>
        <p:nvSpPr>
          <p:cNvPr id="22531" name="Rectangle 3"/>
          <p:cNvSpPr>
            <a:spLocks noGrp="1" noChangeArrowheads="1"/>
          </p:cNvSpPr>
          <p:nvPr>
            <p:ph type="body" idx="1"/>
          </p:nvPr>
        </p:nvSpPr>
        <p:spPr/>
        <p:txBody>
          <a:bodyPr/>
          <a:lstStyle/>
          <a:p>
            <a:pPr eaLnBrk="1" hangingPunct="1">
              <a:defRPr/>
            </a:pPr>
            <a:r>
              <a:rPr lang="en-US" sz="2400" b="1" i="1" smtClean="0"/>
              <a:t>Research seeks through methodological process to add to ones own body of knowledge by the discovery of non trivial facts and insights</a:t>
            </a:r>
            <a:r>
              <a:rPr lang="en-US" sz="2400" b="1" smtClean="0"/>
              <a:t> (Sharp, 1996:7)</a:t>
            </a:r>
          </a:p>
          <a:p>
            <a:pPr eaLnBrk="1" hangingPunct="1">
              <a:defRPr/>
            </a:pPr>
            <a:r>
              <a:rPr lang="en-US" sz="2400" b="1" i="1" smtClean="0"/>
              <a:t>research is studying something at a deeper level so that we can explain it and predict its behaviours</a:t>
            </a:r>
            <a:r>
              <a:rPr lang="en-US" sz="2400" b="1" smtClean="0"/>
              <a:t> ( Marshall, 1997:9)</a:t>
            </a:r>
            <a:endParaRPr lang="en-US" sz="2400" smtClean="0"/>
          </a:p>
          <a:p>
            <a:pPr eaLnBrk="1" hangingPunct="1">
              <a:defRPr/>
            </a:pPr>
            <a:endParaRPr lang="en-US" smtClean="0"/>
          </a:p>
        </p:txBody>
      </p:sp>
      <p:pic>
        <p:nvPicPr>
          <p:cNvPr id="19461" name="Picture 5"/>
          <p:cNvPicPr>
            <a:picLocks noChangeArrowheads="1"/>
          </p:cNvPicPr>
          <p:nvPr/>
        </p:nvPicPr>
        <p:blipFill>
          <a:blip r:embed="rId2"/>
          <a:srcRect/>
          <a:stretch>
            <a:fillRect/>
          </a:stretch>
        </p:blipFill>
        <p:spPr bwMode="auto">
          <a:xfrm>
            <a:off x="4643438" y="4868863"/>
            <a:ext cx="2519362" cy="1784350"/>
          </a:xfrm>
          <a:prstGeom prst="rect">
            <a:avLst/>
          </a:prstGeom>
          <a:noFill/>
          <a:ln w="12700">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2530"/>
                                        </p:tgtEl>
                                        <p:attrNameLst>
                                          <p:attrName>style.visibility</p:attrName>
                                        </p:attrNameLst>
                                      </p:cBhvr>
                                      <p:to>
                                        <p:strVal val="visible"/>
                                      </p:to>
                                    </p:set>
                                    <p:anim calcmode="lin" valueType="num">
                                      <p:cBhvr additive="base">
                                        <p:cTn id="7" dur="500" fill="hold"/>
                                        <p:tgtEl>
                                          <p:spTgt spid="22530"/>
                                        </p:tgtEl>
                                        <p:attrNameLst>
                                          <p:attrName>ppt_x</p:attrName>
                                        </p:attrNameLst>
                                      </p:cBhvr>
                                      <p:tavLst>
                                        <p:tav tm="0">
                                          <p:val>
                                            <p:strVal val="#ppt_x"/>
                                          </p:val>
                                        </p:tav>
                                        <p:tav tm="100000">
                                          <p:val>
                                            <p:strVal val="#ppt_x"/>
                                          </p:val>
                                        </p:tav>
                                      </p:tavLst>
                                    </p:anim>
                                    <p:anim calcmode="lin" valueType="num">
                                      <p:cBhvr additive="base">
                                        <p:cTn id="8" dur="500" fill="hold"/>
                                        <p:tgtEl>
                                          <p:spTgt spid="2253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12" fill="hold" grpId="0" nodeType="afterEffect">
                                  <p:stCondLst>
                                    <p:cond delay="0"/>
                                  </p:stCondLst>
                                  <p:childTnLst>
                                    <p:set>
                                      <p:cBhvr>
                                        <p:cTn id="11" dur="1" fill="hold">
                                          <p:stCondLst>
                                            <p:cond delay="0"/>
                                          </p:stCondLst>
                                        </p:cTn>
                                        <p:tgtEl>
                                          <p:spTgt spid="22531">
                                            <p:txEl>
                                              <p:pRg st="0" end="0"/>
                                            </p:txEl>
                                          </p:spTgt>
                                        </p:tgtEl>
                                        <p:attrNameLst>
                                          <p:attrName>style.visibility</p:attrName>
                                        </p:attrNameLst>
                                      </p:cBhvr>
                                      <p:to>
                                        <p:strVal val="visible"/>
                                      </p:to>
                                    </p:set>
                                    <p:anim calcmode="lin" valueType="num">
                                      <p:cBhvr additive="base">
                                        <p:cTn id="12" dur="500" fill="hold"/>
                                        <p:tgtEl>
                                          <p:spTgt spid="22531">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12" fill="hold" grpId="0" nodeType="afterEffect">
                                  <p:stCondLst>
                                    <p:cond delay="0"/>
                                  </p:stCondLst>
                                  <p:childTnLst>
                                    <p:set>
                                      <p:cBhvr>
                                        <p:cTn id="16" dur="1" fill="hold">
                                          <p:stCondLst>
                                            <p:cond delay="0"/>
                                          </p:stCondLst>
                                        </p:cTn>
                                        <p:tgtEl>
                                          <p:spTgt spid="22531">
                                            <p:txEl>
                                              <p:pRg st="1" end="1"/>
                                            </p:txEl>
                                          </p:spTgt>
                                        </p:tgtEl>
                                        <p:attrNameLst>
                                          <p:attrName>style.visibility</p:attrName>
                                        </p:attrNameLst>
                                      </p:cBhvr>
                                      <p:to>
                                        <p:strVal val="visible"/>
                                      </p:to>
                                    </p:set>
                                    <p:anim calcmode="lin" valueType="num">
                                      <p:cBhvr additive="base">
                                        <p:cTn id="17" dur="500" fill="hold"/>
                                        <p:tgtEl>
                                          <p:spTgt spid="22531">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autoUpdateAnimBg="0"/>
      <p:bldP spid="22531" grpId="0" build="p" autoUpdateAnimBg="0"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 name="Slide Number Placeholder 5"/>
          <p:cNvSpPr>
            <a:spLocks noGrp="1"/>
          </p:cNvSpPr>
          <p:nvPr>
            <p:ph type="sldNum" sz="quarter" idx="12"/>
          </p:nvPr>
        </p:nvSpPr>
        <p:spPr/>
        <p:txBody>
          <a:bodyPr/>
          <a:lstStyle/>
          <a:p>
            <a:pPr>
              <a:defRPr/>
            </a:pPr>
            <a:fld id="{D53ACEA0-E95E-4B00-B441-0105AB61EBB1}" type="slidenum">
              <a:rPr lang="en-US"/>
              <a:pPr>
                <a:defRPr/>
              </a:pPr>
              <a:t>11</a:t>
            </a:fld>
            <a:endParaRPr lang="en-US"/>
          </a:p>
        </p:txBody>
      </p:sp>
      <p:sp>
        <p:nvSpPr>
          <p:cNvPr id="20483" name="Rectangle 2"/>
          <p:cNvSpPr>
            <a:spLocks noChangeArrowheads="1"/>
          </p:cNvSpPr>
          <p:nvPr/>
        </p:nvSpPr>
        <p:spPr bwMode="auto">
          <a:xfrm>
            <a:off x="685800" y="6248400"/>
            <a:ext cx="1905000" cy="457200"/>
          </a:xfrm>
          <a:prstGeom prst="rect">
            <a:avLst/>
          </a:prstGeom>
          <a:noFill/>
          <a:ln w="12700">
            <a:noFill/>
            <a:miter lim="800000"/>
            <a:headEnd/>
            <a:tailEnd/>
          </a:ln>
        </p:spPr>
        <p:txBody>
          <a:bodyPr wrap="none" anchor="ctr"/>
          <a:lstStyle/>
          <a:p>
            <a:endParaRPr lang="en-GB"/>
          </a:p>
        </p:txBody>
      </p:sp>
      <p:sp>
        <p:nvSpPr>
          <p:cNvPr id="20484" name="Rectangle 3"/>
          <p:cNvSpPr>
            <a:spLocks noChangeArrowheads="1"/>
          </p:cNvSpPr>
          <p:nvPr/>
        </p:nvSpPr>
        <p:spPr bwMode="auto">
          <a:xfrm>
            <a:off x="3124200" y="6248400"/>
            <a:ext cx="2895600" cy="457200"/>
          </a:xfrm>
          <a:prstGeom prst="rect">
            <a:avLst/>
          </a:prstGeom>
          <a:noFill/>
          <a:ln w="12700">
            <a:noFill/>
            <a:miter lim="800000"/>
            <a:headEnd/>
            <a:tailEnd/>
          </a:ln>
        </p:spPr>
        <p:txBody>
          <a:bodyPr wrap="none" anchor="ctr"/>
          <a:lstStyle/>
          <a:p>
            <a:endParaRPr lang="en-GB"/>
          </a:p>
        </p:txBody>
      </p:sp>
      <p:sp>
        <p:nvSpPr>
          <p:cNvPr id="89092" name="Rectangle 4"/>
          <p:cNvSpPr>
            <a:spLocks noGrp="1" noChangeArrowheads="1"/>
          </p:cNvSpPr>
          <p:nvPr>
            <p:ph type="body" idx="1"/>
          </p:nvPr>
        </p:nvSpPr>
        <p:spPr>
          <a:xfrm>
            <a:off x="609600" y="533400"/>
            <a:ext cx="7772400" cy="4114800"/>
          </a:xfrm>
        </p:spPr>
        <p:txBody>
          <a:bodyPr lIns="90488" tIns="44450" rIns="90488" bIns="44450"/>
          <a:lstStyle/>
          <a:p>
            <a:pPr eaLnBrk="1" hangingPunct="1">
              <a:spcBef>
                <a:spcPct val="0"/>
              </a:spcBef>
              <a:buFont typeface="Wingdings" pitchFamily="2" charset="2"/>
              <a:buNone/>
              <a:defRPr/>
            </a:pPr>
            <a:r>
              <a:rPr lang="en-US" sz="4000" b="1" smtClean="0"/>
              <a:t>Scientific Methodology </a:t>
            </a:r>
            <a:r>
              <a:rPr lang="en-US" sz="4000" smtClean="0"/>
              <a:t>=</a:t>
            </a:r>
          </a:p>
          <a:p>
            <a:pPr eaLnBrk="1" hangingPunct="1">
              <a:spcBef>
                <a:spcPct val="0"/>
              </a:spcBef>
              <a:buFont typeface="Wingdings" pitchFamily="2" charset="2"/>
              <a:buNone/>
              <a:defRPr/>
            </a:pPr>
            <a:r>
              <a:rPr lang="en-US" sz="4000" smtClean="0"/>
              <a:t> a systematic analysis of the rational</a:t>
            </a:r>
          </a:p>
          <a:p>
            <a:pPr eaLnBrk="1" hangingPunct="1">
              <a:spcBef>
                <a:spcPct val="0"/>
              </a:spcBef>
              <a:buFont typeface="Wingdings" pitchFamily="2" charset="2"/>
              <a:buNone/>
              <a:defRPr/>
            </a:pPr>
            <a:r>
              <a:rPr lang="en-US" sz="4000" smtClean="0"/>
              <a:t> and experimental principles which</a:t>
            </a:r>
          </a:p>
          <a:p>
            <a:pPr eaLnBrk="1" hangingPunct="1">
              <a:spcBef>
                <a:spcPct val="0"/>
              </a:spcBef>
              <a:buFont typeface="Wingdings" pitchFamily="2" charset="2"/>
              <a:buNone/>
              <a:defRPr/>
            </a:pPr>
            <a:r>
              <a:rPr lang="en-US" sz="4000" smtClean="0"/>
              <a:t> guide an inquiry</a:t>
            </a:r>
          </a:p>
        </p:txBody>
      </p:sp>
      <p:grpSp>
        <p:nvGrpSpPr>
          <p:cNvPr id="20486" name="Group 5"/>
          <p:cNvGrpSpPr>
            <a:grpSpLocks/>
          </p:cNvGrpSpPr>
          <p:nvPr/>
        </p:nvGrpSpPr>
        <p:grpSpPr bwMode="auto">
          <a:xfrm>
            <a:off x="3779838" y="4365625"/>
            <a:ext cx="4810125" cy="2193925"/>
            <a:chOff x="1243" y="2267"/>
            <a:chExt cx="3030" cy="1382"/>
          </a:xfrm>
        </p:grpSpPr>
        <p:sp>
          <p:nvSpPr>
            <p:cNvPr id="20487" name="Freeform 6"/>
            <p:cNvSpPr>
              <a:spLocks/>
            </p:cNvSpPr>
            <p:nvPr/>
          </p:nvSpPr>
          <p:spPr bwMode="auto">
            <a:xfrm>
              <a:off x="2896" y="2940"/>
              <a:ext cx="1377" cy="708"/>
            </a:xfrm>
            <a:custGeom>
              <a:avLst/>
              <a:gdLst>
                <a:gd name="T0" fmla="*/ 40 w 1377"/>
                <a:gd name="T1" fmla="*/ 707 h 708"/>
                <a:gd name="T2" fmla="*/ 1372 w 1377"/>
                <a:gd name="T3" fmla="*/ 105 h 708"/>
                <a:gd name="T4" fmla="*/ 1376 w 1377"/>
                <a:gd name="T5" fmla="*/ 90 h 708"/>
                <a:gd name="T6" fmla="*/ 1372 w 1377"/>
                <a:gd name="T7" fmla="*/ 81 h 708"/>
                <a:gd name="T8" fmla="*/ 1370 w 1377"/>
                <a:gd name="T9" fmla="*/ 69 h 708"/>
                <a:gd name="T10" fmla="*/ 1363 w 1377"/>
                <a:gd name="T11" fmla="*/ 56 h 708"/>
                <a:gd name="T12" fmla="*/ 1355 w 1377"/>
                <a:gd name="T13" fmla="*/ 43 h 708"/>
                <a:gd name="T14" fmla="*/ 1344 w 1377"/>
                <a:gd name="T15" fmla="*/ 35 h 708"/>
                <a:gd name="T16" fmla="*/ 1335 w 1377"/>
                <a:gd name="T17" fmla="*/ 28 h 708"/>
                <a:gd name="T18" fmla="*/ 1267 w 1377"/>
                <a:gd name="T19" fmla="*/ 0 h 708"/>
                <a:gd name="T20" fmla="*/ 1269 w 1377"/>
                <a:gd name="T21" fmla="*/ 14 h 708"/>
                <a:gd name="T22" fmla="*/ 1271 w 1377"/>
                <a:gd name="T23" fmla="*/ 25 h 708"/>
                <a:gd name="T24" fmla="*/ 1274 w 1377"/>
                <a:gd name="T25" fmla="*/ 35 h 708"/>
                <a:gd name="T26" fmla="*/ 1277 w 1377"/>
                <a:gd name="T27" fmla="*/ 46 h 708"/>
                <a:gd name="T28" fmla="*/ 1279 w 1377"/>
                <a:gd name="T29" fmla="*/ 55 h 708"/>
                <a:gd name="T30" fmla="*/ 1283 w 1377"/>
                <a:gd name="T31" fmla="*/ 67 h 708"/>
                <a:gd name="T32" fmla="*/ 1285 w 1377"/>
                <a:gd name="T33" fmla="*/ 76 h 708"/>
                <a:gd name="T34" fmla="*/ 1290 w 1377"/>
                <a:gd name="T35" fmla="*/ 88 h 708"/>
                <a:gd name="T36" fmla="*/ 0 w 1377"/>
                <a:gd name="T37" fmla="*/ 668 h 708"/>
                <a:gd name="T38" fmla="*/ 40 w 1377"/>
                <a:gd name="T39" fmla="*/ 707 h 708"/>
                <a:gd name="T40" fmla="*/ 40 w 1377"/>
                <a:gd name="T41" fmla="*/ 707 h 70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77"/>
                <a:gd name="T64" fmla="*/ 0 h 708"/>
                <a:gd name="T65" fmla="*/ 1377 w 1377"/>
                <a:gd name="T66" fmla="*/ 708 h 70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77" h="708">
                  <a:moveTo>
                    <a:pt x="40" y="707"/>
                  </a:moveTo>
                  <a:lnTo>
                    <a:pt x="1372" y="105"/>
                  </a:lnTo>
                  <a:lnTo>
                    <a:pt x="1376" y="90"/>
                  </a:lnTo>
                  <a:lnTo>
                    <a:pt x="1372" y="81"/>
                  </a:lnTo>
                  <a:lnTo>
                    <a:pt x="1370" y="69"/>
                  </a:lnTo>
                  <a:lnTo>
                    <a:pt x="1363" y="56"/>
                  </a:lnTo>
                  <a:lnTo>
                    <a:pt x="1355" y="43"/>
                  </a:lnTo>
                  <a:lnTo>
                    <a:pt x="1344" y="35"/>
                  </a:lnTo>
                  <a:lnTo>
                    <a:pt x="1335" y="28"/>
                  </a:lnTo>
                  <a:lnTo>
                    <a:pt x="1267" y="0"/>
                  </a:lnTo>
                  <a:lnTo>
                    <a:pt x="1269" y="14"/>
                  </a:lnTo>
                  <a:lnTo>
                    <a:pt x="1271" y="25"/>
                  </a:lnTo>
                  <a:lnTo>
                    <a:pt x="1274" y="35"/>
                  </a:lnTo>
                  <a:lnTo>
                    <a:pt x="1277" y="46"/>
                  </a:lnTo>
                  <a:lnTo>
                    <a:pt x="1279" y="55"/>
                  </a:lnTo>
                  <a:lnTo>
                    <a:pt x="1283" y="67"/>
                  </a:lnTo>
                  <a:lnTo>
                    <a:pt x="1285" y="76"/>
                  </a:lnTo>
                  <a:lnTo>
                    <a:pt x="1290" y="88"/>
                  </a:lnTo>
                  <a:lnTo>
                    <a:pt x="0" y="668"/>
                  </a:lnTo>
                  <a:lnTo>
                    <a:pt x="40" y="707"/>
                  </a:lnTo>
                </a:path>
              </a:pathLst>
            </a:custGeom>
            <a:solidFill>
              <a:srgbClr val="000066"/>
            </a:solidFill>
            <a:ln w="12700" cap="rnd">
              <a:noFill/>
              <a:round/>
              <a:headEnd/>
              <a:tailEnd/>
            </a:ln>
          </p:spPr>
          <p:txBody>
            <a:bodyPr/>
            <a:lstStyle/>
            <a:p>
              <a:endParaRPr lang="en-GB"/>
            </a:p>
          </p:txBody>
        </p:sp>
        <p:sp>
          <p:nvSpPr>
            <p:cNvPr id="20488" name="Freeform 7"/>
            <p:cNvSpPr>
              <a:spLocks/>
            </p:cNvSpPr>
            <p:nvPr/>
          </p:nvSpPr>
          <p:spPr bwMode="auto">
            <a:xfrm>
              <a:off x="2896" y="2940"/>
              <a:ext cx="1377" cy="708"/>
            </a:xfrm>
            <a:custGeom>
              <a:avLst/>
              <a:gdLst>
                <a:gd name="T0" fmla="*/ 40 w 1377"/>
                <a:gd name="T1" fmla="*/ 707 h 708"/>
                <a:gd name="T2" fmla="*/ 1372 w 1377"/>
                <a:gd name="T3" fmla="*/ 105 h 708"/>
                <a:gd name="T4" fmla="*/ 1376 w 1377"/>
                <a:gd name="T5" fmla="*/ 90 h 708"/>
                <a:gd name="T6" fmla="*/ 1372 w 1377"/>
                <a:gd name="T7" fmla="*/ 81 h 708"/>
                <a:gd name="T8" fmla="*/ 1370 w 1377"/>
                <a:gd name="T9" fmla="*/ 69 h 708"/>
                <a:gd name="T10" fmla="*/ 1363 w 1377"/>
                <a:gd name="T11" fmla="*/ 56 h 708"/>
                <a:gd name="T12" fmla="*/ 1355 w 1377"/>
                <a:gd name="T13" fmla="*/ 43 h 708"/>
                <a:gd name="T14" fmla="*/ 1344 w 1377"/>
                <a:gd name="T15" fmla="*/ 35 h 708"/>
                <a:gd name="T16" fmla="*/ 1335 w 1377"/>
                <a:gd name="T17" fmla="*/ 28 h 708"/>
                <a:gd name="T18" fmla="*/ 1267 w 1377"/>
                <a:gd name="T19" fmla="*/ 0 h 708"/>
                <a:gd name="T20" fmla="*/ 1269 w 1377"/>
                <a:gd name="T21" fmla="*/ 14 h 708"/>
                <a:gd name="T22" fmla="*/ 1271 w 1377"/>
                <a:gd name="T23" fmla="*/ 25 h 708"/>
                <a:gd name="T24" fmla="*/ 1274 w 1377"/>
                <a:gd name="T25" fmla="*/ 35 h 708"/>
                <a:gd name="T26" fmla="*/ 1277 w 1377"/>
                <a:gd name="T27" fmla="*/ 46 h 708"/>
                <a:gd name="T28" fmla="*/ 1279 w 1377"/>
                <a:gd name="T29" fmla="*/ 55 h 708"/>
                <a:gd name="T30" fmla="*/ 1283 w 1377"/>
                <a:gd name="T31" fmla="*/ 67 h 708"/>
                <a:gd name="T32" fmla="*/ 1285 w 1377"/>
                <a:gd name="T33" fmla="*/ 76 h 708"/>
                <a:gd name="T34" fmla="*/ 1290 w 1377"/>
                <a:gd name="T35" fmla="*/ 88 h 708"/>
                <a:gd name="T36" fmla="*/ 0 w 1377"/>
                <a:gd name="T37" fmla="*/ 668 h 708"/>
                <a:gd name="T38" fmla="*/ 40 w 1377"/>
                <a:gd name="T39" fmla="*/ 707 h 708"/>
                <a:gd name="T40" fmla="*/ 40 w 1377"/>
                <a:gd name="T41" fmla="*/ 707 h 70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377"/>
                <a:gd name="T64" fmla="*/ 0 h 708"/>
                <a:gd name="T65" fmla="*/ 1377 w 1377"/>
                <a:gd name="T66" fmla="*/ 708 h 70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377" h="708">
                  <a:moveTo>
                    <a:pt x="40" y="707"/>
                  </a:moveTo>
                  <a:lnTo>
                    <a:pt x="1372" y="105"/>
                  </a:lnTo>
                  <a:lnTo>
                    <a:pt x="1376" y="90"/>
                  </a:lnTo>
                  <a:lnTo>
                    <a:pt x="1372" y="81"/>
                  </a:lnTo>
                  <a:lnTo>
                    <a:pt x="1370" y="69"/>
                  </a:lnTo>
                  <a:lnTo>
                    <a:pt x="1363" y="56"/>
                  </a:lnTo>
                  <a:lnTo>
                    <a:pt x="1355" y="43"/>
                  </a:lnTo>
                  <a:lnTo>
                    <a:pt x="1344" y="35"/>
                  </a:lnTo>
                  <a:lnTo>
                    <a:pt x="1335" y="28"/>
                  </a:lnTo>
                  <a:lnTo>
                    <a:pt x="1267" y="0"/>
                  </a:lnTo>
                  <a:lnTo>
                    <a:pt x="1269" y="14"/>
                  </a:lnTo>
                  <a:lnTo>
                    <a:pt x="1271" y="25"/>
                  </a:lnTo>
                  <a:lnTo>
                    <a:pt x="1274" y="35"/>
                  </a:lnTo>
                  <a:lnTo>
                    <a:pt x="1277" y="46"/>
                  </a:lnTo>
                  <a:lnTo>
                    <a:pt x="1279" y="55"/>
                  </a:lnTo>
                  <a:lnTo>
                    <a:pt x="1283" y="67"/>
                  </a:lnTo>
                  <a:lnTo>
                    <a:pt x="1285" y="76"/>
                  </a:lnTo>
                  <a:lnTo>
                    <a:pt x="1290" y="88"/>
                  </a:lnTo>
                  <a:lnTo>
                    <a:pt x="0" y="668"/>
                  </a:lnTo>
                  <a:lnTo>
                    <a:pt x="40" y="707"/>
                  </a:lnTo>
                </a:path>
              </a:pathLst>
            </a:custGeom>
            <a:noFill/>
            <a:ln w="12700" cap="rnd">
              <a:solidFill>
                <a:srgbClr val="000000"/>
              </a:solidFill>
              <a:round/>
              <a:headEnd/>
              <a:tailEnd/>
            </a:ln>
          </p:spPr>
          <p:txBody>
            <a:bodyPr/>
            <a:lstStyle/>
            <a:p>
              <a:endParaRPr lang="en-GB"/>
            </a:p>
          </p:txBody>
        </p:sp>
        <p:sp>
          <p:nvSpPr>
            <p:cNvPr id="20489" name="Freeform 8"/>
            <p:cNvSpPr>
              <a:spLocks/>
            </p:cNvSpPr>
            <p:nvPr/>
          </p:nvSpPr>
          <p:spPr bwMode="auto">
            <a:xfrm>
              <a:off x="2634" y="2756"/>
              <a:ext cx="1583" cy="857"/>
            </a:xfrm>
            <a:custGeom>
              <a:avLst/>
              <a:gdLst>
                <a:gd name="T0" fmla="*/ 320 w 1583"/>
                <a:gd name="T1" fmla="*/ 424 h 857"/>
                <a:gd name="T2" fmla="*/ 1564 w 1583"/>
                <a:gd name="T3" fmla="*/ 0 h 857"/>
                <a:gd name="T4" fmla="*/ 1561 w 1583"/>
                <a:gd name="T5" fmla="*/ 7 h 857"/>
                <a:gd name="T6" fmla="*/ 1555 w 1583"/>
                <a:gd name="T7" fmla="*/ 32 h 857"/>
                <a:gd name="T8" fmla="*/ 1555 w 1583"/>
                <a:gd name="T9" fmla="*/ 48 h 857"/>
                <a:gd name="T10" fmla="*/ 1554 w 1583"/>
                <a:gd name="T11" fmla="*/ 68 h 857"/>
                <a:gd name="T12" fmla="*/ 1552 w 1583"/>
                <a:gd name="T13" fmla="*/ 84 h 857"/>
                <a:gd name="T14" fmla="*/ 1552 w 1583"/>
                <a:gd name="T15" fmla="*/ 102 h 857"/>
                <a:gd name="T16" fmla="*/ 1552 w 1583"/>
                <a:gd name="T17" fmla="*/ 118 h 857"/>
                <a:gd name="T18" fmla="*/ 1552 w 1583"/>
                <a:gd name="T19" fmla="*/ 136 h 857"/>
                <a:gd name="T20" fmla="*/ 1555 w 1583"/>
                <a:gd name="T21" fmla="*/ 155 h 857"/>
                <a:gd name="T22" fmla="*/ 1557 w 1583"/>
                <a:gd name="T23" fmla="*/ 172 h 857"/>
                <a:gd name="T24" fmla="*/ 1558 w 1583"/>
                <a:gd name="T25" fmla="*/ 189 h 857"/>
                <a:gd name="T26" fmla="*/ 1563 w 1583"/>
                <a:gd name="T27" fmla="*/ 206 h 857"/>
                <a:gd name="T28" fmla="*/ 1568 w 1583"/>
                <a:gd name="T29" fmla="*/ 224 h 857"/>
                <a:gd name="T30" fmla="*/ 1571 w 1583"/>
                <a:gd name="T31" fmla="*/ 239 h 857"/>
                <a:gd name="T32" fmla="*/ 1575 w 1583"/>
                <a:gd name="T33" fmla="*/ 259 h 857"/>
                <a:gd name="T34" fmla="*/ 1582 w 1583"/>
                <a:gd name="T35" fmla="*/ 273 h 857"/>
                <a:gd name="T36" fmla="*/ 289 w 1583"/>
                <a:gd name="T37" fmla="*/ 856 h 857"/>
                <a:gd name="T38" fmla="*/ 0 w 1583"/>
                <a:gd name="T39" fmla="*/ 548 h 857"/>
                <a:gd name="T40" fmla="*/ 320 w 1583"/>
                <a:gd name="T41" fmla="*/ 424 h 857"/>
                <a:gd name="T42" fmla="*/ 320 w 1583"/>
                <a:gd name="T43" fmla="*/ 424 h 85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583"/>
                <a:gd name="T67" fmla="*/ 0 h 857"/>
                <a:gd name="T68" fmla="*/ 1583 w 1583"/>
                <a:gd name="T69" fmla="*/ 857 h 85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583" h="857">
                  <a:moveTo>
                    <a:pt x="320" y="424"/>
                  </a:moveTo>
                  <a:lnTo>
                    <a:pt x="1564" y="0"/>
                  </a:lnTo>
                  <a:lnTo>
                    <a:pt x="1561" y="7"/>
                  </a:lnTo>
                  <a:lnTo>
                    <a:pt x="1555" y="32"/>
                  </a:lnTo>
                  <a:lnTo>
                    <a:pt x="1555" y="48"/>
                  </a:lnTo>
                  <a:lnTo>
                    <a:pt x="1554" y="68"/>
                  </a:lnTo>
                  <a:lnTo>
                    <a:pt x="1552" y="84"/>
                  </a:lnTo>
                  <a:lnTo>
                    <a:pt x="1552" y="102"/>
                  </a:lnTo>
                  <a:lnTo>
                    <a:pt x="1552" y="118"/>
                  </a:lnTo>
                  <a:lnTo>
                    <a:pt x="1552" y="136"/>
                  </a:lnTo>
                  <a:lnTo>
                    <a:pt x="1555" y="155"/>
                  </a:lnTo>
                  <a:lnTo>
                    <a:pt x="1557" y="172"/>
                  </a:lnTo>
                  <a:lnTo>
                    <a:pt x="1558" y="189"/>
                  </a:lnTo>
                  <a:lnTo>
                    <a:pt x="1563" y="206"/>
                  </a:lnTo>
                  <a:lnTo>
                    <a:pt x="1568" y="224"/>
                  </a:lnTo>
                  <a:lnTo>
                    <a:pt x="1571" y="239"/>
                  </a:lnTo>
                  <a:lnTo>
                    <a:pt x="1575" y="259"/>
                  </a:lnTo>
                  <a:lnTo>
                    <a:pt x="1582" y="273"/>
                  </a:lnTo>
                  <a:lnTo>
                    <a:pt x="289" y="856"/>
                  </a:lnTo>
                  <a:lnTo>
                    <a:pt x="0" y="548"/>
                  </a:lnTo>
                  <a:lnTo>
                    <a:pt x="320" y="424"/>
                  </a:lnTo>
                </a:path>
              </a:pathLst>
            </a:custGeom>
            <a:solidFill>
              <a:srgbClr val="FFFFFF"/>
            </a:solidFill>
            <a:ln w="12700" cap="rnd">
              <a:noFill/>
              <a:round/>
              <a:headEnd/>
              <a:tailEnd/>
            </a:ln>
          </p:spPr>
          <p:txBody>
            <a:bodyPr/>
            <a:lstStyle/>
            <a:p>
              <a:endParaRPr lang="en-GB"/>
            </a:p>
          </p:txBody>
        </p:sp>
        <p:sp>
          <p:nvSpPr>
            <p:cNvPr id="20490" name="Freeform 9"/>
            <p:cNvSpPr>
              <a:spLocks/>
            </p:cNvSpPr>
            <p:nvPr/>
          </p:nvSpPr>
          <p:spPr bwMode="auto">
            <a:xfrm>
              <a:off x="2634" y="2756"/>
              <a:ext cx="1583" cy="857"/>
            </a:xfrm>
            <a:custGeom>
              <a:avLst/>
              <a:gdLst>
                <a:gd name="T0" fmla="*/ 320 w 1583"/>
                <a:gd name="T1" fmla="*/ 424 h 857"/>
                <a:gd name="T2" fmla="*/ 1564 w 1583"/>
                <a:gd name="T3" fmla="*/ 0 h 857"/>
                <a:gd name="T4" fmla="*/ 1561 w 1583"/>
                <a:gd name="T5" fmla="*/ 7 h 857"/>
                <a:gd name="T6" fmla="*/ 1555 w 1583"/>
                <a:gd name="T7" fmla="*/ 32 h 857"/>
                <a:gd name="T8" fmla="*/ 1555 w 1583"/>
                <a:gd name="T9" fmla="*/ 48 h 857"/>
                <a:gd name="T10" fmla="*/ 1554 w 1583"/>
                <a:gd name="T11" fmla="*/ 68 h 857"/>
                <a:gd name="T12" fmla="*/ 1552 w 1583"/>
                <a:gd name="T13" fmla="*/ 84 h 857"/>
                <a:gd name="T14" fmla="*/ 1552 w 1583"/>
                <a:gd name="T15" fmla="*/ 102 h 857"/>
                <a:gd name="T16" fmla="*/ 1552 w 1583"/>
                <a:gd name="T17" fmla="*/ 118 h 857"/>
                <a:gd name="T18" fmla="*/ 1552 w 1583"/>
                <a:gd name="T19" fmla="*/ 136 h 857"/>
                <a:gd name="T20" fmla="*/ 1555 w 1583"/>
                <a:gd name="T21" fmla="*/ 155 h 857"/>
                <a:gd name="T22" fmla="*/ 1557 w 1583"/>
                <a:gd name="T23" fmla="*/ 172 h 857"/>
                <a:gd name="T24" fmla="*/ 1558 w 1583"/>
                <a:gd name="T25" fmla="*/ 189 h 857"/>
                <a:gd name="T26" fmla="*/ 1563 w 1583"/>
                <a:gd name="T27" fmla="*/ 206 h 857"/>
                <a:gd name="T28" fmla="*/ 1568 w 1583"/>
                <a:gd name="T29" fmla="*/ 224 h 857"/>
                <a:gd name="T30" fmla="*/ 1571 w 1583"/>
                <a:gd name="T31" fmla="*/ 239 h 857"/>
                <a:gd name="T32" fmla="*/ 1575 w 1583"/>
                <a:gd name="T33" fmla="*/ 259 h 857"/>
                <a:gd name="T34" fmla="*/ 1582 w 1583"/>
                <a:gd name="T35" fmla="*/ 273 h 857"/>
                <a:gd name="T36" fmla="*/ 289 w 1583"/>
                <a:gd name="T37" fmla="*/ 856 h 857"/>
                <a:gd name="T38" fmla="*/ 0 w 1583"/>
                <a:gd name="T39" fmla="*/ 548 h 857"/>
                <a:gd name="T40" fmla="*/ 320 w 1583"/>
                <a:gd name="T41" fmla="*/ 424 h 857"/>
                <a:gd name="T42" fmla="*/ 320 w 1583"/>
                <a:gd name="T43" fmla="*/ 424 h 85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583"/>
                <a:gd name="T67" fmla="*/ 0 h 857"/>
                <a:gd name="T68" fmla="*/ 1583 w 1583"/>
                <a:gd name="T69" fmla="*/ 857 h 85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583" h="857">
                  <a:moveTo>
                    <a:pt x="320" y="424"/>
                  </a:moveTo>
                  <a:lnTo>
                    <a:pt x="1564" y="0"/>
                  </a:lnTo>
                  <a:lnTo>
                    <a:pt x="1561" y="7"/>
                  </a:lnTo>
                  <a:lnTo>
                    <a:pt x="1555" y="32"/>
                  </a:lnTo>
                  <a:lnTo>
                    <a:pt x="1555" y="48"/>
                  </a:lnTo>
                  <a:lnTo>
                    <a:pt x="1554" y="68"/>
                  </a:lnTo>
                  <a:lnTo>
                    <a:pt x="1552" y="84"/>
                  </a:lnTo>
                  <a:lnTo>
                    <a:pt x="1552" y="102"/>
                  </a:lnTo>
                  <a:lnTo>
                    <a:pt x="1552" y="118"/>
                  </a:lnTo>
                  <a:lnTo>
                    <a:pt x="1552" y="136"/>
                  </a:lnTo>
                  <a:lnTo>
                    <a:pt x="1555" y="155"/>
                  </a:lnTo>
                  <a:lnTo>
                    <a:pt x="1557" y="172"/>
                  </a:lnTo>
                  <a:lnTo>
                    <a:pt x="1558" y="189"/>
                  </a:lnTo>
                  <a:lnTo>
                    <a:pt x="1563" y="206"/>
                  </a:lnTo>
                  <a:lnTo>
                    <a:pt x="1568" y="224"/>
                  </a:lnTo>
                  <a:lnTo>
                    <a:pt x="1571" y="239"/>
                  </a:lnTo>
                  <a:lnTo>
                    <a:pt x="1575" y="259"/>
                  </a:lnTo>
                  <a:lnTo>
                    <a:pt x="1582" y="273"/>
                  </a:lnTo>
                  <a:lnTo>
                    <a:pt x="289" y="856"/>
                  </a:lnTo>
                  <a:lnTo>
                    <a:pt x="0" y="548"/>
                  </a:lnTo>
                  <a:lnTo>
                    <a:pt x="320" y="424"/>
                  </a:lnTo>
                </a:path>
              </a:pathLst>
            </a:custGeom>
            <a:noFill/>
            <a:ln w="12700" cap="rnd">
              <a:solidFill>
                <a:srgbClr val="000000"/>
              </a:solidFill>
              <a:round/>
              <a:headEnd/>
              <a:tailEnd/>
            </a:ln>
          </p:spPr>
          <p:txBody>
            <a:bodyPr/>
            <a:lstStyle/>
            <a:p>
              <a:endParaRPr lang="en-GB"/>
            </a:p>
          </p:txBody>
        </p:sp>
        <p:sp>
          <p:nvSpPr>
            <p:cNvPr id="20491" name="Freeform 10"/>
            <p:cNvSpPr>
              <a:spLocks/>
            </p:cNvSpPr>
            <p:nvPr/>
          </p:nvSpPr>
          <p:spPr bwMode="auto">
            <a:xfrm>
              <a:off x="2917" y="2993"/>
              <a:ext cx="1342" cy="623"/>
            </a:xfrm>
            <a:custGeom>
              <a:avLst/>
              <a:gdLst>
                <a:gd name="T0" fmla="*/ 1337 w 1342"/>
                <a:gd name="T1" fmla="*/ 0 h 623"/>
                <a:gd name="T2" fmla="*/ 1341 w 1342"/>
                <a:gd name="T3" fmla="*/ 10 h 623"/>
                <a:gd name="T4" fmla="*/ 1337 w 1342"/>
                <a:gd name="T5" fmla="*/ 18 h 623"/>
                <a:gd name="T6" fmla="*/ 1329 w 1342"/>
                <a:gd name="T7" fmla="*/ 27 h 623"/>
                <a:gd name="T8" fmla="*/ 1318 w 1342"/>
                <a:gd name="T9" fmla="*/ 31 h 623"/>
                <a:gd name="T10" fmla="*/ 0 w 1342"/>
                <a:gd name="T11" fmla="*/ 622 h 623"/>
                <a:gd name="T12" fmla="*/ 0 60000 65536"/>
                <a:gd name="T13" fmla="*/ 0 60000 65536"/>
                <a:gd name="T14" fmla="*/ 0 60000 65536"/>
                <a:gd name="T15" fmla="*/ 0 60000 65536"/>
                <a:gd name="T16" fmla="*/ 0 60000 65536"/>
                <a:gd name="T17" fmla="*/ 0 60000 65536"/>
                <a:gd name="T18" fmla="*/ 0 w 1342"/>
                <a:gd name="T19" fmla="*/ 0 h 623"/>
                <a:gd name="T20" fmla="*/ 1342 w 1342"/>
                <a:gd name="T21" fmla="*/ 623 h 623"/>
              </a:gdLst>
              <a:ahLst/>
              <a:cxnLst>
                <a:cxn ang="T12">
                  <a:pos x="T0" y="T1"/>
                </a:cxn>
                <a:cxn ang="T13">
                  <a:pos x="T2" y="T3"/>
                </a:cxn>
                <a:cxn ang="T14">
                  <a:pos x="T4" y="T5"/>
                </a:cxn>
                <a:cxn ang="T15">
                  <a:pos x="T6" y="T7"/>
                </a:cxn>
                <a:cxn ang="T16">
                  <a:pos x="T8" y="T9"/>
                </a:cxn>
                <a:cxn ang="T17">
                  <a:pos x="T10" y="T11"/>
                </a:cxn>
              </a:cxnLst>
              <a:rect l="T18" t="T19" r="T20" b="T21"/>
              <a:pathLst>
                <a:path w="1342" h="623">
                  <a:moveTo>
                    <a:pt x="1337" y="0"/>
                  </a:moveTo>
                  <a:lnTo>
                    <a:pt x="1341" y="10"/>
                  </a:lnTo>
                  <a:lnTo>
                    <a:pt x="1337" y="18"/>
                  </a:lnTo>
                  <a:lnTo>
                    <a:pt x="1329" y="27"/>
                  </a:lnTo>
                  <a:lnTo>
                    <a:pt x="1318" y="31"/>
                  </a:lnTo>
                  <a:lnTo>
                    <a:pt x="0" y="622"/>
                  </a:lnTo>
                </a:path>
              </a:pathLst>
            </a:custGeom>
            <a:noFill/>
            <a:ln w="12700" cap="rnd">
              <a:solidFill>
                <a:srgbClr val="000000"/>
              </a:solidFill>
              <a:round/>
              <a:headEnd/>
              <a:tailEnd/>
            </a:ln>
          </p:spPr>
          <p:txBody>
            <a:bodyPr/>
            <a:lstStyle/>
            <a:p>
              <a:endParaRPr lang="en-GB"/>
            </a:p>
          </p:txBody>
        </p:sp>
        <p:sp>
          <p:nvSpPr>
            <p:cNvPr id="20492" name="Freeform 11"/>
            <p:cNvSpPr>
              <a:spLocks/>
            </p:cNvSpPr>
            <p:nvPr/>
          </p:nvSpPr>
          <p:spPr bwMode="auto">
            <a:xfrm>
              <a:off x="1243" y="2427"/>
              <a:ext cx="1695" cy="1222"/>
            </a:xfrm>
            <a:custGeom>
              <a:avLst/>
              <a:gdLst>
                <a:gd name="T0" fmla="*/ 90 w 1695"/>
                <a:gd name="T1" fmla="*/ 0 h 1222"/>
                <a:gd name="T2" fmla="*/ 1691 w 1695"/>
                <a:gd name="T3" fmla="*/ 752 h 1222"/>
                <a:gd name="T4" fmla="*/ 1683 w 1695"/>
                <a:gd name="T5" fmla="*/ 763 h 1222"/>
                <a:gd name="T6" fmla="*/ 1676 w 1695"/>
                <a:gd name="T7" fmla="*/ 772 h 1222"/>
                <a:gd name="T8" fmla="*/ 1662 w 1695"/>
                <a:gd name="T9" fmla="*/ 794 h 1222"/>
                <a:gd name="T10" fmla="*/ 1651 w 1695"/>
                <a:gd name="T11" fmla="*/ 822 h 1222"/>
                <a:gd name="T12" fmla="*/ 1640 w 1695"/>
                <a:gd name="T13" fmla="*/ 852 h 1222"/>
                <a:gd name="T14" fmla="*/ 1633 w 1695"/>
                <a:gd name="T15" fmla="*/ 884 h 1222"/>
                <a:gd name="T16" fmla="*/ 1628 w 1695"/>
                <a:gd name="T17" fmla="*/ 919 h 1222"/>
                <a:gd name="T18" fmla="*/ 1626 w 1695"/>
                <a:gd name="T19" fmla="*/ 955 h 1222"/>
                <a:gd name="T20" fmla="*/ 1624 w 1695"/>
                <a:gd name="T21" fmla="*/ 992 h 1222"/>
                <a:gd name="T22" fmla="*/ 1625 w 1695"/>
                <a:gd name="T23" fmla="*/ 1027 h 1222"/>
                <a:gd name="T24" fmla="*/ 1628 w 1695"/>
                <a:gd name="T25" fmla="*/ 1063 h 1222"/>
                <a:gd name="T26" fmla="*/ 1634 w 1695"/>
                <a:gd name="T27" fmla="*/ 1097 h 1222"/>
                <a:gd name="T28" fmla="*/ 1642 w 1695"/>
                <a:gd name="T29" fmla="*/ 1128 h 1222"/>
                <a:gd name="T30" fmla="*/ 1653 w 1695"/>
                <a:gd name="T31" fmla="*/ 1156 h 1222"/>
                <a:gd name="T32" fmla="*/ 1664 w 1695"/>
                <a:gd name="T33" fmla="*/ 1180 h 1222"/>
                <a:gd name="T34" fmla="*/ 1678 w 1695"/>
                <a:gd name="T35" fmla="*/ 1203 h 1222"/>
                <a:gd name="T36" fmla="*/ 1694 w 1695"/>
                <a:gd name="T37" fmla="*/ 1221 h 1222"/>
                <a:gd name="T38" fmla="*/ 46 w 1695"/>
                <a:gd name="T39" fmla="*/ 392 h 1222"/>
                <a:gd name="T40" fmla="*/ 39 w 1695"/>
                <a:gd name="T41" fmla="*/ 385 h 1222"/>
                <a:gd name="T42" fmla="*/ 24 w 1695"/>
                <a:gd name="T43" fmla="*/ 359 h 1222"/>
                <a:gd name="T44" fmla="*/ 15 w 1695"/>
                <a:gd name="T45" fmla="*/ 335 h 1222"/>
                <a:gd name="T46" fmla="*/ 8 w 1695"/>
                <a:gd name="T47" fmla="*/ 313 h 1222"/>
                <a:gd name="T48" fmla="*/ 4 w 1695"/>
                <a:gd name="T49" fmla="*/ 286 h 1222"/>
                <a:gd name="T50" fmla="*/ 2 w 1695"/>
                <a:gd name="T51" fmla="*/ 257 h 1222"/>
                <a:gd name="T52" fmla="*/ 0 w 1695"/>
                <a:gd name="T53" fmla="*/ 227 h 1222"/>
                <a:gd name="T54" fmla="*/ 3 w 1695"/>
                <a:gd name="T55" fmla="*/ 198 h 1222"/>
                <a:gd name="T56" fmla="*/ 6 w 1695"/>
                <a:gd name="T57" fmla="*/ 168 h 1222"/>
                <a:gd name="T58" fmla="*/ 12 w 1695"/>
                <a:gd name="T59" fmla="*/ 138 h 1222"/>
                <a:gd name="T60" fmla="*/ 19 w 1695"/>
                <a:gd name="T61" fmla="*/ 111 h 1222"/>
                <a:gd name="T62" fmla="*/ 30 w 1695"/>
                <a:gd name="T63" fmla="*/ 82 h 1222"/>
                <a:gd name="T64" fmla="*/ 41 w 1695"/>
                <a:gd name="T65" fmla="*/ 60 h 1222"/>
                <a:gd name="T66" fmla="*/ 56 w 1695"/>
                <a:gd name="T67" fmla="*/ 36 h 1222"/>
                <a:gd name="T68" fmla="*/ 72 w 1695"/>
                <a:gd name="T69" fmla="*/ 18 h 1222"/>
                <a:gd name="T70" fmla="*/ 90 w 1695"/>
                <a:gd name="T71" fmla="*/ 0 h 1222"/>
                <a:gd name="T72" fmla="*/ 90 w 1695"/>
                <a:gd name="T73" fmla="*/ 0 h 12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695"/>
                <a:gd name="T112" fmla="*/ 0 h 1222"/>
                <a:gd name="T113" fmla="*/ 1695 w 1695"/>
                <a:gd name="T114" fmla="*/ 1222 h 12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695" h="1222">
                  <a:moveTo>
                    <a:pt x="90" y="0"/>
                  </a:moveTo>
                  <a:lnTo>
                    <a:pt x="1691" y="752"/>
                  </a:lnTo>
                  <a:lnTo>
                    <a:pt x="1683" y="763"/>
                  </a:lnTo>
                  <a:lnTo>
                    <a:pt x="1676" y="772"/>
                  </a:lnTo>
                  <a:lnTo>
                    <a:pt x="1662" y="794"/>
                  </a:lnTo>
                  <a:lnTo>
                    <a:pt x="1651" y="822"/>
                  </a:lnTo>
                  <a:lnTo>
                    <a:pt x="1640" y="852"/>
                  </a:lnTo>
                  <a:lnTo>
                    <a:pt x="1633" y="884"/>
                  </a:lnTo>
                  <a:lnTo>
                    <a:pt x="1628" y="919"/>
                  </a:lnTo>
                  <a:lnTo>
                    <a:pt x="1626" y="955"/>
                  </a:lnTo>
                  <a:lnTo>
                    <a:pt x="1624" y="992"/>
                  </a:lnTo>
                  <a:lnTo>
                    <a:pt x="1625" y="1027"/>
                  </a:lnTo>
                  <a:lnTo>
                    <a:pt x="1628" y="1063"/>
                  </a:lnTo>
                  <a:lnTo>
                    <a:pt x="1634" y="1097"/>
                  </a:lnTo>
                  <a:lnTo>
                    <a:pt x="1642" y="1128"/>
                  </a:lnTo>
                  <a:lnTo>
                    <a:pt x="1653" y="1156"/>
                  </a:lnTo>
                  <a:lnTo>
                    <a:pt x="1664" y="1180"/>
                  </a:lnTo>
                  <a:lnTo>
                    <a:pt x="1678" y="1203"/>
                  </a:lnTo>
                  <a:lnTo>
                    <a:pt x="1694" y="1221"/>
                  </a:lnTo>
                  <a:lnTo>
                    <a:pt x="46" y="392"/>
                  </a:lnTo>
                  <a:lnTo>
                    <a:pt x="39" y="385"/>
                  </a:lnTo>
                  <a:lnTo>
                    <a:pt x="24" y="359"/>
                  </a:lnTo>
                  <a:lnTo>
                    <a:pt x="15" y="335"/>
                  </a:lnTo>
                  <a:lnTo>
                    <a:pt x="8" y="313"/>
                  </a:lnTo>
                  <a:lnTo>
                    <a:pt x="4" y="286"/>
                  </a:lnTo>
                  <a:lnTo>
                    <a:pt x="2" y="257"/>
                  </a:lnTo>
                  <a:lnTo>
                    <a:pt x="0" y="227"/>
                  </a:lnTo>
                  <a:lnTo>
                    <a:pt x="3" y="198"/>
                  </a:lnTo>
                  <a:lnTo>
                    <a:pt x="6" y="168"/>
                  </a:lnTo>
                  <a:lnTo>
                    <a:pt x="12" y="138"/>
                  </a:lnTo>
                  <a:lnTo>
                    <a:pt x="19" y="111"/>
                  </a:lnTo>
                  <a:lnTo>
                    <a:pt x="30" y="82"/>
                  </a:lnTo>
                  <a:lnTo>
                    <a:pt x="41" y="60"/>
                  </a:lnTo>
                  <a:lnTo>
                    <a:pt x="56" y="36"/>
                  </a:lnTo>
                  <a:lnTo>
                    <a:pt x="72" y="18"/>
                  </a:lnTo>
                  <a:lnTo>
                    <a:pt x="90" y="0"/>
                  </a:lnTo>
                </a:path>
              </a:pathLst>
            </a:custGeom>
            <a:solidFill>
              <a:srgbClr val="0000FF"/>
            </a:solidFill>
            <a:ln w="12700" cap="rnd">
              <a:noFill/>
              <a:round/>
              <a:headEnd/>
              <a:tailEnd/>
            </a:ln>
          </p:spPr>
          <p:txBody>
            <a:bodyPr/>
            <a:lstStyle/>
            <a:p>
              <a:endParaRPr lang="en-GB"/>
            </a:p>
          </p:txBody>
        </p:sp>
        <p:sp>
          <p:nvSpPr>
            <p:cNvPr id="20493" name="Freeform 12"/>
            <p:cNvSpPr>
              <a:spLocks/>
            </p:cNvSpPr>
            <p:nvPr/>
          </p:nvSpPr>
          <p:spPr bwMode="auto">
            <a:xfrm>
              <a:off x="1243" y="2427"/>
              <a:ext cx="1695" cy="1222"/>
            </a:xfrm>
            <a:custGeom>
              <a:avLst/>
              <a:gdLst>
                <a:gd name="T0" fmla="*/ 90 w 1695"/>
                <a:gd name="T1" fmla="*/ 0 h 1222"/>
                <a:gd name="T2" fmla="*/ 1691 w 1695"/>
                <a:gd name="T3" fmla="*/ 752 h 1222"/>
                <a:gd name="T4" fmla="*/ 1683 w 1695"/>
                <a:gd name="T5" fmla="*/ 763 h 1222"/>
                <a:gd name="T6" fmla="*/ 1676 w 1695"/>
                <a:gd name="T7" fmla="*/ 772 h 1222"/>
                <a:gd name="T8" fmla="*/ 1662 w 1695"/>
                <a:gd name="T9" fmla="*/ 794 h 1222"/>
                <a:gd name="T10" fmla="*/ 1651 w 1695"/>
                <a:gd name="T11" fmla="*/ 822 h 1222"/>
                <a:gd name="T12" fmla="*/ 1640 w 1695"/>
                <a:gd name="T13" fmla="*/ 852 h 1222"/>
                <a:gd name="T14" fmla="*/ 1633 w 1695"/>
                <a:gd name="T15" fmla="*/ 884 h 1222"/>
                <a:gd name="T16" fmla="*/ 1628 w 1695"/>
                <a:gd name="T17" fmla="*/ 919 h 1222"/>
                <a:gd name="T18" fmla="*/ 1626 w 1695"/>
                <a:gd name="T19" fmla="*/ 955 h 1222"/>
                <a:gd name="T20" fmla="*/ 1624 w 1695"/>
                <a:gd name="T21" fmla="*/ 992 h 1222"/>
                <a:gd name="T22" fmla="*/ 1625 w 1695"/>
                <a:gd name="T23" fmla="*/ 1027 h 1222"/>
                <a:gd name="T24" fmla="*/ 1628 w 1695"/>
                <a:gd name="T25" fmla="*/ 1063 h 1222"/>
                <a:gd name="T26" fmla="*/ 1634 w 1695"/>
                <a:gd name="T27" fmla="*/ 1097 h 1222"/>
                <a:gd name="T28" fmla="*/ 1642 w 1695"/>
                <a:gd name="T29" fmla="*/ 1128 h 1222"/>
                <a:gd name="T30" fmla="*/ 1653 w 1695"/>
                <a:gd name="T31" fmla="*/ 1156 h 1222"/>
                <a:gd name="T32" fmla="*/ 1664 w 1695"/>
                <a:gd name="T33" fmla="*/ 1180 h 1222"/>
                <a:gd name="T34" fmla="*/ 1678 w 1695"/>
                <a:gd name="T35" fmla="*/ 1203 h 1222"/>
                <a:gd name="T36" fmla="*/ 1694 w 1695"/>
                <a:gd name="T37" fmla="*/ 1221 h 1222"/>
                <a:gd name="T38" fmla="*/ 46 w 1695"/>
                <a:gd name="T39" fmla="*/ 392 h 1222"/>
                <a:gd name="T40" fmla="*/ 39 w 1695"/>
                <a:gd name="T41" fmla="*/ 385 h 1222"/>
                <a:gd name="T42" fmla="*/ 24 w 1695"/>
                <a:gd name="T43" fmla="*/ 359 h 1222"/>
                <a:gd name="T44" fmla="*/ 15 w 1695"/>
                <a:gd name="T45" fmla="*/ 335 h 1222"/>
                <a:gd name="T46" fmla="*/ 8 w 1695"/>
                <a:gd name="T47" fmla="*/ 313 h 1222"/>
                <a:gd name="T48" fmla="*/ 4 w 1695"/>
                <a:gd name="T49" fmla="*/ 286 h 1222"/>
                <a:gd name="T50" fmla="*/ 2 w 1695"/>
                <a:gd name="T51" fmla="*/ 257 h 1222"/>
                <a:gd name="T52" fmla="*/ 0 w 1695"/>
                <a:gd name="T53" fmla="*/ 227 h 1222"/>
                <a:gd name="T54" fmla="*/ 3 w 1695"/>
                <a:gd name="T55" fmla="*/ 198 h 1222"/>
                <a:gd name="T56" fmla="*/ 6 w 1695"/>
                <a:gd name="T57" fmla="*/ 168 h 1222"/>
                <a:gd name="T58" fmla="*/ 12 w 1695"/>
                <a:gd name="T59" fmla="*/ 138 h 1222"/>
                <a:gd name="T60" fmla="*/ 19 w 1695"/>
                <a:gd name="T61" fmla="*/ 111 h 1222"/>
                <a:gd name="T62" fmla="*/ 30 w 1695"/>
                <a:gd name="T63" fmla="*/ 82 h 1222"/>
                <a:gd name="T64" fmla="*/ 41 w 1695"/>
                <a:gd name="T65" fmla="*/ 60 h 1222"/>
                <a:gd name="T66" fmla="*/ 56 w 1695"/>
                <a:gd name="T67" fmla="*/ 36 h 1222"/>
                <a:gd name="T68" fmla="*/ 72 w 1695"/>
                <a:gd name="T69" fmla="*/ 18 h 1222"/>
                <a:gd name="T70" fmla="*/ 90 w 1695"/>
                <a:gd name="T71" fmla="*/ 0 h 1222"/>
                <a:gd name="T72" fmla="*/ 90 w 1695"/>
                <a:gd name="T73" fmla="*/ 0 h 122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695"/>
                <a:gd name="T112" fmla="*/ 0 h 1222"/>
                <a:gd name="T113" fmla="*/ 1695 w 1695"/>
                <a:gd name="T114" fmla="*/ 1222 h 122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695" h="1222">
                  <a:moveTo>
                    <a:pt x="90" y="0"/>
                  </a:moveTo>
                  <a:lnTo>
                    <a:pt x="1691" y="752"/>
                  </a:lnTo>
                  <a:lnTo>
                    <a:pt x="1683" y="763"/>
                  </a:lnTo>
                  <a:lnTo>
                    <a:pt x="1676" y="772"/>
                  </a:lnTo>
                  <a:lnTo>
                    <a:pt x="1662" y="794"/>
                  </a:lnTo>
                  <a:lnTo>
                    <a:pt x="1651" y="822"/>
                  </a:lnTo>
                  <a:lnTo>
                    <a:pt x="1640" y="852"/>
                  </a:lnTo>
                  <a:lnTo>
                    <a:pt x="1633" y="884"/>
                  </a:lnTo>
                  <a:lnTo>
                    <a:pt x="1628" y="919"/>
                  </a:lnTo>
                  <a:lnTo>
                    <a:pt x="1626" y="955"/>
                  </a:lnTo>
                  <a:lnTo>
                    <a:pt x="1624" y="992"/>
                  </a:lnTo>
                  <a:lnTo>
                    <a:pt x="1625" y="1027"/>
                  </a:lnTo>
                  <a:lnTo>
                    <a:pt x="1628" y="1063"/>
                  </a:lnTo>
                  <a:lnTo>
                    <a:pt x="1634" y="1097"/>
                  </a:lnTo>
                  <a:lnTo>
                    <a:pt x="1642" y="1128"/>
                  </a:lnTo>
                  <a:lnTo>
                    <a:pt x="1653" y="1156"/>
                  </a:lnTo>
                  <a:lnTo>
                    <a:pt x="1664" y="1180"/>
                  </a:lnTo>
                  <a:lnTo>
                    <a:pt x="1678" y="1203"/>
                  </a:lnTo>
                  <a:lnTo>
                    <a:pt x="1694" y="1221"/>
                  </a:lnTo>
                  <a:lnTo>
                    <a:pt x="46" y="392"/>
                  </a:lnTo>
                  <a:lnTo>
                    <a:pt x="39" y="385"/>
                  </a:lnTo>
                  <a:lnTo>
                    <a:pt x="24" y="359"/>
                  </a:lnTo>
                  <a:lnTo>
                    <a:pt x="15" y="335"/>
                  </a:lnTo>
                  <a:lnTo>
                    <a:pt x="8" y="313"/>
                  </a:lnTo>
                  <a:lnTo>
                    <a:pt x="4" y="286"/>
                  </a:lnTo>
                  <a:lnTo>
                    <a:pt x="2" y="257"/>
                  </a:lnTo>
                  <a:lnTo>
                    <a:pt x="0" y="227"/>
                  </a:lnTo>
                  <a:lnTo>
                    <a:pt x="3" y="198"/>
                  </a:lnTo>
                  <a:lnTo>
                    <a:pt x="6" y="168"/>
                  </a:lnTo>
                  <a:lnTo>
                    <a:pt x="12" y="138"/>
                  </a:lnTo>
                  <a:lnTo>
                    <a:pt x="19" y="111"/>
                  </a:lnTo>
                  <a:lnTo>
                    <a:pt x="30" y="82"/>
                  </a:lnTo>
                  <a:lnTo>
                    <a:pt x="41" y="60"/>
                  </a:lnTo>
                  <a:lnTo>
                    <a:pt x="56" y="36"/>
                  </a:lnTo>
                  <a:lnTo>
                    <a:pt x="72" y="18"/>
                  </a:lnTo>
                  <a:lnTo>
                    <a:pt x="90" y="0"/>
                  </a:lnTo>
                </a:path>
              </a:pathLst>
            </a:custGeom>
            <a:noFill/>
            <a:ln w="12700" cap="rnd">
              <a:solidFill>
                <a:srgbClr val="000000"/>
              </a:solidFill>
              <a:round/>
              <a:headEnd/>
              <a:tailEnd/>
            </a:ln>
          </p:spPr>
          <p:txBody>
            <a:bodyPr/>
            <a:lstStyle/>
            <a:p>
              <a:endParaRPr lang="en-GB"/>
            </a:p>
          </p:txBody>
        </p:sp>
        <p:sp>
          <p:nvSpPr>
            <p:cNvPr id="20494" name="Freeform 13"/>
            <p:cNvSpPr>
              <a:spLocks/>
            </p:cNvSpPr>
            <p:nvPr/>
          </p:nvSpPr>
          <p:spPr bwMode="auto">
            <a:xfrm>
              <a:off x="1332" y="2267"/>
              <a:ext cx="2932" cy="928"/>
            </a:xfrm>
            <a:custGeom>
              <a:avLst/>
              <a:gdLst>
                <a:gd name="T0" fmla="*/ 1 w 2932"/>
                <a:gd name="T1" fmla="*/ 160 h 928"/>
                <a:gd name="T2" fmla="*/ 48 w 2932"/>
                <a:gd name="T3" fmla="*/ 168 h 928"/>
                <a:gd name="T4" fmla="*/ 1330 w 2932"/>
                <a:gd name="T5" fmla="*/ 1 h 928"/>
                <a:gd name="T6" fmla="*/ 1339 w 2932"/>
                <a:gd name="T7" fmla="*/ 1 h 928"/>
                <a:gd name="T8" fmla="*/ 1351 w 2932"/>
                <a:gd name="T9" fmla="*/ 0 h 928"/>
                <a:gd name="T10" fmla="*/ 1360 w 2932"/>
                <a:gd name="T11" fmla="*/ 1 h 928"/>
                <a:gd name="T12" fmla="*/ 1370 w 2932"/>
                <a:gd name="T13" fmla="*/ 0 h 928"/>
                <a:gd name="T14" fmla="*/ 1379 w 2932"/>
                <a:gd name="T15" fmla="*/ 1 h 928"/>
                <a:gd name="T16" fmla="*/ 1388 w 2932"/>
                <a:gd name="T17" fmla="*/ 1 h 928"/>
                <a:gd name="T18" fmla="*/ 1398 w 2932"/>
                <a:gd name="T19" fmla="*/ 1 h 928"/>
                <a:gd name="T20" fmla="*/ 1406 w 2932"/>
                <a:gd name="T21" fmla="*/ 2 h 928"/>
                <a:gd name="T22" fmla="*/ 1415 w 2932"/>
                <a:gd name="T23" fmla="*/ 2 h 928"/>
                <a:gd name="T24" fmla="*/ 1423 w 2932"/>
                <a:gd name="T25" fmla="*/ 3 h 928"/>
                <a:gd name="T26" fmla="*/ 1432 w 2932"/>
                <a:gd name="T27" fmla="*/ 6 h 928"/>
                <a:gd name="T28" fmla="*/ 1442 w 2932"/>
                <a:gd name="T29" fmla="*/ 10 h 928"/>
                <a:gd name="T30" fmla="*/ 1450 w 2932"/>
                <a:gd name="T31" fmla="*/ 13 h 928"/>
                <a:gd name="T32" fmla="*/ 1458 w 2932"/>
                <a:gd name="T33" fmla="*/ 15 h 928"/>
                <a:gd name="T34" fmla="*/ 1467 w 2932"/>
                <a:gd name="T35" fmla="*/ 15 h 928"/>
                <a:gd name="T36" fmla="*/ 1475 w 2932"/>
                <a:gd name="T37" fmla="*/ 19 h 928"/>
                <a:gd name="T38" fmla="*/ 2849 w 2932"/>
                <a:gd name="T39" fmla="*/ 398 h 928"/>
                <a:gd name="T40" fmla="*/ 2857 w 2932"/>
                <a:gd name="T41" fmla="*/ 401 h 928"/>
                <a:gd name="T42" fmla="*/ 2864 w 2932"/>
                <a:gd name="T43" fmla="*/ 402 h 928"/>
                <a:gd name="T44" fmla="*/ 2878 w 2932"/>
                <a:gd name="T45" fmla="*/ 408 h 928"/>
                <a:gd name="T46" fmla="*/ 2892 w 2932"/>
                <a:gd name="T47" fmla="*/ 412 h 928"/>
                <a:gd name="T48" fmla="*/ 2904 w 2932"/>
                <a:gd name="T49" fmla="*/ 416 h 928"/>
                <a:gd name="T50" fmla="*/ 2913 w 2932"/>
                <a:gd name="T51" fmla="*/ 422 h 928"/>
                <a:gd name="T52" fmla="*/ 2921 w 2932"/>
                <a:gd name="T53" fmla="*/ 428 h 928"/>
                <a:gd name="T54" fmla="*/ 2928 w 2932"/>
                <a:gd name="T55" fmla="*/ 436 h 928"/>
                <a:gd name="T56" fmla="*/ 2931 w 2932"/>
                <a:gd name="T57" fmla="*/ 445 h 928"/>
                <a:gd name="T58" fmla="*/ 2921 w 2932"/>
                <a:gd name="T59" fmla="*/ 458 h 928"/>
                <a:gd name="T60" fmla="*/ 2913 w 2932"/>
                <a:gd name="T61" fmla="*/ 464 h 928"/>
                <a:gd name="T62" fmla="*/ 2901 w 2932"/>
                <a:gd name="T63" fmla="*/ 469 h 928"/>
                <a:gd name="T64" fmla="*/ 2889 w 2932"/>
                <a:gd name="T65" fmla="*/ 475 h 928"/>
                <a:gd name="T66" fmla="*/ 2874 w 2932"/>
                <a:gd name="T67" fmla="*/ 481 h 928"/>
                <a:gd name="T68" fmla="*/ 1650 w 2932"/>
                <a:gd name="T69" fmla="*/ 927 h 928"/>
                <a:gd name="T70" fmla="*/ 1601 w 2932"/>
                <a:gd name="T71" fmla="*/ 916 h 928"/>
                <a:gd name="T72" fmla="*/ 0 w 2932"/>
                <a:gd name="T73" fmla="*/ 166 h 928"/>
                <a:gd name="T74" fmla="*/ 1 w 2932"/>
                <a:gd name="T75" fmla="*/ 160 h 928"/>
                <a:gd name="T76" fmla="*/ 1 w 2932"/>
                <a:gd name="T77" fmla="*/ 160 h 92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932"/>
                <a:gd name="T118" fmla="*/ 0 h 928"/>
                <a:gd name="T119" fmla="*/ 2932 w 2932"/>
                <a:gd name="T120" fmla="*/ 928 h 928"/>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932" h="928">
                  <a:moveTo>
                    <a:pt x="1" y="160"/>
                  </a:moveTo>
                  <a:lnTo>
                    <a:pt x="48" y="168"/>
                  </a:lnTo>
                  <a:lnTo>
                    <a:pt x="1330" y="1"/>
                  </a:lnTo>
                  <a:lnTo>
                    <a:pt x="1339" y="1"/>
                  </a:lnTo>
                  <a:lnTo>
                    <a:pt x="1351" y="0"/>
                  </a:lnTo>
                  <a:lnTo>
                    <a:pt x="1360" y="1"/>
                  </a:lnTo>
                  <a:lnTo>
                    <a:pt x="1370" y="0"/>
                  </a:lnTo>
                  <a:lnTo>
                    <a:pt x="1379" y="1"/>
                  </a:lnTo>
                  <a:lnTo>
                    <a:pt x="1388" y="1"/>
                  </a:lnTo>
                  <a:lnTo>
                    <a:pt x="1398" y="1"/>
                  </a:lnTo>
                  <a:lnTo>
                    <a:pt x="1406" y="2"/>
                  </a:lnTo>
                  <a:lnTo>
                    <a:pt x="1415" y="2"/>
                  </a:lnTo>
                  <a:lnTo>
                    <a:pt x="1423" y="3"/>
                  </a:lnTo>
                  <a:lnTo>
                    <a:pt x="1432" y="6"/>
                  </a:lnTo>
                  <a:lnTo>
                    <a:pt x="1442" y="10"/>
                  </a:lnTo>
                  <a:lnTo>
                    <a:pt x="1450" y="13"/>
                  </a:lnTo>
                  <a:lnTo>
                    <a:pt x="1458" y="15"/>
                  </a:lnTo>
                  <a:lnTo>
                    <a:pt x="1467" y="15"/>
                  </a:lnTo>
                  <a:lnTo>
                    <a:pt x="1475" y="19"/>
                  </a:lnTo>
                  <a:lnTo>
                    <a:pt x="2849" y="398"/>
                  </a:lnTo>
                  <a:lnTo>
                    <a:pt x="2857" y="401"/>
                  </a:lnTo>
                  <a:lnTo>
                    <a:pt x="2864" y="402"/>
                  </a:lnTo>
                  <a:lnTo>
                    <a:pt x="2878" y="408"/>
                  </a:lnTo>
                  <a:lnTo>
                    <a:pt x="2892" y="412"/>
                  </a:lnTo>
                  <a:lnTo>
                    <a:pt x="2904" y="416"/>
                  </a:lnTo>
                  <a:lnTo>
                    <a:pt x="2913" y="422"/>
                  </a:lnTo>
                  <a:lnTo>
                    <a:pt x="2921" y="428"/>
                  </a:lnTo>
                  <a:lnTo>
                    <a:pt x="2928" y="436"/>
                  </a:lnTo>
                  <a:lnTo>
                    <a:pt x="2931" y="445"/>
                  </a:lnTo>
                  <a:lnTo>
                    <a:pt x="2921" y="458"/>
                  </a:lnTo>
                  <a:lnTo>
                    <a:pt x="2913" y="464"/>
                  </a:lnTo>
                  <a:lnTo>
                    <a:pt x="2901" y="469"/>
                  </a:lnTo>
                  <a:lnTo>
                    <a:pt x="2889" y="475"/>
                  </a:lnTo>
                  <a:lnTo>
                    <a:pt x="2874" y="481"/>
                  </a:lnTo>
                  <a:lnTo>
                    <a:pt x="1650" y="927"/>
                  </a:lnTo>
                  <a:lnTo>
                    <a:pt x="1601" y="916"/>
                  </a:lnTo>
                  <a:lnTo>
                    <a:pt x="0" y="166"/>
                  </a:lnTo>
                  <a:lnTo>
                    <a:pt x="1" y="160"/>
                  </a:lnTo>
                </a:path>
              </a:pathLst>
            </a:custGeom>
            <a:solidFill>
              <a:srgbClr val="0000FF"/>
            </a:solidFill>
            <a:ln w="12700" cap="rnd">
              <a:noFill/>
              <a:round/>
              <a:headEnd/>
              <a:tailEnd/>
            </a:ln>
          </p:spPr>
          <p:txBody>
            <a:bodyPr/>
            <a:lstStyle/>
            <a:p>
              <a:endParaRPr lang="en-GB"/>
            </a:p>
          </p:txBody>
        </p:sp>
        <p:sp>
          <p:nvSpPr>
            <p:cNvPr id="20495" name="Freeform 14"/>
            <p:cNvSpPr>
              <a:spLocks/>
            </p:cNvSpPr>
            <p:nvPr/>
          </p:nvSpPr>
          <p:spPr bwMode="auto">
            <a:xfrm>
              <a:off x="1332" y="2267"/>
              <a:ext cx="2932" cy="928"/>
            </a:xfrm>
            <a:custGeom>
              <a:avLst/>
              <a:gdLst>
                <a:gd name="T0" fmla="*/ 1 w 2932"/>
                <a:gd name="T1" fmla="*/ 160 h 928"/>
                <a:gd name="T2" fmla="*/ 48 w 2932"/>
                <a:gd name="T3" fmla="*/ 168 h 928"/>
                <a:gd name="T4" fmla="*/ 1330 w 2932"/>
                <a:gd name="T5" fmla="*/ 1 h 928"/>
                <a:gd name="T6" fmla="*/ 1339 w 2932"/>
                <a:gd name="T7" fmla="*/ 1 h 928"/>
                <a:gd name="T8" fmla="*/ 1351 w 2932"/>
                <a:gd name="T9" fmla="*/ 0 h 928"/>
                <a:gd name="T10" fmla="*/ 1360 w 2932"/>
                <a:gd name="T11" fmla="*/ 1 h 928"/>
                <a:gd name="T12" fmla="*/ 1370 w 2932"/>
                <a:gd name="T13" fmla="*/ 0 h 928"/>
                <a:gd name="T14" fmla="*/ 1379 w 2932"/>
                <a:gd name="T15" fmla="*/ 1 h 928"/>
                <a:gd name="T16" fmla="*/ 1388 w 2932"/>
                <a:gd name="T17" fmla="*/ 1 h 928"/>
                <a:gd name="T18" fmla="*/ 1398 w 2932"/>
                <a:gd name="T19" fmla="*/ 1 h 928"/>
                <a:gd name="T20" fmla="*/ 1406 w 2932"/>
                <a:gd name="T21" fmla="*/ 2 h 928"/>
                <a:gd name="T22" fmla="*/ 1415 w 2932"/>
                <a:gd name="T23" fmla="*/ 2 h 928"/>
                <a:gd name="T24" fmla="*/ 1423 w 2932"/>
                <a:gd name="T25" fmla="*/ 3 h 928"/>
                <a:gd name="T26" fmla="*/ 1432 w 2932"/>
                <a:gd name="T27" fmla="*/ 6 h 928"/>
                <a:gd name="T28" fmla="*/ 1442 w 2932"/>
                <a:gd name="T29" fmla="*/ 10 h 928"/>
                <a:gd name="T30" fmla="*/ 1450 w 2932"/>
                <a:gd name="T31" fmla="*/ 13 h 928"/>
                <a:gd name="T32" fmla="*/ 1458 w 2932"/>
                <a:gd name="T33" fmla="*/ 15 h 928"/>
                <a:gd name="T34" fmla="*/ 1467 w 2932"/>
                <a:gd name="T35" fmla="*/ 15 h 928"/>
                <a:gd name="T36" fmla="*/ 1475 w 2932"/>
                <a:gd name="T37" fmla="*/ 19 h 928"/>
                <a:gd name="T38" fmla="*/ 2849 w 2932"/>
                <a:gd name="T39" fmla="*/ 398 h 928"/>
                <a:gd name="T40" fmla="*/ 2857 w 2932"/>
                <a:gd name="T41" fmla="*/ 401 h 928"/>
                <a:gd name="T42" fmla="*/ 2864 w 2932"/>
                <a:gd name="T43" fmla="*/ 402 h 928"/>
                <a:gd name="T44" fmla="*/ 2878 w 2932"/>
                <a:gd name="T45" fmla="*/ 408 h 928"/>
                <a:gd name="T46" fmla="*/ 2892 w 2932"/>
                <a:gd name="T47" fmla="*/ 412 h 928"/>
                <a:gd name="T48" fmla="*/ 2904 w 2932"/>
                <a:gd name="T49" fmla="*/ 416 h 928"/>
                <a:gd name="T50" fmla="*/ 2913 w 2932"/>
                <a:gd name="T51" fmla="*/ 422 h 928"/>
                <a:gd name="T52" fmla="*/ 2921 w 2932"/>
                <a:gd name="T53" fmla="*/ 428 h 928"/>
                <a:gd name="T54" fmla="*/ 2928 w 2932"/>
                <a:gd name="T55" fmla="*/ 436 h 928"/>
                <a:gd name="T56" fmla="*/ 2931 w 2932"/>
                <a:gd name="T57" fmla="*/ 445 h 928"/>
                <a:gd name="T58" fmla="*/ 2921 w 2932"/>
                <a:gd name="T59" fmla="*/ 458 h 928"/>
                <a:gd name="T60" fmla="*/ 2913 w 2932"/>
                <a:gd name="T61" fmla="*/ 464 h 928"/>
                <a:gd name="T62" fmla="*/ 2901 w 2932"/>
                <a:gd name="T63" fmla="*/ 469 h 928"/>
                <a:gd name="T64" fmla="*/ 2889 w 2932"/>
                <a:gd name="T65" fmla="*/ 475 h 928"/>
                <a:gd name="T66" fmla="*/ 2874 w 2932"/>
                <a:gd name="T67" fmla="*/ 481 h 928"/>
                <a:gd name="T68" fmla="*/ 1650 w 2932"/>
                <a:gd name="T69" fmla="*/ 927 h 928"/>
                <a:gd name="T70" fmla="*/ 1601 w 2932"/>
                <a:gd name="T71" fmla="*/ 916 h 928"/>
                <a:gd name="T72" fmla="*/ 0 w 2932"/>
                <a:gd name="T73" fmla="*/ 166 h 928"/>
                <a:gd name="T74" fmla="*/ 1 w 2932"/>
                <a:gd name="T75" fmla="*/ 160 h 928"/>
                <a:gd name="T76" fmla="*/ 1 w 2932"/>
                <a:gd name="T77" fmla="*/ 160 h 92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932"/>
                <a:gd name="T118" fmla="*/ 0 h 928"/>
                <a:gd name="T119" fmla="*/ 2932 w 2932"/>
                <a:gd name="T120" fmla="*/ 928 h 928"/>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932" h="928">
                  <a:moveTo>
                    <a:pt x="1" y="160"/>
                  </a:moveTo>
                  <a:lnTo>
                    <a:pt x="48" y="168"/>
                  </a:lnTo>
                  <a:lnTo>
                    <a:pt x="1330" y="1"/>
                  </a:lnTo>
                  <a:lnTo>
                    <a:pt x="1339" y="1"/>
                  </a:lnTo>
                  <a:lnTo>
                    <a:pt x="1351" y="0"/>
                  </a:lnTo>
                  <a:lnTo>
                    <a:pt x="1360" y="1"/>
                  </a:lnTo>
                  <a:lnTo>
                    <a:pt x="1370" y="0"/>
                  </a:lnTo>
                  <a:lnTo>
                    <a:pt x="1379" y="1"/>
                  </a:lnTo>
                  <a:lnTo>
                    <a:pt x="1388" y="1"/>
                  </a:lnTo>
                  <a:lnTo>
                    <a:pt x="1398" y="1"/>
                  </a:lnTo>
                  <a:lnTo>
                    <a:pt x="1406" y="2"/>
                  </a:lnTo>
                  <a:lnTo>
                    <a:pt x="1415" y="2"/>
                  </a:lnTo>
                  <a:lnTo>
                    <a:pt x="1423" y="3"/>
                  </a:lnTo>
                  <a:lnTo>
                    <a:pt x="1432" y="6"/>
                  </a:lnTo>
                  <a:lnTo>
                    <a:pt x="1442" y="10"/>
                  </a:lnTo>
                  <a:lnTo>
                    <a:pt x="1450" y="13"/>
                  </a:lnTo>
                  <a:lnTo>
                    <a:pt x="1458" y="15"/>
                  </a:lnTo>
                  <a:lnTo>
                    <a:pt x="1467" y="15"/>
                  </a:lnTo>
                  <a:lnTo>
                    <a:pt x="1475" y="19"/>
                  </a:lnTo>
                  <a:lnTo>
                    <a:pt x="2849" y="398"/>
                  </a:lnTo>
                  <a:lnTo>
                    <a:pt x="2857" y="401"/>
                  </a:lnTo>
                  <a:lnTo>
                    <a:pt x="2864" y="402"/>
                  </a:lnTo>
                  <a:lnTo>
                    <a:pt x="2878" y="408"/>
                  </a:lnTo>
                  <a:lnTo>
                    <a:pt x="2892" y="412"/>
                  </a:lnTo>
                  <a:lnTo>
                    <a:pt x="2904" y="416"/>
                  </a:lnTo>
                  <a:lnTo>
                    <a:pt x="2913" y="422"/>
                  </a:lnTo>
                  <a:lnTo>
                    <a:pt x="2921" y="428"/>
                  </a:lnTo>
                  <a:lnTo>
                    <a:pt x="2928" y="436"/>
                  </a:lnTo>
                  <a:lnTo>
                    <a:pt x="2931" y="445"/>
                  </a:lnTo>
                  <a:lnTo>
                    <a:pt x="2921" y="458"/>
                  </a:lnTo>
                  <a:lnTo>
                    <a:pt x="2913" y="464"/>
                  </a:lnTo>
                  <a:lnTo>
                    <a:pt x="2901" y="469"/>
                  </a:lnTo>
                  <a:lnTo>
                    <a:pt x="2889" y="475"/>
                  </a:lnTo>
                  <a:lnTo>
                    <a:pt x="2874" y="481"/>
                  </a:lnTo>
                  <a:lnTo>
                    <a:pt x="1650" y="927"/>
                  </a:lnTo>
                  <a:lnTo>
                    <a:pt x="1601" y="916"/>
                  </a:lnTo>
                  <a:lnTo>
                    <a:pt x="0" y="166"/>
                  </a:lnTo>
                  <a:lnTo>
                    <a:pt x="1" y="160"/>
                  </a:lnTo>
                </a:path>
              </a:pathLst>
            </a:custGeom>
            <a:noFill/>
            <a:ln w="12700" cap="rnd">
              <a:solidFill>
                <a:srgbClr val="000000"/>
              </a:solidFill>
              <a:round/>
              <a:headEnd/>
              <a:tailEnd/>
            </a:ln>
          </p:spPr>
          <p:txBody>
            <a:bodyPr/>
            <a:lstStyle/>
            <a:p>
              <a:endParaRPr lang="en-GB"/>
            </a:p>
          </p:txBody>
        </p:sp>
        <p:sp>
          <p:nvSpPr>
            <p:cNvPr id="20496" name="Freeform 15"/>
            <p:cNvSpPr>
              <a:spLocks/>
            </p:cNvSpPr>
            <p:nvPr/>
          </p:nvSpPr>
          <p:spPr bwMode="auto">
            <a:xfrm>
              <a:off x="2961" y="2696"/>
              <a:ext cx="1267" cy="468"/>
            </a:xfrm>
            <a:custGeom>
              <a:avLst/>
              <a:gdLst>
                <a:gd name="T0" fmla="*/ 0 w 1267"/>
                <a:gd name="T1" fmla="*/ 467 h 468"/>
                <a:gd name="T2" fmla="*/ 1236 w 1267"/>
                <a:gd name="T3" fmla="*/ 23 h 468"/>
                <a:gd name="T4" fmla="*/ 1246 w 1267"/>
                <a:gd name="T5" fmla="*/ 19 h 468"/>
                <a:gd name="T6" fmla="*/ 1254 w 1267"/>
                <a:gd name="T7" fmla="*/ 15 h 468"/>
                <a:gd name="T8" fmla="*/ 1262 w 1267"/>
                <a:gd name="T9" fmla="*/ 7 h 468"/>
                <a:gd name="T10" fmla="*/ 1266 w 1267"/>
                <a:gd name="T11" fmla="*/ 0 h 468"/>
                <a:gd name="T12" fmla="*/ 0 60000 65536"/>
                <a:gd name="T13" fmla="*/ 0 60000 65536"/>
                <a:gd name="T14" fmla="*/ 0 60000 65536"/>
                <a:gd name="T15" fmla="*/ 0 60000 65536"/>
                <a:gd name="T16" fmla="*/ 0 60000 65536"/>
                <a:gd name="T17" fmla="*/ 0 60000 65536"/>
                <a:gd name="T18" fmla="*/ 0 w 1267"/>
                <a:gd name="T19" fmla="*/ 0 h 468"/>
                <a:gd name="T20" fmla="*/ 1267 w 1267"/>
                <a:gd name="T21" fmla="*/ 468 h 468"/>
              </a:gdLst>
              <a:ahLst/>
              <a:cxnLst>
                <a:cxn ang="T12">
                  <a:pos x="T0" y="T1"/>
                </a:cxn>
                <a:cxn ang="T13">
                  <a:pos x="T2" y="T3"/>
                </a:cxn>
                <a:cxn ang="T14">
                  <a:pos x="T4" y="T5"/>
                </a:cxn>
                <a:cxn ang="T15">
                  <a:pos x="T6" y="T7"/>
                </a:cxn>
                <a:cxn ang="T16">
                  <a:pos x="T8" y="T9"/>
                </a:cxn>
                <a:cxn ang="T17">
                  <a:pos x="T10" y="T11"/>
                </a:cxn>
              </a:cxnLst>
              <a:rect l="T18" t="T19" r="T20" b="T21"/>
              <a:pathLst>
                <a:path w="1267" h="468">
                  <a:moveTo>
                    <a:pt x="0" y="467"/>
                  </a:moveTo>
                  <a:lnTo>
                    <a:pt x="1236" y="23"/>
                  </a:lnTo>
                  <a:lnTo>
                    <a:pt x="1246" y="19"/>
                  </a:lnTo>
                  <a:lnTo>
                    <a:pt x="1254" y="15"/>
                  </a:lnTo>
                  <a:lnTo>
                    <a:pt x="1262" y="7"/>
                  </a:lnTo>
                  <a:lnTo>
                    <a:pt x="1266" y="0"/>
                  </a:lnTo>
                </a:path>
              </a:pathLst>
            </a:custGeom>
            <a:noFill/>
            <a:ln w="12700" cap="rnd">
              <a:solidFill>
                <a:srgbClr val="000000"/>
              </a:solidFill>
              <a:round/>
              <a:headEnd/>
              <a:tailEnd/>
            </a:ln>
          </p:spPr>
          <p:txBody>
            <a:bodyPr/>
            <a:lstStyle/>
            <a:p>
              <a:endParaRPr lang="en-GB"/>
            </a:p>
          </p:txBody>
        </p:sp>
        <p:sp>
          <p:nvSpPr>
            <p:cNvPr id="20497" name="Freeform 16"/>
            <p:cNvSpPr>
              <a:spLocks/>
            </p:cNvSpPr>
            <p:nvPr/>
          </p:nvSpPr>
          <p:spPr bwMode="auto">
            <a:xfrm>
              <a:off x="2909" y="2763"/>
              <a:ext cx="1256" cy="466"/>
            </a:xfrm>
            <a:custGeom>
              <a:avLst/>
              <a:gdLst>
                <a:gd name="T0" fmla="*/ 23 w 1256"/>
                <a:gd name="T1" fmla="*/ 421 h 466"/>
                <a:gd name="T2" fmla="*/ 73 w 1256"/>
                <a:gd name="T3" fmla="*/ 430 h 466"/>
                <a:gd name="T4" fmla="*/ 1255 w 1256"/>
                <a:gd name="T5" fmla="*/ 0 h 466"/>
                <a:gd name="T6" fmla="*/ 1252 w 1256"/>
                <a:gd name="T7" fmla="*/ 21 h 466"/>
                <a:gd name="T8" fmla="*/ 59 w 1256"/>
                <a:gd name="T9" fmla="*/ 465 h 466"/>
                <a:gd name="T10" fmla="*/ 0 w 1256"/>
                <a:gd name="T11" fmla="*/ 451 h 466"/>
                <a:gd name="T12" fmla="*/ 23 w 1256"/>
                <a:gd name="T13" fmla="*/ 420 h 466"/>
                <a:gd name="T14" fmla="*/ 23 w 1256"/>
                <a:gd name="T15" fmla="*/ 421 h 466"/>
                <a:gd name="T16" fmla="*/ 0 60000 65536"/>
                <a:gd name="T17" fmla="*/ 0 60000 65536"/>
                <a:gd name="T18" fmla="*/ 0 60000 65536"/>
                <a:gd name="T19" fmla="*/ 0 60000 65536"/>
                <a:gd name="T20" fmla="*/ 0 60000 65536"/>
                <a:gd name="T21" fmla="*/ 0 60000 65536"/>
                <a:gd name="T22" fmla="*/ 0 60000 65536"/>
                <a:gd name="T23" fmla="*/ 0 60000 65536"/>
                <a:gd name="T24" fmla="*/ 0 w 1256"/>
                <a:gd name="T25" fmla="*/ 0 h 466"/>
                <a:gd name="T26" fmla="*/ 1256 w 1256"/>
                <a:gd name="T27" fmla="*/ 466 h 46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256" h="466">
                  <a:moveTo>
                    <a:pt x="23" y="421"/>
                  </a:moveTo>
                  <a:lnTo>
                    <a:pt x="73" y="430"/>
                  </a:lnTo>
                  <a:lnTo>
                    <a:pt x="1255" y="0"/>
                  </a:lnTo>
                  <a:lnTo>
                    <a:pt x="1252" y="21"/>
                  </a:lnTo>
                  <a:lnTo>
                    <a:pt x="59" y="465"/>
                  </a:lnTo>
                  <a:lnTo>
                    <a:pt x="0" y="451"/>
                  </a:lnTo>
                  <a:lnTo>
                    <a:pt x="23" y="420"/>
                  </a:lnTo>
                  <a:lnTo>
                    <a:pt x="23" y="421"/>
                  </a:lnTo>
                </a:path>
              </a:pathLst>
            </a:custGeom>
            <a:solidFill>
              <a:srgbClr val="000000"/>
            </a:solidFill>
            <a:ln w="12700" cap="rnd">
              <a:noFill/>
              <a:round/>
              <a:headEnd/>
              <a:tailEnd/>
            </a:ln>
          </p:spPr>
          <p:txBody>
            <a:bodyPr/>
            <a:lstStyle/>
            <a:p>
              <a:endParaRPr lang="en-GB"/>
            </a:p>
          </p:txBody>
        </p:sp>
        <p:sp>
          <p:nvSpPr>
            <p:cNvPr id="20498" name="Freeform 17"/>
            <p:cNvSpPr>
              <a:spLocks/>
            </p:cNvSpPr>
            <p:nvPr/>
          </p:nvSpPr>
          <p:spPr bwMode="auto">
            <a:xfrm>
              <a:off x="2909" y="2763"/>
              <a:ext cx="1256" cy="466"/>
            </a:xfrm>
            <a:custGeom>
              <a:avLst/>
              <a:gdLst>
                <a:gd name="T0" fmla="*/ 23 w 1256"/>
                <a:gd name="T1" fmla="*/ 421 h 466"/>
                <a:gd name="T2" fmla="*/ 73 w 1256"/>
                <a:gd name="T3" fmla="*/ 430 h 466"/>
                <a:gd name="T4" fmla="*/ 1255 w 1256"/>
                <a:gd name="T5" fmla="*/ 0 h 466"/>
                <a:gd name="T6" fmla="*/ 1252 w 1256"/>
                <a:gd name="T7" fmla="*/ 21 h 466"/>
                <a:gd name="T8" fmla="*/ 59 w 1256"/>
                <a:gd name="T9" fmla="*/ 465 h 466"/>
                <a:gd name="T10" fmla="*/ 0 w 1256"/>
                <a:gd name="T11" fmla="*/ 451 h 466"/>
                <a:gd name="T12" fmla="*/ 23 w 1256"/>
                <a:gd name="T13" fmla="*/ 420 h 466"/>
                <a:gd name="T14" fmla="*/ 0 60000 65536"/>
                <a:gd name="T15" fmla="*/ 0 60000 65536"/>
                <a:gd name="T16" fmla="*/ 0 60000 65536"/>
                <a:gd name="T17" fmla="*/ 0 60000 65536"/>
                <a:gd name="T18" fmla="*/ 0 60000 65536"/>
                <a:gd name="T19" fmla="*/ 0 60000 65536"/>
                <a:gd name="T20" fmla="*/ 0 60000 65536"/>
                <a:gd name="T21" fmla="*/ 0 w 1256"/>
                <a:gd name="T22" fmla="*/ 0 h 466"/>
                <a:gd name="T23" fmla="*/ 1256 w 1256"/>
                <a:gd name="T24" fmla="*/ 466 h 46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56" h="466">
                  <a:moveTo>
                    <a:pt x="23" y="421"/>
                  </a:moveTo>
                  <a:lnTo>
                    <a:pt x="73" y="430"/>
                  </a:lnTo>
                  <a:lnTo>
                    <a:pt x="1255" y="0"/>
                  </a:lnTo>
                  <a:lnTo>
                    <a:pt x="1252" y="21"/>
                  </a:lnTo>
                  <a:lnTo>
                    <a:pt x="59" y="465"/>
                  </a:lnTo>
                  <a:lnTo>
                    <a:pt x="0" y="451"/>
                  </a:lnTo>
                  <a:lnTo>
                    <a:pt x="23" y="420"/>
                  </a:lnTo>
                </a:path>
              </a:pathLst>
            </a:custGeom>
            <a:noFill/>
            <a:ln w="12700" cap="rnd">
              <a:solidFill>
                <a:srgbClr val="000000"/>
              </a:solidFill>
              <a:round/>
              <a:headEnd/>
              <a:tailEnd/>
            </a:ln>
          </p:spPr>
          <p:txBody>
            <a:bodyPr/>
            <a:lstStyle/>
            <a:p>
              <a:endParaRPr lang="en-GB"/>
            </a:p>
          </p:txBody>
        </p:sp>
        <p:sp>
          <p:nvSpPr>
            <p:cNvPr id="20499" name="Line 18"/>
            <p:cNvSpPr>
              <a:spLocks noChangeShapeType="1"/>
            </p:cNvSpPr>
            <p:nvPr/>
          </p:nvSpPr>
          <p:spPr bwMode="auto">
            <a:xfrm flipV="1">
              <a:off x="2900" y="2980"/>
              <a:ext cx="1226" cy="522"/>
            </a:xfrm>
            <a:prstGeom prst="line">
              <a:avLst/>
            </a:prstGeom>
            <a:noFill/>
            <a:ln w="12700">
              <a:solidFill>
                <a:srgbClr val="000000"/>
              </a:solidFill>
              <a:round/>
              <a:headEnd/>
              <a:tailEnd/>
            </a:ln>
          </p:spPr>
          <p:txBody>
            <a:bodyPr/>
            <a:lstStyle/>
            <a:p>
              <a:endParaRPr lang="en-US"/>
            </a:p>
          </p:txBody>
        </p:sp>
        <p:sp>
          <p:nvSpPr>
            <p:cNvPr id="20500" name="Line 19"/>
            <p:cNvSpPr>
              <a:spLocks noChangeShapeType="1"/>
            </p:cNvSpPr>
            <p:nvPr/>
          </p:nvSpPr>
          <p:spPr bwMode="auto">
            <a:xfrm flipV="1">
              <a:off x="2911" y="3030"/>
              <a:ext cx="921" cy="363"/>
            </a:xfrm>
            <a:prstGeom prst="line">
              <a:avLst/>
            </a:prstGeom>
            <a:noFill/>
            <a:ln w="12700">
              <a:solidFill>
                <a:srgbClr val="000000"/>
              </a:solidFill>
              <a:round/>
              <a:headEnd/>
              <a:tailEnd/>
            </a:ln>
          </p:spPr>
          <p:txBody>
            <a:bodyPr/>
            <a:lstStyle/>
            <a:p>
              <a:endParaRPr lang="en-US"/>
            </a:p>
          </p:txBody>
        </p:sp>
        <p:sp>
          <p:nvSpPr>
            <p:cNvPr id="20501" name="Line 20"/>
            <p:cNvSpPr>
              <a:spLocks noChangeShapeType="1"/>
            </p:cNvSpPr>
            <p:nvPr/>
          </p:nvSpPr>
          <p:spPr bwMode="auto">
            <a:xfrm flipV="1">
              <a:off x="2917" y="3082"/>
              <a:ext cx="599" cy="231"/>
            </a:xfrm>
            <a:prstGeom prst="line">
              <a:avLst/>
            </a:prstGeom>
            <a:noFill/>
            <a:ln w="12700">
              <a:solidFill>
                <a:srgbClr val="000000"/>
              </a:solidFill>
              <a:round/>
              <a:headEnd/>
              <a:tailEnd/>
            </a:ln>
          </p:spPr>
          <p:txBody>
            <a:bodyPr/>
            <a:lstStyle/>
            <a:p>
              <a:endParaRPr lang="en-US"/>
            </a:p>
          </p:txBody>
        </p:sp>
        <p:sp>
          <p:nvSpPr>
            <p:cNvPr id="20502" name="Line 21"/>
            <p:cNvSpPr>
              <a:spLocks noChangeShapeType="1"/>
            </p:cNvSpPr>
            <p:nvPr/>
          </p:nvSpPr>
          <p:spPr bwMode="auto">
            <a:xfrm>
              <a:off x="1381" y="2435"/>
              <a:ext cx="1580" cy="728"/>
            </a:xfrm>
            <a:prstGeom prst="line">
              <a:avLst/>
            </a:prstGeom>
            <a:noFill/>
            <a:ln w="12700">
              <a:solidFill>
                <a:srgbClr val="000000"/>
              </a:solidFill>
              <a:round/>
              <a:headEnd/>
              <a:tailEnd/>
            </a:ln>
          </p:spPr>
          <p:txBody>
            <a:bodyPr/>
            <a:lstStyle/>
            <a:p>
              <a:endParaRPr lang="en-US"/>
            </a:p>
          </p:txBody>
        </p:sp>
        <p:sp>
          <p:nvSpPr>
            <p:cNvPr id="20503" name="Freeform 22"/>
            <p:cNvSpPr>
              <a:spLocks/>
            </p:cNvSpPr>
            <p:nvPr/>
          </p:nvSpPr>
          <p:spPr bwMode="auto">
            <a:xfrm>
              <a:off x="1765" y="2875"/>
              <a:ext cx="85" cy="77"/>
            </a:xfrm>
            <a:custGeom>
              <a:avLst/>
              <a:gdLst>
                <a:gd name="T0" fmla="*/ 24 w 85"/>
                <a:gd name="T1" fmla="*/ 41 h 77"/>
                <a:gd name="T2" fmla="*/ 23 w 85"/>
                <a:gd name="T3" fmla="*/ 48 h 77"/>
                <a:gd name="T4" fmla="*/ 24 w 85"/>
                <a:gd name="T5" fmla="*/ 55 h 77"/>
                <a:gd name="T6" fmla="*/ 27 w 85"/>
                <a:gd name="T7" fmla="*/ 58 h 77"/>
                <a:gd name="T8" fmla="*/ 34 w 85"/>
                <a:gd name="T9" fmla="*/ 60 h 77"/>
                <a:gd name="T10" fmla="*/ 42 w 85"/>
                <a:gd name="T11" fmla="*/ 60 h 77"/>
                <a:gd name="T12" fmla="*/ 54 w 85"/>
                <a:gd name="T13" fmla="*/ 58 h 77"/>
                <a:gd name="T14" fmla="*/ 66 w 85"/>
                <a:gd name="T15" fmla="*/ 56 h 77"/>
                <a:gd name="T16" fmla="*/ 74 w 85"/>
                <a:gd name="T17" fmla="*/ 61 h 77"/>
                <a:gd name="T18" fmla="*/ 60 w 85"/>
                <a:gd name="T19" fmla="*/ 70 h 77"/>
                <a:gd name="T20" fmla="*/ 41 w 85"/>
                <a:gd name="T21" fmla="*/ 76 h 77"/>
                <a:gd name="T22" fmla="*/ 26 w 85"/>
                <a:gd name="T23" fmla="*/ 76 h 77"/>
                <a:gd name="T24" fmla="*/ 14 w 85"/>
                <a:gd name="T25" fmla="*/ 72 h 77"/>
                <a:gd name="T26" fmla="*/ 4 w 85"/>
                <a:gd name="T27" fmla="*/ 65 h 77"/>
                <a:gd name="T28" fmla="*/ 1 w 85"/>
                <a:gd name="T29" fmla="*/ 55 h 77"/>
                <a:gd name="T30" fmla="*/ 1 w 85"/>
                <a:gd name="T31" fmla="*/ 41 h 77"/>
                <a:gd name="T32" fmla="*/ 12 w 85"/>
                <a:gd name="T33" fmla="*/ 22 h 77"/>
                <a:gd name="T34" fmla="*/ 14 w 85"/>
                <a:gd name="T35" fmla="*/ 18 h 77"/>
                <a:gd name="T36" fmla="*/ 17 w 85"/>
                <a:gd name="T37" fmla="*/ 14 h 77"/>
                <a:gd name="T38" fmla="*/ 23 w 85"/>
                <a:gd name="T39" fmla="*/ 10 h 77"/>
                <a:gd name="T40" fmla="*/ 27 w 85"/>
                <a:gd name="T41" fmla="*/ 7 h 77"/>
                <a:gd name="T42" fmla="*/ 35 w 85"/>
                <a:gd name="T43" fmla="*/ 3 h 77"/>
                <a:gd name="T44" fmla="*/ 41 w 85"/>
                <a:gd name="T45" fmla="*/ 3 h 77"/>
                <a:gd name="T46" fmla="*/ 47 w 85"/>
                <a:gd name="T47" fmla="*/ 0 h 77"/>
                <a:gd name="T48" fmla="*/ 56 w 85"/>
                <a:gd name="T49" fmla="*/ 0 h 77"/>
                <a:gd name="T50" fmla="*/ 65 w 85"/>
                <a:gd name="T51" fmla="*/ 1 h 77"/>
                <a:gd name="T52" fmla="*/ 75 w 85"/>
                <a:gd name="T53" fmla="*/ 5 h 77"/>
                <a:gd name="T54" fmla="*/ 80 w 85"/>
                <a:gd name="T55" fmla="*/ 10 h 77"/>
                <a:gd name="T56" fmla="*/ 84 w 85"/>
                <a:gd name="T57" fmla="*/ 15 h 77"/>
                <a:gd name="T58" fmla="*/ 82 w 85"/>
                <a:gd name="T59" fmla="*/ 22 h 77"/>
                <a:gd name="T60" fmla="*/ 79 w 85"/>
                <a:gd name="T61" fmla="*/ 27 h 77"/>
                <a:gd name="T62" fmla="*/ 73 w 85"/>
                <a:gd name="T63" fmla="*/ 32 h 77"/>
                <a:gd name="T64" fmla="*/ 60 w 85"/>
                <a:gd name="T65" fmla="*/ 36 h 77"/>
                <a:gd name="T66" fmla="*/ 57 w 85"/>
                <a:gd name="T67" fmla="*/ 38 h 77"/>
                <a:gd name="T68" fmla="*/ 51 w 85"/>
                <a:gd name="T69" fmla="*/ 39 h 77"/>
                <a:gd name="T70" fmla="*/ 47 w 85"/>
                <a:gd name="T71" fmla="*/ 39 h 77"/>
                <a:gd name="T72" fmla="*/ 42 w 85"/>
                <a:gd name="T73" fmla="*/ 39 h 77"/>
                <a:gd name="T74" fmla="*/ 37 w 85"/>
                <a:gd name="T75" fmla="*/ 39 h 77"/>
                <a:gd name="T76" fmla="*/ 34 w 85"/>
                <a:gd name="T77" fmla="*/ 39 h 77"/>
                <a:gd name="T78" fmla="*/ 29 w 85"/>
                <a:gd name="T79" fmla="*/ 39 h 77"/>
                <a:gd name="T80" fmla="*/ 24 w 85"/>
                <a:gd name="T81" fmla="*/ 38 h 7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5"/>
                <a:gd name="T124" fmla="*/ 0 h 77"/>
                <a:gd name="T125" fmla="*/ 85 w 85"/>
                <a:gd name="T126" fmla="*/ 77 h 7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5" h="77">
                  <a:moveTo>
                    <a:pt x="23" y="39"/>
                  </a:moveTo>
                  <a:lnTo>
                    <a:pt x="24" y="41"/>
                  </a:lnTo>
                  <a:lnTo>
                    <a:pt x="21" y="44"/>
                  </a:lnTo>
                  <a:lnTo>
                    <a:pt x="23" y="48"/>
                  </a:lnTo>
                  <a:lnTo>
                    <a:pt x="24" y="52"/>
                  </a:lnTo>
                  <a:lnTo>
                    <a:pt x="24" y="55"/>
                  </a:lnTo>
                  <a:lnTo>
                    <a:pt x="26" y="56"/>
                  </a:lnTo>
                  <a:lnTo>
                    <a:pt x="27" y="58"/>
                  </a:lnTo>
                  <a:lnTo>
                    <a:pt x="32" y="60"/>
                  </a:lnTo>
                  <a:lnTo>
                    <a:pt x="34" y="60"/>
                  </a:lnTo>
                  <a:lnTo>
                    <a:pt x="39" y="61"/>
                  </a:lnTo>
                  <a:lnTo>
                    <a:pt x="42" y="60"/>
                  </a:lnTo>
                  <a:lnTo>
                    <a:pt x="48" y="60"/>
                  </a:lnTo>
                  <a:lnTo>
                    <a:pt x="54" y="58"/>
                  </a:lnTo>
                  <a:lnTo>
                    <a:pt x="59" y="57"/>
                  </a:lnTo>
                  <a:lnTo>
                    <a:pt x="66" y="56"/>
                  </a:lnTo>
                  <a:lnTo>
                    <a:pt x="78" y="53"/>
                  </a:lnTo>
                  <a:lnTo>
                    <a:pt x="74" y="61"/>
                  </a:lnTo>
                  <a:lnTo>
                    <a:pt x="70" y="64"/>
                  </a:lnTo>
                  <a:lnTo>
                    <a:pt x="60" y="70"/>
                  </a:lnTo>
                  <a:lnTo>
                    <a:pt x="51" y="73"/>
                  </a:lnTo>
                  <a:lnTo>
                    <a:pt x="41" y="76"/>
                  </a:lnTo>
                  <a:lnTo>
                    <a:pt x="33" y="76"/>
                  </a:lnTo>
                  <a:lnTo>
                    <a:pt x="26" y="76"/>
                  </a:lnTo>
                  <a:lnTo>
                    <a:pt x="19" y="74"/>
                  </a:lnTo>
                  <a:lnTo>
                    <a:pt x="14" y="72"/>
                  </a:lnTo>
                  <a:lnTo>
                    <a:pt x="9" y="69"/>
                  </a:lnTo>
                  <a:lnTo>
                    <a:pt x="4" y="65"/>
                  </a:lnTo>
                  <a:lnTo>
                    <a:pt x="2" y="60"/>
                  </a:lnTo>
                  <a:lnTo>
                    <a:pt x="1" y="55"/>
                  </a:lnTo>
                  <a:lnTo>
                    <a:pt x="0" y="48"/>
                  </a:lnTo>
                  <a:lnTo>
                    <a:pt x="1" y="41"/>
                  </a:lnTo>
                  <a:lnTo>
                    <a:pt x="4" y="34"/>
                  </a:lnTo>
                  <a:lnTo>
                    <a:pt x="12" y="22"/>
                  </a:lnTo>
                  <a:lnTo>
                    <a:pt x="13" y="20"/>
                  </a:lnTo>
                  <a:lnTo>
                    <a:pt x="14" y="18"/>
                  </a:lnTo>
                  <a:lnTo>
                    <a:pt x="17" y="17"/>
                  </a:lnTo>
                  <a:lnTo>
                    <a:pt x="17" y="14"/>
                  </a:lnTo>
                  <a:lnTo>
                    <a:pt x="20" y="14"/>
                  </a:lnTo>
                  <a:lnTo>
                    <a:pt x="23" y="10"/>
                  </a:lnTo>
                  <a:lnTo>
                    <a:pt x="26" y="10"/>
                  </a:lnTo>
                  <a:lnTo>
                    <a:pt x="27" y="7"/>
                  </a:lnTo>
                  <a:lnTo>
                    <a:pt x="31" y="5"/>
                  </a:lnTo>
                  <a:lnTo>
                    <a:pt x="35" y="3"/>
                  </a:lnTo>
                  <a:lnTo>
                    <a:pt x="36" y="5"/>
                  </a:lnTo>
                  <a:lnTo>
                    <a:pt x="41" y="3"/>
                  </a:lnTo>
                  <a:lnTo>
                    <a:pt x="42" y="1"/>
                  </a:lnTo>
                  <a:lnTo>
                    <a:pt x="47" y="0"/>
                  </a:lnTo>
                  <a:lnTo>
                    <a:pt x="50" y="2"/>
                  </a:lnTo>
                  <a:lnTo>
                    <a:pt x="56" y="0"/>
                  </a:lnTo>
                  <a:lnTo>
                    <a:pt x="59" y="0"/>
                  </a:lnTo>
                  <a:lnTo>
                    <a:pt x="65" y="1"/>
                  </a:lnTo>
                  <a:lnTo>
                    <a:pt x="70" y="2"/>
                  </a:lnTo>
                  <a:lnTo>
                    <a:pt x="75" y="5"/>
                  </a:lnTo>
                  <a:lnTo>
                    <a:pt x="78" y="7"/>
                  </a:lnTo>
                  <a:lnTo>
                    <a:pt x="80" y="10"/>
                  </a:lnTo>
                  <a:lnTo>
                    <a:pt x="82" y="13"/>
                  </a:lnTo>
                  <a:lnTo>
                    <a:pt x="84" y="15"/>
                  </a:lnTo>
                  <a:lnTo>
                    <a:pt x="84" y="17"/>
                  </a:lnTo>
                  <a:lnTo>
                    <a:pt x="82" y="22"/>
                  </a:lnTo>
                  <a:lnTo>
                    <a:pt x="80" y="24"/>
                  </a:lnTo>
                  <a:lnTo>
                    <a:pt x="79" y="27"/>
                  </a:lnTo>
                  <a:lnTo>
                    <a:pt x="75" y="31"/>
                  </a:lnTo>
                  <a:lnTo>
                    <a:pt x="73" y="32"/>
                  </a:lnTo>
                  <a:lnTo>
                    <a:pt x="67" y="36"/>
                  </a:lnTo>
                  <a:lnTo>
                    <a:pt x="60" y="36"/>
                  </a:lnTo>
                  <a:lnTo>
                    <a:pt x="59" y="38"/>
                  </a:lnTo>
                  <a:lnTo>
                    <a:pt x="57" y="38"/>
                  </a:lnTo>
                  <a:lnTo>
                    <a:pt x="55" y="38"/>
                  </a:lnTo>
                  <a:lnTo>
                    <a:pt x="51" y="39"/>
                  </a:lnTo>
                  <a:lnTo>
                    <a:pt x="49" y="40"/>
                  </a:lnTo>
                  <a:lnTo>
                    <a:pt x="47" y="39"/>
                  </a:lnTo>
                  <a:lnTo>
                    <a:pt x="44" y="40"/>
                  </a:lnTo>
                  <a:lnTo>
                    <a:pt x="42" y="39"/>
                  </a:lnTo>
                  <a:lnTo>
                    <a:pt x="40" y="39"/>
                  </a:lnTo>
                  <a:lnTo>
                    <a:pt x="37" y="39"/>
                  </a:lnTo>
                  <a:lnTo>
                    <a:pt x="35" y="39"/>
                  </a:lnTo>
                  <a:lnTo>
                    <a:pt x="34" y="39"/>
                  </a:lnTo>
                  <a:lnTo>
                    <a:pt x="31" y="39"/>
                  </a:lnTo>
                  <a:lnTo>
                    <a:pt x="29" y="39"/>
                  </a:lnTo>
                  <a:lnTo>
                    <a:pt x="26" y="39"/>
                  </a:lnTo>
                  <a:lnTo>
                    <a:pt x="24" y="38"/>
                  </a:lnTo>
                  <a:lnTo>
                    <a:pt x="23" y="39"/>
                  </a:lnTo>
                </a:path>
              </a:pathLst>
            </a:custGeom>
            <a:solidFill>
              <a:srgbClr val="FFFFFF"/>
            </a:solidFill>
            <a:ln w="12700" cap="rnd">
              <a:noFill/>
              <a:round/>
              <a:headEnd/>
              <a:tailEnd/>
            </a:ln>
          </p:spPr>
          <p:txBody>
            <a:bodyPr/>
            <a:lstStyle/>
            <a:p>
              <a:endParaRPr lang="en-GB"/>
            </a:p>
          </p:txBody>
        </p:sp>
        <p:sp>
          <p:nvSpPr>
            <p:cNvPr id="20504" name="Freeform 23"/>
            <p:cNvSpPr>
              <a:spLocks/>
            </p:cNvSpPr>
            <p:nvPr/>
          </p:nvSpPr>
          <p:spPr bwMode="auto">
            <a:xfrm>
              <a:off x="1703" y="2846"/>
              <a:ext cx="82" cy="74"/>
            </a:xfrm>
            <a:custGeom>
              <a:avLst/>
              <a:gdLst>
                <a:gd name="T0" fmla="*/ 45 w 82"/>
                <a:gd name="T1" fmla="*/ 23 h 74"/>
                <a:gd name="T2" fmla="*/ 39 w 82"/>
                <a:gd name="T3" fmla="*/ 24 h 74"/>
                <a:gd name="T4" fmla="*/ 35 w 82"/>
                <a:gd name="T5" fmla="*/ 27 h 74"/>
                <a:gd name="T6" fmla="*/ 30 w 82"/>
                <a:gd name="T7" fmla="*/ 27 h 74"/>
                <a:gd name="T8" fmla="*/ 25 w 82"/>
                <a:gd name="T9" fmla="*/ 31 h 74"/>
                <a:gd name="T10" fmla="*/ 19 w 82"/>
                <a:gd name="T11" fmla="*/ 32 h 74"/>
                <a:gd name="T12" fmla="*/ 17 w 82"/>
                <a:gd name="T13" fmla="*/ 35 h 74"/>
                <a:gd name="T14" fmla="*/ 15 w 82"/>
                <a:gd name="T15" fmla="*/ 37 h 74"/>
                <a:gd name="T16" fmla="*/ 16 w 82"/>
                <a:gd name="T17" fmla="*/ 43 h 74"/>
                <a:gd name="T18" fmla="*/ 19 w 82"/>
                <a:gd name="T19" fmla="*/ 50 h 74"/>
                <a:gd name="T20" fmla="*/ 24 w 82"/>
                <a:gd name="T21" fmla="*/ 54 h 74"/>
                <a:gd name="T22" fmla="*/ 30 w 82"/>
                <a:gd name="T23" fmla="*/ 54 h 74"/>
                <a:gd name="T24" fmla="*/ 40 w 82"/>
                <a:gd name="T25" fmla="*/ 56 h 74"/>
                <a:gd name="T26" fmla="*/ 48 w 82"/>
                <a:gd name="T27" fmla="*/ 56 h 74"/>
                <a:gd name="T28" fmla="*/ 59 w 82"/>
                <a:gd name="T29" fmla="*/ 53 h 74"/>
                <a:gd name="T30" fmla="*/ 69 w 82"/>
                <a:gd name="T31" fmla="*/ 52 h 74"/>
                <a:gd name="T32" fmla="*/ 75 w 82"/>
                <a:gd name="T33" fmla="*/ 57 h 74"/>
                <a:gd name="T34" fmla="*/ 61 w 82"/>
                <a:gd name="T35" fmla="*/ 66 h 74"/>
                <a:gd name="T36" fmla="*/ 46 w 82"/>
                <a:gd name="T37" fmla="*/ 69 h 74"/>
                <a:gd name="T38" fmla="*/ 32 w 82"/>
                <a:gd name="T39" fmla="*/ 73 h 74"/>
                <a:gd name="T40" fmla="*/ 20 w 82"/>
                <a:gd name="T41" fmla="*/ 73 h 74"/>
                <a:gd name="T42" fmla="*/ 10 w 82"/>
                <a:gd name="T43" fmla="*/ 67 h 74"/>
                <a:gd name="T44" fmla="*/ 4 w 82"/>
                <a:gd name="T45" fmla="*/ 62 h 74"/>
                <a:gd name="T46" fmla="*/ 1 w 82"/>
                <a:gd name="T47" fmla="*/ 54 h 74"/>
                <a:gd name="T48" fmla="*/ 0 w 82"/>
                <a:gd name="T49" fmla="*/ 43 h 74"/>
                <a:gd name="T50" fmla="*/ 2 w 82"/>
                <a:gd name="T51" fmla="*/ 35 h 74"/>
                <a:gd name="T52" fmla="*/ 4 w 82"/>
                <a:gd name="T53" fmla="*/ 28 h 74"/>
                <a:gd name="T54" fmla="*/ 9 w 82"/>
                <a:gd name="T55" fmla="*/ 19 h 74"/>
                <a:gd name="T56" fmla="*/ 15 w 82"/>
                <a:gd name="T57" fmla="*/ 14 h 74"/>
                <a:gd name="T58" fmla="*/ 20 w 82"/>
                <a:gd name="T59" fmla="*/ 9 h 74"/>
                <a:gd name="T60" fmla="*/ 28 w 82"/>
                <a:gd name="T61" fmla="*/ 3 h 74"/>
                <a:gd name="T62" fmla="*/ 40 w 82"/>
                <a:gd name="T63" fmla="*/ 2 h 74"/>
                <a:gd name="T64" fmla="*/ 57 w 82"/>
                <a:gd name="T65" fmla="*/ 0 h 74"/>
                <a:gd name="T66" fmla="*/ 63 w 82"/>
                <a:gd name="T67" fmla="*/ 0 h 74"/>
                <a:gd name="T68" fmla="*/ 71 w 82"/>
                <a:gd name="T69" fmla="*/ 1 h 74"/>
                <a:gd name="T70" fmla="*/ 76 w 82"/>
                <a:gd name="T71" fmla="*/ 5 h 74"/>
                <a:gd name="T72" fmla="*/ 79 w 82"/>
                <a:gd name="T73" fmla="*/ 7 h 74"/>
                <a:gd name="T74" fmla="*/ 81 w 82"/>
                <a:gd name="T75" fmla="*/ 11 h 74"/>
                <a:gd name="T76" fmla="*/ 81 w 82"/>
                <a:gd name="T77" fmla="*/ 15 h 74"/>
                <a:gd name="T78" fmla="*/ 74 w 82"/>
                <a:gd name="T79" fmla="*/ 24 h 74"/>
                <a:gd name="T80" fmla="*/ 62 w 82"/>
                <a:gd name="T81" fmla="*/ 32 h 74"/>
                <a:gd name="T82" fmla="*/ 57 w 82"/>
                <a:gd name="T83" fmla="*/ 35 h 74"/>
                <a:gd name="T84" fmla="*/ 54 w 82"/>
                <a:gd name="T85" fmla="*/ 36 h 74"/>
                <a:gd name="T86" fmla="*/ 52 w 82"/>
                <a:gd name="T87" fmla="*/ 35 h 74"/>
                <a:gd name="T88" fmla="*/ 49 w 82"/>
                <a:gd name="T89" fmla="*/ 32 h 74"/>
                <a:gd name="T90" fmla="*/ 48 w 82"/>
                <a:gd name="T91" fmla="*/ 31 h 74"/>
                <a:gd name="T92" fmla="*/ 47 w 82"/>
                <a:gd name="T93" fmla="*/ 28 h 74"/>
                <a:gd name="T94" fmla="*/ 47 w 82"/>
                <a:gd name="T95" fmla="*/ 24 h 74"/>
                <a:gd name="T96" fmla="*/ 46 w 82"/>
                <a:gd name="T97" fmla="*/ 22 h 7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2"/>
                <a:gd name="T148" fmla="*/ 0 h 74"/>
                <a:gd name="T149" fmla="*/ 82 w 82"/>
                <a:gd name="T150" fmla="*/ 74 h 7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2" h="74">
                  <a:moveTo>
                    <a:pt x="46" y="22"/>
                  </a:moveTo>
                  <a:lnTo>
                    <a:pt x="45" y="23"/>
                  </a:lnTo>
                  <a:lnTo>
                    <a:pt x="41" y="23"/>
                  </a:lnTo>
                  <a:lnTo>
                    <a:pt x="39" y="24"/>
                  </a:lnTo>
                  <a:lnTo>
                    <a:pt x="37" y="24"/>
                  </a:lnTo>
                  <a:lnTo>
                    <a:pt x="35" y="27"/>
                  </a:lnTo>
                  <a:lnTo>
                    <a:pt x="33" y="27"/>
                  </a:lnTo>
                  <a:lnTo>
                    <a:pt x="30" y="27"/>
                  </a:lnTo>
                  <a:lnTo>
                    <a:pt x="27" y="28"/>
                  </a:lnTo>
                  <a:lnTo>
                    <a:pt x="25" y="31"/>
                  </a:lnTo>
                  <a:lnTo>
                    <a:pt x="23" y="31"/>
                  </a:lnTo>
                  <a:lnTo>
                    <a:pt x="19" y="32"/>
                  </a:lnTo>
                  <a:lnTo>
                    <a:pt x="19" y="33"/>
                  </a:lnTo>
                  <a:lnTo>
                    <a:pt x="17" y="35"/>
                  </a:lnTo>
                  <a:lnTo>
                    <a:pt x="16" y="36"/>
                  </a:lnTo>
                  <a:lnTo>
                    <a:pt x="15" y="37"/>
                  </a:lnTo>
                  <a:lnTo>
                    <a:pt x="16" y="40"/>
                  </a:lnTo>
                  <a:lnTo>
                    <a:pt x="16" y="43"/>
                  </a:lnTo>
                  <a:lnTo>
                    <a:pt x="17" y="46"/>
                  </a:lnTo>
                  <a:lnTo>
                    <a:pt x="19" y="50"/>
                  </a:lnTo>
                  <a:lnTo>
                    <a:pt x="20" y="52"/>
                  </a:lnTo>
                  <a:lnTo>
                    <a:pt x="24" y="54"/>
                  </a:lnTo>
                  <a:lnTo>
                    <a:pt x="27" y="56"/>
                  </a:lnTo>
                  <a:lnTo>
                    <a:pt x="30" y="54"/>
                  </a:lnTo>
                  <a:lnTo>
                    <a:pt x="35" y="56"/>
                  </a:lnTo>
                  <a:lnTo>
                    <a:pt x="40" y="56"/>
                  </a:lnTo>
                  <a:lnTo>
                    <a:pt x="43" y="56"/>
                  </a:lnTo>
                  <a:lnTo>
                    <a:pt x="48" y="56"/>
                  </a:lnTo>
                  <a:lnTo>
                    <a:pt x="53" y="56"/>
                  </a:lnTo>
                  <a:lnTo>
                    <a:pt x="59" y="53"/>
                  </a:lnTo>
                  <a:lnTo>
                    <a:pt x="63" y="53"/>
                  </a:lnTo>
                  <a:lnTo>
                    <a:pt x="69" y="52"/>
                  </a:lnTo>
                  <a:lnTo>
                    <a:pt x="74" y="48"/>
                  </a:lnTo>
                  <a:lnTo>
                    <a:pt x="75" y="57"/>
                  </a:lnTo>
                  <a:lnTo>
                    <a:pt x="70" y="61"/>
                  </a:lnTo>
                  <a:lnTo>
                    <a:pt x="61" y="66"/>
                  </a:lnTo>
                  <a:lnTo>
                    <a:pt x="54" y="69"/>
                  </a:lnTo>
                  <a:lnTo>
                    <a:pt x="46" y="69"/>
                  </a:lnTo>
                  <a:lnTo>
                    <a:pt x="38" y="71"/>
                  </a:lnTo>
                  <a:lnTo>
                    <a:pt x="32" y="73"/>
                  </a:lnTo>
                  <a:lnTo>
                    <a:pt x="24" y="71"/>
                  </a:lnTo>
                  <a:lnTo>
                    <a:pt x="20" y="73"/>
                  </a:lnTo>
                  <a:lnTo>
                    <a:pt x="16" y="69"/>
                  </a:lnTo>
                  <a:lnTo>
                    <a:pt x="10" y="67"/>
                  </a:lnTo>
                  <a:lnTo>
                    <a:pt x="8" y="65"/>
                  </a:lnTo>
                  <a:lnTo>
                    <a:pt x="4" y="62"/>
                  </a:lnTo>
                  <a:lnTo>
                    <a:pt x="2" y="59"/>
                  </a:lnTo>
                  <a:lnTo>
                    <a:pt x="1" y="54"/>
                  </a:lnTo>
                  <a:lnTo>
                    <a:pt x="1" y="50"/>
                  </a:lnTo>
                  <a:lnTo>
                    <a:pt x="0" y="43"/>
                  </a:lnTo>
                  <a:lnTo>
                    <a:pt x="0" y="40"/>
                  </a:lnTo>
                  <a:lnTo>
                    <a:pt x="2" y="35"/>
                  </a:lnTo>
                  <a:lnTo>
                    <a:pt x="3" y="31"/>
                  </a:lnTo>
                  <a:lnTo>
                    <a:pt x="4" y="28"/>
                  </a:lnTo>
                  <a:lnTo>
                    <a:pt x="5" y="23"/>
                  </a:lnTo>
                  <a:lnTo>
                    <a:pt x="9" y="19"/>
                  </a:lnTo>
                  <a:lnTo>
                    <a:pt x="10" y="16"/>
                  </a:lnTo>
                  <a:lnTo>
                    <a:pt x="15" y="14"/>
                  </a:lnTo>
                  <a:lnTo>
                    <a:pt x="17" y="11"/>
                  </a:lnTo>
                  <a:lnTo>
                    <a:pt x="20" y="9"/>
                  </a:lnTo>
                  <a:lnTo>
                    <a:pt x="25" y="7"/>
                  </a:lnTo>
                  <a:lnTo>
                    <a:pt x="28" y="3"/>
                  </a:lnTo>
                  <a:lnTo>
                    <a:pt x="33" y="3"/>
                  </a:lnTo>
                  <a:lnTo>
                    <a:pt x="40" y="2"/>
                  </a:lnTo>
                  <a:lnTo>
                    <a:pt x="46" y="1"/>
                  </a:lnTo>
                  <a:lnTo>
                    <a:pt x="57" y="0"/>
                  </a:lnTo>
                  <a:lnTo>
                    <a:pt x="59" y="1"/>
                  </a:lnTo>
                  <a:lnTo>
                    <a:pt x="63" y="0"/>
                  </a:lnTo>
                  <a:lnTo>
                    <a:pt x="68" y="1"/>
                  </a:lnTo>
                  <a:lnTo>
                    <a:pt x="71" y="1"/>
                  </a:lnTo>
                  <a:lnTo>
                    <a:pt x="74" y="1"/>
                  </a:lnTo>
                  <a:lnTo>
                    <a:pt x="76" y="5"/>
                  </a:lnTo>
                  <a:lnTo>
                    <a:pt x="79" y="3"/>
                  </a:lnTo>
                  <a:lnTo>
                    <a:pt x="79" y="7"/>
                  </a:lnTo>
                  <a:lnTo>
                    <a:pt x="81" y="10"/>
                  </a:lnTo>
                  <a:lnTo>
                    <a:pt x="81" y="11"/>
                  </a:lnTo>
                  <a:lnTo>
                    <a:pt x="81" y="14"/>
                  </a:lnTo>
                  <a:lnTo>
                    <a:pt x="81" y="15"/>
                  </a:lnTo>
                  <a:lnTo>
                    <a:pt x="78" y="20"/>
                  </a:lnTo>
                  <a:lnTo>
                    <a:pt x="74" y="24"/>
                  </a:lnTo>
                  <a:lnTo>
                    <a:pt x="70" y="27"/>
                  </a:lnTo>
                  <a:lnTo>
                    <a:pt x="62" y="32"/>
                  </a:lnTo>
                  <a:lnTo>
                    <a:pt x="59" y="35"/>
                  </a:lnTo>
                  <a:lnTo>
                    <a:pt x="57" y="35"/>
                  </a:lnTo>
                  <a:lnTo>
                    <a:pt x="55" y="33"/>
                  </a:lnTo>
                  <a:lnTo>
                    <a:pt x="54" y="36"/>
                  </a:lnTo>
                  <a:lnTo>
                    <a:pt x="53" y="35"/>
                  </a:lnTo>
                  <a:lnTo>
                    <a:pt x="52" y="35"/>
                  </a:lnTo>
                  <a:lnTo>
                    <a:pt x="52" y="33"/>
                  </a:lnTo>
                  <a:lnTo>
                    <a:pt x="49" y="32"/>
                  </a:lnTo>
                  <a:lnTo>
                    <a:pt x="49" y="31"/>
                  </a:lnTo>
                  <a:lnTo>
                    <a:pt x="48" y="31"/>
                  </a:lnTo>
                  <a:lnTo>
                    <a:pt x="47" y="29"/>
                  </a:lnTo>
                  <a:lnTo>
                    <a:pt x="47" y="28"/>
                  </a:lnTo>
                  <a:lnTo>
                    <a:pt x="46" y="27"/>
                  </a:lnTo>
                  <a:lnTo>
                    <a:pt x="47" y="24"/>
                  </a:lnTo>
                  <a:lnTo>
                    <a:pt x="46" y="22"/>
                  </a:lnTo>
                </a:path>
              </a:pathLst>
            </a:custGeom>
            <a:solidFill>
              <a:srgbClr val="FFFFFF"/>
            </a:solidFill>
            <a:ln w="12700" cap="rnd">
              <a:noFill/>
              <a:round/>
              <a:headEnd/>
              <a:tailEnd/>
            </a:ln>
          </p:spPr>
          <p:txBody>
            <a:bodyPr/>
            <a:lstStyle/>
            <a:p>
              <a:endParaRPr lang="en-GB"/>
            </a:p>
          </p:txBody>
        </p:sp>
        <p:sp>
          <p:nvSpPr>
            <p:cNvPr id="20505" name="Freeform 24"/>
            <p:cNvSpPr>
              <a:spLocks/>
            </p:cNvSpPr>
            <p:nvPr/>
          </p:nvSpPr>
          <p:spPr bwMode="auto">
            <a:xfrm>
              <a:off x="1616" y="2809"/>
              <a:ext cx="102" cy="85"/>
            </a:xfrm>
            <a:custGeom>
              <a:avLst/>
              <a:gdLst>
                <a:gd name="T0" fmla="*/ 56 w 102"/>
                <a:gd name="T1" fmla="*/ 39 h 85"/>
                <a:gd name="T2" fmla="*/ 44 w 102"/>
                <a:gd name="T3" fmla="*/ 44 h 85"/>
                <a:gd name="T4" fmla="*/ 30 w 102"/>
                <a:gd name="T5" fmla="*/ 52 h 85"/>
                <a:gd name="T6" fmla="*/ 18 w 102"/>
                <a:gd name="T7" fmla="*/ 57 h 85"/>
                <a:gd name="T8" fmla="*/ 10 w 102"/>
                <a:gd name="T9" fmla="*/ 61 h 85"/>
                <a:gd name="T10" fmla="*/ 3 w 102"/>
                <a:gd name="T11" fmla="*/ 60 h 85"/>
                <a:gd name="T12" fmla="*/ 0 w 102"/>
                <a:gd name="T13" fmla="*/ 55 h 85"/>
                <a:gd name="T14" fmla="*/ 1 w 102"/>
                <a:gd name="T15" fmla="*/ 43 h 85"/>
                <a:gd name="T16" fmla="*/ 4 w 102"/>
                <a:gd name="T17" fmla="*/ 32 h 85"/>
                <a:gd name="T18" fmla="*/ 10 w 102"/>
                <a:gd name="T19" fmla="*/ 24 h 85"/>
                <a:gd name="T20" fmla="*/ 17 w 102"/>
                <a:gd name="T21" fmla="*/ 17 h 85"/>
                <a:gd name="T22" fmla="*/ 25 w 102"/>
                <a:gd name="T23" fmla="*/ 10 h 85"/>
                <a:gd name="T24" fmla="*/ 33 w 102"/>
                <a:gd name="T25" fmla="*/ 3 h 85"/>
                <a:gd name="T26" fmla="*/ 41 w 102"/>
                <a:gd name="T27" fmla="*/ 0 h 85"/>
                <a:gd name="T28" fmla="*/ 45 w 102"/>
                <a:gd name="T29" fmla="*/ 1 h 85"/>
                <a:gd name="T30" fmla="*/ 53 w 102"/>
                <a:gd name="T31" fmla="*/ 3 h 85"/>
                <a:gd name="T32" fmla="*/ 59 w 102"/>
                <a:gd name="T33" fmla="*/ 9 h 85"/>
                <a:gd name="T34" fmla="*/ 53 w 102"/>
                <a:gd name="T35" fmla="*/ 17 h 85"/>
                <a:gd name="T36" fmla="*/ 44 w 102"/>
                <a:gd name="T37" fmla="*/ 23 h 85"/>
                <a:gd name="T38" fmla="*/ 30 w 102"/>
                <a:gd name="T39" fmla="*/ 30 h 85"/>
                <a:gd name="T40" fmla="*/ 25 w 102"/>
                <a:gd name="T41" fmla="*/ 32 h 85"/>
                <a:gd name="T42" fmla="*/ 22 w 102"/>
                <a:gd name="T43" fmla="*/ 36 h 85"/>
                <a:gd name="T44" fmla="*/ 29 w 102"/>
                <a:gd name="T45" fmla="*/ 36 h 85"/>
                <a:gd name="T46" fmla="*/ 34 w 102"/>
                <a:gd name="T47" fmla="*/ 32 h 85"/>
                <a:gd name="T48" fmla="*/ 44 w 102"/>
                <a:gd name="T49" fmla="*/ 28 h 85"/>
                <a:gd name="T50" fmla="*/ 51 w 102"/>
                <a:gd name="T51" fmla="*/ 26 h 85"/>
                <a:gd name="T52" fmla="*/ 63 w 102"/>
                <a:gd name="T53" fmla="*/ 19 h 85"/>
                <a:gd name="T54" fmla="*/ 70 w 102"/>
                <a:gd name="T55" fmla="*/ 18 h 85"/>
                <a:gd name="T56" fmla="*/ 81 w 102"/>
                <a:gd name="T57" fmla="*/ 15 h 85"/>
                <a:gd name="T58" fmla="*/ 92 w 102"/>
                <a:gd name="T59" fmla="*/ 13 h 85"/>
                <a:gd name="T60" fmla="*/ 98 w 102"/>
                <a:gd name="T61" fmla="*/ 15 h 85"/>
                <a:gd name="T62" fmla="*/ 99 w 102"/>
                <a:gd name="T63" fmla="*/ 23 h 85"/>
                <a:gd name="T64" fmla="*/ 98 w 102"/>
                <a:gd name="T65" fmla="*/ 30 h 85"/>
                <a:gd name="T66" fmla="*/ 96 w 102"/>
                <a:gd name="T67" fmla="*/ 38 h 85"/>
                <a:gd name="T68" fmla="*/ 85 w 102"/>
                <a:gd name="T69" fmla="*/ 42 h 85"/>
                <a:gd name="T70" fmla="*/ 75 w 102"/>
                <a:gd name="T71" fmla="*/ 48 h 85"/>
                <a:gd name="T72" fmla="*/ 66 w 102"/>
                <a:gd name="T73" fmla="*/ 53 h 85"/>
                <a:gd name="T74" fmla="*/ 62 w 102"/>
                <a:gd name="T75" fmla="*/ 63 h 85"/>
                <a:gd name="T76" fmla="*/ 67 w 102"/>
                <a:gd name="T77" fmla="*/ 65 h 85"/>
                <a:gd name="T78" fmla="*/ 80 w 102"/>
                <a:gd name="T79" fmla="*/ 63 h 85"/>
                <a:gd name="T80" fmla="*/ 91 w 102"/>
                <a:gd name="T81" fmla="*/ 57 h 85"/>
                <a:gd name="T82" fmla="*/ 96 w 102"/>
                <a:gd name="T83" fmla="*/ 68 h 85"/>
                <a:gd name="T84" fmla="*/ 76 w 102"/>
                <a:gd name="T85" fmla="*/ 77 h 85"/>
                <a:gd name="T86" fmla="*/ 55 w 102"/>
                <a:gd name="T87" fmla="*/ 82 h 85"/>
                <a:gd name="T88" fmla="*/ 39 w 102"/>
                <a:gd name="T89" fmla="*/ 81 h 85"/>
                <a:gd name="T90" fmla="*/ 37 w 102"/>
                <a:gd name="T91" fmla="*/ 65 h 85"/>
                <a:gd name="T92" fmla="*/ 39 w 102"/>
                <a:gd name="T93" fmla="*/ 57 h 85"/>
                <a:gd name="T94" fmla="*/ 45 w 102"/>
                <a:gd name="T95" fmla="*/ 51 h 85"/>
                <a:gd name="T96" fmla="*/ 55 w 102"/>
                <a:gd name="T97" fmla="*/ 42 h 85"/>
                <a:gd name="T98" fmla="*/ 63 w 102"/>
                <a:gd name="T99" fmla="*/ 36 h 8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02"/>
                <a:gd name="T151" fmla="*/ 0 h 85"/>
                <a:gd name="T152" fmla="*/ 102 w 102"/>
                <a:gd name="T153" fmla="*/ 85 h 8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02" h="85">
                  <a:moveTo>
                    <a:pt x="63" y="36"/>
                  </a:moveTo>
                  <a:lnTo>
                    <a:pt x="62" y="36"/>
                  </a:lnTo>
                  <a:lnTo>
                    <a:pt x="60" y="36"/>
                  </a:lnTo>
                  <a:lnTo>
                    <a:pt x="56" y="39"/>
                  </a:lnTo>
                  <a:lnTo>
                    <a:pt x="54" y="39"/>
                  </a:lnTo>
                  <a:lnTo>
                    <a:pt x="49" y="40"/>
                  </a:lnTo>
                  <a:lnTo>
                    <a:pt x="46" y="43"/>
                  </a:lnTo>
                  <a:lnTo>
                    <a:pt x="44" y="44"/>
                  </a:lnTo>
                  <a:lnTo>
                    <a:pt x="39" y="45"/>
                  </a:lnTo>
                  <a:lnTo>
                    <a:pt x="35" y="47"/>
                  </a:lnTo>
                  <a:lnTo>
                    <a:pt x="32" y="49"/>
                  </a:lnTo>
                  <a:lnTo>
                    <a:pt x="30" y="52"/>
                  </a:lnTo>
                  <a:lnTo>
                    <a:pt x="26" y="52"/>
                  </a:lnTo>
                  <a:lnTo>
                    <a:pt x="24" y="55"/>
                  </a:lnTo>
                  <a:lnTo>
                    <a:pt x="20" y="56"/>
                  </a:lnTo>
                  <a:lnTo>
                    <a:pt x="18" y="57"/>
                  </a:lnTo>
                  <a:lnTo>
                    <a:pt x="16" y="59"/>
                  </a:lnTo>
                  <a:lnTo>
                    <a:pt x="16" y="57"/>
                  </a:lnTo>
                  <a:lnTo>
                    <a:pt x="12" y="60"/>
                  </a:lnTo>
                  <a:lnTo>
                    <a:pt x="10" y="61"/>
                  </a:lnTo>
                  <a:lnTo>
                    <a:pt x="9" y="61"/>
                  </a:lnTo>
                  <a:lnTo>
                    <a:pt x="6" y="59"/>
                  </a:lnTo>
                  <a:lnTo>
                    <a:pt x="4" y="61"/>
                  </a:lnTo>
                  <a:lnTo>
                    <a:pt x="3" y="60"/>
                  </a:lnTo>
                  <a:lnTo>
                    <a:pt x="2" y="59"/>
                  </a:lnTo>
                  <a:lnTo>
                    <a:pt x="1" y="59"/>
                  </a:lnTo>
                  <a:lnTo>
                    <a:pt x="1" y="56"/>
                  </a:lnTo>
                  <a:lnTo>
                    <a:pt x="0" y="55"/>
                  </a:lnTo>
                  <a:lnTo>
                    <a:pt x="0" y="52"/>
                  </a:lnTo>
                  <a:lnTo>
                    <a:pt x="1" y="48"/>
                  </a:lnTo>
                  <a:lnTo>
                    <a:pt x="0" y="47"/>
                  </a:lnTo>
                  <a:lnTo>
                    <a:pt x="1" y="43"/>
                  </a:lnTo>
                  <a:lnTo>
                    <a:pt x="2" y="38"/>
                  </a:lnTo>
                  <a:lnTo>
                    <a:pt x="3" y="35"/>
                  </a:lnTo>
                  <a:lnTo>
                    <a:pt x="4" y="34"/>
                  </a:lnTo>
                  <a:lnTo>
                    <a:pt x="4" y="32"/>
                  </a:lnTo>
                  <a:lnTo>
                    <a:pt x="5" y="31"/>
                  </a:lnTo>
                  <a:lnTo>
                    <a:pt x="5" y="28"/>
                  </a:lnTo>
                  <a:lnTo>
                    <a:pt x="9" y="26"/>
                  </a:lnTo>
                  <a:lnTo>
                    <a:pt x="10" y="24"/>
                  </a:lnTo>
                  <a:lnTo>
                    <a:pt x="11" y="21"/>
                  </a:lnTo>
                  <a:lnTo>
                    <a:pt x="13" y="19"/>
                  </a:lnTo>
                  <a:lnTo>
                    <a:pt x="16" y="18"/>
                  </a:lnTo>
                  <a:lnTo>
                    <a:pt x="17" y="17"/>
                  </a:lnTo>
                  <a:lnTo>
                    <a:pt x="18" y="15"/>
                  </a:lnTo>
                  <a:lnTo>
                    <a:pt x="20" y="13"/>
                  </a:lnTo>
                  <a:lnTo>
                    <a:pt x="22" y="11"/>
                  </a:lnTo>
                  <a:lnTo>
                    <a:pt x="25" y="10"/>
                  </a:lnTo>
                  <a:lnTo>
                    <a:pt x="27" y="7"/>
                  </a:lnTo>
                  <a:lnTo>
                    <a:pt x="30" y="6"/>
                  </a:lnTo>
                  <a:lnTo>
                    <a:pt x="31" y="3"/>
                  </a:lnTo>
                  <a:lnTo>
                    <a:pt x="33" y="3"/>
                  </a:lnTo>
                  <a:lnTo>
                    <a:pt x="35" y="2"/>
                  </a:lnTo>
                  <a:lnTo>
                    <a:pt x="38" y="2"/>
                  </a:lnTo>
                  <a:lnTo>
                    <a:pt x="39" y="1"/>
                  </a:lnTo>
                  <a:lnTo>
                    <a:pt x="41" y="0"/>
                  </a:lnTo>
                  <a:lnTo>
                    <a:pt x="41" y="1"/>
                  </a:lnTo>
                  <a:lnTo>
                    <a:pt x="44" y="0"/>
                  </a:lnTo>
                  <a:lnTo>
                    <a:pt x="45" y="0"/>
                  </a:lnTo>
                  <a:lnTo>
                    <a:pt x="45" y="1"/>
                  </a:lnTo>
                  <a:lnTo>
                    <a:pt x="46" y="2"/>
                  </a:lnTo>
                  <a:lnTo>
                    <a:pt x="49" y="2"/>
                  </a:lnTo>
                  <a:lnTo>
                    <a:pt x="49" y="3"/>
                  </a:lnTo>
                  <a:lnTo>
                    <a:pt x="53" y="3"/>
                  </a:lnTo>
                  <a:lnTo>
                    <a:pt x="54" y="5"/>
                  </a:lnTo>
                  <a:lnTo>
                    <a:pt x="56" y="6"/>
                  </a:lnTo>
                  <a:lnTo>
                    <a:pt x="58" y="9"/>
                  </a:lnTo>
                  <a:lnTo>
                    <a:pt x="59" y="9"/>
                  </a:lnTo>
                  <a:lnTo>
                    <a:pt x="59" y="11"/>
                  </a:lnTo>
                  <a:lnTo>
                    <a:pt x="58" y="13"/>
                  </a:lnTo>
                  <a:lnTo>
                    <a:pt x="55" y="15"/>
                  </a:lnTo>
                  <a:lnTo>
                    <a:pt x="53" y="17"/>
                  </a:lnTo>
                  <a:lnTo>
                    <a:pt x="51" y="18"/>
                  </a:lnTo>
                  <a:lnTo>
                    <a:pt x="48" y="21"/>
                  </a:lnTo>
                  <a:lnTo>
                    <a:pt x="45" y="22"/>
                  </a:lnTo>
                  <a:lnTo>
                    <a:pt x="44" y="23"/>
                  </a:lnTo>
                  <a:lnTo>
                    <a:pt x="39" y="24"/>
                  </a:lnTo>
                  <a:lnTo>
                    <a:pt x="35" y="26"/>
                  </a:lnTo>
                  <a:lnTo>
                    <a:pt x="34" y="26"/>
                  </a:lnTo>
                  <a:lnTo>
                    <a:pt x="30" y="30"/>
                  </a:lnTo>
                  <a:lnTo>
                    <a:pt x="29" y="30"/>
                  </a:lnTo>
                  <a:lnTo>
                    <a:pt x="29" y="31"/>
                  </a:lnTo>
                  <a:lnTo>
                    <a:pt x="26" y="32"/>
                  </a:lnTo>
                  <a:lnTo>
                    <a:pt x="25" y="32"/>
                  </a:lnTo>
                  <a:lnTo>
                    <a:pt x="24" y="34"/>
                  </a:lnTo>
                  <a:lnTo>
                    <a:pt x="23" y="35"/>
                  </a:lnTo>
                  <a:lnTo>
                    <a:pt x="22" y="35"/>
                  </a:lnTo>
                  <a:lnTo>
                    <a:pt x="22" y="36"/>
                  </a:lnTo>
                  <a:lnTo>
                    <a:pt x="23" y="38"/>
                  </a:lnTo>
                  <a:lnTo>
                    <a:pt x="24" y="38"/>
                  </a:lnTo>
                  <a:lnTo>
                    <a:pt x="24" y="36"/>
                  </a:lnTo>
                  <a:lnTo>
                    <a:pt x="29" y="36"/>
                  </a:lnTo>
                  <a:lnTo>
                    <a:pt x="29" y="35"/>
                  </a:lnTo>
                  <a:lnTo>
                    <a:pt x="31" y="34"/>
                  </a:lnTo>
                  <a:lnTo>
                    <a:pt x="33" y="34"/>
                  </a:lnTo>
                  <a:lnTo>
                    <a:pt x="34" y="32"/>
                  </a:lnTo>
                  <a:lnTo>
                    <a:pt x="37" y="31"/>
                  </a:lnTo>
                  <a:lnTo>
                    <a:pt x="39" y="30"/>
                  </a:lnTo>
                  <a:lnTo>
                    <a:pt x="42" y="30"/>
                  </a:lnTo>
                  <a:lnTo>
                    <a:pt x="44" y="28"/>
                  </a:lnTo>
                  <a:lnTo>
                    <a:pt x="45" y="27"/>
                  </a:lnTo>
                  <a:lnTo>
                    <a:pt x="46" y="27"/>
                  </a:lnTo>
                  <a:lnTo>
                    <a:pt x="48" y="26"/>
                  </a:lnTo>
                  <a:lnTo>
                    <a:pt x="51" y="26"/>
                  </a:lnTo>
                  <a:lnTo>
                    <a:pt x="54" y="23"/>
                  </a:lnTo>
                  <a:lnTo>
                    <a:pt x="56" y="22"/>
                  </a:lnTo>
                  <a:lnTo>
                    <a:pt x="59" y="22"/>
                  </a:lnTo>
                  <a:lnTo>
                    <a:pt x="63" y="19"/>
                  </a:lnTo>
                  <a:lnTo>
                    <a:pt x="65" y="19"/>
                  </a:lnTo>
                  <a:lnTo>
                    <a:pt x="66" y="19"/>
                  </a:lnTo>
                  <a:lnTo>
                    <a:pt x="69" y="18"/>
                  </a:lnTo>
                  <a:lnTo>
                    <a:pt x="70" y="18"/>
                  </a:lnTo>
                  <a:lnTo>
                    <a:pt x="73" y="17"/>
                  </a:lnTo>
                  <a:lnTo>
                    <a:pt x="76" y="17"/>
                  </a:lnTo>
                  <a:lnTo>
                    <a:pt x="77" y="17"/>
                  </a:lnTo>
                  <a:lnTo>
                    <a:pt x="81" y="15"/>
                  </a:lnTo>
                  <a:lnTo>
                    <a:pt x="84" y="14"/>
                  </a:lnTo>
                  <a:lnTo>
                    <a:pt x="87" y="13"/>
                  </a:lnTo>
                  <a:lnTo>
                    <a:pt x="89" y="13"/>
                  </a:lnTo>
                  <a:lnTo>
                    <a:pt x="92" y="13"/>
                  </a:lnTo>
                  <a:lnTo>
                    <a:pt x="94" y="13"/>
                  </a:lnTo>
                  <a:lnTo>
                    <a:pt x="96" y="13"/>
                  </a:lnTo>
                  <a:lnTo>
                    <a:pt x="97" y="14"/>
                  </a:lnTo>
                  <a:lnTo>
                    <a:pt x="98" y="15"/>
                  </a:lnTo>
                  <a:lnTo>
                    <a:pt x="99" y="17"/>
                  </a:lnTo>
                  <a:lnTo>
                    <a:pt x="99" y="18"/>
                  </a:lnTo>
                  <a:lnTo>
                    <a:pt x="99" y="22"/>
                  </a:lnTo>
                  <a:lnTo>
                    <a:pt x="99" y="23"/>
                  </a:lnTo>
                  <a:lnTo>
                    <a:pt x="99" y="24"/>
                  </a:lnTo>
                  <a:lnTo>
                    <a:pt x="101" y="27"/>
                  </a:lnTo>
                  <a:lnTo>
                    <a:pt x="99" y="28"/>
                  </a:lnTo>
                  <a:lnTo>
                    <a:pt x="98" y="30"/>
                  </a:lnTo>
                  <a:lnTo>
                    <a:pt x="99" y="31"/>
                  </a:lnTo>
                  <a:lnTo>
                    <a:pt x="98" y="34"/>
                  </a:lnTo>
                  <a:lnTo>
                    <a:pt x="97" y="36"/>
                  </a:lnTo>
                  <a:lnTo>
                    <a:pt x="96" y="38"/>
                  </a:lnTo>
                  <a:lnTo>
                    <a:pt x="94" y="36"/>
                  </a:lnTo>
                  <a:lnTo>
                    <a:pt x="91" y="39"/>
                  </a:lnTo>
                  <a:lnTo>
                    <a:pt x="89" y="39"/>
                  </a:lnTo>
                  <a:lnTo>
                    <a:pt x="85" y="42"/>
                  </a:lnTo>
                  <a:lnTo>
                    <a:pt x="83" y="43"/>
                  </a:lnTo>
                  <a:lnTo>
                    <a:pt x="81" y="44"/>
                  </a:lnTo>
                  <a:lnTo>
                    <a:pt x="78" y="45"/>
                  </a:lnTo>
                  <a:lnTo>
                    <a:pt x="75" y="48"/>
                  </a:lnTo>
                  <a:lnTo>
                    <a:pt x="73" y="48"/>
                  </a:lnTo>
                  <a:lnTo>
                    <a:pt x="70" y="52"/>
                  </a:lnTo>
                  <a:lnTo>
                    <a:pt x="68" y="52"/>
                  </a:lnTo>
                  <a:lnTo>
                    <a:pt x="66" y="53"/>
                  </a:lnTo>
                  <a:lnTo>
                    <a:pt x="63" y="55"/>
                  </a:lnTo>
                  <a:lnTo>
                    <a:pt x="62" y="57"/>
                  </a:lnTo>
                  <a:lnTo>
                    <a:pt x="63" y="61"/>
                  </a:lnTo>
                  <a:lnTo>
                    <a:pt x="62" y="63"/>
                  </a:lnTo>
                  <a:lnTo>
                    <a:pt x="62" y="64"/>
                  </a:lnTo>
                  <a:lnTo>
                    <a:pt x="65" y="64"/>
                  </a:lnTo>
                  <a:lnTo>
                    <a:pt x="66" y="64"/>
                  </a:lnTo>
                  <a:lnTo>
                    <a:pt x="67" y="65"/>
                  </a:lnTo>
                  <a:lnTo>
                    <a:pt x="70" y="64"/>
                  </a:lnTo>
                  <a:lnTo>
                    <a:pt x="74" y="65"/>
                  </a:lnTo>
                  <a:lnTo>
                    <a:pt x="76" y="64"/>
                  </a:lnTo>
                  <a:lnTo>
                    <a:pt x="80" y="63"/>
                  </a:lnTo>
                  <a:lnTo>
                    <a:pt x="83" y="60"/>
                  </a:lnTo>
                  <a:lnTo>
                    <a:pt x="87" y="60"/>
                  </a:lnTo>
                  <a:lnTo>
                    <a:pt x="89" y="60"/>
                  </a:lnTo>
                  <a:lnTo>
                    <a:pt x="91" y="57"/>
                  </a:lnTo>
                  <a:lnTo>
                    <a:pt x="95" y="57"/>
                  </a:lnTo>
                  <a:lnTo>
                    <a:pt x="99" y="56"/>
                  </a:lnTo>
                  <a:lnTo>
                    <a:pt x="98" y="66"/>
                  </a:lnTo>
                  <a:lnTo>
                    <a:pt x="96" y="68"/>
                  </a:lnTo>
                  <a:lnTo>
                    <a:pt x="91" y="70"/>
                  </a:lnTo>
                  <a:lnTo>
                    <a:pt x="87" y="72"/>
                  </a:lnTo>
                  <a:lnTo>
                    <a:pt x="83" y="74"/>
                  </a:lnTo>
                  <a:lnTo>
                    <a:pt x="76" y="77"/>
                  </a:lnTo>
                  <a:lnTo>
                    <a:pt x="70" y="78"/>
                  </a:lnTo>
                  <a:lnTo>
                    <a:pt x="66" y="82"/>
                  </a:lnTo>
                  <a:lnTo>
                    <a:pt x="60" y="82"/>
                  </a:lnTo>
                  <a:lnTo>
                    <a:pt x="55" y="82"/>
                  </a:lnTo>
                  <a:lnTo>
                    <a:pt x="49" y="82"/>
                  </a:lnTo>
                  <a:lnTo>
                    <a:pt x="46" y="84"/>
                  </a:lnTo>
                  <a:lnTo>
                    <a:pt x="40" y="82"/>
                  </a:lnTo>
                  <a:lnTo>
                    <a:pt x="39" y="81"/>
                  </a:lnTo>
                  <a:lnTo>
                    <a:pt x="35" y="77"/>
                  </a:lnTo>
                  <a:lnTo>
                    <a:pt x="35" y="73"/>
                  </a:lnTo>
                  <a:lnTo>
                    <a:pt x="35" y="66"/>
                  </a:lnTo>
                  <a:lnTo>
                    <a:pt x="37" y="65"/>
                  </a:lnTo>
                  <a:lnTo>
                    <a:pt x="37" y="63"/>
                  </a:lnTo>
                  <a:lnTo>
                    <a:pt x="37" y="61"/>
                  </a:lnTo>
                  <a:lnTo>
                    <a:pt x="37" y="59"/>
                  </a:lnTo>
                  <a:lnTo>
                    <a:pt x="39" y="57"/>
                  </a:lnTo>
                  <a:lnTo>
                    <a:pt x="40" y="56"/>
                  </a:lnTo>
                  <a:lnTo>
                    <a:pt x="42" y="53"/>
                  </a:lnTo>
                  <a:lnTo>
                    <a:pt x="44" y="52"/>
                  </a:lnTo>
                  <a:lnTo>
                    <a:pt x="45" y="51"/>
                  </a:lnTo>
                  <a:lnTo>
                    <a:pt x="48" y="49"/>
                  </a:lnTo>
                  <a:lnTo>
                    <a:pt x="49" y="45"/>
                  </a:lnTo>
                  <a:lnTo>
                    <a:pt x="52" y="45"/>
                  </a:lnTo>
                  <a:lnTo>
                    <a:pt x="55" y="42"/>
                  </a:lnTo>
                  <a:lnTo>
                    <a:pt x="56" y="42"/>
                  </a:lnTo>
                  <a:lnTo>
                    <a:pt x="59" y="39"/>
                  </a:lnTo>
                  <a:lnTo>
                    <a:pt x="63" y="36"/>
                  </a:lnTo>
                </a:path>
              </a:pathLst>
            </a:custGeom>
            <a:solidFill>
              <a:srgbClr val="FFFFFF"/>
            </a:solidFill>
            <a:ln w="12700" cap="rnd">
              <a:noFill/>
              <a:round/>
              <a:headEnd/>
              <a:tailEnd/>
            </a:ln>
          </p:spPr>
          <p:txBody>
            <a:bodyPr/>
            <a:lstStyle/>
            <a:p>
              <a:endParaRPr lang="en-GB"/>
            </a:p>
          </p:txBody>
        </p:sp>
        <p:sp>
          <p:nvSpPr>
            <p:cNvPr id="20506" name="Freeform 25"/>
            <p:cNvSpPr>
              <a:spLocks/>
            </p:cNvSpPr>
            <p:nvPr/>
          </p:nvSpPr>
          <p:spPr bwMode="auto">
            <a:xfrm>
              <a:off x="1553" y="2776"/>
              <a:ext cx="84" cy="77"/>
            </a:xfrm>
            <a:custGeom>
              <a:avLst/>
              <a:gdLst>
                <a:gd name="T0" fmla="*/ 23 w 84"/>
                <a:gd name="T1" fmla="*/ 40 h 77"/>
                <a:gd name="T2" fmla="*/ 21 w 84"/>
                <a:gd name="T3" fmla="*/ 48 h 77"/>
                <a:gd name="T4" fmla="*/ 23 w 84"/>
                <a:gd name="T5" fmla="*/ 52 h 77"/>
                <a:gd name="T6" fmla="*/ 29 w 84"/>
                <a:gd name="T7" fmla="*/ 58 h 77"/>
                <a:gd name="T8" fmla="*/ 33 w 84"/>
                <a:gd name="T9" fmla="*/ 60 h 77"/>
                <a:gd name="T10" fmla="*/ 42 w 84"/>
                <a:gd name="T11" fmla="*/ 60 h 77"/>
                <a:gd name="T12" fmla="*/ 53 w 84"/>
                <a:gd name="T13" fmla="*/ 58 h 77"/>
                <a:gd name="T14" fmla="*/ 65 w 84"/>
                <a:gd name="T15" fmla="*/ 55 h 77"/>
                <a:gd name="T16" fmla="*/ 75 w 84"/>
                <a:gd name="T17" fmla="*/ 61 h 77"/>
                <a:gd name="T18" fmla="*/ 60 w 84"/>
                <a:gd name="T19" fmla="*/ 69 h 77"/>
                <a:gd name="T20" fmla="*/ 40 w 84"/>
                <a:gd name="T21" fmla="*/ 74 h 77"/>
                <a:gd name="T22" fmla="*/ 26 w 84"/>
                <a:gd name="T23" fmla="*/ 74 h 77"/>
                <a:gd name="T24" fmla="*/ 12 w 84"/>
                <a:gd name="T25" fmla="*/ 70 h 77"/>
                <a:gd name="T26" fmla="*/ 3 w 84"/>
                <a:gd name="T27" fmla="*/ 64 h 77"/>
                <a:gd name="T28" fmla="*/ 0 w 84"/>
                <a:gd name="T29" fmla="*/ 55 h 77"/>
                <a:gd name="T30" fmla="*/ 0 w 84"/>
                <a:gd name="T31" fmla="*/ 40 h 77"/>
                <a:gd name="T32" fmla="*/ 10 w 84"/>
                <a:gd name="T33" fmla="*/ 22 h 77"/>
                <a:gd name="T34" fmla="*/ 15 w 84"/>
                <a:gd name="T35" fmla="*/ 17 h 77"/>
                <a:gd name="T36" fmla="*/ 18 w 84"/>
                <a:gd name="T37" fmla="*/ 13 h 77"/>
                <a:gd name="T38" fmla="*/ 25 w 84"/>
                <a:gd name="T39" fmla="*/ 9 h 77"/>
                <a:gd name="T40" fmla="*/ 32 w 84"/>
                <a:gd name="T41" fmla="*/ 6 h 77"/>
                <a:gd name="T42" fmla="*/ 37 w 84"/>
                <a:gd name="T43" fmla="*/ 3 h 77"/>
                <a:gd name="T44" fmla="*/ 44 w 84"/>
                <a:gd name="T45" fmla="*/ 2 h 77"/>
                <a:gd name="T46" fmla="*/ 50 w 84"/>
                <a:gd name="T47" fmla="*/ 1 h 77"/>
                <a:gd name="T48" fmla="*/ 58 w 84"/>
                <a:gd name="T49" fmla="*/ 0 h 77"/>
                <a:gd name="T50" fmla="*/ 70 w 84"/>
                <a:gd name="T51" fmla="*/ 3 h 77"/>
                <a:gd name="T52" fmla="*/ 78 w 84"/>
                <a:gd name="T53" fmla="*/ 7 h 77"/>
                <a:gd name="T54" fmla="*/ 81 w 84"/>
                <a:gd name="T55" fmla="*/ 13 h 77"/>
                <a:gd name="T56" fmla="*/ 83 w 84"/>
                <a:gd name="T57" fmla="*/ 18 h 77"/>
                <a:gd name="T58" fmla="*/ 81 w 84"/>
                <a:gd name="T59" fmla="*/ 24 h 77"/>
                <a:gd name="T60" fmla="*/ 77 w 84"/>
                <a:gd name="T61" fmla="*/ 31 h 77"/>
                <a:gd name="T62" fmla="*/ 67 w 84"/>
                <a:gd name="T63" fmla="*/ 35 h 77"/>
                <a:gd name="T64" fmla="*/ 59 w 84"/>
                <a:gd name="T65" fmla="*/ 38 h 77"/>
                <a:gd name="T66" fmla="*/ 53 w 84"/>
                <a:gd name="T67" fmla="*/ 38 h 77"/>
                <a:gd name="T68" fmla="*/ 49 w 84"/>
                <a:gd name="T69" fmla="*/ 38 h 77"/>
                <a:gd name="T70" fmla="*/ 44 w 84"/>
                <a:gd name="T71" fmla="*/ 39 h 77"/>
                <a:gd name="T72" fmla="*/ 39 w 84"/>
                <a:gd name="T73" fmla="*/ 40 h 77"/>
                <a:gd name="T74" fmla="*/ 35 w 84"/>
                <a:gd name="T75" fmla="*/ 40 h 77"/>
                <a:gd name="T76" fmla="*/ 29 w 84"/>
                <a:gd name="T77" fmla="*/ 40 h 77"/>
                <a:gd name="T78" fmla="*/ 26 w 84"/>
                <a:gd name="T79" fmla="*/ 39 h 77"/>
                <a:gd name="T80" fmla="*/ 23 w 84"/>
                <a:gd name="T81" fmla="*/ 38 h 7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4"/>
                <a:gd name="T124" fmla="*/ 0 h 77"/>
                <a:gd name="T125" fmla="*/ 84 w 84"/>
                <a:gd name="T126" fmla="*/ 77 h 7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4" h="77">
                  <a:moveTo>
                    <a:pt x="23" y="38"/>
                  </a:moveTo>
                  <a:lnTo>
                    <a:pt x="23" y="40"/>
                  </a:lnTo>
                  <a:lnTo>
                    <a:pt x="23" y="44"/>
                  </a:lnTo>
                  <a:lnTo>
                    <a:pt x="21" y="48"/>
                  </a:lnTo>
                  <a:lnTo>
                    <a:pt x="23" y="51"/>
                  </a:lnTo>
                  <a:lnTo>
                    <a:pt x="23" y="52"/>
                  </a:lnTo>
                  <a:lnTo>
                    <a:pt x="24" y="56"/>
                  </a:lnTo>
                  <a:lnTo>
                    <a:pt x="29" y="58"/>
                  </a:lnTo>
                  <a:lnTo>
                    <a:pt x="31" y="58"/>
                  </a:lnTo>
                  <a:lnTo>
                    <a:pt x="33" y="60"/>
                  </a:lnTo>
                  <a:lnTo>
                    <a:pt x="38" y="60"/>
                  </a:lnTo>
                  <a:lnTo>
                    <a:pt x="42" y="60"/>
                  </a:lnTo>
                  <a:lnTo>
                    <a:pt x="49" y="60"/>
                  </a:lnTo>
                  <a:lnTo>
                    <a:pt x="53" y="58"/>
                  </a:lnTo>
                  <a:lnTo>
                    <a:pt x="60" y="58"/>
                  </a:lnTo>
                  <a:lnTo>
                    <a:pt x="65" y="55"/>
                  </a:lnTo>
                  <a:lnTo>
                    <a:pt x="77" y="52"/>
                  </a:lnTo>
                  <a:lnTo>
                    <a:pt x="75" y="61"/>
                  </a:lnTo>
                  <a:lnTo>
                    <a:pt x="70" y="65"/>
                  </a:lnTo>
                  <a:lnTo>
                    <a:pt x="60" y="69"/>
                  </a:lnTo>
                  <a:lnTo>
                    <a:pt x="51" y="72"/>
                  </a:lnTo>
                  <a:lnTo>
                    <a:pt x="40" y="74"/>
                  </a:lnTo>
                  <a:lnTo>
                    <a:pt x="32" y="76"/>
                  </a:lnTo>
                  <a:lnTo>
                    <a:pt x="26" y="74"/>
                  </a:lnTo>
                  <a:lnTo>
                    <a:pt x="19" y="74"/>
                  </a:lnTo>
                  <a:lnTo>
                    <a:pt x="12" y="70"/>
                  </a:lnTo>
                  <a:lnTo>
                    <a:pt x="8" y="69"/>
                  </a:lnTo>
                  <a:lnTo>
                    <a:pt x="3" y="64"/>
                  </a:lnTo>
                  <a:lnTo>
                    <a:pt x="1" y="60"/>
                  </a:lnTo>
                  <a:lnTo>
                    <a:pt x="0" y="55"/>
                  </a:lnTo>
                  <a:lnTo>
                    <a:pt x="0" y="48"/>
                  </a:lnTo>
                  <a:lnTo>
                    <a:pt x="0" y="40"/>
                  </a:lnTo>
                  <a:lnTo>
                    <a:pt x="3" y="34"/>
                  </a:lnTo>
                  <a:lnTo>
                    <a:pt x="10" y="22"/>
                  </a:lnTo>
                  <a:lnTo>
                    <a:pt x="12" y="18"/>
                  </a:lnTo>
                  <a:lnTo>
                    <a:pt x="15" y="17"/>
                  </a:lnTo>
                  <a:lnTo>
                    <a:pt x="17" y="15"/>
                  </a:lnTo>
                  <a:lnTo>
                    <a:pt x="18" y="13"/>
                  </a:lnTo>
                  <a:lnTo>
                    <a:pt x="22" y="11"/>
                  </a:lnTo>
                  <a:lnTo>
                    <a:pt x="25" y="9"/>
                  </a:lnTo>
                  <a:lnTo>
                    <a:pt x="28" y="7"/>
                  </a:lnTo>
                  <a:lnTo>
                    <a:pt x="32" y="6"/>
                  </a:lnTo>
                  <a:lnTo>
                    <a:pt x="33" y="5"/>
                  </a:lnTo>
                  <a:lnTo>
                    <a:pt x="37" y="3"/>
                  </a:lnTo>
                  <a:lnTo>
                    <a:pt x="40" y="2"/>
                  </a:lnTo>
                  <a:lnTo>
                    <a:pt x="44" y="2"/>
                  </a:lnTo>
                  <a:lnTo>
                    <a:pt x="46" y="1"/>
                  </a:lnTo>
                  <a:lnTo>
                    <a:pt x="50" y="1"/>
                  </a:lnTo>
                  <a:lnTo>
                    <a:pt x="54" y="0"/>
                  </a:lnTo>
                  <a:lnTo>
                    <a:pt x="58" y="0"/>
                  </a:lnTo>
                  <a:lnTo>
                    <a:pt x="65" y="2"/>
                  </a:lnTo>
                  <a:lnTo>
                    <a:pt x="70" y="3"/>
                  </a:lnTo>
                  <a:lnTo>
                    <a:pt x="74" y="5"/>
                  </a:lnTo>
                  <a:lnTo>
                    <a:pt x="78" y="7"/>
                  </a:lnTo>
                  <a:lnTo>
                    <a:pt x="80" y="10"/>
                  </a:lnTo>
                  <a:lnTo>
                    <a:pt x="81" y="13"/>
                  </a:lnTo>
                  <a:lnTo>
                    <a:pt x="83" y="15"/>
                  </a:lnTo>
                  <a:lnTo>
                    <a:pt x="83" y="18"/>
                  </a:lnTo>
                  <a:lnTo>
                    <a:pt x="83" y="22"/>
                  </a:lnTo>
                  <a:lnTo>
                    <a:pt x="81" y="24"/>
                  </a:lnTo>
                  <a:lnTo>
                    <a:pt x="78" y="28"/>
                  </a:lnTo>
                  <a:lnTo>
                    <a:pt x="77" y="31"/>
                  </a:lnTo>
                  <a:lnTo>
                    <a:pt x="72" y="31"/>
                  </a:lnTo>
                  <a:lnTo>
                    <a:pt x="67" y="35"/>
                  </a:lnTo>
                  <a:lnTo>
                    <a:pt x="60" y="36"/>
                  </a:lnTo>
                  <a:lnTo>
                    <a:pt x="59" y="38"/>
                  </a:lnTo>
                  <a:lnTo>
                    <a:pt x="56" y="38"/>
                  </a:lnTo>
                  <a:lnTo>
                    <a:pt x="53" y="38"/>
                  </a:lnTo>
                  <a:lnTo>
                    <a:pt x="52" y="40"/>
                  </a:lnTo>
                  <a:lnTo>
                    <a:pt x="49" y="38"/>
                  </a:lnTo>
                  <a:lnTo>
                    <a:pt x="47" y="40"/>
                  </a:lnTo>
                  <a:lnTo>
                    <a:pt x="44" y="39"/>
                  </a:lnTo>
                  <a:lnTo>
                    <a:pt x="40" y="39"/>
                  </a:lnTo>
                  <a:lnTo>
                    <a:pt x="39" y="40"/>
                  </a:lnTo>
                  <a:lnTo>
                    <a:pt x="37" y="39"/>
                  </a:lnTo>
                  <a:lnTo>
                    <a:pt x="35" y="40"/>
                  </a:lnTo>
                  <a:lnTo>
                    <a:pt x="32" y="39"/>
                  </a:lnTo>
                  <a:lnTo>
                    <a:pt x="29" y="40"/>
                  </a:lnTo>
                  <a:lnTo>
                    <a:pt x="28" y="38"/>
                  </a:lnTo>
                  <a:lnTo>
                    <a:pt x="26" y="39"/>
                  </a:lnTo>
                  <a:lnTo>
                    <a:pt x="23" y="38"/>
                  </a:lnTo>
                </a:path>
              </a:pathLst>
            </a:custGeom>
            <a:solidFill>
              <a:srgbClr val="FFFFFF"/>
            </a:solidFill>
            <a:ln w="12700" cap="rnd">
              <a:noFill/>
              <a:round/>
              <a:headEnd/>
              <a:tailEnd/>
            </a:ln>
          </p:spPr>
          <p:txBody>
            <a:bodyPr/>
            <a:lstStyle/>
            <a:p>
              <a:endParaRPr lang="en-GB"/>
            </a:p>
          </p:txBody>
        </p:sp>
        <p:sp>
          <p:nvSpPr>
            <p:cNvPr id="20507" name="Freeform 26"/>
            <p:cNvSpPr>
              <a:spLocks/>
            </p:cNvSpPr>
            <p:nvPr/>
          </p:nvSpPr>
          <p:spPr bwMode="auto">
            <a:xfrm>
              <a:off x="1560" y="2734"/>
              <a:ext cx="29" cy="26"/>
            </a:xfrm>
            <a:custGeom>
              <a:avLst/>
              <a:gdLst>
                <a:gd name="T0" fmla="*/ 7 w 29"/>
                <a:gd name="T1" fmla="*/ 2 h 26"/>
                <a:gd name="T2" fmla="*/ 8 w 29"/>
                <a:gd name="T3" fmla="*/ 2 h 26"/>
                <a:gd name="T4" fmla="*/ 12 w 29"/>
                <a:gd name="T5" fmla="*/ 1 h 26"/>
                <a:gd name="T6" fmla="*/ 15 w 29"/>
                <a:gd name="T7" fmla="*/ 0 h 26"/>
                <a:gd name="T8" fmla="*/ 18 w 29"/>
                <a:gd name="T9" fmla="*/ 0 h 26"/>
                <a:gd name="T10" fmla="*/ 19 w 29"/>
                <a:gd name="T11" fmla="*/ 0 h 26"/>
                <a:gd name="T12" fmla="*/ 22 w 29"/>
                <a:gd name="T13" fmla="*/ 1 h 26"/>
                <a:gd name="T14" fmla="*/ 24 w 29"/>
                <a:gd name="T15" fmla="*/ 0 h 26"/>
                <a:gd name="T16" fmla="*/ 25 w 29"/>
                <a:gd name="T17" fmla="*/ 2 h 26"/>
                <a:gd name="T18" fmla="*/ 28 w 29"/>
                <a:gd name="T19" fmla="*/ 3 h 26"/>
                <a:gd name="T20" fmla="*/ 26 w 29"/>
                <a:gd name="T21" fmla="*/ 6 h 26"/>
                <a:gd name="T22" fmla="*/ 28 w 29"/>
                <a:gd name="T23" fmla="*/ 7 h 26"/>
                <a:gd name="T24" fmla="*/ 28 w 29"/>
                <a:gd name="T25" fmla="*/ 9 h 26"/>
                <a:gd name="T26" fmla="*/ 28 w 29"/>
                <a:gd name="T27" fmla="*/ 11 h 26"/>
                <a:gd name="T28" fmla="*/ 26 w 29"/>
                <a:gd name="T29" fmla="*/ 13 h 26"/>
                <a:gd name="T30" fmla="*/ 24 w 29"/>
                <a:gd name="T31" fmla="*/ 15 h 26"/>
                <a:gd name="T32" fmla="*/ 22 w 29"/>
                <a:gd name="T33" fmla="*/ 18 h 26"/>
                <a:gd name="T34" fmla="*/ 21 w 29"/>
                <a:gd name="T35" fmla="*/ 21 h 26"/>
                <a:gd name="T36" fmla="*/ 17 w 29"/>
                <a:gd name="T37" fmla="*/ 22 h 26"/>
                <a:gd name="T38" fmla="*/ 14 w 29"/>
                <a:gd name="T39" fmla="*/ 22 h 26"/>
                <a:gd name="T40" fmla="*/ 11 w 29"/>
                <a:gd name="T41" fmla="*/ 23 h 26"/>
                <a:gd name="T42" fmla="*/ 8 w 29"/>
                <a:gd name="T43" fmla="*/ 25 h 26"/>
                <a:gd name="T44" fmla="*/ 7 w 29"/>
                <a:gd name="T45" fmla="*/ 23 h 26"/>
                <a:gd name="T46" fmla="*/ 5 w 29"/>
                <a:gd name="T47" fmla="*/ 22 h 26"/>
                <a:gd name="T48" fmla="*/ 3 w 29"/>
                <a:gd name="T49" fmla="*/ 22 h 26"/>
                <a:gd name="T50" fmla="*/ 2 w 29"/>
                <a:gd name="T51" fmla="*/ 19 h 26"/>
                <a:gd name="T52" fmla="*/ 1 w 29"/>
                <a:gd name="T53" fmla="*/ 17 h 26"/>
                <a:gd name="T54" fmla="*/ 0 w 29"/>
                <a:gd name="T55" fmla="*/ 15 h 26"/>
                <a:gd name="T56" fmla="*/ 1 w 29"/>
                <a:gd name="T57" fmla="*/ 14 h 26"/>
                <a:gd name="T58" fmla="*/ 1 w 29"/>
                <a:gd name="T59" fmla="*/ 11 h 26"/>
                <a:gd name="T60" fmla="*/ 2 w 29"/>
                <a:gd name="T61" fmla="*/ 9 h 26"/>
                <a:gd name="T62" fmla="*/ 4 w 29"/>
                <a:gd name="T63" fmla="*/ 6 h 26"/>
                <a:gd name="T64" fmla="*/ 7 w 29"/>
                <a:gd name="T65" fmla="*/ 2 h 26"/>
                <a:gd name="T66" fmla="*/ 7 w 29"/>
                <a:gd name="T67" fmla="*/ 2 h 2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9"/>
                <a:gd name="T103" fmla="*/ 0 h 26"/>
                <a:gd name="T104" fmla="*/ 29 w 29"/>
                <a:gd name="T105" fmla="*/ 26 h 2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9" h="26">
                  <a:moveTo>
                    <a:pt x="7" y="2"/>
                  </a:moveTo>
                  <a:lnTo>
                    <a:pt x="8" y="2"/>
                  </a:lnTo>
                  <a:lnTo>
                    <a:pt x="12" y="1"/>
                  </a:lnTo>
                  <a:lnTo>
                    <a:pt x="15" y="0"/>
                  </a:lnTo>
                  <a:lnTo>
                    <a:pt x="18" y="0"/>
                  </a:lnTo>
                  <a:lnTo>
                    <a:pt x="19" y="0"/>
                  </a:lnTo>
                  <a:lnTo>
                    <a:pt x="22" y="1"/>
                  </a:lnTo>
                  <a:lnTo>
                    <a:pt x="24" y="0"/>
                  </a:lnTo>
                  <a:lnTo>
                    <a:pt x="25" y="2"/>
                  </a:lnTo>
                  <a:lnTo>
                    <a:pt x="28" y="3"/>
                  </a:lnTo>
                  <a:lnTo>
                    <a:pt x="26" y="6"/>
                  </a:lnTo>
                  <a:lnTo>
                    <a:pt x="28" y="7"/>
                  </a:lnTo>
                  <a:lnTo>
                    <a:pt x="28" y="9"/>
                  </a:lnTo>
                  <a:lnTo>
                    <a:pt x="28" y="11"/>
                  </a:lnTo>
                  <a:lnTo>
                    <a:pt x="26" y="13"/>
                  </a:lnTo>
                  <a:lnTo>
                    <a:pt x="24" y="15"/>
                  </a:lnTo>
                  <a:lnTo>
                    <a:pt x="22" y="18"/>
                  </a:lnTo>
                  <a:lnTo>
                    <a:pt x="21" y="21"/>
                  </a:lnTo>
                  <a:lnTo>
                    <a:pt x="17" y="22"/>
                  </a:lnTo>
                  <a:lnTo>
                    <a:pt x="14" y="22"/>
                  </a:lnTo>
                  <a:lnTo>
                    <a:pt x="11" y="23"/>
                  </a:lnTo>
                  <a:lnTo>
                    <a:pt x="8" y="25"/>
                  </a:lnTo>
                  <a:lnTo>
                    <a:pt x="7" y="23"/>
                  </a:lnTo>
                  <a:lnTo>
                    <a:pt x="5" y="22"/>
                  </a:lnTo>
                  <a:lnTo>
                    <a:pt x="3" y="22"/>
                  </a:lnTo>
                  <a:lnTo>
                    <a:pt x="2" y="19"/>
                  </a:lnTo>
                  <a:lnTo>
                    <a:pt x="1" y="17"/>
                  </a:lnTo>
                  <a:lnTo>
                    <a:pt x="0" y="15"/>
                  </a:lnTo>
                  <a:lnTo>
                    <a:pt x="1" y="14"/>
                  </a:lnTo>
                  <a:lnTo>
                    <a:pt x="1" y="11"/>
                  </a:lnTo>
                  <a:lnTo>
                    <a:pt x="2" y="9"/>
                  </a:lnTo>
                  <a:lnTo>
                    <a:pt x="4" y="6"/>
                  </a:lnTo>
                  <a:lnTo>
                    <a:pt x="7" y="2"/>
                  </a:lnTo>
                </a:path>
              </a:pathLst>
            </a:custGeom>
            <a:solidFill>
              <a:srgbClr val="FFFFFF"/>
            </a:solidFill>
            <a:ln w="12700" cap="rnd">
              <a:noFill/>
              <a:round/>
              <a:headEnd/>
              <a:tailEnd/>
            </a:ln>
          </p:spPr>
          <p:txBody>
            <a:bodyPr/>
            <a:lstStyle/>
            <a:p>
              <a:endParaRPr lang="en-GB"/>
            </a:p>
          </p:txBody>
        </p:sp>
        <p:sp>
          <p:nvSpPr>
            <p:cNvPr id="20508" name="Freeform 27"/>
            <p:cNvSpPr>
              <a:spLocks/>
            </p:cNvSpPr>
            <p:nvPr/>
          </p:nvSpPr>
          <p:spPr bwMode="auto">
            <a:xfrm>
              <a:off x="1501" y="2755"/>
              <a:ext cx="63" cy="71"/>
            </a:xfrm>
            <a:custGeom>
              <a:avLst/>
              <a:gdLst>
                <a:gd name="T0" fmla="*/ 21 w 63"/>
                <a:gd name="T1" fmla="*/ 38 h 71"/>
                <a:gd name="T2" fmla="*/ 21 w 63"/>
                <a:gd name="T3" fmla="*/ 42 h 71"/>
                <a:gd name="T4" fmla="*/ 23 w 63"/>
                <a:gd name="T5" fmla="*/ 47 h 71"/>
                <a:gd name="T6" fmla="*/ 25 w 63"/>
                <a:gd name="T7" fmla="*/ 50 h 71"/>
                <a:gd name="T8" fmla="*/ 32 w 63"/>
                <a:gd name="T9" fmla="*/ 51 h 71"/>
                <a:gd name="T10" fmla="*/ 39 w 63"/>
                <a:gd name="T11" fmla="*/ 51 h 71"/>
                <a:gd name="T12" fmla="*/ 47 w 63"/>
                <a:gd name="T13" fmla="*/ 50 h 71"/>
                <a:gd name="T14" fmla="*/ 60 w 63"/>
                <a:gd name="T15" fmla="*/ 46 h 71"/>
                <a:gd name="T16" fmla="*/ 57 w 63"/>
                <a:gd name="T17" fmla="*/ 56 h 71"/>
                <a:gd name="T18" fmla="*/ 52 w 63"/>
                <a:gd name="T19" fmla="*/ 58 h 71"/>
                <a:gd name="T20" fmla="*/ 44 w 63"/>
                <a:gd name="T21" fmla="*/ 63 h 71"/>
                <a:gd name="T22" fmla="*/ 39 w 63"/>
                <a:gd name="T23" fmla="*/ 66 h 71"/>
                <a:gd name="T24" fmla="*/ 30 w 63"/>
                <a:gd name="T25" fmla="*/ 68 h 71"/>
                <a:gd name="T26" fmla="*/ 24 w 63"/>
                <a:gd name="T27" fmla="*/ 70 h 71"/>
                <a:gd name="T28" fmla="*/ 18 w 63"/>
                <a:gd name="T29" fmla="*/ 68 h 71"/>
                <a:gd name="T30" fmla="*/ 12 w 63"/>
                <a:gd name="T31" fmla="*/ 70 h 71"/>
                <a:gd name="T32" fmla="*/ 8 w 63"/>
                <a:gd name="T33" fmla="*/ 66 h 71"/>
                <a:gd name="T34" fmla="*/ 3 w 63"/>
                <a:gd name="T35" fmla="*/ 62 h 71"/>
                <a:gd name="T36" fmla="*/ 1 w 63"/>
                <a:gd name="T37" fmla="*/ 58 h 71"/>
                <a:gd name="T38" fmla="*/ 0 w 63"/>
                <a:gd name="T39" fmla="*/ 51 h 71"/>
                <a:gd name="T40" fmla="*/ 1 w 63"/>
                <a:gd name="T41" fmla="*/ 42 h 71"/>
                <a:gd name="T42" fmla="*/ 2 w 63"/>
                <a:gd name="T43" fmla="*/ 38 h 71"/>
                <a:gd name="T44" fmla="*/ 4 w 63"/>
                <a:gd name="T45" fmla="*/ 30 h 71"/>
                <a:gd name="T46" fmla="*/ 9 w 63"/>
                <a:gd name="T47" fmla="*/ 25 h 71"/>
                <a:gd name="T48" fmla="*/ 11 w 63"/>
                <a:gd name="T49" fmla="*/ 19 h 71"/>
                <a:gd name="T50" fmla="*/ 15 w 63"/>
                <a:gd name="T51" fmla="*/ 18 h 71"/>
                <a:gd name="T52" fmla="*/ 17 w 63"/>
                <a:gd name="T53" fmla="*/ 14 h 71"/>
                <a:gd name="T54" fmla="*/ 22 w 63"/>
                <a:gd name="T55" fmla="*/ 11 h 71"/>
                <a:gd name="T56" fmla="*/ 24 w 63"/>
                <a:gd name="T57" fmla="*/ 9 h 71"/>
                <a:gd name="T58" fmla="*/ 29 w 63"/>
                <a:gd name="T59" fmla="*/ 6 h 71"/>
                <a:gd name="T60" fmla="*/ 32 w 63"/>
                <a:gd name="T61" fmla="*/ 5 h 71"/>
                <a:gd name="T62" fmla="*/ 37 w 63"/>
                <a:gd name="T63" fmla="*/ 1 h 71"/>
                <a:gd name="T64" fmla="*/ 39 w 63"/>
                <a:gd name="T65" fmla="*/ 2 h 71"/>
                <a:gd name="T66" fmla="*/ 42 w 63"/>
                <a:gd name="T67" fmla="*/ 1 h 71"/>
                <a:gd name="T68" fmla="*/ 45 w 63"/>
                <a:gd name="T69" fmla="*/ 1 h 71"/>
                <a:gd name="T70" fmla="*/ 47 w 63"/>
                <a:gd name="T71" fmla="*/ 0 h 71"/>
                <a:gd name="T72" fmla="*/ 51 w 63"/>
                <a:gd name="T73" fmla="*/ 0 h 71"/>
                <a:gd name="T74" fmla="*/ 53 w 63"/>
                <a:gd name="T75" fmla="*/ 1 h 71"/>
                <a:gd name="T76" fmla="*/ 57 w 63"/>
                <a:gd name="T77" fmla="*/ 1 h 71"/>
                <a:gd name="T78" fmla="*/ 59 w 63"/>
                <a:gd name="T79" fmla="*/ 5 h 71"/>
                <a:gd name="T80" fmla="*/ 62 w 63"/>
                <a:gd name="T81" fmla="*/ 9 h 71"/>
                <a:gd name="T82" fmla="*/ 59 w 63"/>
                <a:gd name="T83" fmla="*/ 14 h 71"/>
                <a:gd name="T84" fmla="*/ 56 w 63"/>
                <a:gd name="T85" fmla="*/ 18 h 71"/>
                <a:gd name="T86" fmla="*/ 49 w 63"/>
                <a:gd name="T87" fmla="*/ 22 h 71"/>
                <a:gd name="T88" fmla="*/ 42 w 63"/>
                <a:gd name="T89" fmla="*/ 27 h 71"/>
                <a:gd name="T90" fmla="*/ 33 w 63"/>
                <a:gd name="T91" fmla="*/ 30 h 71"/>
                <a:gd name="T92" fmla="*/ 28 w 63"/>
                <a:gd name="T93" fmla="*/ 31 h 71"/>
                <a:gd name="T94" fmla="*/ 22 w 63"/>
                <a:gd name="T95" fmla="*/ 34 h 7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63"/>
                <a:gd name="T145" fmla="*/ 0 h 71"/>
                <a:gd name="T146" fmla="*/ 63 w 63"/>
                <a:gd name="T147" fmla="*/ 71 h 7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63" h="71">
                  <a:moveTo>
                    <a:pt x="22" y="34"/>
                  </a:moveTo>
                  <a:lnTo>
                    <a:pt x="21" y="38"/>
                  </a:lnTo>
                  <a:lnTo>
                    <a:pt x="19" y="40"/>
                  </a:lnTo>
                  <a:lnTo>
                    <a:pt x="21" y="42"/>
                  </a:lnTo>
                  <a:lnTo>
                    <a:pt x="21" y="46"/>
                  </a:lnTo>
                  <a:lnTo>
                    <a:pt x="23" y="47"/>
                  </a:lnTo>
                  <a:lnTo>
                    <a:pt x="24" y="48"/>
                  </a:lnTo>
                  <a:lnTo>
                    <a:pt x="25" y="50"/>
                  </a:lnTo>
                  <a:lnTo>
                    <a:pt x="29" y="50"/>
                  </a:lnTo>
                  <a:lnTo>
                    <a:pt x="32" y="51"/>
                  </a:lnTo>
                  <a:lnTo>
                    <a:pt x="36" y="52"/>
                  </a:lnTo>
                  <a:lnTo>
                    <a:pt x="39" y="51"/>
                  </a:lnTo>
                  <a:lnTo>
                    <a:pt x="44" y="51"/>
                  </a:lnTo>
                  <a:lnTo>
                    <a:pt x="47" y="50"/>
                  </a:lnTo>
                  <a:lnTo>
                    <a:pt x="52" y="48"/>
                  </a:lnTo>
                  <a:lnTo>
                    <a:pt x="60" y="46"/>
                  </a:lnTo>
                  <a:lnTo>
                    <a:pt x="58" y="55"/>
                  </a:lnTo>
                  <a:lnTo>
                    <a:pt x="57" y="56"/>
                  </a:lnTo>
                  <a:lnTo>
                    <a:pt x="54" y="59"/>
                  </a:lnTo>
                  <a:lnTo>
                    <a:pt x="52" y="58"/>
                  </a:lnTo>
                  <a:lnTo>
                    <a:pt x="49" y="60"/>
                  </a:lnTo>
                  <a:lnTo>
                    <a:pt x="44" y="63"/>
                  </a:lnTo>
                  <a:lnTo>
                    <a:pt x="42" y="64"/>
                  </a:lnTo>
                  <a:lnTo>
                    <a:pt x="39" y="66"/>
                  </a:lnTo>
                  <a:lnTo>
                    <a:pt x="35" y="67"/>
                  </a:lnTo>
                  <a:lnTo>
                    <a:pt x="30" y="68"/>
                  </a:lnTo>
                  <a:lnTo>
                    <a:pt x="28" y="68"/>
                  </a:lnTo>
                  <a:lnTo>
                    <a:pt x="24" y="70"/>
                  </a:lnTo>
                  <a:lnTo>
                    <a:pt x="22" y="68"/>
                  </a:lnTo>
                  <a:lnTo>
                    <a:pt x="18" y="68"/>
                  </a:lnTo>
                  <a:lnTo>
                    <a:pt x="15" y="70"/>
                  </a:lnTo>
                  <a:lnTo>
                    <a:pt x="12" y="70"/>
                  </a:lnTo>
                  <a:lnTo>
                    <a:pt x="9" y="67"/>
                  </a:lnTo>
                  <a:lnTo>
                    <a:pt x="8" y="66"/>
                  </a:lnTo>
                  <a:lnTo>
                    <a:pt x="4" y="64"/>
                  </a:lnTo>
                  <a:lnTo>
                    <a:pt x="3" y="62"/>
                  </a:lnTo>
                  <a:lnTo>
                    <a:pt x="1" y="60"/>
                  </a:lnTo>
                  <a:lnTo>
                    <a:pt x="1" y="58"/>
                  </a:lnTo>
                  <a:lnTo>
                    <a:pt x="1" y="54"/>
                  </a:lnTo>
                  <a:lnTo>
                    <a:pt x="0" y="51"/>
                  </a:lnTo>
                  <a:lnTo>
                    <a:pt x="0" y="47"/>
                  </a:lnTo>
                  <a:lnTo>
                    <a:pt x="1" y="42"/>
                  </a:lnTo>
                  <a:lnTo>
                    <a:pt x="1" y="40"/>
                  </a:lnTo>
                  <a:lnTo>
                    <a:pt x="2" y="38"/>
                  </a:lnTo>
                  <a:lnTo>
                    <a:pt x="3" y="35"/>
                  </a:lnTo>
                  <a:lnTo>
                    <a:pt x="4" y="30"/>
                  </a:lnTo>
                  <a:lnTo>
                    <a:pt x="7" y="29"/>
                  </a:lnTo>
                  <a:lnTo>
                    <a:pt x="9" y="25"/>
                  </a:lnTo>
                  <a:lnTo>
                    <a:pt x="10" y="22"/>
                  </a:lnTo>
                  <a:lnTo>
                    <a:pt x="11" y="19"/>
                  </a:lnTo>
                  <a:lnTo>
                    <a:pt x="14" y="19"/>
                  </a:lnTo>
                  <a:lnTo>
                    <a:pt x="15" y="18"/>
                  </a:lnTo>
                  <a:lnTo>
                    <a:pt x="16" y="17"/>
                  </a:lnTo>
                  <a:lnTo>
                    <a:pt x="17" y="14"/>
                  </a:lnTo>
                  <a:lnTo>
                    <a:pt x="19" y="13"/>
                  </a:lnTo>
                  <a:lnTo>
                    <a:pt x="22" y="11"/>
                  </a:lnTo>
                  <a:lnTo>
                    <a:pt x="23" y="11"/>
                  </a:lnTo>
                  <a:lnTo>
                    <a:pt x="24" y="9"/>
                  </a:lnTo>
                  <a:lnTo>
                    <a:pt x="25" y="7"/>
                  </a:lnTo>
                  <a:lnTo>
                    <a:pt x="29" y="6"/>
                  </a:lnTo>
                  <a:lnTo>
                    <a:pt x="30" y="5"/>
                  </a:lnTo>
                  <a:lnTo>
                    <a:pt x="32" y="5"/>
                  </a:lnTo>
                  <a:lnTo>
                    <a:pt x="33" y="3"/>
                  </a:lnTo>
                  <a:lnTo>
                    <a:pt x="37" y="1"/>
                  </a:lnTo>
                  <a:lnTo>
                    <a:pt x="38" y="2"/>
                  </a:lnTo>
                  <a:lnTo>
                    <a:pt x="39" y="2"/>
                  </a:lnTo>
                  <a:lnTo>
                    <a:pt x="40" y="1"/>
                  </a:lnTo>
                  <a:lnTo>
                    <a:pt x="42" y="1"/>
                  </a:lnTo>
                  <a:lnTo>
                    <a:pt x="44" y="1"/>
                  </a:lnTo>
                  <a:lnTo>
                    <a:pt x="45" y="1"/>
                  </a:lnTo>
                  <a:lnTo>
                    <a:pt x="46" y="0"/>
                  </a:lnTo>
                  <a:lnTo>
                    <a:pt x="47" y="0"/>
                  </a:lnTo>
                  <a:lnTo>
                    <a:pt x="50" y="0"/>
                  </a:lnTo>
                  <a:lnTo>
                    <a:pt x="51" y="0"/>
                  </a:lnTo>
                  <a:lnTo>
                    <a:pt x="52" y="0"/>
                  </a:lnTo>
                  <a:lnTo>
                    <a:pt x="53" y="1"/>
                  </a:lnTo>
                  <a:lnTo>
                    <a:pt x="54" y="2"/>
                  </a:lnTo>
                  <a:lnTo>
                    <a:pt x="57" y="1"/>
                  </a:lnTo>
                  <a:lnTo>
                    <a:pt x="58" y="3"/>
                  </a:lnTo>
                  <a:lnTo>
                    <a:pt x="59" y="5"/>
                  </a:lnTo>
                  <a:lnTo>
                    <a:pt x="60" y="5"/>
                  </a:lnTo>
                  <a:lnTo>
                    <a:pt x="62" y="9"/>
                  </a:lnTo>
                  <a:lnTo>
                    <a:pt x="62" y="11"/>
                  </a:lnTo>
                  <a:lnTo>
                    <a:pt x="59" y="14"/>
                  </a:lnTo>
                  <a:lnTo>
                    <a:pt x="57" y="15"/>
                  </a:lnTo>
                  <a:lnTo>
                    <a:pt x="56" y="18"/>
                  </a:lnTo>
                  <a:lnTo>
                    <a:pt x="52" y="19"/>
                  </a:lnTo>
                  <a:lnTo>
                    <a:pt x="49" y="22"/>
                  </a:lnTo>
                  <a:lnTo>
                    <a:pt x="46" y="25"/>
                  </a:lnTo>
                  <a:lnTo>
                    <a:pt x="42" y="27"/>
                  </a:lnTo>
                  <a:lnTo>
                    <a:pt x="37" y="29"/>
                  </a:lnTo>
                  <a:lnTo>
                    <a:pt x="33" y="30"/>
                  </a:lnTo>
                  <a:lnTo>
                    <a:pt x="30" y="33"/>
                  </a:lnTo>
                  <a:lnTo>
                    <a:pt x="28" y="31"/>
                  </a:lnTo>
                  <a:lnTo>
                    <a:pt x="24" y="33"/>
                  </a:lnTo>
                  <a:lnTo>
                    <a:pt x="22" y="34"/>
                  </a:lnTo>
                </a:path>
              </a:pathLst>
            </a:custGeom>
            <a:solidFill>
              <a:srgbClr val="FFFFFF"/>
            </a:solidFill>
            <a:ln w="12700" cap="rnd">
              <a:noFill/>
              <a:round/>
              <a:headEnd/>
              <a:tailEnd/>
            </a:ln>
          </p:spPr>
          <p:txBody>
            <a:bodyPr/>
            <a:lstStyle/>
            <a:p>
              <a:endParaRPr lang="en-GB"/>
            </a:p>
          </p:txBody>
        </p:sp>
        <p:sp>
          <p:nvSpPr>
            <p:cNvPr id="20509" name="Freeform 28"/>
            <p:cNvSpPr>
              <a:spLocks/>
            </p:cNvSpPr>
            <p:nvPr/>
          </p:nvSpPr>
          <p:spPr bwMode="auto">
            <a:xfrm>
              <a:off x="1441" y="2723"/>
              <a:ext cx="84" cy="76"/>
            </a:xfrm>
            <a:custGeom>
              <a:avLst/>
              <a:gdLst>
                <a:gd name="T0" fmla="*/ 44 w 84"/>
                <a:gd name="T1" fmla="*/ 25 h 76"/>
                <a:gd name="T2" fmla="*/ 40 w 84"/>
                <a:gd name="T3" fmla="*/ 25 h 76"/>
                <a:gd name="T4" fmla="*/ 35 w 84"/>
                <a:gd name="T5" fmla="*/ 26 h 76"/>
                <a:gd name="T6" fmla="*/ 29 w 84"/>
                <a:gd name="T7" fmla="*/ 28 h 76"/>
                <a:gd name="T8" fmla="*/ 26 w 84"/>
                <a:gd name="T9" fmla="*/ 31 h 76"/>
                <a:gd name="T10" fmla="*/ 20 w 84"/>
                <a:gd name="T11" fmla="*/ 32 h 76"/>
                <a:gd name="T12" fmla="*/ 17 w 84"/>
                <a:gd name="T13" fmla="*/ 35 h 76"/>
                <a:gd name="T14" fmla="*/ 16 w 84"/>
                <a:gd name="T15" fmla="*/ 39 h 76"/>
                <a:gd name="T16" fmla="*/ 16 w 84"/>
                <a:gd name="T17" fmla="*/ 44 h 76"/>
                <a:gd name="T18" fmla="*/ 19 w 84"/>
                <a:gd name="T19" fmla="*/ 51 h 76"/>
                <a:gd name="T20" fmla="*/ 24 w 84"/>
                <a:gd name="T21" fmla="*/ 53 h 76"/>
                <a:gd name="T22" fmla="*/ 31 w 84"/>
                <a:gd name="T23" fmla="*/ 57 h 76"/>
                <a:gd name="T24" fmla="*/ 40 w 84"/>
                <a:gd name="T25" fmla="*/ 59 h 76"/>
                <a:gd name="T26" fmla="*/ 48 w 84"/>
                <a:gd name="T27" fmla="*/ 57 h 76"/>
                <a:gd name="T28" fmla="*/ 58 w 84"/>
                <a:gd name="T29" fmla="*/ 55 h 76"/>
                <a:gd name="T30" fmla="*/ 68 w 84"/>
                <a:gd name="T31" fmla="*/ 51 h 76"/>
                <a:gd name="T32" fmla="*/ 74 w 84"/>
                <a:gd name="T33" fmla="*/ 60 h 76"/>
                <a:gd name="T34" fmla="*/ 61 w 84"/>
                <a:gd name="T35" fmla="*/ 65 h 76"/>
                <a:gd name="T36" fmla="*/ 44 w 84"/>
                <a:gd name="T37" fmla="*/ 73 h 76"/>
                <a:gd name="T38" fmla="*/ 31 w 84"/>
                <a:gd name="T39" fmla="*/ 75 h 76"/>
                <a:gd name="T40" fmla="*/ 20 w 84"/>
                <a:gd name="T41" fmla="*/ 72 h 76"/>
                <a:gd name="T42" fmla="*/ 11 w 84"/>
                <a:gd name="T43" fmla="*/ 68 h 76"/>
                <a:gd name="T44" fmla="*/ 4 w 84"/>
                <a:gd name="T45" fmla="*/ 64 h 76"/>
                <a:gd name="T46" fmla="*/ 1 w 84"/>
                <a:gd name="T47" fmla="*/ 56 h 76"/>
                <a:gd name="T48" fmla="*/ 0 w 84"/>
                <a:gd name="T49" fmla="*/ 43 h 76"/>
                <a:gd name="T50" fmla="*/ 2 w 84"/>
                <a:gd name="T51" fmla="*/ 38 h 76"/>
                <a:gd name="T52" fmla="*/ 4 w 84"/>
                <a:gd name="T53" fmla="*/ 27 h 76"/>
                <a:gd name="T54" fmla="*/ 8 w 84"/>
                <a:gd name="T55" fmla="*/ 19 h 76"/>
                <a:gd name="T56" fmla="*/ 13 w 84"/>
                <a:gd name="T57" fmla="*/ 14 h 76"/>
                <a:gd name="T58" fmla="*/ 20 w 84"/>
                <a:gd name="T59" fmla="*/ 10 h 76"/>
                <a:gd name="T60" fmla="*/ 29 w 84"/>
                <a:gd name="T61" fmla="*/ 6 h 76"/>
                <a:gd name="T62" fmla="*/ 40 w 84"/>
                <a:gd name="T63" fmla="*/ 2 h 76"/>
                <a:gd name="T64" fmla="*/ 57 w 84"/>
                <a:gd name="T65" fmla="*/ 1 h 76"/>
                <a:gd name="T66" fmla="*/ 64 w 84"/>
                <a:gd name="T67" fmla="*/ 1 h 76"/>
                <a:gd name="T68" fmla="*/ 71 w 84"/>
                <a:gd name="T69" fmla="*/ 1 h 76"/>
                <a:gd name="T70" fmla="*/ 76 w 84"/>
                <a:gd name="T71" fmla="*/ 3 h 76"/>
                <a:gd name="T72" fmla="*/ 79 w 84"/>
                <a:gd name="T73" fmla="*/ 6 h 76"/>
                <a:gd name="T74" fmla="*/ 83 w 84"/>
                <a:gd name="T75" fmla="*/ 13 h 76"/>
                <a:gd name="T76" fmla="*/ 80 w 84"/>
                <a:gd name="T77" fmla="*/ 18 h 76"/>
                <a:gd name="T78" fmla="*/ 74 w 84"/>
                <a:gd name="T79" fmla="*/ 25 h 76"/>
                <a:gd name="T80" fmla="*/ 62 w 84"/>
                <a:gd name="T81" fmla="*/ 34 h 76"/>
                <a:gd name="T82" fmla="*/ 58 w 84"/>
                <a:gd name="T83" fmla="*/ 35 h 76"/>
                <a:gd name="T84" fmla="*/ 55 w 84"/>
                <a:gd name="T85" fmla="*/ 36 h 76"/>
                <a:gd name="T86" fmla="*/ 53 w 84"/>
                <a:gd name="T87" fmla="*/ 35 h 76"/>
                <a:gd name="T88" fmla="*/ 50 w 84"/>
                <a:gd name="T89" fmla="*/ 35 h 76"/>
                <a:gd name="T90" fmla="*/ 48 w 84"/>
                <a:gd name="T91" fmla="*/ 32 h 76"/>
                <a:gd name="T92" fmla="*/ 47 w 84"/>
                <a:gd name="T93" fmla="*/ 28 h 76"/>
                <a:gd name="T94" fmla="*/ 46 w 84"/>
                <a:gd name="T95" fmla="*/ 26 h 76"/>
                <a:gd name="T96" fmla="*/ 46 w 84"/>
                <a:gd name="T97" fmla="*/ 23 h 7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84"/>
                <a:gd name="T148" fmla="*/ 0 h 76"/>
                <a:gd name="T149" fmla="*/ 84 w 84"/>
                <a:gd name="T150" fmla="*/ 76 h 7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84" h="76">
                  <a:moveTo>
                    <a:pt x="46" y="23"/>
                  </a:moveTo>
                  <a:lnTo>
                    <a:pt x="44" y="25"/>
                  </a:lnTo>
                  <a:lnTo>
                    <a:pt x="42" y="25"/>
                  </a:lnTo>
                  <a:lnTo>
                    <a:pt x="40" y="25"/>
                  </a:lnTo>
                  <a:lnTo>
                    <a:pt x="38" y="25"/>
                  </a:lnTo>
                  <a:lnTo>
                    <a:pt x="35" y="26"/>
                  </a:lnTo>
                  <a:lnTo>
                    <a:pt x="33" y="27"/>
                  </a:lnTo>
                  <a:lnTo>
                    <a:pt x="29" y="28"/>
                  </a:lnTo>
                  <a:lnTo>
                    <a:pt x="27" y="28"/>
                  </a:lnTo>
                  <a:lnTo>
                    <a:pt x="26" y="31"/>
                  </a:lnTo>
                  <a:lnTo>
                    <a:pt x="23" y="32"/>
                  </a:lnTo>
                  <a:lnTo>
                    <a:pt x="20" y="32"/>
                  </a:lnTo>
                  <a:lnTo>
                    <a:pt x="18" y="34"/>
                  </a:lnTo>
                  <a:lnTo>
                    <a:pt x="17" y="35"/>
                  </a:lnTo>
                  <a:lnTo>
                    <a:pt x="16" y="36"/>
                  </a:lnTo>
                  <a:lnTo>
                    <a:pt x="16" y="39"/>
                  </a:lnTo>
                  <a:lnTo>
                    <a:pt x="14" y="42"/>
                  </a:lnTo>
                  <a:lnTo>
                    <a:pt x="16" y="44"/>
                  </a:lnTo>
                  <a:lnTo>
                    <a:pt x="18" y="47"/>
                  </a:lnTo>
                  <a:lnTo>
                    <a:pt x="19" y="51"/>
                  </a:lnTo>
                  <a:lnTo>
                    <a:pt x="21" y="52"/>
                  </a:lnTo>
                  <a:lnTo>
                    <a:pt x="24" y="53"/>
                  </a:lnTo>
                  <a:lnTo>
                    <a:pt x="27" y="55"/>
                  </a:lnTo>
                  <a:lnTo>
                    <a:pt x="31" y="57"/>
                  </a:lnTo>
                  <a:lnTo>
                    <a:pt x="35" y="57"/>
                  </a:lnTo>
                  <a:lnTo>
                    <a:pt x="40" y="59"/>
                  </a:lnTo>
                  <a:lnTo>
                    <a:pt x="44" y="56"/>
                  </a:lnTo>
                  <a:lnTo>
                    <a:pt x="48" y="57"/>
                  </a:lnTo>
                  <a:lnTo>
                    <a:pt x="53" y="56"/>
                  </a:lnTo>
                  <a:lnTo>
                    <a:pt x="58" y="55"/>
                  </a:lnTo>
                  <a:lnTo>
                    <a:pt x="63" y="53"/>
                  </a:lnTo>
                  <a:lnTo>
                    <a:pt x="68" y="51"/>
                  </a:lnTo>
                  <a:lnTo>
                    <a:pt x="73" y="51"/>
                  </a:lnTo>
                  <a:lnTo>
                    <a:pt x="74" y="60"/>
                  </a:lnTo>
                  <a:lnTo>
                    <a:pt x="70" y="61"/>
                  </a:lnTo>
                  <a:lnTo>
                    <a:pt x="61" y="65"/>
                  </a:lnTo>
                  <a:lnTo>
                    <a:pt x="53" y="69"/>
                  </a:lnTo>
                  <a:lnTo>
                    <a:pt x="44" y="73"/>
                  </a:lnTo>
                  <a:lnTo>
                    <a:pt x="39" y="72"/>
                  </a:lnTo>
                  <a:lnTo>
                    <a:pt x="31" y="75"/>
                  </a:lnTo>
                  <a:lnTo>
                    <a:pt x="25" y="72"/>
                  </a:lnTo>
                  <a:lnTo>
                    <a:pt x="20" y="72"/>
                  </a:lnTo>
                  <a:lnTo>
                    <a:pt x="14" y="72"/>
                  </a:lnTo>
                  <a:lnTo>
                    <a:pt x="11" y="68"/>
                  </a:lnTo>
                  <a:lnTo>
                    <a:pt x="6" y="65"/>
                  </a:lnTo>
                  <a:lnTo>
                    <a:pt x="4" y="64"/>
                  </a:lnTo>
                  <a:lnTo>
                    <a:pt x="1" y="59"/>
                  </a:lnTo>
                  <a:lnTo>
                    <a:pt x="1" y="56"/>
                  </a:lnTo>
                  <a:lnTo>
                    <a:pt x="0" y="52"/>
                  </a:lnTo>
                  <a:lnTo>
                    <a:pt x="0" y="43"/>
                  </a:lnTo>
                  <a:lnTo>
                    <a:pt x="2" y="42"/>
                  </a:lnTo>
                  <a:lnTo>
                    <a:pt x="2" y="38"/>
                  </a:lnTo>
                  <a:lnTo>
                    <a:pt x="3" y="31"/>
                  </a:lnTo>
                  <a:lnTo>
                    <a:pt x="4" y="27"/>
                  </a:lnTo>
                  <a:lnTo>
                    <a:pt x="6" y="23"/>
                  </a:lnTo>
                  <a:lnTo>
                    <a:pt x="8" y="19"/>
                  </a:lnTo>
                  <a:lnTo>
                    <a:pt x="10" y="17"/>
                  </a:lnTo>
                  <a:lnTo>
                    <a:pt x="13" y="14"/>
                  </a:lnTo>
                  <a:lnTo>
                    <a:pt x="18" y="11"/>
                  </a:lnTo>
                  <a:lnTo>
                    <a:pt x="20" y="10"/>
                  </a:lnTo>
                  <a:lnTo>
                    <a:pt x="25" y="7"/>
                  </a:lnTo>
                  <a:lnTo>
                    <a:pt x="29" y="6"/>
                  </a:lnTo>
                  <a:lnTo>
                    <a:pt x="34" y="5"/>
                  </a:lnTo>
                  <a:lnTo>
                    <a:pt x="40" y="2"/>
                  </a:lnTo>
                  <a:lnTo>
                    <a:pt x="47" y="1"/>
                  </a:lnTo>
                  <a:lnTo>
                    <a:pt x="57" y="1"/>
                  </a:lnTo>
                  <a:lnTo>
                    <a:pt x="58" y="0"/>
                  </a:lnTo>
                  <a:lnTo>
                    <a:pt x="64" y="1"/>
                  </a:lnTo>
                  <a:lnTo>
                    <a:pt x="66" y="0"/>
                  </a:lnTo>
                  <a:lnTo>
                    <a:pt x="71" y="1"/>
                  </a:lnTo>
                  <a:lnTo>
                    <a:pt x="73" y="3"/>
                  </a:lnTo>
                  <a:lnTo>
                    <a:pt x="76" y="3"/>
                  </a:lnTo>
                  <a:lnTo>
                    <a:pt x="78" y="6"/>
                  </a:lnTo>
                  <a:lnTo>
                    <a:pt x="79" y="6"/>
                  </a:lnTo>
                  <a:lnTo>
                    <a:pt x="81" y="10"/>
                  </a:lnTo>
                  <a:lnTo>
                    <a:pt x="83" y="13"/>
                  </a:lnTo>
                  <a:lnTo>
                    <a:pt x="81" y="15"/>
                  </a:lnTo>
                  <a:lnTo>
                    <a:pt x="80" y="18"/>
                  </a:lnTo>
                  <a:lnTo>
                    <a:pt x="77" y="19"/>
                  </a:lnTo>
                  <a:lnTo>
                    <a:pt x="74" y="25"/>
                  </a:lnTo>
                  <a:lnTo>
                    <a:pt x="71" y="28"/>
                  </a:lnTo>
                  <a:lnTo>
                    <a:pt x="62" y="34"/>
                  </a:lnTo>
                  <a:lnTo>
                    <a:pt x="61" y="34"/>
                  </a:lnTo>
                  <a:lnTo>
                    <a:pt x="58" y="35"/>
                  </a:lnTo>
                  <a:lnTo>
                    <a:pt x="57" y="35"/>
                  </a:lnTo>
                  <a:lnTo>
                    <a:pt x="55" y="36"/>
                  </a:lnTo>
                  <a:lnTo>
                    <a:pt x="53" y="36"/>
                  </a:lnTo>
                  <a:lnTo>
                    <a:pt x="53" y="35"/>
                  </a:lnTo>
                  <a:lnTo>
                    <a:pt x="50" y="36"/>
                  </a:lnTo>
                  <a:lnTo>
                    <a:pt x="50" y="35"/>
                  </a:lnTo>
                  <a:lnTo>
                    <a:pt x="49" y="34"/>
                  </a:lnTo>
                  <a:lnTo>
                    <a:pt x="48" y="32"/>
                  </a:lnTo>
                  <a:lnTo>
                    <a:pt x="47" y="30"/>
                  </a:lnTo>
                  <a:lnTo>
                    <a:pt x="47" y="28"/>
                  </a:lnTo>
                  <a:lnTo>
                    <a:pt x="47" y="27"/>
                  </a:lnTo>
                  <a:lnTo>
                    <a:pt x="46" y="26"/>
                  </a:lnTo>
                  <a:lnTo>
                    <a:pt x="46" y="23"/>
                  </a:lnTo>
                </a:path>
              </a:pathLst>
            </a:custGeom>
            <a:solidFill>
              <a:srgbClr val="FFFFFF"/>
            </a:solidFill>
            <a:ln w="12700" cap="rnd">
              <a:noFill/>
              <a:round/>
              <a:headEnd/>
              <a:tailEnd/>
            </a:ln>
          </p:spPr>
          <p:txBody>
            <a:bodyPr/>
            <a:lstStyle/>
            <a:p>
              <a:endParaRPr lang="en-GB"/>
            </a:p>
          </p:txBody>
        </p:sp>
        <p:sp>
          <p:nvSpPr>
            <p:cNvPr id="20510" name="Freeform 29"/>
            <p:cNvSpPr>
              <a:spLocks/>
            </p:cNvSpPr>
            <p:nvPr/>
          </p:nvSpPr>
          <p:spPr bwMode="auto">
            <a:xfrm>
              <a:off x="1309" y="2619"/>
              <a:ext cx="187" cy="142"/>
            </a:xfrm>
            <a:custGeom>
              <a:avLst/>
              <a:gdLst>
                <a:gd name="T0" fmla="*/ 134 w 187"/>
                <a:gd name="T1" fmla="*/ 36 h 142"/>
                <a:gd name="T2" fmla="*/ 110 w 187"/>
                <a:gd name="T3" fmla="*/ 32 h 142"/>
                <a:gd name="T4" fmla="*/ 88 w 187"/>
                <a:gd name="T5" fmla="*/ 31 h 142"/>
                <a:gd name="T6" fmla="*/ 75 w 187"/>
                <a:gd name="T7" fmla="*/ 35 h 142"/>
                <a:gd name="T8" fmla="*/ 77 w 187"/>
                <a:gd name="T9" fmla="*/ 43 h 142"/>
                <a:gd name="T10" fmla="*/ 97 w 187"/>
                <a:gd name="T11" fmla="*/ 60 h 142"/>
                <a:gd name="T12" fmla="*/ 119 w 187"/>
                <a:gd name="T13" fmla="*/ 80 h 142"/>
                <a:gd name="T14" fmla="*/ 134 w 187"/>
                <a:gd name="T15" fmla="*/ 100 h 142"/>
                <a:gd name="T16" fmla="*/ 131 w 187"/>
                <a:gd name="T17" fmla="*/ 122 h 142"/>
                <a:gd name="T18" fmla="*/ 116 w 187"/>
                <a:gd name="T19" fmla="*/ 134 h 142"/>
                <a:gd name="T20" fmla="*/ 97 w 187"/>
                <a:gd name="T21" fmla="*/ 138 h 142"/>
                <a:gd name="T22" fmla="*/ 80 w 187"/>
                <a:gd name="T23" fmla="*/ 139 h 142"/>
                <a:gd name="T24" fmla="*/ 60 w 187"/>
                <a:gd name="T25" fmla="*/ 135 h 142"/>
                <a:gd name="T26" fmla="*/ 36 w 187"/>
                <a:gd name="T27" fmla="*/ 127 h 142"/>
                <a:gd name="T28" fmla="*/ 13 w 187"/>
                <a:gd name="T29" fmla="*/ 114 h 142"/>
                <a:gd name="T30" fmla="*/ 1 w 187"/>
                <a:gd name="T31" fmla="*/ 102 h 142"/>
                <a:gd name="T32" fmla="*/ 2 w 187"/>
                <a:gd name="T33" fmla="*/ 94 h 142"/>
                <a:gd name="T34" fmla="*/ 6 w 187"/>
                <a:gd name="T35" fmla="*/ 88 h 142"/>
                <a:gd name="T36" fmla="*/ 13 w 187"/>
                <a:gd name="T37" fmla="*/ 83 h 142"/>
                <a:gd name="T38" fmla="*/ 22 w 187"/>
                <a:gd name="T39" fmla="*/ 81 h 142"/>
                <a:gd name="T40" fmla="*/ 31 w 187"/>
                <a:gd name="T41" fmla="*/ 81 h 142"/>
                <a:gd name="T42" fmla="*/ 36 w 187"/>
                <a:gd name="T43" fmla="*/ 85 h 142"/>
                <a:gd name="T44" fmla="*/ 30 w 187"/>
                <a:gd name="T45" fmla="*/ 88 h 142"/>
                <a:gd name="T46" fmla="*/ 44 w 187"/>
                <a:gd name="T47" fmla="*/ 97 h 142"/>
                <a:gd name="T48" fmla="*/ 72 w 187"/>
                <a:gd name="T49" fmla="*/ 106 h 142"/>
                <a:gd name="T50" fmla="*/ 96 w 187"/>
                <a:gd name="T51" fmla="*/ 112 h 142"/>
                <a:gd name="T52" fmla="*/ 112 w 187"/>
                <a:gd name="T53" fmla="*/ 109 h 142"/>
                <a:gd name="T54" fmla="*/ 117 w 187"/>
                <a:gd name="T55" fmla="*/ 104 h 142"/>
                <a:gd name="T56" fmla="*/ 109 w 187"/>
                <a:gd name="T57" fmla="*/ 93 h 142"/>
                <a:gd name="T58" fmla="*/ 96 w 187"/>
                <a:gd name="T59" fmla="*/ 79 h 142"/>
                <a:gd name="T60" fmla="*/ 82 w 187"/>
                <a:gd name="T61" fmla="*/ 69 h 142"/>
                <a:gd name="T62" fmla="*/ 72 w 187"/>
                <a:gd name="T63" fmla="*/ 63 h 142"/>
                <a:gd name="T64" fmla="*/ 60 w 187"/>
                <a:gd name="T65" fmla="*/ 56 h 142"/>
                <a:gd name="T66" fmla="*/ 53 w 187"/>
                <a:gd name="T67" fmla="*/ 44 h 142"/>
                <a:gd name="T68" fmla="*/ 54 w 187"/>
                <a:gd name="T69" fmla="*/ 28 h 142"/>
                <a:gd name="T70" fmla="*/ 63 w 187"/>
                <a:gd name="T71" fmla="*/ 14 h 142"/>
                <a:gd name="T72" fmla="*/ 70 w 187"/>
                <a:gd name="T73" fmla="*/ 6 h 142"/>
                <a:gd name="T74" fmla="*/ 80 w 187"/>
                <a:gd name="T75" fmla="*/ 1 h 142"/>
                <a:gd name="T76" fmla="*/ 97 w 187"/>
                <a:gd name="T77" fmla="*/ 1 h 142"/>
                <a:gd name="T78" fmla="*/ 119 w 187"/>
                <a:gd name="T79" fmla="*/ 1 h 142"/>
                <a:gd name="T80" fmla="*/ 138 w 187"/>
                <a:gd name="T81" fmla="*/ 3 h 142"/>
                <a:gd name="T82" fmla="*/ 152 w 187"/>
                <a:gd name="T83" fmla="*/ 11 h 142"/>
                <a:gd name="T84" fmla="*/ 165 w 187"/>
                <a:gd name="T85" fmla="*/ 15 h 142"/>
                <a:gd name="T86" fmla="*/ 174 w 187"/>
                <a:gd name="T87" fmla="*/ 22 h 142"/>
                <a:gd name="T88" fmla="*/ 180 w 187"/>
                <a:gd name="T89" fmla="*/ 25 h 142"/>
                <a:gd name="T90" fmla="*/ 184 w 187"/>
                <a:gd name="T91" fmla="*/ 31 h 142"/>
                <a:gd name="T92" fmla="*/ 183 w 187"/>
                <a:gd name="T93" fmla="*/ 39 h 142"/>
                <a:gd name="T94" fmla="*/ 179 w 187"/>
                <a:gd name="T95" fmla="*/ 44 h 142"/>
                <a:gd name="T96" fmla="*/ 174 w 187"/>
                <a:gd name="T97" fmla="*/ 50 h 142"/>
                <a:gd name="T98" fmla="*/ 167 w 187"/>
                <a:gd name="T99" fmla="*/ 54 h 142"/>
                <a:gd name="T100" fmla="*/ 153 w 187"/>
                <a:gd name="T101" fmla="*/ 54 h 142"/>
                <a:gd name="T102" fmla="*/ 147 w 187"/>
                <a:gd name="T103" fmla="*/ 54 h 142"/>
                <a:gd name="T104" fmla="*/ 141 w 187"/>
                <a:gd name="T105" fmla="*/ 57 h 142"/>
                <a:gd name="T106" fmla="*/ 133 w 187"/>
                <a:gd name="T107" fmla="*/ 55 h 142"/>
                <a:gd name="T108" fmla="*/ 132 w 187"/>
                <a:gd name="T109" fmla="*/ 50 h 142"/>
                <a:gd name="T110" fmla="*/ 138 w 187"/>
                <a:gd name="T111" fmla="*/ 46 h 142"/>
                <a:gd name="T112" fmla="*/ 145 w 187"/>
                <a:gd name="T113" fmla="*/ 43 h 142"/>
                <a:gd name="T114" fmla="*/ 149 w 187"/>
                <a:gd name="T115" fmla="*/ 42 h 14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87"/>
                <a:gd name="T175" fmla="*/ 0 h 142"/>
                <a:gd name="T176" fmla="*/ 187 w 187"/>
                <a:gd name="T177" fmla="*/ 142 h 142"/>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87" h="142">
                  <a:moveTo>
                    <a:pt x="149" y="42"/>
                  </a:moveTo>
                  <a:lnTo>
                    <a:pt x="146" y="40"/>
                  </a:lnTo>
                  <a:lnTo>
                    <a:pt x="141" y="39"/>
                  </a:lnTo>
                  <a:lnTo>
                    <a:pt x="134" y="36"/>
                  </a:lnTo>
                  <a:lnTo>
                    <a:pt x="129" y="36"/>
                  </a:lnTo>
                  <a:lnTo>
                    <a:pt x="123" y="34"/>
                  </a:lnTo>
                  <a:lnTo>
                    <a:pt x="116" y="34"/>
                  </a:lnTo>
                  <a:lnTo>
                    <a:pt x="110" y="32"/>
                  </a:lnTo>
                  <a:lnTo>
                    <a:pt x="105" y="31"/>
                  </a:lnTo>
                  <a:lnTo>
                    <a:pt x="98" y="30"/>
                  </a:lnTo>
                  <a:lnTo>
                    <a:pt x="94" y="31"/>
                  </a:lnTo>
                  <a:lnTo>
                    <a:pt x="88" y="31"/>
                  </a:lnTo>
                  <a:lnTo>
                    <a:pt x="83" y="32"/>
                  </a:lnTo>
                  <a:lnTo>
                    <a:pt x="81" y="31"/>
                  </a:lnTo>
                  <a:lnTo>
                    <a:pt x="77" y="32"/>
                  </a:lnTo>
                  <a:lnTo>
                    <a:pt x="75" y="35"/>
                  </a:lnTo>
                  <a:lnTo>
                    <a:pt x="75" y="36"/>
                  </a:lnTo>
                  <a:lnTo>
                    <a:pt x="74" y="38"/>
                  </a:lnTo>
                  <a:lnTo>
                    <a:pt x="75" y="40"/>
                  </a:lnTo>
                  <a:lnTo>
                    <a:pt x="77" y="43"/>
                  </a:lnTo>
                  <a:lnTo>
                    <a:pt x="81" y="47"/>
                  </a:lnTo>
                  <a:lnTo>
                    <a:pt x="86" y="51"/>
                  </a:lnTo>
                  <a:lnTo>
                    <a:pt x="91" y="55"/>
                  </a:lnTo>
                  <a:lnTo>
                    <a:pt x="97" y="60"/>
                  </a:lnTo>
                  <a:lnTo>
                    <a:pt x="102" y="65"/>
                  </a:lnTo>
                  <a:lnTo>
                    <a:pt x="109" y="69"/>
                  </a:lnTo>
                  <a:lnTo>
                    <a:pt x="113" y="75"/>
                  </a:lnTo>
                  <a:lnTo>
                    <a:pt x="119" y="80"/>
                  </a:lnTo>
                  <a:lnTo>
                    <a:pt x="124" y="85"/>
                  </a:lnTo>
                  <a:lnTo>
                    <a:pt x="127" y="92"/>
                  </a:lnTo>
                  <a:lnTo>
                    <a:pt x="131" y="96"/>
                  </a:lnTo>
                  <a:lnTo>
                    <a:pt x="134" y="100"/>
                  </a:lnTo>
                  <a:lnTo>
                    <a:pt x="136" y="109"/>
                  </a:lnTo>
                  <a:lnTo>
                    <a:pt x="134" y="112"/>
                  </a:lnTo>
                  <a:lnTo>
                    <a:pt x="133" y="118"/>
                  </a:lnTo>
                  <a:lnTo>
                    <a:pt x="131" y="122"/>
                  </a:lnTo>
                  <a:lnTo>
                    <a:pt x="127" y="127"/>
                  </a:lnTo>
                  <a:lnTo>
                    <a:pt x="125" y="129"/>
                  </a:lnTo>
                  <a:lnTo>
                    <a:pt x="122" y="133"/>
                  </a:lnTo>
                  <a:lnTo>
                    <a:pt x="116" y="134"/>
                  </a:lnTo>
                  <a:lnTo>
                    <a:pt x="112" y="137"/>
                  </a:lnTo>
                  <a:lnTo>
                    <a:pt x="108" y="138"/>
                  </a:lnTo>
                  <a:lnTo>
                    <a:pt x="103" y="138"/>
                  </a:lnTo>
                  <a:lnTo>
                    <a:pt x="97" y="138"/>
                  </a:lnTo>
                  <a:lnTo>
                    <a:pt x="94" y="139"/>
                  </a:lnTo>
                  <a:lnTo>
                    <a:pt x="89" y="141"/>
                  </a:lnTo>
                  <a:lnTo>
                    <a:pt x="83" y="141"/>
                  </a:lnTo>
                  <a:lnTo>
                    <a:pt x="80" y="139"/>
                  </a:lnTo>
                  <a:lnTo>
                    <a:pt x="74" y="138"/>
                  </a:lnTo>
                  <a:lnTo>
                    <a:pt x="68" y="138"/>
                  </a:lnTo>
                  <a:lnTo>
                    <a:pt x="66" y="135"/>
                  </a:lnTo>
                  <a:lnTo>
                    <a:pt x="60" y="135"/>
                  </a:lnTo>
                  <a:lnTo>
                    <a:pt x="54" y="133"/>
                  </a:lnTo>
                  <a:lnTo>
                    <a:pt x="49" y="131"/>
                  </a:lnTo>
                  <a:lnTo>
                    <a:pt x="44" y="129"/>
                  </a:lnTo>
                  <a:lnTo>
                    <a:pt x="36" y="127"/>
                  </a:lnTo>
                  <a:lnTo>
                    <a:pt x="32" y="123"/>
                  </a:lnTo>
                  <a:lnTo>
                    <a:pt x="25" y="119"/>
                  </a:lnTo>
                  <a:lnTo>
                    <a:pt x="18" y="119"/>
                  </a:lnTo>
                  <a:lnTo>
                    <a:pt x="13" y="114"/>
                  </a:lnTo>
                  <a:lnTo>
                    <a:pt x="10" y="112"/>
                  </a:lnTo>
                  <a:lnTo>
                    <a:pt x="5" y="109"/>
                  </a:lnTo>
                  <a:lnTo>
                    <a:pt x="2" y="106"/>
                  </a:lnTo>
                  <a:lnTo>
                    <a:pt x="1" y="102"/>
                  </a:lnTo>
                  <a:lnTo>
                    <a:pt x="0" y="100"/>
                  </a:lnTo>
                  <a:lnTo>
                    <a:pt x="1" y="97"/>
                  </a:lnTo>
                  <a:lnTo>
                    <a:pt x="1" y="96"/>
                  </a:lnTo>
                  <a:lnTo>
                    <a:pt x="2" y="94"/>
                  </a:lnTo>
                  <a:lnTo>
                    <a:pt x="3" y="92"/>
                  </a:lnTo>
                  <a:lnTo>
                    <a:pt x="4" y="90"/>
                  </a:lnTo>
                  <a:lnTo>
                    <a:pt x="5" y="90"/>
                  </a:lnTo>
                  <a:lnTo>
                    <a:pt x="6" y="88"/>
                  </a:lnTo>
                  <a:lnTo>
                    <a:pt x="8" y="86"/>
                  </a:lnTo>
                  <a:lnTo>
                    <a:pt x="10" y="86"/>
                  </a:lnTo>
                  <a:lnTo>
                    <a:pt x="12" y="84"/>
                  </a:lnTo>
                  <a:lnTo>
                    <a:pt x="13" y="83"/>
                  </a:lnTo>
                  <a:lnTo>
                    <a:pt x="16" y="81"/>
                  </a:lnTo>
                  <a:lnTo>
                    <a:pt x="17" y="81"/>
                  </a:lnTo>
                  <a:lnTo>
                    <a:pt x="19" y="80"/>
                  </a:lnTo>
                  <a:lnTo>
                    <a:pt x="22" y="81"/>
                  </a:lnTo>
                  <a:lnTo>
                    <a:pt x="24" y="81"/>
                  </a:lnTo>
                  <a:lnTo>
                    <a:pt x="26" y="81"/>
                  </a:lnTo>
                  <a:lnTo>
                    <a:pt x="29" y="81"/>
                  </a:lnTo>
                  <a:lnTo>
                    <a:pt x="31" y="81"/>
                  </a:lnTo>
                  <a:lnTo>
                    <a:pt x="32" y="81"/>
                  </a:lnTo>
                  <a:lnTo>
                    <a:pt x="33" y="83"/>
                  </a:lnTo>
                  <a:lnTo>
                    <a:pt x="36" y="84"/>
                  </a:lnTo>
                  <a:lnTo>
                    <a:pt x="36" y="85"/>
                  </a:lnTo>
                  <a:lnTo>
                    <a:pt x="36" y="86"/>
                  </a:lnTo>
                  <a:lnTo>
                    <a:pt x="34" y="86"/>
                  </a:lnTo>
                  <a:lnTo>
                    <a:pt x="33" y="89"/>
                  </a:lnTo>
                  <a:lnTo>
                    <a:pt x="30" y="88"/>
                  </a:lnTo>
                  <a:lnTo>
                    <a:pt x="25" y="88"/>
                  </a:lnTo>
                  <a:lnTo>
                    <a:pt x="29" y="90"/>
                  </a:lnTo>
                  <a:lnTo>
                    <a:pt x="36" y="94"/>
                  </a:lnTo>
                  <a:lnTo>
                    <a:pt x="44" y="97"/>
                  </a:lnTo>
                  <a:lnTo>
                    <a:pt x="51" y="101"/>
                  </a:lnTo>
                  <a:lnTo>
                    <a:pt x="58" y="102"/>
                  </a:lnTo>
                  <a:lnTo>
                    <a:pt x="66" y="106"/>
                  </a:lnTo>
                  <a:lnTo>
                    <a:pt x="72" y="106"/>
                  </a:lnTo>
                  <a:lnTo>
                    <a:pt x="79" y="110"/>
                  </a:lnTo>
                  <a:lnTo>
                    <a:pt x="83" y="110"/>
                  </a:lnTo>
                  <a:lnTo>
                    <a:pt x="90" y="110"/>
                  </a:lnTo>
                  <a:lnTo>
                    <a:pt x="96" y="112"/>
                  </a:lnTo>
                  <a:lnTo>
                    <a:pt x="101" y="112"/>
                  </a:lnTo>
                  <a:lnTo>
                    <a:pt x="105" y="110"/>
                  </a:lnTo>
                  <a:lnTo>
                    <a:pt x="110" y="112"/>
                  </a:lnTo>
                  <a:lnTo>
                    <a:pt x="112" y="109"/>
                  </a:lnTo>
                  <a:lnTo>
                    <a:pt x="118" y="108"/>
                  </a:lnTo>
                  <a:lnTo>
                    <a:pt x="119" y="106"/>
                  </a:lnTo>
                  <a:lnTo>
                    <a:pt x="118" y="105"/>
                  </a:lnTo>
                  <a:lnTo>
                    <a:pt x="117" y="104"/>
                  </a:lnTo>
                  <a:lnTo>
                    <a:pt x="117" y="101"/>
                  </a:lnTo>
                  <a:lnTo>
                    <a:pt x="113" y="98"/>
                  </a:lnTo>
                  <a:lnTo>
                    <a:pt x="112" y="96"/>
                  </a:lnTo>
                  <a:lnTo>
                    <a:pt x="109" y="93"/>
                  </a:lnTo>
                  <a:lnTo>
                    <a:pt x="106" y="90"/>
                  </a:lnTo>
                  <a:lnTo>
                    <a:pt x="102" y="86"/>
                  </a:lnTo>
                  <a:lnTo>
                    <a:pt x="99" y="84"/>
                  </a:lnTo>
                  <a:lnTo>
                    <a:pt x="96" y="79"/>
                  </a:lnTo>
                  <a:lnTo>
                    <a:pt x="94" y="79"/>
                  </a:lnTo>
                  <a:lnTo>
                    <a:pt x="89" y="76"/>
                  </a:lnTo>
                  <a:lnTo>
                    <a:pt x="86" y="72"/>
                  </a:lnTo>
                  <a:lnTo>
                    <a:pt x="82" y="69"/>
                  </a:lnTo>
                  <a:lnTo>
                    <a:pt x="79" y="67"/>
                  </a:lnTo>
                  <a:lnTo>
                    <a:pt x="77" y="65"/>
                  </a:lnTo>
                  <a:lnTo>
                    <a:pt x="74" y="65"/>
                  </a:lnTo>
                  <a:lnTo>
                    <a:pt x="72" y="63"/>
                  </a:lnTo>
                  <a:lnTo>
                    <a:pt x="69" y="63"/>
                  </a:lnTo>
                  <a:lnTo>
                    <a:pt x="66" y="59"/>
                  </a:lnTo>
                  <a:lnTo>
                    <a:pt x="65" y="57"/>
                  </a:lnTo>
                  <a:lnTo>
                    <a:pt x="60" y="56"/>
                  </a:lnTo>
                  <a:lnTo>
                    <a:pt x="56" y="52"/>
                  </a:lnTo>
                  <a:lnTo>
                    <a:pt x="56" y="48"/>
                  </a:lnTo>
                  <a:lnTo>
                    <a:pt x="54" y="48"/>
                  </a:lnTo>
                  <a:lnTo>
                    <a:pt x="53" y="44"/>
                  </a:lnTo>
                  <a:lnTo>
                    <a:pt x="52" y="40"/>
                  </a:lnTo>
                  <a:lnTo>
                    <a:pt x="51" y="38"/>
                  </a:lnTo>
                  <a:lnTo>
                    <a:pt x="53" y="34"/>
                  </a:lnTo>
                  <a:lnTo>
                    <a:pt x="54" y="28"/>
                  </a:lnTo>
                  <a:lnTo>
                    <a:pt x="58" y="22"/>
                  </a:lnTo>
                  <a:lnTo>
                    <a:pt x="59" y="21"/>
                  </a:lnTo>
                  <a:lnTo>
                    <a:pt x="61" y="18"/>
                  </a:lnTo>
                  <a:lnTo>
                    <a:pt x="63" y="14"/>
                  </a:lnTo>
                  <a:lnTo>
                    <a:pt x="65" y="13"/>
                  </a:lnTo>
                  <a:lnTo>
                    <a:pt x="67" y="10"/>
                  </a:lnTo>
                  <a:lnTo>
                    <a:pt x="68" y="9"/>
                  </a:lnTo>
                  <a:lnTo>
                    <a:pt x="70" y="6"/>
                  </a:lnTo>
                  <a:lnTo>
                    <a:pt x="73" y="3"/>
                  </a:lnTo>
                  <a:lnTo>
                    <a:pt x="75" y="5"/>
                  </a:lnTo>
                  <a:lnTo>
                    <a:pt x="76" y="3"/>
                  </a:lnTo>
                  <a:lnTo>
                    <a:pt x="80" y="1"/>
                  </a:lnTo>
                  <a:lnTo>
                    <a:pt x="83" y="2"/>
                  </a:lnTo>
                  <a:lnTo>
                    <a:pt x="87" y="2"/>
                  </a:lnTo>
                  <a:lnTo>
                    <a:pt x="91" y="1"/>
                  </a:lnTo>
                  <a:lnTo>
                    <a:pt x="97" y="1"/>
                  </a:lnTo>
                  <a:lnTo>
                    <a:pt x="105" y="1"/>
                  </a:lnTo>
                  <a:lnTo>
                    <a:pt x="109" y="0"/>
                  </a:lnTo>
                  <a:lnTo>
                    <a:pt x="113" y="0"/>
                  </a:lnTo>
                  <a:lnTo>
                    <a:pt x="119" y="1"/>
                  </a:lnTo>
                  <a:lnTo>
                    <a:pt x="123" y="1"/>
                  </a:lnTo>
                  <a:lnTo>
                    <a:pt x="129" y="3"/>
                  </a:lnTo>
                  <a:lnTo>
                    <a:pt x="133" y="3"/>
                  </a:lnTo>
                  <a:lnTo>
                    <a:pt x="138" y="3"/>
                  </a:lnTo>
                  <a:lnTo>
                    <a:pt x="142" y="6"/>
                  </a:lnTo>
                  <a:lnTo>
                    <a:pt x="145" y="9"/>
                  </a:lnTo>
                  <a:lnTo>
                    <a:pt x="149" y="11"/>
                  </a:lnTo>
                  <a:lnTo>
                    <a:pt x="152" y="11"/>
                  </a:lnTo>
                  <a:lnTo>
                    <a:pt x="155" y="11"/>
                  </a:lnTo>
                  <a:lnTo>
                    <a:pt x="160" y="13"/>
                  </a:lnTo>
                  <a:lnTo>
                    <a:pt x="162" y="17"/>
                  </a:lnTo>
                  <a:lnTo>
                    <a:pt x="165" y="15"/>
                  </a:lnTo>
                  <a:lnTo>
                    <a:pt x="169" y="18"/>
                  </a:lnTo>
                  <a:lnTo>
                    <a:pt x="170" y="19"/>
                  </a:lnTo>
                  <a:lnTo>
                    <a:pt x="172" y="21"/>
                  </a:lnTo>
                  <a:lnTo>
                    <a:pt x="174" y="22"/>
                  </a:lnTo>
                  <a:lnTo>
                    <a:pt x="175" y="22"/>
                  </a:lnTo>
                  <a:lnTo>
                    <a:pt x="177" y="23"/>
                  </a:lnTo>
                  <a:lnTo>
                    <a:pt x="179" y="23"/>
                  </a:lnTo>
                  <a:lnTo>
                    <a:pt x="180" y="25"/>
                  </a:lnTo>
                  <a:lnTo>
                    <a:pt x="182" y="27"/>
                  </a:lnTo>
                  <a:lnTo>
                    <a:pt x="182" y="28"/>
                  </a:lnTo>
                  <a:lnTo>
                    <a:pt x="184" y="28"/>
                  </a:lnTo>
                  <a:lnTo>
                    <a:pt x="184" y="31"/>
                  </a:lnTo>
                  <a:lnTo>
                    <a:pt x="184" y="32"/>
                  </a:lnTo>
                  <a:lnTo>
                    <a:pt x="186" y="34"/>
                  </a:lnTo>
                  <a:lnTo>
                    <a:pt x="183" y="36"/>
                  </a:lnTo>
                  <a:lnTo>
                    <a:pt x="183" y="39"/>
                  </a:lnTo>
                  <a:lnTo>
                    <a:pt x="182" y="40"/>
                  </a:lnTo>
                  <a:lnTo>
                    <a:pt x="181" y="42"/>
                  </a:lnTo>
                  <a:lnTo>
                    <a:pt x="180" y="43"/>
                  </a:lnTo>
                  <a:lnTo>
                    <a:pt x="179" y="44"/>
                  </a:lnTo>
                  <a:lnTo>
                    <a:pt x="177" y="44"/>
                  </a:lnTo>
                  <a:lnTo>
                    <a:pt x="177" y="46"/>
                  </a:lnTo>
                  <a:lnTo>
                    <a:pt x="176" y="48"/>
                  </a:lnTo>
                  <a:lnTo>
                    <a:pt x="174" y="50"/>
                  </a:lnTo>
                  <a:lnTo>
                    <a:pt x="174" y="51"/>
                  </a:lnTo>
                  <a:lnTo>
                    <a:pt x="172" y="52"/>
                  </a:lnTo>
                  <a:lnTo>
                    <a:pt x="170" y="52"/>
                  </a:lnTo>
                  <a:lnTo>
                    <a:pt x="167" y="54"/>
                  </a:lnTo>
                  <a:lnTo>
                    <a:pt x="166" y="54"/>
                  </a:lnTo>
                  <a:lnTo>
                    <a:pt x="162" y="54"/>
                  </a:lnTo>
                  <a:lnTo>
                    <a:pt x="159" y="54"/>
                  </a:lnTo>
                  <a:lnTo>
                    <a:pt x="153" y="54"/>
                  </a:lnTo>
                  <a:lnTo>
                    <a:pt x="151" y="52"/>
                  </a:lnTo>
                  <a:lnTo>
                    <a:pt x="151" y="54"/>
                  </a:lnTo>
                  <a:lnTo>
                    <a:pt x="148" y="54"/>
                  </a:lnTo>
                  <a:lnTo>
                    <a:pt x="147" y="54"/>
                  </a:lnTo>
                  <a:lnTo>
                    <a:pt x="145" y="55"/>
                  </a:lnTo>
                  <a:lnTo>
                    <a:pt x="146" y="56"/>
                  </a:lnTo>
                  <a:lnTo>
                    <a:pt x="142" y="54"/>
                  </a:lnTo>
                  <a:lnTo>
                    <a:pt x="141" y="57"/>
                  </a:lnTo>
                  <a:lnTo>
                    <a:pt x="140" y="56"/>
                  </a:lnTo>
                  <a:lnTo>
                    <a:pt x="138" y="55"/>
                  </a:lnTo>
                  <a:lnTo>
                    <a:pt x="137" y="57"/>
                  </a:lnTo>
                  <a:lnTo>
                    <a:pt x="133" y="55"/>
                  </a:lnTo>
                  <a:lnTo>
                    <a:pt x="132" y="55"/>
                  </a:lnTo>
                  <a:lnTo>
                    <a:pt x="131" y="54"/>
                  </a:lnTo>
                  <a:lnTo>
                    <a:pt x="131" y="52"/>
                  </a:lnTo>
                  <a:lnTo>
                    <a:pt x="132" y="50"/>
                  </a:lnTo>
                  <a:lnTo>
                    <a:pt x="133" y="48"/>
                  </a:lnTo>
                  <a:lnTo>
                    <a:pt x="134" y="48"/>
                  </a:lnTo>
                  <a:lnTo>
                    <a:pt x="137" y="47"/>
                  </a:lnTo>
                  <a:lnTo>
                    <a:pt x="138" y="46"/>
                  </a:lnTo>
                  <a:lnTo>
                    <a:pt x="140" y="44"/>
                  </a:lnTo>
                  <a:lnTo>
                    <a:pt x="141" y="44"/>
                  </a:lnTo>
                  <a:lnTo>
                    <a:pt x="142" y="44"/>
                  </a:lnTo>
                  <a:lnTo>
                    <a:pt x="145" y="43"/>
                  </a:lnTo>
                  <a:lnTo>
                    <a:pt x="147" y="43"/>
                  </a:lnTo>
                  <a:lnTo>
                    <a:pt x="147" y="42"/>
                  </a:lnTo>
                  <a:lnTo>
                    <a:pt x="149" y="42"/>
                  </a:lnTo>
                </a:path>
              </a:pathLst>
            </a:custGeom>
            <a:solidFill>
              <a:srgbClr val="FFFFFF"/>
            </a:solidFill>
            <a:ln w="12700" cap="rnd">
              <a:noFill/>
              <a:round/>
              <a:headEnd/>
              <a:tailEnd/>
            </a:ln>
          </p:spPr>
          <p:txBody>
            <a:bodyPr/>
            <a:lstStyle/>
            <a:p>
              <a:endParaRPr lang="en-GB"/>
            </a:p>
          </p:txBody>
        </p:sp>
        <p:sp>
          <p:nvSpPr>
            <p:cNvPr id="20511" name="Freeform 30"/>
            <p:cNvSpPr>
              <a:spLocks/>
            </p:cNvSpPr>
            <p:nvPr/>
          </p:nvSpPr>
          <p:spPr bwMode="auto">
            <a:xfrm>
              <a:off x="2548" y="2362"/>
              <a:ext cx="134" cy="68"/>
            </a:xfrm>
            <a:custGeom>
              <a:avLst/>
              <a:gdLst>
                <a:gd name="T0" fmla="*/ 55 w 134"/>
                <a:gd name="T1" fmla="*/ 47 h 68"/>
                <a:gd name="T2" fmla="*/ 67 w 134"/>
                <a:gd name="T3" fmla="*/ 49 h 68"/>
                <a:gd name="T4" fmla="*/ 79 w 134"/>
                <a:gd name="T5" fmla="*/ 52 h 68"/>
                <a:gd name="T6" fmla="*/ 89 w 134"/>
                <a:gd name="T7" fmla="*/ 52 h 68"/>
                <a:gd name="T8" fmla="*/ 97 w 134"/>
                <a:gd name="T9" fmla="*/ 49 h 68"/>
                <a:gd name="T10" fmla="*/ 102 w 134"/>
                <a:gd name="T11" fmla="*/ 44 h 68"/>
                <a:gd name="T12" fmla="*/ 111 w 134"/>
                <a:gd name="T13" fmla="*/ 38 h 68"/>
                <a:gd name="T14" fmla="*/ 114 w 134"/>
                <a:gd name="T15" fmla="*/ 28 h 68"/>
                <a:gd name="T16" fmla="*/ 130 w 134"/>
                <a:gd name="T17" fmla="*/ 27 h 68"/>
                <a:gd name="T18" fmla="*/ 133 w 134"/>
                <a:gd name="T19" fmla="*/ 38 h 68"/>
                <a:gd name="T20" fmla="*/ 129 w 134"/>
                <a:gd name="T21" fmla="*/ 52 h 68"/>
                <a:gd name="T22" fmla="*/ 117 w 134"/>
                <a:gd name="T23" fmla="*/ 59 h 68"/>
                <a:gd name="T24" fmla="*/ 101 w 134"/>
                <a:gd name="T25" fmla="*/ 65 h 68"/>
                <a:gd name="T26" fmla="*/ 82 w 134"/>
                <a:gd name="T27" fmla="*/ 65 h 68"/>
                <a:gd name="T28" fmla="*/ 60 w 134"/>
                <a:gd name="T29" fmla="*/ 64 h 68"/>
                <a:gd name="T30" fmla="*/ 39 w 134"/>
                <a:gd name="T31" fmla="*/ 57 h 68"/>
                <a:gd name="T32" fmla="*/ 13 w 134"/>
                <a:gd name="T33" fmla="*/ 42 h 68"/>
                <a:gd name="T34" fmla="*/ 9 w 134"/>
                <a:gd name="T35" fmla="*/ 40 h 68"/>
                <a:gd name="T36" fmla="*/ 4 w 134"/>
                <a:gd name="T37" fmla="*/ 36 h 68"/>
                <a:gd name="T38" fmla="*/ 2 w 134"/>
                <a:gd name="T39" fmla="*/ 31 h 68"/>
                <a:gd name="T40" fmla="*/ 1 w 134"/>
                <a:gd name="T41" fmla="*/ 27 h 68"/>
                <a:gd name="T42" fmla="*/ 0 w 134"/>
                <a:gd name="T43" fmla="*/ 23 h 68"/>
                <a:gd name="T44" fmla="*/ 3 w 134"/>
                <a:gd name="T45" fmla="*/ 18 h 68"/>
                <a:gd name="T46" fmla="*/ 5 w 134"/>
                <a:gd name="T47" fmla="*/ 13 h 68"/>
                <a:gd name="T48" fmla="*/ 10 w 134"/>
                <a:gd name="T49" fmla="*/ 9 h 68"/>
                <a:gd name="T50" fmla="*/ 18 w 134"/>
                <a:gd name="T51" fmla="*/ 3 h 68"/>
                <a:gd name="T52" fmla="*/ 32 w 134"/>
                <a:gd name="T53" fmla="*/ 1 h 68"/>
                <a:gd name="T54" fmla="*/ 45 w 134"/>
                <a:gd name="T55" fmla="*/ 0 h 68"/>
                <a:gd name="T56" fmla="*/ 58 w 134"/>
                <a:gd name="T57" fmla="*/ 1 h 68"/>
                <a:gd name="T58" fmla="*/ 69 w 134"/>
                <a:gd name="T59" fmla="*/ 3 h 68"/>
                <a:gd name="T60" fmla="*/ 77 w 134"/>
                <a:gd name="T61" fmla="*/ 9 h 68"/>
                <a:gd name="T62" fmla="*/ 79 w 134"/>
                <a:gd name="T63" fmla="*/ 15 h 68"/>
                <a:gd name="T64" fmla="*/ 77 w 134"/>
                <a:gd name="T65" fmla="*/ 23 h 68"/>
                <a:gd name="T66" fmla="*/ 76 w 134"/>
                <a:gd name="T67" fmla="*/ 27 h 68"/>
                <a:gd name="T68" fmla="*/ 71 w 134"/>
                <a:gd name="T69" fmla="*/ 31 h 68"/>
                <a:gd name="T70" fmla="*/ 69 w 134"/>
                <a:gd name="T71" fmla="*/ 34 h 68"/>
                <a:gd name="T72" fmla="*/ 64 w 134"/>
                <a:gd name="T73" fmla="*/ 36 h 68"/>
                <a:gd name="T74" fmla="*/ 62 w 134"/>
                <a:gd name="T75" fmla="*/ 39 h 68"/>
                <a:gd name="T76" fmla="*/ 57 w 134"/>
                <a:gd name="T77" fmla="*/ 40 h 68"/>
                <a:gd name="T78" fmla="*/ 54 w 134"/>
                <a:gd name="T79" fmla="*/ 43 h 68"/>
                <a:gd name="T80" fmla="*/ 50 w 134"/>
                <a:gd name="T81" fmla="*/ 45 h 6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4"/>
                <a:gd name="T124" fmla="*/ 0 h 68"/>
                <a:gd name="T125" fmla="*/ 134 w 134"/>
                <a:gd name="T126" fmla="*/ 68 h 6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4" h="68">
                  <a:moveTo>
                    <a:pt x="50" y="45"/>
                  </a:moveTo>
                  <a:lnTo>
                    <a:pt x="55" y="47"/>
                  </a:lnTo>
                  <a:lnTo>
                    <a:pt x="61" y="48"/>
                  </a:lnTo>
                  <a:lnTo>
                    <a:pt x="67" y="49"/>
                  </a:lnTo>
                  <a:lnTo>
                    <a:pt x="72" y="49"/>
                  </a:lnTo>
                  <a:lnTo>
                    <a:pt x="79" y="52"/>
                  </a:lnTo>
                  <a:lnTo>
                    <a:pt x="84" y="52"/>
                  </a:lnTo>
                  <a:lnTo>
                    <a:pt x="89" y="52"/>
                  </a:lnTo>
                  <a:lnTo>
                    <a:pt x="93" y="51"/>
                  </a:lnTo>
                  <a:lnTo>
                    <a:pt x="97" y="49"/>
                  </a:lnTo>
                  <a:lnTo>
                    <a:pt x="99" y="47"/>
                  </a:lnTo>
                  <a:lnTo>
                    <a:pt x="102" y="44"/>
                  </a:lnTo>
                  <a:lnTo>
                    <a:pt x="107" y="40"/>
                  </a:lnTo>
                  <a:lnTo>
                    <a:pt x="111" y="38"/>
                  </a:lnTo>
                  <a:lnTo>
                    <a:pt x="112" y="34"/>
                  </a:lnTo>
                  <a:lnTo>
                    <a:pt x="114" y="28"/>
                  </a:lnTo>
                  <a:lnTo>
                    <a:pt x="116" y="22"/>
                  </a:lnTo>
                  <a:lnTo>
                    <a:pt x="130" y="27"/>
                  </a:lnTo>
                  <a:lnTo>
                    <a:pt x="133" y="30"/>
                  </a:lnTo>
                  <a:lnTo>
                    <a:pt x="133" y="38"/>
                  </a:lnTo>
                  <a:lnTo>
                    <a:pt x="131" y="45"/>
                  </a:lnTo>
                  <a:lnTo>
                    <a:pt x="129" y="52"/>
                  </a:lnTo>
                  <a:lnTo>
                    <a:pt x="124" y="57"/>
                  </a:lnTo>
                  <a:lnTo>
                    <a:pt x="117" y="59"/>
                  </a:lnTo>
                  <a:lnTo>
                    <a:pt x="111" y="63"/>
                  </a:lnTo>
                  <a:lnTo>
                    <a:pt x="101" y="65"/>
                  </a:lnTo>
                  <a:lnTo>
                    <a:pt x="93" y="67"/>
                  </a:lnTo>
                  <a:lnTo>
                    <a:pt x="82" y="65"/>
                  </a:lnTo>
                  <a:lnTo>
                    <a:pt x="71" y="67"/>
                  </a:lnTo>
                  <a:lnTo>
                    <a:pt x="60" y="64"/>
                  </a:lnTo>
                  <a:lnTo>
                    <a:pt x="49" y="61"/>
                  </a:lnTo>
                  <a:lnTo>
                    <a:pt x="39" y="57"/>
                  </a:lnTo>
                  <a:lnTo>
                    <a:pt x="27" y="52"/>
                  </a:lnTo>
                  <a:lnTo>
                    <a:pt x="13" y="42"/>
                  </a:lnTo>
                  <a:lnTo>
                    <a:pt x="11" y="43"/>
                  </a:lnTo>
                  <a:lnTo>
                    <a:pt x="9" y="40"/>
                  </a:lnTo>
                  <a:lnTo>
                    <a:pt x="6" y="39"/>
                  </a:lnTo>
                  <a:lnTo>
                    <a:pt x="4" y="36"/>
                  </a:lnTo>
                  <a:lnTo>
                    <a:pt x="3" y="32"/>
                  </a:lnTo>
                  <a:lnTo>
                    <a:pt x="2" y="31"/>
                  </a:lnTo>
                  <a:lnTo>
                    <a:pt x="2" y="28"/>
                  </a:lnTo>
                  <a:lnTo>
                    <a:pt x="1" y="27"/>
                  </a:lnTo>
                  <a:lnTo>
                    <a:pt x="1" y="24"/>
                  </a:lnTo>
                  <a:lnTo>
                    <a:pt x="0" y="23"/>
                  </a:lnTo>
                  <a:lnTo>
                    <a:pt x="1" y="19"/>
                  </a:lnTo>
                  <a:lnTo>
                    <a:pt x="3" y="18"/>
                  </a:lnTo>
                  <a:lnTo>
                    <a:pt x="3" y="15"/>
                  </a:lnTo>
                  <a:lnTo>
                    <a:pt x="5" y="13"/>
                  </a:lnTo>
                  <a:lnTo>
                    <a:pt x="5" y="11"/>
                  </a:lnTo>
                  <a:lnTo>
                    <a:pt x="10" y="9"/>
                  </a:lnTo>
                  <a:lnTo>
                    <a:pt x="13" y="6"/>
                  </a:lnTo>
                  <a:lnTo>
                    <a:pt x="18" y="3"/>
                  </a:lnTo>
                  <a:lnTo>
                    <a:pt x="25" y="2"/>
                  </a:lnTo>
                  <a:lnTo>
                    <a:pt x="32" y="1"/>
                  </a:lnTo>
                  <a:lnTo>
                    <a:pt x="39" y="0"/>
                  </a:lnTo>
                  <a:lnTo>
                    <a:pt x="45" y="0"/>
                  </a:lnTo>
                  <a:lnTo>
                    <a:pt x="53" y="0"/>
                  </a:lnTo>
                  <a:lnTo>
                    <a:pt x="58" y="1"/>
                  </a:lnTo>
                  <a:lnTo>
                    <a:pt x="63" y="3"/>
                  </a:lnTo>
                  <a:lnTo>
                    <a:pt x="69" y="3"/>
                  </a:lnTo>
                  <a:lnTo>
                    <a:pt x="70" y="6"/>
                  </a:lnTo>
                  <a:lnTo>
                    <a:pt x="77" y="9"/>
                  </a:lnTo>
                  <a:lnTo>
                    <a:pt x="78" y="11"/>
                  </a:lnTo>
                  <a:lnTo>
                    <a:pt x="79" y="15"/>
                  </a:lnTo>
                  <a:lnTo>
                    <a:pt x="79" y="18"/>
                  </a:lnTo>
                  <a:lnTo>
                    <a:pt x="77" y="23"/>
                  </a:lnTo>
                  <a:lnTo>
                    <a:pt x="76" y="26"/>
                  </a:lnTo>
                  <a:lnTo>
                    <a:pt x="76" y="27"/>
                  </a:lnTo>
                  <a:lnTo>
                    <a:pt x="74" y="28"/>
                  </a:lnTo>
                  <a:lnTo>
                    <a:pt x="71" y="31"/>
                  </a:lnTo>
                  <a:lnTo>
                    <a:pt x="70" y="32"/>
                  </a:lnTo>
                  <a:lnTo>
                    <a:pt x="69" y="34"/>
                  </a:lnTo>
                  <a:lnTo>
                    <a:pt x="68" y="35"/>
                  </a:lnTo>
                  <a:lnTo>
                    <a:pt x="64" y="36"/>
                  </a:lnTo>
                  <a:lnTo>
                    <a:pt x="64" y="38"/>
                  </a:lnTo>
                  <a:lnTo>
                    <a:pt x="62" y="39"/>
                  </a:lnTo>
                  <a:lnTo>
                    <a:pt x="61" y="40"/>
                  </a:lnTo>
                  <a:lnTo>
                    <a:pt x="57" y="40"/>
                  </a:lnTo>
                  <a:lnTo>
                    <a:pt x="55" y="42"/>
                  </a:lnTo>
                  <a:lnTo>
                    <a:pt x="54" y="43"/>
                  </a:lnTo>
                  <a:lnTo>
                    <a:pt x="50" y="45"/>
                  </a:lnTo>
                </a:path>
              </a:pathLst>
            </a:custGeom>
            <a:solidFill>
              <a:srgbClr val="FFFFFF"/>
            </a:solidFill>
            <a:ln w="12700" cap="rnd">
              <a:noFill/>
              <a:round/>
              <a:headEnd/>
              <a:tailEnd/>
            </a:ln>
          </p:spPr>
          <p:txBody>
            <a:bodyPr/>
            <a:lstStyle/>
            <a:p>
              <a:endParaRPr lang="en-GB"/>
            </a:p>
          </p:txBody>
        </p:sp>
        <p:sp>
          <p:nvSpPr>
            <p:cNvPr id="20512" name="Freeform 31"/>
            <p:cNvSpPr>
              <a:spLocks/>
            </p:cNvSpPr>
            <p:nvPr/>
          </p:nvSpPr>
          <p:spPr bwMode="auto">
            <a:xfrm>
              <a:off x="2447" y="2380"/>
              <a:ext cx="132" cy="70"/>
            </a:xfrm>
            <a:custGeom>
              <a:avLst/>
              <a:gdLst>
                <a:gd name="T0" fmla="*/ 44 w 132"/>
                <a:gd name="T1" fmla="*/ 27 h 70"/>
                <a:gd name="T2" fmla="*/ 44 w 132"/>
                <a:gd name="T3" fmla="*/ 30 h 70"/>
                <a:gd name="T4" fmla="*/ 42 w 132"/>
                <a:gd name="T5" fmla="*/ 35 h 70"/>
                <a:gd name="T6" fmla="*/ 40 w 132"/>
                <a:gd name="T7" fmla="*/ 38 h 70"/>
                <a:gd name="T8" fmla="*/ 40 w 132"/>
                <a:gd name="T9" fmla="*/ 42 h 70"/>
                <a:gd name="T10" fmla="*/ 42 w 132"/>
                <a:gd name="T11" fmla="*/ 45 h 70"/>
                <a:gd name="T12" fmla="*/ 46 w 132"/>
                <a:gd name="T13" fmla="*/ 49 h 70"/>
                <a:gd name="T14" fmla="*/ 52 w 132"/>
                <a:gd name="T15" fmla="*/ 53 h 70"/>
                <a:gd name="T16" fmla="*/ 62 w 132"/>
                <a:gd name="T17" fmla="*/ 54 h 70"/>
                <a:gd name="T18" fmla="*/ 76 w 132"/>
                <a:gd name="T19" fmla="*/ 55 h 70"/>
                <a:gd name="T20" fmla="*/ 85 w 132"/>
                <a:gd name="T21" fmla="*/ 51 h 70"/>
                <a:gd name="T22" fmla="*/ 95 w 132"/>
                <a:gd name="T23" fmla="*/ 49 h 70"/>
                <a:gd name="T24" fmla="*/ 102 w 132"/>
                <a:gd name="T25" fmla="*/ 43 h 70"/>
                <a:gd name="T26" fmla="*/ 106 w 132"/>
                <a:gd name="T27" fmla="*/ 38 h 70"/>
                <a:gd name="T28" fmla="*/ 110 w 132"/>
                <a:gd name="T29" fmla="*/ 30 h 70"/>
                <a:gd name="T30" fmla="*/ 113 w 132"/>
                <a:gd name="T31" fmla="*/ 22 h 70"/>
                <a:gd name="T32" fmla="*/ 129 w 132"/>
                <a:gd name="T33" fmla="*/ 31 h 70"/>
                <a:gd name="T34" fmla="*/ 129 w 132"/>
                <a:gd name="T35" fmla="*/ 43 h 70"/>
                <a:gd name="T36" fmla="*/ 124 w 132"/>
                <a:gd name="T37" fmla="*/ 55 h 70"/>
                <a:gd name="T38" fmla="*/ 114 w 132"/>
                <a:gd name="T39" fmla="*/ 61 h 70"/>
                <a:gd name="T40" fmla="*/ 104 w 132"/>
                <a:gd name="T41" fmla="*/ 67 h 70"/>
                <a:gd name="T42" fmla="*/ 89 w 132"/>
                <a:gd name="T43" fmla="*/ 69 h 70"/>
                <a:gd name="T44" fmla="*/ 73 w 132"/>
                <a:gd name="T45" fmla="*/ 69 h 70"/>
                <a:gd name="T46" fmla="*/ 56 w 132"/>
                <a:gd name="T47" fmla="*/ 65 h 70"/>
                <a:gd name="T48" fmla="*/ 40 w 132"/>
                <a:gd name="T49" fmla="*/ 61 h 70"/>
                <a:gd name="T50" fmla="*/ 26 w 132"/>
                <a:gd name="T51" fmla="*/ 54 h 70"/>
                <a:gd name="T52" fmla="*/ 13 w 132"/>
                <a:gd name="T53" fmla="*/ 47 h 70"/>
                <a:gd name="T54" fmla="*/ 5 w 132"/>
                <a:gd name="T55" fmla="*/ 43 h 70"/>
                <a:gd name="T56" fmla="*/ 1 w 132"/>
                <a:gd name="T57" fmla="*/ 37 h 70"/>
                <a:gd name="T58" fmla="*/ 0 w 132"/>
                <a:gd name="T59" fmla="*/ 31 h 70"/>
                <a:gd name="T60" fmla="*/ 2 w 132"/>
                <a:gd name="T61" fmla="*/ 23 h 70"/>
                <a:gd name="T62" fmla="*/ 6 w 132"/>
                <a:gd name="T63" fmla="*/ 15 h 70"/>
                <a:gd name="T64" fmla="*/ 15 w 132"/>
                <a:gd name="T65" fmla="*/ 7 h 70"/>
                <a:gd name="T66" fmla="*/ 23 w 132"/>
                <a:gd name="T67" fmla="*/ 3 h 70"/>
                <a:gd name="T68" fmla="*/ 31 w 132"/>
                <a:gd name="T69" fmla="*/ 1 h 70"/>
                <a:gd name="T70" fmla="*/ 40 w 132"/>
                <a:gd name="T71" fmla="*/ 0 h 70"/>
                <a:gd name="T72" fmla="*/ 47 w 132"/>
                <a:gd name="T73" fmla="*/ 1 h 70"/>
                <a:gd name="T74" fmla="*/ 56 w 132"/>
                <a:gd name="T75" fmla="*/ 3 h 70"/>
                <a:gd name="T76" fmla="*/ 64 w 132"/>
                <a:gd name="T77" fmla="*/ 7 h 70"/>
                <a:gd name="T78" fmla="*/ 70 w 132"/>
                <a:gd name="T79" fmla="*/ 15 h 70"/>
                <a:gd name="T80" fmla="*/ 74 w 132"/>
                <a:gd name="T81" fmla="*/ 22 h 70"/>
                <a:gd name="T82" fmla="*/ 74 w 132"/>
                <a:gd name="T83" fmla="*/ 25 h 70"/>
                <a:gd name="T84" fmla="*/ 71 w 132"/>
                <a:gd name="T85" fmla="*/ 29 h 70"/>
                <a:gd name="T86" fmla="*/ 69 w 132"/>
                <a:gd name="T87" fmla="*/ 29 h 70"/>
                <a:gd name="T88" fmla="*/ 66 w 132"/>
                <a:gd name="T89" fmla="*/ 30 h 70"/>
                <a:gd name="T90" fmla="*/ 60 w 132"/>
                <a:gd name="T91" fmla="*/ 30 h 70"/>
                <a:gd name="T92" fmla="*/ 55 w 132"/>
                <a:gd name="T93" fmla="*/ 29 h 70"/>
                <a:gd name="T94" fmla="*/ 48 w 132"/>
                <a:gd name="T95" fmla="*/ 27 h 70"/>
                <a:gd name="T96" fmla="*/ 45 w 132"/>
                <a:gd name="T97" fmla="*/ 27 h 7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32"/>
                <a:gd name="T148" fmla="*/ 0 h 70"/>
                <a:gd name="T149" fmla="*/ 132 w 132"/>
                <a:gd name="T150" fmla="*/ 70 h 70"/>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32" h="70">
                  <a:moveTo>
                    <a:pt x="45" y="27"/>
                  </a:moveTo>
                  <a:lnTo>
                    <a:pt x="44" y="27"/>
                  </a:lnTo>
                  <a:lnTo>
                    <a:pt x="44" y="29"/>
                  </a:lnTo>
                  <a:lnTo>
                    <a:pt x="44" y="30"/>
                  </a:lnTo>
                  <a:lnTo>
                    <a:pt x="42" y="33"/>
                  </a:lnTo>
                  <a:lnTo>
                    <a:pt x="42" y="35"/>
                  </a:lnTo>
                  <a:lnTo>
                    <a:pt x="41" y="37"/>
                  </a:lnTo>
                  <a:lnTo>
                    <a:pt x="40" y="38"/>
                  </a:lnTo>
                  <a:lnTo>
                    <a:pt x="41" y="39"/>
                  </a:lnTo>
                  <a:lnTo>
                    <a:pt x="40" y="42"/>
                  </a:lnTo>
                  <a:lnTo>
                    <a:pt x="40" y="43"/>
                  </a:lnTo>
                  <a:lnTo>
                    <a:pt x="42" y="45"/>
                  </a:lnTo>
                  <a:lnTo>
                    <a:pt x="44" y="47"/>
                  </a:lnTo>
                  <a:lnTo>
                    <a:pt x="46" y="49"/>
                  </a:lnTo>
                  <a:lnTo>
                    <a:pt x="47" y="51"/>
                  </a:lnTo>
                  <a:lnTo>
                    <a:pt x="52" y="53"/>
                  </a:lnTo>
                  <a:lnTo>
                    <a:pt x="56" y="53"/>
                  </a:lnTo>
                  <a:lnTo>
                    <a:pt x="62" y="54"/>
                  </a:lnTo>
                  <a:lnTo>
                    <a:pt x="68" y="54"/>
                  </a:lnTo>
                  <a:lnTo>
                    <a:pt x="76" y="55"/>
                  </a:lnTo>
                  <a:lnTo>
                    <a:pt x="81" y="53"/>
                  </a:lnTo>
                  <a:lnTo>
                    <a:pt x="85" y="51"/>
                  </a:lnTo>
                  <a:lnTo>
                    <a:pt x="90" y="50"/>
                  </a:lnTo>
                  <a:lnTo>
                    <a:pt x="95" y="49"/>
                  </a:lnTo>
                  <a:lnTo>
                    <a:pt x="99" y="46"/>
                  </a:lnTo>
                  <a:lnTo>
                    <a:pt x="102" y="43"/>
                  </a:lnTo>
                  <a:lnTo>
                    <a:pt x="104" y="41"/>
                  </a:lnTo>
                  <a:lnTo>
                    <a:pt x="106" y="38"/>
                  </a:lnTo>
                  <a:lnTo>
                    <a:pt x="108" y="35"/>
                  </a:lnTo>
                  <a:lnTo>
                    <a:pt x="110" y="30"/>
                  </a:lnTo>
                  <a:lnTo>
                    <a:pt x="112" y="29"/>
                  </a:lnTo>
                  <a:lnTo>
                    <a:pt x="113" y="22"/>
                  </a:lnTo>
                  <a:lnTo>
                    <a:pt x="129" y="29"/>
                  </a:lnTo>
                  <a:lnTo>
                    <a:pt x="129" y="31"/>
                  </a:lnTo>
                  <a:lnTo>
                    <a:pt x="131" y="38"/>
                  </a:lnTo>
                  <a:lnTo>
                    <a:pt x="129" y="43"/>
                  </a:lnTo>
                  <a:lnTo>
                    <a:pt x="127" y="49"/>
                  </a:lnTo>
                  <a:lnTo>
                    <a:pt x="124" y="55"/>
                  </a:lnTo>
                  <a:lnTo>
                    <a:pt x="119" y="58"/>
                  </a:lnTo>
                  <a:lnTo>
                    <a:pt x="114" y="61"/>
                  </a:lnTo>
                  <a:lnTo>
                    <a:pt x="110" y="65"/>
                  </a:lnTo>
                  <a:lnTo>
                    <a:pt x="104" y="67"/>
                  </a:lnTo>
                  <a:lnTo>
                    <a:pt x="97" y="67"/>
                  </a:lnTo>
                  <a:lnTo>
                    <a:pt x="89" y="69"/>
                  </a:lnTo>
                  <a:lnTo>
                    <a:pt x="81" y="69"/>
                  </a:lnTo>
                  <a:lnTo>
                    <a:pt x="73" y="69"/>
                  </a:lnTo>
                  <a:lnTo>
                    <a:pt x="66" y="67"/>
                  </a:lnTo>
                  <a:lnTo>
                    <a:pt x="56" y="65"/>
                  </a:lnTo>
                  <a:lnTo>
                    <a:pt x="44" y="62"/>
                  </a:lnTo>
                  <a:lnTo>
                    <a:pt x="40" y="61"/>
                  </a:lnTo>
                  <a:lnTo>
                    <a:pt x="32" y="57"/>
                  </a:lnTo>
                  <a:lnTo>
                    <a:pt x="26" y="54"/>
                  </a:lnTo>
                  <a:lnTo>
                    <a:pt x="18" y="51"/>
                  </a:lnTo>
                  <a:lnTo>
                    <a:pt x="13" y="47"/>
                  </a:lnTo>
                  <a:lnTo>
                    <a:pt x="10" y="46"/>
                  </a:lnTo>
                  <a:lnTo>
                    <a:pt x="5" y="43"/>
                  </a:lnTo>
                  <a:lnTo>
                    <a:pt x="3" y="41"/>
                  </a:lnTo>
                  <a:lnTo>
                    <a:pt x="1" y="37"/>
                  </a:lnTo>
                  <a:lnTo>
                    <a:pt x="0" y="34"/>
                  </a:lnTo>
                  <a:lnTo>
                    <a:pt x="0" y="31"/>
                  </a:lnTo>
                  <a:lnTo>
                    <a:pt x="0" y="26"/>
                  </a:lnTo>
                  <a:lnTo>
                    <a:pt x="2" y="23"/>
                  </a:lnTo>
                  <a:lnTo>
                    <a:pt x="3" y="19"/>
                  </a:lnTo>
                  <a:lnTo>
                    <a:pt x="6" y="15"/>
                  </a:lnTo>
                  <a:lnTo>
                    <a:pt x="12" y="10"/>
                  </a:lnTo>
                  <a:lnTo>
                    <a:pt x="15" y="7"/>
                  </a:lnTo>
                  <a:lnTo>
                    <a:pt x="18" y="6"/>
                  </a:lnTo>
                  <a:lnTo>
                    <a:pt x="23" y="3"/>
                  </a:lnTo>
                  <a:lnTo>
                    <a:pt x="26" y="2"/>
                  </a:lnTo>
                  <a:lnTo>
                    <a:pt x="31" y="1"/>
                  </a:lnTo>
                  <a:lnTo>
                    <a:pt x="34" y="0"/>
                  </a:lnTo>
                  <a:lnTo>
                    <a:pt x="40" y="0"/>
                  </a:lnTo>
                  <a:lnTo>
                    <a:pt x="44" y="0"/>
                  </a:lnTo>
                  <a:lnTo>
                    <a:pt x="47" y="1"/>
                  </a:lnTo>
                  <a:lnTo>
                    <a:pt x="53" y="2"/>
                  </a:lnTo>
                  <a:lnTo>
                    <a:pt x="56" y="3"/>
                  </a:lnTo>
                  <a:lnTo>
                    <a:pt x="61" y="6"/>
                  </a:lnTo>
                  <a:lnTo>
                    <a:pt x="64" y="7"/>
                  </a:lnTo>
                  <a:lnTo>
                    <a:pt x="68" y="10"/>
                  </a:lnTo>
                  <a:lnTo>
                    <a:pt x="70" y="15"/>
                  </a:lnTo>
                  <a:lnTo>
                    <a:pt x="73" y="22"/>
                  </a:lnTo>
                  <a:lnTo>
                    <a:pt x="74" y="22"/>
                  </a:lnTo>
                  <a:lnTo>
                    <a:pt x="75" y="25"/>
                  </a:lnTo>
                  <a:lnTo>
                    <a:pt x="74" y="25"/>
                  </a:lnTo>
                  <a:lnTo>
                    <a:pt x="73" y="27"/>
                  </a:lnTo>
                  <a:lnTo>
                    <a:pt x="71" y="29"/>
                  </a:lnTo>
                  <a:lnTo>
                    <a:pt x="70" y="29"/>
                  </a:lnTo>
                  <a:lnTo>
                    <a:pt x="69" y="29"/>
                  </a:lnTo>
                  <a:lnTo>
                    <a:pt x="68" y="29"/>
                  </a:lnTo>
                  <a:lnTo>
                    <a:pt x="66" y="30"/>
                  </a:lnTo>
                  <a:lnTo>
                    <a:pt x="63" y="30"/>
                  </a:lnTo>
                  <a:lnTo>
                    <a:pt x="60" y="30"/>
                  </a:lnTo>
                  <a:lnTo>
                    <a:pt x="57" y="30"/>
                  </a:lnTo>
                  <a:lnTo>
                    <a:pt x="55" y="29"/>
                  </a:lnTo>
                  <a:lnTo>
                    <a:pt x="53" y="29"/>
                  </a:lnTo>
                  <a:lnTo>
                    <a:pt x="48" y="27"/>
                  </a:lnTo>
                  <a:lnTo>
                    <a:pt x="45" y="27"/>
                  </a:lnTo>
                </a:path>
              </a:pathLst>
            </a:custGeom>
            <a:solidFill>
              <a:srgbClr val="FFFFFF"/>
            </a:solidFill>
            <a:ln w="12700" cap="rnd">
              <a:noFill/>
              <a:round/>
              <a:headEnd/>
              <a:tailEnd/>
            </a:ln>
          </p:spPr>
          <p:txBody>
            <a:bodyPr/>
            <a:lstStyle/>
            <a:p>
              <a:endParaRPr lang="en-GB"/>
            </a:p>
          </p:txBody>
        </p:sp>
        <p:sp>
          <p:nvSpPr>
            <p:cNvPr id="20513" name="Freeform 32"/>
            <p:cNvSpPr>
              <a:spLocks/>
            </p:cNvSpPr>
            <p:nvPr/>
          </p:nvSpPr>
          <p:spPr bwMode="auto">
            <a:xfrm>
              <a:off x="2314" y="2404"/>
              <a:ext cx="164" cy="76"/>
            </a:xfrm>
            <a:custGeom>
              <a:avLst/>
              <a:gdLst>
                <a:gd name="T0" fmla="*/ 79 w 164"/>
                <a:gd name="T1" fmla="*/ 35 h 76"/>
                <a:gd name="T2" fmla="*/ 79 w 164"/>
                <a:gd name="T3" fmla="*/ 44 h 76"/>
                <a:gd name="T4" fmla="*/ 81 w 164"/>
                <a:gd name="T5" fmla="*/ 56 h 76"/>
                <a:gd name="T6" fmla="*/ 83 w 164"/>
                <a:gd name="T7" fmla="*/ 63 h 76"/>
                <a:gd name="T8" fmla="*/ 83 w 164"/>
                <a:gd name="T9" fmla="*/ 71 h 76"/>
                <a:gd name="T10" fmla="*/ 76 w 164"/>
                <a:gd name="T11" fmla="*/ 73 h 76"/>
                <a:gd name="T12" fmla="*/ 62 w 164"/>
                <a:gd name="T13" fmla="*/ 72 h 76"/>
                <a:gd name="T14" fmla="*/ 44 w 164"/>
                <a:gd name="T15" fmla="*/ 67 h 76"/>
                <a:gd name="T16" fmla="*/ 27 w 164"/>
                <a:gd name="T17" fmla="*/ 60 h 76"/>
                <a:gd name="T18" fmla="*/ 18 w 164"/>
                <a:gd name="T19" fmla="*/ 52 h 76"/>
                <a:gd name="T20" fmla="*/ 11 w 164"/>
                <a:gd name="T21" fmla="*/ 46 h 76"/>
                <a:gd name="T22" fmla="*/ 4 w 164"/>
                <a:gd name="T23" fmla="*/ 36 h 76"/>
                <a:gd name="T24" fmla="*/ 1 w 164"/>
                <a:gd name="T25" fmla="*/ 30 h 76"/>
                <a:gd name="T26" fmla="*/ 1 w 164"/>
                <a:gd name="T27" fmla="*/ 26 h 76"/>
                <a:gd name="T28" fmla="*/ 5 w 164"/>
                <a:gd name="T29" fmla="*/ 23 h 76"/>
                <a:gd name="T30" fmla="*/ 17 w 164"/>
                <a:gd name="T31" fmla="*/ 19 h 76"/>
                <a:gd name="T32" fmla="*/ 31 w 164"/>
                <a:gd name="T33" fmla="*/ 19 h 76"/>
                <a:gd name="T34" fmla="*/ 39 w 164"/>
                <a:gd name="T35" fmla="*/ 25 h 76"/>
                <a:gd name="T36" fmla="*/ 43 w 164"/>
                <a:gd name="T37" fmla="*/ 38 h 76"/>
                <a:gd name="T38" fmla="*/ 44 w 164"/>
                <a:gd name="T39" fmla="*/ 46 h 76"/>
                <a:gd name="T40" fmla="*/ 47 w 164"/>
                <a:gd name="T41" fmla="*/ 50 h 76"/>
                <a:gd name="T42" fmla="*/ 51 w 164"/>
                <a:gd name="T43" fmla="*/ 52 h 76"/>
                <a:gd name="T44" fmla="*/ 53 w 164"/>
                <a:gd name="T45" fmla="*/ 48 h 76"/>
                <a:gd name="T46" fmla="*/ 53 w 164"/>
                <a:gd name="T47" fmla="*/ 44 h 76"/>
                <a:gd name="T48" fmla="*/ 51 w 164"/>
                <a:gd name="T49" fmla="*/ 38 h 76"/>
                <a:gd name="T50" fmla="*/ 51 w 164"/>
                <a:gd name="T51" fmla="*/ 30 h 76"/>
                <a:gd name="T52" fmla="*/ 53 w 164"/>
                <a:gd name="T53" fmla="*/ 22 h 76"/>
                <a:gd name="T54" fmla="*/ 55 w 164"/>
                <a:gd name="T55" fmla="*/ 17 h 76"/>
                <a:gd name="T56" fmla="*/ 59 w 164"/>
                <a:gd name="T57" fmla="*/ 9 h 76"/>
                <a:gd name="T58" fmla="*/ 64 w 164"/>
                <a:gd name="T59" fmla="*/ 3 h 76"/>
                <a:gd name="T60" fmla="*/ 71 w 164"/>
                <a:gd name="T61" fmla="*/ 1 h 76"/>
                <a:gd name="T62" fmla="*/ 81 w 164"/>
                <a:gd name="T63" fmla="*/ 2 h 76"/>
                <a:gd name="T64" fmla="*/ 93 w 164"/>
                <a:gd name="T65" fmla="*/ 5 h 76"/>
                <a:gd name="T66" fmla="*/ 103 w 164"/>
                <a:gd name="T67" fmla="*/ 7 h 76"/>
                <a:gd name="T68" fmla="*/ 108 w 164"/>
                <a:gd name="T69" fmla="*/ 14 h 76"/>
                <a:gd name="T70" fmla="*/ 109 w 164"/>
                <a:gd name="T71" fmla="*/ 23 h 76"/>
                <a:gd name="T72" fmla="*/ 112 w 164"/>
                <a:gd name="T73" fmla="*/ 31 h 76"/>
                <a:gd name="T74" fmla="*/ 121 w 164"/>
                <a:gd name="T75" fmla="*/ 39 h 76"/>
                <a:gd name="T76" fmla="*/ 130 w 164"/>
                <a:gd name="T77" fmla="*/ 42 h 76"/>
                <a:gd name="T78" fmla="*/ 138 w 164"/>
                <a:gd name="T79" fmla="*/ 36 h 76"/>
                <a:gd name="T80" fmla="*/ 142 w 164"/>
                <a:gd name="T81" fmla="*/ 27 h 76"/>
                <a:gd name="T82" fmla="*/ 140 w 164"/>
                <a:gd name="T83" fmla="*/ 18 h 76"/>
                <a:gd name="T84" fmla="*/ 163 w 164"/>
                <a:gd name="T85" fmla="*/ 32 h 76"/>
                <a:gd name="T86" fmla="*/ 160 w 164"/>
                <a:gd name="T87" fmla="*/ 48 h 76"/>
                <a:gd name="T88" fmla="*/ 150 w 164"/>
                <a:gd name="T89" fmla="*/ 61 h 76"/>
                <a:gd name="T90" fmla="*/ 124 w 164"/>
                <a:gd name="T91" fmla="*/ 63 h 76"/>
                <a:gd name="T92" fmla="*/ 104 w 164"/>
                <a:gd name="T93" fmla="*/ 55 h 76"/>
                <a:gd name="T94" fmla="*/ 96 w 164"/>
                <a:gd name="T95" fmla="*/ 48 h 76"/>
                <a:gd name="T96" fmla="*/ 88 w 164"/>
                <a:gd name="T97" fmla="*/ 42 h 76"/>
                <a:gd name="T98" fmla="*/ 82 w 164"/>
                <a:gd name="T99" fmla="*/ 34 h 7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64"/>
                <a:gd name="T151" fmla="*/ 0 h 76"/>
                <a:gd name="T152" fmla="*/ 164 w 164"/>
                <a:gd name="T153" fmla="*/ 76 h 7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64" h="76">
                  <a:moveTo>
                    <a:pt x="82" y="30"/>
                  </a:moveTo>
                  <a:lnTo>
                    <a:pt x="81" y="31"/>
                  </a:lnTo>
                  <a:lnTo>
                    <a:pt x="80" y="32"/>
                  </a:lnTo>
                  <a:lnTo>
                    <a:pt x="79" y="35"/>
                  </a:lnTo>
                  <a:lnTo>
                    <a:pt x="79" y="36"/>
                  </a:lnTo>
                  <a:lnTo>
                    <a:pt x="78" y="39"/>
                  </a:lnTo>
                  <a:lnTo>
                    <a:pt x="79" y="42"/>
                  </a:lnTo>
                  <a:lnTo>
                    <a:pt x="79" y="44"/>
                  </a:lnTo>
                  <a:lnTo>
                    <a:pt x="80" y="46"/>
                  </a:lnTo>
                  <a:lnTo>
                    <a:pt x="79" y="50"/>
                  </a:lnTo>
                  <a:lnTo>
                    <a:pt x="80" y="52"/>
                  </a:lnTo>
                  <a:lnTo>
                    <a:pt x="81" y="56"/>
                  </a:lnTo>
                  <a:lnTo>
                    <a:pt x="82" y="57"/>
                  </a:lnTo>
                  <a:lnTo>
                    <a:pt x="82" y="60"/>
                  </a:lnTo>
                  <a:lnTo>
                    <a:pt x="83" y="61"/>
                  </a:lnTo>
                  <a:lnTo>
                    <a:pt x="83" y="63"/>
                  </a:lnTo>
                  <a:lnTo>
                    <a:pt x="83" y="65"/>
                  </a:lnTo>
                  <a:lnTo>
                    <a:pt x="84" y="67"/>
                  </a:lnTo>
                  <a:lnTo>
                    <a:pt x="83" y="68"/>
                  </a:lnTo>
                  <a:lnTo>
                    <a:pt x="83" y="71"/>
                  </a:lnTo>
                  <a:lnTo>
                    <a:pt x="82" y="72"/>
                  </a:lnTo>
                  <a:lnTo>
                    <a:pt x="80" y="72"/>
                  </a:lnTo>
                  <a:lnTo>
                    <a:pt x="79" y="75"/>
                  </a:lnTo>
                  <a:lnTo>
                    <a:pt x="76" y="73"/>
                  </a:lnTo>
                  <a:lnTo>
                    <a:pt x="74" y="75"/>
                  </a:lnTo>
                  <a:lnTo>
                    <a:pt x="69" y="73"/>
                  </a:lnTo>
                  <a:lnTo>
                    <a:pt x="67" y="72"/>
                  </a:lnTo>
                  <a:lnTo>
                    <a:pt x="62" y="72"/>
                  </a:lnTo>
                  <a:lnTo>
                    <a:pt x="59" y="71"/>
                  </a:lnTo>
                  <a:lnTo>
                    <a:pt x="54" y="69"/>
                  </a:lnTo>
                  <a:lnTo>
                    <a:pt x="48" y="68"/>
                  </a:lnTo>
                  <a:lnTo>
                    <a:pt x="44" y="67"/>
                  </a:lnTo>
                  <a:lnTo>
                    <a:pt x="36" y="63"/>
                  </a:lnTo>
                  <a:lnTo>
                    <a:pt x="34" y="61"/>
                  </a:lnTo>
                  <a:lnTo>
                    <a:pt x="31" y="61"/>
                  </a:lnTo>
                  <a:lnTo>
                    <a:pt x="27" y="60"/>
                  </a:lnTo>
                  <a:lnTo>
                    <a:pt x="25" y="59"/>
                  </a:lnTo>
                  <a:lnTo>
                    <a:pt x="23" y="56"/>
                  </a:lnTo>
                  <a:lnTo>
                    <a:pt x="20" y="55"/>
                  </a:lnTo>
                  <a:lnTo>
                    <a:pt x="18" y="52"/>
                  </a:lnTo>
                  <a:lnTo>
                    <a:pt x="16" y="51"/>
                  </a:lnTo>
                  <a:lnTo>
                    <a:pt x="13" y="48"/>
                  </a:lnTo>
                  <a:lnTo>
                    <a:pt x="12" y="47"/>
                  </a:lnTo>
                  <a:lnTo>
                    <a:pt x="11" y="46"/>
                  </a:lnTo>
                  <a:lnTo>
                    <a:pt x="9" y="43"/>
                  </a:lnTo>
                  <a:lnTo>
                    <a:pt x="8" y="42"/>
                  </a:lnTo>
                  <a:lnTo>
                    <a:pt x="6" y="40"/>
                  </a:lnTo>
                  <a:lnTo>
                    <a:pt x="4" y="36"/>
                  </a:lnTo>
                  <a:lnTo>
                    <a:pt x="3" y="36"/>
                  </a:lnTo>
                  <a:lnTo>
                    <a:pt x="2" y="35"/>
                  </a:lnTo>
                  <a:lnTo>
                    <a:pt x="3" y="31"/>
                  </a:lnTo>
                  <a:lnTo>
                    <a:pt x="1" y="30"/>
                  </a:lnTo>
                  <a:lnTo>
                    <a:pt x="0" y="28"/>
                  </a:lnTo>
                  <a:lnTo>
                    <a:pt x="1" y="28"/>
                  </a:lnTo>
                  <a:lnTo>
                    <a:pt x="1" y="27"/>
                  </a:lnTo>
                  <a:lnTo>
                    <a:pt x="1" y="26"/>
                  </a:lnTo>
                  <a:lnTo>
                    <a:pt x="2" y="23"/>
                  </a:lnTo>
                  <a:lnTo>
                    <a:pt x="3" y="23"/>
                  </a:lnTo>
                  <a:lnTo>
                    <a:pt x="4" y="23"/>
                  </a:lnTo>
                  <a:lnTo>
                    <a:pt x="5" y="23"/>
                  </a:lnTo>
                  <a:lnTo>
                    <a:pt x="8" y="21"/>
                  </a:lnTo>
                  <a:lnTo>
                    <a:pt x="10" y="22"/>
                  </a:lnTo>
                  <a:lnTo>
                    <a:pt x="12" y="21"/>
                  </a:lnTo>
                  <a:lnTo>
                    <a:pt x="17" y="19"/>
                  </a:lnTo>
                  <a:lnTo>
                    <a:pt x="19" y="18"/>
                  </a:lnTo>
                  <a:lnTo>
                    <a:pt x="24" y="18"/>
                  </a:lnTo>
                  <a:lnTo>
                    <a:pt x="29" y="18"/>
                  </a:lnTo>
                  <a:lnTo>
                    <a:pt x="31" y="19"/>
                  </a:lnTo>
                  <a:lnTo>
                    <a:pt x="34" y="21"/>
                  </a:lnTo>
                  <a:lnTo>
                    <a:pt x="37" y="23"/>
                  </a:lnTo>
                  <a:lnTo>
                    <a:pt x="38" y="22"/>
                  </a:lnTo>
                  <a:lnTo>
                    <a:pt x="39" y="25"/>
                  </a:lnTo>
                  <a:lnTo>
                    <a:pt x="40" y="27"/>
                  </a:lnTo>
                  <a:lnTo>
                    <a:pt x="41" y="31"/>
                  </a:lnTo>
                  <a:lnTo>
                    <a:pt x="41" y="34"/>
                  </a:lnTo>
                  <a:lnTo>
                    <a:pt x="43" y="38"/>
                  </a:lnTo>
                  <a:lnTo>
                    <a:pt x="41" y="39"/>
                  </a:lnTo>
                  <a:lnTo>
                    <a:pt x="41" y="42"/>
                  </a:lnTo>
                  <a:lnTo>
                    <a:pt x="44" y="43"/>
                  </a:lnTo>
                  <a:lnTo>
                    <a:pt x="44" y="46"/>
                  </a:lnTo>
                  <a:lnTo>
                    <a:pt x="44" y="47"/>
                  </a:lnTo>
                  <a:lnTo>
                    <a:pt x="44" y="48"/>
                  </a:lnTo>
                  <a:lnTo>
                    <a:pt x="45" y="48"/>
                  </a:lnTo>
                  <a:lnTo>
                    <a:pt x="47" y="50"/>
                  </a:lnTo>
                  <a:lnTo>
                    <a:pt x="47" y="51"/>
                  </a:lnTo>
                  <a:lnTo>
                    <a:pt x="48" y="51"/>
                  </a:lnTo>
                  <a:lnTo>
                    <a:pt x="50" y="52"/>
                  </a:lnTo>
                  <a:lnTo>
                    <a:pt x="51" y="52"/>
                  </a:lnTo>
                  <a:lnTo>
                    <a:pt x="51" y="51"/>
                  </a:lnTo>
                  <a:lnTo>
                    <a:pt x="52" y="52"/>
                  </a:lnTo>
                  <a:lnTo>
                    <a:pt x="52" y="51"/>
                  </a:lnTo>
                  <a:lnTo>
                    <a:pt x="53" y="48"/>
                  </a:lnTo>
                  <a:lnTo>
                    <a:pt x="52" y="48"/>
                  </a:lnTo>
                  <a:lnTo>
                    <a:pt x="53" y="46"/>
                  </a:lnTo>
                  <a:lnTo>
                    <a:pt x="52" y="44"/>
                  </a:lnTo>
                  <a:lnTo>
                    <a:pt x="53" y="44"/>
                  </a:lnTo>
                  <a:lnTo>
                    <a:pt x="52" y="42"/>
                  </a:lnTo>
                  <a:lnTo>
                    <a:pt x="53" y="39"/>
                  </a:lnTo>
                  <a:lnTo>
                    <a:pt x="52" y="39"/>
                  </a:lnTo>
                  <a:lnTo>
                    <a:pt x="51" y="38"/>
                  </a:lnTo>
                  <a:lnTo>
                    <a:pt x="52" y="35"/>
                  </a:lnTo>
                  <a:lnTo>
                    <a:pt x="51" y="34"/>
                  </a:lnTo>
                  <a:lnTo>
                    <a:pt x="52" y="32"/>
                  </a:lnTo>
                  <a:lnTo>
                    <a:pt x="51" y="30"/>
                  </a:lnTo>
                  <a:lnTo>
                    <a:pt x="52" y="28"/>
                  </a:lnTo>
                  <a:lnTo>
                    <a:pt x="52" y="26"/>
                  </a:lnTo>
                  <a:lnTo>
                    <a:pt x="53" y="25"/>
                  </a:lnTo>
                  <a:lnTo>
                    <a:pt x="53" y="22"/>
                  </a:lnTo>
                  <a:lnTo>
                    <a:pt x="54" y="21"/>
                  </a:lnTo>
                  <a:lnTo>
                    <a:pt x="53" y="19"/>
                  </a:lnTo>
                  <a:lnTo>
                    <a:pt x="54" y="17"/>
                  </a:lnTo>
                  <a:lnTo>
                    <a:pt x="55" y="17"/>
                  </a:lnTo>
                  <a:lnTo>
                    <a:pt x="57" y="15"/>
                  </a:lnTo>
                  <a:lnTo>
                    <a:pt x="57" y="14"/>
                  </a:lnTo>
                  <a:lnTo>
                    <a:pt x="59" y="13"/>
                  </a:lnTo>
                  <a:lnTo>
                    <a:pt x="59" y="9"/>
                  </a:lnTo>
                  <a:lnTo>
                    <a:pt x="61" y="7"/>
                  </a:lnTo>
                  <a:lnTo>
                    <a:pt x="62" y="7"/>
                  </a:lnTo>
                  <a:lnTo>
                    <a:pt x="62" y="5"/>
                  </a:lnTo>
                  <a:lnTo>
                    <a:pt x="64" y="3"/>
                  </a:lnTo>
                  <a:lnTo>
                    <a:pt x="66" y="2"/>
                  </a:lnTo>
                  <a:lnTo>
                    <a:pt x="67" y="1"/>
                  </a:lnTo>
                  <a:lnTo>
                    <a:pt x="68" y="0"/>
                  </a:lnTo>
                  <a:lnTo>
                    <a:pt x="71" y="1"/>
                  </a:lnTo>
                  <a:lnTo>
                    <a:pt x="72" y="0"/>
                  </a:lnTo>
                  <a:lnTo>
                    <a:pt x="75" y="1"/>
                  </a:lnTo>
                  <a:lnTo>
                    <a:pt x="78" y="1"/>
                  </a:lnTo>
                  <a:lnTo>
                    <a:pt x="81" y="2"/>
                  </a:lnTo>
                  <a:lnTo>
                    <a:pt x="82" y="2"/>
                  </a:lnTo>
                  <a:lnTo>
                    <a:pt x="87" y="2"/>
                  </a:lnTo>
                  <a:lnTo>
                    <a:pt x="90" y="2"/>
                  </a:lnTo>
                  <a:lnTo>
                    <a:pt x="93" y="5"/>
                  </a:lnTo>
                  <a:lnTo>
                    <a:pt x="95" y="6"/>
                  </a:lnTo>
                  <a:lnTo>
                    <a:pt x="98" y="5"/>
                  </a:lnTo>
                  <a:lnTo>
                    <a:pt x="101" y="9"/>
                  </a:lnTo>
                  <a:lnTo>
                    <a:pt x="103" y="7"/>
                  </a:lnTo>
                  <a:lnTo>
                    <a:pt x="105" y="10"/>
                  </a:lnTo>
                  <a:lnTo>
                    <a:pt x="107" y="11"/>
                  </a:lnTo>
                  <a:lnTo>
                    <a:pt x="108" y="13"/>
                  </a:lnTo>
                  <a:lnTo>
                    <a:pt x="108" y="14"/>
                  </a:lnTo>
                  <a:lnTo>
                    <a:pt x="108" y="18"/>
                  </a:lnTo>
                  <a:lnTo>
                    <a:pt x="108" y="19"/>
                  </a:lnTo>
                  <a:lnTo>
                    <a:pt x="109" y="21"/>
                  </a:lnTo>
                  <a:lnTo>
                    <a:pt x="109" y="23"/>
                  </a:lnTo>
                  <a:lnTo>
                    <a:pt x="110" y="25"/>
                  </a:lnTo>
                  <a:lnTo>
                    <a:pt x="110" y="27"/>
                  </a:lnTo>
                  <a:lnTo>
                    <a:pt x="111" y="30"/>
                  </a:lnTo>
                  <a:lnTo>
                    <a:pt x="112" y="31"/>
                  </a:lnTo>
                  <a:lnTo>
                    <a:pt x="111" y="34"/>
                  </a:lnTo>
                  <a:lnTo>
                    <a:pt x="115" y="36"/>
                  </a:lnTo>
                  <a:lnTo>
                    <a:pt x="116" y="38"/>
                  </a:lnTo>
                  <a:lnTo>
                    <a:pt x="121" y="39"/>
                  </a:lnTo>
                  <a:lnTo>
                    <a:pt x="123" y="42"/>
                  </a:lnTo>
                  <a:lnTo>
                    <a:pt x="125" y="40"/>
                  </a:lnTo>
                  <a:lnTo>
                    <a:pt x="126" y="42"/>
                  </a:lnTo>
                  <a:lnTo>
                    <a:pt x="130" y="42"/>
                  </a:lnTo>
                  <a:lnTo>
                    <a:pt x="132" y="42"/>
                  </a:lnTo>
                  <a:lnTo>
                    <a:pt x="135" y="40"/>
                  </a:lnTo>
                  <a:lnTo>
                    <a:pt x="137" y="39"/>
                  </a:lnTo>
                  <a:lnTo>
                    <a:pt x="138" y="36"/>
                  </a:lnTo>
                  <a:lnTo>
                    <a:pt x="137" y="35"/>
                  </a:lnTo>
                  <a:lnTo>
                    <a:pt x="139" y="32"/>
                  </a:lnTo>
                  <a:lnTo>
                    <a:pt x="142" y="31"/>
                  </a:lnTo>
                  <a:lnTo>
                    <a:pt x="142" y="27"/>
                  </a:lnTo>
                  <a:lnTo>
                    <a:pt x="142" y="26"/>
                  </a:lnTo>
                  <a:lnTo>
                    <a:pt x="142" y="23"/>
                  </a:lnTo>
                  <a:lnTo>
                    <a:pt x="143" y="22"/>
                  </a:lnTo>
                  <a:lnTo>
                    <a:pt x="140" y="18"/>
                  </a:lnTo>
                  <a:lnTo>
                    <a:pt x="160" y="25"/>
                  </a:lnTo>
                  <a:lnTo>
                    <a:pt x="160" y="26"/>
                  </a:lnTo>
                  <a:lnTo>
                    <a:pt x="160" y="30"/>
                  </a:lnTo>
                  <a:lnTo>
                    <a:pt x="163" y="32"/>
                  </a:lnTo>
                  <a:lnTo>
                    <a:pt x="163" y="38"/>
                  </a:lnTo>
                  <a:lnTo>
                    <a:pt x="161" y="40"/>
                  </a:lnTo>
                  <a:lnTo>
                    <a:pt x="160" y="46"/>
                  </a:lnTo>
                  <a:lnTo>
                    <a:pt x="160" y="48"/>
                  </a:lnTo>
                  <a:lnTo>
                    <a:pt x="160" y="53"/>
                  </a:lnTo>
                  <a:lnTo>
                    <a:pt x="157" y="56"/>
                  </a:lnTo>
                  <a:lnTo>
                    <a:pt x="154" y="59"/>
                  </a:lnTo>
                  <a:lnTo>
                    <a:pt x="150" y="61"/>
                  </a:lnTo>
                  <a:lnTo>
                    <a:pt x="146" y="63"/>
                  </a:lnTo>
                  <a:lnTo>
                    <a:pt x="140" y="64"/>
                  </a:lnTo>
                  <a:lnTo>
                    <a:pt x="133" y="64"/>
                  </a:lnTo>
                  <a:lnTo>
                    <a:pt x="124" y="63"/>
                  </a:lnTo>
                  <a:lnTo>
                    <a:pt x="110" y="59"/>
                  </a:lnTo>
                  <a:lnTo>
                    <a:pt x="110" y="57"/>
                  </a:lnTo>
                  <a:lnTo>
                    <a:pt x="108" y="57"/>
                  </a:lnTo>
                  <a:lnTo>
                    <a:pt x="104" y="55"/>
                  </a:lnTo>
                  <a:lnTo>
                    <a:pt x="102" y="56"/>
                  </a:lnTo>
                  <a:lnTo>
                    <a:pt x="100" y="52"/>
                  </a:lnTo>
                  <a:lnTo>
                    <a:pt x="97" y="52"/>
                  </a:lnTo>
                  <a:lnTo>
                    <a:pt x="96" y="48"/>
                  </a:lnTo>
                  <a:lnTo>
                    <a:pt x="94" y="50"/>
                  </a:lnTo>
                  <a:lnTo>
                    <a:pt x="91" y="46"/>
                  </a:lnTo>
                  <a:lnTo>
                    <a:pt x="91" y="43"/>
                  </a:lnTo>
                  <a:lnTo>
                    <a:pt x="88" y="42"/>
                  </a:lnTo>
                  <a:lnTo>
                    <a:pt x="87" y="40"/>
                  </a:lnTo>
                  <a:lnTo>
                    <a:pt x="84" y="38"/>
                  </a:lnTo>
                  <a:lnTo>
                    <a:pt x="86" y="36"/>
                  </a:lnTo>
                  <a:lnTo>
                    <a:pt x="82" y="34"/>
                  </a:lnTo>
                  <a:lnTo>
                    <a:pt x="82" y="30"/>
                  </a:lnTo>
                </a:path>
              </a:pathLst>
            </a:custGeom>
            <a:solidFill>
              <a:srgbClr val="FFFFFF"/>
            </a:solidFill>
            <a:ln w="12700" cap="rnd">
              <a:noFill/>
              <a:round/>
              <a:headEnd/>
              <a:tailEnd/>
            </a:ln>
          </p:spPr>
          <p:txBody>
            <a:bodyPr/>
            <a:lstStyle/>
            <a:p>
              <a:endParaRPr lang="en-GB"/>
            </a:p>
          </p:txBody>
        </p:sp>
        <p:sp>
          <p:nvSpPr>
            <p:cNvPr id="20514" name="Freeform 33"/>
            <p:cNvSpPr>
              <a:spLocks/>
            </p:cNvSpPr>
            <p:nvPr/>
          </p:nvSpPr>
          <p:spPr bwMode="auto">
            <a:xfrm>
              <a:off x="2212" y="2431"/>
              <a:ext cx="133" cy="68"/>
            </a:xfrm>
            <a:custGeom>
              <a:avLst/>
              <a:gdLst>
                <a:gd name="T0" fmla="*/ 53 w 133"/>
                <a:gd name="T1" fmla="*/ 45 h 68"/>
                <a:gd name="T2" fmla="*/ 66 w 133"/>
                <a:gd name="T3" fmla="*/ 49 h 68"/>
                <a:gd name="T4" fmla="*/ 76 w 133"/>
                <a:gd name="T5" fmla="*/ 51 h 68"/>
                <a:gd name="T6" fmla="*/ 85 w 133"/>
                <a:gd name="T7" fmla="*/ 51 h 68"/>
                <a:gd name="T8" fmla="*/ 96 w 133"/>
                <a:gd name="T9" fmla="*/ 48 h 68"/>
                <a:gd name="T10" fmla="*/ 103 w 133"/>
                <a:gd name="T11" fmla="*/ 43 h 68"/>
                <a:gd name="T12" fmla="*/ 108 w 133"/>
                <a:gd name="T13" fmla="*/ 36 h 68"/>
                <a:gd name="T14" fmla="*/ 113 w 133"/>
                <a:gd name="T15" fmla="*/ 28 h 68"/>
                <a:gd name="T16" fmla="*/ 129 w 133"/>
                <a:gd name="T17" fmla="*/ 26 h 68"/>
                <a:gd name="T18" fmla="*/ 132 w 133"/>
                <a:gd name="T19" fmla="*/ 38 h 68"/>
                <a:gd name="T20" fmla="*/ 128 w 133"/>
                <a:gd name="T21" fmla="*/ 51 h 68"/>
                <a:gd name="T22" fmla="*/ 116 w 133"/>
                <a:gd name="T23" fmla="*/ 59 h 68"/>
                <a:gd name="T24" fmla="*/ 101 w 133"/>
                <a:gd name="T25" fmla="*/ 65 h 68"/>
                <a:gd name="T26" fmla="*/ 81 w 133"/>
                <a:gd name="T27" fmla="*/ 67 h 68"/>
                <a:gd name="T28" fmla="*/ 59 w 133"/>
                <a:gd name="T29" fmla="*/ 63 h 68"/>
                <a:gd name="T30" fmla="*/ 38 w 133"/>
                <a:gd name="T31" fmla="*/ 57 h 68"/>
                <a:gd name="T32" fmla="*/ 10 w 133"/>
                <a:gd name="T33" fmla="*/ 42 h 68"/>
                <a:gd name="T34" fmla="*/ 4 w 133"/>
                <a:gd name="T35" fmla="*/ 38 h 68"/>
                <a:gd name="T36" fmla="*/ 3 w 133"/>
                <a:gd name="T37" fmla="*/ 34 h 68"/>
                <a:gd name="T38" fmla="*/ 0 w 133"/>
                <a:gd name="T39" fmla="*/ 30 h 68"/>
                <a:gd name="T40" fmla="*/ 0 w 133"/>
                <a:gd name="T41" fmla="*/ 23 h 68"/>
                <a:gd name="T42" fmla="*/ 1 w 133"/>
                <a:gd name="T43" fmla="*/ 19 h 68"/>
                <a:gd name="T44" fmla="*/ 3 w 133"/>
                <a:gd name="T45" fmla="*/ 15 h 68"/>
                <a:gd name="T46" fmla="*/ 6 w 133"/>
                <a:gd name="T47" fmla="*/ 11 h 68"/>
                <a:gd name="T48" fmla="*/ 11 w 133"/>
                <a:gd name="T49" fmla="*/ 6 h 68"/>
                <a:gd name="T50" fmla="*/ 24 w 133"/>
                <a:gd name="T51" fmla="*/ 1 h 68"/>
                <a:gd name="T52" fmla="*/ 38 w 133"/>
                <a:gd name="T53" fmla="*/ 0 h 68"/>
                <a:gd name="T54" fmla="*/ 49 w 133"/>
                <a:gd name="T55" fmla="*/ 1 h 68"/>
                <a:gd name="T56" fmla="*/ 62 w 133"/>
                <a:gd name="T57" fmla="*/ 1 h 68"/>
                <a:gd name="T58" fmla="*/ 71 w 133"/>
                <a:gd name="T59" fmla="*/ 6 h 68"/>
                <a:gd name="T60" fmla="*/ 76 w 133"/>
                <a:gd name="T61" fmla="*/ 11 h 68"/>
                <a:gd name="T62" fmla="*/ 78 w 133"/>
                <a:gd name="T63" fmla="*/ 18 h 68"/>
                <a:gd name="T64" fmla="*/ 75 w 133"/>
                <a:gd name="T65" fmla="*/ 24 h 68"/>
                <a:gd name="T66" fmla="*/ 72 w 133"/>
                <a:gd name="T67" fmla="*/ 27 h 68"/>
                <a:gd name="T68" fmla="*/ 70 w 133"/>
                <a:gd name="T69" fmla="*/ 30 h 68"/>
                <a:gd name="T70" fmla="*/ 67 w 133"/>
                <a:gd name="T71" fmla="*/ 34 h 68"/>
                <a:gd name="T72" fmla="*/ 64 w 133"/>
                <a:gd name="T73" fmla="*/ 35 h 68"/>
                <a:gd name="T74" fmla="*/ 60 w 133"/>
                <a:gd name="T75" fmla="*/ 38 h 68"/>
                <a:gd name="T76" fmla="*/ 56 w 133"/>
                <a:gd name="T77" fmla="*/ 42 h 68"/>
                <a:gd name="T78" fmla="*/ 53 w 133"/>
                <a:gd name="T79" fmla="*/ 43 h 68"/>
                <a:gd name="T80" fmla="*/ 50 w 133"/>
                <a:gd name="T81" fmla="*/ 44 h 6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3"/>
                <a:gd name="T124" fmla="*/ 0 h 68"/>
                <a:gd name="T125" fmla="*/ 133 w 133"/>
                <a:gd name="T126" fmla="*/ 68 h 6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3" h="68">
                  <a:moveTo>
                    <a:pt x="50" y="44"/>
                  </a:moveTo>
                  <a:lnTo>
                    <a:pt x="53" y="45"/>
                  </a:lnTo>
                  <a:lnTo>
                    <a:pt x="60" y="47"/>
                  </a:lnTo>
                  <a:lnTo>
                    <a:pt x="66" y="49"/>
                  </a:lnTo>
                  <a:lnTo>
                    <a:pt x="71" y="52"/>
                  </a:lnTo>
                  <a:lnTo>
                    <a:pt x="76" y="51"/>
                  </a:lnTo>
                  <a:lnTo>
                    <a:pt x="81" y="51"/>
                  </a:lnTo>
                  <a:lnTo>
                    <a:pt x="85" y="51"/>
                  </a:lnTo>
                  <a:lnTo>
                    <a:pt x="90" y="51"/>
                  </a:lnTo>
                  <a:lnTo>
                    <a:pt x="96" y="48"/>
                  </a:lnTo>
                  <a:lnTo>
                    <a:pt x="99" y="47"/>
                  </a:lnTo>
                  <a:lnTo>
                    <a:pt x="103" y="43"/>
                  </a:lnTo>
                  <a:lnTo>
                    <a:pt x="105" y="40"/>
                  </a:lnTo>
                  <a:lnTo>
                    <a:pt x="108" y="36"/>
                  </a:lnTo>
                  <a:lnTo>
                    <a:pt x="111" y="32"/>
                  </a:lnTo>
                  <a:lnTo>
                    <a:pt x="113" y="28"/>
                  </a:lnTo>
                  <a:lnTo>
                    <a:pt x="115" y="21"/>
                  </a:lnTo>
                  <a:lnTo>
                    <a:pt x="129" y="26"/>
                  </a:lnTo>
                  <a:lnTo>
                    <a:pt x="132" y="30"/>
                  </a:lnTo>
                  <a:lnTo>
                    <a:pt x="132" y="38"/>
                  </a:lnTo>
                  <a:lnTo>
                    <a:pt x="132" y="45"/>
                  </a:lnTo>
                  <a:lnTo>
                    <a:pt x="128" y="51"/>
                  </a:lnTo>
                  <a:lnTo>
                    <a:pt x="122" y="56"/>
                  </a:lnTo>
                  <a:lnTo>
                    <a:pt x="116" y="59"/>
                  </a:lnTo>
                  <a:lnTo>
                    <a:pt x="110" y="64"/>
                  </a:lnTo>
                  <a:lnTo>
                    <a:pt x="101" y="65"/>
                  </a:lnTo>
                  <a:lnTo>
                    <a:pt x="91" y="67"/>
                  </a:lnTo>
                  <a:lnTo>
                    <a:pt x="81" y="67"/>
                  </a:lnTo>
                  <a:lnTo>
                    <a:pt x="70" y="65"/>
                  </a:lnTo>
                  <a:lnTo>
                    <a:pt x="59" y="63"/>
                  </a:lnTo>
                  <a:lnTo>
                    <a:pt x="48" y="60"/>
                  </a:lnTo>
                  <a:lnTo>
                    <a:pt x="38" y="57"/>
                  </a:lnTo>
                  <a:lnTo>
                    <a:pt x="26" y="51"/>
                  </a:lnTo>
                  <a:lnTo>
                    <a:pt x="10" y="42"/>
                  </a:lnTo>
                  <a:lnTo>
                    <a:pt x="8" y="39"/>
                  </a:lnTo>
                  <a:lnTo>
                    <a:pt x="4" y="38"/>
                  </a:lnTo>
                  <a:lnTo>
                    <a:pt x="3" y="35"/>
                  </a:lnTo>
                  <a:lnTo>
                    <a:pt x="3" y="34"/>
                  </a:lnTo>
                  <a:lnTo>
                    <a:pt x="1" y="30"/>
                  </a:lnTo>
                  <a:lnTo>
                    <a:pt x="0" y="30"/>
                  </a:lnTo>
                  <a:lnTo>
                    <a:pt x="0" y="26"/>
                  </a:lnTo>
                  <a:lnTo>
                    <a:pt x="0" y="23"/>
                  </a:lnTo>
                  <a:lnTo>
                    <a:pt x="0" y="22"/>
                  </a:lnTo>
                  <a:lnTo>
                    <a:pt x="1" y="19"/>
                  </a:lnTo>
                  <a:lnTo>
                    <a:pt x="2" y="18"/>
                  </a:lnTo>
                  <a:lnTo>
                    <a:pt x="3" y="15"/>
                  </a:lnTo>
                  <a:lnTo>
                    <a:pt x="3" y="13"/>
                  </a:lnTo>
                  <a:lnTo>
                    <a:pt x="6" y="11"/>
                  </a:lnTo>
                  <a:lnTo>
                    <a:pt x="9" y="9"/>
                  </a:lnTo>
                  <a:lnTo>
                    <a:pt x="11" y="6"/>
                  </a:lnTo>
                  <a:lnTo>
                    <a:pt x="17" y="3"/>
                  </a:lnTo>
                  <a:lnTo>
                    <a:pt x="24" y="1"/>
                  </a:lnTo>
                  <a:lnTo>
                    <a:pt x="32" y="1"/>
                  </a:lnTo>
                  <a:lnTo>
                    <a:pt x="38" y="0"/>
                  </a:lnTo>
                  <a:lnTo>
                    <a:pt x="45" y="0"/>
                  </a:lnTo>
                  <a:lnTo>
                    <a:pt x="49" y="1"/>
                  </a:lnTo>
                  <a:lnTo>
                    <a:pt x="55" y="0"/>
                  </a:lnTo>
                  <a:lnTo>
                    <a:pt x="62" y="1"/>
                  </a:lnTo>
                  <a:lnTo>
                    <a:pt x="66" y="3"/>
                  </a:lnTo>
                  <a:lnTo>
                    <a:pt x="71" y="6"/>
                  </a:lnTo>
                  <a:lnTo>
                    <a:pt x="75" y="9"/>
                  </a:lnTo>
                  <a:lnTo>
                    <a:pt x="76" y="11"/>
                  </a:lnTo>
                  <a:lnTo>
                    <a:pt x="78" y="14"/>
                  </a:lnTo>
                  <a:lnTo>
                    <a:pt x="78" y="18"/>
                  </a:lnTo>
                  <a:lnTo>
                    <a:pt x="75" y="22"/>
                  </a:lnTo>
                  <a:lnTo>
                    <a:pt x="75" y="24"/>
                  </a:lnTo>
                  <a:lnTo>
                    <a:pt x="75" y="26"/>
                  </a:lnTo>
                  <a:lnTo>
                    <a:pt x="72" y="27"/>
                  </a:lnTo>
                  <a:lnTo>
                    <a:pt x="74" y="28"/>
                  </a:lnTo>
                  <a:lnTo>
                    <a:pt x="70" y="30"/>
                  </a:lnTo>
                  <a:lnTo>
                    <a:pt x="69" y="31"/>
                  </a:lnTo>
                  <a:lnTo>
                    <a:pt x="67" y="34"/>
                  </a:lnTo>
                  <a:lnTo>
                    <a:pt x="66" y="35"/>
                  </a:lnTo>
                  <a:lnTo>
                    <a:pt x="64" y="35"/>
                  </a:lnTo>
                  <a:lnTo>
                    <a:pt x="62" y="36"/>
                  </a:lnTo>
                  <a:lnTo>
                    <a:pt x="60" y="38"/>
                  </a:lnTo>
                  <a:lnTo>
                    <a:pt x="57" y="39"/>
                  </a:lnTo>
                  <a:lnTo>
                    <a:pt x="56" y="42"/>
                  </a:lnTo>
                  <a:lnTo>
                    <a:pt x="55" y="42"/>
                  </a:lnTo>
                  <a:lnTo>
                    <a:pt x="53" y="43"/>
                  </a:lnTo>
                  <a:lnTo>
                    <a:pt x="50" y="44"/>
                  </a:lnTo>
                </a:path>
              </a:pathLst>
            </a:custGeom>
            <a:solidFill>
              <a:srgbClr val="FFFFFF"/>
            </a:solidFill>
            <a:ln w="12700" cap="rnd">
              <a:noFill/>
              <a:round/>
              <a:headEnd/>
              <a:tailEnd/>
            </a:ln>
          </p:spPr>
          <p:txBody>
            <a:bodyPr/>
            <a:lstStyle/>
            <a:p>
              <a:endParaRPr lang="en-GB"/>
            </a:p>
          </p:txBody>
        </p:sp>
        <p:sp>
          <p:nvSpPr>
            <p:cNvPr id="20515" name="Freeform 34"/>
            <p:cNvSpPr>
              <a:spLocks/>
            </p:cNvSpPr>
            <p:nvPr/>
          </p:nvSpPr>
          <p:spPr bwMode="auto">
            <a:xfrm>
              <a:off x="2119" y="2433"/>
              <a:ext cx="43" cy="23"/>
            </a:xfrm>
            <a:custGeom>
              <a:avLst/>
              <a:gdLst>
                <a:gd name="T0" fmla="*/ 0 w 43"/>
                <a:gd name="T1" fmla="*/ 11 h 23"/>
                <a:gd name="T2" fmla="*/ 0 w 43"/>
                <a:gd name="T3" fmla="*/ 10 h 23"/>
                <a:gd name="T4" fmla="*/ 0 w 43"/>
                <a:gd name="T5" fmla="*/ 7 h 23"/>
                <a:gd name="T6" fmla="*/ 0 w 43"/>
                <a:gd name="T7" fmla="*/ 6 h 23"/>
                <a:gd name="T8" fmla="*/ 1 w 43"/>
                <a:gd name="T9" fmla="*/ 3 h 23"/>
                <a:gd name="T10" fmla="*/ 4 w 43"/>
                <a:gd name="T11" fmla="*/ 2 h 23"/>
                <a:gd name="T12" fmla="*/ 7 w 43"/>
                <a:gd name="T13" fmla="*/ 1 h 23"/>
                <a:gd name="T14" fmla="*/ 10 w 43"/>
                <a:gd name="T15" fmla="*/ 0 h 23"/>
                <a:gd name="T16" fmla="*/ 14 w 43"/>
                <a:gd name="T17" fmla="*/ 0 h 23"/>
                <a:gd name="T18" fmla="*/ 17 w 43"/>
                <a:gd name="T19" fmla="*/ 1 h 23"/>
                <a:gd name="T20" fmla="*/ 19 w 43"/>
                <a:gd name="T21" fmla="*/ 2 h 23"/>
                <a:gd name="T22" fmla="*/ 23 w 43"/>
                <a:gd name="T23" fmla="*/ 1 h 23"/>
                <a:gd name="T24" fmla="*/ 28 w 43"/>
                <a:gd name="T25" fmla="*/ 2 h 23"/>
                <a:gd name="T26" fmla="*/ 31 w 43"/>
                <a:gd name="T27" fmla="*/ 5 h 23"/>
                <a:gd name="T28" fmla="*/ 33 w 43"/>
                <a:gd name="T29" fmla="*/ 5 h 23"/>
                <a:gd name="T30" fmla="*/ 36 w 43"/>
                <a:gd name="T31" fmla="*/ 9 h 23"/>
                <a:gd name="T32" fmla="*/ 39 w 43"/>
                <a:gd name="T33" fmla="*/ 11 h 23"/>
                <a:gd name="T34" fmla="*/ 40 w 43"/>
                <a:gd name="T35" fmla="*/ 12 h 23"/>
                <a:gd name="T36" fmla="*/ 42 w 43"/>
                <a:gd name="T37" fmla="*/ 15 h 23"/>
                <a:gd name="T38" fmla="*/ 40 w 43"/>
                <a:gd name="T39" fmla="*/ 18 h 23"/>
                <a:gd name="T40" fmla="*/ 39 w 43"/>
                <a:gd name="T41" fmla="*/ 18 h 23"/>
                <a:gd name="T42" fmla="*/ 37 w 43"/>
                <a:gd name="T43" fmla="*/ 20 h 23"/>
                <a:gd name="T44" fmla="*/ 36 w 43"/>
                <a:gd name="T45" fmla="*/ 19 h 23"/>
                <a:gd name="T46" fmla="*/ 33 w 43"/>
                <a:gd name="T47" fmla="*/ 22 h 23"/>
                <a:gd name="T48" fmla="*/ 28 w 43"/>
                <a:gd name="T49" fmla="*/ 22 h 23"/>
                <a:gd name="T50" fmla="*/ 25 w 43"/>
                <a:gd name="T51" fmla="*/ 20 h 23"/>
                <a:gd name="T52" fmla="*/ 21 w 43"/>
                <a:gd name="T53" fmla="*/ 20 h 23"/>
                <a:gd name="T54" fmla="*/ 17 w 43"/>
                <a:gd name="T55" fmla="*/ 19 h 23"/>
                <a:gd name="T56" fmla="*/ 14 w 43"/>
                <a:gd name="T57" fmla="*/ 19 h 23"/>
                <a:gd name="T58" fmla="*/ 9 w 43"/>
                <a:gd name="T59" fmla="*/ 18 h 23"/>
                <a:gd name="T60" fmla="*/ 7 w 43"/>
                <a:gd name="T61" fmla="*/ 15 h 23"/>
                <a:gd name="T62" fmla="*/ 2 w 43"/>
                <a:gd name="T63" fmla="*/ 14 h 23"/>
                <a:gd name="T64" fmla="*/ 0 w 43"/>
                <a:gd name="T65" fmla="*/ 11 h 23"/>
                <a:gd name="T66" fmla="*/ 0 w 43"/>
                <a:gd name="T67" fmla="*/ 11 h 2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3"/>
                <a:gd name="T103" fmla="*/ 0 h 23"/>
                <a:gd name="T104" fmla="*/ 43 w 43"/>
                <a:gd name="T105" fmla="*/ 23 h 2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3" h="23">
                  <a:moveTo>
                    <a:pt x="0" y="11"/>
                  </a:moveTo>
                  <a:lnTo>
                    <a:pt x="0" y="10"/>
                  </a:lnTo>
                  <a:lnTo>
                    <a:pt x="0" y="7"/>
                  </a:lnTo>
                  <a:lnTo>
                    <a:pt x="0" y="6"/>
                  </a:lnTo>
                  <a:lnTo>
                    <a:pt x="1" y="3"/>
                  </a:lnTo>
                  <a:lnTo>
                    <a:pt x="4" y="2"/>
                  </a:lnTo>
                  <a:lnTo>
                    <a:pt x="7" y="1"/>
                  </a:lnTo>
                  <a:lnTo>
                    <a:pt x="10" y="0"/>
                  </a:lnTo>
                  <a:lnTo>
                    <a:pt x="14" y="0"/>
                  </a:lnTo>
                  <a:lnTo>
                    <a:pt x="17" y="1"/>
                  </a:lnTo>
                  <a:lnTo>
                    <a:pt x="19" y="2"/>
                  </a:lnTo>
                  <a:lnTo>
                    <a:pt x="23" y="1"/>
                  </a:lnTo>
                  <a:lnTo>
                    <a:pt x="28" y="2"/>
                  </a:lnTo>
                  <a:lnTo>
                    <a:pt x="31" y="5"/>
                  </a:lnTo>
                  <a:lnTo>
                    <a:pt x="33" y="5"/>
                  </a:lnTo>
                  <a:lnTo>
                    <a:pt x="36" y="9"/>
                  </a:lnTo>
                  <a:lnTo>
                    <a:pt x="39" y="11"/>
                  </a:lnTo>
                  <a:lnTo>
                    <a:pt x="40" y="12"/>
                  </a:lnTo>
                  <a:lnTo>
                    <a:pt x="42" y="15"/>
                  </a:lnTo>
                  <a:lnTo>
                    <a:pt x="40" y="18"/>
                  </a:lnTo>
                  <a:lnTo>
                    <a:pt x="39" y="18"/>
                  </a:lnTo>
                  <a:lnTo>
                    <a:pt x="37" y="20"/>
                  </a:lnTo>
                  <a:lnTo>
                    <a:pt x="36" y="19"/>
                  </a:lnTo>
                  <a:lnTo>
                    <a:pt x="33" y="22"/>
                  </a:lnTo>
                  <a:lnTo>
                    <a:pt x="28" y="22"/>
                  </a:lnTo>
                  <a:lnTo>
                    <a:pt x="25" y="20"/>
                  </a:lnTo>
                  <a:lnTo>
                    <a:pt x="21" y="20"/>
                  </a:lnTo>
                  <a:lnTo>
                    <a:pt x="17" y="19"/>
                  </a:lnTo>
                  <a:lnTo>
                    <a:pt x="14" y="19"/>
                  </a:lnTo>
                  <a:lnTo>
                    <a:pt x="9" y="18"/>
                  </a:lnTo>
                  <a:lnTo>
                    <a:pt x="7" y="15"/>
                  </a:lnTo>
                  <a:lnTo>
                    <a:pt x="2" y="14"/>
                  </a:lnTo>
                  <a:lnTo>
                    <a:pt x="0" y="11"/>
                  </a:lnTo>
                </a:path>
              </a:pathLst>
            </a:custGeom>
            <a:solidFill>
              <a:srgbClr val="FFFFFF"/>
            </a:solidFill>
            <a:ln w="12700" cap="rnd">
              <a:noFill/>
              <a:round/>
              <a:headEnd/>
              <a:tailEnd/>
            </a:ln>
          </p:spPr>
          <p:txBody>
            <a:bodyPr/>
            <a:lstStyle/>
            <a:p>
              <a:endParaRPr lang="en-GB"/>
            </a:p>
          </p:txBody>
        </p:sp>
        <p:sp>
          <p:nvSpPr>
            <p:cNvPr id="20516" name="Freeform 35"/>
            <p:cNvSpPr>
              <a:spLocks/>
            </p:cNvSpPr>
            <p:nvPr/>
          </p:nvSpPr>
          <p:spPr bwMode="auto">
            <a:xfrm>
              <a:off x="2132" y="2458"/>
              <a:ext cx="112" cy="59"/>
            </a:xfrm>
            <a:custGeom>
              <a:avLst/>
              <a:gdLst>
                <a:gd name="T0" fmla="*/ 45 w 112"/>
                <a:gd name="T1" fmla="*/ 35 h 59"/>
                <a:gd name="T2" fmla="*/ 54 w 112"/>
                <a:gd name="T3" fmla="*/ 38 h 59"/>
                <a:gd name="T4" fmla="*/ 61 w 112"/>
                <a:gd name="T5" fmla="*/ 40 h 59"/>
                <a:gd name="T6" fmla="*/ 69 w 112"/>
                <a:gd name="T7" fmla="*/ 40 h 59"/>
                <a:gd name="T8" fmla="*/ 77 w 112"/>
                <a:gd name="T9" fmla="*/ 38 h 59"/>
                <a:gd name="T10" fmla="*/ 84 w 112"/>
                <a:gd name="T11" fmla="*/ 35 h 59"/>
                <a:gd name="T12" fmla="*/ 89 w 112"/>
                <a:gd name="T13" fmla="*/ 31 h 59"/>
                <a:gd name="T14" fmla="*/ 93 w 112"/>
                <a:gd name="T15" fmla="*/ 25 h 59"/>
                <a:gd name="T16" fmla="*/ 109 w 112"/>
                <a:gd name="T17" fmla="*/ 23 h 59"/>
                <a:gd name="T18" fmla="*/ 109 w 112"/>
                <a:gd name="T19" fmla="*/ 30 h 59"/>
                <a:gd name="T20" fmla="*/ 111 w 112"/>
                <a:gd name="T21" fmla="*/ 35 h 59"/>
                <a:gd name="T22" fmla="*/ 109 w 112"/>
                <a:gd name="T23" fmla="*/ 42 h 59"/>
                <a:gd name="T24" fmla="*/ 108 w 112"/>
                <a:gd name="T25" fmla="*/ 44 h 59"/>
                <a:gd name="T26" fmla="*/ 106 w 112"/>
                <a:gd name="T27" fmla="*/ 50 h 59"/>
                <a:gd name="T28" fmla="*/ 100 w 112"/>
                <a:gd name="T29" fmla="*/ 54 h 59"/>
                <a:gd name="T30" fmla="*/ 95 w 112"/>
                <a:gd name="T31" fmla="*/ 56 h 59"/>
                <a:gd name="T32" fmla="*/ 89 w 112"/>
                <a:gd name="T33" fmla="*/ 58 h 59"/>
                <a:gd name="T34" fmla="*/ 76 w 112"/>
                <a:gd name="T35" fmla="*/ 58 h 59"/>
                <a:gd name="T36" fmla="*/ 65 w 112"/>
                <a:gd name="T37" fmla="*/ 56 h 59"/>
                <a:gd name="T38" fmla="*/ 54 w 112"/>
                <a:gd name="T39" fmla="*/ 54 h 59"/>
                <a:gd name="T40" fmla="*/ 43 w 112"/>
                <a:gd name="T41" fmla="*/ 52 h 59"/>
                <a:gd name="T42" fmla="*/ 33 w 112"/>
                <a:gd name="T43" fmla="*/ 47 h 59"/>
                <a:gd name="T44" fmla="*/ 25 w 112"/>
                <a:gd name="T45" fmla="*/ 43 h 59"/>
                <a:gd name="T46" fmla="*/ 18 w 112"/>
                <a:gd name="T47" fmla="*/ 39 h 59"/>
                <a:gd name="T48" fmla="*/ 12 w 112"/>
                <a:gd name="T49" fmla="*/ 35 h 59"/>
                <a:gd name="T50" fmla="*/ 9 w 112"/>
                <a:gd name="T51" fmla="*/ 32 h 59"/>
                <a:gd name="T52" fmla="*/ 6 w 112"/>
                <a:gd name="T53" fmla="*/ 30 h 59"/>
                <a:gd name="T54" fmla="*/ 4 w 112"/>
                <a:gd name="T55" fmla="*/ 25 h 59"/>
                <a:gd name="T56" fmla="*/ 2 w 112"/>
                <a:gd name="T57" fmla="*/ 22 h 59"/>
                <a:gd name="T58" fmla="*/ 1 w 112"/>
                <a:gd name="T59" fmla="*/ 18 h 59"/>
                <a:gd name="T60" fmla="*/ 1 w 112"/>
                <a:gd name="T61" fmla="*/ 15 h 59"/>
                <a:gd name="T62" fmla="*/ 1 w 112"/>
                <a:gd name="T63" fmla="*/ 10 h 59"/>
                <a:gd name="T64" fmla="*/ 1 w 112"/>
                <a:gd name="T65" fmla="*/ 7 h 59"/>
                <a:gd name="T66" fmla="*/ 3 w 112"/>
                <a:gd name="T67" fmla="*/ 6 h 59"/>
                <a:gd name="T68" fmla="*/ 4 w 112"/>
                <a:gd name="T69" fmla="*/ 3 h 59"/>
                <a:gd name="T70" fmla="*/ 8 w 112"/>
                <a:gd name="T71" fmla="*/ 3 h 59"/>
                <a:gd name="T72" fmla="*/ 10 w 112"/>
                <a:gd name="T73" fmla="*/ 1 h 59"/>
                <a:gd name="T74" fmla="*/ 15 w 112"/>
                <a:gd name="T75" fmla="*/ 1 h 59"/>
                <a:gd name="T76" fmla="*/ 24 w 112"/>
                <a:gd name="T77" fmla="*/ 1 h 59"/>
                <a:gd name="T78" fmla="*/ 30 w 112"/>
                <a:gd name="T79" fmla="*/ 2 h 59"/>
                <a:gd name="T80" fmla="*/ 37 w 112"/>
                <a:gd name="T81" fmla="*/ 3 h 59"/>
                <a:gd name="T82" fmla="*/ 42 w 112"/>
                <a:gd name="T83" fmla="*/ 10 h 59"/>
                <a:gd name="T84" fmla="*/ 45 w 112"/>
                <a:gd name="T85" fmla="*/ 15 h 59"/>
                <a:gd name="T86" fmla="*/ 45 w 112"/>
                <a:gd name="T87" fmla="*/ 22 h 59"/>
                <a:gd name="T88" fmla="*/ 46 w 112"/>
                <a:gd name="T89" fmla="*/ 27 h 59"/>
                <a:gd name="T90" fmla="*/ 43 w 112"/>
                <a:gd name="T91" fmla="*/ 31 h 59"/>
                <a:gd name="T92" fmla="*/ 42 w 112"/>
                <a:gd name="T93" fmla="*/ 35 h 5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12"/>
                <a:gd name="T142" fmla="*/ 0 h 59"/>
                <a:gd name="T143" fmla="*/ 112 w 112"/>
                <a:gd name="T144" fmla="*/ 59 h 5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12" h="59">
                  <a:moveTo>
                    <a:pt x="42" y="35"/>
                  </a:moveTo>
                  <a:lnTo>
                    <a:pt x="45" y="35"/>
                  </a:lnTo>
                  <a:lnTo>
                    <a:pt x="48" y="36"/>
                  </a:lnTo>
                  <a:lnTo>
                    <a:pt x="54" y="38"/>
                  </a:lnTo>
                  <a:lnTo>
                    <a:pt x="57" y="39"/>
                  </a:lnTo>
                  <a:lnTo>
                    <a:pt x="61" y="40"/>
                  </a:lnTo>
                  <a:lnTo>
                    <a:pt x="67" y="40"/>
                  </a:lnTo>
                  <a:lnTo>
                    <a:pt x="69" y="40"/>
                  </a:lnTo>
                  <a:lnTo>
                    <a:pt x="72" y="39"/>
                  </a:lnTo>
                  <a:lnTo>
                    <a:pt x="77" y="38"/>
                  </a:lnTo>
                  <a:lnTo>
                    <a:pt x="80" y="36"/>
                  </a:lnTo>
                  <a:lnTo>
                    <a:pt x="84" y="35"/>
                  </a:lnTo>
                  <a:lnTo>
                    <a:pt x="87" y="34"/>
                  </a:lnTo>
                  <a:lnTo>
                    <a:pt x="89" y="31"/>
                  </a:lnTo>
                  <a:lnTo>
                    <a:pt x="92" y="27"/>
                  </a:lnTo>
                  <a:lnTo>
                    <a:pt x="93" y="25"/>
                  </a:lnTo>
                  <a:lnTo>
                    <a:pt x="92" y="18"/>
                  </a:lnTo>
                  <a:lnTo>
                    <a:pt x="109" y="23"/>
                  </a:lnTo>
                  <a:lnTo>
                    <a:pt x="111" y="26"/>
                  </a:lnTo>
                  <a:lnTo>
                    <a:pt x="109" y="30"/>
                  </a:lnTo>
                  <a:lnTo>
                    <a:pt x="109" y="31"/>
                  </a:lnTo>
                  <a:lnTo>
                    <a:pt x="111" y="35"/>
                  </a:lnTo>
                  <a:lnTo>
                    <a:pt x="109" y="39"/>
                  </a:lnTo>
                  <a:lnTo>
                    <a:pt x="109" y="42"/>
                  </a:lnTo>
                  <a:lnTo>
                    <a:pt x="109" y="43"/>
                  </a:lnTo>
                  <a:lnTo>
                    <a:pt x="108" y="44"/>
                  </a:lnTo>
                  <a:lnTo>
                    <a:pt x="107" y="47"/>
                  </a:lnTo>
                  <a:lnTo>
                    <a:pt x="106" y="50"/>
                  </a:lnTo>
                  <a:lnTo>
                    <a:pt x="104" y="51"/>
                  </a:lnTo>
                  <a:lnTo>
                    <a:pt x="100" y="54"/>
                  </a:lnTo>
                  <a:lnTo>
                    <a:pt x="98" y="55"/>
                  </a:lnTo>
                  <a:lnTo>
                    <a:pt x="95" y="56"/>
                  </a:lnTo>
                  <a:lnTo>
                    <a:pt x="91" y="56"/>
                  </a:lnTo>
                  <a:lnTo>
                    <a:pt x="89" y="58"/>
                  </a:lnTo>
                  <a:lnTo>
                    <a:pt x="82" y="58"/>
                  </a:lnTo>
                  <a:lnTo>
                    <a:pt x="76" y="58"/>
                  </a:lnTo>
                  <a:lnTo>
                    <a:pt x="71" y="58"/>
                  </a:lnTo>
                  <a:lnTo>
                    <a:pt x="65" y="56"/>
                  </a:lnTo>
                  <a:lnTo>
                    <a:pt x="58" y="55"/>
                  </a:lnTo>
                  <a:lnTo>
                    <a:pt x="54" y="54"/>
                  </a:lnTo>
                  <a:lnTo>
                    <a:pt x="49" y="51"/>
                  </a:lnTo>
                  <a:lnTo>
                    <a:pt x="43" y="52"/>
                  </a:lnTo>
                  <a:lnTo>
                    <a:pt x="37" y="48"/>
                  </a:lnTo>
                  <a:lnTo>
                    <a:pt x="33" y="47"/>
                  </a:lnTo>
                  <a:lnTo>
                    <a:pt x="28" y="44"/>
                  </a:lnTo>
                  <a:lnTo>
                    <a:pt x="25" y="43"/>
                  </a:lnTo>
                  <a:lnTo>
                    <a:pt x="20" y="42"/>
                  </a:lnTo>
                  <a:lnTo>
                    <a:pt x="18" y="39"/>
                  </a:lnTo>
                  <a:lnTo>
                    <a:pt x="13" y="36"/>
                  </a:lnTo>
                  <a:lnTo>
                    <a:pt x="12" y="35"/>
                  </a:lnTo>
                  <a:lnTo>
                    <a:pt x="11" y="35"/>
                  </a:lnTo>
                  <a:lnTo>
                    <a:pt x="9" y="32"/>
                  </a:lnTo>
                  <a:lnTo>
                    <a:pt x="8" y="30"/>
                  </a:lnTo>
                  <a:lnTo>
                    <a:pt x="6" y="30"/>
                  </a:lnTo>
                  <a:lnTo>
                    <a:pt x="4" y="27"/>
                  </a:lnTo>
                  <a:lnTo>
                    <a:pt x="4" y="25"/>
                  </a:lnTo>
                  <a:lnTo>
                    <a:pt x="2" y="23"/>
                  </a:lnTo>
                  <a:lnTo>
                    <a:pt x="2" y="22"/>
                  </a:lnTo>
                  <a:lnTo>
                    <a:pt x="2" y="19"/>
                  </a:lnTo>
                  <a:lnTo>
                    <a:pt x="1" y="18"/>
                  </a:lnTo>
                  <a:lnTo>
                    <a:pt x="0" y="18"/>
                  </a:lnTo>
                  <a:lnTo>
                    <a:pt x="1" y="15"/>
                  </a:lnTo>
                  <a:lnTo>
                    <a:pt x="0" y="14"/>
                  </a:lnTo>
                  <a:lnTo>
                    <a:pt x="1" y="10"/>
                  </a:lnTo>
                  <a:lnTo>
                    <a:pt x="2" y="9"/>
                  </a:lnTo>
                  <a:lnTo>
                    <a:pt x="1" y="7"/>
                  </a:lnTo>
                  <a:lnTo>
                    <a:pt x="2" y="7"/>
                  </a:lnTo>
                  <a:lnTo>
                    <a:pt x="3" y="6"/>
                  </a:lnTo>
                  <a:lnTo>
                    <a:pt x="4" y="5"/>
                  </a:lnTo>
                  <a:lnTo>
                    <a:pt x="4" y="3"/>
                  </a:lnTo>
                  <a:lnTo>
                    <a:pt x="5" y="3"/>
                  </a:lnTo>
                  <a:lnTo>
                    <a:pt x="8" y="3"/>
                  </a:lnTo>
                  <a:lnTo>
                    <a:pt x="8" y="1"/>
                  </a:lnTo>
                  <a:lnTo>
                    <a:pt x="10" y="1"/>
                  </a:lnTo>
                  <a:lnTo>
                    <a:pt x="11" y="1"/>
                  </a:lnTo>
                  <a:lnTo>
                    <a:pt x="15" y="1"/>
                  </a:lnTo>
                  <a:lnTo>
                    <a:pt x="17" y="0"/>
                  </a:lnTo>
                  <a:lnTo>
                    <a:pt x="24" y="1"/>
                  </a:lnTo>
                  <a:lnTo>
                    <a:pt x="26" y="1"/>
                  </a:lnTo>
                  <a:lnTo>
                    <a:pt x="30" y="2"/>
                  </a:lnTo>
                  <a:lnTo>
                    <a:pt x="33" y="3"/>
                  </a:lnTo>
                  <a:lnTo>
                    <a:pt x="37" y="3"/>
                  </a:lnTo>
                  <a:lnTo>
                    <a:pt x="39" y="7"/>
                  </a:lnTo>
                  <a:lnTo>
                    <a:pt x="42" y="10"/>
                  </a:lnTo>
                  <a:lnTo>
                    <a:pt x="42" y="13"/>
                  </a:lnTo>
                  <a:lnTo>
                    <a:pt x="45" y="15"/>
                  </a:lnTo>
                  <a:lnTo>
                    <a:pt x="45" y="18"/>
                  </a:lnTo>
                  <a:lnTo>
                    <a:pt x="45" y="22"/>
                  </a:lnTo>
                  <a:lnTo>
                    <a:pt x="46" y="23"/>
                  </a:lnTo>
                  <a:lnTo>
                    <a:pt x="46" y="27"/>
                  </a:lnTo>
                  <a:lnTo>
                    <a:pt x="46" y="29"/>
                  </a:lnTo>
                  <a:lnTo>
                    <a:pt x="43" y="31"/>
                  </a:lnTo>
                  <a:lnTo>
                    <a:pt x="43" y="32"/>
                  </a:lnTo>
                  <a:lnTo>
                    <a:pt x="42" y="35"/>
                  </a:lnTo>
                </a:path>
              </a:pathLst>
            </a:custGeom>
            <a:solidFill>
              <a:srgbClr val="FFFFFF"/>
            </a:solidFill>
            <a:ln w="12700" cap="rnd">
              <a:noFill/>
              <a:round/>
              <a:headEnd/>
              <a:tailEnd/>
            </a:ln>
          </p:spPr>
          <p:txBody>
            <a:bodyPr/>
            <a:lstStyle/>
            <a:p>
              <a:endParaRPr lang="en-GB"/>
            </a:p>
          </p:txBody>
        </p:sp>
        <p:sp>
          <p:nvSpPr>
            <p:cNvPr id="20517" name="Freeform 36"/>
            <p:cNvSpPr>
              <a:spLocks/>
            </p:cNvSpPr>
            <p:nvPr/>
          </p:nvSpPr>
          <p:spPr bwMode="auto">
            <a:xfrm>
              <a:off x="2028" y="2466"/>
              <a:ext cx="134" cy="70"/>
            </a:xfrm>
            <a:custGeom>
              <a:avLst/>
              <a:gdLst>
                <a:gd name="T0" fmla="*/ 45 w 134"/>
                <a:gd name="T1" fmla="*/ 28 h 70"/>
                <a:gd name="T2" fmla="*/ 44 w 134"/>
                <a:gd name="T3" fmla="*/ 29 h 70"/>
                <a:gd name="T4" fmla="*/ 42 w 134"/>
                <a:gd name="T5" fmla="*/ 33 h 70"/>
                <a:gd name="T6" fmla="*/ 42 w 134"/>
                <a:gd name="T7" fmla="*/ 37 h 70"/>
                <a:gd name="T8" fmla="*/ 40 w 134"/>
                <a:gd name="T9" fmla="*/ 40 h 70"/>
                <a:gd name="T10" fmla="*/ 43 w 134"/>
                <a:gd name="T11" fmla="*/ 44 h 70"/>
                <a:gd name="T12" fmla="*/ 45 w 134"/>
                <a:gd name="T13" fmla="*/ 48 h 70"/>
                <a:gd name="T14" fmla="*/ 50 w 134"/>
                <a:gd name="T15" fmla="*/ 50 h 70"/>
                <a:gd name="T16" fmla="*/ 57 w 134"/>
                <a:gd name="T17" fmla="*/ 52 h 70"/>
                <a:gd name="T18" fmla="*/ 71 w 134"/>
                <a:gd name="T19" fmla="*/ 53 h 70"/>
                <a:gd name="T20" fmla="*/ 82 w 134"/>
                <a:gd name="T21" fmla="*/ 53 h 70"/>
                <a:gd name="T22" fmla="*/ 91 w 134"/>
                <a:gd name="T23" fmla="*/ 52 h 70"/>
                <a:gd name="T24" fmla="*/ 100 w 134"/>
                <a:gd name="T25" fmla="*/ 45 h 70"/>
                <a:gd name="T26" fmla="*/ 106 w 134"/>
                <a:gd name="T27" fmla="*/ 41 h 70"/>
                <a:gd name="T28" fmla="*/ 109 w 134"/>
                <a:gd name="T29" fmla="*/ 35 h 70"/>
                <a:gd name="T30" fmla="*/ 114 w 134"/>
                <a:gd name="T31" fmla="*/ 28 h 70"/>
                <a:gd name="T32" fmla="*/ 131 w 134"/>
                <a:gd name="T33" fmla="*/ 28 h 70"/>
                <a:gd name="T34" fmla="*/ 133 w 134"/>
                <a:gd name="T35" fmla="*/ 37 h 70"/>
                <a:gd name="T36" fmla="*/ 130 w 134"/>
                <a:gd name="T37" fmla="*/ 49 h 70"/>
                <a:gd name="T38" fmla="*/ 122 w 134"/>
                <a:gd name="T39" fmla="*/ 57 h 70"/>
                <a:gd name="T40" fmla="*/ 110 w 134"/>
                <a:gd name="T41" fmla="*/ 65 h 70"/>
                <a:gd name="T42" fmla="*/ 98 w 134"/>
                <a:gd name="T43" fmla="*/ 69 h 70"/>
                <a:gd name="T44" fmla="*/ 81 w 134"/>
                <a:gd name="T45" fmla="*/ 69 h 70"/>
                <a:gd name="T46" fmla="*/ 66 w 134"/>
                <a:gd name="T47" fmla="*/ 66 h 70"/>
                <a:gd name="T48" fmla="*/ 44 w 134"/>
                <a:gd name="T49" fmla="*/ 59 h 70"/>
                <a:gd name="T50" fmla="*/ 32 w 134"/>
                <a:gd name="T51" fmla="*/ 57 h 70"/>
                <a:gd name="T52" fmla="*/ 19 w 134"/>
                <a:gd name="T53" fmla="*/ 50 h 70"/>
                <a:gd name="T54" fmla="*/ 11 w 134"/>
                <a:gd name="T55" fmla="*/ 45 h 70"/>
                <a:gd name="T56" fmla="*/ 3 w 134"/>
                <a:gd name="T57" fmla="*/ 41 h 70"/>
                <a:gd name="T58" fmla="*/ 1 w 134"/>
                <a:gd name="T59" fmla="*/ 33 h 70"/>
                <a:gd name="T60" fmla="*/ 1 w 134"/>
                <a:gd name="T61" fmla="*/ 27 h 70"/>
                <a:gd name="T62" fmla="*/ 5 w 134"/>
                <a:gd name="T63" fmla="*/ 22 h 70"/>
                <a:gd name="T64" fmla="*/ 14 w 134"/>
                <a:gd name="T65" fmla="*/ 10 h 70"/>
                <a:gd name="T66" fmla="*/ 18 w 134"/>
                <a:gd name="T67" fmla="*/ 7 h 70"/>
                <a:gd name="T68" fmla="*/ 26 w 134"/>
                <a:gd name="T69" fmla="*/ 3 h 70"/>
                <a:gd name="T70" fmla="*/ 36 w 134"/>
                <a:gd name="T71" fmla="*/ 0 h 70"/>
                <a:gd name="T72" fmla="*/ 45 w 134"/>
                <a:gd name="T73" fmla="*/ 2 h 70"/>
                <a:gd name="T74" fmla="*/ 53 w 134"/>
                <a:gd name="T75" fmla="*/ 2 h 70"/>
                <a:gd name="T76" fmla="*/ 63 w 134"/>
                <a:gd name="T77" fmla="*/ 6 h 70"/>
                <a:gd name="T78" fmla="*/ 70 w 134"/>
                <a:gd name="T79" fmla="*/ 11 h 70"/>
                <a:gd name="T80" fmla="*/ 75 w 134"/>
                <a:gd name="T81" fmla="*/ 22 h 70"/>
                <a:gd name="T82" fmla="*/ 75 w 134"/>
                <a:gd name="T83" fmla="*/ 24 h 70"/>
                <a:gd name="T84" fmla="*/ 74 w 134"/>
                <a:gd name="T85" fmla="*/ 27 h 70"/>
                <a:gd name="T86" fmla="*/ 70 w 134"/>
                <a:gd name="T87" fmla="*/ 31 h 70"/>
                <a:gd name="T88" fmla="*/ 67 w 134"/>
                <a:gd name="T89" fmla="*/ 29 h 70"/>
                <a:gd name="T90" fmla="*/ 63 w 134"/>
                <a:gd name="T91" fmla="*/ 29 h 70"/>
                <a:gd name="T92" fmla="*/ 56 w 134"/>
                <a:gd name="T93" fmla="*/ 28 h 70"/>
                <a:gd name="T94" fmla="*/ 50 w 134"/>
                <a:gd name="T95" fmla="*/ 27 h 70"/>
                <a:gd name="T96" fmla="*/ 46 w 134"/>
                <a:gd name="T97" fmla="*/ 27 h 70"/>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34"/>
                <a:gd name="T148" fmla="*/ 0 h 70"/>
                <a:gd name="T149" fmla="*/ 134 w 134"/>
                <a:gd name="T150" fmla="*/ 70 h 70"/>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34" h="70">
                  <a:moveTo>
                    <a:pt x="46" y="27"/>
                  </a:moveTo>
                  <a:lnTo>
                    <a:pt x="45" y="28"/>
                  </a:lnTo>
                  <a:lnTo>
                    <a:pt x="44" y="28"/>
                  </a:lnTo>
                  <a:lnTo>
                    <a:pt x="44" y="29"/>
                  </a:lnTo>
                  <a:lnTo>
                    <a:pt x="43" y="33"/>
                  </a:lnTo>
                  <a:lnTo>
                    <a:pt x="42" y="33"/>
                  </a:lnTo>
                  <a:lnTo>
                    <a:pt x="42" y="35"/>
                  </a:lnTo>
                  <a:lnTo>
                    <a:pt x="42" y="37"/>
                  </a:lnTo>
                  <a:lnTo>
                    <a:pt x="42" y="40"/>
                  </a:lnTo>
                  <a:lnTo>
                    <a:pt x="40" y="40"/>
                  </a:lnTo>
                  <a:lnTo>
                    <a:pt x="42" y="44"/>
                  </a:lnTo>
                  <a:lnTo>
                    <a:pt x="43" y="44"/>
                  </a:lnTo>
                  <a:lnTo>
                    <a:pt x="44" y="48"/>
                  </a:lnTo>
                  <a:lnTo>
                    <a:pt x="45" y="48"/>
                  </a:lnTo>
                  <a:lnTo>
                    <a:pt x="46" y="49"/>
                  </a:lnTo>
                  <a:lnTo>
                    <a:pt x="50" y="50"/>
                  </a:lnTo>
                  <a:lnTo>
                    <a:pt x="53" y="53"/>
                  </a:lnTo>
                  <a:lnTo>
                    <a:pt x="57" y="52"/>
                  </a:lnTo>
                  <a:lnTo>
                    <a:pt x="64" y="54"/>
                  </a:lnTo>
                  <a:lnTo>
                    <a:pt x="71" y="53"/>
                  </a:lnTo>
                  <a:lnTo>
                    <a:pt x="77" y="54"/>
                  </a:lnTo>
                  <a:lnTo>
                    <a:pt x="82" y="53"/>
                  </a:lnTo>
                  <a:lnTo>
                    <a:pt x="87" y="52"/>
                  </a:lnTo>
                  <a:lnTo>
                    <a:pt x="91" y="52"/>
                  </a:lnTo>
                  <a:lnTo>
                    <a:pt x="94" y="48"/>
                  </a:lnTo>
                  <a:lnTo>
                    <a:pt x="100" y="45"/>
                  </a:lnTo>
                  <a:lnTo>
                    <a:pt x="103" y="44"/>
                  </a:lnTo>
                  <a:lnTo>
                    <a:pt x="106" y="41"/>
                  </a:lnTo>
                  <a:lnTo>
                    <a:pt x="108" y="37"/>
                  </a:lnTo>
                  <a:lnTo>
                    <a:pt x="109" y="35"/>
                  </a:lnTo>
                  <a:lnTo>
                    <a:pt x="112" y="32"/>
                  </a:lnTo>
                  <a:lnTo>
                    <a:pt x="114" y="28"/>
                  </a:lnTo>
                  <a:lnTo>
                    <a:pt x="114" y="24"/>
                  </a:lnTo>
                  <a:lnTo>
                    <a:pt x="131" y="28"/>
                  </a:lnTo>
                  <a:lnTo>
                    <a:pt x="131" y="31"/>
                  </a:lnTo>
                  <a:lnTo>
                    <a:pt x="133" y="37"/>
                  </a:lnTo>
                  <a:lnTo>
                    <a:pt x="131" y="44"/>
                  </a:lnTo>
                  <a:lnTo>
                    <a:pt x="130" y="49"/>
                  </a:lnTo>
                  <a:lnTo>
                    <a:pt x="127" y="54"/>
                  </a:lnTo>
                  <a:lnTo>
                    <a:pt x="122" y="57"/>
                  </a:lnTo>
                  <a:lnTo>
                    <a:pt x="117" y="61"/>
                  </a:lnTo>
                  <a:lnTo>
                    <a:pt x="110" y="65"/>
                  </a:lnTo>
                  <a:lnTo>
                    <a:pt x="105" y="65"/>
                  </a:lnTo>
                  <a:lnTo>
                    <a:pt x="98" y="69"/>
                  </a:lnTo>
                  <a:lnTo>
                    <a:pt x="89" y="67"/>
                  </a:lnTo>
                  <a:lnTo>
                    <a:pt x="81" y="69"/>
                  </a:lnTo>
                  <a:lnTo>
                    <a:pt x="74" y="67"/>
                  </a:lnTo>
                  <a:lnTo>
                    <a:pt x="66" y="66"/>
                  </a:lnTo>
                  <a:lnTo>
                    <a:pt x="58" y="65"/>
                  </a:lnTo>
                  <a:lnTo>
                    <a:pt x="44" y="59"/>
                  </a:lnTo>
                  <a:lnTo>
                    <a:pt x="40" y="59"/>
                  </a:lnTo>
                  <a:lnTo>
                    <a:pt x="32" y="57"/>
                  </a:lnTo>
                  <a:lnTo>
                    <a:pt x="26" y="54"/>
                  </a:lnTo>
                  <a:lnTo>
                    <a:pt x="19" y="50"/>
                  </a:lnTo>
                  <a:lnTo>
                    <a:pt x="15" y="48"/>
                  </a:lnTo>
                  <a:lnTo>
                    <a:pt x="11" y="45"/>
                  </a:lnTo>
                  <a:lnTo>
                    <a:pt x="7" y="42"/>
                  </a:lnTo>
                  <a:lnTo>
                    <a:pt x="3" y="41"/>
                  </a:lnTo>
                  <a:lnTo>
                    <a:pt x="2" y="37"/>
                  </a:lnTo>
                  <a:lnTo>
                    <a:pt x="1" y="33"/>
                  </a:lnTo>
                  <a:lnTo>
                    <a:pt x="0" y="31"/>
                  </a:lnTo>
                  <a:lnTo>
                    <a:pt x="1" y="27"/>
                  </a:lnTo>
                  <a:lnTo>
                    <a:pt x="2" y="26"/>
                  </a:lnTo>
                  <a:lnTo>
                    <a:pt x="5" y="22"/>
                  </a:lnTo>
                  <a:lnTo>
                    <a:pt x="9" y="16"/>
                  </a:lnTo>
                  <a:lnTo>
                    <a:pt x="14" y="10"/>
                  </a:lnTo>
                  <a:lnTo>
                    <a:pt x="15" y="7"/>
                  </a:lnTo>
                  <a:lnTo>
                    <a:pt x="18" y="7"/>
                  </a:lnTo>
                  <a:lnTo>
                    <a:pt x="23" y="6"/>
                  </a:lnTo>
                  <a:lnTo>
                    <a:pt x="26" y="3"/>
                  </a:lnTo>
                  <a:lnTo>
                    <a:pt x="31" y="1"/>
                  </a:lnTo>
                  <a:lnTo>
                    <a:pt x="36" y="0"/>
                  </a:lnTo>
                  <a:lnTo>
                    <a:pt x="40" y="0"/>
                  </a:lnTo>
                  <a:lnTo>
                    <a:pt x="45" y="2"/>
                  </a:lnTo>
                  <a:lnTo>
                    <a:pt x="50" y="0"/>
                  </a:lnTo>
                  <a:lnTo>
                    <a:pt x="53" y="2"/>
                  </a:lnTo>
                  <a:lnTo>
                    <a:pt x="59" y="5"/>
                  </a:lnTo>
                  <a:lnTo>
                    <a:pt x="63" y="6"/>
                  </a:lnTo>
                  <a:lnTo>
                    <a:pt x="66" y="9"/>
                  </a:lnTo>
                  <a:lnTo>
                    <a:pt x="70" y="11"/>
                  </a:lnTo>
                  <a:lnTo>
                    <a:pt x="72" y="14"/>
                  </a:lnTo>
                  <a:lnTo>
                    <a:pt x="75" y="22"/>
                  </a:lnTo>
                  <a:lnTo>
                    <a:pt x="74" y="24"/>
                  </a:lnTo>
                  <a:lnTo>
                    <a:pt x="75" y="24"/>
                  </a:lnTo>
                  <a:lnTo>
                    <a:pt x="75" y="26"/>
                  </a:lnTo>
                  <a:lnTo>
                    <a:pt x="74" y="27"/>
                  </a:lnTo>
                  <a:lnTo>
                    <a:pt x="73" y="28"/>
                  </a:lnTo>
                  <a:lnTo>
                    <a:pt x="70" y="31"/>
                  </a:lnTo>
                  <a:lnTo>
                    <a:pt x="70" y="29"/>
                  </a:lnTo>
                  <a:lnTo>
                    <a:pt x="67" y="29"/>
                  </a:lnTo>
                  <a:lnTo>
                    <a:pt x="65" y="29"/>
                  </a:lnTo>
                  <a:lnTo>
                    <a:pt x="63" y="29"/>
                  </a:lnTo>
                  <a:lnTo>
                    <a:pt x="59" y="29"/>
                  </a:lnTo>
                  <a:lnTo>
                    <a:pt x="56" y="28"/>
                  </a:lnTo>
                  <a:lnTo>
                    <a:pt x="53" y="28"/>
                  </a:lnTo>
                  <a:lnTo>
                    <a:pt x="50" y="27"/>
                  </a:lnTo>
                  <a:lnTo>
                    <a:pt x="46" y="27"/>
                  </a:lnTo>
                </a:path>
              </a:pathLst>
            </a:custGeom>
            <a:solidFill>
              <a:srgbClr val="FFFFFF"/>
            </a:solidFill>
            <a:ln w="12700" cap="rnd">
              <a:noFill/>
              <a:round/>
              <a:headEnd/>
              <a:tailEnd/>
            </a:ln>
          </p:spPr>
          <p:txBody>
            <a:bodyPr/>
            <a:lstStyle/>
            <a:p>
              <a:endParaRPr lang="en-GB"/>
            </a:p>
          </p:txBody>
        </p:sp>
        <p:sp>
          <p:nvSpPr>
            <p:cNvPr id="20518" name="Freeform 37"/>
            <p:cNvSpPr>
              <a:spLocks/>
            </p:cNvSpPr>
            <p:nvPr/>
          </p:nvSpPr>
          <p:spPr bwMode="auto">
            <a:xfrm>
              <a:off x="1779" y="2443"/>
              <a:ext cx="261" cy="137"/>
            </a:xfrm>
            <a:custGeom>
              <a:avLst/>
              <a:gdLst>
                <a:gd name="T0" fmla="*/ 104 w 261"/>
                <a:gd name="T1" fmla="*/ 30 h 137"/>
                <a:gd name="T2" fmla="*/ 77 w 261"/>
                <a:gd name="T3" fmla="*/ 40 h 137"/>
                <a:gd name="T4" fmla="*/ 59 w 261"/>
                <a:gd name="T5" fmla="*/ 55 h 137"/>
                <a:gd name="T6" fmla="*/ 54 w 261"/>
                <a:gd name="T7" fmla="*/ 62 h 137"/>
                <a:gd name="T8" fmla="*/ 70 w 261"/>
                <a:gd name="T9" fmla="*/ 64 h 137"/>
                <a:gd name="T10" fmla="*/ 113 w 261"/>
                <a:gd name="T11" fmla="*/ 63 h 137"/>
                <a:gd name="T12" fmla="*/ 168 w 261"/>
                <a:gd name="T13" fmla="*/ 60 h 137"/>
                <a:gd name="T14" fmla="*/ 218 w 261"/>
                <a:gd name="T15" fmla="*/ 62 h 137"/>
                <a:gd name="T16" fmla="*/ 249 w 261"/>
                <a:gd name="T17" fmla="*/ 72 h 137"/>
                <a:gd name="T18" fmla="*/ 260 w 261"/>
                <a:gd name="T19" fmla="*/ 87 h 137"/>
                <a:gd name="T20" fmla="*/ 254 w 261"/>
                <a:gd name="T21" fmla="*/ 97 h 137"/>
                <a:gd name="T22" fmla="*/ 240 w 261"/>
                <a:gd name="T23" fmla="*/ 108 h 137"/>
                <a:gd name="T24" fmla="*/ 221 w 261"/>
                <a:gd name="T25" fmla="*/ 114 h 137"/>
                <a:gd name="T26" fmla="*/ 192 w 261"/>
                <a:gd name="T27" fmla="*/ 124 h 137"/>
                <a:gd name="T28" fmla="*/ 155 w 261"/>
                <a:gd name="T29" fmla="*/ 132 h 137"/>
                <a:gd name="T30" fmla="*/ 123 w 261"/>
                <a:gd name="T31" fmla="*/ 136 h 137"/>
                <a:gd name="T32" fmla="*/ 106 w 261"/>
                <a:gd name="T33" fmla="*/ 133 h 137"/>
                <a:gd name="T34" fmla="*/ 97 w 261"/>
                <a:gd name="T35" fmla="*/ 126 h 137"/>
                <a:gd name="T36" fmla="*/ 91 w 261"/>
                <a:gd name="T37" fmla="*/ 121 h 137"/>
                <a:gd name="T38" fmla="*/ 90 w 261"/>
                <a:gd name="T39" fmla="*/ 116 h 137"/>
                <a:gd name="T40" fmla="*/ 98 w 261"/>
                <a:gd name="T41" fmla="*/ 109 h 137"/>
                <a:gd name="T42" fmla="*/ 107 w 261"/>
                <a:gd name="T43" fmla="*/ 106 h 137"/>
                <a:gd name="T44" fmla="*/ 113 w 261"/>
                <a:gd name="T45" fmla="*/ 108 h 137"/>
                <a:gd name="T46" fmla="*/ 114 w 261"/>
                <a:gd name="T47" fmla="*/ 114 h 137"/>
                <a:gd name="T48" fmla="*/ 160 w 261"/>
                <a:gd name="T49" fmla="*/ 101 h 137"/>
                <a:gd name="T50" fmla="*/ 192 w 261"/>
                <a:gd name="T51" fmla="*/ 92 h 137"/>
                <a:gd name="T52" fmla="*/ 211 w 261"/>
                <a:gd name="T53" fmla="*/ 83 h 137"/>
                <a:gd name="T54" fmla="*/ 212 w 261"/>
                <a:gd name="T55" fmla="*/ 73 h 137"/>
                <a:gd name="T56" fmla="*/ 196 w 261"/>
                <a:gd name="T57" fmla="*/ 69 h 137"/>
                <a:gd name="T58" fmla="*/ 165 w 261"/>
                <a:gd name="T59" fmla="*/ 71 h 137"/>
                <a:gd name="T60" fmla="*/ 135 w 261"/>
                <a:gd name="T61" fmla="*/ 72 h 137"/>
                <a:gd name="T62" fmla="*/ 112 w 261"/>
                <a:gd name="T63" fmla="*/ 77 h 137"/>
                <a:gd name="T64" fmla="*/ 91 w 261"/>
                <a:gd name="T65" fmla="*/ 79 h 137"/>
                <a:gd name="T66" fmla="*/ 67 w 261"/>
                <a:gd name="T67" fmla="*/ 80 h 137"/>
                <a:gd name="T68" fmla="*/ 41 w 261"/>
                <a:gd name="T69" fmla="*/ 76 h 137"/>
                <a:gd name="T70" fmla="*/ 17 w 261"/>
                <a:gd name="T71" fmla="*/ 64 h 137"/>
                <a:gd name="T72" fmla="*/ 3 w 261"/>
                <a:gd name="T73" fmla="*/ 55 h 137"/>
                <a:gd name="T74" fmla="*/ 1 w 261"/>
                <a:gd name="T75" fmla="*/ 48 h 137"/>
                <a:gd name="T76" fmla="*/ 5 w 261"/>
                <a:gd name="T77" fmla="*/ 39 h 137"/>
                <a:gd name="T78" fmla="*/ 22 w 261"/>
                <a:gd name="T79" fmla="*/ 29 h 137"/>
                <a:gd name="T80" fmla="*/ 40 w 261"/>
                <a:gd name="T81" fmla="*/ 17 h 137"/>
                <a:gd name="T82" fmla="*/ 62 w 261"/>
                <a:gd name="T83" fmla="*/ 10 h 137"/>
                <a:gd name="T84" fmla="*/ 84 w 261"/>
                <a:gd name="T85" fmla="*/ 6 h 137"/>
                <a:gd name="T86" fmla="*/ 103 w 261"/>
                <a:gd name="T87" fmla="*/ 3 h 137"/>
                <a:gd name="T88" fmla="*/ 114 w 261"/>
                <a:gd name="T89" fmla="*/ 1 h 137"/>
                <a:gd name="T90" fmla="*/ 127 w 261"/>
                <a:gd name="T91" fmla="*/ 0 h 137"/>
                <a:gd name="T92" fmla="*/ 140 w 261"/>
                <a:gd name="T93" fmla="*/ 1 h 137"/>
                <a:gd name="T94" fmla="*/ 150 w 261"/>
                <a:gd name="T95" fmla="*/ 7 h 137"/>
                <a:gd name="T96" fmla="*/ 155 w 261"/>
                <a:gd name="T97" fmla="*/ 11 h 137"/>
                <a:gd name="T98" fmla="*/ 159 w 261"/>
                <a:gd name="T99" fmla="*/ 19 h 137"/>
                <a:gd name="T100" fmla="*/ 148 w 261"/>
                <a:gd name="T101" fmla="*/ 29 h 137"/>
                <a:gd name="T102" fmla="*/ 143 w 261"/>
                <a:gd name="T103" fmla="*/ 33 h 137"/>
                <a:gd name="T104" fmla="*/ 140 w 261"/>
                <a:gd name="T105" fmla="*/ 38 h 137"/>
                <a:gd name="T106" fmla="*/ 131 w 261"/>
                <a:gd name="T107" fmla="*/ 39 h 137"/>
                <a:gd name="T108" fmla="*/ 125 w 261"/>
                <a:gd name="T109" fmla="*/ 39 h 137"/>
                <a:gd name="T110" fmla="*/ 123 w 261"/>
                <a:gd name="T111" fmla="*/ 33 h 137"/>
                <a:gd name="T112" fmla="*/ 125 w 261"/>
                <a:gd name="T113" fmla="*/ 27 h 137"/>
                <a:gd name="T114" fmla="*/ 124 w 261"/>
                <a:gd name="T115" fmla="*/ 26 h 13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61"/>
                <a:gd name="T175" fmla="*/ 0 h 137"/>
                <a:gd name="T176" fmla="*/ 261 w 261"/>
                <a:gd name="T177" fmla="*/ 137 h 13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61" h="137">
                  <a:moveTo>
                    <a:pt x="124" y="26"/>
                  </a:moveTo>
                  <a:lnTo>
                    <a:pt x="120" y="25"/>
                  </a:lnTo>
                  <a:lnTo>
                    <a:pt x="111" y="29"/>
                  </a:lnTo>
                  <a:lnTo>
                    <a:pt x="104" y="30"/>
                  </a:lnTo>
                  <a:lnTo>
                    <a:pt x="97" y="33"/>
                  </a:lnTo>
                  <a:lnTo>
                    <a:pt x="89" y="36"/>
                  </a:lnTo>
                  <a:lnTo>
                    <a:pt x="83" y="39"/>
                  </a:lnTo>
                  <a:lnTo>
                    <a:pt x="77" y="40"/>
                  </a:lnTo>
                  <a:lnTo>
                    <a:pt x="71" y="44"/>
                  </a:lnTo>
                  <a:lnTo>
                    <a:pt x="66" y="47"/>
                  </a:lnTo>
                  <a:lnTo>
                    <a:pt x="62" y="51"/>
                  </a:lnTo>
                  <a:lnTo>
                    <a:pt x="59" y="55"/>
                  </a:lnTo>
                  <a:lnTo>
                    <a:pt x="58" y="56"/>
                  </a:lnTo>
                  <a:lnTo>
                    <a:pt x="55" y="59"/>
                  </a:lnTo>
                  <a:lnTo>
                    <a:pt x="54" y="60"/>
                  </a:lnTo>
                  <a:lnTo>
                    <a:pt x="54" y="62"/>
                  </a:lnTo>
                  <a:lnTo>
                    <a:pt x="58" y="63"/>
                  </a:lnTo>
                  <a:lnTo>
                    <a:pt x="59" y="66"/>
                  </a:lnTo>
                  <a:lnTo>
                    <a:pt x="65" y="66"/>
                  </a:lnTo>
                  <a:lnTo>
                    <a:pt x="70" y="64"/>
                  </a:lnTo>
                  <a:lnTo>
                    <a:pt x="81" y="64"/>
                  </a:lnTo>
                  <a:lnTo>
                    <a:pt x="90" y="64"/>
                  </a:lnTo>
                  <a:lnTo>
                    <a:pt x="102" y="63"/>
                  </a:lnTo>
                  <a:lnTo>
                    <a:pt x="113" y="63"/>
                  </a:lnTo>
                  <a:lnTo>
                    <a:pt x="127" y="62"/>
                  </a:lnTo>
                  <a:lnTo>
                    <a:pt x="140" y="60"/>
                  </a:lnTo>
                  <a:lnTo>
                    <a:pt x="155" y="60"/>
                  </a:lnTo>
                  <a:lnTo>
                    <a:pt x="168" y="60"/>
                  </a:lnTo>
                  <a:lnTo>
                    <a:pt x="182" y="60"/>
                  </a:lnTo>
                  <a:lnTo>
                    <a:pt x="195" y="60"/>
                  </a:lnTo>
                  <a:lnTo>
                    <a:pt x="206" y="59"/>
                  </a:lnTo>
                  <a:lnTo>
                    <a:pt x="218" y="62"/>
                  </a:lnTo>
                  <a:lnTo>
                    <a:pt x="232" y="64"/>
                  </a:lnTo>
                  <a:lnTo>
                    <a:pt x="235" y="67"/>
                  </a:lnTo>
                  <a:lnTo>
                    <a:pt x="243" y="69"/>
                  </a:lnTo>
                  <a:lnTo>
                    <a:pt x="249" y="72"/>
                  </a:lnTo>
                  <a:lnTo>
                    <a:pt x="255" y="76"/>
                  </a:lnTo>
                  <a:lnTo>
                    <a:pt x="257" y="77"/>
                  </a:lnTo>
                  <a:lnTo>
                    <a:pt x="260" y="83"/>
                  </a:lnTo>
                  <a:lnTo>
                    <a:pt x="260" y="87"/>
                  </a:lnTo>
                  <a:lnTo>
                    <a:pt x="260" y="89"/>
                  </a:lnTo>
                  <a:lnTo>
                    <a:pt x="258" y="92"/>
                  </a:lnTo>
                  <a:lnTo>
                    <a:pt x="256" y="95"/>
                  </a:lnTo>
                  <a:lnTo>
                    <a:pt x="254" y="97"/>
                  </a:lnTo>
                  <a:lnTo>
                    <a:pt x="251" y="101"/>
                  </a:lnTo>
                  <a:lnTo>
                    <a:pt x="247" y="105"/>
                  </a:lnTo>
                  <a:lnTo>
                    <a:pt x="243" y="106"/>
                  </a:lnTo>
                  <a:lnTo>
                    <a:pt x="240" y="108"/>
                  </a:lnTo>
                  <a:lnTo>
                    <a:pt x="233" y="110"/>
                  </a:lnTo>
                  <a:lnTo>
                    <a:pt x="230" y="112"/>
                  </a:lnTo>
                  <a:lnTo>
                    <a:pt x="228" y="114"/>
                  </a:lnTo>
                  <a:lnTo>
                    <a:pt x="221" y="114"/>
                  </a:lnTo>
                  <a:lnTo>
                    <a:pt x="215" y="117"/>
                  </a:lnTo>
                  <a:lnTo>
                    <a:pt x="208" y="120"/>
                  </a:lnTo>
                  <a:lnTo>
                    <a:pt x="200" y="122"/>
                  </a:lnTo>
                  <a:lnTo>
                    <a:pt x="192" y="124"/>
                  </a:lnTo>
                  <a:lnTo>
                    <a:pt x="184" y="126"/>
                  </a:lnTo>
                  <a:lnTo>
                    <a:pt x="175" y="128"/>
                  </a:lnTo>
                  <a:lnTo>
                    <a:pt x="165" y="132"/>
                  </a:lnTo>
                  <a:lnTo>
                    <a:pt x="155" y="132"/>
                  </a:lnTo>
                  <a:lnTo>
                    <a:pt x="147" y="134"/>
                  </a:lnTo>
                  <a:lnTo>
                    <a:pt x="138" y="134"/>
                  </a:lnTo>
                  <a:lnTo>
                    <a:pt x="130" y="136"/>
                  </a:lnTo>
                  <a:lnTo>
                    <a:pt x="123" y="136"/>
                  </a:lnTo>
                  <a:lnTo>
                    <a:pt x="112" y="134"/>
                  </a:lnTo>
                  <a:lnTo>
                    <a:pt x="111" y="134"/>
                  </a:lnTo>
                  <a:lnTo>
                    <a:pt x="107" y="133"/>
                  </a:lnTo>
                  <a:lnTo>
                    <a:pt x="106" y="133"/>
                  </a:lnTo>
                  <a:lnTo>
                    <a:pt x="103" y="132"/>
                  </a:lnTo>
                  <a:lnTo>
                    <a:pt x="100" y="130"/>
                  </a:lnTo>
                  <a:lnTo>
                    <a:pt x="99" y="129"/>
                  </a:lnTo>
                  <a:lnTo>
                    <a:pt x="97" y="126"/>
                  </a:lnTo>
                  <a:lnTo>
                    <a:pt x="95" y="126"/>
                  </a:lnTo>
                  <a:lnTo>
                    <a:pt x="94" y="125"/>
                  </a:lnTo>
                  <a:lnTo>
                    <a:pt x="92" y="122"/>
                  </a:lnTo>
                  <a:lnTo>
                    <a:pt x="91" y="121"/>
                  </a:lnTo>
                  <a:lnTo>
                    <a:pt x="91" y="120"/>
                  </a:lnTo>
                  <a:lnTo>
                    <a:pt x="90" y="121"/>
                  </a:lnTo>
                  <a:lnTo>
                    <a:pt x="89" y="118"/>
                  </a:lnTo>
                  <a:lnTo>
                    <a:pt x="90" y="116"/>
                  </a:lnTo>
                  <a:lnTo>
                    <a:pt x="91" y="114"/>
                  </a:lnTo>
                  <a:lnTo>
                    <a:pt x="91" y="113"/>
                  </a:lnTo>
                  <a:lnTo>
                    <a:pt x="95" y="112"/>
                  </a:lnTo>
                  <a:lnTo>
                    <a:pt x="98" y="109"/>
                  </a:lnTo>
                  <a:lnTo>
                    <a:pt x="99" y="109"/>
                  </a:lnTo>
                  <a:lnTo>
                    <a:pt x="102" y="109"/>
                  </a:lnTo>
                  <a:lnTo>
                    <a:pt x="104" y="108"/>
                  </a:lnTo>
                  <a:lnTo>
                    <a:pt x="107" y="106"/>
                  </a:lnTo>
                  <a:lnTo>
                    <a:pt x="110" y="108"/>
                  </a:lnTo>
                  <a:lnTo>
                    <a:pt x="111" y="108"/>
                  </a:lnTo>
                  <a:lnTo>
                    <a:pt x="111" y="105"/>
                  </a:lnTo>
                  <a:lnTo>
                    <a:pt x="113" y="108"/>
                  </a:lnTo>
                  <a:lnTo>
                    <a:pt x="113" y="110"/>
                  </a:lnTo>
                  <a:lnTo>
                    <a:pt x="112" y="112"/>
                  </a:lnTo>
                  <a:lnTo>
                    <a:pt x="109" y="113"/>
                  </a:lnTo>
                  <a:lnTo>
                    <a:pt x="114" y="114"/>
                  </a:lnTo>
                  <a:lnTo>
                    <a:pt x="127" y="112"/>
                  </a:lnTo>
                  <a:lnTo>
                    <a:pt x="140" y="108"/>
                  </a:lnTo>
                  <a:lnTo>
                    <a:pt x="152" y="106"/>
                  </a:lnTo>
                  <a:lnTo>
                    <a:pt x="160" y="101"/>
                  </a:lnTo>
                  <a:lnTo>
                    <a:pt x="169" y="100"/>
                  </a:lnTo>
                  <a:lnTo>
                    <a:pt x="178" y="97"/>
                  </a:lnTo>
                  <a:lnTo>
                    <a:pt x="186" y="95"/>
                  </a:lnTo>
                  <a:lnTo>
                    <a:pt x="192" y="92"/>
                  </a:lnTo>
                  <a:lnTo>
                    <a:pt x="198" y="92"/>
                  </a:lnTo>
                  <a:lnTo>
                    <a:pt x="204" y="87"/>
                  </a:lnTo>
                  <a:lnTo>
                    <a:pt x="208" y="84"/>
                  </a:lnTo>
                  <a:lnTo>
                    <a:pt x="211" y="83"/>
                  </a:lnTo>
                  <a:lnTo>
                    <a:pt x="213" y="79"/>
                  </a:lnTo>
                  <a:lnTo>
                    <a:pt x="214" y="77"/>
                  </a:lnTo>
                  <a:lnTo>
                    <a:pt x="213" y="72"/>
                  </a:lnTo>
                  <a:lnTo>
                    <a:pt x="212" y="73"/>
                  </a:lnTo>
                  <a:lnTo>
                    <a:pt x="211" y="72"/>
                  </a:lnTo>
                  <a:lnTo>
                    <a:pt x="207" y="71"/>
                  </a:lnTo>
                  <a:lnTo>
                    <a:pt x="200" y="72"/>
                  </a:lnTo>
                  <a:lnTo>
                    <a:pt x="196" y="69"/>
                  </a:lnTo>
                  <a:lnTo>
                    <a:pt x="189" y="69"/>
                  </a:lnTo>
                  <a:lnTo>
                    <a:pt x="183" y="71"/>
                  </a:lnTo>
                  <a:lnTo>
                    <a:pt x="174" y="69"/>
                  </a:lnTo>
                  <a:lnTo>
                    <a:pt x="165" y="71"/>
                  </a:lnTo>
                  <a:lnTo>
                    <a:pt x="157" y="71"/>
                  </a:lnTo>
                  <a:lnTo>
                    <a:pt x="149" y="72"/>
                  </a:lnTo>
                  <a:lnTo>
                    <a:pt x="142" y="72"/>
                  </a:lnTo>
                  <a:lnTo>
                    <a:pt x="135" y="72"/>
                  </a:lnTo>
                  <a:lnTo>
                    <a:pt x="127" y="75"/>
                  </a:lnTo>
                  <a:lnTo>
                    <a:pt x="121" y="75"/>
                  </a:lnTo>
                  <a:lnTo>
                    <a:pt x="113" y="76"/>
                  </a:lnTo>
                  <a:lnTo>
                    <a:pt x="112" y="77"/>
                  </a:lnTo>
                  <a:lnTo>
                    <a:pt x="107" y="77"/>
                  </a:lnTo>
                  <a:lnTo>
                    <a:pt x="103" y="77"/>
                  </a:lnTo>
                  <a:lnTo>
                    <a:pt x="97" y="79"/>
                  </a:lnTo>
                  <a:lnTo>
                    <a:pt x="91" y="79"/>
                  </a:lnTo>
                  <a:lnTo>
                    <a:pt x="85" y="80"/>
                  </a:lnTo>
                  <a:lnTo>
                    <a:pt x="80" y="80"/>
                  </a:lnTo>
                  <a:lnTo>
                    <a:pt x="73" y="79"/>
                  </a:lnTo>
                  <a:lnTo>
                    <a:pt x="67" y="80"/>
                  </a:lnTo>
                  <a:lnTo>
                    <a:pt x="60" y="80"/>
                  </a:lnTo>
                  <a:lnTo>
                    <a:pt x="54" y="80"/>
                  </a:lnTo>
                  <a:lnTo>
                    <a:pt x="47" y="77"/>
                  </a:lnTo>
                  <a:lnTo>
                    <a:pt x="41" y="76"/>
                  </a:lnTo>
                  <a:lnTo>
                    <a:pt x="34" y="73"/>
                  </a:lnTo>
                  <a:lnTo>
                    <a:pt x="29" y="72"/>
                  </a:lnTo>
                  <a:lnTo>
                    <a:pt x="18" y="66"/>
                  </a:lnTo>
                  <a:lnTo>
                    <a:pt x="17" y="64"/>
                  </a:lnTo>
                  <a:lnTo>
                    <a:pt x="12" y="62"/>
                  </a:lnTo>
                  <a:lnTo>
                    <a:pt x="10" y="60"/>
                  </a:lnTo>
                  <a:lnTo>
                    <a:pt x="6" y="58"/>
                  </a:lnTo>
                  <a:lnTo>
                    <a:pt x="3" y="55"/>
                  </a:lnTo>
                  <a:lnTo>
                    <a:pt x="2" y="52"/>
                  </a:lnTo>
                  <a:lnTo>
                    <a:pt x="2" y="51"/>
                  </a:lnTo>
                  <a:lnTo>
                    <a:pt x="0" y="50"/>
                  </a:lnTo>
                  <a:lnTo>
                    <a:pt x="1" y="48"/>
                  </a:lnTo>
                  <a:lnTo>
                    <a:pt x="2" y="46"/>
                  </a:lnTo>
                  <a:lnTo>
                    <a:pt x="2" y="44"/>
                  </a:lnTo>
                  <a:lnTo>
                    <a:pt x="4" y="43"/>
                  </a:lnTo>
                  <a:lnTo>
                    <a:pt x="5" y="39"/>
                  </a:lnTo>
                  <a:lnTo>
                    <a:pt x="9" y="36"/>
                  </a:lnTo>
                  <a:lnTo>
                    <a:pt x="12" y="35"/>
                  </a:lnTo>
                  <a:lnTo>
                    <a:pt x="19" y="30"/>
                  </a:lnTo>
                  <a:lnTo>
                    <a:pt x="22" y="29"/>
                  </a:lnTo>
                  <a:lnTo>
                    <a:pt x="25" y="25"/>
                  </a:lnTo>
                  <a:lnTo>
                    <a:pt x="30" y="23"/>
                  </a:lnTo>
                  <a:lnTo>
                    <a:pt x="37" y="21"/>
                  </a:lnTo>
                  <a:lnTo>
                    <a:pt x="40" y="17"/>
                  </a:lnTo>
                  <a:lnTo>
                    <a:pt x="46" y="17"/>
                  </a:lnTo>
                  <a:lnTo>
                    <a:pt x="52" y="14"/>
                  </a:lnTo>
                  <a:lnTo>
                    <a:pt x="55" y="11"/>
                  </a:lnTo>
                  <a:lnTo>
                    <a:pt x="62" y="10"/>
                  </a:lnTo>
                  <a:lnTo>
                    <a:pt x="67" y="10"/>
                  </a:lnTo>
                  <a:lnTo>
                    <a:pt x="74" y="7"/>
                  </a:lnTo>
                  <a:lnTo>
                    <a:pt x="78" y="7"/>
                  </a:lnTo>
                  <a:lnTo>
                    <a:pt x="84" y="6"/>
                  </a:lnTo>
                  <a:lnTo>
                    <a:pt x="89" y="6"/>
                  </a:lnTo>
                  <a:lnTo>
                    <a:pt x="94" y="5"/>
                  </a:lnTo>
                  <a:lnTo>
                    <a:pt x="100" y="3"/>
                  </a:lnTo>
                  <a:lnTo>
                    <a:pt x="103" y="3"/>
                  </a:lnTo>
                  <a:lnTo>
                    <a:pt x="105" y="2"/>
                  </a:lnTo>
                  <a:lnTo>
                    <a:pt x="109" y="1"/>
                  </a:lnTo>
                  <a:lnTo>
                    <a:pt x="111" y="2"/>
                  </a:lnTo>
                  <a:lnTo>
                    <a:pt x="114" y="1"/>
                  </a:lnTo>
                  <a:lnTo>
                    <a:pt x="117" y="0"/>
                  </a:lnTo>
                  <a:lnTo>
                    <a:pt x="120" y="1"/>
                  </a:lnTo>
                  <a:lnTo>
                    <a:pt x="124" y="0"/>
                  </a:lnTo>
                  <a:lnTo>
                    <a:pt x="127" y="0"/>
                  </a:lnTo>
                  <a:lnTo>
                    <a:pt x="130" y="1"/>
                  </a:lnTo>
                  <a:lnTo>
                    <a:pt x="133" y="2"/>
                  </a:lnTo>
                  <a:lnTo>
                    <a:pt x="136" y="2"/>
                  </a:lnTo>
                  <a:lnTo>
                    <a:pt x="140" y="1"/>
                  </a:lnTo>
                  <a:lnTo>
                    <a:pt x="142" y="2"/>
                  </a:lnTo>
                  <a:lnTo>
                    <a:pt x="145" y="5"/>
                  </a:lnTo>
                  <a:lnTo>
                    <a:pt x="149" y="6"/>
                  </a:lnTo>
                  <a:lnTo>
                    <a:pt x="150" y="7"/>
                  </a:lnTo>
                  <a:lnTo>
                    <a:pt x="152" y="9"/>
                  </a:lnTo>
                  <a:lnTo>
                    <a:pt x="153" y="10"/>
                  </a:lnTo>
                  <a:lnTo>
                    <a:pt x="155" y="10"/>
                  </a:lnTo>
                  <a:lnTo>
                    <a:pt x="155" y="11"/>
                  </a:lnTo>
                  <a:lnTo>
                    <a:pt x="157" y="13"/>
                  </a:lnTo>
                  <a:lnTo>
                    <a:pt x="159" y="15"/>
                  </a:lnTo>
                  <a:lnTo>
                    <a:pt x="160" y="18"/>
                  </a:lnTo>
                  <a:lnTo>
                    <a:pt x="159" y="19"/>
                  </a:lnTo>
                  <a:lnTo>
                    <a:pt x="156" y="21"/>
                  </a:lnTo>
                  <a:lnTo>
                    <a:pt x="156" y="23"/>
                  </a:lnTo>
                  <a:lnTo>
                    <a:pt x="153" y="25"/>
                  </a:lnTo>
                  <a:lnTo>
                    <a:pt x="148" y="29"/>
                  </a:lnTo>
                  <a:lnTo>
                    <a:pt x="146" y="29"/>
                  </a:lnTo>
                  <a:lnTo>
                    <a:pt x="145" y="30"/>
                  </a:lnTo>
                  <a:lnTo>
                    <a:pt x="145" y="33"/>
                  </a:lnTo>
                  <a:lnTo>
                    <a:pt x="143" y="33"/>
                  </a:lnTo>
                  <a:lnTo>
                    <a:pt x="143" y="34"/>
                  </a:lnTo>
                  <a:lnTo>
                    <a:pt x="142" y="35"/>
                  </a:lnTo>
                  <a:lnTo>
                    <a:pt x="141" y="38"/>
                  </a:lnTo>
                  <a:lnTo>
                    <a:pt x="140" y="38"/>
                  </a:lnTo>
                  <a:lnTo>
                    <a:pt x="138" y="40"/>
                  </a:lnTo>
                  <a:lnTo>
                    <a:pt x="136" y="39"/>
                  </a:lnTo>
                  <a:lnTo>
                    <a:pt x="133" y="39"/>
                  </a:lnTo>
                  <a:lnTo>
                    <a:pt x="131" y="39"/>
                  </a:lnTo>
                  <a:lnTo>
                    <a:pt x="130" y="40"/>
                  </a:lnTo>
                  <a:lnTo>
                    <a:pt x="127" y="39"/>
                  </a:lnTo>
                  <a:lnTo>
                    <a:pt x="126" y="38"/>
                  </a:lnTo>
                  <a:lnTo>
                    <a:pt x="125" y="39"/>
                  </a:lnTo>
                  <a:lnTo>
                    <a:pt x="124" y="36"/>
                  </a:lnTo>
                  <a:lnTo>
                    <a:pt x="124" y="35"/>
                  </a:lnTo>
                  <a:lnTo>
                    <a:pt x="124" y="34"/>
                  </a:lnTo>
                  <a:lnTo>
                    <a:pt x="123" y="33"/>
                  </a:lnTo>
                  <a:lnTo>
                    <a:pt x="124" y="33"/>
                  </a:lnTo>
                  <a:lnTo>
                    <a:pt x="124" y="30"/>
                  </a:lnTo>
                  <a:lnTo>
                    <a:pt x="125" y="29"/>
                  </a:lnTo>
                  <a:lnTo>
                    <a:pt x="125" y="27"/>
                  </a:lnTo>
                  <a:lnTo>
                    <a:pt x="124" y="27"/>
                  </a:lnTo>
                  <a:lnTo>
                    <a:pt x="125" y="26"/>
                  </a:lnTo>
                  <a:lnTo>
                    <a:pt x="124" y="26"/>
                  </a:lnTo>
                </a:path>
              </a:pathLst>
            </a:custGeom>
            <a:solidFill>
              <a:srgbClr val="FFFFFF"/>
            </a:solidFill>
            <a:ln w="12700" cap="rnd">
              <a:noFill/>
              <a:round/>
              <a:headEnd/>
              <a:tailEnd/>
            </a:ln>
          </p:spPr>
          <p:txBody>
            <a:bodyPr/>
            <a:lstStyle/>
            <a:p>
              <a:endParaRPr lang="en-GB"/>
            </a:p>
          </p:txBody>
        </p:sp>
        <p:sp>
          <p:nvSpPr>
            <p:cNvPr id="20519" name="Freeform 38"/>
            <p:cNvSpPr>
              <a:spLocks/>
            </p:cNvSpPr>
            <p:nvPr/>
          </p:nvSpPr>
          <p:spPr bwMode="auto">
            <a:xfrm>
              <a:off x="2118" y="2473"/>
              <a:ext cx="1352" cy="412"/>
            </a:xfrm>
            <a:custGeom>
              <a:avLst/>
              <a:gdLst>
                <a:gd name="T0" fmla="*/ 1351 w 1352"/>
                <a:gd name="T1" fmla="*/ 179 h 412"/>
                <a:gd name="T2" fmla="*/ 810 w 1352"/>
                <a:gd name="T3" fmla="*/ 0 h 412"/>
                <a:gd name="T4" fmla="*/ 0 w 1352"/>
                <a:gd name="T5" fmla="*/ 191 h 412"/>
                <a:gd name="T6" fmla="*/ 491 w 1352"/>
                <a:gd name="T7" fmla="*/ 411 h 412"/>
                <a:gd name="T8" fmla="*/ 1311 w 1352"/>
                <a:gd name="T9" fmla="*/ 222 h 412"/>
                <a:gd name="T10" fmla="*/ 1351 w 1352"/>
                <a:gd name="T11" fmla="*/ 179 h 412"/>
                <a:gd name="T12" fmla="*/ 1351 w 1352"/>
                <a:gd name="T13" fmla="*/ 179 h 412"/>
                <a:gd name="T14" fmla="*/ 0 60000 65536"/>
                <a:gd name="T15" fmla="*/ 0 60000 65536"/>
                <a:gd name="T16" fmla="*/ 0 60000 65536"/>
                <a:gd name="T17" fmla="*/ 0 60000 65536"/>
                <a:gd name="T18" fmla="*/ 0 60000 65536"/>
                <a:gd name="T19" fmla="*/ 0 60000 65536"/>
                <a:gd name="T20" fmla="*/ 0 60000 65536"/>
                <a:gd name="T21" fmla="*/ 0 w 1352"/>
                <a:gd name="T22" fmla="*/ 0 h 412"/>
                <a:gd name="T23" fmla="*/ 1352 w 1352"/>
                <a:gd name="T24" fmla="*/ 412 h 4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52" h="412">
                  <a:moveTo>
                    <a:pt x="1351" y="179"/>
                  </a:moveTo>
                  <a:lnTo>
                    <a:pt x="810" y="0"/>
                  </a:lnTo>
                  <a:lnTo>
                    <a:pt x="0" y="191"/>
                  </a:lnTo>
                  <a:lnTo>
                    <a:pt x="491" y="411"/>
                  </a:lnTo>
                  <a:lnTo>
                    <a:pt x="1311" y="222"/>
                  </a:lnTo>
                  <a:lnTo>
                    <a:pt x="1351" y="179"/>
                  </a:lnTo>
                </a:path>
              </a:pathLst>
            </a:custGeom>
            <a:solidFill>
              <a:srgbClr val="060688"/>
            </a:solidFill>
            <a:ln w="12700" cap="rnd">
              <a:noFill/>
              <a:round/>
              <a:headEnd/>
              <a:tailEnd/>
            </a:ln>
          </p:spPr>
          <p:txBody>
            <a:bodyPr/>
            <a:lstStyle/>
            <a:p>
              <a:endParaRPr lang="en-GB"/>
            </a:p>
          </p:txBody>
        </p:sp>
        <p:sp>
          <p:nvSpPr>
            <p:cNvPr id="20520" name="Freeform 39"/>
            <p:cNvSpPr>
              <a:spLocks/>
            </p:cNvSpPr>
            <p:nvPr/>
          </p:nvSpPr>
          <p:spPr bwMode="auto">
            <a:xfrm>
              <a:off x="2118" y="2473"/>
              <a:ext cx="1352" cy="412"/>
            </a:xfrm>
            <a:custGeom>
              <a:avLst/>
              <a:gdLst>
                <a:gd name="T0" fmla="*/ 1351 w 1352"/>
                <a:gd name="T1" fmla="*/ 179 h 412"/>
                <a:gd name="T2" fmla="*/ 810 w 1352"/>
                <a:gd name="T3" fmla="*/ 0 h 412"/>
                <a:gd name="T4" fmla="*/ 0 w 1352"/>
                <a:gd name="T5" fmla="*/ 191 h 412"/>
                <a:gd name="T6" fmla="*/ 491 w 1352"/>
                <a:gd name="T7" fmla="*/ 411 h 412"/>
                <a:gd name="T8" fmla="*/ 1311 w 1352"/>
                <a:gd name="T9" fmla="*/ 222 h 412"/>
                <a:gd name="T10" fmla="*/ 1351 w 1352"/>
                <a:gd name="T11" fmla="*/ 179 h 412"/>
                <a:gd name="T12" fmla="*/ 1351 w 1352"/>
                <a:gd name="T13" fmla="*/ 179 h 412"/>
                <a:gd name="T14" fmla="*/ 0 60000 65536"/>
                <a:gd name="T15" fmla="*/ 0 60000 65536"/>
                <a:gd name="T16" fmla="*/ 0 60000 65536"/>
                <a:gd name="T17" fmla="*/ 0 60000 65536"/>
                <a:gd name="T18" fmla="*/ 0 60000 65536"/>
                <a:gd name="T19" fmla="*/ 0 60000 65536"/>
                <a:gd name="T20" fmla="*/ 0 60000 65536"/>
                <a:gd name="T21" fmla="*/ 0 w 1352"/>
                <a:gd name="T22" fmla="*/ 0 h 412"/>
                <a:gd name="T23" fmla="*/ 1352 w 1352"/>
                <a:gd name="T24" fmla="*/ 412 h 4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52" h="412">
                  <a:moveTo>
                    <a:pt x="1351" y="179"/>
                  </a:moveTo>
                  <a:lnTo>
                    <a:pt x="810" y="0"/>
                  </a:lnTo>
                  <a:lnTo>
                    <a:pt x="0" y="191"/>
                  </a:lnTo>
                  <a:lnTo>
                    <a:pt x="491" y="411"/>
                  </a:lnTo>
                  <a:lnTo>
                    <a:pt x="1311" y="222"/>
                  </a:lnTo>
                  <a:lnTo>
                    <a:pt x="1351" y="179"/>
                  </a:lnTo>
                </a:path>
              </a:pathLst>
            </a:custGeom>
            <a:noFill/>
            <a:ln w="12700" cap="rnd">
              <a:solidFill>
                <a:srgbClr val="FF0017"/>
              </a:solidFill>
              <a:round/>
              <a:headEnd/>
              <a:tailEnd/>
            </a:ln>
          </p:spPr>
          <p:txBody>
            <a:bodyPr/>
            <a:lstStyle/>
            <a:p>
              <a:endParaRPr lang="en-GB"/>
            </a:p>
          </p:txBody>
        </p:sp>
        <p:sp>
          <p:nvSpPr>
            <p:cNvPr id="20521" name="Line 40"/>
            <p:cNvSpPr>
              <a:spLocks noChangeShapeType="1"/>
            </p:cNvSpPr>
            <p:nvPr/>
          </p:nvSpPr>
          <p:spPr bwMode="auto">
            <a:xfrm>
              <a:off x="2212" y="2641"/>
              <a:ext cx="473" cy="223"/>
            </a:xfrm>
            <a:prstGeom prst="line">
              <a:avLst/>
            </a:prstGeom>
            <a:noFill/>
            <a:ln w="12700">
              <a:solidFill>
                <a:srgbClr val="880688"/>
              </a:solidFill>
              <a:round/>
              <a:headEnd/>
              <a:tailEnd/>
            </a:ln>
          </p:spPr>
          <p:txBody>
            <a:bodyPr/>
            <a:lstStyle/>
            <a:p>
              <a:endParaRPr lang="en-US"/>
            </a:p>
          </p:txBody>
        </p:sp>
        <p:sp>
          <p:nvSpPr>
            <p:cNvPr id="20522" name="Line 41"/>
            <p:cNvSpPr>
              <a:spLocks noChangeShapeType="1"/>
            </p:cNvSpPr>
            <p:nvPr/>
          </p:nvSpPr>
          <p:spPr bwMode="auto">
            <a:xfrm>
              <a:off x="2301" y="2623"/>
              <a:ext cx="458" cy="225"/>
            </a:xfrm>
            <a:prstGeom prst="line">
              <a:avLst/>
            </a:prstGeom>
            <a:noFill/>
            <a:ln w="12700">
              <a:solidFill>
                <a:srgbClr val="880688"/>
              </a:solidFill>
              <a:round/>
              <a:headEnd/>
              <a:tailEnd/>
            </a:ln>
          </p:spPr>
          <p:txBody>
            <a:bodyPr/>
            <a:lstStyle/>
            <a:p>
              <a:endParaRPr lang="en-US"/>
            </a:p>
          </p:txBody>
        </p:sp>
        <p:sp>
          <p:nvSpPr>
            <p:cNvPr id="20523" name="Line 42"/>
            <p:cNvSpPr>
              <a:spLocks noChangeShapeType="1"/>
            </p:cNvSpPr>
            <p:nvPr/>
          </p:nvSpPr>
          <p:spPr bwMode="auto">
            <a:xfrm>
              <a:off x="2382" y="2604"/>
              <a:ext cx="452" cy="226"/>
            </a:xfrm>
            <a:prstGeom prst="line">
              <a:avLst/>
            </a:prstGeom>
            <a:noFill/>
            <a:ln w="12700">
              <a:solidFill>
                <a:srgbClr val="880688"/>
              </a:solidFill>
              <a:round/>
              <a:headEnd/>
              <a:tailEnd/>
            </a:ln>
          </p:spPr>
          <p:txBody>
            <a:bodyPr/>
            <a:lstStyle/>
            <a:p>
              <a:endParaRPr lang="en-US"/>
            </a:p>
          </p:txBody>
        </p:sp>
        <p:sp>
          <p:nvSpPr>
            <p:cNvPr id="20524" name="Line 43"/>
            <p:cNvSpPr>
              <a:spLocks noChangeShapeType="1"/>
            </p:cNvSpPr>
            <p:nvPr/>
          </p:nvSpPr>
          <p:spPr bwMode="auto">
            <a:xfrm>
              <a:off x="2458" y="2587"/>
              <a:ext cx="449" cy="227"/>
            </a:xfrm>
            <a:prstGeom prst="line">
              <a:avLst/>
            </a:prstGeom>
            <a:noFill/>
            <a:ln w="12700">
              <a:solidFill>
                <a:srgbClr val="880688"/>
              </a:solidFill>
              <a:round/>
              <a:headEnd/>
              <a:tailEnd/>
            </a:ln>
          </p:spPr>
          <p:txBody>
            <a:bodyPr/>
            <a:lstStyle/>
            <a:p>
              <a:endParaRPr lang="en-US"/>
            </a:p>
          </p:txBody>
        </p:sp>
        <p:sp>
          <p:nvSpPr>
            <p:cNvPr id="20525" name="Line 44"/>
            <p:cNvSpPr>
              <a:spLocks noChangeShapeType="1"/>
            </p:cNvSpPr>
            <p:nvPr/>
          </p:nvSpPr>
          <p:spPr bwMode="auto">
            <a:xfrm>
              <a:off x="2532" y="2566"/>
              <a:ext cx="450" cy="232"/>
            </a:xfrm>
            <a:prstGeom prst="line">
              <a:avLst/>
            </a:prstGeom>
            <a:noFill/>
            <a:ln w="12700">
              <a:solidFill>
                <a:srgbClr val="880688"/>
              </a:solidFill>
              <a:round/>
              <a:headEnd/>
              <a:tailEnd/>
            </a:ln>
          </p:spPr>
          <p:txBody>
            <a:bodyPr/>
            <a:lstStyle/>
            <a:p>
              <a:endParaRPr lang="en-US"/>
            </a:p>
          </p:txBody>
        </p:sp>
        <p:sp>
          <p:nvSpPr>
            <p:cNvPr id="20526" name="Line 45"/>
            <p:cNvSpPr>
              <a:spLocks noChangeShapeType="1"/>
            </p:cNvSpPr>
            <p:nvPr/>
          </p:nvSpPr>
          <p:spPr bwMode="auto">
            <a:xfrm>
              <a:off x="2606" y="2548"/>
              <a:ext cx="450" cy="233"/>
            </a:xfrm>
            <a:prstGeom prst="line">
              <a:avLst/>
            </a:prstGeom>
            <a:noFill/>
            <a:ln w="12700">
              <a:solidFill>
                <a:srgbClr val="880688"/>
              </a:solidFill>
              <a:round/>
              <a:headEnd/>
              <a:tailEnd/>
            </a:ln>
          </p:spPr>
          <p:txBody>
            <a:bodyPr/>
            <a:lstStyle/>
            <a:p>
              <a:endParaRPr lang="en-US"/>
            </a:p>
          </p:txBody>
        </p:sp>
        <p:sp>
          <p:nvSpPr>
            <p:cNvPr id="20527" name="Line 46"/>
            <p:cNvSpPr>
              <a:spLocks noChangeShapeType="1"/>
            </p:cNvSpPr>
            <p:nvPr/>
          </p:nvSpPr>
          <p:spPr bwMode="auto">
            <a:xfrm>
              <a:off x="2683" y="2534"/>
              <a:ext cx="446" cy="231"/>
            </a:xfrm>
            <a:prstGeom prst="line">
              <a:avLst/>
            </a:prstGeom>
            <a:noFill/>
            <a:ln w="12700">
              <a:solidFill>
                <a:srgbClr val="880688"/>
              </a:solidFill>
              <a:round/>
              <a:headEnd/>
              <a:tailEnd/>
            </a:ln>
          </p:spPr>
          <p:txBody>
            <a:bodyPr/>
            <a:lstStyle/>
            <a:p>
              <a:endParaRPr lang="en-US"/>
            </a:p>
          </p:txBody>
        </p:sp>
        <p:sp>
          <p:nvSpPr>
            <p:cNvPr id="20528" name="Line 47"/>
            <p:cNvSpPr>
              <a:spLocks noChangeShapeType="1"/>
            </p:cNvSpPr>
            <p:nvPr/>
          </p:nvSpPr>
          <p:spPr bwMode="auto">
            <a:xfrm>
              <a:off x="2756" y="2516"/>
              <a:ext cx="449" cy="232"/>
            </a:xfrm>
            <a:prstGeom prst="line">
              <a:avLst/>
            </a:prstGeom>
            <a:noFill/>
            <a:ln w="12700">
              <a:solidFill>
                <a:srgbClr val="880688"/>
              </a:solidFill>
              <a:round/>
              <a:headEnd/>
              <a:tailEnd/>
            </a:ln>
          </p:spPr>
          <p:txBody>
            <a:bodyPr/>
            <a:lstStyle/>
            <a:p>
              <a:endParaRPr lang="en-US"/>
            </a:p>
          </p:txBody>
        </p:sp>
        <p:sp>
          <p:nvSpPr>
            <p:cNvPr id="20529" name="Line 48"/>
            <p:cNvSpPr>
              <a:spLocks noChangeShapeType="1"/>
            </p:cNvSpPr>
            <p:nvPr/>
          </p:nvSpPr>
          <p:spPr bwMode="auto">
            <a:xfrm>
              <a:off x="2817" y="2501"/>
              <a:ext cx="472" cy="222"/>
            </a:xfrm>
            <a:prstGeom prst="line">
              <a:avLst/>
            </a:prstGeom>
            <a:noFill/>
            <a:ln w="12700">
              <a:solidFill>
                <a:srgbClr val="880688"/>
              </a:solidFill>
              <a:round/>
              <a:headEnd/>
              <a:tailEnd/>
            </a:ln>
          </p:spPr>
          <p:txBody>
            <a:bodyPr/>
            <a:lstStyle/>
            <a:p>
              <a:endParaRPr lang="en-US"/>
            </a:p>
          </p:txBody>
        </p:sp>
        <p:sp>
          <p:nvSpPr>
            <p:cNvPr id="20530" name="Line 49"/>
            <p:cNvSpPr>
              <a:spLocks noChangeShapeType="1"/>
            </p:cNvSpPr>
            <p:nvPr/>
          </p:nvSpPr>
          <p:spPr bwMode="auto">
            <a:xfrm>
              <a:off x="2878" y="2485"/>
              <a:ext cx="532" cy="208"/>
            </a:xfrm>
            <a:prstGeom prst="line">
              <a:avLst/>
            </a:prstGeom>
            <a:noFill/>
            <a:ln w="12700">
              <a:solidFill>
                <a:srgbClr val="880688"/>
              </a:solidFill>
              <a:round/>
              <a:headEnd/>
              <a:tailEnd/>
            </a:ln>
          </p:spPr>
          <p:txBody>
            <a:bodyPr/>
            <a:lstStyle/>
            <a:p>
              <a:endParaRPr lang="en-US"/>
            </a:p>
          </p:txBody>
        </p:sp>
        <p:sp>
          <p:nvSpPr>
            <p:cNvPr id="20531" name="Line 50"/>
            <p:cNvSpPr>
              <a:spLocks noChangeShapeType="1"/>
            </p:cNvSpPr>
            <p:nvPr/>
          </p:nvSpPr>
          <p:spPr bwMode="auto">
            <a:xfrm flipV="1">
              <a:off x="2198" y="2506"/>
              <a:ext cx="825" cy="194"/>
            </a:xfrm>
            <a:prstGeom prst="line">
              <a:avLst/>
            </a:prstGeom>
            <a:noFill/>
            <a:ln w="12700">
              <a:solidFill>
                <a:srgbClr val="880688"/>
              </a:solidFill>
              <a:round/>
              <a:headEnd/>
              <a:tailEnd/>
            </a:ln>
          </p:spPr>
          <p:txBody>
            <a:bodyPr/>
            <a:lstStyle/>
            <a:p>
              <a:endParaRPr lang="en-US"/>
            </a:p>
          </p:txBody>
        </p:sp>
        <p:sp>
          <p:nvSpPr>
            <p:cNvPr id="20532" name="Line 51"/>
            <p:cNvSpPr>
              <a:spLocks noChangeShapeType="1"/>
            </p:cNvSpPr>
            <p:nvPr/>
          </p:nvSpPr>
          <p:spPr bwMode="auto">
            <a:xfrm flipV="1">
              <a:off x="2285" y="2545"/>
              <a:ext cx="844" cy="190"/>
            </a:xfrm>
            <a:prstGeom prst="line">
              <a:avLst/>
            </a:prstGeom>
            <a:noFill/>
            <a:ln w="12700">
              <a:solidFill>
                <a:srgbClr val="880688"/>
              </a:solidFill>
              <a:round/>
              <a:headEnd/>
              <a:tailEnd/>
            </a:ln>
          </p:spPr>
          <p:txBody>
            <a:bodyPr/>
            <a:lstStyle/>
            <a:p>
              <a:endParaRPr lang="en-US"/>
            </a:p>
          </p:txBody>
        </p:sp>
        <p:sp>
          <p:nvSpPr>
            <p:cNvPr id="20533" name="Line 52"/>
            <p:cNvSpPr>
              <a:spLocks noChangeShapeType="1"/>
            </p:cNvSpPr>
            <p:nvPr/>
          </p:nvSpPr>
          <p:spPr bwMode="auto">
            <a:xfrm flipV="1">
              <a:off x="2379" y="2577"/>
              <a:ext cx="859" cy="200"/>
            </a:xfrm>
            <a:prstGeom prst="line">
              <a:avLst/>
            </a:prstGeom>
            <a:noFill/>
            <a:ln w="12700">
              <a:solidFill>
                <a:srgbClr val="880688"/>
              </a:solidFill>
              <a:round/>
              <a:headEnd/>
              <a:tailEnd/>
            </a:ln>
          </p:spPr>
          <p:txBody>
            <a:bodyPr/>
            <a:lstStyle/>
            <a:p>
              <a:endParaRPr lang="en-US"/>
            </a:p>
          </p:txBody>
        </p:sp>
        <p:sp>
          <p:nvSpPr>
            <p:cNvPr id="20534" name="Line 53"/>
            <p:cNvSpPr>
              <a:spLocks noChangeShapeType="1"/>
            </p:cNvSpPr>
            <p:nvPr/>
          </p:nvSpPr>
          <p:spPr bwMode="auto">
            <a:xfrm flipV="1">
              <a:off x="2462" y="2626"/>
              <a:ext cx="831" cy="192"/>
            </a:xfrm>
            <a:prstGeom prst="line">
              <a:avLst/>
            </a:prstGeom>
            <a:noFill/>
            <a:ln w="12700">
              <a:solidFill>
                <a:srgbClr val="880688"/>
              </a:solidFill>
              <a:round/>
              <a:headEnd/>
              <a:tailEnd/>
            </a:ln>
          </p:spPr>
          <p:txBody>
            <a:bodyPr/>
            <a:lstStyle/>
            <a:p>
              <a:endParaRPr lang="en-US"/>
            </a:p>
          </p:txBody>
        </p:sp>
        <p:sp>
          <p:nvSpPr>
            <p:cNvPr id="20535" name="Line 54"/>
            <p:cNvSpPr>
              <a:spLocks noChangeShapeType="1"/>
            </p:cNvSpPr>
            <p:nvPr/>
          </p:nvSpPr>
          <p:spPr bwMode="auto">
            <a:xfrm flipV="1">
              <a:off x="2552" y="2666"/>
              <a:ext cx="817" cy="186"/>
            </a:xfrm>
            <a:prstGeom prst="line">
              <a:avLst/>
            </a:prstGeom>
            <a:noFill/>
            <a:ln w="12700">
              <a:solidFill>
                <a:srgbClr val="880688"/>
              </a:solidFill>
              <a:round/>
              <a:headEnd/>
              <a:tailEnd/>
            </a:ln>
          </p:spPr>
          <p:txBody>
            <a:bodyPr/>
            <a:lstStyle/>
            <a:p>
              <a:endParaRPr lang="en-US"/>
            </a:p>
          </p:txBody>
        </p:sp>
        <p:sp>
          <p:nvSpPr>
            <p:cNvPr id="20536" name="Freeform 55"/>
            <p:cNvSpPr>
              <a:spLocks/>
            </p:cNvSpPr>
            <p:nvPr/>
          </p:nvSpPr>
          <p:spPr bwMode="auto">
            <a:xfrm>
              <a:off x="2516" y="2575"/>
              <a:ext cx="1166" cy="430"/>
            </a:xfrm>
            <a:custGeom>
              <a:avLst/>
              <a:gdLst>
                <a:gd name="T0" fmla="*/ 360 w 1166"/>
                <a:gd name="T1" fmla="*/ 429 h 430"/>
                <a:gd name="T2" fmla="*/ 48 w 1166"/>
                <a:gd name="T3" fmla="*/ 288 h 430"/>
                <a:gd name="T4" fmla="*/ 59 w 1166"/>
                <a:gd name="T5" fmla="*/ 278 h 430"/>
                <a:gd name="T6" fmla="*/ 66 w 1166"/>
                <a:gd name="T7" fmla="*/ 269 h 430"/>
                <a:gd name="T8" fmla="*/ 104 w 1166"/>
                <a:gd name="T9" fmla="*/ 267 h 430"/>
                <a:gd name="T10" fmla="*/ 95 w 1166"/>
                <a:gd name="T11" fmla="*/ 239 h 430"/>
                <a:gd name="T12" fmla="*/ 138 w 1166"/>
                <a:gd name="T13" fmla="*/ 246 h 430"/>
                <a:gd name="T14" fmla="*/ 165 w 1166"/>
                <a:gd name="T15" fmla="*/ 246 h 430"/>
                <a:gd name="T16" fmla="*/ 163 w 1166"/>
                <a:gd name="T17" fmla="*/ 234 h 430"/>
                <a:gd name="T18" fmla="*/ 247 w 1166"/>
                <a:gd name="T19" fmla="*/ 260 h 430"/>
                <a:gd name="T20" fmla="*/ 176 w 1166"/>
                <a:gd name="T21" fmla="*/ 215 h 430"/>
                <a:gd name="T22" fmla="*/ 191 w 1166"/>
                <a:gd name="T23" fmla="*/ 214 h 430"/>
                <a:gd name="T24" fmla="*/ 87 w 1166"/>
                <a:gd name="T25" fmla="*/ 155 h 430"/>
                <a:gd name="T26" fmla="*/ 265 w 1166"/>
                <a:gd name="T27" fmla="*/ 218 h 430"/>
                <a:gd name="T28" fmla="*/ 276 w 1166"/>
                <a:gd name="T29" fmla="*/ 211 h 430"/>
                <a:gd name="T30" fmla="*/ 282 w 1166"/>
                <a:gd name="T31" fmla="*/ 201 h 430"/>
                <a:gd name="T32" fmla="*/ 319 w 1166"/>
                <a:gd name="T33" fmla="*/ 200 h 430"/>
                <a:gd name="T34" fmla="*/ 332 w 1166"/>
                <a:gd name="T35" fmla="*/ 184 h 430"/>
                <a:gd name="T36" fmla="*/ 348 w 1166"/>
                <a:gd name="T37" fmla="*/ 181 h 430"/>
                <a:gd name="T38" fmla="*/ 375 w 1166"/>
                <a:gd name="T39" fmla="*/ 178 h 430"/>
                <a:gd name="T40" fmla="*/ 412 w 1166"/>
                <a:gd name="T41" fmla="*/ 176 h 430"/>
                <a:gd name="T42" fmla="*/ 347 w 1166"/>
                <a:gd name="T43" fmla="*/ 135 h 430"/>
                <a:gd name="T44" fmla="*/ 440 w 1166"/>
                <a:gd name="T45" fmla="*/ 168 h 430"/>
                <a:gd name="T46" fmla="*/ 448 w 1166"/>
                <a:gd name="T47" fmla="*/ 157 h 430"/>
                <a:gd name="T48" fmla="*/ 488 w 1166"/>
                <a:gd name="T49" fmla="*/ 164 h 430"/>
                <a:gd name="T50" fmla="*/ 544 w 1166"/>
                <a:gd name="T51" fmla="*/ 173 h 430"/>
                <a:gd name="T52" fmla="*/ 416 w 1166"/>
                <a:gd name="T53" fmla="*/ 109 h 430"/>
                <a:gd name="T54" fmla="*/ 430 w 1166"/>
                <a:gd name="T55" fmla="*/ 105 h 430"/>
                <a:gd name="T56" fmla="*/ 515 w 1166"/>
                <a:gd name="T57" fmla="*/ 128 h 430"/>
                <a:gd name="T58" fmla="*/ 527 w 1166"/>
                <a:gd name="T59" fmla="*/ 118 h 430"/>
                <a:gd name="T60" fmla="*/ 574 w 1166"/>
                <a:gd name="T61" fmla="*/ 125 h 430"/>
                <a:gd name="T62" fmla="*/ 574 w 1166"/>
                <a:gd name="T63" fmla="*/ 113 h 430"/>
                <a:gd name="T64" fmla="*/ 617 w 1166"/>
                <a:gd name="T65" fmla="*/ 103 h 430"/>
                <a:gd name="T66" fmla="*/ 562 w 1166"/>
                <a:gd name="T67" fmla="*/ 67 h 430"/>
                <a:gd name="T68" fmla="*/ 656 w 1166"/>
                <a:gd name="T69" fmla="*/ 98 h 430"/>
                <a:gd name="T70" fmla="*/ 666 w 1166"/>
                <a:gd name="T71" fmla="*/ 89 h 430"/>
                <a:gd name="T72" fmla="*/ 703 w 1166"/>
                <a:gd name="T73" fmla="*/ 97 h 430"/>
                <a:gd name="T74" fmla="*/ 759 w 1166"/>
                <a:gd name="T75" fmla="*/ 105 h 430"/>
                <a:gd name="T76" fmla="*/ 632 w 1166"/>
                <a:gd name="T77" fmla="*/ 40 h 430"/>
                <a:gd name="T78" fmla="*/ 646 w 1166"/>
                <a:gd name="T79" fmla="*/ 36 h 430"/>
                <a:gd name="T80" fmla="*/ 731 w 1166"/>
                <a:gd name="T81" fmla="*/ 59 h 430"/>
                <a:gd name="T82" fmla="*/ 744 w 1166"/>
                <a:gd name="T83" fmla="*/ 51 h 430"/>
                <a:gd name="T84" fmla="*/ 789 w 1166"/>
                <a:gd name="T85" fmla="*/ 57 h 430"/>
                <a:gd name="T86" fmla="*/ 791 w 1166"/>
                <a:gd name="T87" fmla="*/ 44 h 430"/>
                <a:gd name="T88" fmla="*/ 837 w 1166"/>
                <a:gd name="T89" fmla="*/ 36 h 43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166"/>
                <a:gd name="T136" fmla="*/ 0 h 430"/>
                <a:gd name="T137" fmla="*/ 1166 w 1166"/>
                <a:gd name="T138" fmla="*/ 430 h 43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166" h="430">
                  <a:moveTo>
                    <a:pt x="837" y="36"/>
                  </a:moveTo>
                  <a:lnTo>
                    <a:pt x="1165" y="176"/>
                  </a:lnTo>
                  <a:lnTo>
                    <a:pt x="360" y="429"/>
                  </a:lnTo>
                  <a:lnTo>
                    <a:pt x="0" y="277"/>
                  </a:lnTo>
                  <a:lnTo>
                    <a:pt x="23" y="282"/>
                  </a:lnTo>
                  <a:lnTo>
                    <a:pt x="48" y="288"/>
                  </a:lnTo>
                  <a:lnTo>
                    <a:pt x="46" y="282"/>
                  </a:lnTo>
                  <a:lnTo>
                    <a:pt x="36" y="273"/>
                  </a:lnTo>
                  <a:lnTo>
                    <a:pt x="59" y="278"/>
                  </a:lnTo>
                  <a:lnTo>
                    <a:pt x="54" y="272"/>
                  </a:lnTo>
                  <a:lnTo>
                    <a:pt x="81" y="280"/>
                  </a:lnTo>
                  <a:lnTo>
                    <a:pt x="66" y="269"/>
                  </a:lnTo>
                  <a:lnTo>
                    <a:pt x="91" y="275"/>
                  </a:lnTo>
                  <a:lnTo>
                    <a:pt x="82" y="265"/>
                  </a:lnTo>
                  <a:lnTo>
                    <a:pt x="104" y="267"/>
                  </a:lnTo>
                  <a:lnTo>
                    <a:pt x="103" y="260"/>
                  </a:lnTo>
                  <a:lnTo>
                    <a:pt x="124" y="259"/>
                  </a:lnTo>
                  <a:lnTo>
                    <a:pt x="95" y="239"/>
                  </a:lnTo>
                  <a:lnTo>
                    <a:pt x="119" y="243"/>
                  </a:lnTo>
                  <a:lnTo>
                    <a:pt x="70" y="223"/>
                  </a:lnTo>
                  <a:lnTo>
                    <a:pt x="138" y="246"/>
                  </a:lnTo>
                  <a:lnTo>
                    <a:pt x="126" y="239"/>
                  </a:lnTo>
                  <a:lnTo>
                    <a:pt x="163" y="253"/>
                  </a:lnTo>
                  <a:lnTo>
                    <a:pt x="165" y="246"/>
                  </a:lnTo>
                  <a:lnTo>
                    <a:pt x="137" y="228"/>
                  </a:lnTo>
                  <a:lnTo>
                    <a:pt x="172" y="243"/>
                  </a:lnTo>
                  <a:lnTo>
                    <a:pt x="163" y="234"/>
                  </a:lnTo>
                  <a:lnTo>
                    <a:pt x="229" y="263"/>
                  </a:lnTo>
                  <a:lnTo>
                    <a:pt x="211" y="251"/>
                  </a:lnTo>
                  <a:lnTo>
                    <a:pt x="247" y="260"/>
                  </a:lnTo>
                  <a:lnTo>
                    <a:pt x="240" y="252"/>
                  </a:lnTo>
                  <a:lnTo>
                    <a:pt x="266" y="259"/>
                  </a:lnTo>
                  <a:lnTo>
                    <a:pt x="176" y="215"/>
                  </a:lnTo>
                  <a:lnTo>
                    <a:pt x="205" y="223"/>
                  </a:lnTo>
                  <a:lnTo>
                    <a:pt x="141" y="196"/>
                  </a:lnTo>
                  <a:lnTo>
                    <a:pt x="191" y="214"/>
                  </a:lnTo>
                  <a:lnTo>
                    <a:pt x="137" y="188"/>
                  </a:lnTo>
                  <a:lnTo>
                    <a:pt x="155" y="190"/>
                  </a:lnTo>
                  <a:lnTo>
                    <a:pt x="87" y="155"/>
                  </a:lnTo>
                  <a:lnTo>
                    <a:pt x="216" y="207"/>
                  </a:lnTo>
                  <a:lnTo>
                    <a:pt x="239" y="214"/>
                  </a:lnTo>
                  <a:lnTo>
                    <a:pt x="265" y="218"/>
                  </a:lnTo>
                  <a:lnTo>
                    <a:pt x="261" y="213"/>
                  </a:lnTo>
                  <a:lnTo>
                    <a:pt x="252" y="205"/>
                  </a:lnTo>
                  <a:lnTo>
                    <a:pt x="276" y="211"/>
                  </a:lnTo>
                  <a:lnTo>
                    <a:pt x="272" y="203"/>
                  </a:lnTo>
                  <a:lnTo>
                    <a:pt x="297" y="211"/>
                  </a:lnTo>
                  <a:lnTo>
                    <a:pt x="282" y="201"/>
                  </a:lnTo>
                  <a:lnTo>
                    <a:pt x="308" y="207"/>
                  </a:lnTo>
                  <a:lnTo>
                    <a:pt x="298" y="197"/>
                  </a:lnTo>
                  <a:lnTo>
                    <a:pt x="319" y="200"/>
                  </a:lnTo>
                  <a:lnTo>
                    <a:pt x="318" y="193"/>
                  </a:lnTo>
                  <a:lnTo>
                    <a:pt x="317" y="180"/>
                  </a:lnTo>
                  <a:lnTo>
                    <a:pt x="332" y="184"/>
                  </a:lnTo>
                  <a:lnTo>
                    <a:pt x="327" y="177"/>
                  </a:lnTo>
                  <a:lnTo>
                    <a:pt x="282" y="155"/>
                  </a:lnTo>
                  <a:lnTo>
                    <a:pt x="348" y="181"/>
                  </a:lnTo>
                  <a:lnTo>
                    <a:pt x="338" y="173"/>
                  </a:lnTo>
                  <a:lnTo>
                    <a:pt x="379" y="185"/>
                  </a:lnTo>
                  <a:lnTo>
                    <a:pt x="375" y="178"/>
                  </a:lnTo>
                  <a:lnTo>
                    <a:pt x="395" y="180"/>
                  </a:lnTo>
                  <a:lnTo>
                    <a:pt x="387" y="172"/>
                  </a:lnTo>
                  <a:lnTo>
                    <a:pt x="412" y="176"/>
                  </a:lnTo>
                  <a:lnTo>
                    <a:pt x="370" y="151"/>
                  </a:lnTo>
                  <a:lnTo>
                    <a:pt x="396" y="156"/>
                  </a:lnTo>
                  <a:lnTo>
                    <a:pt x="347" y="135"/>
                  </a:lnTo>
                  <a:lnTo>
                    <a:pt x="413" y="159"/>
                  </a:lnTo>
                  <a:lnTo>
                    <a:pt x="403" y="153"/>
                  </a:lnTo>
                  <a:lnTo>
                    <a:pt x="440" y="168"/>
                  </a:lnTo>
                  <a:lnTo>
                    <a:pt x="440" y="160"/>
                  </a:lnTo>
                  <a:lnTo>
                    <a:pt x="413" y="142"/>
                  </a:lnTo>
                  <a:lnTo>
                    <a:pt x="448" y="157"/>
                  </a:lnTo>
                  <a:lnTo>
                    <a:pt x="440" y="147"/>
                  </a:lnTo>
                  <a:lnTo>
                    <a:pt x="506" y="177"/>
                  </a:lnTo>
                  <a:lnTo>
                    <a:pt x="488" y="164"/>
                  </a:lnTo>
                  <a:lnTo>
                    <a:pt x="523" y="176"/>
                  </a:lnTo>
                  <a:lnTo>
                    <a:pt x="518" y="167"/>
                  </a:lnTo>
                  <a:lnTo>
                    <a:pt x="544" y="173"/>
                  </a:lnTo>
                  <a:lnTo>
                    <a:pt x="453" y="128"/>
                  </a:lnTo>
                  <a:lnTo>
                    <a:pt x="482" y="136"/>
                  </a:lnTo>
                  <a:lnTo>
                    <a:pt x="416" y="109"/>
                  </a:lnTo>
                  <a:lnTo>
                    <a:pt x="467" y="126"/>
                  </a:lnTo>
                  <a:lnTo>
                    <a:pt x="413" y="101"/>
                  </a:lnTo>
                  <a:lnTo>
                    <a:pt x="430" y="105"/>
                  </a:lnTo>
                  <a:lnTo>
                    <a:pt x="363" y="67"/>
                  </a:lnTo>
                  <a:lnTo>
                    <a:pt x="491" y="122"/>
                  </a:lnTo>
                  <a:lnTo>
                    <a:pt x="515" y="128"/>
                  </a:lnTo>
                  <a:lnTo>
                    <a:pt x="540" y="134"/>
                  </a:lnTo>
                  <a:lnTo>
                    <a:pt x="537" y="126"/>
                  </a:lnTo>
                  <a:lnTo>
                    <a:pt x="527" y="118"/>
                  </a:lnTo>
                  <a:lnTo>
                    <a:pt x="553" y="125"/>
                  </a:lnTo>
                  <a:lnTo>
                    <a:pt x="548" y="118"/>
                  </a:lnTo>
                  <a:lnTo>
                    <a:pt x="574" y="125"/>
                  </a:lnTo>
                  <a:lnTo>
                    <a:pt x="559" y="114"/>
                  </a:lnTo>
                  <a:lnTo>
                    <a:pt x="582" y="121"/>
                  </a:lnTo>
                  <a:lnTo>
                    <a:pt x="574" y="113"/>
                  </a:lnTo>
                  <a:lnTo>
                    <a:pt x="597" y="113"/>
                  </a:lnTo>
                  <a:lnTo>
                    <a:pt x="595" y="105"/>
                  </a:lnTo>
                  <a:lnTo>
                    <a:pt x="617" y="103"/>
                  </a:lnTo>
                  <a:lnTo>
                    <a:pt x="587" y="84"/>
                  </a:lnTo>
                  <a:lnTo>
                    <a:pt x="611" y="89"/>
                  </a:lnTo>
                  <a:lnTo>
                    <a:pt x="562" y="67"/>
                  </a:lnTo>
                  <a:lnTo>
                    <a:pt x="630" y="92"/>
                  </a:lnTo>
                  <a:lnTo>
                    <a:pt x="618" y="85"/>
                  </a:lnTo>
                  <a:lnTo>
                    <a:pt x="656" y="98"/>
                  </a:lnTo>
                  <a:lnTo>
                    <a:pt x="656" y="92"/>
                  </a:lnTo>
                  <a:lnTo>
                    <a:pt x="630" y="73"/>
                  </a:lnTo>
                  <a:lnTo>
                    <a:pt x="666" y="89"/>
                  </a:lnTo>
                  <a:lnTo>
                    <a:pt x="654" y="80"/>
                  </a:lnTo>
                  <a:lnTo>
                    <a:pt x="723" y="107"/>
                  </a:lnTo>
                  <a:lnTo>
                    <a:pt x="703" y="97"/>
                  </a:lnTo>
                  <a:lnTo>
                    <a:pt x="739" y="107"/>
                  </a:lnTo>
                  <a:lnTo>
                    <a:pt x="732" y="98"/>
                  </a:lnTo>
                  <a:lnTo>
                    <a:pt x="759" y="105"/>
                  </a:lnTo>
                  <a:lnTo>
                    <a:pt x="668" y="60"/>
                  </a:lnTo>
                  <a:lnTo>
                    <a:pt x="697" y="68"/>
                  </a:lnTo>
                  <a:lnTo>
                    <a:pt x="632" y="40"/>
                  </a:lnTo>
                  <a:lnTo>
                    <a:pt x="683" y="59"/>
                  </a:lnTo>
                  <a:lnTo>
                    <a:pt x="629" y="34"/>
                  </a:lnTo>
                  <a:lnTo>
                    <a:pt x="646" y="36"/>
                  </a:lnTo>
                  <a:lnTo>
                    <a:pt x="581" y="0"/>
                  </a:lnTo>
                  <a:lnTo>
                    <a:pt x="706" y="55"/>
                  </a:lnTo>
                  <a:lnTo>
                    <a:pt x="731" y="59"/>
                  </a:lnTo>
                  <a:lnTo>
                    <a:pt x="756" y="67"/>
                  </a:lnTo>
                  <a:lnTo>
                    <a:pt x="753" y="57"/>
                  </a:lnTo>
                  <a:lnTo>
                    <a:pt x="744" y="51"/>
                  </a:lnTo>
                  <a:lnTo>
                    <a:pt x="768" y="56"/>
                  </a:lnTo>
                  <a:lnTo>
                    <a:pt x="763" y="50"/>
                  </a:lnTo>
                  <a:lnTo>
                    <a:pt x="789" y="57"/>
                  </a:lnTo>
                  <a:lnTo>
                    <a:pt x="774" y="47"/>
                  </a:lnTo>
                  <a:lnTo>
                    <a:pt x="798" y="52"/>
                  </a:lnTo>
                  <a:lnTo>
                    <a:pt x="791" y="44"/>
                  </a:lnTo>
                  <a:lnTo>
                    <a:pt x="813" y="46"/>
                  </a:lnTo>
                  <a:lnTo>
                    <a:pt x="812" y="36"/>
                  </a:lnTo>
                  <a:lnTo>
                    <a:pt x="837" y="36"/>
                  </a:lnTo>
                </a:path>
              </a:pathLst>
            </a:custGeom>
            <a:solidFill>
              <a:srgbClr val="034503"/>
            </a:solidFill>
            <a:ln w="12700" cap="rnd">
              <a:noFill/>
              <a:round/>
              <a:headEnd/>
              <a:tailEnd/>
            </a:ln>
          </p:spPr>
          <p:txBody>
            <a:bodyPr/>
            <a:lstStyle/>
            <a:p>
              <a:endParaRPr lang="en-GB"/>
            </a:p>
          </p:txBody>
        </p:sp>
        <p:sp>
          <p:nvSpPr>
            <p:cNvPr id="20537" name="Freeform 56"/>
            <p:cNvSpPr>
              <a:spLocks/>
            </p:cNvSpPr>
            <p:nvPr/>
          </p:nvSpPr>
          <p:spPr bwMode="auto">
            <a:xfrm>
              <a:off x="2516" y="2575"/>
              <a:ext cx="1166" cy="430"/>
            </a:xfrm>
            <a:custGeom>
              <a:avLst/>
              <a:gdLst>
                <a:gd name="T0" fmla="*/ 360 w 1166"/>
                <a:gd name="T1" fmla="*/ 429 h 430"/>
                <a:gd name="T2" fmla="*/ 48 w 1166"/>
                <a:gd name="T3" fmla="*/ 288 h 430"/>
                <a:gd name="T4" fmla="*/ 59 w 1166"/>
                <a:gd name="T5" fmla="*/ 278 h 430"/>
                <a:gd name="T6" fmla="*/ 66 w 1166"/>
                <a:gd name="T7" fmla="*/ 269 h 430"/>
                <a:gd name="T8" fmla="*/ 104 w 1166"/>
                <a:gd name="T9" fmla="*/ 267 h 430"/>
                <a:gd name="T10" fmla="*/ 95 w 1166"/>
                <a:gd name="T11" fmla="*/ 239 h 430"/>
                <a:gd name="T12" fmla="*/ 138 w 1166"/>
                <a:gd name="T13" fmla="*/ 246 h 430"/>
                <a:gd name="T14" fmla="*/ 165 w 1166"/>
                <a:gd name="T15" fmla="*/ 246 h 430"/>
                <a:gd name="T16" fmla="*/ 163 w 1166"/>
                <a:gd name="T17" fmla="*/ 234 h 430"/>
                <a:gd name="T18" fmla="*/ 247 w 1166"/>
                <a:gd name="T19" fmla="*/ 260 h 430"/>
                <a:gd name="T20" fmla="*/ 176 w 1166"/>
                <a:gd name="T21" fmla="*/ 215 h 430"/>
                <a:gd name="T22" fmla="*/ 191 w 1166"/>
                <a:gd name="T23" fmla="*/ 214 h 430"/>
                <a:gd name="T24" fmla="*/ 87 w 1166"/>
                <a:gd name="T25" fmla="*/ 155 h 430"/>
                <a:gd name="T26" fmla="*/ 265 w 1166"/>
                <a:gd name="T27" fmla="*/ 218 h 430"/>
                <a:gd name="T28" fmla="*/ 276 w 1166"/>
                <a:gd name="T29" fmla="*/ 211 h 430"/>
                <a:gd name="T30" fmla="*/ 282 w 1166"/>
                <a:gd name="T31" fmla="*/ 201 h 430"/>
                <a:gd name="T32" fmla="*/ 319 w 1166"/>
                <a:gd name="T33" fmla="*/ 200 h 430"/>
                <a:gd name="T34" fmla="*/ 332 w 1166"/>
                <a:gd name="T35" fmla="*/ 184 h 430"/>
                <a:gd name="T36" fmla="*/ 348 w 1166"/>
                <a:gd name="T37" fmla="*/ 181 h 430"/>
                <a:gd name="T38" fmla="*/ 375 w 1166"/>
                <a:gd name="T39" fmla="*/ 178 h 430"/>
                <a:gd name="T40" fmla="*/ 412 w 1166"/>
                <a:gd name="T41" fmla="*/ 176 h 430"/>
                <a:gd name="T42" fmla="*/ 347 w 1166"/>
                <a:gd name="T43" fmla="*/ 135 h 430"/>
                <a:gd name="T44" fmla="*/ 440 w 1166"/>
                <a:gd name="T45" fmla="*/ 168 h 430"/>
                <a:gd name="T46" fmla="*/ 448 w 1166"/>
                <a:gd name="T47" fmla="*/ 157 h 430"/>
                <a:gd name="T48" fmla="*/ 488 w 1166"/>
                <a:gd name="T49" fmla="*/ 164 h 430"/>
                <a:gd name="T50" fmla="*/ 544 w 1166"/>
                <a:gd name="T51" fmla="*/ 173 h 430"/>
                <a:gd name="T52" fmla="*/ 416 w 1166"/>
                <a:gd name="T53" fmla="*/ 109 h 430"/>
                <a:gd name="T54" fmla="*/ 430 w 1166"/>
                <a:gd name="T55" fmla="*/ 105 h 430"/>
                <a:gd name="T56" fmla="*/ 515 w 1166"/>
                <a:gd name="T57" fmla="*/ 128 h 430"/>
                <a:gd name="T58" fmla="*/ 527 w 1166"/>
                <a:gd name="T59" fmla="*/ 118 h 430"/>
                <a:gd name="T60" fmla="*/ 574 w 1166"/>
                <a:gd name="T61" fmla="*/ 125 h 430"/>
                <a:gd name="T62" fmla="*/ 574 w 1166"/>
                <a:gd name="T63" fmla="*/ 113 h 430"/>
                <a:gd name="T64" fmla="*/ 617 w 1166"/>
                <a:gd name="T65" fmla="*/ 103 h 430"/>
                <a:gd name="T66" fmla="*/ 562 w 1166"/>
                <a:gd name="T67" fmla="*/ 67 h 430"/>
                <a:gd name="T68" fmla="*/ 656 w 1166"/>
                <a:gd name="T69" fmla="*/ 98 h 430"/>
                <a:gd name="T70" fmla="*/ 666 w 1166"/>
                <a:gd name="T71" fmla="*/ 89 h 430"/>
                <a:gd name="T72" fmla="*/ 703 w 1166"/>
                <a:gd name="T73" fmla="*/ 97 h 430"/>
                <a:gd name="T74" fmla="*/ 759 w 1166"/>
                <a:gd name="T75" fmla="*/ 105 h 430"/>
                <a:gd name="T76" fmla="*/ 632 w 1166"/>
                <a:gd name="T77" fmla="*/ 40 h 430"/>
                <a:gd name="T78" fmla="*/ 646 w 1166"/>
                <a:gd name="T79" fmla="*/ 36 h 430"/>
                <a:gd name="T80" fmla="*/ 731 w 1166"/>
                <a:gd name="T81" fmla="*/ 59 h 430"/>
                <a:gd name="T82" fmla="*/ 744 w 1166"/>
                <a:gd name="T83" fmla="*/ 51 h 430"/>
                <a:gd name="T84" fmla="*/ 789 w 1166"/>
                <a:gd name="T85" fmla="*/ 57 h 430"/>
                <a:gd name="T86" fmla="*/ 791 w 1166"/>
                <a:gd name="T87" fmla="*/ 44 h 430"/>
                <a:gd name="T88" fmla="*/ 837 w 1166"/>
                <a:gd name="T89" fmla="*/ 36 h 43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166"/>
                <a:gd name="T136" fmla="*/ 0 h 430"/>
                <a:gd name="T137" fmla="*/ 1166 w 1166"/>
                <a:gd name="T138" fmla="*/ 430 h 43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166" h="430">
                  <a:moveTo>
                    <a:pt x="837" y="36"/>
                  </a:moveTo>
                  <a:lnTo>
                    <a:pt x="1165" y="176"/>
                  </a:lnTo>
                  <a:lnTo>
                    <a:pt x="360" y="429"/>
                  </a:lnTo>
                  <a:lnTo>
                    <a:pt x="0" y="277"/>
                  </a:lnTo>
                  <a:lnTo>
                    <a:pt x="23" y="282"/>
                  </a:lnTo>
                  <a:lnTo>
                    <a:pt x="48" y="288"/>
                  </a:lnTo>
                  <a:lnTo>
                    <a:pt x="46" y="282"/>
                  </a:lnTo>
                  <a:lnTo>
                    <a:pt x="36" y="273"/>
                  </a:lnTo>
                  <a:lnTo>
                    <a:pt x="59" y="278"/>
                  </a:lnTo>
                  <a:lnTo>
                    <a:pt x="54" y="272"/>
                  </a:lnTo>
                  <a:lnTo>
                    <a:pt x="81" y="280"/>
                  </a:lnTo>
                  <a:lnTo>
                    <a:pt x="66" y="269"/>
                  </a:lnTo>
                  <a:lnTo>
                    <a:pt x="91" y="275"/>
                  </a:lnTo>
                  <a:lnTo>
                    <a:pt x="82" y="265"/>
                  </a:lnTo>
                  <a:lnTo>
                    <a:pt x="104" y="267"/>
                  </a:lnTo>
                  <a:lnTo>
                    <a:pt x="103" y="260"/>
                  </a:lnTo>
                  <a:lnTo>
                    <a:pt x="124" y="259"/>
                  </a:lnTo>
                  <a:lnTo>
                    <a:pt x="95" y="239"/>
                  </a:lnTo>
                  <a:lnTo>
                    <a:pt x="119" y="243"/>
                  </a:lnTo>
                  <a:lnTo>
                    <a:pt x="70" y="223"/>
                  </a:lnTo>
                  <a:lnTo>
                    <a:pt x="138" y="246"/>
                  </a:lnTo>
                  <a:lnTo>
                    <a:pt x="126" y="239"/>
                  </a:lnTo>
                  <a:lnTo>
                    <a:pt x="163" y="253"/>
                  </a:lnTo>
                  <a:lnTo>
                    <a:pt x="165" y="246"/>
                  </a:lnTo>
                  <a:lnTo>
                    <a:pt x="137" y="228"/>
                  </a:lnTo>
                  <a:lnTo>
                    <a:pt x="172" y="243"/>
                  </a:lnTo>
                  <a:lnTo>
                    <a:pt x="163" y="234"/>
                  </a:lnTo>
                  <a:lnTo>
                    <a:pt x="229" y="263"/>
                  </a:lnTo>
                  <a:lnTo>
                    <a:pt x="211" y="251"/>
                  </a:lnTo>
                  <a:lnTo>
                    <a:pt x="247" y="260"/>
                  </a:lnTo>
                  <a:lnTo>
                    <a:pt x="240" y="252"/>
                  </a:lnTo>
                  <a:lnTo>
                    <a:pt x="266" y="259"/>
                  </a:lnTo>
                  <a:lnTo>
                    <a:pt x="176" y="215"/>
                  </a:lnTo>
                  <a:lnTo>
                    <a:pt x="205" y="223"/>
                  </a:lnTo>
                  <a:lnTo>
                    <a:pt x="141" y="196"/>
                  </a:lnTo>
                  <a:lnTo>
                    <a:pt x="191" y="214"/>
                  </a:lnTo>
                  <a:lnTo>
                    <a:pt x="137" y="188"/>
                  </a:lnTo>
                  <a:lnTo>
                    <a:pt x="155" y="190"/>
                  </a:lnTo>
                  <a:lnTo>
                    <a:pt x="87" y="155"/>
                  </a:lnTo>
                  <a:lnTo>
                    <a:pt x="216" y="207"/>
                  </a:lnTo>
                  <a:lnTo>
                    <a:pt x="239" y="214"/>
                  </a:lnTo>
                  <a:lnTo>
                    <a:pt x="265" y="218"/>
                  </a:lnTo>
                  <a:lnTo>
                    <a:pt x="261" y="213"/>
                  </a:lnTo>
                  <a:lnTo>
                    <a:pt x="252" y="205"/>
                  </a:lnTo>
                  <a:lnTo>
                    <a:pt x="276" y="211"/>
                  </a:lnTo>
                  <a:lnTo>
                    <a:pt x="272" y="203"/>
                  </a:lnTo>
                  <a:lnTo>
                    <a:pt x="297" y="211"/>
                  </a:lnTo>
                  <a:lnTo>
                    <a:pt x="282" y="201"/>
                  </a:lnTo>
                  <a:lnTo>
                    <a:pt x="308" y="207"/>
                  </a:lnTo>
                  <a:lnTo>
                    <a:pt x="298" y="197"/>
                  </a:lnTo>
                  <a:lnTo>
                    <a:pt x="319" y="200"/>
                  </a:lnTo>
                  <a:lnTo>
                    <a:pt x="318" y="193"/>
                  </a:lnTo>
                  <a:lnTo>
                    <a:pt x="317" y="180"/>
                  </a:lnTo>
                  <a:lnTo>
                    <a:pt x="332" y="184"/>
                  </a:lnTo>
                  <a:lnTo>
                    <a:pt x="327" y="177"/>
                  </a:lnTo>
                  <a:lnTo>
                    <a:pt x="282" y="155"/>
                  </a:lnTo>
                  <a:lnTo>
                    <a:pt x="348" y="181"/>
                  </a:lnTo>
                  <a:lnTo>
                    <a:pt x="338" y="173"/>
                  </a:lnTo>
                  <a:lnTo>
                    <a:pt x="379" y="185"/>
                  </a:lnTo>
                  <a:lnTo>
                    <a:pt x="375" y="178"/>
                  </a:lnTo>
                  <a:lnTo>
                    <a:pt x="395" y="180"/>
                  </a:lnTo>
                  <a:lnTo>
                    <a:pt x="387" y="172"/>
                  </a:lnTo>
                  <a:lnTo>
                    <a:pt x="412" y="176"/>
                  </a:lnTo>
                  <a:lnTo>
                    <a:pt x="370" y="151"/>
                  </a:lnTo>
                  <a:lnTo>
                    <a:pt x="396" y="156"/>
                  </a:lnTo>
                  <a:lnTo>
                    <a:pt x="347" y="135"/>
                  </a:lnTo>
                  <a:lnTo>
                    <a:pt x="413" y="159"/>
                  </a:lnTo>
                  <a:lnTo>
                    <a:pt x="403" y="153"/>
                  </a:lnTo>
                  <a:lnTo>
                    <a:pt x="440" y="168"/>
                  </a:lnTo>
                  <a:lnTo>
                    <a:pt x="440" y="160"/>
                  </a:lnTo>
                  <a:lnTo>
                    <a:pt x="413" y="142"/>
                  </a:lnTo>
                  <a:lnTo>
                    <a:pt x="448" y="157"/>
                  </a:lnTo>
                  <a:lnTo>
                    <a:pt x="440" y="147"/>
                  </a:lnTo>
                  <a:lnTo>
                    <a:pt x="506" y="177"/>
                  </a:lnTo>
                  <a:lnTo>
                    <a:pt x="488" y="164"/>
                  </a:lnTo>
                  <a:lnTo>
                    <a:pt x="523" y="176"/>
                  </a:lnTo>
                  <a:lnTo>
                    <a:pt x="518" y="167"/>
                  </a:lnTo>
                  <a:lnTo>
                    <a:pt x="544" y="173"/>
                  </a:lnTo>
                  <a:lnTo>
                    <a:pt x="453" y="128"/>
                  </a:lnTo>
                  <a:lnTo>
                    <a:pt x="482" y="136"/>
                  </a:lnTo>
                  <a:lnTo>
                    <a:pt x="416" y="109"/>
                  </a:lnTo>
                  <a:lnTo>
                    <a:pt x="467" y="126"/>
                  </a:lnTo>
                  <a:lnTo>
                    <a:pt x="413" y="101"/>
                  </a:lnTo>
                  <a:lnTo>
                    <a:pt x="430" y="105"/>
                  </a:lnTo>
                  <a:lnTo>
                    <a:pt x="363" y="67"/>
                  </a:lnTo>
                  <a:lnTo>
                    <a:pt x="491" y="122"/>
                  </a:lnTo>
                  <a:lnTo>
                    <a:pt x="515" y="128"/>
                  </a:lnTo>
                  <a:lnTo>
                    <a:pt x="540" y="134"/>
                  </a:lnTo>
                  <a:lnTo>
                    <a:pt x="537" y="126"/>
                  </a:lnTo>
                  <a:lnTo>
                    <a:pt x="527" y="118"/>
                  </a:lnTo>
                  <a:lnTo>
                    <a:pt x="553" y="125"/>
                  </a:lnTo>
                  <a:lnTo>
                    <a:pt x="548" y="118"/>
                  </a:lnTo>
                  <a:lnTo>
                    <a:pt x="574" y="125"/>
                  </a:lnTo>
                  <a:lnTo>
                    <a:pt x="559" y="114"/>
                  </a:lnTo>
                  <a:lnTo>
                    <a:pt x="582" y="121"/>
                  </a:lnTo>
                  <a:lnTo>
                    <a:pt x="574" y="113"/>
                  </a:lnTo>
                  <a:lnTo>
                    <a:pt x="597" y="113"/>
                  </a:lnTo>
                  <a:lnTo>
                    <a:pt x="595" y="105"/>
                  </a:lnTo>
                  <a:lnTo>
                    <a:pt x="617" y="103"/>
                  </a:lnTo>
                  <a:lnTo>
                    <a:pt x="587" y="84"/>
                  </a:lnTo>
                  <a:lnTo>
                    <a:pt x="611" y="89"/>
                  </a:lnTo>
                  <a:lnTo>
                    <a:pt x="562" y="67"/>
                  </a:lnTo>
                  <a:lnTo>
                    <a:pt x="630" y="92"/>
                  </a:lnTo>
                  <a:lnTo>
                    <a:pt x="618" y="85"/>
                  </a:lnTo>
                  <a:lnTo>
                    <a:pt x="656" y="98"/>
                  </a:lnTo>
                  <a:lnTo>
                    <a:pt x="656" y="92"/>
                  </a:lnTo>
                  <a:lnTo>
                    <a:pt x="630" y="73"/>
                  </a:lnTo>
                  <a:lnTo>
                    <a:pt x="666" y="89"/>
                  </a:lnTo>
                  <a:lnTo>
                    <a:pt x="654" y="80"/>
                  </a:lnTo>
                  <a:lnTo>
                    <a:pt x="723" y="107"/>
                  </a:lnTo>
                  <a:lnTo>
                    <a:pt x="703" y="97"/>
                  </a:lnTo>
                  <a:lnTo>
                    <a:pt x="739" y="107"/>
                  </a:lnTo>
                  <a:lnTo>
                    <a:pt x="732" y="98"/>
                  </a:lnTo>
                  <a:lnTo>
                    <a:pt x="759" y="105"/>
                  </a:lnTo>
                  <a:lnTo>
                    <a:pt x="668" y="60"/>
                  </a:lnTo>
                  <a:lnTo>
                    <a:pt x="697" y="68"/>
                  </a:lnTo>
                  <a:lnTo>
                    <a:pt x="632" y="40"/>
                  </a:lnTo>
                  <a:lnTo>
                    <a:pt x="683" y="59"/>
                  </a:lnTo>
                  <a:lnTo>
                    <a:pt x="629" y="34"/>
                  </a:lnTo>
                  <a:lnTo>
                    <a:pt x="646" y="36"/>
                  </a:lnTo>
                  <a:lnTo>
                    <a:pt x="581" y="0"/>
                  </a:lnTo>
                  <a:lnTo>
                    <a:pt x="706" y="55"/>
                  </a:lnTo>
                  <a:lnTo>
                    <a:pt x="731" y="59"/>
                  </a:lnTo>
                  <a:lnTo>
                    <a:pt x="756" y="67"/>
                  </a:lnTo>
                  <a:lnTo>
                    <a:pt x="753" y="57"/>
                  </a:lnTo>
                  <a:lnTo>
                    <a:pt x="744" y="51"/>
                  </a:lnTo>
                  <a:lnTo>
                    <a:pt x="768" y="56"/>
                  </a:lnTo>
                  <a:lnTo>
                    <a:pt x="763" y="50"/>
                  </a:lnTo>
                  <a:lnTo>
                    <a:pt x="789" y="57"/>
                  </a:lnTo>
                  <a:lnTo>
                    <a:pt x="774" y="47"/>
                  </a:lnTo>
                  <a:lnTo>
                    <a:pt x="798" y="52"/>
                  </a:lnTo>
                  <a:lnTo>
                    <a:pt x="791" y="44"/>
                  </a:lnTo>
                  <a:lnTo>
                    <a:pt x="813" y="46"/>
                  </a:lnTo>
                  <a:lnTo>
                    <a:pt x="812" y="36"/>
                  </a:lnTo>
                  <a:lnTo>
                    <a:pt x="837" y="36"/>
                  </a:lnTo>
                </a:path>
              </a:pathLst>
            </a:custGeom>
            <a:noFill/>
            <a:ln w="12700" cap="rnd">
              <a:solidFill>
                <a:srgbClr val="FF0017"/>
              </a:solidFill>
              <a:round/>
              <a:headEnd/>
              <a:tailEnd/>
            </a:ln>
          </p:spPr>
          <p:txBody>
            <a:bodyPr/>
            <a:lstStyle/>
            <a:p>
              <a:endParaRPr lang="en-GB"/>
            </a:p>
          </p:txBody>
        </p:sp>
        <p:sp>
          <p:nvSpPr>
            <p:cNvPr id="20538" name="Freeform 57"/>
            <p:cNvSpPr>
              <a:spLocks/>
            </p:cNvSpPr>
            <p:nvPr/>
          </p:nvSpPr>
          <p:spPr bwMode="auto">
            <a:xfrm>
              <a:off x="2580" y="2673"/>
              <a:ext cx="295" cy="117"/>
            </a:xfrm>
            <a:custGeom>
              <a:avLst/>
              <a:gdLst>
                <a:gd name="T0" fmla="*/ 94 w 295"/>
                <a:gd name="T1" fmla="*/ 11 h 117"/>
                <a:gd name="T2" fmla="*/ 97 w 295"/>
                <a:gd name="T3" fmla="*/ 11 h 117"/>
                <a:gd name="T4" fmla="*/ 101 w 295"/>
                <a:gd name="T5" fmla="*/ 9 h 117"/>
                <a:gd name="T6" fmla="*/ 98 w 295"/>
                <a:gd name="T7" fmla="*/ 5 h 117"/>
                <a:gd name="T8" fmla="*/ 94 w 295"/>
                <a:gd name="T9" fmla="*/ 2 h 117"/>
                <a:gd name="T10" fmla="*/ 89 w 295"/>
                <a:gd name="T11" fmla="*/ 2 h 117"/>
                <a:gd name="T12" fmla="*/ 83 w 295"/>
                <a:gd name="T13" fmla="*/ 0 h 117"/>
                <a:gd name="T14" fmla="*/ 77 w 295"/>
                <a:gd name="T15" fmla="*/ 1 h 117"/>
                <a:gd name="T16" fmla="*/ 67 w 295"/>
                <a:gd name="T17" fmla="*/ 3 h 117"/>
                <a:gd name="T18" fmla="*/ 61 w 295"/>
                <a:gd name="T19" fmla="*/ 3 h 117"/>
                <a:gd name="T20" fmla="*/ 59 w 295"/>
                <a:gd name="T21" fmla="*/ 6 h 117"/>
                <a:gd name="T22" fmla="*/ 53 w 295"/>
                <a:gd name="T23" fmla="*/ 7 h 117"/>
                <a:gd name="T24" fmla="*/ 49 w 295"/>
                <a:gd name="T25" fmla="*/ 9 h 117"/>
                <a:gd name="T26" fmla="*/ 46 w 295"/>
                <a:gd name="T27" fmla="*/ 9 h 117"/>
                <a:gd name="T28" fmla="*/ 41 w 295"/>
                <a:gd name="T29" fmla="*/ 10 h 117"/>
                <a:gd name="T30" fmla="*/ 39 w 295"/>
                <a:gd name="T31" fmla="*/ 13 h 117"/>
                <a:gd name="T32" fmla="*/ 36 w 295"/>
                <a:gd name="T33" fmla="*/ 13 h 117"/>
                <a:gd name="T34" fmla="*/ 31 w 295"/>
                <a:gd name="T35" fmla="*/ 14 h 117"/>
                <a:gd name="T36" fmla="*/ 27 w 295"/>
                <a:gd name="T37" fmla="*/ 15 h 117"/>
                <a:gd name="T38" fmla="*/ 23 w 295"/>
                <a:gd name="T39" fmla="*/ 17 h 117"/>
                <a:gd name="T40" fmla="*/ 19 w 295"/>
                <a:gd name="T41" fmla="*/ 17 h 117"/>
                <a:gd name="T42" fmla="*/ 16 w 295"/>
                <a:gd name="T43" fmla="*/ 19 h 117"/>
                <a:gd name="T44" fmla="*/ 12 w 295"/>
                <a:gd name="T45" fmla="*/ 21 h 117"/>
                <a:gd name="T46" fmla="*/ 9 w 295"/>
                <a:gd name="T47" fmla="*/ 23 h 117"/>
                <a:gd name="T48" fmla="*/ 3 w 295"/>
                <a:gd name="T49" fmla="*/ 25 h 117"/>
                <a:gd name="T50" fmla="*/ 0 w 295"/>
                <a:gd name="T51" fmla="*/ 26 h 117"/>
                <a:gd name="T52" fmla="*/ 1 w 295"/>
                <a:gd name="T53" fmla="*/ 30 h 117"/>
                <a:gd name="T54" fmla="*/ 5 w 295"/>
                <a:gd name="T55" fmla="*/ 32 h 117"/>
                <a:gd name="T56" fmla="*/ 9 w 295"/>
                <a:gd name="T57" fmla="*/ 32 h 117"/>
                <a:gd name="T58" fmla="*/ 17 w 295"/>
                <a:gd name="T59" fmla="*/ 35 h 117"/>
                <a:gd name="T60" fmla="*/ 22 w 295"/>
                <a:gd name="T61" fmla="*/ 35 h 117"/>
                <a:gd name="T62" fmla="*/ 29 w 295"/>
                <a:gd name="T63" fmla="*/ 32 h 11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95"/>
                <a:gd name="T97" fmla="*/ 0 h 117"/>
                <a:gd name="T98" fmla="*/ 295 w 295"/>
                <a:gd name="T99" fmla="*/ 117 h 11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95" h="117">
                  <a:moveTo>
                    <a:pt x="294" y="96"/>
                  </a:moveTo>
                  <a:lnTo>
                    <a:pt x="94" y="11"/>
                  </a:lnTo>
                  <a:lnTo>
                    <a:pt x="96" y="11"/>
                  </a:lnTo>
                  <a:lnTo>
                    <a:pt x="97" y="11"/>
                  </a:lnTo>
                  <a:lnTo>
                    <a:pt x="98" y="10"/>
                  </a:lnTo>
                  <a:lnTo>
                    <a:pt x="101" y="9"/>
                  </a:lnTo>
                  <a:lnTo>
                    <a:pt x="101" y="7"/>
                  </a:lnTo>
                  <a:lnTo>
                    <a:pt x="98" y="5"/>
                  </a:lnTo>
                  <a:lnTo>
                    <a:pt x="97" y="3"/>
                  </a:lnTo>
                  <a:lnTo>
                    <a:pt x="94" y="2"/>
                  </a:lnTo>
                  <a:lnTo>
                    <a:pt x="92" y="1"/>
                  </a:lnTo>
                  <a:lnTo>
                    <a:pt x="89" y="2"/>
                  </a:lnTo>
                  <a:lnTo>
                    <a:pt x="87" y="1"/>
                  </a:lnTo>
                  <a:lnTo>
                    <a:pt x="83" y="0"/>
                  </a:lnTo>
                  <a:lnTo>
                    <a:pt x="79" y="0"/>
                  </a:lnTo>
                  <a:lnTo>
                    <a:pt x="77" y="1"/>
                  </a:lnTo>
                  <a:lnTo>
                    <a:pt x="72" y="2"/>
                  </a:lnTo>
                  <a:lnTo>
                    <a:pt x="67" y="3"/>
                  </a:lnTo>
                  <a:lnTo>
                    <a:pt x="63" y="3"/>
                  </a:lnTo>
                  <a:lnTo>
                    <a:pt x="61" y="3"/>
                  </a:lnTo>
                  <a:lnTo>
                    <a:pt x="60" y="6"/>
                  </a:lnTo>
                  <a:lnTo>
                    <a:pt x="59" y="6"/>
                  </a:lnTo>
                  <a:lnTo>
                    <a:pt x="56" y="6"/>
                  </a:lnTo>
                  <a:lnTo>
                    <a:pt x="53" y="7"/>
                  </a:lnTo>
                  <a:lnTo>
                    <a:pt x="52" y="7"/>
                  </a:lnTo>
                  <a:lnTo>
                    <a:pt x="49" y="9"/>
                  </a:lnTo>
                  <a:lnTo>
                    <a:pt x="48" y="9"/>
                  </a:lnTo>
                  <a:lnTo>
                    <a:pt x="46" y="9"/>
                  </a:lnTo>
                  <a:lnTo>
                    <a:pt x="45" y="10"/>
                  </a:lnTo>
                  <a:lnTo>
                    <a:pt x="41" y="10"/>
                  </a:lnTo>
                  <a:lnTo>
                    <a:pt x="40" y="11"/>
                  </a:lnTo>
                  <a:lnTo>
                    <a:pt x="39" y="13"/>
                  </a:lnTo>
                  <a:lnTo>
                    <a:pt x="37" y="11"/>
                  </a:lnTo>
                  <a:lnTo>
                    <a:pt x="36" y="13"/>
                  </a:lnTo>
                  <a:lnTo>
                    <a:pt x="33" y="14"/>
                  </a:lnTo>
                  <a:lnTo>
                    <a:pt x="31" y="14"/>
                  </a:lnTo>
                  <a:lnTo>
                    <a:pt x="30" y="15"/>
                  </a:lnTo>
                  <a:lnTo>
                    <a:pt x="27" y="15"/>
                  </a:lnTo>
                  <a:lnTo>
                    <a:pt x="25" y="17"/>
                  </a:lnTo>
                  <a:lnTo>
                    <a:pt x="23" y="17"/>
                  </a:lnTo>
                  <a:lnTo>
                    <a:pt x="22" y="17"/>
                  </a:lnTo>
                  <a:lnTo>
                    <a:pt x="19" y="17"/>
                  </a:lnTo>
                  <a:lnTo>
                    <a:pt x="17" y="18"/>
                  </a:lnTo>
                  <a:lnTo>
                    <a:pt x="16" y="19"/>
                  </a:lnTo>
                  <a:lnTo>
                    <a:pt x="16" y="21"/>
                  </a:lnTo>
                  <a:lnTo>
                    <a:pt x="12" y="21"/>
                  </a:lnTo>
                  <a:lnTo>
                    <a:pt x="11" y="21"/>
                  </a:lnTo>
                  <a:lnTo>
                    <a:pt x="9" y="23"/>
                  </a:lnTo>
                  <a:lnTo>
                    <a:pt x="6" y="22"/>
                  </a:lnTo>
                  <a:lnTo>
                    <a:pt x="3" y="25"/>
                  </a:lnTo>
                  <a:lnTo>
                    <a:pt x="2" y="26"/>
                  </a:lnTo>
                  <a:lnTo>
                    <a:pt x="0" y="26"/>
                  </a:lnTo>
                  <a:lnTo>
                    <a:pt x="0" y="29"/>
                  </a:lnTo>
                  <a:lnTo>
                    <a:pt x="1" y="30"/>
                  </a:lnTo>
                  <a:lnTo>
                    <a:pt x="3" y="31"/>
                  </a:lnTo>
                  <a:lnTo>
                    <a:pt x="5" y="32"/>
                  </a:lnTo>
                  <a:lnTo>
                    <a:pt x="6" y="31"/>
                  </a:lnTo>
                  <a:lnTo>
                    <a:pt x="9" y="32"/>
                  </a:lnTo>
                  <a:lnTo>
                    <a:pt x="12" y="34"/>
                  </a:lnTo>
                  <a:lnTo>
                    <a:pt x="17" y="35"/>
                  </a:lnTo>
                  <a:lnTo>
                    <a:pt x="19" y="35"/>
                  </a:lnTo>
                  <a:lnTo>
                    <a:pt x="22" y="35"/>
                  </a:lnTo>
                  <a:lnTo>
                    <a:pt x="26" y="35"/>
                  </a:lnTo>
                  <a:lnTo>
                    <a:pt x="29" y="32"/>
                  </a:lnTo>
                  <a:lnTo>
                    <a:pt x="227" y="116"/>
                  </a:lnTo>
                </a:path>
              </a:pathLst>
            </a:custGeom>
            <a:noFill/>
            <a:ln w="12700" cap="rnd">
              <a:solidFill>
                <a:srgbClr val="FFFFFF"/>
              </a:solidFill>
              <a:round/>
              <a:headEnd/>
              <a:tailEnd/>
            </a:ln>
          </p:spPr>
          <p:txBody>
            <a:bodyPr/>
            <a:lstStyle/>
            <a:p>
              <a:endParaRPr lang="en-GB"/>
            </a:p>
          </p:txBody>
        </p:sp>
        <p:sp>
          <p:nvSpPr>
            <p:cNvPr id="20539" name="Freeform 58"/>
            <p:cNvSpPr>
              <a:spLocks/>
            </p:cNvSpPr>
            <p:nvPr/>
          </p:nvSpPr>
          <p:spPr bwMode="auto">
            <a:xfrm>
              <a:off x="2712" y="2729"/>
              <a:ext cx="526" cy="218"/>
            </a:xfrm>
            <a:custGeom>
              <a:avLst/>
              <a:gdLst>
                <a:gd name="T0" fmla="*/ 525 w 526"/>
                <a:gd name="T1" fmla="*/ 197 h 218"/>
                <a:gd name="T2" fmla="*/ 63 w 526"/>
                <a:gd name="T3" fmla="*/ 1 h 218"/>
                <a:gd name="T4" fmla="*/ 59 w 526"/>
                <a:gd name="T5" fmla="*/ 0 h 218"/>
                <a:gd name="T6" fmla="*/ 54 w 526"/>
                <a:gd name="T7" fmla="*/ 1 h 218"/>
                <a:gd name="T8" fmla="*/ 49 w 526"/>
                <a:gd name="T9" fmla="*/ 2 h 218"/>
                <a:gd name="T10" fmla="*/ 44 w 526"/>
                <a:gd name="T11" fmla="*/ 3 h 218"/>
                <a:gd name="T12" fmla="*/ 38 w 526"/>
                <a:gd name="T13" fmla="*/ 6 h 218"/>
                <a:gd name="T14" fmla="*/ 32 w 526"/>
                <a:gd name="T15" fmla="*/ 6 h 218"/>
                <a:gd name="T16" fmla="*/ 26 w 526"/>
                <a:gd name="T17" fmla="*/ 7 h 218"/>
                <a:gd name="T18" fmla="*/ 20 w 526"/>
                <a:gd name="T19" fmla="*/ 10 h 218"/>
                <a:gd name="T20" fmla="*/ 17 w 526"/>
                <a:gd name="T21" fmla="*/ 11 h 218"/>
                <a:gd name="T22" fmla="*/ 11 w 526"/>
                <a:gd name="T23" fmla="*/ 13 h 218"/>
                <a:gd name="T24" fmla="*/ 6 w 526"/>
                <a:gd name="T25" fmla="*/ 14 h 218"/>
                <a:gd name="T26" fmla="*/ 3 w 526"/>
                <a:gd name="T27" fmla="*/ 17 h 218"/>
                <a:gd name="T28" fmla="*/ 2 w 526"/>
                <a:gd name="T29" fmla="*/ 18 h 218"/>
                <a:gd name="T30" fmla="*/ 0 w 526"/>
                <a:gd name="T31" fmla="*/ 19 h 218"/>
                <a:gd name="T32" fmla="*/ 0 w 526"/>
                <a:gd name="T33" fmla="*/ 21 h 218"/>
                <a:gd name="T34" fmla="*/ 461 w 526"/>
                <a:gd name="T35" fmla="*/ 215 h 218"/>
                <a:gd name="T36" fmla="*/ 461 w 526"/>
                <a:gd name="T37" fmla="*/ 217 h 218"/>
                <a:gd name="T38" fmla="*/ 464 w 526"/>
                <a:gd name="T39" fmla="*/ 217 h 218"/>
                <a:gd name="T40" fmla="*/ 469 w 526"/>
                <a:gd name="T41" fmla="*/ 215 h 218"/>
                <a:gd name="T42" fmla="*/ 472 w 526"/>
                <a:gd name="T43" fmla="*/ 214 h 218"/>
                <a:gd name="T44" fmla="*/ 477 w 526"/>
                <a:gd name="T45" fmla="*/ 214 h 218"/>
                <a:gd name="T46" fmla="*/ 483 w 526"/>
                <a:gd name="T47" fmla="*/ 211 h 218"/>
                <a:gd name="T48" fmla="*/ 487 w 526"/>
                <a:gd name="T49" fmla="*/ 211 h 218"/>
                <a:gd name="T50" fmla="*/ 492 w 526"/>
                <a:gd name="T51" fmla="*/ 210 h 218"/>
                <a:gd name="T52" fmla="*/ 495 w 526"/>
                <a:gd name="T53" fmla="*/ 209 h 218"/>
                <a:gd name="T54" fmla="*/ 500 w 526"/>
                <a:gd name="T55" fmla="*/ 206 h 218"/>
                <a:gd name="T56" fmla="*/ 505 w 526"/>
                <a:gd name="T57" fmla="*/ 205 h 218"/>
                <a:gd name="T58" fmla="*/ 509 w 526"/>
                <a:gd name="T59" fmla="*/ 203 h 218"/>
                <a:gd name="T60" fmla="*/ 513 w 526"/>
                <a:gd name="T61" fmla="*/ 202 h 218"/>
                <a:gd name="T62" fmla="*/ 518 w 526"/>
                <a:gd name="T63" fmla="*/ 201 h 218"/>
                <a:gd name="T64" fmla="*/ 520 w 526"/>
                <a:gd name="T65" fmla="*/ 198 h 218"/>
                <a:gd name="T66" fmla="*/ 522 w 526"/>
                <a:gd name="T67" fmla="*/ 198 h 218"/>
                <a:gd name="T68" fmla="*/ 525 w 526"/>
                <a:gd name="T69" fmla="*/ 197 h 218"/>
                <a:gd name="T70" fmla="*/ 525 w 526"/>
                <a:gd name="T71" fmla="*/ 197 h 21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26"/>
                <a:gd name="T109" fmla="*/ 0 h 218"/>
                <a:gd name="T110" fmla="*/ 526 w 526"/>
                <a:gd name="T111" fmla="*/ 218 h 21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26" h="218">
                  <a:moveTo>
                    <a:pt x="525" y="197"/>
                  </a:moveTo>
                  <a:lnTo>
                    <a:pt x="63" y="1"/>
                  </a:lnTo>
                  <a:lnTo>
                    <a:pt x="59" y="0"/>
                  </a:lnTo>
                  <a:lnTo>
                    <a:pt x="54" y="1"/>
                  </a:lnTo>
                  <a:lnTo>
                    <a:pt x="49" y="2"/>
                  </a:lnTo>
                  <a:lnTo>
                    <a:pt x="44" y="3"/>
                  </a:lnTo>
                  <a:lnTo>
                    <a:pt x="38" y="6"/>
                  </a:lnTo>
                  <a:lnTo>
                    <a:pt x="32" y="6"/>
                  </a:lnTo>
                  <a:lnTo>
                    <a:pt x="26" y="7"/>
                  </a:lnTo>
                  <a:lnTo>
                    <a:pt x="20" y="10"/>
                  </a:lnTo>
                  <a:lnTo>
                    <a:pt x="17" y="11"/>
                  </a:lnTo>
                  <a:lnTo>
                    <a:pt x="11" y="13"/>
                  </a:lnTo>
                  <a:lnTo>
                    <a:pt x="6" y="14"/>
                  </a:lnTo>
                  <a:lnTo>
                    <a:pt x="3" y="17"/>
                  </a:lnTo>
                  <a:lnTo>
                    <a:pt x="2" y="18"/>
                  </a:lnTo>
                  <a:lnTo>
                    <a:pt x="0" y="19"/>
                  </a:lnTo>
                  <a:lnTo>
                    <a:pt x="0" y="21"/>
                  </a:lnTo>
                  <a:lnTo>
                    <a:pt x="461" y="215"/>
                  </a:lnTo>
                  <a:lnTo>
                    <a:pt x="461" y="217"/>
                  </a:lnTo>
                  <a:lnTo>
                    <a:pt x="464" y="217"/>
                  </a:lnTo>
                  <a:lnTo>
                    <a:pt x="469" y="215"/>
                  </a:lnTo>
                  <a:lnTo>
                    <a:pt x="472" y="214"/>
                  </a:lnTo>
                  <a:lnTo>
                    <a:pt x="477" y="214"/>
                  </a:lnTo>
                  <a:lnTo>
                    <a:pt x="483" y="211"/>
                  </a:lnTo>
                  <a:lnTo>
                    <a:pt x="487" y="211"/>
                  </a:lnTo>
                  <a:lnTo>
                    <a:pt x="492" y="210"/>
                  </a:lnTo>
                  <a:lnTo>
                    <a:pt x="495" y="209"/>
                  </a:lnTo>
                  <a:lnTo>
                    <a:pt x="500" y="206"/>
                  </a:lnTo>
                  <a:lnTo>
                    <a:pt x="505" y="205"/>
                  </a:lnTo>
                  <a:lnTo>
                    <a:pt x="509" y="203"/>
                  </a:lnTo>
                  <a:lnTo>
                    <a:pt x="513" y="202"/>
                  </a:lnTo>
                  <a:lnTo>
                    <a:pt x="518" y="201"/>
                  </a:lnTo>
                  <a:lnTo>
                    <a:pt x="520" y="198"/>
                  </a:lnTo>
                  <a:lnTo>
                    <a:pt x="522" y="198"/>
                  </a:lnTo>
                  <a:lnTo>
                    <a:pt x="525" y="197"/>
                  </a:lnTo>
                </a:path>
              </a:pathLst>
            </a:custGeom>
            <a:solidFill>
              <a:srgbClr val="FF0088"/>
            </a:solidFill>
            <a:ln w="12700" cap="rnd">
              <a:noFill/>
              <a:round/>
              <a:headEnd/>
              <a:tailEnd/>
            </a:ln>
          </p:spPr>
          <p:txBody>
            <a:bodyPr/>
            <a:lstStyle/>
            <a:p>
              <a:endParaRPr lang="en-GB"/>
            </a:p>
          </p:txBody>
        </p:sp>
        <p:sp>
          <p:nvSpPr>
            <p:cNvPr id="20540" name="Freeform 59"/>
            <p:cNvSpPr>
              <a:spLocks/>
            </p:cNvSpPr>
            <p:nvPr/>
          </p:nvSpPr>
          <p:spPr bwMode="auto">
            <a:xfrm>
              <a:off x="2712" y="2729"/>
              <a:ext cx="526" cy="218"/>
            </a:xfrm>
            <a:custGeom>
              <a:avLst/>
              <a:gdLst>
                <a:gd name="T0" fmla="*/ 525 w 526"/>
                <a:gd name="T1" fmla="*/ 197 h 218"/>
                <a:gd name="T2" fmla="*/ 63 w 526"/>
                <a:gd name="T3" fmla="*/ 1 h 218"/>
                <a:gd name="T4" fmla="*/ 59 w 526"/>
                <a:gd name="T5" fmla="*/ 0 h 218"/>
                <a:gd name="T6" fmla="*/ 54 w 526"/>
                <a:gd name="T7" fmla="*/ 1 h 218"/>
                <a:gd name="T8" fmla="*/ 49 w 526"/>
                <a:gd name="T9" fmla="*/ 2 h 218"/>
                <a:gd name="T10" fmla="*/ 44 w 526"/>
                <a:gd name="T11" fmla="*/ 3 h 218"/>
                <a:gd name="T12" fmla="*/ 38 w 526"/>
                <a:gd name="T13" fmla="*/ 6 h 218"/>
                <a:gd name="T14" fmla="*/ 32 w 526"/>
                <a:gd name="T15" fmla="*/ 6 h 218"/>
                <a:gd name="T16" fmla="*/ 26 w 526"/>
                <a:gd name="T17" fmla="*/ 7 h 218"/>
                <a:gd name="T18" fmla="*/ 20 w 526"/>
                <a:gd name="T19" fmla="*/ 10 h 218"/>
                <a:gd name="T20" fmla="*/ 17 w 526"/>
                <a:gd name="T21" fmla="*/ 11 h 218"/>
                <a:gd name="T22" fmla="*/ 11 w 526"/>
                <a:gd name="T23" fmla="*/ 13 h 218"/>
                <a:gd name="T24" fmla="*/ 6 w 526"/>
                <a:gd name="T25" fmla="*/ 14 h 218"/>
                <a:gd name="T26" fmla="*/ 3 w 526"/>
                <a:gd name="T27" fmla="*/ 17 h 218"/>
                <a:gd name="T28" fmla="*/ 2 w 526"/>
                <a:gd name="T29" fmla="*/ 18 h 218"/>
                <a:gd name="T30" fmla="*/ 0 w 526"/>
                <a:gd name="T31" fmla="*/ 19 h 218"/>
                <a:gd name="T32" fmla="*/ 0 w 526"/>
                <a:gd name="T33" fmla="*/ 21 h 218"/>
                <a:gd name="T34" fmla="*/ 461 w 526"/>
                <a:gd name="T35" fmla="*/ 215 h 218"/>
                <a:gd name="T36" fmla="*/ 461 w 526"/>
                <a:gd name="T37" fmla="*/ 217 h 218"/>
                <a:gd name="T38" fmla="*/ 464 w 526"/>
                <a:gd name="T39" fmla="*/ 217 h 218"/>
                <a:gd name="T40" fmla="*/ 469 w 526"/>
                <a:gd name="T41" fmla="*/ 215 h 218"/>
                <a:gd name="T42" fmla="*/ 472 w 526"/>
                <a:gd name="T43" fmla="*/ 214 h 218"/>
                <a:gd name="T44" fmla="*/ 477 w 526"/>
                <a:gd name="T45" fmla="*/ 214 h 218"/>
                <a:gd name="T46" fmla="*/ 483 w 526"/>
                <a:gd name="T47" fmla="*/ 211 h 218"/>
                <a:gd name="T48" fmla="*/ 487 w 526"/>
                <a:gd name="T49" fmla="*/ 211 h 218"/>
                <a:gd name="T50" fmla="*/ 492 w 526"/>
                <a:gd name="T51" fmla="*/ 210 h 218"/>
                <a:gd name="T52" fmla="*/ 495 w 526"/>
                <a:gd name="T53" fmla="*/ 209 h 218"/>
                <a:gd name="T54" fmla="*/ 500 w 526"/>
                <a:gd name="T55" fmla="*/ 206 h 218"/>
                <a:gd name="T56" fmla="*/ 505 w 526"/>
                <a:gd name="T57" fmla="*/ 205 h 218"/>
                <a:gd name="T58" fmla="*/ 509 w 526"/>
                <a:gd name="T59" fmla="*/ 203 h 218"/>
                <a:gd name="T60" fmla="*/ 513 w 526"/>
                <a:gd name="T61" fmla="*/ 202 h 218"/>
                <a:gd name="T62" fmla="*/ 518 w 526"/>
                <a:gd name="T63" fmla="*/ 201 h 218"/>
                <a:gd name="T64" fmla="*/ 520 w 526"/>
                <a:gd name="T65" fmla="*/ 198 h 218"/>
                <a:gd name="T66" fmla="*/ 522 w 526"/>
                <a:gd name="T67" fmla="*/ 198 h 218"/>
                <a:gd name="T68" fmla="*/ 525 w 526"/>
                <a:gd name="T69" fmla="*/ 197 h 218"/>
                <a:gd name="T70" fmla="*/ 525 w 526"/>
                <a:gd name="T71" fmla="*/ 197 h 21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526"/>
                <a:gd name="T109" fmla="*/ 0 h 218"/>
                <a:gd name="T110" fmla="*/ 526 w 526"/>
                <a:gd name="T111" fmla="*/ 218 h 21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526" h="218">
                  <a:moveTo>
                    <a:pt x="525" y="197"/>
                  </a:moveTo>
                  <a:lnTo>
                    <a:pt x="63" y="1"/>
                  </a:lnTo>
                  <a:lnTo>
                    <a:pt x="59" y="0"/>
                  </a:lnTo>
                  <a:lnTo>
                    <a:pt x="54" y="1"/>
                  </a:lnTo>
                  <a:lnTo>
                    <a:pt x="49" y="2"/>
                  </a:lnTo>
                  <a:lnTo>
                    <a:pt x="44" y="3"/>
                  </a:lnTo>
                  <a:lnTo>
                    <a:pt x="38" y="6"/>
                  </a:lnTo>
                  <a:lnTo>
                    <a:pt x="32" y="6"/>
                  </a:lnTo>
                  <a:lnTo>
                    <a:pt x="26" y="7"/>
                  </a:lnTo>
                  <a:lnTo>
                    <a:pt x="20" y="10"/>
                  </a:lnTo>
                  <a:lnTo>
                    <a:pt x="17" y="11"/>
                  </a:lnTo>
                  <a:lnTo>
                    <a:pt x="11" y="13"/>
                  </a:lnTo>
                  <a:lnTo>
                    <a:pt x="6" y="14"/>
                  </a:lnTo>
                  <a:lnTo>
                    <a:pt x="3" y="17"/>
                  </a:lnTo>
                  <a:lnTo>
                    <a:pt x="2" y="18"/>
                  </a:lnTo>
                  <a:lnTo>
                    <a:pt x="0" y="19"/>
                  </a:lnTo>
                  <a:lnTo>
                    <a:pt x="0" y="21"/>
                  </a:lnTo>
                  <a:lnTo>
                    <a:pt x="461" y="215"/>
                  </a:lnTo>
                  <a:lnTo>
                    <a:pt x="461" y="217"/>
                  </a:lnTo>
                  <a:lnTo>
                    <a:pt x="464" y="217"/>
                  </a:lnTo>
                  <a:lnTo>
                    <a:pt x="469" y="215"/>
                  </a:lnTo>
                  <a:lnTo>
                    <a:pt x="472" y="214"/>
                  </a:lnTo>
                  <a:lnTo>
                    <a:pt x="477" y="214"/>
                  </a:lnTo>
                  <a:lnTo>
                    <a:pt x="483" y="211"/>
                  </a:lnTo>
                  <a:lnTo>
                    <a:pt x="487" y="211"/>
                  </a:lnTo>
                  <a:lnTo>
                    <a:pt x="492" y="210"/>
                  </a:lnTo>
                  <a:lnTo>
                    <a:pt x="495" y="209"/>
                  </a:lnTo>
                  <a:lnTo>
                    <a:pt x="500" y="206"/>
                  </a:lnTo>
                  <a:lnTo>
                    <a:pt x="505" y="205"/>
                  </a:lnTo>
                  <a:lnTo>
                    <a:pt x="509" y="203"/>
                  </a:lnTo>
                  <a:lnTo>
                    <a:pt x="513" y="202"/>
                  </a:lnTo>
                  <a:lnTo>
                    <a:pt x="518" y="201"/>
                  </a:lnTo>
                  <a:lnTo>
                    <a:pt x="520" y="198"/>
                  </a:lnTo>
                  <a:lnTo>
                    <a:pt x="522" y="198"/>
                  </a:lnTo>
                  <a:lnTo>
                    <a:pt x="525" y="197"/>
                  </a:lnTo>
                </a:path>
              </a:pathLst>
            </a:custGeom>
            <a:noFill/>
            <a:ln w="12700" cap="rnd">
              <a:solidFill>
                <a:srgbClr val="FFFFFF"/>
              </a:solidFill>
              <a:round/>
              <a:headEnd/>
              <a:tailEnd/>
            </a:ln>
          </p:spPr>
          <p:txBody>
            <a:bodyPr/>
            <a:lstStyle/>
            <a:p>
              <a:endParaRPr lang="en-GB"/>
            </a:p>
          </p:txBody>
        </p:sp>
        <p:sp>
          <p:nvSpPr>
            <p:cNvPr id="20541" name="Freeform 60"/>
            <p:cNvSpPr>
              <a:spLocks/>
            </p:cNvSpPr>
            <p:nvPr/>
          </p:nvSpPr>
          <p:spPr bwMode="auto">
            <a:xfrm>
              <a:off x="2580" y="2673"/>
              <a:ext cx="111" cy="38"/>
            </a:xfrm>
            <a:custGeom>
              <a:avLst/>
              <a:gdLst>
                <a:gd name="T0" fmla="*/ 28 w 111"/>
                <a:gd name="T1" fmla="*/ 34 h 38"/>
                <a:gd name="T2" fmla="*/ 23 w 111"/>
                <a:gd name="T3" fmla="*/ 34 h 38"/>
                <a:gd name="T4" fmla="*/ 15 w 111"/>
                <a:gd name="T5" fmla="*/ 34 h 38"/>
                <a:gd name="T6" fmla="*/ 10 w 111"/>
                <a:gd name="T7" fmla="*/ 33 h 38"/>
                <a:gd name="T8" fmla="*/ 4 w 111"/>
                <a:gd name="T9" fmla="*/ 34 h 38"/>
                <a:gd name="T10" fmla="*/ 1 w 111"/>
                <a:gd name="T11" fmla="*/ 30 h 38"/>
                <a:gd name="T12" fmla="*/ 1 w 111"/>
                <a:gd name="T13" fmla="*/ 27 h 38"/>
                <a:gd name="T14" fmla="*/ 2 w 111"/>
                <a:gd name="T15" fmla="*/ 23 h 38"/>
                <a:gd name="T16" fmla="*/ 3 w 111"/>
                <a:gd name="T17" fmla="*/ 25 h 38"/>
                <a:gd name="T18" fmla="*/ 5 w 111"/>
                <a:gd name="T19" fmla="*/ 27 h 38"/>
                <a:gd name="T20" fmla="*/ 9 w 111"/>
                <a:gd name="T21" fmla="*/ 30 h 38"/>
                <a:gd name="T22" fmla="*/ 12 w 111"/>
                <a:gd name="T23" fmla="*/ 31 h 38"/>
                <a:gd name="T24" fmla="*/ 17 w 111"/>
                <a:gd name="T25" fmla="*/ 33 h 38"/>
                <a:gd name="T26" fmla="*/ 26 w 111"/>
                <a:gd name="T27" fmla="*/ 33 h 38"/>
                <a:gd name="T28" fmla="*/ 30 w 111"/>
                <a:gd name="T29" fmla="*/ 31 h 38"/>
                <a:gd name="T30" fmla="*/ 33 w 111"/>
                <a:gd name="T31" fmla="*/ 29 h 38"/>
                <a:gd name="T32" fmla="*/ 38 w 111"/>
                <a:gd name="T33" fmla="*/ 29 h 38"/>
                <a:gd name="T34" fmla="*/ 45 w 111"/>
                <a:gd name="T35" fmla="*/ 26 h 38"/>
                <a:gd name="T36" fmla="*/ 53 w 111"/>
                <a:gd name="T37" fmla="*/ 23 h 38"/>
                <a:gd name="T38" fmla="*/ 62 w 111"/>
                <a:gd name="T39" fmla="*/ 21 h 38"/>
                <a:gd name="T40" fmla="*/ 70 w 111"/>
                <a:gd name="T41" fmla="*/ 18 h 38"/>
                <a:gd name="T42" fmla="*/ 78 w 111"/>
                <a:gd name="T43" fmla="*/ 15 h 38"/>
                <a:gd name="T44" fmla="*/ 84 w 111"/>
                <a:gd name="T45" fmla="*/ 14 h 38"/>
                <a:gd name="T46" fmla="*/ 90 w 111"/>
                <a:gd name="T47" fmla="*/ 14 h 38"/>
                <a:gd name="T48" fmla="*/ 92 w 111"/>
                <a:gd name="T49" fmla="*/ 11 h 38"/>
                <a:gd name="T50" fmla="*/ 95 w 111"/>
                <a:gd name="T51" fmla="*/ 7 h 38"/>
                <a:gd name="T52" fmla="*/ 93 w 111"/>
                <a:gd name="T53" fmla="*/ 3 h 38"/>
                <a:gd name="T54" fmla="*/ 90 w 111"/>
                <a:gd name="T55" fmla="*/ 2 h 38"/>
                <a:gd name="T56" fmla="*/ 83 w 111"/>
                <a:gd name="T57" fmla="*/ 2 h 38"/>
                <a:gd name="T58" fmla="*/ 76 w 111"/>
                <a:gd name="T59" fmla="*/ 1 h 38"/>
                <a:gd name="T60" fmla="*/ 83 w 111"/>
                <a:gd name="T61" fmla="*/ 1 h 38"/>
                <a:gd name="T62" fmla="*/ 87 w 111"/>
                <a:gd name="T63" fmla="*/ 2 h 38"/>
                <a:gd name="T64" fmla="*/ 93 w 111"/>
                <a:gd name="T65" fmla="*/ 1 h 38"/>
                <a:gd name="T66" fmla="*/ 98 w 111"/>
                <a:gd name="T67" fmla="*/ 2 h 38"/>
                <a:gd name="T68" fmla="*/ 99 w 111"/>
                <a:gd name="T69" fmla="*/ 6 h 38"/>
                <a:gd name="T70" fmla="*/ 98 w 111"/>
                <a:gd name="T71" fmla="*/ 9 h 38"/>
                <a:gd name="T72" fmla="*/ 94 w 111"/>
                <a:gd name="T73" fmla="*/ 11 h 38"/>
                <a:gd name="T74" fmla="*/ 106 w 111"/>
                <a:gd name="T75" fmla="*/ 18 h 38"/>
                <a:gd name="T76" fmla="*/ 100 w 111"/>
                <a:gd name="T77" fmla="*/ 15 h 38"/>
                <a:gd name="T78" fmla="*/ 95 w 111"/>
                <a:gd name="T79" fmla="*/ 13 h 38"/>
                <a:gd name="T80" fmla="*/ 91 w 111"/>
                <a:gd name="T81" fmla="*/ 14 h 38"/>
                <a:gd name="T82" fmla="*/ 85 w 111"/>
                <a:gd name="T83" fmla="*/ 15 h 38"/>
                <a:gd name="T84" fmla="*/ 80 w 111"/>
                <a:gd name="T85" fmla="*/ 17 h 38"/>
                <a:gd name="T86" fmla="*/ 73 w 111"/>
                <a:gd name="T87" fmla="*/ 18 h 38"/>
                <a:gd name="T88" fmla="*/ 66 w 111"/>
                <a:gd name="T89" fmla="*/ 21 h 38"/>
                <a:gd name="T90" fmla="*/ 59 w 111"/>
                <a:gd name="T91" fmla="*/ 22 h 38"/>
                <a:gd name="T92" fmla="*/ 55 w 111"/>
                <a:gd name="T93" fmla="*/ 25 h 38"/>
                <a:gd name="T94" fmla="*/ 47 w 111"/>
                <a:gd name="T95" fmla="*/ 26 h 38"/>
                <a:gd name="T96" fmla="*/ 42 w 111"/>
                <a:gd name="T97" fmla="*/ 27 h 38"/>
                <a:gd name="T98" fmla="*/ 36 w 111"/>
                <a:gd name="T99" fmla="*/ 31 h 38"/>
                <a:gd name="T100" fmla="*/ 35 w 111"/>
                <a:gd name="T101" fmla="*/ 33 h 38"/>
                <a:gd name="T102" fmla="*/ 36 w 111"/>
                <a:gd name="T103" fmla="*/ 35 h 38"/>
                <a:gd name="T104" fmla="*/ 42 w 111"/>
                <a:gd name="T105" fmla="*/ 37 h 38"/>
                <a:gd name="T106" fmla="*/ 29 w 111"/>
                <a:gd name="T107" fmla="*/ 33 h 3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11"/>
                <a:gd name="T163" fmla="*/ 0 h 38"/>
                <a:gd name="T164" fmla="*/ 111 w 111"/>
                <a:gd name="T165" fmla="*/ 38 h 3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11" h="38">
                  <a:moveTo>
                    <a:pt x="29" y="33"/>
                  </a:moveTo>
                  <a:lnTo>
                    <a:pt x="28" y="34"/>
                  </a:lnTo>
                  <a:lnTo>
                    <a:pt x="26" y="35"/>
                  </a:lnTo>
                  <a:lnTo>
                    <a:pt x="23" y="34"/>
                  </a:lnTo>
                  <a:lnTo>
                    <a:pt x="19" y="35"/>
                  </a:lnTo>
                  <a:lnTo>
                    <a:pt x="15" y="34"/>
                  </a:lnTo>
                  <a:lnTo>
                    <a:pt x="12" y="34"/>
                  </a:lnTo>
                  <a:lnTo>
                    <a:pt x="10" y="33"/>
                  </a:lnTo>
                  <a:lnTo>
                    <a:pt x="7" y="31"/>
                  </a:lnTo>
                  <a:lnTo>
                    <a:pt x="4" y="34"/>
                  </a:lnTo>
                  <a:lnTo>
                    <a:pt x="3" y="31"/>
                  </a:lnTo>
                  <a:lnTo>
                    <a:pt x="1" y="30"/>
                  </a:lnTo>
                  <a:lnTo>
                    <a:pt x="0" y="29"/>
                  </a:lnTo>
                  <a:lnTo>
                    <a:pt x="1" y="27"/>
                  </a:lnTo>
                  <a:lnTo>
                    <a:pt x="0" y="26"/>
                  </a:lnTo>
                  <a:lnTo>
                    <a:pt x="2" y="23"/>
                  </a:lnTo>
                  <a:lnTo>
                    <a:pt x="4" y="23"/>
                  </a:lnTo>
                  <a:lnTo>
                    <a:pt x="3" y="25"/>
                  </a:lnTo>
                  <a:lnTo>
                    <a:pt x="5" y="26"/>
                  </a:lnTo>
                  <a:lnTo>
                    <a:pt x="5" y="27"/>
                  </a:lnTo>
                  <a:lnTo>
                    <a:pt x="7" y="29"/>
                  </a:lnTo>
                  <a:lnTo>
                    <a:pt x="9" y="30"/>
                  </a:lnTo>
                  <a:lnTo>
                    <a:pt x="10" y="31"/>
                  </a:lnTo>
                  <a:lnTo>
                    <a:pt x="12" y="31"/>
                  </a:lnTo>
                  <a:lnTo>
                    <a:pt x="15" y="31"/>
                  </a:lnTo>
                  <a:lnTo>
                    <a:pt x="17" y="33"/>
                  </a:lnTo>
                  <a:lnTo>
                    <a:pt x="23" y="34"/>
                  </a:lnTo>
                  <a:lnTo>
                    <a:pt x="26" y="33"/>
                  </a:lnTo>
                  <a:lnTo>
                    <a:pt x="29" y="31"/>
                  </a:lnTo>
                  <a:lnTo>
                    <a:pt x="30" y="31"/>
                  </a:lnTo>
                  <a:lnTo>
                    <a:pt x="31" y="31"/>
                  </a:lnTo>
                  <a:lnTo>
                    <a:pt x="33" y="29"/>
                  </a:lnTo>
                  <a:lnTo>
                    <a:pt x="36" y="30"/>
                  </a:lnTo>
                  <a:lnTo>
                    <a:pt x="38" y="29"/>
                  </a:lnTo>
                  <a:lnTo>
                    <a:pt x="42" y="27"/>
                  </a:lnTo>
                  <a:lnTo>
                    <a:pt x="45" y="26"/>
                  </a:lnTo>
                  <a:lnTo>
                    <a:pt x="49" y="25"/>
                  </a:lnTo>
                  <a:lnTo>
                    <a:pt x="53" y="23"/>
                  </a:lnTo>
                  <a:lnTo>
                    <a:pt x="57" y="22"/>
                  </a:lnTo>
                  <a:lnTo>
                    <a:pt x="62" y="21"/>
                  </a:lnTo>
                  <a:lnTo>
                    <a:pt x="65" y="19"/>
                  </a:lnTo>
                  <a:lnTo>
                    <a:pt x="70" y="18"/>
                  </a:lnTo>
                  <a:lnTo>
                    <a:pt x="74" y="17"/>
                  </a:lnTo>
                  <a:lnTo>
                    <a:pt x="78" y="15"/>
                  </a:lnTo>
                  <a:lnTo>
                    <a:pt x="81" y="14"/>
                  </a:lnTo>
                  <a:lnTo>
                    <a:pt x="84" y="14"/>
                  </a:lnTo>
                  <a:lnTo>
                    <a:pt x="88" y="13"/>
                  </a:lnTo>
                  <a:lnTo>
                    <a:pt x="90" y="14"/>
                  </a:lnTo>
                  <a:lnTo>
                    <a:pt x="91" y="13"/>
                  </a:lnTo>
                  <a:lnTo>
                    <a:pt x="92" y="11"/>
                  </a:lnTo>
                  <a:lnTo>
                    <a:pt x="93" y="10"/>
                  </a:lnTo>
                  <a:lnTo>
                    <a:pt x="95" y="7"/>
                  </a:lnTo>
                  <a:lnTo>
                    <a:pt x="94" y="5"/>
                  </a:lnTo>
                  <a:lnTo>
                    <a:pt x="93" y="3"/>
                  </a:lnTo>
                  <a:lnTo>
                    <a:pt x="92" y="3"/>
                  </a:lnTo>
                  <a:lnTo>
                    <a:pt x="90" y="2"/>
                  </a:lnTo>
                  <a:lnTo>
                    <a:pt x="86" y="1"/>
                  </a:lnTo>
                  <a:lnTo>
                    <a:pt x="83" y="2"/>
                  </a:lnTo>
                  <a:lnTo>
                    <a:pt x="79" y="0"/>
                  </a:lnTo>
                  <a:lnTo>
                    <a:pt x="76" y="1"/>
                  </a:lnTo>
                  <a:lnTo>
                    <a:pt x="78" y="1"/>
                  </a:lnTo>
                  <a:lnTo>
                    <a:pt x="83" y="1"/>
                  </a:lnTo>
                  <a:lnTo>
                    <a:pt x="85" y="0"/>
                  </a:lnTo>
                  <a:lnTo>
                    <a:pt x="87" y="2"/>
                  </a:lnTo>
                  <a:lnTo>
                    <a:pt x="90" y="2"/>
                  </a:lnTo>
                  <a:lnTo>
                    <a:pt x="93" y="1"/>
                  </a:lnTo>
                  <a:lnTo>
                    <a:pt x="94" y="2"/>
                  </a:lnTo>
                  <a:lnTo>
                    <a:pt x="98" y="2"/>
                  </a:lnTo>
                  <a:lnTo>
                    <a:pt x="98" y="3"/>
                  </a:lnTo>
                  <a:lnTo>
                    <a:pt x="99" y="6"/>
                  </a:lnTo>
                  <a:lnTo>
                    <a:pt x="100" y="7"/>
                  </a:lnTo>
                  <a:lnTo>
                    <a:pt x="98" y="9"/>
                  </a:lnTo>
                  <a:lnTo>
                    <a:pt x="97" y="11"/>
                  </a:lnTo>
                  <a:lnTo>
                    <a:pt x="94" y="11"/>
                  </a:lnTo>
                  <a:lnTo>
                    <a:pt x="110" y="17"/>
                  </a:lnTo>
                  <a:lnTo>
                    <a:pt x="106" y="18"/>
                  </a:lnTo>
                  <a:lnTo>
                    <a:pt x="102" y="17"/>
                  </a:lnTo>
                  <a:lnTo>
                    <a:pt x="100" y="15"/>
                  </a:lnTo>
                  <a:lnTo>
                    <a:pt x="98" y="15"/>
                  </a:lnTo>
                  <a:lnTo>
                    <a:pt x="95" y="13"/>
                  </a:lnTo>
                  <a:lnTo>
                    <a:pt x="92" y="14"/>
                  </a:lnTo>
                  <a:lnTo>
                    <a:pt x="91" y="14"/>
                  </a:lnTo>
                  <a:lnTo>
                    <a:pt x="87" y="14"/>
                  </a:lnTo>
                  <a:lnTo>
                    <a:pt x="85" y="15"/>
                  </a:lnTo>
                  <a:lnTo>
                    <a:pt x="84" y="17"/>
                  </a:lnTo>
                  <a:lnTo>
                    <a:pt x="80" y="17"/>
                  </a:lnTo>
                  <a:lnTo>
                    <a:pt x="77" y="17"/>
                  </a:lnTo>
                  <a:lnTo>
                    <a:pt x="73" y="18"/>
                  </a:lnTo>
                  <a:lnTo>
                    <a:pt x="71" y="19"/>
                  </a:lnTo>
                  <a:lnTo>
                    <a:pt x="66" y="21"/>
                  </a:lnTo>
                  <a:lnTo>
                    <a:pt x="63" y="21"/>
                  </a:lnTo>
                  <a:lnTo>
                    <a:pt x="59" y="22"/>
                  </a:lnTo>
                  <a:lnTo>
                    <a:pt x="57" y="23"/>
                  </a:lnTo>
                  <a:lnTo>
                    <a:pt x="55" y="25"/>
                  </a:lnTo>
                  <a:lnTo>
                    <a:pt x="51" y="25"/>
                  </a:lnTo>
                  <a:lnTo>
                    <a:pt x="47" y="26"/>
                  </a:lnTo>
                  <a:lnTo>
                    <a:pt x="44" y="27"/>
                  </a:lnTo>
                  <a:lnTo>
                    <a:pt x="42" y="27"/>
                  </a:lnTo>
                  <a:lnTo>
                    <a:pt x="39" y="30"/>
                  </a:lnTo>
                  <a:lnTo>
                    <a:pt x="36" y="31"/>
                  </a:lnTo>
                  <a:lnTo>
                    <a:pt x="35" y="31"/>
                  </a:lnTo>
                  <a:lnTo>
                    <a:pt x="35" y="33"/>
                  </a:lnTo>
                  <a:lnTo>
                    <a:pt x="35" y="34"/>
                  </a:lnTo>
                  <a:lnTo>
                    <a:pt x="36" y="35"/>
                  </a:lnTo>
                  <a:lnTo>
                    <a:pt x="38" y="35"/>
                  </a:lnTo>
                  <a:lnTo>
                    <a:pt x="42" y="37"/>
                  </a:lnTo>
                  <a:lnTo>
                    <a:pt x="29" y="33"/>
                  </a:lnTo>
                </a:path>
              </a:pathLst>
            </a:custGeom>
            <a:solidFill>
              <a:srgbClr val="ABABAB"/>
            </a:solidFill>
            <a:ln w="12700" cap="rnd">
              <a:noFill/>
              <a:round/>
              <a:headEnd/>
              <a:tailEnd/>
            </a:ln>
          </p:spPr>
          <p:txBody>
            <a:bodyPr/>
            <a:lstStyle/>
            <a:p>
              <a:endParaRPr lang="en-GB"/>
            </a:p>
          </p:txBody>
        </p:sp>
        <p:sp>
          <p:nvSpPr>
            <p:cNvPr id="20542" name="Freeform 61"/>
            <p:cNvSpPr>
              <a:spLocks/>
            </p:cNvSpPr>
            <p:nvPr/>
          </p:nvSpPr>
          <p:spPr bwMode="auto">
            <a:xfrm>
              <a:off x="2580" y="2673"/>
              <a:ext cx="111" cy="38"/>
            </a:xfrm>
            <a:custGeom>
              <a:avLst/>
              <a:gdLst>
                <a:gd name="T0" fmla="*/ 28 w 111"/>
                <a:gd name="T1" fmla="*/ 34 h 38"/>
                <a:gd name="T2" fmla="*/ 23 w 111"/>
                <a:gd name="T3" fmla="*/ 34 h 38"/>
                <a:gd name="T4" fmla="*/ 15 w 111"/>
                <a:gd name="T5" fmla="*/ 34 h 38"/>
                <a:gd name="T6" fmla="*/ 10 w 111"/>
                <a:gd name="T7" fmla="*/ 33 h 38"/>
                <a:gd name="T8" fmla="*/ 4 w 111"/>
                <a:gd name="T9" fmla="*/ 34 h 38"/>
                <a:gd name="T10" fmla="*/ 1 w 111"/>
                <a:gd name="T11" fmla="*/ 30 h 38"/>
                <a:gd name="T12" fmla="*/ 1 w 111"/>
                <a:gd name="T13" fmla="*/ 27 h 38"/>
                <a:gd name="T14" fmla="*/ 2 w 111"/>
                <a:gd name="T15" fmla="*/ 23 h 38"/>
                <a:gd name="T16" fmla="*/ 3 w 111"/>
                <a:gd name="T17" fmla="*/ 25 h 38"/>
                <a:gd name="T18" fmla="*/ 5 w 111"/>
                <a:gd name="T19" fmla="*/ 27 h 38"/>
                <a:gd name="T20" fmla="*/ 9 w 111"/>
                <a:gd name="T21" fmla="*/ 30 h 38"/>
                <a:gd name="T22" fmla="*/ 12 w 111"/>
                <a:gd name="T23" fmla="*/ 31 h 38"/>
                <a:gd name="T24" fmla="*/ 17 w 111"/>
                <a:gd name="T25" fmla="*/ 33 h 38"/>
                <a:gd name="T26" fmla="*/ 26 w 111"/>
                <a:gd name="T27" fmla="*/ 33 h 38"/>
                <a:gd name="T28" fmla="*/ 30 w 111"/>
                <a:gd name="T29" fmla="*/ 31 h 38"/>
                <a:gd name="T30" fmla="*/ 33 w 111"/>
                <a:gd name="T31" fmla="*/ 29 h 38"/>
                <a:gd name="T32" fmla="*/ 38 w 111"/>
                <a:gd name="T33" fmla="*/ 29 h 38"/>
                <a:gd name="T34" fmla="*/ 45 w 111"/>
                <a:gd name="T35" fmla="*/ 26 h 38"/>
                <a:gd name="T36" fmla="*/ 53 w 111"/>
                <a:gd name="T37" fmla="*/ 23 h 38"/>
                <a:gd name="T38" fmla="*/ 62 w 111"/>
                <a:gd name="T39" fmla="*/ 21 h 38"/>
                <a:gd name="T40" fmla="*/ 70 w 111"/>
                <a:gd name="T41" fmla="*/ 18 h 38"/>
                <a:gd name="T42" fmla="*/ 78 w 111"/>
                <a:gd name="T43" fmla="*/ 15 h 38"/>
                <a:gd name="T44" fmla="*/ 84 w 111"/>
                <a:gd name="T45" fmla="*/ 14 h 38"/>
                <a:gd name="T46" fmla="*/ 90 w 111"/>
                <a:gd name="T47" fmla="*/ 14 h 38"/>
                <a:gd name="T48" fmla="*/ 92 w 111"/>
                <a:gd name="T49" fmla="*/ 11 h 38"/>
                <a:gd name="T50" fmla="*/ 95 w 111"/>
                <a:gd name="T51" fmla="*/ 7 h 38"/>
                <a:gd name="T52" fmla="*/ 93 w 111"/>
                <a:gd name="T53" fmla="*/ 3 h 38"/>
                <a:gd name="T54" fmla="*/ 90 w 111"/>
                <a:gd name="T55" fmla="*/ 2 h 38"/>
                <a:gd name="T56" fmla="*/ 83 w 111"/>
                <a:gd name="T57" fmla="*/ 2 h 38"/>
                <a:gd name="T58" fmla="*/ 76 w 111"/>
                <a:gd name="T59" fmla="*/ 1 h 38"/>
                <a:gd name="T60" fmla="*/ 83 w 111"/>
                <a:gd name="T61" fmla="*/ 1 h 38"/>
                <a:gd name="T62" fmla="*/ 87 w 111"/>
                <a:gd name="T63" fmla="*/ 2 h 38"/>
                <a:gd name="T64" fmla="*/ 93 w 111"/>
                <a:gd name="T65" fmla="*/ 1 h 38"/>
                <a:gd name="T66" fmla="*/ 98 w 111"/>
                <a:gd name="T67" fmla="*/ 2 h 38"/>
                <a:gd name="T68" fmla="*/ 99 w 111"/>
                <a:gd name="T69" fmla="*/ 6 h 38"/>
                <a:gd name="T70" fmla="*/ 98 w 111"/>
                <a:gd name="T71" fmla="*/ 9 h 38"/>
                <a:gd name="T72" fmla="*/ 94 w 111"/>
                <a:gd name="T73" fmla="*/ 11 h 38"/>
                <a:gd name="T74" fmla="*/ 106 w 111"/>
                <a:gd name="T75" fmla="*/ 18 h 38"/>
                <a:gd name="T76" fmla="*/ 100 w 111"/>
                <a:gd name="T77" fmla="*/ 15 h 38"/>
                <a:gd name="T78" fmla="*/ 95 w 111"/>
                <a:gd name="T79" fmla="*/ 13 h 38"/>
                <a:gd name="T80" fmla="*/ 91 w 111"/>
                <a:gd name="T81" fmla="*/ 14 h 38"/>
                <a:gd name="T82" fmla="*/ 85 w 111"/>
                <a:gd name="T83" fmla="*/ 15 h 38"/>
                <a:gd name="T84" fmla="*/ 80 w 111"/>
                <a:gd name="T85" fmla="*/ 17 h 38"/>
                <a:gd name="T86" fmla="*/ 73 w 111"/>
                <a:gd name="T87" fmla="*/ 18 h 38"/>
                <a:gd name="T88" fmla="*/ 66 w 111"/>
                <a:gd name="T89" fmla="*/ 21 h 38"/>
                <a:gd name="T90" fmla="*/ 59 w 111"/>
                <a:gd name="T91" fmla="*/ 22 h 38"/>
                <a:gd name="T92" fmla="*/ 55 w 111"/>
                <a:gd name="T93" fmla="*/ 25 h 38"/>
                <a:gd name="T94" fmla="*/ 47 w 111"/>
                <a:gd name="T95" fmla="*/ 26 h 38"/>
                <a:gd name="T96" fmla="*/ 42 w 111"/>
                <a:gd name="T97" fmla="*/ 27 h 38"/>
                <a:gd name="T98" fmla="*/ 36 w 111"/>
                <a:gd name="T99" fmla="*/ 31 h 38"/>
                <a:gd name="T100" fmla="*/ 35 w 111"/>
                <a:gd name="T101" fmla="*/ 33 h 38"/>
                <a:gd name="T102" fmla="*/ 36 w 111"/>
                <a:gd name="T103" fmla="*/ 35 h 38"/>
                <a:gd name="T104" fmla="*/ 42 w 111"/>
                <a:gd name="T105" fmla="*/ 37 h 38"/>
                <a:gd name="T106" fmla="*/ 29 w 111"/>
                <a:gd name="T107" fmla="*/ 33 h 3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11"/>
                <a:gd name="T163" fmla="*/ 0 h 38"/>
                <a:gd name="T164" fmla="*/ 111 w 111"/>
                <a:gd name="T165" fmla="*/ 38 h 3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11" h="38">
                  <a:moveTo>
                    <a:pt x="29" y="33"/>
                  </a:moveTo>
                  <a:lnTo>
                    <a:pt x="28" y="34"/>
                  </a:lnTo>
                  <a:lnTo>
                    <a:pt x="26" y="35"/>
                  </a:lnTo>
                  <a:lnTo>
                    <a:pt x="23" y="34"/>
                  </a:lnTo>
                  <a:lnTo>
                    <a:pt x="19" y="35"/>
                  </a:lnTo>
                  <a:lnTo>
                    <a:pt x="15" y="34"/>
                  </a:lnTo>
                  <a:lnTo>
                    <a:pt x="12" y="34"/>
                  </a:lnTo>
                  <a:lnTo>
                    <a:pt x="10" y="33"/>
                  </a:lnTo>
                  <a:lnTo>
                    <a:pt x="7" y="31"/>
                  </a:lnTo>
                  <a:lnTo>
                    <a:pt x="4" y="34"/>
                  </a:lnTo>
                  <a:lnTo>
                    <a:pt x="3" y="31"/>
                  </a:lnTo>
                  <a:lnTo>
                    <a:pt x="1" y="30"/>
                  </a:lnTo>
                  <a:lnTo>
                    <a:pt x="0" y="29"/>
                  </a:lnTo>
                  <a:lnTo>
                    <a:pt x="1" y="27"/>
                  </a:lnTo>
                  <a:lnTo>
                    <a:pt x="0" y="26"/>
                  </a:lnTo>
                  <a:lnTo>
                    <a:pt x="2" y="23"/>
                  </a:lnTo>
                  <a:lnTo>
                    <a:pt x="4" y="23"/>
                  </a:lnTo>
                  <a:lnTo>
                    <a:pt x="3" y="25"/>
                  </a:lnTo>
                  <a:lnTo>
                    <a:pt x="5" y="26"/>
                  </a:lnTo>
                  <a:lnTo>
                    <a:pt x="5" y="27"/>
                  </a:lnTo>
                  <a:lnTo>
                    <a:pt x="7" y="29"/>
                  </a:lnTo>
                  <a:lnTo>
                    <a:pt x="9" y="30"/>
                  </a:lnTo>
                  <a:lnTo>
                    <a:pt x="10" y="31"/>
                  </a:lnTo>
                  <a:lnTo>
                    <a:pt x="12" y="31"/>
                  </a:lnTo>
                  <a:lnTo>
                    <a:pt x="15" y="31"/>
                  </a:lnTo>
                  <a:lnTo>
                    <a:pt x="17" y="33"/>
                  </a:lnTo>
                  <a:lnTo>
                    <a:pt x="23" y="34"/>
                  </a:lnTo>
                  <a:lnTo>
                    <a:pt x="26" y="33"/>
                  </a:lnTo>
                  <a:lnTo>
                    <a:pt x="29" y="31"/>
                  </a:lnTo>
                  <a:lnTo>
                    <a:pt x="30" y="31"/>
                  </a:lnTo>
                  <a:lnTo>
                    <a:pt x="31" y="31"/>
                  </a:lnTo>
                  <a:lnTo>
                    <a:pt x="33" y="29"/>
                  </a:lnTo>
                  <a:lnTo>
                    <a:pt x="36" y="30"/>
                  </a:lnTo>
                  <a:lnTo>
                    <a:pt x="38" y="29"/>
                  </a:lnTo>
                  <a:lnTo>
                    <a:pt x="42" y="27"/>
                  </a:lnTo>
                  <a:lnTo>
                    <a:pt x="45" y="26"/>
                  </a:lnTo>
                  <a:lnTo>
                    <a:pt x="49" y="25"/>
                  </a:lnTo>
                  <a:lnTo>
                    <a:pt x="53" y="23"/>
                  </a:lnTo>
                  <a:lnTo>
                    <a:pt x="57" y="22"/>
                  </a:lnTo>
                  <a:lnTo>
                    <a:pt x="62" y="21"/>
                  </a:lnTo>
                  <a:lnTo>
                    <a:pt x="65" y="19"/>
                  </a:lnTo>
                  <a:lnTo>
                    <a:pt x="70" y="18"/>
                  </a:lnTo>
                  <a:lnTo>
                    <a:pt x="74" y="17"/>
                  </a:lnTo>
                  <a:lnTo>
                    <a:pt x="78" y="15"/>
                  </a:lnTo>
                  <a:lnTo>
                    <a:pt x="81" y="14"/>
                  </a:lnTo>
                  <a:lnTo>
                    <a:pt x="84" y="14"/>
                  </a:lnTo>
                  <a:lnTo>
                    <a:pt x="88" y="13"/>
                  </a:lnTo>
                  <a:lnTo>
                    <a:pt x="90" y="14"/>
                  </a:lnTo>
                  <a:lnTo>
                    <a:pt x="91" y="13"/>
                  </a:lnTo>
                  <a:lnTo>
                    <a:pt x="92" y="11"/>
                  </a:lnTo>
                  <a:lnTo>
                    <a:pt x="93" y="10"/>
                  </a:lnTo>
                  <a:lnTo>
                    <a:pt x="95" y="7"/>
                  </a:lnTo>
                  <a:lnTo>
                    <a:pt x="94" y="5"/>
                  </a:lnTo>
                  <a:lnTo>
                    <a:pt x="93" y="3"/>
                  </a:lnTo>
                  <a:lnTo>
                    <a:pt x="92" y="3"/>
                  </a:lnTo>
                  <a:lnTo>
                    <a:pt x="90" y="2"/>
                  </a:lnTo>
                  <a:lnTo>
                    <a:pt x="86" y="1"/>
                  </a:lnTo>
                  <a:lnTo>
                    <a:pt x="83" y="2"/>
                  </a:lnTo>
                  <a:lnTo>
                    <a:pt x="79" y="0"/>
                  </a:lnTo>
                  <a:lnTo>
                    <a:pt x="76" y="1"/>
                  </a:lnTo>
                  <a:lnTo>
                    <a:pt x="78" y="1"/>
                  </a:lnTo>
                  <a:lnTo>
                    <a:pt x="83" y="1"/>
                  </a:lnTo>
                  <a:lnTo>
                    <a:pt x="85" y="0"/>
                  </a:lnTo>
                  <a:lnTo>
                    <a:pt x="87" y="2"/>
                  </a:lnTo>
                  <a:lnTo>
                    <a:pt x="90" y="2"/>
                  </a:lnTo>
                  <a:lnTo>
                    <a:pt x="93" y="1"/>
                  </a:lnTo>
                  <a:lnTo>
                    <a:pt x="94" y="2"/>
                  </a:lnTo>
                  <a:lnTo>
                    <a:pt x="98" y="2"/>
                  </a:lnTo>
                  <a:lnTo>
                    <a:pt x="98" y="3"/>
                  </a:lnTo>
                  <a:lnTo>
                    <a:pt x="99" y="6"/>
                  </a:lnTo>
                  <a:lnTo>
                    <a:pt x="100" y="7"/>
                  </a:lnTo>
                  <a:lnTo>
                    <a:pt x="98" y="9"/>
                  </a:lnTo>
                  <a:lnTo>
                    <a:pt x="97" y="11"/>
                  </a:lnTo>
                  <a:lnTo>
                    <a:pt x="94" y="11"/>
                  </a:lnTo>
                  <a:lnTo>
                    <a:pt x="110" y="17"/>
                  </a:lnTo>
                  <a:lnTo>
                    <a:pt x="106" y="18"/>
                  </a:lnTo>
                  <a:lnTo>
                    <a:pt x="102" y="17"/>
                  </a:lnTo>
                  <a:lnTo>
                    <a:pt x="100" y="15"/>
                  </a:lnTo>
                  <a:lnTo>
                    <a:pt x="98" y="15"/>
                  </a:lnTo>
                  <a:lnTo>
                    <a:pt x="95" y="13"/>
                  </a:lnTo>
                  <a:lnTo>
                    <a:pt x="92" y="14"/>
                  </a:lnTo>
                  <a:lnTo>
                    <a:pt x="91" y="14"/>
                  </a:lnTo>
                  <a:lnTo>
                    <a:pt x="87" y="14"/>
                  </a:lnTo>
                  <a:lnTo>
                    <a:pt x="85" y="15"/>
                  </a:lnTo>
                  <a:lnTo>
                    <a:pt x="84" y="17"/>
                  </a:lnTo>
                  <a:lnTo>
                    <a:pt x="80" y="17"/>
                  </a:lnTo>
                  <a:lnTo>
                    <a:pt x="77" y="17"/>
                  </a:lnTo>
                  <a:lnTo>
                    <a:pt x="73" y="18"/>
                  </a:lnTo>
                  <a:lnTo>
                    <a:pt x="71" y="19"/>
                  </a:lnTo>
                  <a:lnTo>
                    <a:pt x="66" y="21"/>
                  </a:lnTo>
                  <a:lnTo>
                    <a:pt x="63" y="21"/>
                  </a:lnTo>
                  <a:lnTo>
                    <a:pt x="59" y="22"/>
                  </a:lnTo>
                  <a:lnTo>
                    <a:pt x="57" y="23"/>
                  </a:lnTo>
                  <a:lnTo>
                    <a:pt x="55" y="25"/>
                  </a:lnTo>
                  <a:lnTo>
                    <a:pt x="51" y="25"/>
                  </a:lnTo>
                  <a:lnTo>
                    <a:pt x="47" y="26"/>
                  </a:lnTo>
                  <a:lnTo>
                    <a:pt x="44" y="27"/>
                  </a:lnTo>
                  <a:lnTo>
                    <a:pt x="42" y="27"/>
                  </a:lnTo>
                  <a:lnTo>
                    <a:pt x="39" y="30"/>
                  </a:lnTo>
                  <a:lnTo>
                    <a:pt x="36" y="31"/>
                  </a:lnTo>
                  <a:lnTo>
                    <a:pt x="35" y="31"/>
                  </a:lnTo>
                  <a:lnTo>
                    <a:pt x="35" y="33"/>
                  </a:lnTo>
                  <a:lnTo>
                    <a:pt x="35" y="34"/>
                  </a:lnTo>
                  <a:lnTo>
                    <a:pt x="36" y="35"/>
                  </a:lnTo>
                  <a:lnTo>
                    <a:pt x="38" y="35"/>
                  </a:lnTo>
                  <a:lnTo>
                    <a:pt x="42" y="37"/>
                  </a:lnTo>
                  <a:lnTo>
                    <a:pt x="29" y="33"/>
                  </a:lnTo>
                </a:path>
              </a:pathLst>
            </a:custGeom>
            <a:noFill/>
            <a:ln w="12700" cap="rnd">
              <a:solidFill>
                <a:srgbClr val="FFFFFF"/>
              </a:solidFill>
              <a:round/>
              <a:headEnd/>
              <a:tailEnd/>
            </a:ln>
          </p:spPr>
          <p:txBody>
            <a:bodyPr/>
            <a:lstStyle/>
            <a:p>
              <a:endParaRPr lang="en-GB"/>
            </a:p>
          </p:txBody>
        </p:sp>
        <p:sp>
          <p:nvSpPr>
            <p:cNvPr id="20543" name="Freeform 62"/>
            <p:cNvSpPr>
              <a:spLocks/>
            </p:cNvSpPr>
            <p:nvPr/>
          </p:nvSpPr>
          <p:spPr bwMode="auto">
            <a:xfrm>
              <a:off x="2617" y="2687"/>
              <a:ext cx="60" cy="33"/>
            </a:xfrm>
            <a:custGeom>
              <a:avLst/>
              <a:gdLst>
                <a:gd name="T0" fmla="*/ 0 w 60"/>
                <a:gd name="T1" fmla="*/ 28 h 33"/>
                <a:gd name="T2" fmla="*/ 1 w 60"/>
                <a:gd name="T3" fmla="*/ 26 h 33"/>
                <a:gd name="T4" fmla="*/ 2 w 60"/>
                <a:gd name="T5" fmla="*/ 26 h 33"/>
                <a:gd name="T6" fmla="*/ 4 w 60"/>
                <a:gd name="T7" fmla="*/ 26 h 33"/>
                <a:gd name="T8" fmla="*/ 3 w 60"/>
                <a:gd name="T9" fmla="*/ 16 h 33"/>
                <a:gd name="T10" fmla="*/ 9 w 60"/>
                <a:gd name="T11" fmla="*/ 25 h 33"/>
                <a:gd name="T12" fmla="*/ 10 w 60"/>
                <a:gd name="T13" fmla="*/ 24 h 33"/>
                <a:gd name="T14" fmla="*/ 14 w 60"/>
                <a:gd name="T15" fmla="*/ 24 h 33"/>
                <a:gd name="T16" fmla="*/ 15 w 60"/>
                <a:gd name="T17" fmla="*/ 23 h 33"/>
                <a:gd name="T18" fmla="*/ 17 w 60"/>
                <a:gd name="T19" fmla="*/ 23 h 33"/>
                <a:gd name="T20" fmla="*/ 23 w 60"/>
                <a:gd name="T21" fmla="*/ 32 h 33"/>
                <a:gd name="T22" fmla="*/ 23 w 60"/>
                <a:gd name="T23" fmla="*/ 20 h 33"/>
                <a:gd name="T24" fmla="*/ 25 w 60"/>
                <a:gd name="T25" fmla="*/ 20 h 33"/>
                <a:gd name="T26" fmla="*/ 29 w 60"/>
                <a:gd name="T27" fmla="*/ 19 h 33"/>
                <a:gd name="T28" fmla="*/ 30 w 60"/>
                <a:gd name="T29" fmla="*/ 19 h 33"/>
                <a:gd name="T30" fmla="*/ 34 w 60"/>
                <a:gd name="T31" fmla="*/ 17 h 33"/>
                <a:gd name="T32" fmla="*/ 36 w 60"/>
                <a:gd name="T33" fmla="*/ 16 h 33"/>
                <a:gd name="T34" fmla="*/ 38 w 60"/>
                <a:gd name="T35" fmla="*/ 16 h 33"/>
                <a:gd name="T36" fmla="*/ 41 w 60"/>
                <a:gd name="T37" fmla="*/ 15 h 33"/>
                <a:gd name="T38" fmla="*/ 46 w 60"/>
                <a:gd name="T39" fmla="*/ 25 h 33"/>
                <a:gd name="T40" fmla="*/ 46 w 60"/>
                <a:gd name="T41" fmla="*/ 14 h 33"/>
                <a:gd name="T42" fmla="*/ 50 w 60"/>
                <a:gd name="T43" fmla="*/ 24 h 33"/>
                <a:gd name="T44" fmla="*/ 50 w 60"/>
                <a:gd name="T45" fmla="*/ 12 h 33"/>
                <a:gd name="T46" fmla="*/ 50 w 60"/>
                <a:gd name="T47" fmla="*/ 2 h 33"/>
                <a:gd name="T48" fmla="*/ 54 w 60"/>
                <a:gd name="T49" fmla="*/ 11 h 33"/>
                <a:gd name="T50" fmla="*/ 54 w 60"/>
                <a:gd name="T51" fmla="*/ 1 h 33"/>
                <a:gd name="T52" fmla="*/ 55 w 60"/>
                <a:gd name="T53" fmla="*/ 1 h 33"/>
                <a:gd name="T54" fmla="*/ 57 w 60"/>
                <a:gd name="T55" fmla="*/ 0 h 33"/>
                <a:gd name="T56" fmla="*/ 59 w 60"/>
                <a:gd name="T57" fmla="*/ 0 h 3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0"/>
                <a:gd name="T88" fmla="*/ 0 h 33"/>
                <a:gd name="T89" fmla="*/ 60 w 60"/>
                <a:gd name="T90" fmla="*/ 33 h 3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0" h="33">
                  <a:moveTo>
                    <a:pt x="0" y="28"/>
                  </a:moveTo>
                  <a:lnTo>
                    <a:pt x="1" y="26"/>
                  </a:lnTo>
                  <a:lnTo>
                    <a:pt x="2" y="26"/>
                  </a:lnTo>
                  <a:lnTo>
                    <a:pt x="4" y="26"/>
                  </a:lnTo>
                  <a:lnTo>
                    <a:pt x="3" y="16"/>
                  </a:lnTo>
                  <a:lnTo>
                    <a:pt x="9" y="25"/>
                  </a:lnTo>
                  <a:lnTo>
                    <a:pt x="10" y="24"/>
                  </a:lnTo>
                  <a:lnTo>
                    <a:pt x="14" y="24"/>
                  </a:lnTo>
                  <a:lnTo>
                    <a:pt x="15" y="23"/>
                  </a:lnTo>
                  <a:lnTo>
                    <a:pt x="17" y="23"/>
                  </a:lnTo>
                  <a:lnTo>
                    <a:pt x="23" y="32"/>
                  </a:lnTo>
                  <a:lnTo>
                    <a:pt x="23" y="20"/>
                  </a:lnTo>
                  <a:lnTo>
                    <a:pt x="25" y="20"/>
                  </a:lnTo>
                  <a:lnTo>
                    <a:pt x="29" y="19"/>
                  </a:lnTo>
                  <a:lnTo>
                    <a:pt x="30" y="19"/>
                  </a:lnTo>
                  <a:lnTo>
                    <a:pt x="34" y="17"/>
                  </a:lnTo>
                  <a:lnTo>
                    <a:pt x="36" y="16"/>
                  </a:lnTo>
                  <a:lnTo>
                    <a:pt x="38" y="16"/>
                  </a:lnTo>
                  <a:lnTo>
                    <a:pt x="41" y="15"/>
                  </a:lnTo>
                  <a:lnTo>
                    <a:pt x="46" y="25"/>
                  </a:lnTo>
                  <a:lnTo>
                    <a:pt x="46" y="14"/>
                  </a:lnTo>
                  <a:lnTo>
                    <a:pt x="50" y="24"/>
                  </a:lnTo>
                  <a:lnTo>
                    <a:pt x="50" y="12"/>
                  </a:lnTo>
                  <a:lnTo>
                    <a:pt x="50" y="2"/>
                  </a:lnTo>
                  <a:lnTo>
                    <a:pt x="54" y="11"/>
                  </a:lnTo>
                  <a:lnTo>
                    <a:pt x="54" y="1"/>
                  </a:lnTo>
                  <a:lnTo>
                    <a:pt x="55" y="1"/>
                  </a:lnTo>
                  <a:lnTo>
                    <a:pt x="57" y="0"/>
                  </a:lnTo>
                  <a:lnTo>
                    <a:pt x="59" y="0"/>
                  </a:lnTo>
                </a:path>
              </a:pathLst>
            </a:custGeom>
            <a:noFill/>
            <a:ln w="12700" cap="rnd">
              <a:solidFill>
                <a:srgbClr val="FFFFFF"/>
              </a:solidFill>
              <a:round/>
              <a:headEnd/>
              <a:tailEnd/>
            </a:ln>
          </p:spPr>
          <p:txBody>
            <a:bodyPr/>
            <a:lstStyle/>
            <a:p>
              <a:endParaRPr lang="en-GB"/>
            </a:p>
          </p:txBody>
        </p:sp>
        <p:sp>
          <p:nvSpPr>
            <p:cNvPr id="20544" name="Freeform 63"/>
            <p:cNvSpPr>
              <a:spLocks/>
            </p:cNvSpPr>
            <p:nvPr/>
          </p:nvSpPr>
          <p:spPr bwMode="auto">
            <a:xfrm>
              <a:off x="2607" y="2680"/>
              <a:ext cx="63" cy="35"/>
            </a:xfrm>
            <a:custGeom>
              <a:avLst/>
              <a:gdLst>
                <a:gd name="T0" fmla="*/ 2 w 63"/>
                <a:gd name="T1" fmla="*/ 19 h 35"/>
                <a:gd name="T2" fmla="*/ 49 w 63"/>
                <a:gd name="T3" fmla="*/ 1 h 35"/>
                <a:gd name="T4" fmla="*/ 51 w 63"/>
                <a:gd name="T5" fmla="*/ 0 h 35"/>
                <a:gd name="T6" fmla="*/ 54 w 63"/>
                <a:gd name="T7" fmla="*/ 0 h 35"/>
                <a:gd name="T8" fmla="*/ 58 w 63"/>
                <a:gd name="T9" fmla="*/ 6 h 35"/>
                <a:gd name="T10" fmla="*/ 60 w 63"/>
                <a:gd name="T11" fmla="*/ 10 h 35"/>
                <a:gd name="T12" fmla="*/ 62 w 63"/>
                <a:gd name="T13" fmla="*/ 14 h 35"/>
                <a:gd name="T14" fmla="*/ 60 w 63"/>
                <a:gd name="T15" fmla="*/ 15 h 35"/>
                <a:gd name="T16" fmla="*/ 11 w 63"/>
                <a:gd name="T17" fmla="*/ 34 h 35"/>
                <a:gd name="T18" fmla="*/ 10 w 63"/>
                <a:gd name="T19" fmla="*/ 30 h 35"/>
                <a:gd name="T20" fmla="*/ 9 w 63"/>
                <a:gd name="T21" fmla="*/ 30 h 35"/>
                <a:gd name="T22" fmla="*/ 7 w 63"/>
                <a:gd name="T23" fmla="*/ 31 h 35"/>
                <a:gd name="T24" fmla="*/ 3 w 63"/>
                <a:gd name="T25" fmla="*/ 27 h 35"/>
                <a:gd name="T26" fmla="*/ 2 w 63"/>
                <a:gd name="T27" fmla="*/ 23 h 35"/>
                <a:gd name="T28" fmla="*/ 0 w 63"/>
                <a:gd name="T29" fmla="*/ 19 h 35"/>
                <a:gd name="T30" fmla="*/ 2 w 63"/>
                <a:gd name="T31" fmla="*/ 19 h 35"/>
                <a:gd name="T32" fmla="*/ 2 w 63"/>
                <a:gd name="T33" fmla="*/ 19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3"/>
                <a:gd name="T52" fmla="*/ 0 h 35"/>
                <a:gd name="T53" fmla="*/ 63 w 63"/>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3" h="35">
                  <a:moveTo>
                    <a:pt x="2" y="19"/>
                  </a:moveTo>
                  <a:lnTo>
                    <a:pt x="49" y="1"/>
                  </a:lnTo>
                  <a:lnTo>
                    <a:pt x="51" y="0"/>
                  </a:lnTo>
                  <a:lnTo>
                    <a:pt x="54" y="0"/>
                  </a:lnTo>
                  <a:lnTo>
                    <a:pt x="58" y="6"/>
                  </a:lnTo>
                  <a:lnTo>
                    <a:pt x="60" y="10"/>
                  </a:lnTo>
                  <a:lnTo>
                    <a:pt x="62" y="14"/>
                  </a:lnTo>
                  <a:lnTo>
                    <a:pt x="60" y="15"/>
                  </a:lnTo>
                  <a:lnTo>
                    <a:pt x="11" y="34"/>
                  </a:lnTo>
                  <a:lnTo>
                    <a:pt x="10" y="30"/>
                  </a:lnTo>
                  <a:lnTo>
                    <a:pt x="9" y="30"/>
                  </a:lnTo>
                  <a:lnTo>
                    <a:pt x="7" y="31"/>
                  </a:lnTo>
                  <a:lnTo>
                    <a:pt x="3" y="27"/>
                  </a:lnTo>
                  <a:lnTo>
                    <a:pt x="2" y="23"/>
                  </a:lnTo>
                  <a:lnTo>
                    <a:pt x="0" y="19"/>
                  </a:lnTo>
                  <a:lnTo>
                    <a:pt x="2" y="19"/>
                  </a:lnTo>
                </a:path>
              </a:pathLst>
            </a:custGeom>
            <a:solidFill>
              <a:srgbClr val="FFFFFF"/>
            </a:solidFill>
            <a:ln w="12700" cap="rnd">
              <a:noFill/>
              <a:round/>
              <a:headEnd/>
              <a:tailEnd/>
            </a:ln>
          </p:spPr>
          <p:txBody>
            <a:bodyPr/>
            <a:lstStyle/>
            <a:p>
              <a:endParaRPr lang="en-GB"/>
            </a:p>
          </p:txBody>
        </p:sp>
        <p:sp>
          <p:nvSpPr>
            <p:cNvPr id="20545" name="Freeform 64"/>
            <p:cNvSpPr>
              <a:spLocks/>
            </p:cNvSpPr>
            <p:nvPr/>
          </p:nvSpPr>
          <p:spPr bwMode="auto">
            <a:xfrm>
              <a:off x="2607" y="2680"/>
              <a:ext cx="63" cy="35"/>
            </a:xfrm>
            <a:custGeom>
              <a:avLst/>
              <a:gdLst>
                <a:gd name="T0" fmla="*/ 2 w 63"/>
                <a:gd name="T1" fmla="*/ 19 h 35"/>
                <a:gd name="T2" fmla="*/ 49 w 63"/>
                <a:gd name="T3" fmla="*/ 1 h 35"/>
                <a:gd name="T4" fmla="*/ 51 w 63"/>
                <a:gd name="T5" fmla="*/ 0 h 35"/>
                <a:gd name="T6" fmla="*/ 54 w 63"/>
                <a:gd name="T7" fmla="*/ 0 h 35"/>
                <a:gd name="T8" fmla="*/ 58 w 63"/>
                <a:gd name="T9" fmla="*/ 6 h 35"/>
                <a:gd name="T10" fmla="*/ 60 w 63"/>
                <a:gd name="T11" fmla="*/ 10 h 35"/>
                <a:gd name="T12" fmla="*/ 62 w 63"/>
                <a:gd name="T13" fmla="*/ 14 h 35"/>
                <a:gd name="T14" fmla="*/ 60 w 63"/>
                <a:gd name="T15" fmla="*/ 15 h 35"/>
                <a:gd name="T16" fmla="*/ 11 w 63"/>
                <a:gd name="T17" fmla="*/ 34 h 35"/>
                <a:gd name="T18" fmla="*/ 10 w 63"/>
                <a:gd name="T19" fmla="*/ 30 h 35"/>
                <a:gd name="T20" fmla="*/ 9 w 63"/>
                <a:gd name="T21" fmla="*/ 30 h 35"/>
                <a:gd name="T22" fmla="*/ 7 w 63"/>
                <a:gd name="T23" fmla="*/ 31 h 35"/>
                <a:gd name="T24" fmla="*/ 3 w 63"/>
                <a:gd name="T25" fmla="*/ 27 h 35"/>
                <a:gd name="T26" fmla="*/ 2 w 63"/>
                <a:gd name="T27" fmla="*/ 23 h 35"/>
                <a:gd name="T28" fmla="*/ 0 w 63"/>
                <a:gd name="T29" fmla="*/ 19 h 35"/>
                <a:gd name="T30" fmla="*/ 2 w 63"/>
                <a:gd name="T31" fmla="*/ 19 h 35"/>
                <a:gd name="T32" fmla="*/ 2 w 63"/>
                <a:gd name="T33" fmla="*/ 19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3"/>
                <a:gd name="T52" fmla="*/ 0 h 35"/>
                <a:gd name="T53" fmla="*/ 63 w 63"/>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3" h="35">
                  <a:moveTo>
                    <a:pt x="2" y="19"/>
                  </a:moveTo>
                  <a:lnTo>
                    <a:pt x="49" y="1"/>
                  </a:lnTo>
                  <a:lnTo>
                    <a:pt x="51" y="0"/>
                  </a:lnTo>
                  <a:lnTo>
                    <a:pt x="54" y="0"/>
                  </a:lnTo>
                  <a:lnTo>
                    <a:pt x="58" y="6"/>
                  </a:lnTo>
                  <a:lnTo>
                    <a:pt x="60" y="10"/>
                  </a:lnTo>
                  <a:lnTo>
                    <a:pt x="62" y="14"/>
                  </a:lnTo>
                  <a:lnTo>
                    <a:pt x="60" y="15"/>
                  </a:lnTo>
                  <a:lnTo>
                    <a:pt x="11" y="34"/>
                  </a:lnTo>
                  <a:lnTo>
                    <a:pt x="10" y="30"/>
                  </a:lnTo>
                  <a:lnTo>
                    <a:pt x="9" y="30"/>
                  </a:lnTo>
                  <a:lnTo>
                    <a:pt x="7" y="31"/>
                  </a:lnTo>
                  <a:lnTo>
                    <a:pt x="3" y="27"/>
                  </a:lnTo>
                  <a:lnTo>
                    <a:pt x="2" y="23"/>
                  </a:lnTo>
                  <a:lnTo>
                    <a:pt x="0" y="19"/>
                  </a:lnTo>
                  <a:lnTo>
                    <a:pt x="2" y="19"/>
                  </a:lnTo>
                </a:path>
              </a:pathLst>
            </a:custGeom>
            <a:noFill/>
            <a:ln w="12700" cap="rnd">
              <a:solidFill>
                <a:srgbClr val="FFFFFF"/>
              </a:solidFill>
              <a:round/>
              <a:headEnd/>
              <a:tailEnd/>
            </a:ln>
          </p:spPr>
          <p:txBody>
            <a:bodyPr/>
            <a:lstStyle/>
            <a:p>
              <a:endParaRPr lang="en-GB"/>
            </a:p>
          </p:txBody>
        </p:sp>
        <p:sp>
          <p:nvSpPr>
            <p:cNvPr id="20546" name="Line 65"/>
            <p:cNvSpPr>
              <a:spLocks noChangeShapeType="1"/>
            </p:cNvSpPr>
            <p:nvPr/>
          </p:nvSpPr>
          <p:spPr bwMode="auto">
            <a:xfrm flipH="1" flipV="1">
              <a:off x="2620" y="2706"/>
              <a:ext cx="194" cy="83"/>
            </a:xfrm>
            <a:prstGeom prst="line">
              <a:avLst/>
            </a:prstGeom>
            <a:noFill/>
            <a:ln w="12700">
              <a:solidFill>
                <a:srgbClr val="000000"/>
              </a:solidFill>
              <a:round/>
              <a:headEnd/>
              <a:tailEnd/>
            </a:ln>
          </p:spPr>
          <p:txBody>
            <a:bodyPr/>
            <a:lstStyle/>
            <a:p>
              <a:endParaRPr lang="en-US"/>
            </a:p>
          </p:txBody>
        </p:sp>
        <p:sp>
          <p:nvSpPr>
            <p:cNvPr id="20547" name="Freeform 66"/>
            <p:cNvSpPr>
              <a:spLocks/>
            </p:cNvSpPr>
            <p:nvPr/>
          </p:nvSpPr>
          <p:spPr bwMode="auto">
            <a:xfrm>
              <a:off x="2672" y="2692"/>
              <a:ext cx="231" cy="98"/>
            </a:xfrm>
            <a:custGeom>
              <a:avLst/>
              <a:gdLst>
                <a:gd name="T0" fmla="*/ 6 w 231"/>
                <a:gd name="T1" fmla="*/ 0 h 98"/>
                <a:gd name="T2" fmla="*/ 0 w 231"/>
                <a:gd name="T3" fmla="*/ 1 h 98"/>
                <a:gd name="T4" fmla="*/ 213 w 231"/>
                <a:gd name="T5" fmla="*/ 93 h 98"/>
                <a:gd name="T6" fmla="*/ 217 w 231"/>
                <a:gd name="T7" fmla="*/ 93 h 98"/>
                <a:gd name="T8" fmla="*/ 219 w 231"/>
                <a:gd name="T9" fmla="*/ 93 h 98"/>
                <a:gd name="T10" fmla="*/ 221 w 231"/>
                <a:gd name="T11" fmla="*/ 95 h 98"/>
                <a:gd name="T12" fmla="*/ 225 w 231"/>
                <a:gd name="T13" fmla="*/ 97 h 98"/>
                <a:gd name="T14" fmla="*/ 227 w 231"/>
                <a:gd name="T15" fmla="*/ 97 h 98"/>
                <a:gd name="T16" fmla="*/ 230 w 231"/>
                <a:gd name="T17" fmla="*/ 95 h 98"/>
                <a:gd name="T18" fmla="*/ 228 w 231"/>
                <a:gd name="T19" fmla="*/ 94 h 98"/>
                <a:gd name="T20" fmla="*/ 226 w 231"/>
                <a:gd name="T21" fmla="*/ 93 h 98"/>
                <a:gd name="T22" fmla="*/ 223 w 231"/>
                <a:gd name="T23" fmla="*/ 93 h 98"/>
                <a:gd name="T24" fmla="*/ 6 w 231"/>
                <a:gd name="T25" fmla="*/ 0 h 98"/>
                <a:gd name="T26" fmla="*/ 6 w 231"/>
                <a:gd name="T27" fmla="*/ 0 h 9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1"/>
                <a:gd name="T43" fmla="*/ 0 h 98"/>
                <a:gd name="T44" fmla="*/ 231 w 231"/>
                <a:gd name="T45" fmla="*/ 98 h 9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1" h="98">
                  <a:moveTo>
                    <a:pt x="6" y="0"/>
                  </a:moveTo>
                  <a:lnTo>
                    <a:pt x="0" y="1"/>
                  </a:lnTo>
                  <a:lnTo>
                    <a:pt x="213" y="93"/>
                  </a:lnTo>
                  <a:lnTo>
                    <a:pt x="217" y="93"/>
                  </a:lnTo>
                  <a:lnTo>
                    <a:pt x="219" y="93"/>
                  </a:lnTo>
                  <a:lnTo>
                    <a:pt x="221" y="95"/>
                  </a:lnTo>
                  <a:lnTo>
                    <a:pt x="225" y="97"/>
                  </a:lnTo>
                  <a:lnTo>
                    <a:pt x="227" y="97"/>
                  </a:lnTo>
                  <a:lnTo>
                    <a:pt x="230" y="95"/>
                  </a:lnTo>
                  <a:lnTo>
                    <a:pt x="228" y="94"/>
                  </a:lnTo>
                  <a:lnTo>
                    <a:pt x="226" y="93"/>
                  </a:lnTo>
                  <a:lnTo>
                    <a:pt x="223" y="93"/>
                  </a:lnTo>
                  <a:lnTo>
                    <a:pt x="6" y="0"/>
                  </a:lnTo>
                </a:path>
              </a:pathLst>
            </a:custGeom>
            <a:solidFill>
              <a:srgbClr val="FFFFFF"/>
            </a:solidFill>
            <a:ln w="12700" cap="rnd">
              <a:noFill/>
              <a:round/>
              <a:headEnd/>
              <a:tailEnd/>
            </a:ln>
          </p:spPr>
          <p:txBody>
            <a:bodyPr/>
            <a:lstStyle/>
            <a:p>
              <a:endParaRPr lang="en-GB"/>
            </a:p>
          </p:txBody>
        </p:sp>
        <p:sp>
          <p:nvSpPr>
            <p:cNvPr id="20548" name="Freeform 67"/>
            <p:cNvSpPr>
              <a:spLocks/>
            </p:cNvSpPr>
            <p:nvPr/>
          </p:nvSpPr>
          <p:spPr bwMode="auto">
            <a:xfrm>
              <a:off x="2672" y="2692"/>
              <a:ext cx="231" cy="98"/>
            </a:xfrm>
            <a:custGeom>
              <a:avLst/>
              <a:gdLst>
                <a:gd name="T0" fmla="*/ 6 w 231"/>
                <a:gd name="T1" fmla="*/ 0 h 98"/>
                <a:gd name="T2" fmla="*/ 0 w 231"/>
                <a:gd name="T3" fmla="*/ 1 h 98"/>
                <a:gd name="T4" fmla="*/ 213 w 231"/>
                <a:gd name="T5" fmla="*/ 93 h 98"/>
                <a:gd name="T6" fmla="*/ 217 w 231"/>
                <a:gd name="T7" fmla="*/ 93 h 98"/>
                <a:gd name="T8" fmla="*/ 219 w 231"/>
                <a:gd name="T9" fmla="*/ 93 h 98"/>
                <a:gd name="T10" fmla="*/ 221 w 231"/>
                <a:gd name="T11" fmla="*/ 95 h 98"/>
                <a:gd name="T12" fmla="*/ 225 w 231"/>
                <a:gd name="T13" fmla="*/ 97 h 98"/>
                <a:gd name="T14" fmla="*/ 227 w 231"/>
                <a:gd name="T15" fmla="*/ 97 h 98"/>
                <a:gd name="T16" fmla="*/ 230 w 231"/>
                <a:gd name="T17" fmla="*/ 95 h 98"/>
                <a:gd name="T18" fmla="*/ 228 w 231"/>
                <a:gd name="T19" fmla="*/ 94 h 98"/>
                <a:gd name="T20" fmla="*/ 226 w 231"/>
                <a:gd name="T21" fmla="*/ 93 h 98"/>
                <a:gd name="T22" fmla="*/ 223 w 231"/>
                <a:gd name="T23" fmla="*/ 93 h 98"/>
                <a:gd name="T24" fmla="*/ 6 w 231"/>
                <a:gd name="T25" fmla="*/ 0 h 98"/>
                <a:gd name="T26" fmla="*/ 6 w 231"/>
                <a:gd name="T27" fmla="*/ 0 h 9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1"/>
                <a:gd name="T43" fmla="*/ 0 h 98"/>
                <a:gd name="T44" fmla="*/ 231 w 231"/>
                <a:gd name="T45" fmla="*/ 98 h 9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1" h="98">
                  <a:moveTo>
                    <a:pt x="6" y="0"/>
                  </a:moveTo>
                  <a:lnTo>
                    <a:pt x="0" y="1"/>
                  </a:lnTo>
                  <a:lnTo>
                    <a:pt x="213" y="93"/>
                  </a:lnTo>
                  <a:lnTo>
                    <a:pt x="217" y="93"/>
                  </a:lnTo>
                  <a:lnTo>
                    <a:pt x="219" y="93"/>
                  </a:lnTo>
                  <a:lnTo>
                    <a:pt x="221" y="95"/>
                  </a:lnTo>
                  <a:lnTo>
                    <a:pt x="225" y="97"/>
                  </a:lnTo>
                  <a:lnTo>
                    <a:pt x="227" y="97"/>
                  </a:lnTo>
                  <a:lnTo>
                    <a:pt x="230" y="95"/>
                  </a:lnTo>
                  <a:lnTo>
                    <a:pt x="228" y="94"/>
                  </a:lnTo>
                  <a:lnTo>
                    <a:pt x="226" y="93"/>
                  </a:lnTo>
                  <a:lnTo>
                    <a:pt x="223" y="93"/>
                  </a:lnTo>
                  <a:lnTo>
                    <a:pt x="6" y="0"/>
                  </a:lnTo>
                </a:path>
              </a:pathLst>
            </a:custGeom>
            <a:noFill/>
            <a:ln w="12700" cap="rnd">
              <a:solidFill>
                <a:srgbClr val="FFFFFF"/>
              </a:solidFill>
              <a:round/>
              <a:headEnd/>
              <a:tailEnd/>
            </a:ln>
          </p:spPr>
          <p:txBody>
            <a:bodyPr/>
            <a:lstStyle/>
            <a:p>
              <a:endParaRPr lang="en-GB"/>
            </a:p>
          </p:txBody>
        </p:sp>
        <p:sp>
          <p:nvSpPr>
            <p:cNvPr id="20549" name="Freeform 68"/>
            <p:cNvSpPr>
              <a:spLocks/>
            </p:cNvSpPr>
            <p:nvPr/>
          </p:nvSpPr>
          <p:spPr bwMode="auto">
            <a:xfrm>
              <a:off x="3164" y="2925"/>
              <a:ext cx="146" cy="47"/>
            </a:xfrm>
            <a:custGeom>
              <a:avLst/>
              <a:gdLst>
                <a:gd name="T0" fmla="*/ 73 w 146"/>
                <a:gd name="T1" fmla="*/ 0 h 47"/>
                <a:gd name="T2" fmla="*/ 67 w 146"/>
                <a:gd name="T3" fmla="*/ 3 h 47"/>
                <a:gd name="T4" fmla="*/ 61 w 146"/>
                <a:gd name="T5" fmla="*/ 5 h 47"/>
                <a:gd name="T6" fmla="*/ 53 w 146"/>
                <a:gd name="T7" fmla="*/ 9 h 47"/>
                <a:gd name="T8" fmla="*/ 45 w 146"/>
                <a:gd name="T9" fmla="*/ 13 h 47"/>
                <a:gd name="T10" fmla="*/ 37 w 146"/>
                <a:gd name="T11" fmla="*/ 14 h 47"/>
                <a:gd name="T12" fmla="*/ 26 w 146"/>
                <a:gd name="T13" fmla="*/ 17 h 47"/>
                <a:gd name="T14" fmla="*/ 18 w 146"/>
                <a:gd name="T15" fmla="*/ 19 h 47"/>
                <a:gd name="T16" fmla="*/ 8 w 146"/>
                <a:gd name="T17" fmla="*/ 21 h 47"/>
                <a:gd name="T18" fmla="*/ 11 w 146"/>
                <a:gd name="T19" fmla="*/ 23 h 47"/>
                <a:gd name="T20" fmla="*/ 11 w 146"/>
                <a:gd name="T21" fmla="*/ 27 h 47"/>
                <a:gd name="T22" fmla="*/ 10 w 146"/>
                <a:gd name="T23" fmla="*/ 30 h 47"/>
                <a:gd name="T24" fmla="*/ 9 w 146"/>
                <a:gd name="T25" fmla="*/ 31 h 47"/>
                <a:gd name="T26" fmla="*/ 10 w 146"/>
                <a:gd name="T27" fmla="*/ 32 h 47"/>
                <a:gd name="T28" fmla="*/ 8 w 146"/>
                <a:gd name="T29" fmla="*/ 35 h 47"/>
                <a:gd name="T30" fmla="*/ 5 w 146"/>
                <a:gd name="T31" fmla="*/ 36 h 47"/>
                <a:gd name="T32" fmla="*/ 4 w 146"/>
                <a:gd name="T33" fmla="*/ 40 h 47"/>
                <a:gd name="T34" fmla="*/ 2 w 146"/>
                <a:gd name="T35" fmla="*/ 40 h 47"/>
                <a:gd name="T36" fmla="*/ 0 w 146"/>
                <a:gd name="T37" fmla="*/ 44 h 47"/>
                <a:gd name="T38" fmla="*/ 4 w 146"/>
                <a:gd name="T39" fmla="*/ 46 h 47"/>
                <a:gd name="T40" fmla="*/ 10 w 146"/>
                <a:gd name="T41" fmla="*/ 46 h 47"/>
                <a:gd name="T42" fmla="*/ 17 w 146"/>
                <a:gd name="T43" fmla="*/ 44 h 47"/>
                <a:gd name="T44" fmla="*/ 25 w 146"/>
                <a:gd name="T45" fmla="*/ 42 h 47"/>
                <a:gd name="T46" fmla="*/ 35 w 146"/>
                <a:gd name="T47" fmla="*/ 40 h 47"/>
                <a:gd name="T48" fmla="*/ 45 w 146"/>
                <a:gd name="T49" fmla="*/ 39 h 47"/>
                <a:gd name="T50" fmla="*/ 53 w 146"/>
                <a:gd name="T51" fmla="*/ 35 h 47"/>
                <a:gd name="T52" fmla="*/ 62 w 146"/>
                <a:gd name="T53" fmla="*/ 32 h 47"/>
                <a:gd name="T54" fmla="*/ 70 w 146"/>
                <a:gd name="T55" fmla="*/ 31 h 47"/>
                <a:gd name="T56" fmla="*/ 77 w 146"/>
                <a:gd name="T57" fmla="*/ 27 h 47"/>
                <a:gd name="T58" fmla="*/ 83 w 146"/>
                <a:gd name="T59" fmla="*/ 26 h 47"/>
                <a:gd name="T60" fmla="*/ 92 w 146"/>
                <a:gd name="T61" fmla="*/ 22 h 47"/>
                <a:gd name="T62" fmla="*/ 100 w 146"/>
                <a:gd name="T63" fmla="*/ 21 h 47"/>
                <a:gd name="T64" fmla="*/ 109 w 146"/>
                <a:gd name="T65" fmla="*/ 18 h 47"/>
                <a:gd name="T66" fmla="*/ 118 w 146"/>
                <a:gd name="T67" fmla="*/ 14 h 47"/>
                <a:gd name="T68" fmla="*/ 126 w 146"/>
                <a:gd name="T69" fmla="*/ 13 h 47"/>
                <a:gd name="T70" fmla="*/ 132 w 146"/>
                <a:gd name="T71" fmla="*/ 9 h 47"/>
                <a:gd name="T72" fmla="*/ 140 w 146"/>
                <a:gd name="T73" fmla="*/ 5 h 47"/>
                <a:gd name="T74" fmla="*/ 142 w 146"/>
                <a:gd name="T75" fmla="*/ 2 h 47"/>
                <a:gd name="T76" fmla="*/ 139 w 146"/>
                <a:gd name="T77" fmla="*/ 1 h 47"/>
                <a:gd name="T78" fmla="*/ 133 w 146"/>
                <a:gd name="T79" fmla="*/ 1 h 47"/>
                <a:gd name="T80" fmla="*/ 128 w 146"/>
                <a:gd name="T81" fmla="*/ 1 h 47"/>
                <a:gd name="T82" fmla="*/ 122 w 146"/>
                <a:gd name="T83" fmla="*/ 1 h 47"/>
                <a:gd name="T84" fmla="*/ 117 w 146"/>
                <a:gd name="T85" fmla="*/ 1 h 47"/>
                <a:gd name="T86" fmla="*/ 111 w 146"/>
                <a:gd name="T87" fmla="*/ 2 h 47"/>
                <a:gd name="T88" fmla="*/ 106 w 146"/>
                <a:gd name="T89" fmla="*/ 2 h 47"/>
                <a:gd name="T90" fmla="*/ 100 w 146"/>
                <a:gd name="T91" fmla="*/ 2 h 47"/>
                <a:gd name="T92" fmla="*/ 96 w 146"/>
                <a:gd name="T93" fmla="*/ 3 h 47"/>
                <a:gd name="T94" fmla="*/ 89 w 146"/>
                <a:gd name="T95" fmla="*/ 2 h 47"/>
                <a:gd name="T96" fmla="*/ 80 w 146"/>
                <a:gd name="T97" fmla="*/ 1 h 47"/>
                <a:gd name="T98" fmla="*/ 74 w 146"/>
                <a:gd name="T99" fmla="*/ 0 h 47"/>
                <a:gd name="T100" fmla="*/ 73 w 146"/>
                <a:gd name="T101" fmla="*/ 1 h 4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46"/>
                <a:gd name="T154" fmla="*/ 0 h 47"/>
                <a:gd name="T155" fmla="*/ 146 w 146"/>
                <a:gd name="T156" fmla="*/ 47 h 4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46" h="47">
                  <a:moveTo>
                    <a:pt x="73" y="1"/>
                  </a:moveTo>
                  <a:lnTo>
                    <a:pt x="73" y="0"/>
                  </a:lnTo>
                  <a:lnTo>
                    <a:pt x="70" y="1"/>
                  </a:lnTo>
                  <a:lnTo>
                    <a:pt x="67" y="3"/>
                  </a:lnTo>
                  <a:lnTo>
                    <a:pt x="63" y="3"/>
                  </a:lnTo>
                  <a:lnTo>
                    <a:pt x="61" y="5"/>
                  </a:lnTo>
                  <a:lnTo>
                    <a:pt x="58" y="7"/>
                  </a:lnTo>
                  <a:lnTo>
                    <a:pt x="53" y="9"/>
                  </a:lnTo>
                  <a:lnTo>
                    <a:pt x="48" y="10"/>
                  </a:lnTo>
                  <a:lnTo>
                    <a:pt x="45" y="13"/>
                  </a:lnTo>
                  <a:lnTo>
                    <a:pt x="41" y="14"/>
                  </a:lnTo>
                  <a:lnTo>
                    <a:pt x="37" y="14"/>
                  </a:lnTo>
                  <a:lnTo>
                    <a:pt x="31" y="15"/>
                  </a:lnTo>
                  <a:lnTo>
                    <a:pt x="26" y="17"/>
                  </a:lnTo>
                  <a:lnTo>
                    <a:pt x="23" y="18"/>
                  </a:lnTo>
                  <a:lnTo>
                    <a:pt x="18" y="19"/>
                  </a:lnTo>
                  <a:lnTo>
                    <a:pt x="13" y="19"/>
                  </a:lnTo>
                  <a:lnTo>
                    <a:pt x="8" y="21"/>
                  </a:lnTo>
                  <a:lnTo>
                    <a:pt x="9" y="21"/>
                  </a:lnTo>
                  <a:lnTo>
                    <a:pt x="11" y="23"/>
                  </a:lnTo>
                  <a:lnTo>
                    <a:pt x="10" y="26"/>
                  </a:lnTo>
                  <a:lnTo>
                    <a:pt x="11" y="27"/>
                  </a:lnTo>
                  <a:lnTo>
                    <a:pt x="11" y="28"/>
                  </a:lnTo>
                  <a:lnTo>
                    <a:pt x="10" y="30"/>
                  </a:lnTo>
                  <a:lnTo>
                    <a:pt x="10" y="31"/>
                  </a:lnTo>
                  <a:lnTo>
                    <a:pt x="9" y="31"/>
                  </a:lnTo>
                  <a:lnTo>
                    <a:pt x="10" y="31"/>
                  </a:lnTo>
                  <a:lnTo>
                    <a:pt x="10" y="32"/>
                  </a:lnTo>
                  <a:lnTo>
                    <a:pt x="9" y="32"/>
                  </a:lnTo>
                  <a:lnTo>
                    <a:pt x="8" y="35"/>
                  </a:lnTo>
                  <a:lnTo>
                    <a:pt x="6" y="36"/>
                  </a:lnTo>
                  <a:lnTo>
                    <a:pt x="5" y="36"/>
                  </a:lnTo>
                  <a:lnTo>
                    <a:pt x="4" y="38"/>
                  </a:lnTo>
                  <a:lnTo>
                    <a:pt x="4" y="40"/>
                  </a:lnTo>
                  <a:lnTo>
                    <a:pt x="3" y="39"/>
                  </a:lnTo>
                  <a:lnTo>
                    <a:pt x="2" y="40"/>
                  </a:lnTo>
                  <a:lnTo>
                    <a:pt x="0" y="43"/>
                  </a:lnTo>
                  <a:lnTo>
                    <a:pt x="0" y="44"/>
                  </a:lnTo>
                  <a:lnTo>
                    <a:pt x="3" y="46"/>
                  </a:lnTo>
                  <a:lnTo>
                    <a:pt x="4" y="46"/>
                  </a:lnTo>
                  <a:lnTo>
                    <a:pt x="6" y="46"/>
                  </a:lnTo>
                  <a:lnTo>
                    <a:pt x="10" y="46"/>
                  </a:lnTo>
                  <a:lnTo>
                    <a:pt x="12" y="46"/>
                  </a:lnTo>
                  <a:lnTo>
                    <a:pt x="17" y="44"/>
                  </a:lnTo>
                  <a:lnTo>
                    <a:pt x="22" y="43"/>
                  </a:lnTo>
                  <a:lnTo>
                    <a:pt x="25" y="42"/>
                  </a:lnTo>
                  <a:lnTo>
                    <a:pt x="30" y="42"/>
                  </a:lnTo>
                  <a:lnTo>
                    <a:pt x="35" y="40"/>
                  </a:lnTo>
                  <a:lnTo>
                    <a:pt x="40" y="40"/>
                  </a:lnTo>
                  <a:lnTo>
                    <a:pt x="45" y="39"/>
                  </a:lnTo>
                  <a:lnTo>
                    <a:pt x="48" y="38"/>
                  </a:lnTo>
                  <a:lnTo>
                    <a:pt x="53" y="35"/>
                  </a:lnTo>
                  <a:lnTo>
                    <a:pt x="58" y="34"/>
                  </a:lnTo>
                  <a:lnTo>
                    <a:pt x="62" y="32"/>
                  </a:lnTo>
                  <a:lnTo>
                    <a:pt x="66" y="31"/>
                  </a:lnTo>
                  <a:lnTo>
                    <a:pt x="70" y="31"/>
                  </a:lnTo>
                  <a:lnTo>
                    <a:pt x="75" y="30"/>
                  </a:lnTo>
                  <a:lnTo>
                    <a:pt x="77" y="27"/>
                  </a:lnTo>
                  <a:lnTo>
                    <a:pt x="81" y="26"/>
                  </a:lnTo>
                  <a:lnTo>
                    <a:pt x="83" y="26"/>
                  </a:lnTo>
                  <a:lnTo>
                    <a:pt x="88" y="23"/>
                  </a:lnTo>
                  <a:lnTo>
                    <a:pt x="92" y="22"/>
                  </a:lnTo>
                  <a:lnTo>
                    <a:pt x="97" y="21"/>
                  </a:lnTo>
                  <a:lnTo>
                    <a:pt x="100" y="21"/>
                  </a:lnTo>
                  <a:lnTo>
                    <a:pt x="105" y="19"/>
                  </a:lnTo>
                  <a:lnTo>
                    <a:pt x="109" y="18"/>
                  </a:lnTo>
                  <a:lnTo>
                    <a:pt x="112" y="17"/>
                  </a:lnTo>
                  <a:lnTo>
                    <a:pt x="118" y="14"/>
                  </a:lnTo>
                  <a:lnTo>
                    <a:pt x="121" y="14"/>
                  </a:lnTo>
                  <a:lnTo>
                    <a:pt x="126" y="13"/>
                  </a:lnTo>
                  <a:lnTo>
                    <a:pt x="129" y="9"/>
                  </a:lnTo>
                  <a:lnTo>
                    <a:pt x="132" y="9"/>
                  </a:lnTo>
                  <a:lnTo>
                    <a:pt x="136" y="7"/>
                  </a:lnTo>
                  <a:lnTo>
                    <a:pt x="140" y="5"/>
                  </a:lnTo>
                  <a:lnTo>
                    <a:pt x="145" y="3"/>
                  </a:lnTo>
                  <a:lnTo>
                    <a:pt x="142" y="2"/>
                  </a:lnTo>
                  <a:lnTo>
                    <a:pt x="140" y="2"/>
                  </a:lnTo>
                  <a:lnTo>
                    <a:pt x="139" y="1"/>
                  </a:lnTo>
                  <a:lnTo>
                    <a:pt x="138" y="1"/>
                  </a:lnTo>
                  <a:lnTo>
                    <a:pt x="133" y="1"/>
                  </a:lnTo>
                  <a:lnTo>
                    <a:pt x="132" y="0"/>
                  </a:lnTo>
                  <a:lnTo>
                    <a:pt x="128" y="1"/>
                  </a:lnTo>
                  <a:lnTo>
                    <a:pt x="122" y="0"/>
                  </a:lnTo>
                  <a:lnTo>
                    <a:pt x="122" y="1"/>
                  </a:lnTo>
                  <a:lnTo>
                    <a:pt x="120" y="2"/>
                  </a:lnTo>
                  <a:lnTo>
                    <a:pt x="117" y="1"/>
                  </a:lnTo>
                  <a:lnTo>
                    <a:pt x="114" y="2"/>
                  </a:lnTo>
                  <a:lnTo>
                    <a:pt x="111" y="2"/>
                  </a:lnTo>
                  <a:lnTo>
                    <a:pt x="109" y="1"/>
                  </a:lnTo>
                  <a:lnTo>
                    <a:pt x="106" y="2"/>
                  </a:lnTo>
                  <a:lnTo>
                    <a:pt x="104" y="1"/>
                  </a:lnTo>
                  <a:lnTo>
                    <a:pt x="100" y="2"/>
                  </a:lnTo>
                  <a:lnTo>
                    <a:pt x="98" y="3"/>
                  </a:lnTo>
                  <a:lnTo>
                    <a:pt x="96" y="3"/>
                  </a:lnTo>
                  <a:lnTo>
                    <a:pt x="93" y="3"/>
                  </a:lnTo>
                  <a:lnTo>
                    <a:pt x="89" y="2"/>
                  </a:lnTo>
                  <a:lnTo>
                    <a:pt x="84" y="2"/>
                  </a:lnTo>
                  <a:lnTo>
                    <a:pt x="80" y="1"/>
                  </a:lnTo>
                  <a:lnTo>
                    <a:pt x="78" y="1"/>
                  </a:lnTo>
                  <a:lnTo>
                    <a:pt x="74" y="0"/>
                  </a:lnTo>
                  <a:lnTo>
                    <a:pt x="73" y="1"/>
                  </a:lnTo>
                </a:path>
              </a:pathLst>
            </a:custGeom>
            <a:solidFill>
              <a:srgbClr val="ABABAB"/>
            </a:solidFill>
            <a:ln w="12700" cap="rnd">
              <a:noFill/>
              <a:round/>
              <a:headEnd/>
              <a:tailEnd/>
            </a:ln>
          </p:spPr>
          <p:txBody>
            <a:bodyPr/>
            <a:lstStyle/>
            <a:p>
              <a:endParaRPr lang="en-GB"/>
            </a:p>
          </p:txBody>
        </p:sp>
        <p:sp>
          <p:nvSpPr>
            <p:cNvPr id="20550" name="Freeform 69"/>
            <p:cNvSpPr>
              <a:spLocks/>
            </p:cNvSpPr>
            <p:nvPr/>
          </p:nvSpPr>
          <p:spPr bwMode="auto">
            <a:xfrm>
              <a:off x="3164" y="2925"/>
              <a:ext cx="146" cy="47"/>
            </a:xfrm>
            <a:custGeom>
              <a:avLst/>
              <a:gdLst>
                <a:gd name="T0" fmla="*/ 73 w 146"/>
                <a:gd name="T1" fmla="*/ 0 h 47"/>
                <a:gd name="T2" fmla="*/ 67 w 146"/>
                <a:gd name="T3" fmla="*/ 3 h 47"/>
                <a:gd name="T4" fmla="*/ 61 w 146"/>
                <a:gd name="T5" fmla="*/ 5 h 47"/>
                <a:gd name="T6" fmla="*/ 53 w 146"/>
                <a:gd name="T7" fmla="*/ 9 h 47"/>
                <a:gd name="T8" fmla="*/ 45 w 146"/>
                <a:gd name="T9" fmla="*/ 13 h 47"/>
                <a:gd name="T10" fmla="*/ 37 w 146"/>
                <a:gd name="T11" fmla="*/ 14 h 47"/>
                <a:gd name="T12" fmla="*/ 26 w 146"/>
                <a:gd name="T13" fmla="*/ 17 h 47"/>
                <a:gd name="T14" fmla="*/ 18 w 146"/>
                <a:gd name="T15" fmla="*/ 19 h 47"/>
                <a:gd name="T16" fmla="*/ 8 w 146"/>
                <a:gd name="T17" fmla="*/ 21 h 47"/>
                <a:gd name="T18" fmla="*/ 11 w 146"/>
                <a:gd name="T19" fmla="*/ 23 h 47"/>
                <a:gd name="T20" fmla="*/ 11 w 146"/>
                <a:gd name="T21" fmla="*/ 27 h 47"/>
                <a:gd name="T22" fmla="*/ 10 w 146"/>
                <a:gd name="T23" fmla="*/ 30 h 47"/>
                <a:gd name="T24" fmla="*/ 9 w 146"/>
                <a:gd name="T25" fmla="*/ 31 h 47"/>
                <a:gd name="T26" fmla="*/ 10 w 146"/>
                <a:gd name="T27" fmla="*/ 32 h 47"/>
                <a:gd name="T28" fmla="*/ 8 w 146"/>
                <a:gd name="T29" fmla="*/ 35 h 47"/>
                <a:gd name="T30" fmla="*/ 5 w 146"/>
                <a:gd name="T31" fmla="*/ 36 h 47"/>
                <a:gd name="T32" fmla="*/ 4 w 146"/>
                <a:gd name="T33" fmla="*/ 40 h 47"/>
                <a:gd name="T34" fmla="*/ 2 w 146"/>
                <a:gd name="T35" fmla="*/ 40 h 47"/>
                <a:gd name="T36" fmla="*/ 0 w 146"/>
                <a:gd name="T37" fmla="*/ 44 h 47"/>
                <a:gd name="T38" fmla="*/ 4 w 146"/>
                <a:gd name="T39" fmla="*/ 46 h 47"/>
                <a:gd name="T40" fmla="*/ 10 w 146"/>
                <a:gd name="T41" fmla="*/ 46 h 47"/>
                <a:gd name="T42" fmla="*/ 17 w 146"/>
                <a:gd name="T43" fmla="*/ 44 h 47"/>
                <a:gd name="T44" fmla="*/ 25 w 146"/>
                <a:gd name="T45" fmla="*/ 42 h 47"/>
                <a:gd name="T46" fmla="*/ 35 w 146"/>
                <a:gd name="T47" fmla="*/ 40 h 47"/>
                <a:gd name="T48" fmla="*/ 45 w 146"/>
                <a:gd name="T49" fmla="*/ 39 h 47"/>
                <a:gd name="T50" fmla="*/ 53 w 146"/>
                <a:gd name="T51" fmla="*/ 35 h 47"/>
                <a:gd name="T52" fmla="*/ 62 w 146"/>
                <a:gd name="T53" fmla="*/ 32 h 47"/>
                <a:gd name="T54" fmla="*/ 70 w 146"/>
                <a:gd name="T55" fmla="*/ 31 h 47"/>
                <a:gd name="T56" fmla="*/ 77 w 146"/>
                <a:gd name="T57" fmla="*/ 27 h 47"/>
                <a:gd name="T58" fmla="*/ 83 w 146"/>
                <a:gd name="T59" fmla="*/ 26 h 47"/>
                <a:gd name="T60" fmla="*/ 92 w 146"/>
                <a:gd name="T61" fmla="*/ 22 h 47"/>
                <a:gd name="T62" fmla="*/ 100 w 146"/>
                <a:gd name="T63" fmla="*/ 21 h 47"/>
                <a:gd name="T64" fmla="*/ 109 w 146"/>
                <a:gd name="T65" fmla="*/ 18 h 47"/>
                <a:gd name="T66" fmla="*/ 118 w 146"/>
                <a:gd name="T67" fmla="*/ 14 h 47"/>
                <a:gd name="T68" fmla="*/ 126 w 146"/>
                <a:gd name="T69" fmla="*/ 13 h 47"/>
                <a:gd name="T70" fmla="*/ 132 w 146"/>
                <a:gd name="T71" fmla="*/ 9 h 47"/>
                <a:gd name="T72" fmla="*/ 140 w 146"/>
                <a:gd name="T73" fmla="*/ 5 h 47"/>
                <a:gd name="T74" fmla="*/ 142 w 146"/>
                <a:gd name="T75" fmla="*/ 2 h 47"/>
                <a:gd name="T76" fmla="*/ 139 w 146"/>
                <a:gd name="T77" fmla="*/ 1 h 47"/>
                <a:gd name="T78" fmla="*/ 133 w 146"/>
                <a:gd name="T79" fmla="*/ 1 h 47"/>
                <a:gd name="T80" fmla="*/ 128 w 146"/>
                <a:gd name="T81" fmla="*/ 1 h 47"/>
                <a:gd name="T82" fmla="*/ 122 w 146"/>
                <a:gd name="T83" fmla="*/ 1 h 47"/>
                <a:gd name="T84" fmla="*/ 117 w 146"/>
                <a:gd name="T85" fmla="*/ 1 h 47"/>
                <a:gd name="T86" fmla="*/ 111 w 146"/>
                <a:gd name="T87" fmla="*/ 2 h 47"/>
                <a:gd name="T88" fmla="*/ 106 w 146"/>
                <a:gd name="T89" fmla="*/ 2 h 47"/>
                <a:gd name="T90" fmla="*/ 100 w 146"/>
                <a:gd name="T91" fmla="*/ 2 h 47"/>
                <a:gd name="T92" fmla="*/ 96 w 146"/>
                <a:gd name="T93" fmla="*/ 3 h 47"/>
                <a:gd name="T94" fmla="*/ 89 w 146"/>
                <a:gd name="T95" fmla="*/ 2 h 47"/>
                <a:gd name="T96" fmla="*/ 80 w 146"/>
                <a:gd name="T97" fmla="*/ 1 h 47"/>
                <a:gd name="T98" fmla="*/ 74 w 146"/>
                <a:gd name="T99" fmla="*/ 0 h 47"/>
                <a:gd name="T100" fmla="*/ 73 w 146"/>
                <a:gd name="T101" fmla="*/ 1 h 4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46"/>
                <a:gd name="T154" fmla="*/ 0 h 47"/>
                <a:gd name="T155" fmla="*/ 146 w 146"/>
                <a:gd name="T156" fmla="*/ 47 h 47"/>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46" h="47">
                  <a:moveTo>
                    <a:pt x="73" y="1"/>
                  </a:moveTo>
                  <a:lnTo>
                    <a:pt x="73" y="0"/>
                  </a:lnTo>
                  <a:lnTo>
                    <a:pt x="70" y="1"/>
                  </a:lnTo>
                  <a:lnTo>
                    <a:pt x="67" y="3"/>
                  </a:lnTo>
                  <a:lnTo>
                    <a:pt x="63" y="3"/>
                  </a:lnTo>
                  <a:lnTo>
                    <a:pt x="61" y="5"/>
                  </a:lnTo>
                  <a:lnTo>
                    <a:pt x="58" y="7"/>
                  </a:lnTo>
                  <a:lnTo>
                    <a:pt x="53" y="9"/>
                  </a:lnTo>
                  <a:lnTo>
                    <a:pt x="48" y="10"/>
                  </a:lnTo>
                  <a:lnTo>
                    <a:pt x="45" y="13"/>
                  </a:lnTo>
                  <a:lnTo>
                    <a:pt x="41" y="14"/>
                  </a:lnTo>
                  <a:lnTo>
                    <a:pt x="37" y="14"/>
                  </a:lnTo>
                  <a:lnTo>
                    <a:pt x="31" y="15"/>
                  </a:lnTo>
                  <a:lnTo>
                    <a:pt x="26" y="17"/>
                  </a:lnTo>
                  <a:lnTo>
                    <a:pt x="23" y="18"/>
                  </a:lnTo>
                  <a:lnTo>
                    <a:pt x="18" y="19"/>
                  </a:lnTo>
                  <a:lnTo>
                    <a:pt x="13" y="19"/>
                  </a:lnTo>
                  <a:lnTo>
                    <a:pt x="8" y="21"/>
                  </a:lnTo>
                  <a:lnTo>
                    <a:pt x="9" y="21"/>
                  </a:lnTo>
                  <a:lnTo>
                    <a:pt x="11" y="23"/>
                  </a:lnTo>
                  <a:lnTo>
                    <a:pt x="10" y="26"/>
                  </a:lnTo>
                  <a:lnTo>
                    <a:pt x="11" y="27"/>
                  </a:lnTo>
                  <a:lnTo>
                    <a:pt x="11" y="28"/>
                  </a:lnTo>
                  <a:lnTo>
                    <a:pt x="10" y="30"/>
                  </a:lnTo>
                  <a:lnTo>
                    <a:pt x="10" y="31"/>
                  </a:lnTo>
                  <a:lnTo>
                    <a:pt x="9" y="31"/>
                  </a:lnTo>
                  <a:lnTo>
                    <a:pt x="10" y="31"/>
                  </a:lnTo>
                  <a:lnTo>
                    <a:pt x="10" y="32"/>
                  </a:lnTo>
                  <a:lnTo>
                    <a:pt x="9" y="32"/>
                  </a:lnTo>
                  <a:lnTo>
                    <a:pt x="8" y="35"/>
                  </a:lnTo>
                  <a:lnTo>
                    <a:pt x="6" y="36"/>
                  </a:lnTo>
                  <a:lnTo>
                    <a:pt x="5" y="36"/>
                  </a:lnTo>
                  <a:lnTo>
                    <a:pt x="4" y="38"/>
                  </a:lnTo>
                  <a:lnTo>
                    <a:pt x="4" y="40"/>
                  </a:lnTo>
                  <a:lnTo>
                    <a:pt x="3" y="39"/>
                  </a:lnTo>
                  <a:lnTo>
                    <a:pt x="2" y="40"/>
                  </a:lnTo>
                  <a:lnTo>
                    <a:pt x="0" y="43"/>
                  </a:lnTo>
                  <a:lnTo>
                    <a:pt x="0" y="44"/>
                  </a:lnTo>
                  <a:lnTo>
                    <a:pt x="3" y="46"/>
                  </a:lnTo>
                  <a:lnTo>
                    <a:pt x="4" y="46"/>
                  </a:lnTo>
                  <a:lnTo>
                    <a:pt x="6" y="46"/>
                  </a:lnTo>
                  <a:lnTo>
                    <a:pt x="10" y="46"/>
                  </a:lnTo>
                  <a:lnTo>
                    <a:pt x="12" y="46"/>
                  </a:lnTo>
                  <a:lnTo>
                    <a:pt x="17" y="44"/>
                  </a:lnTo>
                  <a:lnTo>
                    <a:pt x="22" y="43"/>
                  </a:lnTo>
                  <a:lnTo>
                    <a:pt x="25" y="42"/>
                  </a:lnTo>
                  <a:lnTo>
                    <a:pt x="30" y="42"/>
                  </a:lnTo>
                  <a:lnTo>
                    <a:pt x="35" y="40"/>
                  </a:lnTo>
                  <a:lnTo>
                    <a:pt x="40" y="40"/>
                  </a:lnTo>
                  <a:lnTo>
                    <a:pt x="45" y="39"/>
                  </a:lnTo>
                  <a:lnTo>
                    <a:pt x="48" y="38"/>
                  </a:lnTo>
                  <a:lnTo>
                    <a:pt x="53" y="35"/>
                  </a:lnTo>
                  <a:lnTo>
                    <a:pt x="58" y="34"/>
                  </a:lnTo>
                  <a:lnTo>
                    <a:pt x="62" y="32"/>
                  </a:lnTo>
                  <a:lnTo>
                    <a:pt x="66" y="31"/>
                  </a:lnTo>
                  <a:lnTo>
                    <a:pt x="70" y="31"/>
                  </a:lnTo>
                  <a:lnTo>
                    <a:pt x="75" y="30"/>
                  </a:lnTo>
                  <a:lnTo>
                    <a:pt x="77" y="27"/>
                  </a:lnTo>
                  <a:lnTo>
                    <a:pt x="81" y="26"/>
                  </a:lnTo>
                  <a:lnTo>
                    <a:pt x="83" y="26"/>
                  </a:lnTo>
                  <a:lnTo>
                    <a:pt x="88" y="23"/>
                  </a:lnTo>
                  <a:lnTo>
                    <a:pt x="92" y="22"/>
                  </a:lnTo>
                  <a:lnTo>
                    <a:pt x="97" y="21"/>
                  </a:lnTo>
                  <a:lnTo>
                    <a:pt x="100" y="21"/>
                  </a:lnTo>
                  <a:lnTo>
                    <a:pt x="105" y="19"/>
                  </a:lnTo>
                  <a:lnTo>
                    <a:pt x="109" y="18"/>
                  </a:lnTo>
                  <a:lnTo>
                    <a:pt x="112" y="17"/>
                  </a:lnTo>
                  <a:lnTo>
                    <a:pt x="118" y="14"/>
                  </a:lnTo>
                  <a:lnTo>
                    <a:pt x="121" y="14"/>
                  </a:lnTo>
                  <a:lnTo>
                    <a:pt x="126" y="13"/>
                  </a:lnTo>
                  <a:lnTo>
                    <a:pt x="129" y="9"/>
                  </a:lnTo>
                  <a:lnTo>
                    <a:pt x="132" y="9"/>
                  </a:lnTo>
                  <a:lnTo>
                    <a:pt x="136" y="7"/>
                  </a:lnTo>
                  <a:lnTo>
                    <a:pt x="140" y="5"/>
                  </a:lnTo>
                  <a:lnTo>
                    <a:pt x="145" y="3"/>
                  </a:lnTo>
                  <a:lnTo>
                    <a:pt x="142" y="2"/>
                  </a:lnTo>
                  <a:lnTo>
                    <a:pt x="140" y="2"/>
                  </a:lnTo>
                  <a:lnTo>
                    <a:pt x="139" y="1"/>
                  </a:lnTo>
                  <a:lnTo>
                    <a:pt x="138" y="1"/>
                  </a:lnTo>
                  <a:lnTo>
                    <a:pt x="133" y="1"/>
                  </a:lnTo>
                  <a:lnTo>
                    <a:pt x="132" y="0"/>
                  </a:lnTo>
                  <a:lnTo>
                    <a:pt x="128" y="1"/>
                  </a:lnTo>
                  <a:lnTo>
                    <a:pt x="122" y="0"/>
                  </a:lnTo>
                  <a:lnTo>
                    <a:pt x="122" y="1"/>
                  </a:lnTo>
                  <a:lnTo>
                    <a:pt x="120" y="2"/>
                  </a:lnTo>
                  <a:lnTo>
                    <a:pt x="117" y="1"/>
                  </a:lnTo>
                  <a:lnTo>
                    <a:pt x="114" y="2"/>
                  </a:lnTo>
                  <a:lnTo>
                    <a:pt x="111" y="2"/>
                  </a:lnTo>
                  <a:lnTo>
                    <a:pt x="109" y="1"/>
                  </a:lnTo>
                  <a:lnTo>
                    <a:pt x="106" y="2"/>
                  </a:lnTo>
                  <a:lnTo>
                    <a:pt x="104" y="1"/>
                  </a:lnTo>
                  <a:lnTo>
                    <a:pt x="100" y="2"/>
                  </a:lnTo>
                  <a:lnTo>
                    <a:pt x="98" y="3"/>
                  </a:lnTo>
                  <a:lnTo>
                    <a:pt x="96" y="3"/>
                  </a:lnTo>
                  <a:lnTo>
                    <a:pt x="93" y="3"/>
                  </a:lnTo>
                  <a:lnTo>
                    <a:pt x="89" y="2"/>
                  </a:lnTo>
                  <a:lnTo>
                    <a:pt x="84" y="2"/>
                  </a:lnTo>
                  <a:lnTo>
                    <a:pt x="80" y="1"/>
                  </a:lnTo>
                  <a:lnTo>
                    <a:pt x="78" y="1"/>
                  </a:lnTo>
                  <a:lnTo>
                    <a:pt x="74" y="0"/>
                  </a:lnTo>
                  <a:lnTo>
                    <a:pt x="73" y="1"/>
                  </a:lnTo>
                </a:path>
              </a:pathLst>
            </a:custGeom>
            <a:noFill/>
            <a:ln w="12700" cap="rnd">
              <a:solidFill>
                <a:srgbClr val="000000"/>
              </a:solidFill>
              <a:round/>
              <a:headEnd/>
              <a:tailEnd/>
            </a:ln>
          </p:spPr>
          <p:txBody>
            <a:bodyPr/>
            <a:lstStyle/>
            <a:p>
              <a:endParaRPr lang="en-GB"/>
            </a:p>
          </p:txBody>
        </p:sp>
        <p:sp>
          <p:nvSpPr>
            <p:cNvPr id="20551" name="Freeform 70"/>
            <p:cNvSpPr>
              <a:spLocks/>
            </p:cNvSpPr>
            <p:nvPr/>
          </p:nvSpPr>
          <p:spPr bwMode="auto">
            <a:xfrm>
              <a:off x="3197" y="2960"/>
              <a:ext cx="56" cy="22"/>
            </a:xfrm>
            <a:custGeom>
              <a:avLst/>
              <a:gdLst>
                <a:gd name="T0" fmla="*/ 0 w 56"/>
                <a:gd name="T1" fmla="*/ 15 h 22"/>
                <a:gd name="T2" fmla="*/ 55 w 56"/>
                <a:gd name="T3" fmla="*/ 21 h 22"/>
                <a:gd name="T4" fmla="*/ 44 w 56"/>
                <a:gd name="T5" fmla="*/ 0 h 22"/>
                <a:gd name="T6" fmla="*/ 0 w 56"/>
                <a:gd name="T7" fmla="*/ 15 h 22"/>
                <a:gd name="T8" fmla="*/ 0 w 56"/>
                <a:gd name="T9" fmla="*/ 15 h 22"/>
                <a:gd name="T10" fmla="*/ 0 60000 65536"/>
                <a:gd name="T11" fmla="*/ 0 60000 65536"/>
                <a:gd name="T12" fmla="*/ 0 60000 65536"/>
                <a:gd name="T13" fmla="*/ 0 60000 65536"/>
                <a:gd name="T14" fmla="*/ 0 60000 65536"/>
                <a:gd name="T15" fmla="*/ 0 w 56"/>
                <a:gd name="T16" fmla="*/ 0 h 22"/>
                <a:gd name="T17" fmla="*/ 56 w 56"/>
                <a:gd name="T18" fmla="*/ 22 h 22"/>
              </a:gdLst>
              <a:ahLst/>
              <a:cxnLst>
                <a:cxn ang="T10">
                  <a:pos x="T0" y="T1"/>
                </a:cxn>
                <a:cxn ang="T11">
                  <a:pos x="T2" y="T3"/>
                </a:cxn>
                <a:cxn ang="T12">
                  <a:pos x="T4" y="T5"/>
                </a:cxn>
                <a:cxn ang="T13">
                  <a:pos x="T6" y="T7"/>
                </a:cxn>
                <a:cxn ang="T14">
                  <a:pos x="T8" y="T9"/>
                </a:cxn>
              </a:cxnLst>
              <a:rect l="T15" t="T16" r="T17" b="T18"/>
              <a:pathLst>
                <a:path w="56" h="22">
                  <a:moveTo>
                    <a:pt x="0" y="15"/>
                  </a:moveTo>
                  <a:lnTo>
                    <a:pt x="55" y="21"/>
                  </a:lnTo>
                  <a:lnTo>
                    <a:pt x="44" y="0"/>
                  </a:lnTo>
                  <a:lnTo>
                    <a:pt x="0" y="15"/>
                  </a:lnTo>
                </a:path>
              </a:pathLst>
            </a:custGeom>
            <a:solidFill>
              <a:srgbClr val="000000"/>
            </a:solidFill>
            <a:ln w="12700" cap="rnd">
              <a:noFill/>
              <a:round/>
              <a:headEnd/>
              <a:tailEnd/>
            </a:ln>
          </p:spPr>
          <p:txBody>
            <a:bodyPr/>
            <a:lstStyle/>
            <a:p>
              <a:endParaRPr lang="en-GB"/>
            </a:p>
          </p:txBody>
        </p:sp>
        <p:sp>
          <p:nvSpPr>
            <p:cNvPr id="20552" name="Freeform 71"/>
            <p:cNvSpPr>
              <a:spLocks/>
            </p:cNvSpPr>
            <p:nvPr/>
          </p:nvSpPr>
          <p:spPr bwMode="auto">
            <a:xfrm>
              <a:off x="3197" y="2960"/>
              <a:ext cx="56" cy="22"/>
            </a:xfrm>
            <a:custGeom>
              <a:avLst/>
              <a:gdLst>
                <a:gd name="T0" fmla="*/ 0 w 56"/>
                <a:gd name="T1" fmla="*/ 15 h 22"/>
                <a:gd name="T2" fmla="*/ 55 w 56"/>
                <a:gd name="T3" fmla="*/ 21 h 22"/>
                <a:gd name="T4" fmla="*/ 44 w 56"/>
                <a:gd name="T5" fmla="*/ 0 h 22"/>
                <a:gd name="T6" fmla="*/ 0 w 56"/>
                <a:gd name="T7" fmla="*/ 15 h 22"/>
                <a:gd name="T8" fmla="*/ 0 w 56"/>
                <a:gd name="T9" fmla="*/ 15 h 22"/>
                <a:gd name="T10" fmla="*/ 0 60000 65536"/>
                <a:gd name="T11" fmla="*/ 0 60000 65536"/>
                <a:gd name="T12" fmla="*/ 0 60000 65536"/>
                <a:gd name="T13" fmla="*/ 0 60000 65536"/>
                <a:gd name="T14" fmla="*/ 0 60000 65536"/>
                <a:gd name="T15" fmla="*/ 0 w 56"/>
                <a:gd name="T16" fmla="*/ 0 h 22"/>
                <a:gd name="T17" fmla="*/ 56 w 56"/>
                <a:gd name="T18" fmla="*/ 22 h 22"/>
              </a:gdLst>
              <a:ahLst/>
              <a:cxnLst>
                <a:cxn ang="T10">
                  <a:pos x="T0" y="T1"/>
                </a:cxn>
                <a:cxn ang="T11">
                  <a:pos x="T2" y="T3"/>
                </a:cxn>
                <a:cxn ang="T12">
                  <a:pos x="T4" y="T5"/>
                </a:cxn>
                <a:cxn ang="T13">
                  <a:pos x="T6" y="T7"/>
                </a:cxn>
                <a:cxn ang="T14">
                  <a:pos x="T8" y="T9"/>
                </a:cxn>
              </a:cxnLst>
              <a:rect l="T15" t="T16" r="T17" b="T18"/>
              <a:pathLst>
                <a:path w="56" h="22">
                  <a:moveTo>
                    <a:pt x="0" y="15"/>
                  </a:moveTo>
                  <a:lnTo>
                    <a:pt x="55" y="21"/>
                  </a:lnTo>
                  <a:lnTo>
                    <a:pt x="44" y="0"/>
                  </a:lnTo>
                  <a:lnTo>
                    <a:pt x="0" y="15"/>
                  </a:lnTo>
                </a:path>
              </a:pathLst>
            </a:custGeom>
            <a:noFill/>
            <a:ln w="12700" cap="rnd">
              <a:solidFill>
                <a:srgbClr val="000000"/>
              </a:solidFill>
              <a:round/>
              <a:headEnd/>
              <a:tailEnd/>
            </a:ln>
          </p:spPr>
          <p:txBody>
            <a:bodyPr/>
            <a:lstStyle/>
            <a:p>
              <a:endParaRPr lang="en-GB"/>
            </a:p>
          </p:txBody>
        </p:sp>
        <p:sp>
          <p:nvSpPr>
            <p:cNvPr id="20553" name="Freeform 72"/>
            <p:cNvSpPr>
              <a:spLocks/>
            </p:cNvSpPr>
            <p:nvPr/>
          </p:nvSpPr>
          <p:spPr bwMode="auto">
            <a:xfrm>
              <a:off x="3217" y="2929"/>
              <a:ext cx="42" cy="23"/>
            </a:xfrm>
            <a:custGeom>
              <a:avLst/>
              <a:gdLst>
                <a:gd name="T0" fmla="*/ 23 w 42"/>
                <a:gd name="T1" fmla="*/ 0 h 23"/>
                <a:gd name="T2" fmla="*/ 41 w 42"/>
                <a:gd name="T3" fmla="*/ 15 h 23"/>
                <a:gd name="T4" fmla="*/ 39 w 42"/>
                <a:gd name="T5" fmla="*/ 15 h 23"/>
                <a:gd name="T6" fmla="*/ 36 w 42"/>
                <a:gd name="T7" fmla="*/ 11 h 23"/>
                <a:gd name="T8" fmla="*/ 35 w 42"/>
                <a:gd name="T9" fmla="*/ 11 h 23"/>
                <a:gd name="T10" fmla="*/ 35 w 42"/>
                <a:gd name="T11" fmla="*/ 18 h 23"/>
                <a:gd name="T12" fmla="*/ 31 w 42"/>
                <a:gd name="T13" fmla="*/ 12 h 23"/>
                <a:gd name="T14" fmla="*/ 29 w 42"/>
                <a:gd name="T15" fmla="*/ 14 h 23"/>
                <a:gd name="T16" fmla="*/ 26 w 42"/>
                <a:gd name="T17" fmla="*/ 14 h 23"/>
                <a:gd name="T18" fmla="*/ 24 w 42"/>
                <a:gd name="T19" fmla="*/ 15 h 23"/>
                <a:gd name="T20" fmla="*/ 23 w 42"/>
                <a:gd name="T21" fmla="*/ 15 h 23"/>
                <a:gd name="T22" fmla="*/ 18 w 42"/>
                <a:gd name="T23" fmla="*/ 11 h 23"/>
                <a:gd name="T24" fmla="*/ 16 w 42"/>
                <a:gd name="T25" fmla="*/ 11 h 23"/>
                <a:gd name="T26" fmla="*/ 12 w 42"/>
                <a:gd name="T27" fmla="*/ 12 h 23"/>
                <a:gd name="T28" fmla="*/ 10 w 42"/>
                <a:gd name="T29" fmla="*/ 19 h 23"/>
                <a:gd name="T30" fmla="*/ 5 w 42"/>
                <a:gd name="T31" fmla="*/ 15 h 23"/>
                <a:gd name="T32" fmla="*/ 2 w 42"/>
                <a:gd name="T33" fmla="*/ 16 h 23"/>
                <a:gd name="T34" fmla="*/ 0 w 42"/>
                <a:gd name="T35" fmla="*/ 22 h 23"/>
                <a:gd name="T36" fmla="*/ 0 w 42"/>
                <a:gd name="T37" fmla="*/ 16 h 23"/>
                <a:gd name="T38" fmla="*/ 2 w 42"/>
                <a:gd name="T39" fmla="*/ 16 h 23"/>
                <a:gd name="T40" fmla="*/ 1 w 42"/>
                <a:gd name="T41" fmla="*/ 11 h 23"/>
                <a:gd name="T42" fmla="*/ 5 w 42"/>
                <a:gd name="T43" fmla="*/ 15 h 23"/>
                <a:gd name="T44" fmla="*/ 5 w 42"/>
                <a:gd name="T45" fmla="*/ 10 h 23"/>
                <a:gd name="T46" fmla="*/ 10 w 42"/>
                <a:gd name="T47" fmla="*/ 19 h 23"/>
                <a:gd name="T48" fmla="*/ 10 w 42"/>
                <a:gd name="T49" fmla="*/ 9 h 23"/>
                <a:gd name="T50" fmla="*/ 12 w 42"/>
                <a:gd name="T51" fmla="*/ 7 h 23"/>
                <a:gd name="T52" fmla="*/ 12 w 42"/>
                <a:gd name="T53" fmla="*/ 2 h 23"/>
                <a:gd name="T54" fmla="*/ 16 w 42"/>
                <a:gd name="T55" fmla="*/ 6 h 23"/>
                <a:gd name="T56" fmla="*/ 19 w 42"/>
                <a:gd name="T57" fmla="*/ 6 h 23"/>
                <a:gd name="T58" fmla="*/ 18 w 42"/>
                <a:gd name="T59" fmla="*/ 1 h 23"/>
                <a:gd name="T60" fmla="*/ 22 w 42"/>
                <a:gd name="T61" fmla="*/ 5 h 23"/>
                <a:gd name="T62" fmla="*/ 22 w 42"/>
                <a:gd name="T63" fmla="*/ 0 h 23"/>
                <a:gd name="T64" fmla="*/ 23 w 42"/>
                <a:gd name="T65" fmla="*/ 0 h 23"/>
                <a:gd name="T66" fmla="*/ 23 w 42"/>
                <a:gd name="T67" fmla="*/ 0 h 2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2"/>
                <a:gd name="T103" fmla="*/ 0 h 23"/>
                <a:gd name="T104" fmla="*/ 42 w 42"/>
                <a:gd name="T105" fmla="*/ 23 h 2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2" h="23">
                  <a:moveTo>
                    <a:pt x="23" y="0"/>
                  </a:moveTo>
                  <a:lnTo>
                    <a:pt x="41" y="15"/>
                  </a:lnTo>
                  <a:lnTo>
                    <a:pt x="39" y="15"/>
                  </a:lnTo>
                  <a:lnTo>
                    <a:pt x="36" y="11"/>
                  </a:lnTo>
                  <a:lnTo>
                    <a:pt x="35" y="11"/>
                  </a:lnTo>
                  <a:lnTo>
                    <a:pt x="35" y="18"/>
                  </a:lnTo>
                  <a:lnTo>
                    <a:pt x="31" y="12"/>
                  </a:lnTo>
                  <a:lnTo>
                    <a:pt x="29" y="14"/>
                  </a:lnTo>
                  <a:lnTo>
                    <a:pt x="26" y="14"/>
                  </a:lnTo>
                  <a:lnTo>
                    <a:pt x="24" y="15"/>
                  </a:lnTo>
                  <a:lnTo>
                    <a:pt x="23" y="15"/>
                  </a:lnTo>
                  <a:lnTo>
                    <a:pt x="18" y="11"/>
                  </a:lnTo>
                  <a:lnTo>
                    <a:pt x="16" y="11"/>
                  </a:lnTo>
                  <a:lnTo>
                    <a:pt x="12" y="12"/>
                  </a:lnTo>
                  <a:lnTo>
                    <a:pt x="10" y="19"/>
                  </a:lnTo>
                  <a:lnTo>
                    <a:pt x="5" y="15"/>
                  </a:lnTo>
                  <a:lnTo>
                    <a:pt x="2" y="16"/>
                  </a:lnTo>
                  <a:lnTo>
                    <a:pt x="0" y="22"/>
                  </a:lnTo>
                  <a:lnTo>
                    <a:pt x="0" y="16"/>
                  </a:lnTo>
                  <a:lnTo>
                    <a:pt x="2" y="16"/>
                  </a:lnTo>
                  <a:lnTo>
                    <a:pt x="1" y="11"/>
                  </a:lnTo>
                  <a:lnTo>
                    <a:pt x="5" y="15"/>
                  </a:lnTo>
                  <a:lnTo>
                    <a:pt x="5" y="10"/>
                  </a:lnTo>
                  <a:lnTo>
                    <a:pt x="10" y="19"/>
                  </a:lnTo>
                  <a:lnTo>
                    <a:pt x="10" y="9"/>
                  </a:lnTo>
                  <a:lnTo>
                    <a:pt x="12" y="7"/>
                  </a:lnTo>
                  <a:lnTo>
                    <a:pt x="12" y="2"/>
                  </a:lnTo>
                  <a:lnTo>
                    <a:pt x="16" y="6"/>
                  </a:lnTo>
                  <a:lnTo>
                    <a:pt x="19" y="6"/>
                  </a:lnTo>
                  <a:lnTo>
                    <a:pt x="18" y="1"/>
                  </a:lnTo>
                  <a:lnTo>
                    <a:pt x="22" y="5"/>
                  </a:lnTo>
                  <a:lnTo>
                    <a:pt x="22" y="0"/>
                  </a:lnTo>
                  <a:lnTo>
                    <a:pt x="23" y="0"/>
                  </a:lnTo>
                </a:path>
              </a:pathLst>
            </a:custGeom>
            <a:solidFill>
              <a:srgbClr val="000000"/>
            </a:solidFill>
            <a:ln w="12700" cap="rnd">
              <a:noFill/>
              <a:round/>
              <a:headEnd/>
              <a:tailEnd/>
            </a:ln>
          </p:spPr>
          <p:txBody>
            <a:bodyPr/>
            <a:lstStyle/>
            <a:p>
              <a:endParaRPr lang="en-GB"/>
            </a:p>
          </p:txBody>
        </p:sp>
        <p:sp>
          <p:nvSpPr>
            <p:cNvPr id="20554" name="Freeform 73"/>
            <p:cNvSpPr>
              <a:spLocks/>
            </p:cNvSpPr>
            <p:nvPr/>
          </p:nvSpPr>
          <p:spPr bwMode="auto">
            <a:xfrm>
              <a:off x="3217" y="2929"/>
              <a:ext cx="42" cy="23"/>
            </a:xfrm>
            <a:custGeom>
              <a:avLst/>
              <a:gdLst>
                <a:gd name="T0" fmla="*/ 23 w 42"/>
                <a:gd name="T1" fmla="*/ 0 h 23"/>
                <a:gd name="T2" fmla="*/ 41 w 42"/>
                <a:gd name="T3" fmla="*/ 15 h 23"/>
                <a:gd name="T4" fmla="*/ 39 w 42"/>
                <a:gd name="T5" fmla="*/ 15 h 23"/>
                <a:gd name="T6" fmla="*/ 36 w 42"/>
                <a:gd name="T7" fmla="*/ 11 h 23"/>
                <a:gd name="T8" fmla="*/ 35 w 42"/>
                <a:gd name="T9" fmla="*/ 11 h 23"/>
                <a:gd name="T10" fmla="*/ 35 w 42"/>
                <a:gd name="T11" fmla="*/ 18 h 23"/>
                <a:gd name="T12" fmla="*/ 31 w 42"/>
                <a:gd name="T13" fmla="*/ 12 h 23"/>
                <a:gd name="T14" fmla="*/ 29 w 42"/>
                <a:gd name="T15" fmla="*/ 14 h 23"/>
                <a:gd name="T16" fmla="*/ 26 w 42"/>
                <a:gd name="T17" fmla="*/ 14 h 23"/>
                <a:gd name="T18" fmla="*/ 24 w 42"/>
                <a:gd name="T19" fmla="*/ 15 h 23"/>
                <a:gd name="T20" fmla="*/ 23 w 42"/>
                <a:gd name="T21" fmla="*/ 15 h 23"/>
                <a:gd name="T22" fmla="*/ 18 w 42"/>
                <a:gd name="T23" fmla="*/ 11 h 23"/>
                <a:gd name="T24" fmla="*/ 16 w 42"/>
                <a:gd name="T25" fmla="*/ 11 h 23"/>
                <a:gd name="T26" fmla="*/ 12 w 42"/>
                <a:gd name="T27" fmla="*/ 12 h 23"/>
                <a:gd name="T28" fmla="*/ 10 w 42"/>
                <a:gd name="T29" fmla="*/ 19 h 23"/>
                <a:gd name="T30" fmla="*/ 5 w 42"/>
                <a:gd name="T31" fmla="*/ 15 h 23"/>
                <a:gd name="T32" fmla="*/ 2 w 42"/>
                <a:gd name="T33" fmla="*/ 16 h 23"/>
                <a:gd name="T34" fmla="*/ 0 w 42"/>
                <a:gd name="T35" fmla="*/ 22 h 23"/>
                <a:gd name="T36" fmla="*/ 0 w 42"/>
                <a:gd name="T37" fmla="*/ 16 h 23"/>
                <a:gd name="T38" fmla="*/ 2 w 42"/>
                <a:gd name="T39" fmla="*/ 16 h 23"/>
                <a:gd name="T40" fmla="*/ 1 w 42"/>
                <a:gd name="T41" fmla="*/ 11 h 23"/>
                <a:gd name="T42" fmla="*/ 5 w 42"/>
                <a:gd name="T43" fmla="*/ 15 h 23"/>
                <a:gd name="T44" fmla="*/ 5 w 42"/>
                <a:gd name="T45" fmla="*/ 10 h 23"/>
                <a:gd name="T46" fmla="*/ 10 w 42"/>
                <a:gd name="T47" fmla="*/ 19 h 23"/>
                <a:gd name="T48" fmla="*/ 10 w 42"/>
                <a:gd name="T49" fmla="*/ 9 h 23"/>
                <a:gd name="T50" fmla="*/ 12 w 42"/>
                <a:gd name="T51" fmla="*/ 7 h 23"/>
                <a:gd name="T52" fmla="*/ 12 w 42"/>
                <a:gd name="T53" fmla="*/ 2 h 23"/>
                <a:gd name="T54" fmla="*/ 16 w 42"/>
                <a:gd name="T55" fmla="*/ 6 h 23"/>
                <a:gd name="T56" fmla="*/ 19 w 42"/>
                <a:gd name="T57" fmla="*/ 6 h 23"/>
                <a:gd name="T58" fmla="*/ 18 w 42"/>
                <a:gd name="T59" fmla="*/ 1 h 23"/>
                <a:gd name="T60" fmla="*/ 22 w 42"/>
                <a:gd name="T61" fmla="*/ 5 h 23"/>
                <a:gd name="T62" fmla="*/ 22 w 42"/>
                <a:gd name="T63" fmla="*/ 0 h 23"/>
                <a:gd name="T64" fmla="*/ 23 w 42"/>
                <a:gd name="T65" fmla="*/ 0 h 23"/>
                <a:gd name="T66" fmla="*/ 23 w 42"/>
                <a:gd name="T67" fmla="*/ 0 h 2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2"/>
                <a:gd name="T103" fmla="*/ 0 h 23"/>
                <a:gd name="T104" fmla="*/ 42 w 42"/>
                <a:gd name="T105" fmla="*/ 23 h 2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2" h="23">
                  <a:moveTo>
                    <a:pt x="23" y="0"/>
                  </a:moveTo>
                  <a:lnTo>
                    <a:pt x="41" y="15"/>
                  </a:lnTo>
                  <a:lnTo>
                    <a:pt x="39" y="15"/>
                  </a:lnTo>
                  <a:lnTo>
                    <a:pt x="36" y="11"/>
                  </a:lnTo>
                  <a:lnTo>
                    <a:pt x="35" y="11"/>
                  </a:lnTo>
                  <a:lnTo>
                    <a:pt x="35" y="18"/>
                  </a:lnTo>
                  <a:lnTo>
                    <a:pt x="31" y="12"/>
                  </a:lnTo>
                  <a:lnTo>
                    <a:pt x="29" y="14"/>
                  </a:lnTo>
                  <a:lnTo>
                    <a:pt x="26" y="14"/>
                  </a:lnTo>
                  <a:lnTo>
                    <a:pt x="24" y="15"/>
                  </a:lnTo>
                  <a:lnTo>
                    <a:pt x="23" y="15"/>
                  </a:lnTo>
                  <a:lnTo>
                    <a:pt x="18" y="11"/>
                  </a:lnTo>
                  <a:lnTo>
                    <a:pt x="16" y="11"/>
                  </a:lnTo>
                  <a:lnTo>
                    <a:pt x="12" y="12"/>
                  </a:lnTo>
                  <a:lnTo>
                    <a:pt x="10" y="19"/>
                  </a:lnTo>
                  <a:lnTo>
                    <a:pt x="5" y="15"/>
                  </a:lnTo>
                  <a:lnTo>
                    <a:pt x="2" y="16"/>
                  </a:lnTo>
                  <a:lnTo>
                    <a:pt x="0" y="22"/>
                  </a:lnTo>
                  <a:lnTo>
                    <a:pt x="0" y="16"/>
                  </a:lnTo>
                  <a:lnTo>
                    <a:pt x="2" y="16"/>
                  </a:lnTo>
                  <a:lnTo>
                    <a:pt x="1" y="11"/>
                  </a:lnTo>
                  <a:lnTo>
                    <a:pt x="5" y="15"/>
                  </a:lnTo>
                  <a:lnTo>
                    <a:pt x="5" y="10"/>
                  </a:lnTo>
                  <a:lnTo>
                    <a:pt x="10" y="19"/>
                  </a:lnTo>
                  <a:lnTo>
                    <a:pt x="10" y="9"/>
                  </a:lnTo>
                  <a:lnTo>
                    <a:pt x="12" y="7"/>
                  </a:lnTo>
                  <a:lnTo>
                    <a:pt x="12" y="2"/>
                  </a:lnTo>
                  <a:lnTo>
                    <a:pt x="16" y="6"/>
                  </a:lnTo>
                  <a:lnTo>
                    <a:pt x="19" y="6"/>
                  </a:lnTo>
                  <a:lnTo>
                    <a:pt x="18" y="1"/>
                  </a:lnTo>
                  <a:lnTo>
                    <a:pt x="22" y="5"/>
                  </a:lnTo>
                  <a:lnTo>
                    <a:pt x="22" y="0"/>
                  </a:lnTo>
                  <a:lnTo>
                    <a:pt x="23" y="0"/>
                  </a:lnTo>
                </a:path>
              </a:pathLst>
            </a:custGeom>
            <a:noFill/>
            <a:ln w="12700" cap="rnd">
              <a:solidFill>
                <a:srgbClr val="000000"/>
              </a:solidFill>
              <a:round/>
              <a:headEnd/>
              <a:tailEnd/>
            </a:ln>
          </p:spPr>
          <p:txBody>
            <a:bodyPr/>
            <a:lstStyle/>
            <a:p>
              <a:endParaRPr lang="en-GB"/>
            </a:p>
          </p:txBody>
        </p:sp>
        <p:sp>
          <p:nvSpPr>
            <p:cNvPr id="20555" name="Freeform 74"/>
            <p:cNvSpPr>
              <a:spLocks/>
            </p:cNvSpPr>
            <p:nvPr/>
          </p:nvSpPr>
          <p:spPr bwMode="auto">
            <a:xfrm>
              <a:off x="3175" y="2956"/>
              <a:ext cx="34" cy="25"/>
            </a:xfrm>
            <a:custGeom>
              <a:avLst/>
              <a:gdLst>
                <a:gd name="T0" fmla="*/ 4 w 34"/>
                <a:gd name="T1" fmla="*/ 0 h 25"/>
                <a:gd name="T2" fmla="*/ 0 w 34"/>
                <a:gd name="T3" fmla="*/ 24 h 25"/>
                <a:gd name="T4" fmla="*/ 33 w 34"/>
                <a:gd name="T5" fmla="*/ 14 h 25"/>
                <a:gd name="T6" fmla="*/ 29 w 34"/>
                <a:gd name="T7" fmla="*/ 14 h 25"/>
                <a:gd name="T8" fmla="*/ 25 w 34"/>
                <a:gd name="T9" fmla="*/ 12 h 25"/>
                <a:gd name="T10" fmla="*/ 22 w 34"/>
                <a:gd name="T11" fmla="*/ 12 h 25"/>
                <a:gd name="T12" fmla="*/ 21 w 34"/>
                <a:gd name="T13" fmla="*/ 13 h 25"/>
                <a:gd name="T14" fmla="*/ 20 w 34"/>
                <a:gd name="T15" fmla="*/ 17 h 25"/>
                <a:gd name="T16" fmla="*/ 18 w 34"/>
                <a:gd name="T17" fmla="*/ 18 h 25"/>
                <a:gd name="T18" fmla="*/ 15 w 34"/>
                <a:gd name="T19" fmla="*/ 14 h 25"/>
                <a:gd name="T20" fmla="*/ 11 w 34"/>
                <a:gd name="T21" fmla="*/ 12 h 25"/>
                <a:gd name="T22" fmla="*/ 8 w 34"/>
                <a:gd name="T23" fmla="*/ 8 h 25"/>
                <a:gd name="T24" fmla="*/ 4 w 34"/>
                <a:gd name="T25" fmla="*/ 0 h 25"/>
                <a:gd name="T26" fmla="*/ 4 w 34"/>
                <a:gd name="T27" fmla="*/ 0 h 2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4"/>
                <a:gd name="T43" fmla="*/ 0 h 25"/>
                <a:gd name="T44" fmla="*/ 34 w 34"/>
                <a:gd name="T45" fmla="*/ 25 h 2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4" h="25">
                  <a:moveTo>
                    <a:pt x="4" y="0"/>
                  </a:moveTo>
                  <a:lnTo>
                    <a:pt x="0" y="24"/>
                  </a:lnTo>
                  <a:lnTo>
                    <a:pt x="33" y="14"/>
                  </a:lnTo>
                  <a:lnTo>
                    <a:pt x="29" y="14"/>
                  </a:lnTo>
                  <a:lnTo>
                    <a:pt x="25" y="12"/>
                  </a:lnTo>
                  <a:lnTo>
                    <a:pt x="22" y="12"/>
                  </a:lnTo>
                  <a:lnTo>
                    <a:pt x="21" y="13"/>
                  </a:lnTo>
                  <a:lnTo>
                    <a:pt x="20" y="17"/>
                  </a:lnTo>
                  <a:lnTo>
                    <a:pt x="18" y="18"/>
                  </a:lnTo>
                  <a:lnTo>
                    <a:pt x="15" y="14"/>
                  </a:lnTo>
                  <a:lnTo>
                    <a:pt x="11" y="12"/>
                  </a:lnTo>
                  <a:lnTo>
                    <a:pt x="8" y="8"/>
                  </a:lnTo>
                  <a:lnTo>
                    <a:pt x="4" y="0"/>
                  </a:lnTo>
                </a:path>
              </a:pathLst>
            </a:custGeom>
            <a:solidFill>
              <a:srgbClr val="000000"/>
            </a:solidFill>
            <a:ln w="12700" cap="rnd">
              <a:noFill/>
              <a:round/>
              <a:headEnd/>
              <a:tailEnd/>
            </a:ln>
          </p:spPr>
          <p:txBody>
            <a:bodyPr/>
            <a:lstStyle/>
            <a:p>
              <a:endParaRPr lang="en-GB"/>
            </a:p>
          </p:txBody>
        </p:sp>
        <p:sp>
          <p:nvSpPr>
            <p:cNvPr id="20556" name="Freeform 75"/>
            <p:cNvSpPr>
              <a:spLocks/>
            </p:cNvSpPr>
            <p:nvPr/>
          </p:nvSpPr>
          <p:spPr bwMode="auto">
            <a:xfrm>
              <a:off x="3175" y="2956"/>
              <a:ext cx="34" cy="25"/>
            </a:xfrm>
            <a:custGeom>
              <a:avLst/>
              <a:gdLst>
                <a:gd name="T0" fmla="*/ 4 w 34"/>
                <a:gd name="T1" fmla="*/ 0 h 25"/>
                <a:gd name="T2" fmla="*/ 0 w 34"/>
                <a:gd name="T3" fmla="*/ 24 h 25"/>
                <a:gd name="T4" fmla="*/ 33 w 34"/>
                <a:gd name="T5" fmla="*/ 14 h 25"/>
                <a:gd name="T6" fmla="*/ 29 w 34"/>
                <a:gd name="T7" fmla="*/ 14 h 25"/>
                <a:gd name="T8" fmla="*/ 25 w 34"/>
                <a:gd name="T9" fmla="*/ 12 h 25"/>
                <a:gd name="T10" fmla="*/ 22 w 34"/>
                <a:gd name="T11" fmla="*/ 12 h 25"/>
                <a:gd name="T12" fmla="*/ 21 w 34"/>
                <a:gd name="T13" fmla="*/ 13 h 25"/>
                <a:gd name="T14" fmla="*/ 20 w 34"/>
                <a:gd name="T15" fmla="*/ 17 h 25"/>
                <a:gd name="T16" fmla="*/ 18 w 34"/>
                <a:gd name="T17" fmla="*/ 18 h 25"/>
                <a:gd name="T18" fmla="*/ 15 w 34"/>
                <a:gd name="T19" fmla="*/ 14 h 25"/>
                <a:gd name="T20" fmla="*/ 11 w 34"/>
                <a:gd name="T21" fmla="*/ 12 h 25"/>
                <a:gd name="T22" fmla="*/ 8 w 34"/>
                <a:gd name="T23" fmla="*/ 8 h 25"/>
                <a:gd name="T24" fmla="*/ 4 w 34"/>
                <a:gd name="T25" fmla="*/ 0 h 25"/>
                <a:gd name="T26" fmla="*/ 4 w 34"/>
                <a:gd name="T27" fmla="*/ 0 h 2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4"/>
                <a:gd name="T43" fmla="*/ 0 h 25"/>
                <a:gd name="T44" fmla="*/ 34 w 34"/>
                <a:gd name="T45" fmla="*/ 25 h 2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4" h="25">
                  <a:moveTo>
                    <a:pt x="4" y="0"/>
                  </a:moveTo>
                  <a:lnTo>
                    <a:pt x="0" y="24"/>
                  </a:lnTo>
                  <a:lnTo>
                    <a:pt x="33" y="14"/>
                  </a:lnTo>
                  <a:lnTo>
                    <a:pt x="29" y="14"/>
                  </a:lnTo>
                  <a:lnTo>
                    <a:pt x="25" y="12"/>
                  </a:lnTo>
                  <a:lnTo>
                    <a:pt x="22" y="12"/>
                  </a:lnTo>
                  <a:lnTo>
                    <a:pt x="21" y="13"/>
                  </a:lnTo>
                  <a:lnTo>
                    <a:pt x="20" y="17"/>
                  </a:lnTo>
                  <a:lnTo>
                    <a:pt x="18" y="18"/>
                  </a:lnTo>
                  <a:lnTo>
                    <a:pt x="15" y="14"/>
                  </a:lnTo>
                  <a:lnTo>
                    <a:pt x="11" y="12"/>
                  </a:lnTo>
                  <a:lnTo>
                    <a:pt x="8" y="8"/>
                  </a:lnTo>
                  <a:lnTo>
                    <a:pt x="4" y="0"/>
                  </a:lnTo>
                </a:path>
              </a:pathLst>
            </a:custGeom>
            <a:noFill/>
            <a:ln w="12700" cap="rnd">
              <a:solidFill>
                <a:srgbClr val="000000"/>
              </a:solidFill>
              <a:round/>
              <a:headEnd/>
              <a:tailEnd/>
            </a:ln>
          </p:spPr>
          <p:txBody>
            <a:bodyPr/>
            <a:lstStyle/>
            <a:p>
              <a:endParaRPr lang="en-GB"/>
            </a:p>
          </p:txBody>
        </p:sp>
        <p:sp>
          <p:nvSpPr>
            <p:cNvPr id="20557" name="Freeform 76"/>
            <p:cNvSpPr>
              <a:spLocks/>
            </p:cNvSpPr>
            <p:nvPr/>
          </p:nvSpPr>
          <p:spPr bwMode="auto">
            <a:xfrm>
              <a:off x="3252" y="2930"/>
              <a:ext cx="35" cy="29"/>
            </a:xfrm>
            <a:custGeom>
              <a:avLst/>
              <a:gdLst>
                <a:gd name="T0" fmla="*/ 34 w 35"/>
                <a:gd name="T1" fmla="*/ 6 h 29"/>
                <a:gd name="T2" fmla="*/ 17 w 35"/>
                <a:gd name="T3" fmla="*/ 0 h 29"/>
                <a:gd name="T4" fmla="*/ 18 w 35"/>
                <a:gd name="T5" fmla="*/ 5 h 29"/>
                <a:gd name="T6" fmla="*/ 18 w 35"/>
                <a:gd name="T7" fmla="*/ 10 h 29"/>
                <a:gd name="T8" fmla="*/ 15 w 35"/>
                <a:gd name="T9" fmla="*/ 6 h 29"/>
                <a:gd name="T10" fmla="*/ 15 w 35"/>
                <a:gd name="T11" fmla="*/ 12 h 29"/>
                <a:gd name="T12" fmla="*/ 12 w 35"/>
                <a:gd name="T13" fmla="*/ 12 h 29"/>
                <a:gd name="T14" fmla="*/ 11 w 35"/>
                <a:gd name="T15" fmla="*/ 13 h 29"/>
                <a:gd name="T16" fmla="*/ 9 w 35"/>
                <a:gd name="T17" fmla="*/ 13 h 29"/>
                <a:gd name="T18" fmla="*/ 7 w 35"/>
                <a:gd name="T19" fmla="*/ 14 h 29"/>
                <a:gd name="T20" fmla="*/ 5 w 35"/>
                <a:gd name="T21" fmla="*/ 20 h 29"/>
                <a:gd name="T22" fmla="*/ 3 w 35"/>
                <a:gd name="T23" fmla="*/ 21 h 29"/>
                <a:gd name="T24" fmla="*/ 2 w 35"/>
                <a:gd name="T25" fmla="*/ 21 h 29"/>
                <a:gd name="T26" fmla="*/ 2 w 35"/>
                <a:gd name="T27" fmla="*/ 26 h 29"/>
                <a:gd name="T28" fmla="*/ 0 w 35"/>
                <a:gd name="T29" fmla="*/ 28 h 29"/>
                <a:gd name="T30" fmla="*/ 34 w 35"/>
                <a:gd name="T31" fmla="*/ 6 h 29"/>
                <a:gd name="T32" fmla="*/ 34 w 35"/>
                <a:gd name="T33" fmla="*/ 6 h 2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5"/>
                <a:gd name="T52" fmla="*/ 0 h 29"/>
                <a:gd name="T53" fmla="*/ 35 w 35"/>
                <a:gd name="T54" fmla="*/ 29 h 2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5" h="29">
                  <a:moveTo>
                    <a:pt x="34" y="6"/>
                  </a:moveTo>
                  <a:lnTo>
                    <a:pt x="17" y="0"/>
                  </a:lnTo>
                  <a:lnTo>
                    <a:pt x="18" y="5"/>
                  </a:lnTo>
                  <a:lnTo>
                    <a:pt x="18" y="10"/>
                  </a:lnTo>
                  <a:lnTo>
                    <a:pt x="15" y="6"/>
                  </a:lnTo>
                  <a:lnTo>
                    <a:pt x="15" y="12"/>
                  </a:lnTo>
                  <a:lnTo>
                    <a:pt x="12" y="12"/>
                  </a:lnTo>
                  <a:lnTo>
                    <a:pt x="11" y="13"/>
                  </a:lnTo>
                  <a:lnTo>
                    <a:pt x="9" y="13"/>
                  </a:lnTo>
                  <a:lnTo>
                    <a:pt x="7" y="14"/>
                  </a:lnTo>
                  <a:lnTo>
                    <a:pt x="5" y="20"/>
                  </a:lnTo>
                  <a:lnTo>
                    <a:pt x="3" y="21"/>
                  </a:lnTo>
                  <a:lnTo>
                    <a:pt x="2" y="21"/>
                  </a:lnTo>
                  <a:lnTo>
                    <a:pt x="2" y="26"/>
                  </a:lnTo>
                  <a:lnTo>
                    <a:pt x="0" y="28"/>
                  </a:lnTo>
                  <a:lnTo>
                    <a:pt x="34" y="6"/>
                  </a:lnTo>
                </a:path>
              </a:pathLst>
            </a:custGeom>
            <a:solidFill>
              <a:srgbClr val="000000"/>
            </a:solidFill>
            <a:ln w="12700" cap="rnd">
              <a:noFill/>
              <a:round/>
              <a:headEnd/>
              <a:tailEnd/>
            </a:ln>
          </p:spPr>
          <p:txBody>
            <a:bodyPr/>
            <a:lstStyle/>
            <a:p>
              <a:endParaRPr lang="en-GB"/>
            </a:p>
          </p:txBody>
        </p:sp>
        <p:sp>
          <p:nvSpPr>
            <p:cNvPr id="20558" name="Freeform 77"/>
            <p:cNvSpPr>
              <a:spLocks/>
            </p:cNvSpPr>
            <p:nvPr/>
          </p:nvSpPr>
          <p:spPr bwMode="auto">
            <a:xfrm>
              <a:off x="3252" y="2930"/>
              <a:ext cx="35" cy="29"/>
            </a:xfrm>
            <a:custGeom>
              <a:avLst/>
              <a:gdLst>
                <a:gd name="T0" fmla="*/ 34 w 35"/>
                <a:gd name="T1" fmla="*/ 6 h 29"/>
                <a:gd name="T2" fmla="*/ 17 w 35"/>
                <a:gd name="T3" fmla="*/ 0 h 29"/>
                <a:gd name="T4" fmla="*/ 18 w 35"/>
                <a:gd name="T5" fmla="*/ 5 h 29"/>
                <a:gd name="T6" fmla="*/ 18 w 35"/>
                <a:gd name="T7" fmla="*/ 10 h 29"/>
                <a:gd name="T8" fmla="*/ 15 w 35"/>
                <a:gd name="T9" fmla="*/ 6 h 29"/>
                <a:gd name="T10" fmla="*/ 15 w 35"/>
                <a:gd name="T11" fmla="*/ 12 h 29"/>
                <a:gd name="T12" fmla="*/ 12 w 35"/>
                <a:gd name="T13" fmla="*/ 12 h 29"/>
                <a:gd name="T14" fmla="*/ 11 w 35"/>
                <a:gd name="T15" fmla="*/ 13 h 29"/>
                <a:gd name="T16" fmla="*/ 9 w 35"/>
                <a:gd name="T17" fmla="*/ 13 h 29"/>
                <a:gd name="T18" fmla="*/ 7 w 35"/>
                <a:gd name="T19" fmla="*/ 14 h 29"/>
                <a:gd name="T20" fmla="*/ 5 w 35"/>
                <a:gd name="T21" fmla="*/ 20 h 29"/>
                <a:gd name="T22" fmla="*/ 3 w 35"/>
                <a:gd name="T23" fmla="*/ 21 h 29"/>
                <a:gd name="T24" fmla="*/ 2 w 35"/>
                <a:gd name="T25" fmla="*/ 21 h 29"/>
                <a:gd name="T26" fmla="*/ 2 w 35"/>
                <a:gd name="T27" fmla="*/ 26 h 29"/>
                <a:gd name="T28" fmla="*/ 0 w 35"/>
                <a:gd name="T29" fmla="*/ 28 h 29"/>
                <a:gd name="T30" fmla="*/ 34 w 35"/>
                <a:gd name="T31" fmla="*/ 6 h 29"/>
                <a:gd name="T32" fmla="*/ 34 w 35"/>
                <a:gd name="T33" fmla="*/ 6 h 2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5"/>
                <a:gd name="T52" fmla="*/ 0 h 29"/>
                <a:gd name="T53" fmla="*/ 35 w 35"/>
                <a:gd name="T54" fmla="*/ 29 h 2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5" h="29">
                  <a:moveTo>
                    <a:pt x="34" y="6"/>
                  </a:moveTo>
                  <a:lnTo>
                    <a:pt x="17" y="0"/>
                  </a:lnTo>
                  <a:lnTo>
                    <a:pt x="18" y="5"/>
                  </a:lnTo>
                  <a:lnTo>
                    <a:pt x="18" y="10"/>
                  </a:lnTo>
                  <a:lnTo>
                    <a:pt x="15" y="6"/>
                  </a:lnTo>
                  <a:lnTo>
                    <a:pt x="15" y="12"/>
                  </a:lnTo>
                  <a:lnTo>
                    <a:pt x="12" y="12"/>
                  </a:lnTo>
                  <a:lnTo>
                    <a:pt x="11" y="13"/>
                  </a:lnTo>
                  <a:lnTo>
                    <a:pt x="9" y="13"/>
                  </a:lnTo>
                  <a:lnTo>
                    <a:pt x="7" y="14"/>
                  </a:lnTo>
                  <a:lnTo>
                    <a:pt x="5" y="20"/>
                  </a:lnTo>
                  <a:lnTo>
                    <a:pt x="3" y="21"/>
                  </a:lnTo>
                  <a:lnTo>
                    <a:pt x="2" y="21"/>
                  </a:lnTo>
                  <a:lnTo>
                    <a:pt x="2" y="26"/>
                  </a:lnTo>
                  <a:lnTo>
                    <a:pt x="0" y="28"/>
                  </a:lnTo>
                  <a:lnTo>
                    <a:pt x="34" y="6"/>
                  </a:lnTo>
                </a:path>
              </a:pathLst>
            </a:custGeom>
            <a:noFill/>
            <a:ln w="12700" cap="rnd">
              <a:solidFill>
                <a:srgbClr val="000000"/>
              </a:solidFill>
              <a:round/>
              <a:headEnd/>
              <a:tailEnd/>
            </a:ln>
          </p:spPr>
          <p:txBody>
            <a:bodyPr/>
            <a:lstStyle/>
            <a:p>
              <a:endParaRPr lang="en-GB"/>
            </a:p>
          </p:txBody>
        </p:sp>
        <p:sp>
          <p:nvSpPr>
            <p:cNvPr id="20559" name="Line 78"/>
            <p:cNvSpPr>
              <a:spLocks noChangeShapeType="1"/>
            </p:cNvSpPr>
            <p:nvPr/>
          </p:nvSpPr>
          <p:spPr bwMode="auto">
            <a:xfrm flipV="1">
              <a:off x="3207" y="2943"/>
              <a:ext cx="32" cy="12"/>
            </a:xfrm>
            <a:prstGeom prst="line">
              <a:avLst/>
            </a:prstGeom>
            <a:noFill/>
            <a:ln w="12700">
              <a:solidFill>
                <a:srgbClr val="000000"/>
              </a:solidFill>
              <a:round/>
              <a:headEnd/>
              <a:tailEnd/>
            </a:ln>
          </p:spPr>
          <p:txBody>
            <a:bodyPr/>
            <a:lstStyle/>
            <a:p>
              <a:endParaRPr lang="en-US"/>
            </a:p>
          </p:txBody>
        </p:sp>
        <p:sp>
          <p:nvSpPr>
            <p:cNvPr id="20560" name="Freeform 79"/>
            <p:cNvSpPr>
              <a:spLocks/>
            </p:cNvSpPr>
            <p:nvPr/>
          </p:nvSpPr>
          <p:spPr bwMode="auto">
            <a:xfrm>
              <a:off x="3180" y="2950"/>
              <a:ext cx="31" cy="22"/>
            </a:xfrm>
            <a:custGeom>
              <a:avLst/>
              <a:gdLst>
                <a:gd name="T0" fmla="*/ 0 w 31"/>
                <a:gd name="T1" fmla="*/ 0 h 22"/>
                <a:gd name="T2" fmla="*/ 5 w 31"/>
                <a:gd name="T3" fmla="*/ 19 h 22"/>
                <a:gd name="T4" fmla="*/ 4 w 31"/>
                <a:gd name="T5" fmla="*/ 21 h 22"/>
                <a:gd name="T6" fmla="*/ 4 w 31"/>
                <a:gd name="T7" fmla="*/ 15 h 22"/>
                <a:gd name="T8" fmla="*/ 5 w 31"/>
                <a:gd name="T9" fmla="*/ 15 h 22"/>
                <a:gd name="T10" fmla="*/ 6 w 31"/>
                <a:gd name="T11" fmla="*/ 11 h 22"/>
                <a:gd name="T12" fmla="*/ 6 w 31"/>
                <a:gd name="T13" fmla="*/ 6 h 22"/>
                <a:gd name="T14" fmla="*/ 9 w 31"/>
                <a:gd name="T15" fmla="*/ 6 h 22"/>
                <a:gd name="T16" fmla="*/ 10 w 31"/>
                <a:gd name="T17" fmla="*/ 6 h 22"/>
                <a:gd name="T18" fmla="*/ 13 w 31"/>
                <a:gd name="T19" fmla="*/ 9 h 22"/>
                <a:gd name="T20" fmla="*/ 15 w 31"/>
                <a:gd name="T21" fmla="*/ 9 h 22"/>
                <a:gd name="T22" fmla="*/ 16 w 31"/>
                <a:gd name="T23" fmla="*/ 3 h 22"/>
                <a:gd name="T24" fmla="*/ 17 w 31"/>
                <a:gd name="T25" fmla="*/ 3 h 22"/>
                <a:gd name="T26" fmla="*/ 21 w 31"/>
                <a:gd name="T27" fmla="*/ 6 h 22"/>
                <a:gd name="T28" fmla="*/ 27 w 31"/>
                <a:gd name="T29" fmla="*/ 13 h 22"/>
                <a:gd name="T30" fmla="*/ 30 w 31"/>
                <a:gd name="T31" fmla="*/ 9 h 22"/>
                <a:gd name="T32" fmla="*/ 0 w 31"/>
                <a:gd name="T33" fmla="*/ 0 h 22"/>
                <a:gd name="T34" fmla="*/ 0 w 31"/>
                <a:gd name="T35" fmla="*/ 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1"/>
                <a:gd name="T55" fmla="*/ 0 h 22"/>
                <a:gd name="T56" fmla="*/ 31 w 31"/>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1" h="22">
                  <a:moveTo>
                    <a:pt x="0" y="0"/>
                  </a:moveTo>
                  <a:lnTo>
                    <a:pt x="5" y="19"/>
                  </a:lnTo>
                  <a:lnTo>
                    <a:pt x="4" y="21"/>
                  </a:lnTo>
                  <a:lnTo>
                    <a:pt x="4" y="15"/>
                  </a:lnTo>
                  <a:lnTo>
                    <a:pt x="5" y="15"/>
                  </a:lnTo>
                  <a:lnTo>
                    <a:pt x="6" y="11"/>
                  </a:lnTo>
                  <a:lnTo>
                    <a:pt x="6" y="6"/>
                  </a:lnTo>
                  <a:lnTo>
                    <a:pt x="9" y="6"/>
                  </a:lnTo>
                  <a:lnTo>
                    <a:pt x="10" y="6"/>
                  </a:lnTo>
                  <a:lnTo>
                    <a:pt x="13" y="9"/>
                  </a:lnTo>
                  <a:lnTo>
                    <a:pt x="15" y="9"/>
                  </a:lnTo>
                  <a:lnTo>
                    <a:pt x="16" y="3"/>
                  </a:lnTo>
                  <a:lnTo>
                    <a:pt x="17" y="3"/>
                  </a:lnTo>
                  <a:lnTo>
                    <a:pt x="21" y="6"/>
                  </a:lnTo>
                  <a:lnTo>
                    <a:pt x="27" y="13"/>
                  </a:lnTo>
                  <a:lnTo>
                    <a:pt x="30" y="9"/>
                  </a:lnTo>
                  <a:lnTo>
                    <a:pt x="0" y="0"/>
                  </a:lnTo>
                </a:path>
              </a:pathLst>
            </a:custGeom>
            <a:solidFill>
              <a:srgbClr val="000000"/>
            </a:solidFill>
            <a:ln w="12700" cap="rnd">
              <a:noFill/>
              <a:round/>
              <a:headEnd/>
              <a:tailEnd/>
            </a:ln>
          </p:spPr>
          <p:txBody>
            <a:bodyPr/>
            <a:lstStyle/>
            <a:p>
              <a:endParaRPr lang="en-GB"/>
            </a:p>
          </p:txBody>
        </p:sp>
        <p:sp>
          <p:nvSpPr>
            <p:cNvPr id="20561" name="Freeform 80"/>
            <p:cNvSpPr>
              <a:spLocks/>
            </p:cNvSpPr>
            <p:nvPr/>
          </p:nvSpPr>
          <p:spPr bwMode="auto">
            <a:xfrm>
              <a:off x="3180" y="2950"/>
              <a:ext cx="31" cy="22"/>
            </a:xfrm>
            <a:custGeom>
              <a:avLst/>
              <a:gdLst>
                <a:gd name="T0" fmla="*/ 0 w 31"/>
                <a:gd name="T1" fmla="*/ 0 h 22"/>
                <a:gd name="T2" fmla="*/ 5 w 31"/>
                <a:gd name="T3" fmla="*/ 19 h 22"/>
                <a:gd name="T4" fmla="*/ 4 w 31"/>
                <a:gd name="T5" fmla="*/ 21 h 22"/>
                <a:gd name="T6" fmla="*/ 4 w 31"/>
                <a:gd name="T7" fmla="*/ 15 h 22"/>
                <a:gd name="T8" fmla="*/ 5 w 31"/>
                <a:gd name="T9" fmla="*/ 15 h 22"/>
                <a:gd name="T10" fmla="*/ 6 w 31"/>
                <a:gd name="T11" fmla="*/ 11 h 22"/>
                <a:gd name="T12" fmla="*/ 6 w 31"/>
                <a:gd name="T13" fmla="*/ 6 h 22"/>
                <a:gd name="T14" fmla="*/ 9 w 31"/>
                <a:gd name="T15" fmla="*/ 6 h 22"/>
                <a:gd name="T16" fmla="*/ 10 w 31"/>
                <a:gd name="T17" fmla="*/ 6 h 22"/>
                <a:gd name="T18" fmla="*/ 13 w 31"/>
                <a:gd name="T19" fmla="*/ 9 h 22"/>
                <a:gd name="T20" fmla="*/ 15 w 31"/>
                <a:gd name="T21" fmla="*/ 9 h 22"/>
                <a:gd name="T22" fmla="*/ 16 w 31"/>
                <a:gd name="T23" fmla="*/ 3 h 22"/>
                <a:gd name="T24" fmla="*/ 17 w 31"/>
                <a:gd name="T25" fmla="*/ 3 h 22"/>
                <a:gd name="T26" fmla="*/ 21 w 31"/>
                <a:gd name="T27" fmla="*/ 6 h 22"/>
                <a:gd name="T28" fmla="*/ 27 w 31"/>
                <a:gd name="T29" fmla="*/ 13 h 22"/>
                <a:gd name="T30" fmla="*/ 30 w 31"/>
                <a:gd name="T31" fmla="*/ 9 h 22"/>
                <a:gd name="T32" fmla="*/ 0 w 31"/>
                <a:gd name="T33" fmla="*/ 0 h 22"/>
                <a:gd name="T34" fmla="*/ 0 w 31"/>
                <a:gd name="T35" fmla="*/ 0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1"/>
                <a:gd name="T55" fmla="*/ 0 h 22"/>
                <a:gd name="T56" fmla="*/ 31 w 31"/>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1" h="22">
                  <a:moveTo>
                    <a:pt x="0" y="0"/>
                  </a:moveTo>
                  <a:lnTo>
                    <a:pt x="5" y="19"/>
                  </a:lnTo>
                  <a:lnTo>
                    <a:pt x="4" y="21"/>
                  </a:lnTo>
                  <a:lnTo>
                    <a:pt x="4" y="15"/>
                  </a:lnTo>
                  <a:lnTo>
                    <a:pt x="5" y="15"/>
                  </a:lnTo>
                  <a:lnTo>
                    <a:pt x="6" y="11"/>
                  </a:lnTo>
                  <a:lnTo>
                    <a:pt x="6" y="6"/>
                  </a:lnTo>
                  <a:lnTo>
                    <a:pt x="9" y="6"/>
                  </a:lnTo>
                  <a:lnTo>
                    <a:pt x="10" y="6"/>
                  </a:lnTo>
                  <a:lnTo>
                    <a:pt x="13" y="9"/>
                  </a:lnTo>
                  <a:lnTo>
                    <a:pt x="15" y="9"/>
                  </a:lnTo>
                  <a:lnTo>
                    <a:pt x="16" y="3"/>
                  </a:lnTo>
                  <a:lnTo>
                    <a:pt x="17" y="3"/>
                  </a:lnTo>
                  <a:lnTo>
                    <a:pt x="21" y="6"/>
                  </a:lnTo>
                  <a:lnTo>
                    <a:pt x="27" y="13"/>
                  </a:lnTo>
                  <a:lnTo>
                    <a:pt x="30" y="9"/>
                  </a:lnTo>
                  <a:lnTo>
                    <a:pt x="0" y="0"/>
                  </a:lnTo>
                </a:path>
              </a:pathLst>
            </a:custGeom>
            <a:noFill/>
            <a:ln w="12700" cap="rnd">
              <a:solidFill>
                <a:srgbClr val="000000"/>
              </a:solidFill>
              <a:round/>
              <a:headEnd/>
              <a:tailEnd/>
            </a:ln>
          </p:spPr>
          <p:txBody>
            <a:bodyPr/>
            <a:lstStyle/>
            <a:p>
              <a:endParaRPr lang="en-GB"/>
            </a:p>
          </p:txBody>
        </p:sp>
        <p:sp>
          <p:nvSpPr>
            <p:cNvPr id="20562" name="Freeform 81"/>
            <p:cNvSpPr>
              <a:spLocks/>
            </p:cNvSpPr>
            <p:nvPr/>
          </p:nvSpPr>
          <p:spPr bwMode="auto">
            <a:xfrm>
              <a:off x="3165" y="2926"/>
              <a:ext cx="133" cy="50"/>
            </a:xfrm>
            <a:custGeom>
              <a:avLst/>
              <a:gdLst>
                <a:gd name="T0" fmla="*/ 0 w 133"/>
                <a:gd name="T1" fmla="*/ 46 h 50"/>
                <a:gd name="T2" fmla="*/ 5 w 133"/>
                <a:gd name="T3" fmla="*/ 49 h 50"/>
                <a:gd name="T4" fmla="*/ 8 w 133"/>
                <a:gd name="T5" fmla="*/ 43 h 50"/>
                <a:gd name="T6" fmla="*/ 13 w 133"/>
                <a:gd name="T7" fmla="*/ 47 h 50"/>
                <a:gd name="T8" fmla="*/ 17 w 133"/>
                <a:gd name="T9" fmla="*/ 46 h 50"/>
                <a:gd name="T10" fmla="*/ 23 w 133"/>
                <a:gd name="T11" fmla="*/ 49 h 50"/>
                <a:gd name="T12" fmla="*/ 26 w 133"/>
                <a:gd name="T13" fmla="*/ 42 h 50"/>
                <a:gd name="T14" fmla="*/ 31 w 133"/>
                <a:gd name="T15" fmla="*/ 41 h 50"/>
                <a:gd name="T16" fmla="*/ 37 w 133"/>
                <a:gd name="T17" fmla="*/ 45 h 50"/>
                <a:gd name="T18" fmla="*/ 40 w 133"/>
                <a:gd name="T19" fmla="*/ 38 h 50"/>
                <a:gd name="T20" fmla="*/ 45 w 133"/>
                <a:gd name="T21" fmla="*/ 42 h 50"/>
                <a:gd name="T22" fmla="*/ 48 w 133"/>
                <a:gd name="T23" fmla="*/ 37 h 50"/>
                <a:gd name="T24" fmla="*/ 53 w 133"/>
                <a:gd name="T25" fmla="*/ 34 h 50"/>
                <a:gd name="T26" fmla="*/ 59 w 133"/>
                <a:gd name="T27" fmla="*/ 38 h 50"/>
                <a:gd name="T28" fmla="*/ 63 w 133"/>
                <a:gd name="T29" fmla="*/ 37 h 50"/>
                <a:gd name="T30" fmla="*/ 67 w 133"/>
                <a:gd name="T31" fmla="*/ 35 h 50"/>
                <a:gd name="T32" fmla="*/ 72 w 133"/>
                <a:gd name="T33" fmla="*/ 39 h 50"/>
                <a:gd name="T34" fmla="*/ 77 w 133"/>
                <a:gd name="T35" fmla="*/ 33 h 50"/>
                <a:gd name="T36" fmla="*/ 79 w 133"/>
                <a:gd name="T37" fmla="*/ 26 h 50"/>
                <a:gd name="T38" fmla="*/ 85 w 133"/>
                <a:gd name="T39" fmla="*/ 30 h 50"/>
                <a:gd name="T40" fmla="*/ 89 w 133"/>
                <a:gd name="T41" fmla="*/ 29 h 50"/>
                <a:gd name="T42" fmla="*/ 93 w 133"/>
                <a:gd name="T43" fmla="*/ 27 h 50"/>
                <a:gd name="T44" fmla="*/ 97 w 133"/>
                <a:gd name="T45" fmla="*/ 21 h 50"/>
                <a:gd name="T46" fmla="*/ 101 w 133"/>
                <a:gd name="T47" fmla="*/ 25 h 50"/>
                <a:gd name="T48" fmla="*/ 104 w 133"/>
                <a:gd name="T49" fmla="*/ 13 h 50"/>
                <a:gd name="T50" fmla="*/ 108 w 133"/>
                <a:gd name="T51" fmla="*/ 18 h 50"/>
                <a:gd name="T52" fmla="*/ 112 w 133"/>
                <a:gd name="T53" fmla="*/ 11 h 50"/>
                <a:gd name="T54" fmla="*/ 116 w 133"/>
                <a:gd name="T55" fmla="*/ 14 h 50"/>
                <a:gd name="T56" fmla="*/ 119 w 133"/>
                <a:gd name="T57" fmla="*/ 9 h 50"/>
                <a:gd name="T58" fmla="*/ 123 w 133"/>
                <a:gd name="T59" fmla="*/ 7 h 50"/>
                <a:gd name="T60" fmla="*/ 126 w 133"/>
                <a:gd name="T61" fmla="*/ 6 h 50"/>
                <a:gd name="T62" fmla="*/ 129 w 133"/>
                <a:gd name="T63" fmla="*/ 6 h 50"/>
                <a:gd name="T64" fmla="*/ 132 w 133"/>
                <a:gd name="T65" fmla="*/ 0 h 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33"/>
                <a:gd name="T100" fmla="*/ 0 h 50"/>
                <a:gd name="T101" fmla="*/ 133 w 133"/>
                <a:gd name="T102" fmla="*/ 50 h 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33" h="50">
                  <a:moveTo>
                    <a:pt x="0" y="46"/>
                  </a:moveTo>
                  <a:lnTo>
                    <a:pt x="5" y="49"/>
                  </a:lnTo>
                  <a:lnTo>
                    <a:pt x="8" y="43"/>
                  </a:lnTo>
                  <a:lnTo>
                    <a:pt x="13" y="47"/>
                  </a:lnTo>
                  <a:lnTo>
                    <a:pt x="17" y="46"/>
                  </a:lnTo>
                  <a:lnTo>
                    <a:pt x="23" y="49"/>
                  </a:lnTo>
                  <a:lnTo>
                    <a:pt x="26" y="42"/>
                  </a:lnTo>
                  <a:lnTo>
                    <a:pt x="31" y="41"/>
                  </a:lnTo>
                  <a:lnTo>
                    <a:pt x="37" y="45"/>
                  </a:lnTo>
                  <a:lnTo>
                    <a:pt x="40" y="38"/>
                  </a:lnTo>
                  <a:lnTo>
                    <a:pt x="45" y="42"/>
                  </a:lnTo>
                  <a:lnTo>
                    <a:pt x="48" y="37"/>
                  </a:lnTo>
                  <a:lnTo>
                    <a:pt x="53" y="34"/>
                  </a:lnTo>
                  <a:lnTo>
                    <a:pt x="59" y="38"/>
                  </a:lnTo>
                  <a:lnTo>
                    <a:pt x="63" y="37"/>
                  </a:lnTo>
                  <a:lnTo>
                    <a:pt x="67" y="35"/>
                  </a:lnTo>
                  <a:lnTo>
                    <a:pt x="72" y="39"/>
                  </a:lnTo>
                  <a:lnTo>
                    <a:pt x="77" y="33"/>
                  </a:lnTo>
                  <a:lnTo>
                    <a:pt x="79" y="26"/>
                  </a:lnTo>
                  <a:lnTo>
                    <a:pt x="85" y="30"/>
                  </a:lnTo>
                  <a:lnTo>
                    <a:pt x="89" y="29"/>
                  </a:lnTo>
                  <a:lnTo>
                    <a:pt x="93" y="27"/>
                  </a:lnTo>
                  <a:lnTo>
                    <a:pt x="97" y="21"/>
                  </a:lnTo>
                  <a:lnTo>
                    <a:pt x="101" y="25"/>
                  </a:lnTo>
                  <a:lnTo>
                    <a:pt x="104" y="13"/>
                  </a:lnTo>
                  <a:lnTo>
                    <a:pt x="108" y="18"/>
                  </a:lnTo>
                  <a:lnTo>
                    <a:pt x="112" y="11"/>
                  </a:lnTo>
                  <a:lnTo>
                    <a:pt x="116" y="14"/>
                  </a:lnTo>
                  <a:lnTo>
                    <a:pt x="119" y="9"/>
                  </a:lnTo>
                  <a:lnTo>
                    <a:pt x="123" y="7"/>
                  </a:lnTo>
                  <a:lnTo>
                    <a:pt x="126" y="6"/>
                  </a:lnTo>
                  <a:lnTo>
                    <a:pt x="129" y="6"/>
                  </a:lnTo>
                  <a:lnTo>
                    <a:pt x="132" y="0"/>
                  </a:lnTo>
                </a:path>
              </a:pathLst>
            </a:custGeom>
            <a:noFill/>
            <a:ln w="12700" cap="rnd">
              <a:solidFill>
                <a:srgbClr val="FFFFFF"/>
              </a:solidFill>
              <a:round/>
              <a:headEnd/>
              <a:tailEnd/>
            </a:ln>
          </p:spPr>
          <p:txBody>
            <a:bodyPr/>
            <a:lstStyle/>
            <a:p>
              <a:endParaRPr lang="en-GB"/>
            </a:p>
          </p:txBody>
        </p:sp>
        <p:sp>
          <p:nvSpPr>
            <p:cNvPr id="20563" name="Line 82"/>
            <p:cNvSpPr>
              <a:spLocks noChangeShapeType="1"/>
            </p:cNvSpPr>
            <p:nvPr/>
          </p:nvSpPr>
          <p:spPr bwMode="auto">
            <a:xfrm>
              <a:off x="2710" y="2733"/>
              <a:ext cx="483" cy="203"/>
            </a:xfrm>
            <a:prstGeom prst="line">
              <a:avLst/>
            </a:prstGeom>
            <a:noFill/>
            <a:ln w="12700">
              <a:solidFill>
                <a:srgbClr val="000000"/>
              </a:solidFill>
              <a:round/>
              <a:headEnd/>
              <a:tailEnd/>
            </a:ln>
          </p:spPr>
          <p:txBody>
            <a:bodyPr/>
            <a:lstStyle/>
            <a:p>
              <a:endParaRPr lang="en-US"/>
            </a:p>
          </p:txBody>
        </p:sp>
        <p:sp>
          <p:nvSpPr>
            <p:cNvPr id="20564" name="Line 83"/>
            <p:cNvSpPr>
              <a:spLocks noChangeShapeType="1"/>
            </p:cNvSpPr>
            <p:nvPr/>
          </p:nvSpPr>
          <p:spPr bwMode="auto">
            <a:xfrm flipV="1">
              <a:off x="2694" y="2733"/>
              <a:ext cx="16" cy="4"/>
            </a:xfrm>
            <a:prstGeom prst="line">
              <a:avLst/>
            </a:prstGeom>
            <a:noFill/>
            <a:ln w="12700">
              <a:solidFill>
                <a:srgbClr val="000000"/>
              </a:solidFill>
              <a:round/>
              <a:headEnd/>
              <a:tailEnd/>
            </a:ln>
          </p:spPr>
          <p:txBody>
            <a:bodyPr/>
            <a:lstStyle/>
            <a:p>
              <a:endParaRPr lang="en-US"/>
            </a:p>
          </p:txBody>
        </p:sp>
        <p:sp>
          <p:nvSpPr>
            <p:cNvPr id="20565" name="Line 84"/>
            <p:cNvSpPr>
              <a:spLocks noChangeShapeType="1"/>
            </p:cNvSpPr>
            <p:nvPr/>
          </p:nvSpPr>
          <p:spPr bwMode="auto">
            <a:xfrm flipV="1">
              <a:off x="2780" y="2769"/>
              <a:ext cx="18" cy="4"/>
            </a:xfrm>
            <a:prstGeom prst="line">
              <a:avLst/>
            </a:prstGeom>
            <a:noFill/>
            <a:ln w="12700">
              <a:solidFill>
                <a:srgbClr val="000000"/>
              </a:solidFill>
              <a:round/>
              <a:headEnd/>
              <a:tailEnd/>
            </a:ln>
          </p:spPr>
          <p:txBody>
            <a:bodyPr/>
            <a:lstStyle/>
            <a:p>
              <a:endParaRPr lang="en-US"/>
            </a:p>
          </p:txBody>
        </p:sp>
        <p:sp>
          <p:nvSpPr>
            <p:cNvPr id="20566" name="Line 85"/>
            <p:cNvSpPr>
              <a:spLocks noChangeShapeType="1"/>
            </p:cNvSpPr>
            <p:nvPr/>
          </p:nvSpPr>
          <p:spPr bwMode="auto">
            <a:xfrm flipV="1">
              <a:off x="2868" y="2806"/>
              <a:ext cx="18" cy="6"/>
            </a:xfrm>
            <a:prstGeom prst="line">
              <a:avLst/>
            </a:prstGeom>
            <a:noFill/>
            <a:ln w="12700">
              <a:solidFill>
                <a:srgbClr val="000000"/>
              </a:solidFill>
              <a:round/>
              <a:headEnd/>
              <a:tailEnd/>
            </a:ln>
          </p:spPr>
          <p:txBody>
            <a:bodyPr/>
            <a:lstStyle/>
            <a:p>
              <a:endParaRPr lang="en-US"/>
            </a:p>
          </p:txBody>
        </p:sp>
        <p:sp>
          <p:nvSpPr>
            <p:cNvPr id="20567" name="Line 86"/>
            <p:cNvSpPr>
              <a:spLocks noChangeShapeType="1"/>
            </p:cNvSpPr>
            <p:nvPr/>
          </p:nvSpPr>
          <p:spPr bwMode="auto">
            <a:xfrm flipV="1">
              <a:off x="2957" y="2846"/>
              <a:ext cx="18" cy="5"/>
            </a:xfrm>
            <a:prstGeom prst="line">
              <a:avLst/>
            </a:prstGeom>
            <a:noFill/>
            <a:ln w="12700">
              <a:solidFill>
                <a:srgbClr val="000000"/>
              </a:solidFill>
              <a:round/>
              <a:headEnd/>
              <a:tailEnd/>
            </a:ln>
          </p:spPr>
          <p:txBody>
            <a:bodyPr/>
            <a:lstStyle/>
            <a:p>
              <a:endParaRPr lang="en-US"/>
            </a:p>
          </p:txBody>
        </p:sp>
        <p:sp>
          <p:nvSpPr>
            <p:cNvPr id="20568" name="Line 87"/>
            <p:cNvSpPr>
              <a:spLocks noChangeShapeType="1"/>
            </p:cNvSpPr>
            <p:nvPr/>
          </p:nvSpPr>
          <p:spPr bwMode="auto">
            <a:xfrm flipV="1">
              <a:off x="3045" y="2884"/>
              <a:ext cx="19" cy="4"/>
            </a:xfrm>
            <a:prstGeom prst="line">
              <a:avLst/>
            </a:prstGeom>
            <a:noFill/>
            <a:ln w="12700">
              <a:solidFill>
                <a:srgbClr val="000000"/>
              </a:solidFill>
              <a:round/>
              <a:headEnd/>
              <a:tailEnd/>
            </a:ln>
          </p:spPr>
          <p:txBody>
            <a:bodyPr/>
            <a:lstStyle/>
            <a:p>
              <a:endParaRPr lang="en-US"/>
            </a:p>
          </p:txBody>
        </p:sp>
        <p:sp>
          <p:nvSpPr>
            <p:cNvPr id="20569" name="Line 88"/>
            <p:cNvSpPr>
              <a:spLocks noChangeShapeType="1"/>
            </p:cNvSpPr>
            <p:nvPr/>
          </p:nvSpPr>
          <p:spPr bwMode="auto">
            <a:xfrm flipV="1">
              <a:off x="3135" y="2919"/>
              <a:ext cx="17" cy="7"/>
            </a:xfrm>
            <a:prstGeom prst="line">
              <a:avLst/>
            </a:prstGeom>
            <a:noFill/>
            <a:ln w="12700">
              <a:solidFill>
                <a:srgbClr val="000000"/>
              </a:solidFill>
              <a:round/>
              <a:headEnd/>
              <a:tailEnd/>
            </a:ln>
          </p:spPr>
          <p:txBody>
            <a:bodyPr/>
            <a:lstStyle/>
            <a:p>
              <a:endParaRPr lang="en-US"/>
            </a:p>
          </p:txBody>
        </p:sp>
        <p:sp>
          <p:nvSpPr>
            <p:cNvPr id="20570" name="Line 89"/>
            <p:cNvSpPr>
              <a:spLocks noChangeShapeType="1"/>
            </p:cNvSpPr>
            <p:nvPr/>
          </p:nvSpPr>
          <p:spPr bwMode="auto">
            <a:xfrm flipV="1">
              <a:off x="2713" y="2739"/>
              <a:ext cx="14" cy="4"/>
            </a:xfrm>
            <a:prstGeom prst="line">
              <a:avLst/>
            </a:prstGeom>
            <a:noFill/>
            <a:ln w="12700">
              <a:solidFill>
                <a:srgbClr val="000000"/>
              </a:solidFill>
              <a:round/>
              <a:headEnd/>
              <a:tailEnd/>
            </a:ln>
          </p:spPr>
          <p:txBody>
            <a:bodyPr/>
            <a:lstStyle/>
            <a:p>
              <a:endParaRPr lang="en-US"/>
            </a:p>
          </p:txBody>
        </p:sp>
        <p:sp>
          <p:nvSpPr>
            <p:cNvPr id="20571" name="Line 90"/>
            <p:cNvSpPr>
              <a:spLocks noChangeShapeType="1"/>
            </p:cNvSpPr>
            <p:nvPr/>
          </p:nvSpPr>
          <p:spPr bwMode="auto">
            <a:xfrm flipV="1">
              <a:off x="2801" y="2775"/>
              <a:ext cx="14" cy="6"/>
            </a:xfrm>
            <a:prstGeom prst="line">
              <a:avLst/>
            </a:prstGeom>
            <a:noFill/>
            <a:ln w="12700">
              <a:solidFill>
                <a:srgbClr val="000000"/>
              </a:solidFill>
              <a:round/>
              <a:headEnd/>
              <a:tailEnd/>
            </a:ln>
          </p:spPr>
          <p:txBody>
            <a:bodyPr/>
            <a:lstStyle/>
            <a:p>
              <a:endParaRPr lang="en-US"/>
            </a:p>
          </p:txBody>
        </p:sp>
        <p:sp>
          <p:nvSpPr>
            <p:cNvPr id="20572" name="Line 91"/>
            <p:cNvSpPr>
              <a:spLocks noChangeShapeType="1"/>
            </p:cNvSpPr>
            <p:nvPr/>
          </p:nvSpPr>
          <p:spPr bwMode="auto">
            <a:xfrm flipV="1">
              <a:off x="2888" y="2814"/>
              <a:ext cx="14" cy="5"/>
            </a:xfrm>
            <a:prstGeom prst="line">
              <a:avLst/>
            </a:prstGeom>
            <a:noFill/>
            <a:ln w="12700">
              <a:solidFill>
                <a:srgbClr val="000000"/>
              </a:solidFill>
              <a:round/>
              <a:headEnd/>
              <a:tailEnd/>
            </a:ln>
          </p:spPr>
          <p:txBody>
            <a:bodyPr/>
            <a:lstStyle/>
            <a:p>
              <a:endParaRPr lang="en-US"/>
            </a:p>
          </p:txBody>
        </p:sp>
        <p:sp>
          <p:nvSpPr>
            <p:cNvPr id="20573" name="Line 92"/>
            <p:cNvSpPr>
              <a:spLocks noChangeShapeType="1"/>
            </p:cNvSpPr>
            <p:nvPr/>
          </p:nvSpPr>
          <p:spPr bwMode="auto">
            <a:xfrm flipV="1">
              <a:off x="2977" y="2852"/>
              <a:ext cx="13" cy="4"/>
            </a:xfrm>
            <a:prstGeom prst="line">
              <a:avLst/>
            </a:prstGeom>
            <a:noFill/>
            <a:ln w="12700">
              <a:solidFill>
                <a:srgbClr val="000000"/>
              </a:solidFill>
              <a:round/>
              <a:headEnd/>
              <a:tailEnd/>
            </a:ln>
          </p:spPr>
          <p:txBody>
            <a:bodyPr/>
            <a:lstStyle/>
            <a:p>
              <a:endParaRPr lang="en-US"/>
            </a:p>
          </p:txBody>
        </p:sp>
        <p:sp>
          <p:nvSpPr>
            <p:cNvPr id="20574" name="Line 93"/>
            <p:cNvSpPr>
              <a:spLocks noChangeShapeType="1"/>
            </p:cNvSpPr>
            <p:nvPr/>
          </p:nvSpPr>
          <p:spPr bwMode="auto">
            <a:xfrm flipV="1">
              <a:off x="3066" y="2889"/>
              <a:ext cx="14" cy="5"/>
            </a:xfrm>
            <a:prstGeom prst="line">
              <a:avLst/>
            </a:prstGeom>
            <a:noFill/>
            <a:ln w="12700">
              <a:solidFill>
                <a:srgbClr val="000000"/>
              </a:solidFill>
              <a:round/>
              <a:headEnd/>
              <a:tailEnd/>
            </a:ln>
          </p:spPr>
          <p:txBody>
            <a:bodyPr/>
            <a:lstStyle/>
            <a:p>
              <a:endParaRPr lang="en-US"/>
            </a:p>
          </p:txBody>
        </p:sp>
        <p:sp>
          <p:nvSpPr>
            <p:cNvPr id="20575" name="Line 94"/>
            <p:cNvSpPr>
              <a:spLocks noChangeShapeType="1"/>
            </p:cNvSpPr>
            <p:nvPr/>
          </p:nvSpPr>
          <p:spPr bwMode="auto">
            <a:xfrm flipV="1">
              <a:off x="3154" y="2927"/>
              <a:ext cx="14" cy="6"/>
            </a:xfrm>
            <a:prstGeom prst="line">
              <a:avLst/>
            </a:prstGeom>
            <a:noFill/>
            <a:ln w="12700">
              <a:solidFill>
                <a:srgbClr val="000000"/>
              </a:solidFill>
              <a:round/>
              <a:headEnd/>
              <a:tailEnd/>
            </a:ln>
          </p:spPr>
          <p:txBody>
            <a:bodyPr/>
            <a:lstStyle/>
            <a:p>
              <a:endParaRPr lang="en-US"/>
            </a:p>
          </p:txBody>
        </p:sp>
        <p:sp>
          <p:nvSpPr>
            <p:cNvPr id="20576" name="Line 95"/>
            <p:cNvSpPr>
              <a:spLocks noChangeShapeType="1"/>
            </p:cNvSpPr>
            <p:nvPr/>
          </p:nvSpPr>
          <p:spPr bwMode="auto">
            <a:xfrm flipV="1">
              <a:off x="2730" y="2746"/>
              <a:ext cx="14" cy="5"/>
            </a:xfrm>
            <a:prstGeom prst="line">
              <a:avLst/>
            </a:prstGeom>
            <a:noFill/>
            <a:ln w="12700">
              <a:solidFill>
                <a:srgbClr val="000000"/>
              </a:solidFill>
              <a:round/>
              <a:headEnd/>
              <a:tailEnd/>
            </a:ln>
          </p:spPr>
          <p:txBody>
            <a:bodyPr/>
            <a:lstStyle/>
            <a:p>
              <a:endParaRPr lang="en-US"/>
            </a:p>
          </p:txBody>
        </p:sp>
        <p:sp>
          <p:nvSpPr>
            <p:cNvPr id="20577" name="Line 96"/>
            <p:cNvSpPr>
              <a:spLocks noChangeShapeType="1"/>
            </p:cNvSpPr>
            <p:nvPr/>
          </p:nvSpPr>
          <p:spPr bwMode="auto">
            <a:xfrm flipV="1">
              <a:off x="2817" y="2784"/>
              <a:ext cx="14" cy="4"/>
            </a:xfrm>
            <a:prstGeom prst="line">
              <a:avLst/>
            </a:prstGeom>
            <a:noFill/>
            <a:ln w="12700">
              <a:solidFill>
                <a:srgbClr val="000000"/>
              </a:solidFill>
              <a:round/>
              <a:headEnd/>
              <a:tailEnd/>
            </a:ln>
          </p:spPr>
          <p:txBody>
            <a:bodyPr/>
            <a:lstStyle/>
            <a:p>
              <a:endParaRPr lang="en-US"/>
            </a:p>
          </p:txBody>
        </p:sp>
        <p:sp>
          <p:nvSpPr>
            <p:cNvPr id="20578" name="Line 97"/>
            <p:cNvSpPr>
              <a:spLocks noChangeShapeType="1"/>
            </p:cNvSpPr>
            <p:nvPr/>
          </p:nvSpPr>
          <p:spPr bwMode="auto">
            <a:xfrm flipV="1">
              <a:off x="2906" y="2822"/>
              <a:ext cx="14" cy="5"/>
            </a:xfrm>
            <a:prstGeom prst="line">
              <a:avLst/>
            </a:prstGeom>
            <a:noFill/>
            <a:ln w="12700">
              <a:solidFill>
                <a:srgbClr val="000000"/>
              </a:solidFill>
              <a:round/>
              <a:headEnd/>
              <a:tailEnd/>
            </a:ln>
          </p:spPr>
          <p:txBody>
            <a:bodyPr/>
            <a:lstStyle/>
            <a:p>
              <a:endParaRPr lang="en-US"/>
            </a:p>
          </p:txBody>
        </p:sp>
        <p:sp>
          <p:nvSpPr>
            <p:cNvPr id="20579" name="Line 98"/>
            <p:cNvSpPr>
              <a:spLocks noChangeShapeType="1"/>
            </p:cNvSpPr>
            <p:nvPr/>
          </p:nvSpPr>
          <p:spPr bwMode="auto">
            <a:xfrm flipV="1">
              <a:off x="2995" y="2859"/>
              <a:ext cx="14" cy="5"/>
            </a:xfrm>
            <a:prstGeom prst="line">
              <a:avLst/>
            </a:prstGeom>
            <a:noFill/>
            <a:ln w="12700">
              <a:solidFill>
                <a:srgbClr val="000000"/>
              </a:solidFill>
              <a:round/>
              <a:headEnd/>
              <a:tailEnd/>
            </a:ln>
          </p:spPr>
          <p:txBody>
            <a:bodyPr/>
            <a:lstStyle/>
            <a:p>
              <a:endParaRPr lang="en-US"/>
            </a:p>
          </p:txBody>
        </p:sp>
        <p:sp>
          <p:nvSpPr>
            <p:cNvPr id="20580" name="Line 99"/>
            <p:cNvSpPr>
              <a:spLocks noChangeShapeType="1"/>
            </p:cNvSpPr>
            <p:nvPr/>
          </p:nvSpPr>
          <p:spPr bwMode="auto">
            <a:xfrm flipV="1">
              <a:off x="3083" y="2897"/>
              <a:ext cx="14" cy="5"/>
            </a:xfrm>
            <a:prstGeom prst="line">
              <a:avLst/>
            </a:prstGeom>
            <a:noFill/>
            <a:ln w="12700">
              <a:solidFill>
                <a:srgbClr val="000000"/>
              </a:solidFill>
              <a:round/>
              <a:headEnd/>
              <a:tailEnd/>
            </a:ln>
          </p:spPr>
          <p:txBody>
            <a:bodyPr/>
            <a:lstStyle/>
            <a:p>
              <a:endParaRPr lang="en-US"/>
            </a:p>
          </p:txBody>
        </p:sp>
        <p:sp>
          <p:nvSpPr>
            <p:cNvPr id="20581" name="Line 100"/>
            <p:cNvSpPr>
              <a:spLocks noChangeShapeType="1"/>
            </p:cNvSpPr>
            <p:nvPr/>
          </p:nvSpPr>
          <p:spPr bwMode="auto">
            <a:xfrm flipV="1">
              <a:off x="3173" y="2936"/>
              <a:ext cx="14" cy="3"/>
            </a:xfrm>
            <a:prstGeom prst="line">
              <a:avLst/>
            </a:prstGeom>
            <a:noFill/>
            <a:ln w="12700">
              <a:solidFill>
                <a:srgbClr val="000000"/>
              </a:solidFill>
              <a:round/>
              <a:headEnd/>
              <a:tailEnd/>
            </a:ln>
          </p:spPr>
          <p:txBody>
            <a:bodyPr/>
            <a:lstStyle/>
            <a:p>
              <a:endParaRPr lang="en-US"/>
            </a:p>
          </p:txBody>
        </p:sp>
        <p:sp>
          <p:nvSpPr>
            <p:cNvPr id="20582" name="Line 101"/>
            <p:cNvSpPr>
              <a:spLocks noChangeShapeType="1"/>
            </p:cNvSpPr>
            <p:nvPr/>
          </p:nvSpPr>
          <p:spPr bwMode="auto">
            <a:xfrm flipV="1">
              <a:off x="2746" y="2754"/>
              <a:ext cx="14" cy="4"/>
            </a:xfrm>
            <a:prstGeom prst="line">
              <a:avLst/>
            </a:prstGeom>
            <a:noFill/>
            <a:ln w="12700">
              <a:solidFill>
                <a:srgbClr val="000000"/>
              </a:solidFill>
              <a:round/>
              <a:headEnd/>
              <a:tailEnd/>
            </a:ln>
          </p:spPr>
          <p:txBody>
            <a:bodyPr/>
            <a:lstStyle/>
            <a:p>
              <a:endParaRPr lang="en-US"/>
            </a:p>
          </p:txBody>
        </p:sp>
        <p:sp>
          <p:nvSpPr>
            <p:cNvPr id="20583" name="Line 102"/>
            <p:cNvSpPr>
              <a:spLocks noChangeShapeType="1"/>
            </p:cNvSpPr>
            <p:nvPr/>
          </p:nvSpPr>
          <p:spPr bwMode="auto">
            <a:xfrm flipV="1">
              <a:off x="2834" y="2789"/>
              <a:ext cx="15" cy="5"/>
            </a:xfrm>
            <a:prstGeom prst="line">
              <a:avLst/>
            </a:prstGeom>
            <a:noFill/>
            <a:ln w="12700">
              <a:solidFill>
                <a:srgbClr val="000000"/>
              </a:solidFill>
              <a:round/>
              <a:headEnd/>
              <a:tailEnd/>
            </a:ln>
          </p:spPr>
          <p:txBody>
            <a:bodyPr/>
            <a:lstStyle/>
            <a:p>
              <a:endParaRPr lang="en-US"/>
            </a:p>
          </p:txBody>
        </p:sp>
        <p:sp>
          <p:nvSpPr>
            <p:cNvPr id="20584" name="Line 103"/>
            <p:cNvSpPr>
              <a:spLocks noChangeShapeType="1"/>
            </p:cNvSpPr>
            <p:nvPr/>
          </p:nvSpPr>
          <p:spPr bwMode="auto">
            <a:xfrm flipV="1">
              <a:off x="2922" y="2829"/>
              <a:ext cx="15" cy="4"/>
            </a:xfrm>
            <a:prstGeom prst="line">
              <a:avLst/>
            </a:prstGeom>
            <a:noFill/>
            <a:ln w="12700">
              <a:solidFill>
                <a:srgbClr val="000000"/>
              </a:solidFill>
              <a:round/>
              <a:headEnd/>
              <a:tailEnd/>
            </a:ln>
          </p:spPr>
          <p:txBody>
            <a:bodyPr/>
            <a:lstStyle/>
            <a:p>
              <a:endParaRPr lang="en-US"/>
            </a:p>
          </p:txBody>
        </p:sp>
        <p:sp>
          <p:nvSpPr>
            <p:cNvPr id="20585" name="Line 104"/>
            <p:cNvSpPr>
              <a:spLocks noChangeShapeType="1"/>
            </p:cNvSpPr>
            <p:nvPr/>
          </p:nvSpPr>
          <p:spPr bwMode="auto">
            <a:xfrm flipV="1">
              <a:off x="3011" y="2867"/>
              <a:ext cx="14" cy="4"/>
            </a:xfrm>
            <a:prstGeom prst="line">
              <a:avLst/>
            </a:prstGeom>
            <a:noFill/>
            <a:ln w="12700">
              <a:solidFill>
                <a:srgbClr val="000000"/>
              </a:solidFill>
              <a:round/>
              <a:headEnd/>
              <a:tailEnd/>
            </a:ln>
          </p:spPr>
          <p:txBody>
            <a:bodyPr/>
            <a:lstStyle/>
            <a:p>
              <a:endParaRPr lang="en-US"/>
            </a:p>
          </p:txBody>
        </p:sp>
        <p:sp>
          <p:nvSpPr>
            <p:cNvPr id="20586" name="Line 105"/>
            <p:cNvSpPr>
              <a:spLocks noChangeShapeType="1"/>
            </p:cNvSpPr>
            <p:nvPr/>
          </p:nvSpPr>
          <p:spPr bwMode="auto">
            <a:xfrm flipV="1">
              <a:off x="3100" y="2905"/>
              <a:ext cx="14" cy="5"/>
            </a:xfrm>
            <a:prstGeom prst="line">
              <a:avLst/>
            </a:prstGeom>
            <a:noFill/>
            <a:ln w="12700">
              <a:solidFill>
                <a:srgbClr val="000000"/>
              </a:solidFill>
              <a:round/>
              <a:headEnd/>
              <a:tailEnd/>
            </a:ln>
          </p:spPr>
          <p:txBody>
            <a:bodyPr/>
            <a:lstStyle/>
            <a:p>
              <a:endParaRPr lang="en-US"/>
            </a:p>
          </p:txBody>
        </p:sp>
        <p:sp>
          <p:nvSpPr>
            <p:cNvPr id="20587" name="Line 106"/>
            <p:cNvSpPr>
              <a:spLocks noChangeShapeType="1"/>
            </p:cNvSpPr>
            <p:nvPr/>
          </p:nvSpPr>
          <p:spPr bwMode="auto">
            <a:xfrm flipV="1">
              <a:off x="2764" y="2760"/>
              <a:ext cx="14" cy="5"/>
            </a:xfrm>
            <a:prstGeom prst="line">
              <a:avLst/>
            </a:prstGeom>
            <a:noFill/>
            <a:ln w="12700">
              <a:solidFill>
                <a:srgbClr val="000000"/>
              </a:solidFill>
              <a:round/>
              <a:headEnd/>
              <a:tailEnd/>
            </a:ln>
          </p:spPr>
          <p:txBody>
            <a:bodyPr/>
            <a:lstStyle/>
            <a:p>
              <a:endParaRPr lang="en-US"/>
            </a:p>
          </p:txBody>
        </p:sp>
        <p:sp>
          <p:nvSpPr>
            <p:cNvPr id="20588" name="Line 107"/>
            <p:cNvSpPr>
              <a:spLocks noChangeShapeType="1"/>
            </p:cNvSpPr>
            <p:nvPr/>
          </p:nvSpPr>
          <p:spPr bwMode="auto">
            <a:xfrm flipV="1">
              <a:off x="2850" y="2798"/>
              <a:ext cx="15" cy="4"/>
            </a:xfrm>
            <a:prstGeom prst="line">
              <a:avLst/>
            </a:prstGeom>
            <a:noFill/>
            <a:ln w="12700">
              <a:solidFill>
                <a:srgbClr val="000000"/>
              </a:solidFill>
              <a:round/>
              <a:headEnd/>
              <a:tailEnd/>
            </a:ln>
          </p:spPr>
          <p:txBody>
            <a:bodyPr/>
            <a:lstStyle/>
            <a:p>
              <a:endParaRPr lang="en-US"/>
            </a:p>
          </p:txBody>
        </p:sp>
        <p:sp>
          <p:nvSpPr>
            <p:cNvPr id="20589" name="Line 108"/>
            <p:cNvSpPr>
              <a:spLocks noChangeShapeType="1"/>
            </p:cNvSpPr>
            <p:nvPr/>
          </p:nvSpPr>
          <p:spPr bwMode="auto">
            <a:xfrm flipV="1">
              <a:off x="2940" y="2836"/>
              <a:ext cx="14" cy="4"/>
            </a:xfrm>
            <a:prstGeom prst="line">
              <a:avLst/>
            </a:prstGeom>
            <a:noFill/>
            <a:ln w="12700">
              <a:solidFill>
                <a:srgbClr val="000000"/>
              </a:solidFill>
              <a:round/>
              <a:headEnd/>
              <a:tailEnd/>
            </a:ln>
          </p:spPr>
          <p:txBody>
            <a:bodyPr/>
            <a:lstStyle/>
            <a:p>
              <a:endParaRPr lang="en-US"/>
            </a:p>
          </p:txBody>
        </p:sp>
        <p:sp>
          <p:nvSpPr>
            <p:cNvPr id="20590" name="Line 109"/>
            <p:cNvSpPr>
              <a:spLocks noChangeShapeType="1"/>
            </p:cNvSpPr>
            <p:nvPr/>
          </p:nvSpPr>
          <p:spPr bwMode="auto">
            <a:xfrm flipV="1">
              <a:off x="3029" y="2873"/>
              <a:ext cx="14" cy="4"/>
            </a:xfrm>
            <a:prstGeom prst="line">
              <a:avLst/>
            </a:prstGeom>
            <a:noFill/>
            <a:ln w="12700">
              <a:solidFill>
                <a:srgbClr val="000000"/>
              </a:solidFill>
              <a:round/>
              <a:headEnd/>
              <a:tailEnd/>
            </a:ln>
          </p:spPr>
          <p:txBody>
            <a:bodyPr/>
            <a:lstStyle/>
            <a:p>
              <a:endParaRPr lang="en-US"/>
            </a:p>
          </p:txBody>
        </p:sp>
        <p:sp>
          <p:nvSpPr>
            <p:cNvPr id="20591" name="Line 110"/>
            <p:cNvSpPr>
              <a:spLocks noChangeShapeType="1"/>
            </p:cNvSpPr>
            <p:nvPr/>
          </p:nvSpPr>
          <p:spPr bwMode="auto">
            <a:xfrm flipV="1">
              <a:off x="3116" y="2911"/>
              <a:ext cx="15" cy="4"/>
            </a:xfrm>
            <a:prstGeom prst="line">
              <a:avLst/>
            </a:prstGeom>
            <a:noFill/>
            <a:ln w="12700">
              <a:solidFill>
                <a:srgbClr val="000000"/>
              </a:solidFill>
              <a:round/>
              <a:headEnd/>
              <a:tailEnd/>
            </a:ln>
          </p:spPr>
          <p:txBody>
            <a:bodyPr/>
            <a:lstStyle/>
            <a:p>
              <a:endParaRPr lang="en-US"/>
            </a:p>
          </p:txBody>
        </p:sp>
        <p:sp>
          <p:nvSpPr>
            <p:cNvPr id="20592" name="Freeform 111"/>
            <p:cNvSpPr>
              <a:spLocks/>
            </p:cNvSpPr>
            <p:nvPr/>
          </p:nvSpPr>
          <p:spPr bwMode="auto">
            <a:xfrm>
              <a:off x="2537" y="2821"/>
              <a:ext cx="161" cy="60"/>
            </a:xfrm>
            <a:custGeom>
              <a:avLst/>
              <a:gdLst>
                <a:gd name="T0" fmla="*/ 95 w 161"/>
                <a:gd name="T1" fmla="*/ 11 h 60"/>
                <a:gd name="T2" fmla="*/ 99 w 161"/>
                <a:gd name="T3" fmla="*/ 10 h 60"/>
                <a:gd name="T4" fmla="*/ 102 w 161"/>
                <a:gd name="T5" fmla="*/ 9 h 60"/>
                <a:gd name="T6" fmla="*/ 101 w 161"/>
                <a:gd name="T7" fmla="*/ 5 h 60"/>
                <a:gd name="T8" fmla="*/ 96 w 161"/>
                <a:gd name="T9" fmla="*/ 3 h 60"/>
                <a:gd name="T10" fmla="*/ 93 w 161"/>
                <a:gd name="T11" fmla="*/ 2 h 60"/>
                <a:gd name="T12" fmla="*/ 86 w 161"/>
                <a:gd name="T13" fmla="*/ 0 h 60"/>
                <a:gd name="T14" fmla="*/ 79 w 161"/>
                <a:gd name="T15" fmla="*/ 0 h 60"/>
                <a:gd name="T16" fmla="*/ 71 w 161"/>
                <a:gd name="T17" fmla="*/ 1 h 60"/>
                <a:gd name="T18" fmla="*/ 66 w 161"/>
                <a:gd name="T19" fmla="*/ 2 h 60"/>
                <a:gd name="T20" fmla="*/ 61 w 161"/>
                <a:gd name="T21" fmla="*/ 3 h 60"/>
                <a:gd name="T22" fmla="*/ 57 w 161"/>
                <a:gd name="T23" fmla="*/ 3 h 60"/>
                <a:gd name="T24" fmla="*/ 54 w 161"/>
                <a:gd name="T25" fmla="*/ 5 h 60"/>
                <a:gd name="T26" fmla="*/ 50 w 161"/>
                <a:gd name="T27" fmla="*/ 6 h 60"/>
                <a:gd name="T28" fmla="*/ 45 w 161"/>
                <a:gd name="T29" fmla="*/ 9 h 60"/>
                <a:gd name="T30" fmla="*/ 42 w 161"/>
                <a:gd name="T31" fmla="*/ 9 h 60"/>
                <a:gd name="T32" fmla="*/ 37 w 161"/>
                <a:gd name="T33" fmla="*/ 10 h 60"/>
                <a:gd name="T34" fmla="*/ 35 w 161"/>
                <a:gd name="T35" fmla="*/ 11 h 60"/>
                <a:gd name="T36" fmla="*/ 31 w 161"/>
                <a:gd name="T37" fmla="*/ 11 h 60"/>
                <a:gd name="T38" fmla="*/ 28 w 161"/>
                <a:gd name="T39" fmla="*/ 13 h 60"/>
                <a:gd name="T40" fmla="*/ 23 w 161"/>
                <a:gd name="T41" fmla="*/ 15 h 60"/>
                <a:gd name="T42" fmla="*/ 19 w 161"/>
                <a:gd name="T43" fmla="*/ 17 h 60"/>
                <a:gd name="T44" fmla="*/ 16 w 161"/>
                <a:gd name="T45" fmla="*/ 17 h 60"/>
                <a:gd name="T46" fmla="*/ 12 w 161"/>
                <a:gd name="T47" fmla="*/ 18 h 60"/>
                <a:gd name="T48" fmla="*/ 9 w 161"/>
                <a:gd name="T49" fmla="*/ 20 h 60"/>
                <a:gd name="T50" fmla="*/ 4 w 161"/>
                <a:gd name="T51" fmla="*/ 22 h 60"/>
                <a:gd name="T52" fmla="*/ 2 w 161"/>
                <a:gd name="T53" fmla="*/ 24 h 60"/>
                <a:gd name="T54" fmla="*/ 0 w 161"/>
                <a:gd name="T55" fmla="*/ 26 h 60"/>
                <a:gd name="T56" fmla="*/ 2 w 161"/>
                <a:gd name="T57" fmla="*/ 28 h 60"/>
                <a:gd name="T58" fmla="*/ 5 w 161"/>
                <a:gd name="T59" fmla="*/ 31 h 60"/>
                <a:gd name="T60" fmla="*/ 11 w 161"/>
                <a:gd name="T61" fmla="*/ 32 h 60"/>
                <a:gd name="T62" fmla="*/ 16 w 161"/>
                <a:gd name="T63" fmla="*/ 34 h 60"/>
                <a:gd name="T64" fmla="*/ 23 w 161"/>
                <a:gd name="T65" fmla="*/ 32 h 60"/>
                <a:gd name="T66" fmla="*/ 30 w 161"/>
                <a:gd name="T67" fmla="*/ 30 h 6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61"/>
                <a:gd name="T103" fmla="*/ 0 h 60"/>
                <a:gd name="T104" fmla="*/ 161 w 161"/>
                <a:gd name="T105" fmla="*/ 60 h 6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61" h="60">
                  <a:moveTo>
                    <a:pt x="160" y="36"/>
                  </a:moveTo>
                  <a:lnTo>
                    <a:pt x="95" y="11"/>
                  </a:lnTo>
                  <a:lnTo>
                    <a:pt x="96" y="10"/>
                  </a:lnTo>
                  <a:lnTo>
                    <a:pt x="99" y="10"/>
                  </a:lnTo>
                  <a:lnTo>
                    <a:pt x="101" y="9"/>
                  </a:lnTo>
                  <a:lnTo>
                    <a:pt x="102" y="9"/>
                  </a:lnTo>
                  <a:lnTo>
                    <a:pt x="101" y="6"/>
                  </a:lnTo>
                  <a:lnTo>
                    <a:pt x="101" y="5"/>
                  </a:lnTo>
                  <a:lnTo>
                    <a:pt x="100" y="5"/>
                  </a:lnTo>
                  <a:lnTo>
                    <a:pt x="96" y="3"/>
                  </a:lnTo>
                  <a:lnTo>
                    <a:pt x="95" y="2"/>
                  </a:lnTo>
                  <a:lnTo>
                    <a:pt x="93" y="2"/>
                  </a:lnTo>
                  <a:lnTo>
                    <a:pt x="89" y="1"/>
                  </a:lnTo>
                  <a:lnTo>
                    <a:pt x="86" y="0"/>
                  </a:lnTo>
                  <a:lnTo>
                    <a:pt x="82" y="0"/>
                  </a:lnTo>
                  <a:lnTo>
                    <a:pt x="79" y="0"/>
                  </a:lnTo>
                  <a:lnTo>
                    <a:pt x="75" y="0"/>
                  </a:lnTo>
                  <a:lnTo>
                    <a:pt x="71" y="1"/>
                  </a:lnTo>
                  <a:lnTo>
                    <a:pt x="67" y="1"/>
                  </a:lnTo>
                  <a:lnTo>
                    <a:pt x="66" y="2"/>
                  </a:lnTo>
                  <a:lnTo>
                    <a:pt x="63" y="2"/>
                  </a:lnTo>
                  <a:lnTo>
                    <a:pt x="61" y="3"/>
                  </a:lnTo>
                  <a:lnTo>
                    <a:pt x="60" y="3"/>
                  </a:lnTo>
                  <a:lnTo>
                    <a:pt x="57" y="3"/>
                  </a:lnTo>
                  <a:lnTo>
                    <a:pt x="56" y="5"/>
                  </a:lnTo>
                  <a:lnTo>
                    <a:pt x="54" y="5"/>
                  </a:lnTo>
                  <a:lnTo>
                    <a:pt x="52" y="6"/>
                  </a:lnTo>
                  <a:lnTo>
                    <a:pt x="50" y="6"/>
                  </a:lnTo>
                  <a:lnTo>
                    <a:pt x="47" y="7"/>
                  </a:lnTo>
                  <a:lnTo>
                    <a:pt x="45" y="9"/>
                  </a:lnTo>
                  <a:lnTo>
                    <a:pt x="43" y="7"/>
                  </a:lnTo>
                  <a:lnTo>
                    <a:pt x="42" y="9"/>
                  </a:lnTo>
                  <a:lnTo>
                    <a:pt x="39" y="9"/>
                  </a:lnTo>
                  <a:lnTo>
                    <a:pt x="37" y="10"/>
                  </a:lnTo>
                  <a:lnTo>
                    <a:pt x="36" y="10"/>
                  </a:lnTo>
                  <a:lnTo>
                    <a:pt x="35" y="11"/>
                  </a:lnTo>
                  <a:lnTo>
                    <a:pt x="35" y="13"/>
                  </a:lnTo>
                  <a:lnTo>
                    <a:pt x="31" y="11"/>
                  </a:lnTo>
                  <a:lnTo>
                    <a:pt x="30" y="13"/>
                  </a:lnTo>
                  <a:lnTo>
                    <a:pt x="28" y="13"/>
                  </a:lnTo>
                  <a:lnTo>
                    <a:pt x="25" y="14"/>
                  </a:lnTo>
                  <a:lnTo>
                    <a:pt x="23" y="15"/>
                  </a:lnTo>
                  <a:lnTo>
                    <a:pt x="22" y="15"/>
                  </a:lnTo>
                  <a:lnTo>
                    <a:pt x="19" y="17"/>
                  </a:lnTo>
                  <a:lnTo>
                    <a:pt x="18" y="17"/>
                  </a:lnTo>
                  <a:lnTo>
                    <a:pt x="16" y="17"/>
                  </a:lnTo>
                  <a:lnTo>
                    <a:pt x="14" y="18"/>
                  </a:lnTo>
                  <a:lnTo>
                    <a:pt x="12" y="18"/>
                  </a:lnTo>
                  <a:lnTo>
                    <a:pt x="10" y="19"/>
                  </a:lnTo>
                  <a:lnTo>
                    <a:pt x="9" y="20"/>
                  </a:lnTo>
                  <a:lnTo>
                    <a:pt x="5" y="20"/>
                  </a:lnTo>
                  <a:lnTo>
                    <a:pt x="4" y="22"/>
                  </a:lnTo>
                  <a:lnTo>
                    <a:pt x="3" y="20"/>
                  </a:lnTo>
                  <a:lnTo>
                    <a:pt x="2" y="24"/>
                  </a:lnTo>
                  <a:lnTo>
                    <a:pt x="0" y="24"/>
                  </a:lnTo>
                  <a:lnTo>
                    <a:pt x="0" y="26"/>
                  </a:lnTo>
                  <a:lnTo>
                    <a:pt x="0" y="27"/>
                  </a:lnTo>
                  <a:lnTo>
                    <a:pt x="2" y="28"/>
                  </a:lnTo>
                  <a:lnTo>
                    <a:pt x="3" y="30"/>
                  </a:lnTo>
                  <a:lnTo>
                    <a:pt x="5" y="31"/>
                  </a:lnTo>
                  <a:lnTo>
                    <a:pt x="7" y="32"/>
                  </a:lnTo>
                  <a:lnTo>
                    <a:pt x="11" y="32"/>
                  </a:lnTo>
                  <a:lnTo>
                    <a:pt x="12" y="32"/>
                  </a:lnTo>
                  <a:lnTo>
                    <a:pt x="16" y="34"/>
                  </a:lnTo>
                  <a:lnTo>
                    <a:pt x="18" y="34"/>
                  </a:lnTo>
                  <a:lnTo>
                    <a:pt x="23" y="32"/>
                  </a:lnTo>
                  <a:lnTo>
                    <a:pt x="26" y="32"/>
                  </a:lnTo>
                  <a:lnTo>
                    <a:pt x="30" y="30"/>
                  </a:lnTo>
                  <a:lnTo>
                    <a:pt x="92" y="59"/>
                  </a:lnTo>
                </a:path>
              </a:pathLst>
            </a:custGeom>
            <a:noFill/>
            <a:ln w="12700" cap="rnd">
              <a:solidFill>
                <a:srgbClr val="FFFFFF"/>
              </a:solidFill>
              <a:round/>
              <a:headEnd/>
              <a:tailEnd/>
            </a:ln>
          </p:spPr>
          <p:txBody>
            <a:bodyPr/>
            <a:lstStyle/>
            <a:p>
              <a:endParaRPr lang="en-GB"/>
            </a:p>
          </p:txBody>
        </p:sp>
        <p:sp>
          <p:nvSpPr>
            <p:cNvPr id="20593" name="Freeform 112"/>
            <p:cNvSpPr>
              <a:spLocks/>
            </p:cNvSpPr>
            <p:nvPr/>
          </p:nvSpPr>
          <p:spPr bwMode="auto">
            <a:xfrm>
              <a:off x="2629" y="2859"/>
              <a:ext cx="446" cy="176"/>
            </a:xfrm>
            <a:custGeom>
              <a:avLst/>
              <a:gdLst>
                <a:gd name="T0" fmla="*/ 413 w 446"/>
                <a:gd name="T1" fmla="*/ 150 h 176"/>
                <a:gd name="T2" fmla="*/ 422 w 446"/>
                <a:gd name="T3" fmla="*/ 146 h 176"/>
                <a:gd name="T4" fmla="*/ 438 w 446"/>
                <a:gd name="T5" fmla="*/ 138 h 176"/>
                <a:gd name="T6" fmla="*/ 443 w 446"/>
                <a:gd name="T7" fmla="*/ 127 h 176"/>
                <a:gd name="T8" fmla="*/ 445 w 446"/>
                <a:gd name="T9" fmla="*/ 117 h 176"/>
                <a:gd name="T10" fmla="*/ 440 w 446"/>
                <a:gd name="T11" fmla="*/ 105 h 176"/>
                <a:gd name="T12" fmla="*/ 426 w 446"/>
                <a:gd name="T13" fmla="*/ 90 h 176"/>
                <a:gd name="T14" fmla="*/ 411 w 446"/>
                <a:gd name="T15" fmla="*/ 77 h 176"/>
                <a:gd name="T16" fmla="*/ 389 w 446"/>
                <a:gd name="T17" fmla="*/ 65 h 176"/>
                <a:gd name="T18" fmla="*/ 370 w 446"/>
                <a:gd name="T19" fmla="*/ 55 h 176"/>
                <a:gd name="T20" fmla="*/ 349 w 446"/>
                <a:gd name="T21" fmla="*/ 47 h 176"/>
                <a:gd name="T22" fmla="*/ 320 w 446"/>
                <a:gd name="T23" fmla="*/ 36 h 176"/>
                <a:gd name="T24" fmla="*/ 290 w 446"/>
                <a:gd name="T25" fmla="*/ 28 h 176"/>
                <a:gd name="T26" fmla="*/ 257 w 446"/>
                <a:gd name="T27" fmla="*/ 21 h 176"/>
                <a:gd name="T28" fmla="*/ 224 w 446"/>
                <a:gd name="T29" fmla="*/ 14 h 176"/>
                <a:gd name="T30" fmla="*/ 190 w 446"/>
                <a:gd name="T31" fmla="*/ 13 h 176"/>
                <a:gd name="T32" fmla="*/ 155 w 446"/>
                <a:gd name="T33" fmla="*/ 11 h 176"/>
                <a:gd name="T34" fmla="*/ 124 w 446"/>
                <a:gd name="T35" fmla="*/ 10 h 176"/>
                <a:gd name="T36" fmla="*/ 118 w 446"/>
                <a:gd name="T37" fmla="*/ 9 h 176"/>
                <a:gd name="T38" fmla="*/ 110 w 446"/>
                <a:gd name="T39" fmla="*/ 9 h 176"/>
                <a:gd name="T40" fmla="*/ 103 w 446"/>
                <a:gd name="T41" fmla="*/ 7 h 176"/>
                <a:gd name="T42" fmla="*/ 95 w 446"/>
                <a:gd name="T43" fmla="*/ 7 h 176"/>
                <a:gd name="T44" fmla="*/ 88 w 446"/>
                <a:gd name="T45" fmla="*/ 5 h 176"/>
                <a:gd name="T46" fmla="*/ 81 w 446"/>
                <a:gd name="T47" fmla="*/ 5 h 176"/>
                <a:gd name="T48" fmla="*/ 74 w 446"/>
                <a:gd name="T49" fmla="*/ 2 h 176"/>
                <a:gd name="T50" fmla="*/ 68 w 446"/>
                <a:gd name="T51" fmla="*/ 1 h 176"/>
                <a:gd name="T52" fmla="*/ 65 w 446"/>
                <a:gd name="T53" fmla="*/ 0 h 176"/>
                <a:gd name="T54" fmla="*/ 61 w 446"/>
                <a:gd name="T55" fmla="*/ 2 h 176"/>
                <a:gd name="T56" fmla="*/ 52 w 446"/>
                <a:gd name="T57" fmla="*/ 6 h 176"/>
                <a:gd name="T58" fmla="*/ 41 w 446"/>
                <a:gd name="T59" fmla="*/ 10 h 176"/>
                <a:gd name="T60" fmla="*/ 31 w 446"/>
                <a:gd name="T61" fmla="*/ 14 h 176"/>
                <a:gd name="T62" fmla="*/ 19 w 446"/>
                <a:gd name="T63" fmla="*/ 17 h 176"/>
                <a:gd name="T64" fmla="*/ 10 w 446"/>
                <a:gd name="T65" fmla="*/ 18 h 176"/>
                <a:gd name="T66" fmla="*/ 2 w 446"/>
                <a:gd name="T67" fmla="*/ 21 h 176"/>
                <a:gd name="T68" fmla="*/ 2 w 446"/>
                <a:gd name="T69" fmla="*/ 21 h 176"/>
                <a:gd name="T70" fmla="*/ 6 w 446"/>
                <a:gd name="T71" fmla="*/ 22 h 176"/>
                <a:gd name="T72" fmla="*/ 11 w 446"/>
                <a:gd name="T73" fmla="*/ 25 h 176"/>
                <a:gd name="T74" fmla="*/ 16 w 446"/>
                <a:gd name="T75" fmla="*/ 27 h 176"/>
                <a:gd name="T76" fmla="*/ 19 w 446"/>
                <a:gd name="T77" fmla="*/ 30 h 176"/>
                <a:gd name="T78" fmla="*/ 20 w 446"/>
                <a:gd name="T79" fmla="*/ 32 h 176"/>
                <a:gd name="T80" fmla="*/ 23 w 446"/>
                <a:gd name="T81" fmla="*/ 36 h 176"/>
                <a:gd name="T82" fmla="*/ 23 w 446"/>
                <a:gd name="T83" fmla="*/ 39 h 176"/>
                <a:gd name="T84" fmla="*/ 20 w 446"/>
                <a:gd name="T85" fmla="*/ 42 h 176"/>
                <a:gd name="T86" fmla="*/ 18 w 446"/>
                <a:gd name="T87" fmla="*/ 48 h 176"/>
                <a:gd name="T88" fmla="*/ 17 w 446"/>
                <a:gd name="T89" fmla="*/ 59 h 176"/>
                <a:gd name="T90" fmla="*/ 20 w 446"/>
                <a:gd name="T91" fmla="*/ 72 h 176"/>
                <a:gd name="T92" fmla="*/ 27 w 446"/>
                <a:gd name="T93" fmla="*/ 85 h 176"/>
                <a:gd name="T94" fmla="*/ 38 w 446"/>
                <a:gd name="T95" fmla="*/ 98 h 176"/>
                <a:gd name="T96" fmla="*/ 54 w 446"/>
                <a:gd name="T97" fmla="*/ 111 h 176"/>
                <a:gd name="T98" fmla="*/ 74 w 446"/>
                <a:gd name="T99" fmla="*/ 125 h 176"/>
                <a:gd name="T100" fmla="*/ 98 w 446"/>
                <a:gd name="T101" fmla="*/ 135 h 176"/>
                <a:gd name="T102" fmla="*/ 119 w 446"/>
                <a:gd name="T103" fmla="*/ 143 h 176"/>
                <a:gd name="T104" fmla="*/ 141 w 446"/>
                <a:gd name="T105" fmla="*/ 150 h 176"/>
                <a:gd name="T106" fmla="*/ 175 w 446"/>
                <a:gd name="T107" fmla="*/ 160 h 176"/>
                <a:gd name="T108" fmla="*/ 207 w 446"/>
                <a:gd name="T109" fmla="*/ 165 h 176"/>
                <a:gd name="T110" fmla="*/ 241 w 446"/>
                <a:gd name="T111" fmla="*/ 172 h 176"/>
                <a:gd name="T112" fmla="*/ 274 w 446"/>
                <a:gd name="T113" fmla="*/ 175 h 176"/>
                <a:gd name="T114" fmla="*/ 303 w 446"/>
                <a:gd name="T115" fmla="*/ 175 h 176"/>
                <a:gd name="T116" fmla="*/ 331 w 446"/>
                <a:gd name="T117" fmla="*/ 175 h 176"/>
                <a:gd name="T118" fmla="*/ 356 w 446"/>
                <a:gd name="T119" fmla="*/ 168 h 176"/>
                <a:gd name="T120" fmla="*/ 384 w 446"/>
                <a:gd name="T121" fmla="*/ 157 h 17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46"/>
                <a:gd name="T184" fmla="*/ 0 h 176"/>
                <a:gd name="T185" fmla="*/ 446 w 446"/>
                <a:gd name="T186" fmla="*/ 176 h 17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46" h="176">
                  <a:moveTo>
                    <a:pt x="384" y="157"/>
                  </a:moveTo>
                  <a:lnTo>
                    <a:pt x="413" y="150"/>
                  </a:lnTo>
                  <a:lnTo>
                    <a:pt x="418" y="147"/>
                  </a:lnTo>
                  <a:lnTo>
                    <a:pt x="422" y="146"/>
                  </a:lnTo>
                  <a:lnTo>
                    <a:pt x="432" y="140"/>
                  </a:lnTo>
                  <a:lnTo>
                    <a:pt x="438" y="138"/>
                  </a:lnTo>
                  <a:lnTo>
                    <a:pt x="441" y="132"/>
                  </a:lnTo>
                  <a:lnTo>
                    <a:pt x="443" y="127"/>
                  </a:lnTo>
                  <a:lnTo>
                    <a:pt x="445" y="122"/>
                  </a:lnTo>
                  <a:lnTo>
                    <a:pt x="445" y="117"/>
                  </a:lnTo>
                  <a:lnTo>
                    <a:pt x="442" y="110"/>
                  </a:lnTo>
                  <a:lnTo>
                    <a:pt x="440" y="105"/>
                  </a:lnTo>
                  <a:lnTo>
                    <a:pt x="433" y="98"/>
                  </a:lnTo>
                  <a:lnTo>
                    <a:pt x="426" y="90"/>
                  </a:lnTo>
                  <a:lnTo>
                    <a:pt x="419" y="84"/>
                  </a:lnTo>
                  <a:lnTo>
                    <a:pt x="411" y="77"/>
                  </a:lnTo>
                  <a:lnTo>
                    <a:pt x="400" y="71"/>
                  </a:lnTo>
                  <a:lnTo>
                    <a:pt x="389" y="65"/>
                  </a:lnTo>
                  <a:lnTo>
                    <a:pt x="376" y="60"/>
                  </a:lnTo>
                  <a:lnTo>
                    <a:pt x="370" y="55"/>
                  </a:lnTo>
                  <a:lnTo>
                    <a:pt x="363" y="53"/>
                  </a:lnTo>
                  <a:lnTo>
                    <a:pt x="349" y="47"/>
                  </a:lnTo>
                  <a:lnTo>
                    <a:pt x="335" y="40"/>
                  </a:lnTo>
                  <a:lnTo>
                    <a:pt x="320" y="36"/>
                  </a:lnTo>
                  <a:lnTo>
                    <a:pt x="304" y="32"/>
                  </a:lnTo>
                  <a:lnTo>
                    <a:pt x="290" y="28"/>
                  </a:lnTo>
                  <a:lnTo>
                    <a:pt x="274" y="23"/>
                  </a:lnTo>
                  <a:lnTo>
                    <a:pt x="257" y="21"/>
                  </a:lnTo>
                  <a:lnTo>
                    <a:pt x="240" y="18"/>
                  </a:lnTo>
                  <a:lnTo>
                    <a:pt x="224" y="14"/>
                  </a:lnTo>
                  <a:lnTo>
                    <a:pt x="207" y="14"/>
                  </a:lnTo>
                  <a:lnTo>
                    <a:pt x="190" y="13"/>
                  </a:lnTo>
                  <a:lnTo>
                    <a:pt x="174" y="11"/>
                  </a:lnTo>
                  <a:lnTo>
                    <a:pt x="155" y="11"/>
                  </a:lnTo>
                  <a:lnTo>
                    <a:pt x="139" y="10"/>
                  </a:lnTo>
                  <a:lnTo>
                    <a:pt x="124" y="10"/>
                  </a:lnTo>
                  <a:lnTo>
                    <a:pt x="120" y="10"/>
                  </a:lnTo>
                  <a:lnTo>
                    <a:pt x="118" y="9"/>
                  </a:lnTo>
                  <a:lnTo>
                    <a:pt x="113" y="10"/>
                  </a:lnTo>
                  <a:lnTo>
                    <a:pt x="110" y="9"/>
                  </a:lnTo>
                  <a:lnTo>
                    <a:pt x="106" y="9"/>
                  </a:lnTo>
                  <a:lnTo>
                    <a:pt x="103" y="7"/>
                  </a:lnTo>
                  <a:lnTo>
                    <a:pt x="98" y="7"/>
                  </a:lnTo>
                  <a:lnTo>
                    <a:pt x="95" y="7"/>
                  </a:lnTo>
                  <a:lnTo>
                    <a:pt x="90" y="7"/>
                  </a:lnTo>
                  <a:lnTo>
                    <a:pt x="88" y="5"/>
                  </a:lnTo>
                  <a:lnTo>
                    <a:pt x="84" y="5"/>
                  </a:lnTo>
                  <a:lnTo>
                    <a:pt x="81" y="5"/>
                  </a:lnTo>
                  <a:lnTo>
                    <a:pt x="77" y="5"/>
                  </a:lnTo>
                  <a:lnTo>
                    <a:pt x="74" y="2"/>
                  </a:lnTo>
                  <a:lnTo>
                    <a:pt x="72" y="1"/>
                  </a:lnTo>
                  <a:lnTo>
                    <a:pt x="68" y="1"/>
                  </a:lnTo>
                  <a:lnTo>
                    <a:pt x="66" y="0"/>
                  </a:lnTo>
                  <a:lnTo>
                    <a:pt x="65" y="0"/>
                  </a:lnTo>
                  <a:lnTo>
                    <a:pt x="62" y="1"/>
                  </a:lnTo>
                  <a:lnTo>
                    <a:pt x="61" y="2"/>
                  </a:lnTo>
                  <a:lnTo>
                    <a:pt x="58" y="3"/>
                  </a:lnTo>
                  <a:lnTo>
                    <a:pt x="52" y="6"/>
                  </a:lnTo>
                  <a:lnTo>
                    <a:pt x="47" y="7"/>
                  </a:lnTo>
                  <a:lnTo>
                    <a:pt x="41" y="10"/>
                  </a:lnTo>
                  <a:lnTo>
                    <a:pt x="37" y="13"/>
                  </a:lnTo>
                  <a:lnTo>
                    <a:pt x="31" y="14"/>
                  </a:lnTo>
                  <a:lnTo>
                    <a:pt x="25" y="17"/>
                  </a:lnTo>
                  <a:lnTo>
                    <a:pt x="19" y="17"/>
                  </a:lnTo>
                  <a:lnTo>
                    <a:pt x="13" y="18"/>
                  </a:lnTo>
                  <a:lnTo>
                    <a:pt x="10" y="18"/>
                  </a:lnTo>
                  <a:lnTo>
                    <a:pt x="5" y="19"/>
                  </a:lnTo>
                  <a:lnTo>
                    <a:pt x="2" y="21"/>
                  </a:lnTo>
                  <a:lnTo>
                    <a:pt x="0" y="21"/>
                  </a:lnTo>
                  <a:lnTo>
                    <a:pt x="2" y="21"/>
                  </a:lnTo>
                  <a:lnTo>
                    <a:pt x="3" y="22"/>
                  </a:lnTo>
                  <a:lnTo>
                    <a:pt x="6" y="22"/>
                  </a:lnTo>
                  <a:lnTo>
                    <a:pt x="9" y="23"/>
                  </a:lnTo>
                  <a:lnTo>
                    <a:pt x="11" y="25"/>
                  </a:lnTo>
                  <a:lnTo>
                    <a:pt x="13" y="27"/>
                  </a:lnTo>
                  <a:lnTo>
                    <a:pt x="16" y="27"/>
                  </a:lnTo>
                  <a:lnTo>
                    <a:pt x="17" y="30"/>
                  </a:lnTo>
                  <a:lnTo>
                    <a:pt x="19" y="30"/>
                  </a:lnTo>
                  <a:lnTo>
                    <a:pt x="19" y="31"/>
                  </a:lnTo>
                  <a:lnTo>
                    <a:pt x="20" y="32"/>
                  </a:lnTo>
                  <a:lnTo>
                    <a:pt x="22" y="35"/>
                  </a:lnTo>
                  <a:lnTo>
                    <a:pt x="23" y="36"/>
                  </a:lnTo>
                  <a:lnTo>
                    <a:pt x="22" y="39"/>
                  </a:lnTo>
                  <a:lnTo>
                    <a:pt x="23" y="39"/>
                  </a:lnTo>
                  <a:lnTo>
                    <a:pt x="22" y="40"/>
                  </a:lnTo>
                  <a:lnTo>
                    <a:pt x="20" y="42"/>
                  </a:lnTo>
                  <a:lnTo>
                    <a:pt x="20" y="46"/>
                  </a:lnTo>
                  <a:lnTo>
                    <a:pt x="18" y="48"/>
                  </a:lnTo>
                  <a:lnTo>
                    <a:pt x="17" y="53"/>
                  </a:lnTo>
                  <a:lnTo>
                    <a:pt x="17" y="59"/>
                  </a:lnTo>
                  <a:lnTo>
                    <a:pt x="19" y="65"/>
                  </a:lnTo>
                  <a:lnTo>
                    <a:pt x="20" y="72"/>
                  </a:lnTo>
                  <a:lnTo>
                    <a:pt x="24" y="81"/>
                  </a:lnTo>
                  <a:lnTo>
                    <a:pt x="27" y="85"/>
                  </a:lnTo>
                  <a:lnTo>
                    <a:pt x="31" y="92"/>
                  </a:lnTo>
                  <a:lnTo>
                    <a:pt x="38" y="98"/>
                  </a:lnTo>
                  <a:lnTo>
                    <a:pt x="45" y="105"/>
                  </a:lnTo>
                  <a:lnTo>
                    <a:pt x="54" y="111"/>
                  </a:lnTo>
                  <a:lnTo>
                    <a:pt x="63" y="117"/>
                  </a:lnTo>
                  <a:lnTo>
                    <a:pt x="74" y="125"/>
                  </a:lnTo>
                  <a:lnTo>
                    <a:pt x="84" y="128"/>
                  </a:lnTo>
                  <a:lnTo>
                    <a:pt x="98" y="135"/>
                  </a:lnTo>
                  <a:lnTo>
                    <a:pt x="111" y="142"/>
                  </a:lnTo>
                  <a:lnTo>
                    <a:pt x="119" y="143"/>
                  </a:lnTo>
                  <a:lnTo>
                    <a:pt x="126" y="147"/>
                  </a:lnTo>
                  <a:lnTo>
                    <a:pt x="141" y="150"/>
                  </a:lnTo>
                  <a:lnTo>
                    <a:pt x="158" y="156"/>
                  </a:lnTo>
                  <a:lnTo>
                    <a:pt x="175" y="160"/>
                  </a:lnTo>
                  <a:lnTo>
                    <a:pt x="190" y="164"/>
                  </a:lnTo>
                  <a:lnTo>
                    <a:pt x="207" y="165"/>
                  </a:lnTo>
                  <a:lnTo>
                    <a:pt x="224" y="169"/>
                  </a:lnTo>
                  <a:lnTo>
                    <a:pt x="241" y="172"/>
                  </a:lnTo>
                  <a:lnTo>
                    <a:pt x="257" y="173"/>
                  </a:lnTo>
                  <a:lnTo>
                    <a:pt x="274" y="175"/>
                  </a:lnTo>
                  <a:lnTo>
                    <a:pt x="289" y="175"/>
                  </a:lnTo>
                  <a:lnTo>
                    <a:pt x="303" y="175"/>
                  </a:lnTo>
                  <a:lnTo>
                    <a:pt x="318" y="175"/>
                  </a:lnTo>
                  <a:lnTo>
                    <a:pt x="331" y="175"/>
                  </a:lnTo>
                  <a:lnTo>
                    <a:pt x="343" y="172"/>
                  </a:lnTo>
                  <a:lnTo>
                    <a:pt x="356" y="168"/>
                  </a:lnTo>
                  <a:lnTo>
                    <a:pt x="384" y="157"/>
                  </a:lnTo>
                </a:path>
              </a:pathLst>
            </a:custGeom>
            <a:solidFill>
              <a:srgbClr val="00FF00"/>
            </a:solidFill>
            <a:ln w="12700" cap="rnd">
              <a:noFill/>
              <a:round/>
              <a:headEnd/>
              <a:tailEnd/>
            </a:ln>
          </p:spPr>
          <p:txBody>
            <a:bodyPr/>
            <a:lstStyle/>
            <a:p>
              <a:endParaRPr lang="en-GB"/>
            </a:p>
          </p:txBody>
        </p:sp>
        <p:sp>
          <p:nvSpPr>
            <p:cNvPr id="20594" name="Freeform 113"/>
            <p:cNvSpPr>
              <a:spLocks/>
            </p:cNvSpPr>
            <p:nvPr/>
          </p:nvSpPr>
          <p:spPr bwMode="auto">
            <a:xfrm>
              <a:off x="2629" y="2859"/>
              <a:ext cx="446" cy="176"/>
            </a:xfrm>
            <a:custGeom>
              <a:avLst/>
              <a:gdLst>
                <a:gd name="T0" fmla="*/ 413 w 446"/>
                <a:gd name="T1" fmla="*/ 150 h 176"/>
                <a:gd name="T2" fmla="*/ 422 w 446"/>
                <a:gd name="T3" fmla="*/ 146 h 176"/>
                <a:gd name="T4" fmla="*/ 438 w 446"/>
                <a:gd name="T5" fmla="*/ 138 h 176"/>
                <a:gd name="T6" fmla="*/ 443 w 446"/>
                <a:gd name="T7" fmla="*/ 127 h 176"/>
                <a:gd name="T8" fmla="*/ 445 w 446"/>
                <a:gd name="T9" fmla="*/ 117 h 176"/>
                <a:gd name="T10" fmla="*/ 440 w 446"/>
                <a:gd name="T11" fmla="*/ 105 h 176"/>
                <a:gd name="T12" fmla="*/ 426 w 446"/>
                <a:gd name="T13" fmla="*/ 90 h 176"/>
                <a:gd name="T14" fmla="*/ 411 w 446"/>
                <a:gd name="T15" fmla="*/ 77 h 176"/>
                <a:gd name="T16" fmla="*/ 389 w 446"/>
                <a:gd name="T17" fmla="*/ 65 h 176"/>
                <a:gd name="T18" fmla="*/ 370 w 446"/>
                <a:gd name="T19" fmla="*/ 55 h 176"/>
                <a:gd name="T20" fmla="*/ 349 w 446"/>
                <a:gd name="T21" fmla="*/ 47 h 176"/>
                <a:gd name="T22" fmla="*/ 320 w 446"/>
                <a:gd name="T23" fmla="*/ 36 h 176"/>
                <a:gd name="T24" fmla="*/ 290 w 446"/>
                <a:gd name="T25" fmla="*/ 28 h 176"/>
                <a:gd name="T26" fmla="*/ 257 w 446"/>
                <a:gd name="T27" fmla="*/ 21 h 176"/>
                <a:gd name="T28" fmla="*/ 224 w 446"/>
                <a:gd name="T29" fmla="*/ 14 h 176"/>
                <a:gd name="T30" fmla="*/ 190 w 446"/>
                <a:gd name="T31" fmla="*/ 13 h 176"/>
                <a:gd name="T32" fmla="*/ 155 w 446"/>
                <a:gd name="T33" fmla="*/ 11 h 176"/>
                <a:gd name="T34" fmla="*/ 124 w 446"/>
                <a:gd name="T35" fmla="*/ 10 h 176"/>
                <a:gd name="T36" fmla="*/ 118 w 446"/>
                <a:gd name="T37" fmla="*/ 9 h 176"/>
                <a:gd name="T38" fmla="*/ 110 w 446"/>
                <a:gd name="T39" fmla="*/ 9 h 176"/>
                <a:gd name="T40" fmla="*/ 103 w 446"/>
                <a:gd name="T41" fmla="*/ 7 h 176"/>
                <a:gd name="T42" fmla="*/ 95 w 446"/>
                <a:gd name="T43" fmla="*/ 7 h 176"/>
                <a:gd name="T44" fmla="*/ 88 w 446"/>
                <a:gd name="T45" fmla="*/ 5 h 176"/>
                <a:gd name="T46" fmla="*/ 81 w 446"/>
                <a:gd name="T47" fmla="*/ 5 h 176"/>
                <a:gd name="T48" fmla="*/ 74 w 446"/>
                <a:gd name="T49" fmla="*/ 2 h 176"/>
                <a:gd name="T50" fmla="*/ 68 w 446"/>
                <a:gd name="T51" fmla="*/ 1 h 176"/>
                <a:gd name="T52" fmla="*/ 65 w 446"/>
                <a:gd name="T53" fmla="*/ 0 h 176"/>
                <a:gd name="T54" fmla="*/ 61 w 446"/>
                <a:gd name="T55" fmla="*/ 2 h 176"/>
                <a:gd name="T56" fmla="*/ 52 w 446"/>
                <a:gd name="T57" fmla="*/ 6 h 176"/>
                <a:gd name="T58" fmla="*/ 41 w 446"/>
                <a:gd name="T59" fmla="*/ 10 h 176"/>
                <a:gd name="T60" fmla="*/ 31 w 446"/>
                <a:gd name="T61" fmla="*/ 14 h 176"/>
                <a:gd name="T62" fmla="*/ 19 w 446"/>
                <a:gd name="T63" fmla="*/ 17 h 176"/>
                <a:gd name="T64" fmla="*/ 10 w 446"/>
                <a:gd name="T65" fmla="*/ 18 h 176"/>
                <a:gd name="T66" fmla="*/ 2 w 446"/>
                <a:gd name="T67" fmla="*/ 21 h 176"/>
                <a:gd name="T68" fmla="*/ 2 w 446"/>
                <a:gd name="T69" fmla="*/ 21 h 176"/>
                <a:gd name="T70" fmla="*/ 6 w 446"/>
                <a:gd name="T71" fmla="*/ 22 h 176"/>
                <a:gd name="T72" fmla="*/ 11 w 446"/>
                <a:gd name="T73" fmla="*/ 25 h 176"/>
                <a:gd name="T74" fmla="*/ 16 w 446"/>
                <a:gd name="T75" fmla="*/ 27 h 176"/>
                <a:gd name="T76" fmla="*/ 19 w 446"/>
                <a:gd name="T77" fmla="*/ 30 h 176"/>
                <a:gd name="T78" fmla="*/ 20 w 446"/>
                <a:gd name="T79" fmla="*/ 32 h 176"/>
                <a:gd name="T80" fmla="*/ 23 w 446"/>
                <a:gd name="T81" fmla="*/ 36 h 176"/>
                <a:gd name="T82" fmla="*/ 23 w 446"/>
                <a:gd name="T83" fmla="*/ 39 h 176"/>
                <a:gd name="T84" fmla="*/ 20 w 446"/>
                <a:gd name="T85" fmla="*/ 42 h 176"/>
                <a:gd name="T86" fmla="*/ 18 w 446"/>
                <a:gd name="T87" fmla="*/ 48 h 176"/>
                <a:gd name="T88" fmla="*/ 17 w 446"/>
                <a:gd name="T89" fmla="*/ 59 h 176"/>
                <a:gd name="T90" fmla="*/ 20 w 446"/>
                <a:gd name="T91" fmla="*/ 72 h 176"/>
                <a:gd name="T92" fmla="*/ 27 w 446"/>
                <a:gd name="T93" fmla="*/ 85 h 176"/>
                <a:gd name="T94" fmla="*/ 38 w 446"/>
                <a:gd name="T95" fmla="*/ 98 h 176"/>
                <a:gd name="T96" fmla="*/ 54 w 446"/>
                <a:gd name="T97" fmla="*/ 111 h 176"/>
                <a:gd name="T98" fmla="*/ 74 w 446"/>
                <a:gd name="T99" fmla="*/ 125 h 176"/>
                <a:gd name="T100" fmla="*/ 98 w 446"/>
                <a:gd name="T101" fmla="*/ 135 h 176"/>
                <a:gd name="T102" fmla="*/ 119 w 446"/>
                <a:gd name="T103" fmla="*/ 143 h 176"/>
                <a:gd name="T104" fmla="*/ 141 w 446"/>
                <a:gd name="T105" fmla="*/ 150 h 176"/>
                <a:gd name="T106" fmla="*/ 175 w 446"/>
                <a:gd name="T107" fmla="*/ 160 h 176"/>
                <a:gd name="T108" fmla="*/ 207 w 446"/>
                <a:gd name="T109" fmla="*/ 165 h 176"/>
                <a:gd name="T110" fmla="*/ 241 w 446"/>
                <a:gd name="T111" fmla="*/ 172 h 176"/>
                <a:gd name="T112" fmla="*/ 274 w 446"/>
                <a:gd name="T113" fmla="*/ 175 h 176"/>
                <a:gd name="T114" fmla="*/ 303 w 446"/>
                <a:gd name="T115" fmla="*/ 175 h 176"/>
                <a:gd name="T116" fmla="*/ 331 w 446"/>
                <a:gd name="T117" fmla="*/ 175 h 176"/>
                <a:gd name="T118" fmla="*/ 356 w 446"/>
                <a:gd name="T119" fmla="*/ 168 h 176"/>
                <a:gd name="T120" fmla="*/ 384 w 446"/>
                <a:gd name="T121" fmla="*/ 157 h 17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446"/>
                <a:gd name="T184" fmla="*/ 0 h 176"/>
                <a:gd name="T185" fmla="*/ 446 w 446"/>
                <a:gd name="T186" fmla="*/ 176 h 17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446" h="176">
                  <a:moveTo>
                    <a:pt x="384" y="157"/>
                  </a:moveTo>
                  <a:lnTo>
                    <a:pt x="413" y="150"/>
                  </a:lnTo>
                  <a:lnTo>
                    <a:pt x="418" y="147"/>
                  </a:lnTo>
                  <a:lnTo>
                    <a:pt x="422" y="146"/>
                  </a:lnTo>
                  <a:lnTo>
                    <a:pt x="432" y="140"/>
                  </a:lnTo>
                  <a:lnTo>
                    <a:pt x="438" y="138"/>
                  </a:lnTo>
                  <a:lnTo>
                    <a:pt x="441" y="132"/>
                  </a:lnTo>
                  <a:lnTo>
                    <a:pt x="443" y="127"/>
                  </a:lnTo>
                  <a:lnTo>
                    <a:pt x="445" y="122"/>
                  </a:lnTo>
                  <a:lnTo>
                    <a:pt x="445" y="117"/>
                  </a:lnTo>
                  <a:lnTo>
                    <a:pt x="442" y="110"/>
                  </a:lnTo>
                  <a:lnTo>
                    <a:pt x="440" y="105"/>
                  </a:lnTo>
                  <a:lnTo>
                    <a:pt x="433" y="98"/>
                  </a:lnTo>
                  <a:lnTo>
                    <a:pt x="426" y="90"/>
                  </a:lnTo>
                  <a:lnTo>
                    <a:pt x="419" y="84"/>
                  </a:lnTo>
                  <a:lnTo>
                    <a:pt x="411" y="77"/>
                  </a:lnTo>
                  <a:lnTo>
                    <a:pt x="400" y="71"/>
                  </a:lnTo>
                  <a:lnTo>
                    <a:pt x="389" y="65"/>
                  </a:lnTo>
                  <a:lnTo>
                    <a:pt x="376" y="60"/>
                  </a:lnTo>
                  <a:lnTo>
                    <a:pt x="370" y="55"/>
                  </a:lnTo>
                  <a:lnTo>
                    <a:pt x="363" y="53"/>
                  </a:lnTo>
                  <a:lnTo>
                    <a:pt x="349" y="47"/>
                  </a:lnTo>
                  <a:lnTo>
                    <a:pt x="335" y="40"/>
                  </a:lnTo>
                  <a:lnTo>
                    <a:pt x="320" y="36"/>
                  </a:lnTo>
                  <a:lnTo>
                    <a:pt x="304" y="32"/>
                  </a:lnTo>
                  <a:lnTo>
                    <a:pt x="290" y="28"/>
                  </a:lnTo>
                  <a:lnTo>
                    <a:pt x="274" y="23"/>
                  </a:lnTo>
                  <a:lnTo>
                    <a:pt x="257" y="21"/>
                  </a:lnTo>
                  <a:lnTo>
                    <a:pt x="240" y="18"/>
                  </a:lnTo>
                  <a:lnTo>
                    <a:pt x="224" y="14"/>
                  </a:lnTo>
                  <a:lnTo>
                    <a:pt x="207" y="14"/>
                  </a:lnTo>
                  <a:lnTo>
                    <a:pt x="190" y="13"/>
                  </a:lnTo>
                  <a:lnTo>
                    <a:pt x="174" y="11"/>
                  </a:lnTo>
                  <a:lnTo>
                    <a:pt x="155" y="11"/>
                  </a:lnTo>
                  <a:lnTo>
                    <a:pt x="139" y="10"/>
                  </a:lnTo>
                  <a:lnTo>
                    <a:pt x="124" y="10"/>
                  </a:lnTo>
                  <a:lnTo>
                    <a:pt x="120" y="10"/>
                  </a:lnTo>
                  <a:lnTo>
                    <a:pt x="118" y="9"/>
                  </a:lnTo>
                  <a:lnTo>
                    <a:pt x="113" y="10"/>
                  </a:lnTo>
                  <a:lnTo>
                    <a:pt x="110" y="9"/>
                  </a:lnTo>
                  <a:lnTo>
                    <a:pt x="106" y="9"/>
                  </a:lnTo>
                  <a:lnTo>
                    <a:pt x="103" y="7"/>
                  </a:lnTo>
                  <a:lnTo>
                    <a:pt x="98" y="7"/>
                  </a:lnTo>
                  <a:lnTo>
                    <a:pt x="95" y="7"/>
                  </a:lnTo>
                  <a:lnTo>
                    <a:pt x="90" y="7"/>
                  </a:lnTo>
                  <a:lnTo>
                    <a:pt x="88" y="5"/>
                  </a:lnTo>
                  <a:lnTo>
                    <a:pt x="84" y="5"/>
                  </a:lnTo>
                  <a:lnTo>
                    <a:pt x="81" y="5"/>
                  </a:lnTo>
                  <a:lnTo>
                    <a:pt x="77" y="5"/>
                  </a:lnTo>
                  <a:lnTo>
                    <a:pt x="74" y="2"/>
                  </a:lnTo>
                  <a:lnTo>
                    <a:pt x="72" y="1"/>
                  </a:lnTo>
                  <a:lnTo>
                    <a:pt x="68" y="1"/>
                  </a:lnTo>
                  <a:lnTo>
                    <a:pt x="66" y="0"/>
                  </a:lnTo>
                  <a:lnTo>
                    <a:pt x="65" y="0"/>
                  </a:lnTo>
                  <a:lnTo>
                    <a:pt x="62" y="1"/>
                  </a:lnTo>
                  <a:lnTo>
                    <a:pt x="61" y="2"/>
                  </a:lnTo>
                  <a:lnTo>
                    <a:pt x="58" y="3"/>
                  </a:lnTo>
                  <a:lnTo>
                    <a:pt x="52" y="6"/>
                  </a:lnTo>
                  <a:lnTo>
                    <a:pt x="47" y="7"/>
                  </a:lnTo>
                  <a:lnTo>
                    <a:pt x="41" y="10"/>
                  </a:lnTo>
                  <a:lnTo>
                    <a:pt x="37" y="13"/>
                  </a:lnTo>
                  <a:lnTo>
                    <a:pt x="31" y="14"/>
                  </a:lnTo>
                  <a:lnTo>
                    <a:pt x="25" y="17"/>
                  </a:lnTo>
                  <a:lnTo>
                    <a:pt x="19" y="17"/>
                  </a:lnTo>
                  <a:lnTo>
                    <a:pt x="13" y="18"/>
                  </a:lnTo>
                  <a:lnTo>
                    <a:pt x="10" y="18"/>
                  </a:lnTo>
                  <a:lnTo>
                    <a:pt x="5" y="19"/>
                  </a:lnTo>
                  <a:lnTo>
                    <a:pt x="2" y="21"/>
                  </a:lnTo>
                  <a:lnTo>
                    <a:pt x="0" y="21"/>
                  </a:lnTo>
                  <a:lnTo>
                    <a:pt x="2" y="21"/>
                  </a:lnTo>
                  <a:lnTo>
                    <a:pt x="3" y="22"/>
                  </a:lnTo>
                  <a:lnTo>
                    <a:pt x="6" y="22"/>
                  </a:lnTo>
                  <a:lnTo>
                    <a:pt x="9" y="23"/>
                  </a:lnTo>
                  <a:lnTo>
                    <a:pt x="11" y="25"/>
                  </a:lnTo>
                  <a:lnTo>
                    <a:pt x="13" y="27"/>
                  </a:lnTo>
                  <a:lnTo>
                    <a:pt x="16" y="27"/>
                  </a:lnTo>
                  <a:lnTo>
                    <a:pt x="17" y="30"/>
                  </a:lnTo>
                  <a:lnTo>
                    <a:pt x="19" y="30"/>
                  </a:lnTo>
                  <a:lnTo>
                    <a:pt x="19" y="31"/>
                  </a:lnTo>
                  <a:lnTo>
                    <a:pt x="20" y="32"/>
                  </a:lnTo>
                  <a:lnTo>
                    <a:pt x="22" y="35"/>
                  </a:lnTo>
                  <a:lnTo>
                    <a:pt x="23" y="36"/>
                  </a:lnTo>
                  <a:lnTo>
                    <a:pt x="22" y="39"/>
                  </a:lnTo>
                  <a:lnTo>
                    <a:pt x="23" y="39"/>
                  </a:lnTo>
                  <a:lnTo>
                    <a:pt x="22" y="40"/>
                  </a:lnTo>
                  <a:lnTo>
                    <a:pt x="20" y="42"/>
                  </a:lnTo>
                  <a:lnTo>
                    <a:pt x="20" y="46"/>
                  </a:lnTo>
                  <a:lnTo>
                    <a:pt x="18" y="48"/>
                  </a:lnTo>
                  <a:lnTo>
                    <a:pt x="17" y="53"/>
                  </a:lnTo>
                  <a:lnTo>
                    <a:pt x="17" y="59"/>
                  </a:lnTo>
                  <a:lnTo>
                    <a:pt x="19" y="65"/>
                  </a:lnTo>
                  <a:lnTo>
                    <a:pt x="20" y="72"/>
                  </a:lnTo>
                  <a:lnTo>
                    <a:pt x="24" y="81"/>
                  </a:lnTo>
                  <a:lnTo>
                    <a:pt x="27" y="85"/>
                  </a:lnTo>
                  <a:lnTo>
                    <a:pt x="31" y="92"/>
                  </a:lnTo>
                  <a:lnTo>
                    <a:pt x="38" y="98"/>
                  </a:lnTo>
                  <a:lnTo>
                    <a:pt x="45" y="105"/>
                  </a:lnTo>
                  <a:lnTo>
                    <a:pt x="54" y="111"/>
                  </a:lnTo>
                  <a:lnTo>
                    <a:pt x="63" y="117"/>
                  </a:lnTo>
                  <a:lnTo>
                    <a:pt x="74" y="125"/>
                  </a:lnTo>
                  <a:lnTo>
                    <a:pt x="84" y="128"/>
                  </a:lnTo>
                  <a:lnTo>
                    <a:pt x="98" y="135"/>
                  </a:lnTo>
                  <a:lnTo>
                    <a:pt x="111" y="142"/>
                  </a:lnTo>
                  <a:lnTo>
                    <a:pt x="119" y="143"/>
                  </a:lnTo>
                  <a:lnTo>
                    <a:pt x="126" y="147"/>
                  </a:lnTo>
                  <a:lnTo>
                    <a:pt x="141" y="150"/>
                  </a:lnTo>
                  <a:lnTo>
                    <a:pt x="158" y="156"/>
                  </a:lnTo>
                  <a:lnTo>
                    <a:pt x="175" y="160"/>
                  </a:lnTo>
                  <a:lnTo>
                    <a:pt x="190" y="164"/>
                  </a:lnTo>
                  <a:lnTo>
                    <a:pt x="207" y="165"/>
                  </a:lnTo>
                  <a:lnTo>
                    <a:pt x="224" y="169"/>
                  </a:lnTo>
                  <a:lnTo>
                    <a:pt x="241" y="172"/>
                  </a:lnTo>
                  <a:lnTo>
                    <a:pt x="257" y="173"/>
                  </a:lnTo>
                  <a:lnTo>
                    <a:pt x="274" y="175"/>
                  </a:lnTo>
                  <a:lnTo>
                    <a:pt x="289" y="175"/>
                  </a:lnTo>
                  <a:lnTo>
                    <a:pt x="303" y="175"/>
                  </a:lnTo>
                  <a:lnTo>
                    <a:pt x="318" y="175"/>
                  </a:lnTo>
                  <a:lnTo>
                    <a:pt x="331" y="175"/>
                  </a:lnTo>
                  <a:lnTo>
                    <a:pt x="343" y="172"/>
                  </a:lnTo>
                  <a:lnTo>
                    <a:pt x="356" y="168"/>
                  </a:lnTo>
                  <a:lnTo>
                    <a:pt x="384" y="157"/>
                  </a:lnTo>
                </a:path>
              </a:pathLst>
            </a:custGeom>
            <a:noFill/>
            <a:ln w="12700" cap="rnd">
              <a:solidFill>
                <a:srgbClr val="FFFFFF"/>
              </a:solidFill>
              <a:round/>
              <a:headEnd/>
              <a:tailEnd/>
            </a:ln>
          </p:spPr>
          <p:txBody>
            <a:bodyPr/>
            <a:lstStyle/>
            <a:p>
              <a:endParaRPr lang="en-GB"/>
            </a:p>
          </p:txBody>
        </p:sp>
        <p:sp>
          <p:nvSpPr>
            <p:cNvPr id="20595" name="Freeform 114"/>
            <p:cNvSpPr>
              <a:spLocks/>
            </p:cNvSpPr>
            <p:nvPr/>
          </p:nvSpPr>
          <p:spPr bwMode="auto">
            <a:xfrm>
              <a:off x="2640" y="2880"/>
              <a:ext cx="339" cy="152"/>
            </a:xfrm>
            <a:custGeom>
              <a:avLst/>
              <a:gdLst>
                <a:gd name="T0" fmla="*/ 13 w 339"/>
                <a:gd name="T1" fmla="*/ 2 h 152"/>
                <a:gd name="T2" fmla="*/ 10 w 339"/>
                <a:gd name="T3" fmla="*/ 2 h 152"/>
                <a:gd name="T4" fmla="*/ 8 w 339"/>
                <a:gd name="T5" fmla="*/ 2 h 152"/>
                <a:gd name="T6" fmla="*/ 4 w 339"/>
                <a:gd name="T7" fmla="*/ 1 h 152"/>
                <a:gd name="T8" fmla="*/ 1 w 339"/>
                <a:gd name="T9" fmla="*/ 0 h 152"/>
                <a:gd name="T10" fmla="*/ 2 w 339"/>
                <a:gd name="T11" fmla="*/ 2 h 152"/>
                <a:gd name="T12" fmla="*/ 9 w 339"/>
                <a:gd name="T13" fmla="*/ 5 h 152"/>
                <a:gd name="T14" fmla="*/ 13 w 339"/>
                <a:gd name="T15" fmla="*/ 7 h 152"/>
                <a:gd name="T16" fmla="*/ 17 w 339"/>
                <a:gd name="T17" fmla="*/ 9 h 152"/>
                <a:gd name="T18" fmla="*/ 22 w 339"/>
                <a:gd name="T19" fmla="*/ 13 h 152"/>
                <a:gd name="T20" fmla="*/ 23 w 339"/>
                <a:gd name="T21" fmla="*/ 14 h 152"/>
                <a:gd name="T22" fmla="*/ 24 w 339"/>
                <a:gd name="T23" fmla="*/ 18 h 152"/>
                <a:gd name="T24" fmla="*/ 24 w 339"/>
                <a:gd name="T25" fmla="*/ 21 h 152"/>
                <a:gd name="T26" fmla="*/ 22 w 339"/>
                <a:gd name="T27" fmla="*/ 26 h 152"/>
                <a:gd name="T28" fmla="*/ 20 w 339"/>
                <a:gd name="T29" fmla="*/ 34 h 152"/>
                <a:gd name="T30" fmla="*/ 22 w 339"/>
                <a:gd name="T31" fmla="*/ 45 h 152"/>
                <a:gd name="T32" fmla="*/ 27 w 339"/>
                <a:gd name="T33" fmla="*/ 59 h 152"/>
                <a:gd name="T34" fmla="*/ 37 w 339"/>
                <a:gd name="T35" fmla="*/ 72 h 152"/>
                <a:gd name="T36" fmla="*/ 51 w 339"/>
                <a:gd name="T37" fmla="*/ 85 h 152"/>
                <a:gd name="T38" fmla="*/ 67 w 339"/>
                <a:gd name="T39" fmla="*/ 97 h 152"/>
                <a:gd name="T40" fmla="*/ 87 w 339"/>
                <a:gd name="T41" fmla="*/ 105 h 152"/>
                <a:gd name="T42" fmla="*/ 108 w 339"/>
                <a:gd name="T43" fmla="*/ 115 h 152"/>
                <a:gd name="T44" fmla="*/ 123 w 339"/>
                <a:gd name="T45" fmla="*/ 120 h 152"/>
                <a:gd name="T46" fmla="*/ 147 w 339"/>
                <a:gd name="T47" fmla="*/ 129 h 152"/>
                <a:gd name="T48" fmla="*/ 178 w 339"/>
                <a:gd name="T49" fmla="*/ 136 h 152"/>
                <a:gd name="T50" fmla="*/ 209 w 339"/>
                <a:gd name="T51" fmla="*/ 143 h 152"/>
                <a:gd name="T52" fmla="*/ 240 w 339"/>
                <a:gd name="T53" fmla="*/ 147 h 152"/>
                <a:gd name="T54" fmla="*/ 270 w 339"/>
                <a:gd name="T55" fmla="*/ 151 h 152"/>
                <a:gd name="T56" fmla="*/ 300 w 339"/>
                <a:gd name="T57" fmla="*/ 149 h 152"/>
                <a:gd name="T58" fmla="*/ 326 w 339"/>
                <a:gd name="T59" fmla="*/ 147 h 152"/>
                <a:gd name="T60" fmla="*/ 329 w 339"/>
                <a:gd name="T61" fmla="*/ 144 h 152"/>
                <a:gd name="T62" fmla="*/ 304 w 339"/>
                <a:gd name="T63" fmla="*/ 147 h 152"/>
                <a:gd name="T64" fmla="*/ 270 w 339"/>
                <a:gd name="T65" fmla="*/ 144 h 152"/>
                <a:gd name="T66" fmla="*/ 232 w 339"/>
                <a:gd name="T67" fmla="*/ 137 h 152"/>
                <a:gd name="T68" fmla="*/ 195 w 339"/>
                <a:gd name="T69" fmla="*/ 127 h 152"/>
                <a:gd name="T70" fmla="*/ 161 w 339"/>
                <a:gd name="T71" fmla="*/ 114 h 152"/>
                <a:gd name="T72" fmla="*/ 130 w 339"/>
                <a:gd name="T73" fmla="*/ 101 h 152"/>
                <a:gd name="T74" fmla="*/ 105 w 339"/>
                <a:gd name="T75" fmla="*/ 89 h 152"/>
                <a:gd name="T76" fmla="*/ 85 w 339"/>
                <a:gd name="T77" fmla="*/ 76 h 152"/>
                <a:gd name="T78" fmla="*/ 77 w 339"/>
                <a:gd name="T79" fmla="*/ 72 h 152"/>
                <a:gd name="T80" fmla="*/ 68 w 339"/>
                <a:gd name="T81" fmla="*/ 63 h 152"/>
                <a:gd name="T82" fmla="*/ 61 w 339"/>
                <a:gd name="T83" fmla="*/ 53 h 152"/>
                <a:gd name="T84" fmla="*/ 56 w 339"/>
                <a:gd name="T85" fmla="*/ 44 h 152"/>
                <a:gd name="T86" fmla="*/ 52 w 339"/>
                <a:gd name="T87" fmla="*/ 35 h 152"/>
                <a:gd name="T88" fmla="*/ 47 w 339"/>
                <a:gd name="T89" fmla="*/ 24 h 152"/>
                <a:gd name="T90" fmla="*/ 38 w 339"/>
                <a:gd name="T91" fmla="*/ 15 h 152"/>
                <a:gd name="T92" fmla="*/ 24 w 339"/>
                <a:gd name="T93" fmla="*/ 6 h 152"/>
                <a:gd name="T94" fmla="*/ 15 w 339"/>
                <a:gd name="T95" fmla="*/ 1 h 15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39"/>
                <a:gd name="T145" fmla="*/ 0 h 152"/>
                <a:gd name="T146" fmla="*/ 339 w 339"/>
                <a:gd name="T147" fmla="*/ 152 h 15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39" h="152">
                  <a:moveTo>
                    <a:pt x="15" y="1"/>
                  </a:moveTo>
                  <a:lnTo>
                    <a:pt x="13" y="2"/>
                  </a:lnTo>
                  <a:lnTo>
                    <a:pt x="12" y="1"/>
                  </a:lnTo>
                  <a:lnTo>
                    <a:pt x="10" y="2"/>
                  </a:lnTo>
                  <a:lnTo>
                    <a:pt x="9" y="1"/>
                  </a:lnTo>
                  <a:lnTo>
                    <a:pt x="8" y="2"/>
                  </a:lnTo>
                  <a:lnTo>
                    <a:pt x="5" y="2"/>
                  </a:lnTo>
                  <a:lnTo>
                    <a:pt x="4" y="1"/>
                  </a:lnTo>
                  <a:lnTo>
                    <a:pt x="2" y="2"/>
                  </a:lnTo>
                  <a:lnTo>
                    <a:pt x="1" y="0"/>
                  </a:lnTo>
                  <a:lnTo>
                    <a:pt x="0" y="1"/>
                  </a:lnTo>
                  <a:lnTo>
                    <a:pt x="2" y="2"/>
                  </a:lnTo>
                  <a:lnTo>
                    <a:pt x="5" y="3"/>
                  </a:lnTo>
                  <a:lnTo>
                    <a:pt x="9" y="5"/>
                  </a:lnTo>
                  <a:lnTo>
                    <a:pt x="11" y="5"/>
                  </a:lnTo>
                  <a:lnTo>
                    <a:pt x="13" y="7"/>
                  </a:lnTo>
                  <a:lnTo>
                    <a:pt x="16" y="9"/>
                  </a:lnTo>
                  <a:lnTo>
                    <a:pt x="17" y="9"/>
                  </a:lnTo>
                  <a:lnTo>
                    <a:pt x="19" y="11"/>
                  </a:lnTo>
                  <a:lnTo>
                    <a:pt x="22" y="13"/>
                  </a:lnTo>
                  <a:lnTo>
                    <a:pt x="23" y="13"/>
                  </a:lnTo>
                  <a:lnTo>
                    <a:pt x="23" y="14"/>
                  </a:lnTo>
                  <a:lnTo>
                    <a:pt x="24" y="17"/>
                  </a:lnTo>
                  <a:lnTo>
                    <a:pt x="24" y="18"/>
                  </a:lnTo>
                  <a:lnTo>
                    <a:pt x="24" y="19"/>
                  </a:lnTo>
                  <a:lnTo>
                    <a:pt x="24" y="21"/>
                  </a:lnTo>
                  <a:lnTo>
                    <a:pt x="24" y="22"/>
                  </a:lnTo>
                  <a:lnTo>
                    <a:pt x="22" y="26"/>
                  </a:lnTo>
                  <a:lnTo>
                    <a:pt x="22" y="28"/>
                  </a:lnTo>
                  <a:lnTo>
                    <a:pt x="20" y="34"/>
                  </a:lnTo>
                  <a:lnTo>
                    <a:pt x="19" y="42"/>
                  </a:lnTo>
                  <a:lnTo>
                    <a:pt x="22" y="45"/>
                  </a:lnTo>
                  <a:lnTo>
                    <a:pt x="23" y="52"/>
                  </a:lnTo>
                  <a:lnTo>
                    <a:pt x="27" y="59"/>
                  </a:lnTo>
                  <a:lnTo>
                    <a:pt x="31" y="65"/>
                  </a:lnTo>
                  <a:lnTo>
                    <a:pt x="37" y="72"/>
                  </a:lnTo>
                  <a:lnTo>
                    <a:pt x="42" y="78"/>
                  </a:lnTo>
                  <a:lnTo>
                    <a:pt x="51" y="85"/>
                  </a:lnTo>
                  <a:lnTo>
                    <a:pt x="59" y="89"/>
                  </a:lnTo>
                  <a:lnTo>
                    <a:pt x="67" y="97"/>
                  </a:lnTo>
                  <a:lnTo>
                    <a:pt x="77" y="99"/>
                  </a:lnTo>
                  <a:lnTo>
                    <a:pt x="87" y="105"/>
                  </a:lnTo>
                  <a:lnTo>
                    <a:pt x="97" y="111"/>
                  </a:lnTo>
                  <a:lnTo>
                    <a:pt x="108" y="115"/>
                  </a:lnTo>
                  <a:lnTo>
                    <a:pt x="116" y="116"/>
                  </a:lnTo>
                  <a:lnTo>
                    <a:pt x="123" y="120"/>
                  </a:lnTo>
                  <a:lnTo>
                    <a:pt x="134" y="124"/>
                  </a:lnTo>
                  <a:lnTo>
                    <a:pt x="147" y="129"/>
                  </a:lnTo>
                  <a:lnTo>
                    <a:pt x="163" y="132"/>
                  </a:lnTo>
                  <a:lnTo>
                    <a:pt x="178" y="136"/>
                  </a:lnTo>
                  <a:lnTo>
                    <a:pt x="195" y="139"/>
                  </a:lnTo>
                  <a:lnTo>
                    <a:pt x="209" y="143"/>
                  </a:lnTo>
                  <a:lnTo>
                    <a:pt x="225" y="147"/>
                  </a:lnTo>
                  <a:lnTo>
                    <a:pt x="240" y="147"/>
                  </a:lnTo>
                  <a:lnTo>
                    <a:pt x="256" y="149"/>
                  </a:lnTo>
                  <a:lnTo>
                    <a:pt x="270" y="151"/>
                  </a:lnTo>
                  <a:lnTo>
                    <a:pt x="285" y="149"/>
                  </a:lnTo>
                  <a:lnTo>
                    <a:pt x="300" y="149"/>
                  </a:lnTo>
                  <a:lnTo>
                    <a:pt x="314" y="148"/>
                  </a:lnTo>
                  <a:lnTo>
                    <a:pt x="326" y="147"/>
                  </a:lnTo>
                  <a:lnTo>
                    <a:pt x="338" y="144"/>
                  </a:lnTo>
                  <a:lnTo>
                    <a:pt x="329" y="144"/>
                  </a:lnTo>
                  <a:lnTo>
                    <a:pt x="322" y="145"/>
                  </a:lnTo>
                  <a:lnTo>
                    <a:pt x="304" y="147"/>
                  </a:lnTo>
                  <a:lnTo>
                    <a:pt x="286" y="145"/>
                  </a:lnTo>
                  <a:lnTo>
                    <a:pt x="270" y="144"/>
                  </a:lnTo>
                  <a:lnTo>
                    <a:pt x="250" y="140"/>
                  </a:lnTo>
                  <a:lnTo>
                    <a:pt x="232" y="137"/>
                  </a:lnTo>
                  <a:lnTo>
                    <a:pt x="214" y="132"/>
                  </a:lnTo>
                  <a:lnTo>
                    <a:pt x="195" y="127"/>
                  </a:lnTo>
                  <a:lnTo>
                    <a:pt x="178" y="120"/>
                  </a:lnTo>
                  <a:lnTo>
                    <a:pt x="161" y="114"/>
                  </a:lnTo>
                  <a:lnTo>
                    <a:pt x="146" y="107"/>
                  </a:lnTo>
                  <a:lnTo>
                    <a:pt x="130" y="101"/>
                  </a:lnTo>
                  <a:lnTo>
                    <a:pt x="118" y="94"/>
                  </a:lnTo>
                  <a:lnTo>
                    <a:pt x="105" y="89"/>
                  </a:lnTo>
                  <a:lnTo>
                    <a:pt x="95" y="82"/>
                  </a:lnTo>
                  <a:lnTo>
                    <a:pt x="85" y="76"/>
                  </a:lnTo>
                  <a:lnTo>
                    <a:pt x="81" y="74"/>
                  </a:lnTo>
                  <a:lnTo>
                    <a:pt x="77" y="72"/>
                  </a:lnTo>
                  <a:lnTo>
                    <a:pt x="72" y="68"/>
                  </a:lnTo>
                  <a:lnTo>
                    <a:pt x="68" y="63"/>
                  </a:lnTo>
                  <a:lnTo>
                    <a:pt x="65" y="57"/>
                  </a:lnTo>
                  <a:lnTo>
                    <a:pt x="61" y="53"/>
                  </a:lnTo>
                  <a:lnTo>
                    <a:pt x="59" y="48"/>
                  </a:lnTo>
                  <a:lnTo>
                    <a:pt x="56" y="44"/>
                  </a:lnTo>
                  <a:lnTo>
                    <a:pt x="54" y="39"/>
                  </a:lnTo>
                  <a:lnTo>
                    <a:pt x="52" y="35"/>
                  </a:lnTo>
                  <a:lnTo>
                    <a:pt x="51" y="30"/>
                  </a:lnTo>
                  <a:lnTo>
                    <a:pt x="47" y="24"/>
                  </a:lnTo>
                  <a:lnTo>
                    <a:pt x="44" y="21"/>
                  </a:lnTo>
                  <a:lnTo>
                    <a:pt x="38" y="15"/>
                  </a:lnTo>
                  <a:lnTo>
                    <a:pt x="32" y="11"/>
                  </a:lnTo>
                  <a:lnTo>
                    <a:pt x="24" y="6"/>
                  </a:lnTo>
                  <a:lnTo>
                    <a:pt x="15" y="1"/>
                  </a:lnTo>
                </a:path>
              </a:pathLst>
            </a:custGeom>
            <a:solidFill>
              <a:srgbClr val="034503"/>
            </a:solidFill>
            <a:ln w="12700" cap="rnd">
              <a:noFill/>
              <a:round/>
              <a:headEnd/>
              <a:tailEnd/>
            </a:ln>
          </p:spPr>
          <p:txBody>
            <a:bodyPr/>
            <a:lstStyle/>
            <a:p>
              <a:endParaRPr lang="en-GB"/>
            </a:p>
          </p:txBody>
        </p:sp>
        <p:sp>
          <p:nvSpPr>
            <p:cNvPr id="20596" name="Freeform 115"/>
            <p:cNvSpPr>
              <a:spLocks/>
            </p:cNvSpPr>
            <p:nvPr/>
          </p:nvSpPr>
          <p:spPr bwMode="auto">
            <a:xfrm>
              <a:off x="2640" y="2880"/>
              <a:ext cx="339" cy="152"/>
            </a:xfrm>
            <a:custGeom>
              <a:avLst/>
              <a:gdLst>
                <a:gd name="T0" fmla="*/ 13 w 339"/>
                <a:gd name="T1" fmla="*/ 2 h 152"/>
                <a:gd name="T2" fmla="*/ 10 w 339"/>
                <a:gd name="T3" fmla="*/ 2 h 152"/>
                <a:gd name="T4" fmla="*/ 8 w 339"/>
                <a:gd name="T5" fmla="*/ 2 h 152"/>
                <a:gd name="T6" fmla="*/ 4 w 339"/>
                <a:gd name="T7" fmla="*/ 1 h 152"/>
                <a:gd name="T8" fmla="*/ 1 w 339"/>
                <a:gd name="T9" fmla="*/ 0 h 152"/>
                <a:gd name="T10" fmla="*/ 2 w 339"/>
                <a:gd name="T11" fmla="*/ 2 h 152"/>
                <a:gd name="T12" fmla="*/ 9 w 339"/>
                <a:gd name="T13" fmla="*/ 5 h 152"/>
                <a:gd name="T14" fmla="*/ 13 w 339"/>
                <a:gd name="T15" fmla="*/ 7 h 152"/>
                <a:gd name="T16" fmla="*/ 17 w 339"/>
                <a:gd name="T17" fmla="*/ 9 h 152"/>
                <a:gd name="T18" fmla="*/ 22 w 339"/>
                <a:gd name="T19" fmla="*/ 13 h 152"/>
                <a:gd name="T20" fmla="*/ 23 w 339"/>
                <a:gd name="T21" fmla="*/ 14 h 152"/>
                <a:gd name="T22" fmla="*/ 24 w 339"/>
                <a:gd name="T23" fmla="*/ 18 h 152"/>
                <a:gd name="T24" fmla="*/ 24 w 339"/>
                <a:gd name="T25" fmla="*/ 21 h 152"/>
                <a:gd name="T26" fmla="*/ 22 w 339"/>
                <a:gd name="T27" fmla="*/ 26 h 152"/>
                <a:gd name="T28" fmla="*/ 20 w 339"/>
                <a:gd name="T29" fmla="*/ 34 h 152"/>
                <a:gd name="T30" fmla="*/ 22 w 339"/>
                <a:gd name="T31" fmla="*/ 45 h 152"/>
                <a:gd name="T32" fmla="*/ 27 w 339"/>
                <a:gd name="T33" fmla="*/ 59 h 152"/>
                <a:gd name="T34" fmla="*/ 37 w 339"/>
                <a:gd name="T35" fmla="*/ 72 h 152"/>
                <a:gd name="T36" fmla="*/ 51 w 339"/>
                <a:gd name="T37" fmla="*/ 85 h 152"/>
                <a:gd name="T38" fmla="*/ 67 w 339"/>
                <a:gd name="T39" fmla="*/ 97 h 152"/>
                <a:gd name="T40" fmla="*/ 87 w 339"/>
                <a:gd name="T41" fmla="*/ 105 h 152"/>
                <a:gd name="T42" fmla="*/ 108 w 339"/>
                <a:gd name="T43" fmla="*/ 115 h 152"/>
                <a:gd name="T44" fmla="*/ 123 w 339"/>
                <a:gd name="T45" fmla="*/ 120 h 152"/>
                <a:gd name="T46" fmla="*/ 147 w 339"/>
                <a:gd name="T47" fmla="*/ 129 h 152"/>
                <a:gd name="T48" fmla="*/ 178 w 339"/>
                <a:gd name="T49" fmla="*/ 136 h 152"/>
                <a:gd name="T50" fmla="*/ 209 w 339"/>
                <a:gd name="T51" fmla="*/ 143 h 152"/>
                <a:gd name="T52" fmla="*/ 240 w 339"/>
                <a:gd name="T53" fmla="*/ 147 h 152"/>
                <a:gd name="T54" fmla="*/ 270 w 339"/>
                <a:gd name="T55" fmla="*/ 151 h 152"/>
                <a:gd name="T56" fmla="*/ 300 w 339"/>
                <a:gd name="T57" fmla="*/ 149 h 152"/>
                <a:gd name="T58" fmla="*/ 326 w 339"/>
                <a:gd name="T59" fmla="*/ 147 h 152"/>
                <a:gd name="T60" fmla="*/ 329 w 339"/>
                <a:gd name="T61" fmla="*/ 144 h 152"/>
                <a:gd name="T62" fmla="*/ 304 w 339"/>
                <a:gd name="T63" fmla="*/ 147 h 152"/>
                <a:gd name="T64" fmla="*/ 270 w 339"/>
                <a:gd name="T65" fmla="*/ 144 h 152"/>
                <a:gd name="T66" fmla="*/ 232 w 339"/>
                <a:gd name="T67" fmla="*/ 137 h 152"/>
                <a:gd name="T68" fmla="*/ 195 w 339"/>
                <a:gd name="T69" fmla="*/ 127 h 152"/>
                <a:gd name="T70" fmla="*/ 161 w 339"/>
                <a:gd name="T71" fmla="*/ 114 h 152"/>
                <a:gd name="T72" fmla="*/ 130 w 339"/>
                <a:gd name="T73" fmla="*/ 101 h 152"/>
                <a:gd name="T74" fmla="*/ 105 w 339"/>
                <a:gd name="T75" fmla="*/ 89 h 152"/>
                <a:gd name="T76" fmla="*/ 85 w 339"/>
                <a:gd name="T77" fmla="*/ 76 h 152"/>
                <a:gd name="T78" fmla="*/ 77 w 339"/>
                <a:gd name="T79" fmla="*/ 72 h 152"/>
                <a:gd name="T80" fmla="*/ 68 w 339"/>
                <a:gd name="T81" fmla="*/ 63 h 152"/>
                <a:gd name="T82" fmla="*/ 61 w 339"/>
                <a:gd name="T83" fmla="*/ 53 h 152"/>
                <a:gd name="T84" fmla="*/ 56 w 339"/>
                <a:gd name="T85" fmla="*/ 44 h 152"/>
                <a:gd name="T86" fmla="*/ 52 w 339"/>
                <a:gd name="T87" fmla="*/ 35 h 152"/>
                <a:gd name="T88" fmla="*/ 47 w 339"/>
                <a:gd name="T89" fmla="*/ 24 h 152"/>
                <a:gd name="T90" fmla="*/ 38 w 339"/>
                <a:gd name="T91" fmla="*/ 15 h 152"/>
                <a:gd name="T92" fmla="*/ 24 w 339"/>
                <a:gd name="T93" fmla="*/ 6 h 152"/>
                <a:gd name="T94" fmla="*/ 15 w 339"/>
                <a:gd name="T95" fmla="*/ 1 h 15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39"/>
                <a:gd name="T145" fmla="*/ 0 h 152"/>
                <a:gd name="T146" fmla="*/ 339 w 339"/>
                <a:gd name="T147" fmla="*/ 152 h 15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39" h="152">
                  <a:moveTo>
                    <a:pt x="15" y="1"/>
                  </a:moveTo>
                  <a:lnTo>
                    <a:pt x="13" y="2"/>
                  </a:lnTo>
                  <a:lnTo>
                    <a:pt x="12" y="1"/>
                  </a:lnTo>
                  <a:lnTo>
                    <a:pt x="10" y="2"/>
                  </a:lnTo>
                  <a:lnTo>
                    <a:pt x="9" y="1"/>
                  </a:lnTo>
                  <a:lnTo>
                    <a:pt x="8" y="2"/>
                  </a:lnTo>
                  <a:lnTo>
                    <a:pt x="5" y="2"/>
                  </a:lnTo>
                  <a:lnTo>
                    <a:pt x="4" y="1"/>
                  </a:lnTo>
                  <a:lnTo>
                    <a:pt x="2" y="2"/>
                  </a:lnTo>
                  <a:lnTo>
                    <a:pt x="1" y="0"/>
                  </a:lnTo>
                  <a:lnTo>
                    <a:pt x="0" y="1"/>
                  </a:lnTo>
                  <a:lnTo>
                    <a:pt x="2" y="2"/>
                  </a:lnTo>
                  <a:lnTo>
                    <a:pt x="5" y="3"/>
                  </a:lnTo>
                  <a:lnTo>
                    <a:pt x="9" y="5"/>
                  </a:lnTo>
                  <a:lnTo>
                    <a:pt x="11" y="5"/>
                  </a:lnTo>
                  <a:lnTo>
                    <a:pt x="13" y="7"/>
                  </a:lnTo>
                  <a:lnTo>
                    <a:pt x="16" y="9"/>
                  </a:lnTo>
                  <a:lnTo>
                    <a:pt x="17" y="9"/>
                  </a:lnTo>
                  <a:lnTo>
                    <a:pt x="19" y="11"/>
                  </a:lnTo>
                  <a:lnTo>
                    <a:pt x="22" y="13"/>
                  </a:lnTo>
                  <a:lnTo>
                    <a:pt x="23" y="13"/>
                  </a:lnTo>
                  <a:lnTo>
                    <a:pt x="23" y="14"/>
                  </a:lnTo>
                  <a:lnTo>
                    <a:pt x="24" y="17"/>
                  </a:lnTo>
                  <a:lnTo>
                    <a:pt x="24" y="18"/>
                  </a:lnTo>
                  <a:lnTo>
                    <a:pt x="24" y="19"/>
                  </a:lnTo>
                  <a:lnTo>
                    <a:pt x="24" y="21"/>
                  </a:lnTo>
                  <a:lnTo>
                    <a:pt x="24" y="22"/>
                  </a:lnTo>
                  <a:lnTo>
                    <a:pt x="22" y="26"/>
                  </a:lnTo>
                  <a:lnTo>
                    <a:pt x="22" y="28"/>
                  </a:lnTo>
                  <a:lnTo>
                    <a:pt x="20" y="34"/>
                  </a:lnTo>
                  <a:lnTo>
                    <a:pt x="19" y="42"/>
                  </a:lnTo>
                  <a:lnTo>
                    <a:pt x="22" y="45"/>
                  </a:lnTo>
                  <a:lnTo>
                    <a:pt x="23" y="52"/>
                  </a:lnTo>
                  <a:lnTo>
                    <a:pt x="27" y="59"/>
                  </a:lnTo>
                  <a:lnTo>
                    <a:pt x="31" y="65"/>
                  </a:lnTo>
                  <a:lnTo>
                    <a:pt x="37" y="72"/>
                  </a:lnTo>
                  <a:lnTo>
                    <a:pt x="42" y="78"/>
                  </a:lnTo>
                  <a:lnTo>
                    <a:pt x="51" y="85"/>
                  </a:lnTo>
                  <a:lnTo>
                    <a:pt x="59" y="89"/>
                  </a:lnTo>
                  <a:lnTo>
                    <a:pt x="67" y="97"/>
                  </a:lnTo>
                  <a:lnTo>
                    <a:pt x="77" y="99"/>
                  </a:lnTo>
                  <a:lnTo>
                    <a:pt x="87" y="105"/>
                  </a:lnTo>
                  <a:lnTo>
                    <a:pt x="97" y="111"/>
                  </a:lnTo>
                  <a:lnTo>
                    <a:pt x="108" y="115"/>
                  </a:lnTo>
                  <a:lnTo>
                    <a:pt x="116" y="116"/>
                  </a:lnTo>
                  <a:lnTo>
                    <a:pt x="123" y="120"/>
                  </a:lnTo>
                  <a:lnTo>
                    <a:pt x="134" y="124"/>
                  </a:lnTo>
                  <a:lnTo>
                    <a:pt x="147" y="129"/>
                  </a:lnTo>
                  <a:lnTo>
                    <a:pt x="163" y="132"/>
                  </a:lnTo>
                  <a:lnTo>
                    <a:pt x="178" y="136"/>
                  </a:lnTo>
                  <a:lnTo>
                    <a:pt x="195" y="139"/>
                  </a:lnTo>
                  <a:lnTo>
                    <a:pt x="209" y="143"/>
                  </a:lnTo>
                  <a:lnTo>
                    <a:pt x="225" y="147"/>
                  </a:lnTo>
                  <a:lnTo>
                    <a:pt x="240" y="147"/>
                  </a:lnTo>
                  <a:lnTo>
                    <a:pt x="256" y="149"/>
                  </a:lnTo>
                  <a:lnTo>
                    <a:pt x="270" y="151"/>
                  </a:lnTo>
                  <a:lnTo>
                    <a:pt x="285" y="149"/>
                  </a:lnTo>
                  <a:lnTo>
                    <a:pt x="300" y="149"/>
                  </a:lnTo>
                  <a:lnTo>
                    <a:pt x="314" y="148"/>
                  </a:lnTo>
                  <a:lnTo>
                    <a:pt x="326" y="147"/>
                  </a:lnTo>
                  <a:lnTo>
                    <a:pt x="338" y="144"/>
                  </a:lnTo>
                  <a:lnTo>
                    <a:pt x="329" y="144"/>
                  </a:lnTo>
                  <a:lnTo>
                    <a:pt x="322" y="145"/>
                  </a:lnTo>
                  <a:lnTo>
                    <a:pt x="304" y="147"/>
                  </a:lnTo>
                  <a:lnTo>
                    <a:pt x="286" y="145"/>
                  </a:lnTo>
                  <a:lnTo>
                    <a:pt x="270" y="144"/>
                  </a:lnTo>
                  <a:lnTo>
                    <a:pt x="250" y="140"/>
                  </a:lnTo>
                  <a:lnTo>
                    <a:pt x="232" y="137"/>
                  </a:lnTo>
                  <a:lnTo>
                    <a:pt x="214" y="132"/>
                  </a:lnTo>
                  <a:lnTo>
                    <a:pt x="195" y="127"/>
                  </a:lnTo>
                  <a:lnTo>
                    <a:pt x="178" y="120"/>
                  </a:lnTo>
                  <a:lnTo>
                    <a:pt x="161" y="114"/>
                  </a:lnTo>
                  <a:lnTo>
                    <a:pt x="146" y="107"/>
                  </a:lnTo>
                  <a:lnTo>
                    <a:pt x="130" y="101"/>
                  </a:lnTo>
                  <a:lnTo>
                    <a:pt x="118" y="94"/>
                  </a:lnTo>
                  <a:lnTo>
                    <a:pt x="105" y="89"/>
                  </a:lnTo>
                  <a:lnTo>
                    <a:pt x="95" y="82"/>
                  </a:lnTo>
                  <a:lnTo>
                    <a:pt x="85" y="76"/>
                  </a:lnTo>
                  <a:lnTo>
                    <a:pt x="81" y="74"/>
                  </a:lnTo>
                  <a:lnTo>
                    <a:pt x="77" y="72"/>
                  </a:lnTo>
                  <a:lnTo>
                    <a:pt x="72" y="68"/>
                  </a:lnTo>
                  <a:lnTo>
                    <a:pt x="68" y="63"/>
                  </a:lnTo>
                  <a:lnTo>
                    <a:pt x="65" y="57"/>
                  </a:lnTo>
                  <a:lnTo>
                    <a:pt x="61" y="53"/>
                  </a:lnTo>
                  <a:lnTo>
                    <a:pt x="59" y="48"/>
                  </a:lnTo>
                  <a:lnTo>
                    <a:pt x="56" y="44"/>
                  </a:lnTo>
                  <a:lnTo>
                    <a:pt x="54" y="39"/>
                  </a:lnTo>
                  <a:lnTo>
                    <a:pt x="52" y="35"/>
                  </a:lnTo>
                  <a:lnTo>
                    <a:pt x="51" y="30"/>
                  </a:lnTo>
                  <a:lnTo>
                    <a:pt x="47" y="24"/>
                  </a:lnTo>
                  <a:lnTo>
                    <a:pt x="44" y="21"/>
                  </a:lnTo>
                  <a:lnTo>
                    <a:pt x="38" y="15"/>
                  </a:lnTo>
                  <a:lnTo>
                    <a:pt x="32" y="11"/>
                  </a:lnTo>
                  <a:lnTo>
                    <a:pt x="24" y="6"/>
                  </a:lnTo>
                  <a:lnTo>
                    <a:pt x="15" y="1"/>
                  </a:lnTo>
                </a:path>
              </a:pathLst>
            </a:custGeom>
            <a:noFill/>
            <a:ln w="12700" cap="rnd">
              <a:solidFill>
                <a:srgbClr val="034503"/>
              </a:solidFill>
              <a:round/>
              <a:headEnd/>
              <a:tailEnd/>
            </a:ln>
          </p:spPr>
          <p:txBody>
            <a:bodyPr/>
            <a:lstStyle/>
            <a:p>
              <a:endParaRPr lang="en-GB"/>
            </a:p>
          </p:txBody>
        </p:sp>
        <p:sp>
          <p:nvSpPr>
            <p:cNvPr id="20597" name="Freeform 116"/>
            <p:cNvSpPr>
              <a:spLocks/>
            </p:cNvSpPr>
            <p:nvPr/>
          </p:nvSpPr>
          <p:spPr bwMode="auto">
            <a:xfrm>
              <a:off x="2693" y="2860"/>
              <a:ext cx="372" cy="146"/>
            </a:xfrm>
            <a:custGeom>
              <a:avLst/>
              <a:gdLst>
                <a:gd name="T0" fmla="*/ 6 w 372"/>
                <a:gd name="T1" fmla="*/ 6 h 146"/>
                <a:gd name="T2" fmla="*/ 23 w 372"/>
                <a:gd name="T3" fmla="*/ 13 h 146"/>
                <a:gd name="T4" fmla="*/ 50 w 372"/>
                <a:gd name="T5" fmla="*/ 15 h 146"/>
                <a:gd name="T6" fmla="*/ 76 w 372"/>
                <a:gd name="T7" fmla="*/ 19 h 146"/>
                <a:gd name="T8" fmla="*/ 108 w 372"/>
                <a:gd name="T9" fmla="*/ 22 h 146"/>
                <a:gd name="T10" fmla="*/ 140 w 372"/>
                <a:gd name="T11" fmla="*/ 26 h 146"/>
                <a:gd name="T12" fmla="*/ 170 w 372"/>
                <a:gd name="T13" fmla="*/ 30 h 146"/>
                <a:gd name="T14" fmla="*/ 208 w 372"/>
                <a:gd name="T15" fmla="*/ 38 h 146"/>
                <a:gd name="T16" fmla="*/ 245 w 372"/>
                <a:gd name="T17" fmla="*/ 52 h 146"/>
                <a:gd name="T18" fmla="*/ 262 w 372"/>
                <a:gd name="T19" fmla="*/ 59 h 146"/>
                <a:gd name="T20" fmla="*/ 293 w 372"/>
                <a:gd name="T21" fmla="*/ 72 h 146"/>
                <a:gd name="T22" fmla="*/ 319 w 372"/>
                <a:gd name="T23" fmla="*/ 88 h 146"/>
                <a:gd name="T24" fmla="*/ 339 w 372"/>
                <a:gd name="T25" fmla="*/ 100 h 146"/>
                <a:gd name="T26" fmla="*/ 353 w 372"/>
                <a:gd name="T27" fmla="*/ 112 h 146"/>
                <a:gd name="T28" fmla="*/ 360 w 372"/>
                <a:gd name="T29" fmla="*/ 122 h 146"/>
                <a:gd name="T30" fmla="*/ 359 w 372"/>
                <a:gd name="T31" fmla="*/ 131 h 146"/>
                <a:gd name="T32" fmla="*/ 350 w 372"/>
                <a:gd name="T33" fmla="*/ 141 h 146"/>
                <a:gd name="T34" fmla="*/ 347 w 372"/>
                <a:gd name="T35" fmla="*/ 145 h 146"/>
                <a:gd name="T36" fmla="*/ 360 w 372"/>
                <a:gd name="T37" fmla="*/ 138 h 146"/>
                <a:gd name="T38" fmla="*/ 369 w 372"/>
                <a:gd name="T39" fmla="*/ 129 h 146"/>
                <a:gd name="T40" fmla="*/ 371 w 372"/>
                <a:gd name="T41" fmla="*/ 118 h 146"/>
                <a:gd name="T42" fmla="*/ 365 w 372"/>
                <a:gd name="T43" fmla="*/ 108 h 146"/>
                <a:gd name="T44" fmla="*/ 353 w 372"/>
                <a:gd name="T45" fmla="*/ 94 h 146"/>
                <a:gd name="T46" fmla="*/ 339 w 372"/>
                <a:gd name="T47" fmla="*/ 83 h 146"/>
                <a:gd name="T48" fmla="*/ 320 w 372"/>
                <a:gd name="T49" fmla="*/ 71 h 146"/>
                <a:gd name="T50" fmla="*/ 298 w 372"/>
                <a:gd name="T51" fmla="*/ 59 h 146"/>
                <a:gd name="T52" fmla="*/ 286 w 372"/>
                <a:gd name="T53" fmla="*/ 52 h 146"/>
                <a:gd name="T54" fmla="*/ 261 w 372"/>
                <a:gd name="T55" fmla="*/ 44 h 146"/>
                <a:gd name="T56" fmla="*/ 233 w 372"/>
                <a:gd name="T57" fmla="*/ 34 h 146"/>
                <a:gd name="T58" fmla="*/ 203 w 372"/>
                <a:gd name="T59" fmla="*/ 26 h 146"/>
                <a:gd name="T60" fmla="*/ 173 w 372"/>
                <a:gd name="T61" fmla="*/ 22 h 146"/>
                <a:gd name="T62" fmla="*/ 140 w 372"/>
                <a:gd name="T63" fmla="*/ 17 h 146"/>
                <a:gd name="T64" fmla="*/ 109 w 372"/>
                <a:gd name="T65" fmla="*/ 14 h 146"/>
                <a:gd name="T66" fmla="*/ 77 w 372"/>
                <a:gd name="T67" fmla="*/ 14 h 146"/>
                <a:gd name="T68" fmla="*/ 59 w 372"/>
                <a:gd name="T69" fmla="*/ 11 h 146"/>
                <a:gd name="T70" fmla="*/ 52 w 372"/>
                <a:gd name="T71" fmla="*/ 11 h 146"/>
                <a:gd name="T72" fmla="*/ 45 w 372"/>
                <a:gd name="T73" fmla="*/ 11 h 146"/>
                <a:gd name="T74" fmla="*/ 38 w 372"/>
                <a:gd name="T75" fmla="*/ 11 h 146"/>
                <a:gd name="T76" fmla="*/ 31 w 372"/>
                <a:gd name="T77" fmla="*/ 9 h 146"/>
                <a:gd name="T78" fmla="*/ 24 w 372"/>
                <a:gd name="T79" fmla="*/ 9 h 146"/>
                <a:gd name="T80" fmla="*/ 18 w 372"/>
                <a:gd name="T81" fmla="*/ 6 h 146"/>
                <a:gd name="T82" fmla="*/ 12 w 372"/>
                <a:gd name="T83" fmla="*/ 3 h 146"/>
                <a:gd name="T84" fmla="*/ 5 w 372"/>
                <a:gd name="T85" fmla="*/ 0 h 146"/>
                <a:gd name="T86" fmla="*/ 6 w 372"/>
                <a:gd name="T87" fmla="*/ 2 h 146"/>
                <a:gd name="T88" fmla="*/ 4 w 372"/>
                <a:gd name="T89" fmla="*/ 3 h 146"/>
                <a:gd name="T90" fmla="*/ 1 w 372"/>
                <a:gd name="T91" fmla="*/ 5 h 146"/>
                <a:gd name="T92" fmla="*/ 0 w 372"/>
                <a:gd name="T93" fmla="*/ 5 h 14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72"/>
                <a:gd name="T142" fmla="*/ 0 h 146"/>
                <a:gd name="T143" fmla="*/ 372 w 372"/>
                <a:gd name="T144" fmla="*/ 146 h 14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72" h="146">
                  <a:moveTo>
                    <a:pt x="0" y="5"/>
                  </a:moveTo>
                  <a:lnTo>
                    <a:pt x="6" y="6"/>
                  </a:lnTo>
                  <a:lnTo>
                    <a:pt x="11" y="7"/>
                  </a:lnTo>
                  <a:lnTo>
                    <a:pt x="23" y="13"/>
                  </a:lnTo>
                  <a:lnTo>
                    <a:pt x="36" y="14"/>
                  </a:lnTo>
                  <a:lnTo>
                    <a:pt x="50" y="15"/>
                  </a:lnTo>
                  <a:lnTo>
                    <a:pt x="62" y="18"/>
                  </a:lnTo>
                  <a:lnTo>
                    <a:pt x="76" y="19"/>
                  </a:lnTo>
                  <a:lnTo>
                    <a:pt x="91" y="21"/>
                  </a:lnTo>
                  <a:lnTo>
                    <a:pt x="108" y="22"/>
                  </a:lnTo>
                  <a:lnTo>
                    <a:pt x="122" y="25"/>
                  </a:lnTo>
                  <a:lnTo>
                    <a:pt x="140" y="26"/>
                  </a:lnTo>
                  <a:lnTo>
                    <a:pt x="154" y="29"/>
                  </a:lnTo>
                  <a:lnTo>
                    <a:pt x="170" y="30"/>
                  </a:lnTo>
                  <a:lnTo>
                    <a:pt x="191" y="34"/>
                  </a:lnTo>
                  <a:lnTo>
                    <a:pt x="208" y="38"/>
                  </a:lnTo>
                  <a:lnTo>
                    <a:pt x="226" y="44"/>
                  </a:lnTo>
                  <a:lnTo>
                    <a:pt x="245" y="52"/>
                  </a:lnTo>
                  <a:lnTo>
                    <a:pt x="252" y="55"/>
                  </a:lnTo>
                  <a:lnTo>
                    <a:pt x="262" y="59"/>
                  </a:lnTo>
                  <a:lnTo>
                    <a:pt x="277" y="65"/>
                  </a:lnTo>
                  <a:lnTo>
                    <a:pt x="293" y="72"/>
                  </a:lnTo>
                  <a:lnTo>
                    <a:pt x="307" y="79"/>
                  </a:lnTo>
                  <a:lnTo>
                    <a:pt x="319" y="88"/>
                  </a:lnTo>
                  <a:lnTo>
                    <a:pt x="330" y="93"/>
                  </a:lnTo>
                  <a:lnTo>
                    <a:pt x="339" y="100"/>
                  </a:lnTo>
                  <a:lnTo>
                    <a:pt x="347" y="105"/>
                  </a:lnTo>
                  <a:lnTo>
                    <a:pt x="353" y="112"/>
                  </a:lnTo>
                  <a:lnTo>
                    <a:pt x="357" y="116"/>
                  </a:lnTo>
                  <a:lnTo>
                    <a:pt x="360" y="122"/>
                  </a:lnTo>
                  <a:lnTo>
                    <a:pt x="360" y="127"/>
                  </a:lnTo>
                  <a:lnTo>
                    <a:pt x="359" y="131"/>
                  </a:lnTo>
                  <a:lnTo>
                    <a:pt x="355" y="135"/>
                  </a:lnTo>
                  <a:lnTo>
                    <a:pt x="350" y="141"/>
                  </a:lnTo>
                  <a:lnTo>
                    <a:pt x="343" y="145"/>
                  </a:lnTo>
                  <a:lnTo>
                    <a:pt x="347" y="145"/>
                  </a:lnTo>
                  <a:lnTo>
                    <a:pt x="352" y="142"/>
                  </a:lnTo>
                  <a:lnTo>
                    <a:pt x="360" y="138"/>
                  </a:lnTo>
                  <a:lnTo>
                    <a:pt x="366" y="134"/>
                  </a:lnTo>
                  <a:lnTo>
                    <a:pt x="369" y="129"/>
                  </a:lnTo>
                  <a:lnTo>
                    <a:pt x="371" y="123"/>
                  </a:lnTo>
                  <a:lnTo>
                    <a:pt x="371" y="118"/>
                  </a:lnTo>
                  <a:lnTo>
                    <a:pt x="368" y="113"/>
                  </a:lnTo>
                  <a:lnTo>
                    <a:pt x="365" y="108"/>
                  </a:lnTo>
                  <a:lnTo>
                    <a:pt x="361" y="102"/>
                  </a:lnTo>
                  <a:lnTo>
                    <a:pt x="353" y="94"/>
                  </a:lnTo>
                  <a:lnTo>
                    <a:pt x="347" y="90"/>
                  </a:lnTo>
                  <a:lnTo>
                    <a:pt x="339" y="83"/>
                  </a:lnTo>
                  <a:lnTo>
                    <a:pt x="330" y="77"/>
                  </a:lnTo>
                  <a:lnTo>
                    <a:pt x="320" y="71"/>
                  </a:lnTo>
                  <a:lnTo>
                    <a:pt x="309" y="65"/>
                  </a:lnTo>
                  <a:lnTo>
                    <a:pt x="298" y="59"/>
                  </a:lnTo>
                  <a:lnTo>
                    <a:pt x="293" y="56"/>
                  </a:lnTo>
                  <a:lnTo>
                    <a:pt x="286" y="52"/>
                  </a:lnTo>
                  <a:lnTo>
                    <a:pt x="274" y="48"/>
                  </a:lnTo>
                  <a:lnTo>
                    <a:pt x="261" y="44"/>
                  </a:lnTo>
                  <a:lnTo>
                    <a:pt x="246" y="39"/>
                  </a:lnTo>
                  <a:lnTo>
                    <a:pt x="233" y="34"/>
                  </a:lnTo>
                  <a:lnTo>
                    <a:pt x="218" y="30"/>
                  </a:lnTo>
                  <a:lnTo>
                    <a:pt x="203" y="26"/>
                  </a:lnTo>
                  <a:lnTo>
                    <a:pt x="188" y="25"/>
                  </a:lnTo>
                  <a:lnTo>
                    <a:pt x="173" y="22"/>
                  </a:lnTo>
                  <a:lnTo>
                    <a:pt x="158" y="19"/>
                  </a:lnTo>
                  <a:lnTo>
                    <a:pt x="140" y="17"/>
                  </a:lnTo>
                  <a:lnTo>
                    <a:pt x="125" y="15"/>
                  </a:lnTo>
                  <a:lnTo>
                    <a:pt x="109" y="14"/>
                  </a:lnTo>
                  <a:lnTo>
                    <a:pt x="94" y="13"/>
                  </a:lnTo>
                  <a:lnTo>
                    <a:pt x="77" y="14"/>
                  </a:lnTo>
                  <a:lnTo>
                    <a:pt x="60" y="11"/>
                  </a:lnTo>
                  <a:lnTo>
                    <a:pt x="59" y="11"/>
                  </a:lnTo>
                  <a:lnTo>
                    <a:pt x="56" y="11"/>
                  </a:lnTo>
                  <a:lnTo>
                    <a:pt x="52" y="11"/>
                  </a:lnTo>
                  <a:lnTo>
                    <a:pt x="48" y="10"/>
                  </a:lnTo>
                  <a:lnTo>
                    <a:pt x="45" y="11"/>
                  </a:lnTo>
                  <a:lnTo>
                    <a:pt x="41" y="11"/>
                  </a:lnTo>
                  <a:lnTo>
                    <a:pt x="38" y="11"/>
                  </a:lnTo>
                  <a:lnTo>
                    <a:pt x="33" y="9"/>
                  </a:lnTo>
                  <a:lnTo>
                    <a:pt x="31" y="9"/>
                  </a:lnTo>
                  <a:lnTo>
                    <a:pt x="29" y="9"/>
                  </a:lnTo>
                  <a:lnTo>
                    <a:pt x="24" y="9"/>
                  </a:lnTo>
                  <a:lnTo>
                    <a:pt x="20" y="7"/>
                  </a:lnTo>
                  <a:lnTo>
                    <a:pt x="18" y="6"/>
                  </a:lnTo>
                  <a:lnTo>
                    <a:pt x="16" y="5"/>
                  </a:lnTo>
                  <a:lnTo>
                    <a:pt x="12" y="3"/>
                  </a:lnTo>
                  <a:lnTo>
                    <a:pt x="9" y="3"/>
                  </a:lnTo>
                  <a:lnTo>
                    <a:pt x="5" y="0"/>
                  </a:lnTo>
                  <a:lnTo>
                    <a:pt x="8" y="1"/>
                  </a:lnTo>
                  <a:lnTo>
                    <a:pt x="6" y="2"/>
                  </a:lnTo>
                  <a:lnTo>
                    <a:pt x="5" y="2"/>
                  </a:lnTo>
                  <a:lnTo>
                    <a:pt x="4" y="3"/>
                  </a:lnTo>
                  <a:lnTo>
                    <a:pt x="3" y="5"/>
                  </a:lnTo>
                  <a:lnTo>
                    <a:pt x="1" y="5"/>
                  </a:lnTo>
                  <a:lnTo>
                    <a:pt x="0" y="5"/>
                  </a:lnTo>
                </a:path>
              </a:pathLst>
            </a:custGeom>
            <a:solidFill>
              <a:srgbClr val="034503"/>
            </a:solidFill>
            <a:ln w="12700" cap="rnd">
              <a:noFill/>
              <a:round/>
              <a:headEnd/>
              <a:tailEnd/>
            </a:ln>
          </p:spPr>
          <p:txBody>
            <a:bodyPr/>
            <a:lstStyle/>
            <a:p>
              <a:endParaRPr lang="en-GB"/>
            </a:p>
          </p:txBody>
        </p:sp>
        <p:sp>
          <p:nvSpPr>
            <p:cNvPr id="20598" name="Freeform 117"/>
            <p:cNvSpPr>
              <a:spLocks/>
            </p:cNvSpPr>
            <p:nvPr/>
          </p:nvSpPr>
          <p:spPr bwMode="auto">
            <a:xfrm>
              <a:off x="2693" y="2860"/>
              <a:ext cx="372" cy="146"/>
            </a:xfrm>
            <a:custGeom>
              <a:avLst/>
              <a:gdLst>
                <a:gd name="T0" fmla="*/ 6 w 372"/>
                <a:gd name="T1" fmla="*/ 6 h 146"/>
                <a:gd name="T2" fmla="*/ 23 w 372"/>
                <a:gd name="T3" fmla="*/ 13 h 146"/>
                <a:gd name="T4" fmla="*/ 50 w 372"/>
                <a:gd name="T5" fmla="*/ 15 h 146"/>
                <a:gd name="T6" fmla="*/ 76 w 372"/>
                <a:gd name="T7" fmla="*/ 19 h 146"/>
                <a:gd name="T8" fmla="*/ 108 w 372"/>
                <a:gd name="T9" fmla="*/ 22 h 146"/>
                <a:gd name="T10" fmla="*/ 140 w 372"/>
                <a:gd name="T11" fmla="*/ 26 h 146"/>
                <a:gd name="T12" fmla="*/ 170 w 372"/>
                <a:gd name="T13" fmla="*/ 30 h 146"/>
                <a:gd name="T14" fmla="*/ 208 w 372"/>
                <a:gd name="T15" fmla="*/ 38 h 146"/>
                <a:gd name="T16" fmla="*/ 245 w 372"/>
                <a:gd name="T17" fmla="*/ 52 h 146"/>
                <a:gd name="T18" fmla="*/ 262 w 372"/>
                <a:gd name="T19" fmla="*/ 59 h 146"/>
                <a:gd name="T20" fmla="*/ 293 w 372"/>
                <a:gd name="T21" fmla="*/ 72 h 146"/>
                <a:gd name="T22" fmla="*/ 319 w 372"/>
                <a:gd name="T23" fmla="*/ 88 h 146"/>
                <a:gd name="T24" fmla="*/ 339 w 372"/>
                <a:gd name="T25" fmla="*/ 100 h 146"/>
                <a:gd name="T26" fmla="*/ 353 w 372"/>
                <a:gd name="T27" fmla="*/ 112 h 146"/>
                <a:gd name="T28" fmla="*/ 360 w 372"/>
                <a:gd name="T29" fmla="*/ 122 h 146"/>
                <a:gd name="T30" fmla="*/ 359 w 372"/>
                <a:gd name="T31" fmla="*/ 131 h 146"/>
                <a:gd name="T32" fmla="*/ 350 w 372"/>
                <a:gd name="T33" fmla="*/ 141 h 146"/>
                <a:gd name="T34" fmla="*/ 347 w 372"/>
                <a:gd name="T35" fmla="*/ 145 h 146"/>
                <a:gd name="T36" fmla="*/ 360 w 372"/>
                <a:gd name="T37" fmla="*/ 138 h 146"/>
                <a:gd name="T38" fmla="*/ 369 w 372"/>
                <a:gd name="T39" fmla="*/ 129 h 146"/>
                <a:gd name="T40" fmla="*/ 371 w 372"/>
                <a:gd name="T41" fmla="*/ 118 h 146"/>
                <a:gd name="T42" fmla="*/ 365 w 372"/>
                <a:gd name="T43" fmla="*/ 108 h 146"/>
                <a:gd name="T44" fmla="*/ 353 w 372"/>
                <a:gd name="T45" fmla="*/ 94 h 146"/>
                <a:gd name="T46" fmla="*/ 339 w 372"/>
                <a:gd name="T47" fmla="*/ 83 h 146"/>
                <a:gd name="T48" fmla="*/ 320 w 372"/>
                <a:gd name="T49" fmla="*/ 71 h 146"/>
                <a:gd name="T50" fmla="*/ 298 w 372"/>
                <a:gd name="T51" fmla="*/ 59 h 146"/>
                <a:gd name="T52" fmla="*/ 286 w 372"/>
                <a:gd name="T53" fmla="*/ 52 h 146"/>
                <a:gd name="T54" fmla="*/ 261 w 372"/>
                <a:gd name="T55" fmla="*/ 44 h 146"/>
                <a:gd name="T56" fmla="*/ 233 w 372"/>
                <a:gd name="T57" fmla="*/ 34 h 146"/>
                <a:gd name="T58" fmla="*/ 203 w 372"/>
                <a:gd name="T59" fmla="*/ 26 h 146"/>
                <a:gd name="T60" fmla="*/ 173 w 372"/>
                <a:gd name="T61" fmla="*/ 22 h 146"/>
                <a:gd name="T62" fmla="*/ 140 w 372"/>
                <a:gd name="T63" fmla="*/ 17 h 146"/>
                <a:gd name="T64" fmla="*/ 109 w 372"/>
                <a:gd name="T65" fmla="*/ 14 h 146"/>
                <a:gd name="T66" fmla="*/ 77 w 372"/>
                <a:gd name="T67" fmla="*/ 14 h 146"/>
                <a:gd name="T68" fmla="*/ 59 w 372"/>
                <a:gd name="T69" fmla="*/ 11 h 146"/>
                <a:gd name="T70" fmla="*/ 52 w 372"/>
                <a:gd name="T71" fmla="*/ 11 h 146"/>
                <a:gd name="T72" fmla="*/ 45 w 372"/>
                <a:gd name="T73" fmla="*/ 11 h 146"/>
                <a:gd name="T74" fmla="*/ 38 w 372"/>
                <a:gd name="T75" fmla="*/ 11 h 146"/>
                <a:gd name="T76" fmla="*/ 31 w 372"/>
                <a:gd name="T77" fmla="*/ 9 h 146"/>
                <a:gd name="T78" fmla="*/ 24 w 372"/>
                <a:gd name="T79" fmla="*/ 9 h 146"/>
                <a:gd name="T80" fmla="*/ 18 w 372"/>
                <a:gd name="T81" fmla="*/ 6 h 146"/>
                <a:gd name="T82" fmla="*/ 12 w 372"/>
                <a:gd name="T83" fmla="*/ 3 h 146"/>
                <a:gd name="T84" fmla="*/ 5 w 372"/>
                <a:gd name="T85" fmla="*/ 0 h 146"/>
                <a:gd name="T86" fmla="*/ 6 w 372"/>
                <a:gd name="T87" fmla="*/ 2 h 146"/>
                <a:gd name="T88" fmla="*/ 4 w 372"/>
                <a:gd name="T89" fmla="*/ 3 h 146"/>
                <a:gd name="T90" fmla="*/ 1 w 372"/>
                <a:gd name="T91" fmla="*/ 5 h 146"/>
                <a:gd name="T92" fmla="*/ 0 w 372"/>
                <a:gd name="T93" fmla="*/ 5 h 14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372"/>
                <a:gd name="T142" fmla="*/ 0 h 146"/>
                <a:gd name="T143" fmla="*/ 372 w 372"/>
                <a:gd name="T144" fmla="*/ 146 h 14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372" h="146">
                  <a:moveTo>
                    <a:pt x="0" y="5"/>
                  </a:moveTo>
                  <a:lnTo>
                    <a:pt x="6" y="6"/>
                  </a:lnTo>
                  <a:lnTo>
                    <a:pt x="11" y="7"/>
                  </a:lnTo>
                  <a:lnTo>
                    <a:pt x="23" y="13"/>
                  </a:lnTo>
                  <a:lnTo>
                    <a:pt x="36" y="14"/>
                  </a:lnTo>
                  <a:lnTo>
                    <a:pt x="50" y="15"/>
                  </a:lnTo>
                  <a:lnTo>
                    <a:pt x="62" y="18"/>
                  </a:lnTo>
                  <a:lnTo>
                    <a:pt x="76" y="19"/>
                  </a:lnTo>
                  <a:lnTo>
                    <a:pt x="91" y="21"/>
                  </a:lnTo>
                  <a:lnTo>
                    <a:pt x="108" y="22"/>
                  </a:lnTo>
                  <a:lnTo>
                    <a:pt x="122" y="25"/>
                  </a:lnTo>
                  <a:lnTo>
                    <a:pt x="140" y="26"/>
                  </a:lnTo>
                  <a:lnTo>
                    <a:pt x="154" y="29"/>
                  </a:lnTo>
                  <a:lnTo>
                    <a:pt x="170" y="30"/>
                  </a:lnTo>
                  <a:lnTo>
                    <a:pt x="191" y="34"/>
                  </a:lnTo>
                  <a:lnTo>
                    <a:pt x="208" y="38"/>
                  </a:lnTo>
                  <a:lnTo>
                    <a:pt x="226" y="44"/>
                  </a:lnTo>
                  <a:lnTo>
                    <a:pt x="245" y="52"/>
                  </a:lnTo>
                  <a:lnTo>
                    <a:pt x="252" y="55"/>
                  </a:lnTo>
                  <a:lnTo>
                    <a:pt x="262" y="59"/>
                  </a:lnTo>
                  <a:lnTo>
                    <a:pt x="277" y="65"/>
                  </a:lnTo>
                  <a:lnTo>
                    <a:pt x="293" y="72"/>
                  </a:lnTo>
                  <a:lnTo>
                    <a:pt x="307" y="79"/>
                  </a:lnTo>
                  <a:lnTo>
                    <a:pt x="319" y="88"/>
                  </a:lnTo>
                  <a:lnTo>
                    <a:pt x="330" y="93"/>
                  </a:lnTo>
                  <a:lnTo>
                    <a:pt x="339" y="100"/>
                  </a:lnTo>
                  <a:lnTo>
                    <a:pt x="347" y="105"/>
                  </a:lnTo>
                  <a:lnTo>
                    <a:pt x="353" y="112"/>
                  </a:lnTo>
                  <a:lnTo>
                    <a:pt x="357" y="116"/>
                  </a:lnTo>
                  <a:lnTo>
                    <a:pt x="360" y="122"/>
                  </a:lnTo>
                  <a:lnTo>
                    <a:pt x="360" y="127"/>
                  </a:lnTo>
                  <a:lnTo>
                    <a:pt x="359" y="131"/>
                  </a:lnTo>
                  <a:lnTo>
                    <a:pt x="355" y="135"/>
                  </a:lnTo>
                  <a:lnTo>
                    <a:pt x="350" y="141"/>
                  </a:lnTo>
                  <a:lnTo>
                    <a:pt x="343" y="145"/>
                  </a:lnTo>
                  <a:lnTo>
                    <a:pt x="347" y="145"/>
                  </a:lnTo>
                  <a:lnTo>
                    <a:pt x="352" y="142"/>
                  </a:lnTo>
                  <a:lnTo>
                    <a:pt x="360" y="138"/>
                  </a:lnTo>
                  <a:lnTo>
                    <a:pt x="366" y="134"/>
                  </a:lnTo>
                  <a:lnTo>
                    <a:pt x="369" y="129"/>
                  </a:lnTo>
                  <a:lnTo>
                    <a:pt x="371" y="123"/>
                  </a:lnTo>
                  <a:lnTo>
                    <a:pt x="371" y="118"/>
                  </a:lnTo>
                  <a:lnTo>
                    <a:pt x="368" y="113"/>
                  </a:lnTo>
                  <a:lnTo>
                    <a:pt x="365" y="108"/>
                  </a:lnTo>
                  <a:lnTo>
                    <a:pt x="361" y="102"/>
                  </a:lnTo>
                  <a:lnTo>
                    <a:pt x="353" y="94"/>
                  </a:lnTo>
                  <a:lnTo>
                    <a:pt x="347" y="90"/>
                  </a:lnTo>
                  <a:lnTo>
                    <a:pt x="339" y="83"/>
                  </a:lnTo>
                  <a:lnTo>
                    <a:pt x="330" y="77"/>
                  </a:lnTo>
                  <a:lnTo>
                    <a:pt x="320" y="71"/>
                  </a:lnTo>
                  <a:lnTo>
                    <a:pt x="309" y="65"/>
                  </a:lnTo>
                  <a:lnTo>
                    <a:pt x="298" y="59"/>
                  </a:lnTo>
                  <a:lnTo>
                    <a:pt x="293" y="56"/>
                  </a:lnTo>
                  <a:lnTo>
                    <a:pt x="286" y="52"/>
                  </a:lnTo>
                  <a:lnTo>
                    <a:pt x="274" y="48"/>
                  </a:lnTo>
                  <a:lnTo>
                    <a:pt x="261" y="44"/>
                  </a:lnTo>
                  <a:lnTo>
                    <a:pt x="246" y="39"/>
                  </a:lnTo>
                  <a:lnTo>
                    <a:pt x="233" y="34"/>
                  </a:lnTo>
                  <a:lnTo>
                    <a:pt x="218" y="30"/>
                  </a:lnTo>
                  <a:lnTo>
                    <a:pt x="203" y="26"/>
                  </a:lnTo>
                  <a:lnTo>
                    <a:pt x="188" y="25"/>
                  </a:lnTo>
                  <a:lnTo>
                    <a:pt x="173" y="22"/>
                  </a:lnTo>
                  <a:lnTo>
                    <a:pt x="158" y="19"/>
                  </a:lnTo>
                  <a:lnTo>
                    <a:pt x="140" y="17"/>
                  </a:lnTo>
                  <a:lnTo>
                    <a:pt x="125" y="15"/>
                  </a:lnTo>
                  <a:lnTo>
                    <a:pt x="109" y="14"/>
                  </a:lnTo>
                  <a:lnTo>
                    <a:pt x="94" y="13"/>
                  </a:lnTo>
                  <a:lnTo>
                    <a:pt x="77" y="14"/>
                  </a:lnTo>
                  <a:lnTo>
                    <a:pt x="60" y="11"/>
                  </a:lnTo>
                  <a:lnTo>
                    <a:pt x="59" y="11"/>
                  </a:lnTo>
                  <a:lnTo>
                    <a:pt x="56" y="11"/>
                  </a:lnTo>
                  <a:lnTo>
                    <a:pt x="52" y="11"/>
                  </a:lnTo>
                  <a:lnTo>
                    <a:pt x="48" y="10"/>
                  </a:lnTo>
                  <a:lnTo>
                    <a:pt x="45" y="11"/>
                  </a:lnTo>
                  <a:lnTo>
                    <a:pt x="41" y="11"/>
                  </a:lnTo>
                  <a:lnTo>
                    <a:pt x="38" y="11"/>
                  </a:lnTo>
                  <a:lnTo>
                    <a:pt x="33" y="9"/>
                  </a:lnTo>
                  <a:lnTo>
                    <a:pt x="31" y="9"/>
                  </a:lnTo>
                  <a:lnTo>
                    <a:pt x="29" y="9"/>
                  </a:lnTo>
                  <a:lnTo>
                    <a:pt x="24" y="9"/>
                  </a:lnTo>
                  <a:lnTo>
                    <a:pt x="20" y="7"/>
                  </a:lnTo>
                  <a:lnTo>
                    <a:pt x="18" y="6"/>
                  </a:lnTo>
                  <a:lnTo>
                    <a:pt x="16" y="5"/>
                  </a:lnTo>
                  <a:lnTo>
                    <a:pt x="12" y="3"/>
                  </a:lnTo>
                  <a:lnTo>
                    <a:pt x="9" y="3"/>
                  </a:lnTo>
                  <a:lnTo>
                    <a:pt x="5" y="0"/>
                  </a:lnTo>
                  <a:lnTo>
                    <a:pt x="8" y="1"/>
                  </a:lnTo>
                  <a:lnTo>
                    <a:pt x="6" y="2"/>
                  </a:lnTo>
                  <a:lnTo>
                    <a:pt x="5" y="2"/>
                  </a:lnTo>
                  <a:lnTo>
                    <a:pt x="4" y="3"/>
                  </a:lnTo>
                  <a:lnTo>
                    <a:pt x="3" y="5"/>
                  </a:lnTo>
                  <a:lnTo>
                    <a:pt x="1" y="5"/>
                  </a:lnTo>
                  <a:lnTo>
                    <a:pt x="0" y="5"/>
                  </a:lnTo>
                </a:path>
              </a:pathLst>
            </a:custGeom>
            <a:noFill/>
            <a:ln w="12700" cap="rnd">
              <a:solidFill>
                <a:srgbClr val="034503"/>
              </a:solidFill>
              <a:round/>
              <a:headEnd/>
              <a:tailEnd/>
            </a:ln>
          </p:spPr>
          <p:txBody>
            <a:bodyPr/>
            <a:lstStyle/>
            <a:p>
              <a:endParaRPr lang="en-GB"/>
            </a:p>
          </p:txBody>
        </p:sp>
        <p:sp>
          <p:nvSpPr>
            <p:cNvPr id="20599" name="Freeform 118"/>
            <p:cNvSpPr>
              <a:spLocks/>
            </p:cNvSpPr>
            <p:nvPr/>
          </p:nvSpPr>
          <p:spPr bwMode="auto">
            <a:xfrm>
              <a:off x="2537" y="2819"/>
              <a:ext cx="113" cy="41"/>
            </a:xfrm>
            <a:custGeom>
              <a:avLst/>
              <a:gdLst>
                <a:gd name="T0" fmla="*/ 28 w 113"/>
                <a:gd name="T1" fmla="*/ 36 h 41"/>
                <a:gd name="T2" fmla="*/ 23 w 113"/>
                <a:gd name="T3" fmla="*/ 34 h 41"/>
                <a:gd name="T4" fmla="*/ 17 w 113"/>
                <a:gd name="T5" fmla="*/ 36 h 41"/>
                <a:gd name="T6" fmla="*/ 11 w 113"/>
                <a:gd name="T7" fmla="*/ 34 h 41"/>
                <a:gd name="T8" fmla="*/ 5 w 113"/>
                <a:gd name="T9" fmla="*/ 33 h 41"/>
                <a:gd name="T10" fmla="*/ 2 w 113"/>
                <a:gd name="T11" fmla="*/ 32 h 41"/>
                <a:gd name="T12" fmla="*/ 1 w 113"/>
                <a:gd name="T13" fmla="*/ 29 h 41"/>
                <a:gd name="T14" fmla="*/ 2 w 113"/>
                <a:gd name="T15" fmla="*/ 26 h 41"/>
                <a:gd name="T16" fmla="*/ 4 w 113"/>
                <a:gd name="T17" fmla="*/ 24 h 41"/>
                <a:gd name="T18" fmla="*/ 5 w 113"/>
                <a:gd name="T19" fmla="*/ 28 h 41"/>
                <a:gd name="T20" fmla="*/ 9 w 113"/>
                <a:gd name="T21" fmla="*/ 30 h 41"/>
                <a:gd name="T22" fmla="*/ 12 w 113"/>
                <a:gd name="T23" fmla="*/ 30 h 41"/>
                <a:gd name="T24" fmla="*/ 18 w 113"/>
                <a:gd name="T25" fmla="*/ 32 h 41"/>
                <a:gd name="T26" fmla="*/ 24 w 113"/>
                <a:gd name="T27" fmla="*/ 33 h 41"/>
                <a:gd name="T28" fmla="*/ 29 w 113"/>
                <a:gd name="T29" fmla="*/ 33 h 41"/>
                <a:gd name="T30" fmla="*/ 31 w 113"/>
                <a:gd name="T31" fmla="*/ 32 h 41"/>
                <a:gd name="T32" fmla="*/ 35 w 113"/>
                <a:gd name="T33" fmla="*/ 32 h 41"/>
                <a:gd name="T34" fmla="*/ 37 w 113"/>
                <a:gd name="T35" fmla="*/ 30 h 41"/>
                <a:gd name="T36" fmla="*/ 42 w 113"/>
                <a:gd name="T37" fmla="*/ 29 h 41"/>
                <a:gd name="T38" fmla="*/ 50 w 113"/>
                <a:gd name="T39" fmla="*/ 26 h 41"/>
                <a:gd name="T40" fmla="*/ 57 w 113"/>
                <a:gd name="T41" fmla="*/ 22 h 41"/>
                <a:gd name="T42" fmla="*/ 67 w 113"/>
                <a:gd name="T43" fmla="*/ 21 h 41"/>
                <a:gd name="T44" fmla="*/ 74 w 113"/>
                <a:gd name="T45" fmla="*/ 18 h 41"/>
                <a:gd name="T46" fmla="*/ 82 w 113"/>
                <a:gd name="T47" fmla="*/ 16 h 41"/>
                <a:gd name="T48" fmla="*/ 88 w 113"/>
                <a:gd name="T49" fmla="*/ 14 h 41"/>
                <a:gd name="T50" fmla="*/ 91 w 113"/>
                <a:gd name="T51" fmla="*/ 13 h 41"/>
                <a:gd name="T52" fmla="*/ 94 w 113"/>
                <a:gd name="T53" fmla="*/ 13 h 41"/>
                <a:gd name="T54" fmla="*/ 94 w 113"/>
                <a:gd name="T55" fmla="*/ 10 h 41"/>
                <a:gd name="T56" fmla="*/ 95 w 113"/>
                <a:gd name="T57" fmla="*/ 8 h 41"/>
                <a:gd name="T58" fmla="*/ 95 w 113"/>
                <a:gd name="T59" fmla="*/ 6 h 41"/>
                <a:gd name="T60" fmla="*/ 92 w 113"/>
                <a:gd name="T61" fmla="*/ 5 h 41"/>
                <a:gd name="T62" fmla="*/ 86 w 113"/>
                <a:gd name="T63" fmla="*/ 2 h 41"/>
                <a:gd name="T64" fmla="*/ 79 w 113"/>
                <a:gd name="T65" fmla="*/ 2 h 41"/>
                <a:gd name="T66" fmla="*/ 77 w 113"/>
                <a:gd name="T67" fmla="*/ 1 h 41"/>
                <a:gd name="T68" fmla="*/ 85 w 113"/>
                <a:gd name="T69" fmla="*/ 0 h 41"/>
                <a:gd name="T70" fmla="*/ 92 w 113"/>
                <a:gd name="T71" fmla="*/ 1 h 41"/>
                <a:gd name="T72" fmla="*/ 95 w 113"/>
                <a:gd name="T73" fmla="*/ 4 h 41"/>
                <a:gd name="T74" fmla="*/ 100 w 113"/>
                <a:gd name="T75" fmla="*/ 5 h 41"/>
                <a:gd name="T76" fmla="*/ 102 w 113"/>
                <a:gd name="T77" fmla="*/ 10 h 41"/>
                <a:gd name="T78" fmla="*/ 98 w 113"/>
                <a:gd name="T79" fmla="*/ 12 h 41"/>
                <a:gd name="T80" fmla="*/ 112 w 113"/>
                <a:gd name="T81" fmla="*/ 21 h 41"/>
                <a:gd name="T82" fmla="*/ 109 w 113"/>
                <a:gd name="T83" fmla="*/ 20 h 41"/>
                <a:gd name="T84" fmla="*/ 105 w 113"/>
                <a:gd name="T85" fmla="*/ 17 h 41"/>
                <a:gd name="T86" fmla="*/ 102 w 113"/>
                <a:gd name="T87" fmla="*/ 17 h 41"/>
                <a:gd name="T88" fmla="*/ 99 w 113"/>
                <a:gd name="T89" fmla="*/ 16 h 41"/>
                <a:gd name="T90" fmla="*/ 94 w 113"/>
                <a:gd name="T91" fmla="*/ 16 h 41"/>
                <a:gd name="T92" fmla="*/ 91 w 113"/>
                <a:gd name="T93" fmla="*/ 14 h 41"/>
                <a:gd name="T94" fmla="*/ 87 w 113"/>
                <a:gd name="T95" fmla="*/ 16 h 41"/>
                <a:gd name="T96" fmla="*/ 84 w 113"/>
                <a:gd name="T97" fmla="*/ 17 h 41"/>
                <a:gd name="T98" fmla="*/ 78 w 113"/>
                <a:gd name="T99" fmla="*/ 20 h 41"/>
                <a:gd name="T100" fmla="*/ 72 w 113"/>
                <a:gd name="T101" fmla="*/ 20 h 41"/>
                <a:gd name="T102" fmla="*/ 65 w 113"/>
                <a:gd name="T103" fmla="*/ 22 h 41"/>
                <a:gd name="T104" fmla="*/ 58 w 113"/>
                <a:gd name="T105" fmla="*/ 25 h 41"/>
                <a:gd name="T106" fmla="*/ 52 w 113"/>
                <a:gd name="T107" fmla="*/ 26 h 41"/>
                <a:gd name="T108" fmla="*/ 47 w 113"/>
                <a:gd name="T109" fmla="*/ 29 h 41"/>
                <a:gd name="T110" fmla="*/ 39 w 113"/>
                <a:gd name="T111" fmla="*/ 30 h 41"/>
                <a:gd name="T112" fmla="*/ 37 w 113"/>
                <a:gd name="T113" fmla="*/ 33 h 41"/>
                <a:gd name="T114" fmla="*/ 33 w 113"/>
                <a:gd name="T115" fmla="*/ 34 h 41"/>
                <a:gd name="T116" fmla="*/ 37 w 113"/>
                <a:gd name="T117" fmla="*/ 36 h 41"/>
                <a:gd name="T118" fmla="*/ 39 w 113"/>
                <a:gd name="T119" fmla="*/ 37 h 41"/>
                <a:gd name="T120" fmla="*/ 43 w 113"/>
                <a:gd name="T121" fmla="*/ 40 h 41"/>
                <a:gd name="T122" fmla="*/ 29 w 113"/>
                <a:gd name="T123" fmla="*/ 34 h 4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13"/>
                <a:gd name="T187" fmla="*/ 0 h 41"/>
                <a:gd name="T188" fmla="*/ 113 w 113"/>
                <a:gd name="T189" fmla="*/ 41 h 4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13" h="41">
                  <a:moveTo>
                    <a:pt x="29" y="34"/>
                  </a:moveTo>
                  <a:lnTo>
                    <a:pt x="28" y="36"/>
                  </a:lnTo>
                  <a:lnTo>
                    <a:pt x="26" y="34"/>
                  </a:lnTo>
                  <a:lnTo>
                    <a:pt x="23" y="34"/>
                  </a:lnTo>
                  <a:lnTo>
                    <a:pt x="18" y="36"/>
                  </a:lnTo>
                  <a:lnTo>
                    <a:pt x="17" y="36"/>
                  </a:lnTo>
                  <a:lnTo>
                    <a:pt x="12" y="34"/>
                  </a:lnTo>
                  <a:lnTo>
                    <a:pt x="11" y="34"/>
                  </a:lnTo>
                  <a:lnTo>
                    <a:pt x="7" y="34"/>
                  </a:lnTo>
                  <a:lnTo>
                    <a:pt x="5" y="33"/>
                  </a:lnTo>
                  <a:lnTo>
                    <a:pt x="3" y="32"/>
                  </a:lnTo>
                  <a:lnTo>
                    <a:pt x="2" y="32"/>
                  </a:lnTo>
                  <a:lnTo>
                    <a:pt x="0" y="29"/>
                  </a:lnTo>
                  <a:lnTo>
                    <a:pt x="1" y="29"/>
                  </a:lnTo>
                  <a:lnTo>
                    <a:pt x="0" y="28"/>
                  </a:lnTo>
                  <a:lnTo>
                    <a:pt x="2" y="26"/>
                  </a:lnTo>
                  <a:lnTo>
                    <a:pt x="2" y="24"/>
                  </a:lnTo>
                  <a:lnTo>
                    <a:pt x="4" y="24"/>
                  </a:lnTo>
                  <a:lnTo>
                    <a:pt x="3" y="24"/>
                  </a:lnTo>
                  <a:lnTo>
                    <a:pt x="5" y="28"/>
                  </a:lnTo>
                  <a:lnTo>
                    <a:pt x="7" y="28"/>
                  </a:lnTo>
                  <a:lnTo>
                    <a:pt x="9" y="30"/>
                  </a:lnTo>
                  <a:lnTo>
                    <a:pt x="11" y="30"/>
                  </a:lnTo>
                  <a:lnTo>
                    <a:pt x="12" y="30"/>
                  </a:lnTo>
                  <a:lnTo>
                    <a:pt x="15" y="32"/>
                  </a:lnTo>
                  <a:lnTo>
                    <a:pt x="18" y="32"/>
                  </a:lnTo>
                  <a:lnTo>
                    <a:pt x="22" y="32"/>
                  </a:lnTo>
                  <a:lnTo>
                    <a:pt x="24" y="33"/>
                  </a:lnTo>
                  <a:lnTo>
                    <a:pt x="26" y="32"/>
                  </a:lnTo>
                  <a:lnTo>
                    <a:pt x="29" y="33"/>
                  </a:lnTo>
                  <a:lnTo>
                    <a:pt x="30" y="32"/>
                  </a:lnTo>
                  <a:lnTo>
                    <a:pt x="31" y="32"/>
                  </a:lnTo>
                  <a:lnTo>
                    <a:pt x="32" y="32"/>
                  </a:lnTo>
                  <a:lnTo>
                    <a:pt x="35" y="32"/>
                  </a:lnTo>
                  <a:lnTo>
                    <a:pt x="36" y="30"/>
                  </a:lnTo>
                  <a:lnTo>
                    <a:pt x="37" y="30"/>
                  </a:lnTo>
                  <a:lnTo>
                    <a:pt x="39" y="29"/>
                  </a:lnTo>
                  <a:lnTo>
                    <a:pt x="42" y="29"/>
                  </a:lnTo>
                  <a:lnTo>
                    <a:pt x="45" y="28"/>
                  </a:lnTo>
                  <a:lnTo>
                    <a:pt x="50" y="26"/>
                  </a:lnTo>
                  <a:lnTo>
                    <a:pt x="53" y="25"/>
                  </a:lnTo>
                  <a:lnTo>
                    <a:pt x="57" y="22"/>
                  </a:lnTo>
                  <a:lnTo>
                    <a:pt x="63" y="21"/>
                  </a:lnTo>
                  <a:lnTo>
                    <a:pt x="67" y="21"/>
                  </a:lnTo>
                  <a:lnTo>
                    <a:pt x="71" y="18"/>
                  </a:lnTo>
                  <a:lnTo>
                    <a:pt x="74" y="18"/>
                  </a:lnTo>
                  <a:lnTo>
                    <a:pt x="79" y="17"/>
                  </a:lnTo>
                  <a:lnTo>
                    <a:pt x="82" y="16"/>
                  </a:lnTo>
                  <a:lnTo>
                    <a:pt x="86" y="14"/>
                  </a:lnTo>
                  <a:lnTo>
                    <a:pt x="88" y="14"/>
                  </a:lnTo>
                  <a:lnTo>
                    <a:pt x="89" y="13"/>
                  </a:lnTo>
                  <a:lnTo>
                    <a:pt x="91" y="13"/>
                  </a:lnTo>
                  <a:lnTo>
                    <a:pt x="92" y="12"/>
                  </a:lnTo>
                  <a:lnTo>
                    <a:pt x="94" y="13"/>
                  </a:lnTo>
                  <a:lnTo>
                    <a:pt x="95" y="12"/>
                  </a:lnTo>
                  <a:lnTo>
                    <a:pt x="94" y="10"/>
                  </a:lnTo>
                  <a:lnTo>
                    <a:pt x="95" y="9"/>
                  </a:lnTo>
                  <a:lnTo>
                    <a:pt x="95" y="8"/>
                  </a:lnTo>
                  <a:lnTo>
                    <a:pt x="96" y="6"/>
                  </a:lnTo>
                  <a:lnTo>
                    <a:pt x="95" y="6"/>
                  </a:lnTo>
                  <a:lnTo>
                    <a:pt x="93" y="5"/>
                  </a:lnTo>
                  <a:lnTo>
                    <a:pt x="92" y="5"/>
                  </a:lnTo>
                  <a:lnTo>
                    <a:pt x="89" y="4"/>
                  </a:lnTo>
                  <a:lnTo>
                    <a:pt x="86" y="2"/>
                  </a:lnTo>
                  <a:lnTo>
                    <a:pt x="82" y="1"/>
                  </a:lnTo>
                  <a:lnTo>
                    <a:pt x="79" y="2"/>
                  </a:lnTo>
                  <a:lnTo>
                    <a:pt x="75" y="1"/>
                  </a:lnTo>
                  <a:lnTo>
                    <a:pt x="77" y="1"/>
                  </a:lnTo>
                  <a:lnTo>
                    <a:pt x="81" y="0"/>
                  </a:lnTo>
                  <a:lnTo>
                    <a:pt x="85" y="0"/>
                  </a:lnTo>
                  <a:lnTo>
                    <a:pt x="87" y="1"/>
                  </a:lnTo>
                  <a:lnTo>
                    <a:pt x="92" y="1"/>
                  </a:lnTo>
                  <a:lnTo>
                    <a:pt x="93" y="4"/>
                  </a:lnTo>
                  <a:lnTo>
                    <a:pt x="95" y="4"/>
                  </a:lnTo>
                  <a:lnTo>
                    <a:pt x="96" y="5"/>
                  </a:lnTo>
                  <a:lnTo>
                    <a:pt x="100" y="5"/>
                  </a:lnTo>
                  <a:lnTo>
                    <a:pt x="101" y="6"/>
                  </a:lnTo>
                  <a:lnTo>
                    <a:pt x="102" y="10"/>
                  </a:lnTo>
                  <a:lnTo>
                    <a:pt x="101" y="10"/>
                  </a:lnTo>
                  <a:lnTo>
                    <a:pt x="98" y="12"/>
                  </a:lnTo>
                  <a:lnTo>
                    <a:pt x="96" y="13"/>
                  </a:lnTo>
                  <a:lnTo>
                    <a:pt x="112" y="21"/>
                  </a:lnTo>
                  <a:lnTo>
                    <a:pt x="110" y="18"/>
                  </a:lnTo>
                  <a:lnTo>
                    <a:pt x="109" y="20"/>
                  </a:lnTo>
                  <a:lnTo>
                    <a:pt x="106" y="18"/>
                  </a:lnTo>
                  <a:lnTo>
                    <a:pt x="105" y="17"/>
                  </a:lnTo>
                  <a:lnTo>
                    <a:pt x="103" y="17"/>
                  </a:lnTo>
                  <a:lnTo>
                    <a:pt x="102" y="17"/>
                  </a:lnTo>
                  <a:lnTo>
                    <a:pt x="101" y="16"/>
                  </a:lnTo>
                  <a:lnTo>
                    <a:pt x="99" y="16"/>
                  </a:lnTo>
                  <a:lnTo>
                    <a:pt x="98" y="16"/>
                  </a:lnTo>
                  <a:lnTo>
                    <a:pt x="94" y="16"/>
                  </a:lnTo>
                  <a:lnTo>
                    <a:pt x="92" y="16"/>
                  </a:lnTo>
                  <a:lnTo>
                    <a:pt x="91" y="14"/>
                  </a:lnTo>
                  <a:lnTo>
                    <a:pt x="89" y="16"/>
                  </a:lnTo>
                  <a:lnTo>
                    <a:pt x="87" y="16"/>
                  </a:lnTo>
                  <a:lnTo>
                    <a:pt x="86" y="16"/>
                  </a:lnTo>
                  <a:lnTo>
                    <a:pt x="84" y="17"/>
                  </a:lnTo>
                  <a:lnTo>
                    <a:pt x="82" y="18"/>
                  </a:lnTo>
                  <a:lnTo>
                    <a:pt x="78" y="20"/>
                  </a:lnTo>
                  <a:lnTo>
                    <a:pt x="75" y="20"/>
                  </a:lnTo>
                  <a:lnTo>
                    <a:pt x="72" y="20"/>
                  </a:lnTo>
                  <a:lnTo>
                    <a:pt x="68" y="22"/>
                  </a:lnTo>
                  <a:lnTo>
                    <a:pt x="65" y="22"/>
                  </a:lnTo>
                  <a:lnTo>
                    <a:pt x="63" y="24"/>
                  </a:lnTo>
                  <a:lnTo>
                    <a:pt x="58" y="25"/>
                  </a:lnTo>
                  <a:lnTo>
                    <a:pt x="56" y="25"/>
                  </a:lnTo>
                  <a:lnTo>
                    <a:pt x="52" y="26"/>
                  </a:lnTo>
                  <a:lnTo>
                    <a:pt x="49" y="28"/>
                  </a:lnTo>
                  <a:lnTo>
                    <a:pt x="47" y="29"/>
                  </a:lnTo>
                  <a:lnTo>
                    <a:pt x="43" y="30"/>
                  </a:lnTo>
                  <a:lnTo>
                    <a:pt x="39" y="30"/>
                  </a:lnTo>
                  <a:lnTo>
                    <a:pt x="38" y="33"/>
                  </a:lnTo>
                  <a:lnTo>
                    <a:pt x="37" y="33"/>
                  </a:lnTo>
                  <a:lnTo>
                    <a:pt x="36" y="33"/>
                  </a:lnTo>
                  <a:lnTo>
                    <a:pt x="33" y="34"/>
                  </a:lnTo>
                  <a:lnTo>
                    <a:pt x="35" y="34"/>
                  </a:lnTo>
                  <a:lnTo>
                    <a:pt x="37" y="36"/>
                  </a:lnTo>
                  <a:lnTo>
                    <a:pt x="38" y="37"/>
                  </a:lnTo>
                  <a:lnTo>
                    <a:pt x="39" y="37"/>
                  </a:lnTo>
                  <a:lnTo>
                    <a:pt x="40" y="38"/>
                  </a:lnTo>
                  <a:lnTo>
                    <a:pt x="43" y="40"/>
                  </a:lnTo>
                  <a:lnTo>
                    <a:pt x="30" y="32"/>
                  </a:lnTo>
                  <a:lnTo>
                    <a:pt x="29" y="34"/>
                  </a:lnTo>
                </a:path>
              </a:pathLst>
            </a:custGeom>
            <a:solidFill>
              <a:srgbClr val="ABABAB"/>
            </a:solidFill>
            <a:ln w="12700" cap="rnd">
              <a:noFill/>
              <a:round/>
              <a:headEnd/>
              <a:tailEnd/>
            </a:ln>
          </p:spPr>
          <p:txBody>
            <a:bodyPr/>
            <a:lstStyle/>
            <a:p>
              <a:endParaRPr lang="en-GB"/>
            </a:p>
          </p:txBody>
        </p:sp>
        <p:sp>
          <p:nvSpPr>
            <p:cNvPr id="20600" name="Freeform 119"/>
            <p:cNvSpPr>
              <a:spLocks/>
            </p:cNvSpPr>
            <p:nvPr/>
          </p:nvSpPr>
          <p:spPr bwMode="auto">
            <a:xfrm>
              <a:off x="2537" y="2819"/>
              <a:ext cx="113" cy="41"/>
            </a:xfrm>
            <a:custGeom>
              <a:avLst/>
              <a:gdLst>
                <a:gd name="T0" fmla="*/ 28 w 113"/>
                <a:gd name="T1" fmla="*/ 36 h 41"/>
                <a:gd name="T2" fmla="*/ 23 w 113"/>
                <a:gd name="T3" fmla="*/ 34 h 41"/>
                <a:gd name="T4" fmla="*/ 17 w 113"/>
                <a:gd name="T5" fmla="*/ 36 h 41"/>
                <a:gd name="T6" fmla="*/ 11 w 113"/>
                <a:gd name="T7" fmla="*/ 34 h 41"/>
                <a:gd name="T8" fmla="*/ 5 w 113"/>
                <a:gd name="T9" fmla="*/ 33 h 41"/>
                <a:gd name="T10" fmla="*/ 2 w 113"/>
                <a:gd name="T11" fmla="*/ 32 h 41"/>
                <a:gd name="T12" fmla="*/ 1 w 113"/>
                <a:gd name="T13" fmla="*/ 29 h 41"/>
                <a:gd name="T14" fmla="*/ 2 w 113"/>
                <a:gd name="T15" fmla="*/ 26 h 41"/>
                <a:gd name="T16" fmla="*/ 4 w 113"/>
                <a:gd name="T17" fmla="*/ 24 h 41"/>
                <a:gd name="T18" fmla="*/ 5 w 113"/>
                <a:gd name="T19" fmla="*/ 28 h 41"/>
                <a:gd name="T20" fmla="*/ 9 w 113"/>
                <a:gd name="T21" fmla="*/ 30 h 41"/>
                <a:gd name="T22" fmla="*/ 12 w 113"/>
                <a:gd name="T23" fmla="*/ 30 h 41"/>
                <a:gd name="T24" fmla="*/ 18 w 113"/>
                <a:gd name="T25" fmla="*/ 32 h 41"/>
                <a:gd name="T26" fmla="*/ 24 w 113"/>
                <a:gd name="T27" fmla="*/ 33 h 41"/>
                <a:gd name="T28" fmla="*/ 29 w 113"/>
                <a:gd name="T29" fmla="*/ 33 h 41"/>
                <a:gd name="T30" fmla="*/ 31 w 113"/>
                <a:gd name="T31" fmla="*/ 32 h 41"/>
                <a:gd name="T32" fmla="*/ 35 w 113"/>
                <a:gd name="T33" fmla="*/ 32 h 41"/>
                <a:gd name="T34" fmla="*/ 37 w 113"/>
                <a:gd name="T35" fmla="*/ 30 h 41"/>
                <a:gd name="T36" fmla="*/ 42 w 113"/>
                <a:gd name="T37" fmla="*/ 29 h 41"/>
                <a:gd name="T38" fmla="*/ 50 w 113"/>
                <a:gd name="T39" fmla="*/ 26 h 41"/>
                <a:gd name="T40" fmla="*/ 57 w 113"/>
                <a:gd name="T41" fmla="*/ 22 h 41"/>
                <a:gd name="T42" fmla="*/ 67 w 113"/>
                <a:gd name="T43" fmla="*/ 21 h 41"/>
                <a:gd name="T44" fmla="*/ 74 w 113"/>
                <a:gd name="T45" fmla="*/ 18 h 41"/>
                <a:gd name="T46" fmla="*/ 82 w 113"/>
                <a:gd name="T47" fmla="*/ 16 h 41"/>
                <a:gd name="T48" fmla="*/ 88 w 113"/>
                <a:gd name="T49" fmla="*/ 14 h 41"/>
                <a:gd name="T50" fmla="*/ 91 w 113"/>
                <a:gd name="T51" fmla="*/ 13 h 41"/>
                <a:gd name="T52" fmla="*/ 94 w 113"/>
                <a:gd name="T53" fmla="*/ 13 h 41"/>
                <a:gd name="T54" fmla="*/ 94 w 113"/>
                <a:gd name="T55" fmla="*/ 10 h 41"/>
                <a:gd name="T56" fmla="*/ 95 w 113"/>
                <a:gd name="T57" fmla="*/ 8 h 41"/>
                <a:gd name="T58" fmla="*/ 95 w 113"/>
                <a:gd name="T59" fmla="*/ 6 h 41"/>
                <a:gd name="T60" fmla="*/ 92 w 113"/>
                <a:gd name="T61" fmla="*/ 5 h 41"/>
                <a:gd name="T62" fmla="*/ 86 w 113"/>
                <a:gd name="T63" fmla="*/ 2 h 41"/>
                <a:gd name="T64" fmla="*/ 79 w 113"/>
                <a:gd name="T65" fmla="*/ 2 h 41"/>
                <a:gd name="T66" fmla="*/ 77 w 113"/>
                <a:gd name="T67" fmla="*/ 1 h 41"/>
                <a:gd name="T68" fmla="*/ 85 w 113"/>
                <a:gd name="T69" fmla="*/ 0 h 41"/>
                <a:gd name="T70" fmla="*/ 92 w 113"/>
                <a:gd name="T71" fmla="*/ 1 h 41"/>
                <a:gd name="T72" fmla="*/ 95 w 113"/>
                <a:gd name="T73" fmla="*/ 4 h 41"/>
                <a:gd name="T74" fmla="*/ 100 w 113"/>
                <a:gd name="T75" fmla="*/ 5 h 41"/>
                <a:gd name="T76" fmla="*/ 102 w 113"/>
                <a:gd name="T77" fmla="*/ 10 h 41"/>
                <a:gd name="T78" fmla="*/ 98 w 113"/>
                <a:gd name="T79" fmla="*/ 12 h 41"/>
                <a:gd name="T80" fmla="*/ 112 w 113"/>
                <a:gd name="T81" fmla="*/ 21 h 41"/>
                <a:gd name="T82" fmla="*/ 109 w 113"/>
                <a:gd name="T83" fmla="*/ 20 h 41"/>
                <a:gd name="T84" fmla="*/ 105 w 113"/>
                <a:gd name="T85" fmla="*/ 17 h 41"/>
                <a:gd name="T86" fmla="*/ 102 w 113"/>
                <a:gd name="T87" fmla="*/ 17 h 41"/>
                <a:gd name="T88" fmla="*/ 99 w 113"/>
                <a:gd name="T89" fmla="*/ 16 h 41"/>
                <a:gd name="T90" fmla="*/ 94 w 113"/>
                <a:gd name="T91" fmla="*/ 16 h 41"/>
                <a:gd name="T92" fmla="*/ 91 w 113"/>
                <a:gd name="T93" fmla="*/ 14 h 41"/>
                <a:gd name="T94" fmla="*/ 87 w 113"/>
                <a:gd name="T95" fmla="*/ 16 h 41"/>
                <a:gd name="T96" fmla="*/ 84 w 113"/>
                <a:gd name="T97" fmla="*/ 17 h 41"/>
                <a:gd name="T98" fmla="*/ 78 w 113"/>
                <a:gd name="T99" fmla="*/ 20 h 41"/>
                <a:gd name="T100" fmla="*/ 72 w 113"/>
                <a:gd name="T101" fmla="*/ 20 h 41"/>
                <a:gd name="T102" fmla="*/ 65 w 113"/>
                <a:gd name="T103" fmla="*/ 22 h 41"/>
                <a:gd name="T104" fmla="*/ 58 w 113"/>
                <a:gd name="T105" fmla="*/ 25 h 41"/>
                <a:gd name="T106" fmla="*/ 52 w 113"/>
                <a:gd name="T107" fmla="*/ 26 h 41"/>
                <a:gd name="T108" fmla="*/ 47 w 113"/>
                <a:gd name="T109" fmla="*/ 29 h 41"/>
                <a:gd name="T110" fmla="*/ 39 w 113"/>
                <a:gd name="T111" fmla="*/ 30 h 41"/>
                <a:gd name="T112" fmla="*/ 37 w 113"/>
                <a:gd name="T113" fmla="*/ 33 h 41"/>
                <a:gd name="T114" fmla="*/ 33 w 113"/>
                <a:gd name="T115" fmla="*/ 34 h 41"/>
                <a:gd name="T116" fmla="*/ 37 w 113"/>
                <a:gd name="T117" fmla="*/ 36 h 41"/>
                <a:gd name="T118" fmla="*/ 39 w 113"/>
                <a:gd name="T119" fmla="*/ 37 h 41"/>
                <a:gd name="T120" fmla="*/ 43 w 113"/>
                <a:gd name="T121" fmla="*/ 40 h 4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13"/>
                <a:gd name="T184" fmla="*/ 0 h 41"/>
                <a:gd name="T185" fmla="*/ 113 w 113"/>
                <a:gd name="T186" fmla="*/ 41 h 4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13" h="41">
                  <a:moveTo>
                    <a:pt x="29" y="34"/>
                  </a:moveTo>
                  <a:lnTo>
                    <a:pt x="28" y="36"/>
                  </a:lnTo>
                  <a:lnTo>
                    <a:pt x="26" y="34"/>
                  </a:lnTo>
                  <a:lnTo>
                    <a:pt x="23" y="34"/>
                  </a:lnTo>
                  <a:lnTo>
                    <a:pt x="18" y="36"/>
                  </a:lnTo>
                  <a:lnTo>
                    <a:pt x="17" y="36"/>
                  </a:lnTo>
                  <a:lnTo>
                    <a:pt x="12" y="34"/>
                  </a:lnTo>
                  <a:lnTo>
                    <a:pt x="11" y="34"/>
                  </a:lnTo>
                  <a:lnTo>
                    <a:pt x="7" y="34"/>
                  </a:lnTo>
                  <a:lnTo>
                    <a:pt x="5" y="33"/>
                  </a:lnTo>
                  <a:lnTo>
                    <a:pt x="3" y="32"/>
                  </a:lnTo>
                  <a:lnTo>
                    <a:pt x="2" y="32"/>
                  </a:lnTo>
                  <a:lnTo>
                    <a:pt x="0" y="29"/>
                  </a:lnTo>
                  <a:lnTo>
                    <a:pt x="1" y="29"/>
                  </a:lnTo>
                  <a:lnTo>
                    <a:pt x="0" y="28"/>
                  </a:lnTo>
                  <a:lnTo>
                    <a:pt x="2" y="26"/>
                  </a:lnTo>
                  <a:lnTo>
                    <a:pt x="2" y="24"/>
                  </a:lnTo>
                  <a:lnTo>
                    <a:pt x="4" y="24"/>
                  </a:lnTo>
                  <a:lnTo>
                    <a:pt x="3" y="24"/>
                  </a:lnTo>
                  <a:lnTo>
                    <a:pt x="5" y="28"/>
                  </a:lnTo>
                  <a:lnTo>
                    <a:pt x="7" y="28"/>
                  </a:lnTo>
                  <a:lnTo>
                    <a:pt x="9" y="30"/>
                  </a:lnTo>
                  <a:lnTo>
                    <a:pt x="11" y="30"/>
                  </a:lnTo>
                  <a:lnTo>
                    <a:pt x="12" y="30"/>
                  </a:lnTo>
                  <a:lnTo>
                    <a:pt x="15" y="32"/>
                  </a:lnTo>
                  <a:lnTo>
                    <a:pt x="18" y="32"/>
                  </a:lnTo>
                  <a:lnTo>
                    <a:pt x="22" y="32"/>
                  </a:lnTo>
                  <a:lnTo>
                    <a:pt x="24" y="33"/>
                  </a:lnTo>
                  <a:lnTo>
                    <a:pt x="26" y="32"/>
                  </a:lnTo>
                  <a:lnTo>
                    <a:pt x="29" y="33"/>
                  </a:lnTo>
                  <a:lnTo>
                    <a:pt x="30" y="32"/>
                  </a:lnTo>
                  <a:lnTo>
                    <a:pt x="31" y="32"/>
                  </a:lnTo>
                  <a:lnTo>
                    <a:pt x="32" y="32"/>
                  </a:lnTo>
                  <a:lnTo>
                    <a:pt x="35" y="32"/>
                  </a:lnTo>
                  <a:lnTo>
                    <a:pt x="36" y="30"/>
                  </a:lnTo>
                  <a:lnTo>
                    <a:pt x="37" y="30"/>
                  </a:lnTo>
                  <a:lnTo>
                    <a:pt x="39" y="29"/>
                  </a:lnTo>
                  <a:lnTo>
                    <a:pt x="42" y="29"/>
                  </a:lnTo>
                  <a:lnTo>
                    <a:pt x="45" y="28"/>
                  </a:lnTo>
                  <a:lnTo>
                    <a:pt x="50" y="26"/>
                  </a:lnTo>
                  <a:lnTo>
                    <a:pt x="53" y="25"/>
                  </a:lnTo>
                  <a:lnTo>
                    <a:pt x="57" y="22"/>
                  </a:lnTo>
                  <a:lnTo>
                    <a:pt x="63" y="21"/>
                  </a:lnTo>
                  <a:lnTo>
                    <a:pt x="67" y="21"/>
                  </a:lnTo>
                  <a:lnTo>
                    <a:pt x="71" y="18"/>
                  </a:lnTo>
                  <a:lnTo>
                    <a:pt x="74" y="18"/>
                  </a:lnTo>
                  <a:lnTo>
                    <a:pt x="79" y="17"/>
                  </a:lnTo>
                  <a:lnTo>
                    <a:pt x="82" y="16"/>
                  </a:lnTo>
                  <a:lnTo>
                    <a:pt x="86" y="14"/>
                  </a:lnTo>
                  <a:lnTo>
                    <a:pt x="88" y="14"/>
                  </a:lnTo>
                  <a:lnTo>
                    <a:pt x="89" y="13"/>
                  </a:lnTo>
                  <a:lnTo>
                    <a:pt x="91" y="13"/>
                  </a:lnTo>
                  <a:lnTo>
                    <a:pt x="92" y="12"/>
                  </a:lnTo>
                  <a:lnTo>
                    <a:pt x="94" y="13"/>
                  </a:lnTo>
                  <a:lnTo>
                    <a:pt x="95" y="12"/>
                  </a:lnTo>
                  <a:lnTo>
                    <a:pt x="94" y="10"/>
                  </a:lnTo>
                  <a:lnTo>
                    <a:pt x="95" y="9"/>
                  </a:lnTo>
                  <a:lnTo>
                    <a:pt x="95" y="8"/>
                  </a:lnTo>
                  <a:lnTo>
                    <a:pt x="96" y="6"/>
                  </a:lnTo>
                  <a:lnTo>
                    <a:pt x="95" y="6"/>
                  </a:lnTo>
                  <a:lnTo>
                    <a:pt x="93" y="5"/>
                  </a:lnTo>
                  <a:lnTo>
                    <a:pt x="92" y="5"/>
                  </a:lnTo>
                  <a:lnTo>
                    <a:pt x="89" y="4"/>
                  </a:lnTo>
                  <a:lnTo>
                    <a:pt x="86" y="2"/>
                  </a:lnTo>
                  <a:lnTo>
                    <a:pt x="82" y="1"/>
                  </a:lnTo>
                  <a:lnTo>
                    <a:pt x="79" y="2"/>
                  </a:lnTo>
                  <a:lnTo>
                    <a:pt x="75" y="1"/>
                  </a:lnTo>
                  <a:lnTo>
                    <a:pt x="77" y="1"/>
                  </a:lnTo>
                  <a:lnTo>
                    <a:pt x="81" y="0"/>
                  </a:lnTo>
                  <a:lnTo>
                    <a:pt x="85" y="0"/>
                  </a:lnTo>
                  <a:lnTo>
                    <a:pt x="87" y="1"/>
                  </a:lnTo>
                  <a:lnTo>
                    <a:pt x="92" y="1"/>
                  </a:lnTo>
                  <a:lnTo>
                    <a:pt x="93" y="4"/>
                  </a:lnTo>
                  <a:lnTo>
                    <a:pt x="95" y="4"/>
                  </a:lnTo>
                  <a:lnTo>
                    <a:pt x="96" y="5"/>
                  </a:lnTo>
                  <a:lnTo>
                    <a:pt x="100" y="5"/>
                  </a:lnTo>
                  <a:lnTo>
                    <a:pt x="101" y="6"/>
                  </a:lnTo>
                  <a:lnTo>
                    <a:pt x="102" y="10"/>
                  </a:lnTo>
                  <a:lnTo>
                    <a:pt x="101" y="10"/>
                  </a:lnTo>
                  <a:lnTo>
                    <a:pt x="98" y="12"/>
                  </a:lnTo>
                  <a:lnTo>
                    <a:pt x="96" y="13"/>
                  </a:lnTo>
                  <a:lnTo>
                    <a:pt x="112" y="21"/>
                  </a:lnTo>
                  <a:lnTo>
                    <a:pt x="110" y="18"/>
                  </a:lnTo>
                  <a:lnTo>
                    <a:pt x="109" y="20"/>
                  </a:lnTo>
                  <a:lnTo>
                    <a:pt x="106" y="18"/>
                  </a:lnTo>
                  <a:lnTo>
                    <a:pt x="105" y="17"/>
                  </a:lnTo>
                  <a:lnTo>
                    <a:pt x="103" y="17"/>
                  </a:lnTo>
                  <a:lnTo>
                    <a:pt x="102" y="17"/>
                  </a:lnTo>
                  <a:lnTo>
                    <a:pt x="101" y="16"/>
                  </a:lnTo>
                  <a:lnTo>
                    <a:pt x="99" y="16"/>
                  </a:lnTo>
                  <a:lnTo>
                    <a:pt x="98" y="16"/>
                  </a:lnTo>
                  <a:lnTo>
                    <a:pt x="94" y="16"/>
                  </a:lnTo>
                  <a:lnTo>
                    <a:pt x="92" y="16"/>
                  </a:lnTo>
                  <a:lnTo>
                    <a:pt x="91" y="14"/>
                  </a:lnTo>
                  <a:lnTo>
                    <a:pt x="89" y="16"/>
                  </a:lnTo>
                  <a:lnTo>
                    <a:pt x="87" y="16"/>
                  </a:lnTo>
                  <a:lnTo>
                    <a:pt x="86" y="16"/>
                  </a:lnTo>
                  <a:lnTo>
                    <a:pt x="84" y="17"/>
                  </a:lnTo>
                  <a:lnTo>
                    <a:pt x="82" y="18"/>
                  </a:lnTo>
                  <a:lnTo>
                    <a:pt x="78" y="20"/>
                  </a:lnTo>
                  <a:lnTo>
                    <a:pt x="75" y="20"/>
                  </a:lnTo>
                  <a:lnTo>
                    <a:pt x="72" y="20"/>
                  </a:lnTo>
                  <a:lnTo>
                    <a:pt x="68" y="22"/>
                  </a:lnTo>
                  <a:lnTo>
                    <a:pt x="65" y="22"/>
                  </a:lnTo>
                  <a:lnTo>
                    <a:pt x="63" y="24"/>
                  </a:lnTo>
                  <a:lnTo>
                    <a:pt x="58" y="25"/>
                  </a:lnTo>
                  <a:lnTo>
                    <a:pt x="56" y="25"/>
                  </a:lnTo>
                  <a:lnTo>
                    <a:pt x="52" y="26"/>
                  </a:lnTo>
                  <a:lnTo>
                    <a:pt x="49" y="28"/>
                  </a:lnTo>
                  <a:lnTo>
                    <a:pt x="47" y="29"/>
                  </a:lnTo>
                  <a:lnTo>
                    <a:pt x="43" y="30"/>
                  </a:lnTo>
                  <a:lnTo>
                    <a:pt x="39" y="30"/>
                  </a:lnTo>
                  <a:lnTo>
                    <a:pt x="38" y="33"/>
                  </a:lnTo>
                  <a:lnTo>
                    <a:pt x="37" y="33"/>
                  </a:lnTo>
                  <a:lnTo>
                    <a:pt x="36" y="33"/>
                  </a:lnTo>
                  <a:lnTo>
                    <a:pt x="33" y="34"/>
                  </a:lnTo>
                  <a:lnTo>
                    <a:pt x="35" y="34"/>
                  </a:lnTo>
                  <a:lnTo>
                    <a:pt x="37" y="36"/>
                  </a:lnTo>
                  <a:lnTo>
                    <a:pt x="38" y="37"/>
                  </a:lnTo>
                  <a:lnTo>
                    <a:pt x="39" y="37"/>
                  </a:lnTo>
                  <a:lnTo>
                    <a:pt x="40" y="38"/>
                  </a:lnTo>
                  <a:lnTo>
                    <a:pt x="43" y="40"/>
                  </a:lnTo>
                  <a:lnTo>
                    <a:pt x="30" y="32"/>
                  </a:lnTo>
                </a:path>
              </a:pathLst>
            </a:custGeom>
            <a:noFill/>
            <a:ln w="12700" cap="rnd">
              <a:solidFill>
                <a:srgbClr val="FFFFFF"/>
              </a:solidFill>
              <a:round/>
              <a:headEnd/>
              <a:tailEnd/>
            </a:ln>
          </p:spPr>
          <p:txBody>
            <a:bodyPr/>
            <a:lstStyle/>
            <a:p>
              <a:endParaRPr lang="en-GB"/>
            </a:p>
          </p:txBody>
        </p:sp>
        <p:sp>
          <p:nvSpPr>
            <p:cNvPr id="20601" name="Freeform 120"/>
            <p:cNvSpPr>
              <a:spLocks/>
            </p:cNvSpPr>
            <p:nvPr/>
          </p:nvSpPr>
          <p:spPr bwMode="auto">
            <a:xfrm>
              <a:off x="2573" y="2836"/>
              <a:ext cx="65" cy="34"/>
            </a:xfrm>
            <a:custGeom>
              <a:avLst/>
              <a:gdLst>
                <a:gd name="T0" fmla="*/ 0 w 65"/>
                <a:gd name="T1" fmla="*/ 25 h 34"/>
                <a:gd name="T2" fmla="*/ 2 w 65"/>
                <a:gd name="T3" fmla="*/ 31 h 34"/>
                <a:gd name="T4" fmla="*/ 3 w 65"/>
                <a:gd name="T5" fmla="*/ 31 h 34"/>
                <a:gd name="T6" fmla="*/ 4 w 65"/>
                <a:gd name="T7" fmla="*/ 31 h 34"/>
                <a:gd name="T8" fmla="*/ 5 w 65"/>
                <a:gd name="T9" fmla="*/ 30 h 34"/>
                <a:gd name="T10" fmla="*/ 8 w 65"/>
                <a:gd name="T11" fmla="*/ 30 h 34"/>
                <a:gd name="T12" fmla="*/ 9 w 65"/>
                <a:gd name="T13" fmla="*/ 30 h 34"/>
                <a:gd name="T14" fmla="*/ 12 w 65"/>
                <a:gd name="T15" fmla="*/ 29 h 34"/>
                <a:gd name="T16" fmla="*/ 15 w 65"/>
                <a:gd name="T17" fmla="*/ 27 h 34"/>
                <a:gd name="T18" fmla="*/ 16 w 65"/>
                <a:gd name="T19" fmla="*/ 27 h 34"/>
                <a:gd name="T20" fmla="*/ 18 w 65"/>
                <a:gd name="T21" fmla="*/ 27 h 34"/>
                <a:gd name="T22" fmla="*/ 23 w 65"/>
                <a:gd name="T23" fmla="*/ 33 h 34"/>
                <a:gd name="T24" fmla="*/ 22 w 65"/>
                <a:gd name="T25" fmla="*/ 18 h 34"/>
                <a:gd name="T26" fmla="*/ 27 w 65"/>
                <a:gd name="T27" fmla="*/ 31 h 34"/>
                <a:gd name="T28" fmla="*/ 30 w 65"/>
                <a:gd name="T29" fmla="*/ 23 h 34"/>
                <a:gd name="T30" fmla="*/ 33 w 65"/>
                <a:gd name="T31" fmla="*/ 22 h 34"/>
                <a:gd name="T32" fmla="*/ 34 w 65"/>
                <a:gd name="T33" fmla="*/ 22 h 34"/>
                <a:gd name="T34" fmla="*/ 36 w 65"/>
                <a:gd name="T35" fmla="*/ 22 h 34"/>
                <a:gd name="T36" fmla="*/ 39 w 65"/>
                <a:gd name="T37" fmla="*/ 21 h 34"/>
                <a:gd name="T38" fmla="*/ 40 w 65"/>
                <a:gd name="T39" fmla="*/ 13 h 34"/>
                <a:gd name="T40" fmla="*/ 45 w 65"/>
                <a:gd name="T41" fmla="*/ 18 h 34"/>
                <a:gd name="T42" fmla="*/ 47 w 65"/>
                <a:gd name="T43" fmla="*/ 18 h 34"/>
                <a:gd name="T44" fmla="*/ 50 w 65"/>
                <a:gd name="T45" fmla="*/ 17 h 34"/>
                <a:gd name="T46" fmla="*/ 52 w 65"/>
                <a:gd name="T47" fmla="*/ 17 h 34"/>
                <a:gd name="T48" fmla="*/ 52 w 65"/>
                <a:gd name="T49" fmla="*/ 9 h 34"/>
                <a:gd name="T50" fmla="*/ 57 w 65"/>
                <a:gd name="T51" fmla="*/ 15 h 34"/>
                <a:gd name="T52" fmla="*/ 58 w 65"/>
                <a:gd name="T53" fmla="*/ 15 h 34"/>
                <a:gd name="T54" fmla="*/ 58 w 65"/>
                <a:gd name="T55" fmla="*/ 7 h 34"/>
                <a:gd name="T56" fmla="*/ 60 w 65"/>
                <a:gd name="T57" fmla="*/ 14 h 34"/>
                <a:gd name="T58" fmla="*/ 60 w 65"/>
                <a:gd name="T59" fmla="*/ 6 h 34"/>
                <a:gd name="T60" fmla="*/ 64 w 65"/>
                <a:gd name="T61" fmla="*/ 13 h 34"/>
                <a:gd name="T62" fmla="*/ 60 w 65"/>
                <a:gd name="T63" fmla="*/ 0 h 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5"/>
                <a:gd name="T97" fmla="*/ 0 h 34"/>
                <a:gd name="T98" fmla="*/ 65 w 65"/>
                <a:gd name="T99" fmla="*/ 34 h 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5" h="34">
                  <a:moveTo>
                    <a:pt x="0" y="25"/>
                  </a:moveTo>
                  <a:lnTo>
                    <a:pt x="2" y="31"/>
                  </a:lnTo>
                  <a:lnTo>
                    <a:pt x="3" y="31"/>
                  </a:lnTo>
                  <a:lnTo>
                    <a:pt x="4" y="31"/>
                  </a:lnTo>
                  <a:lnTo>
                    <a:pt x="5" y="30"/>
                  </a:lnTo>
                  <a:lnTo>
                    <a:pt x="8" y="30"/>
                  </a:lnTo>
                  <a:lnTo>
                    <a:pt x="9" y="30"/>
                  </a:lnTo>
                  <a:lnTo>
                    <a:pt x="12" y="29"/>
                  </a:lnTo>
                  <a:lnTo>
                    <a:pt x="15" y="27"/>
                  </a:lnTo>
                  <a:lnTo>
                    <a:pt x="16" y="27"/>
                  </a:lnTo>
                  <a:lnTo>
                    <a:pt x="18" y="27"/>
                  </a:lnTo>
                  <a:lnTo>
                    <a:pt x="23" y="33"/>
                  </a:lnTo>
                  <a:lnTo>
                    <a:pt x="22" y="18"/>
                  </a:lnTo>
                  <a:lnTo>
                    <a:pt x="27" y="31"/>
                  </a:lnTo>
                  <a:lnTo>
                    <a:pt x="30" y="23"/>
                  </a:lnTo>
                  <a:lnTo>
                    <a:pt x="33" y="22"/>
                  </a:lnTo>
                  <a:lnTo>
                    <a:pt x="34" y="22"/>
                  </a:lnTo>
                  <a:lnTo>
                    <a:pt x="36" y="22"/>
                  </a:lnTo>
                  <a:lnTo>
                    <a:pt x="39" y="21"/>
                  </a:lnTo>
                  <a:lnTo>
                    <a:pt x="40" y="13"/>
                  </a:lnTo>
                  <a:lnTo>
                    <a:pt x="45" y="18"/>
                  </a:lnTo>
                  <a:lnTo>
                    <a:pt x="47" y="18"/>
                  </a:lnTo>
                  <a:lnTo>
                    <a:pt x="50" y="17"/>
                  </a:lnTo>
                  <a:lnTo>
                    <a:pt x="52" y="17"/>
                  </a:lnTo>
                  <a:lnTo>
                    <a:pt x="52" y="9"/>
                  </a:lnTo>
                  <a:lnTo>
                    <a:pt x="57" y="15"/>
                  </a:lnTo>
                  <a:lnTo>
                    <a:pt x="58" y="15"/>
                  </a:lnTo>
                  <a:lnTo>
                    <a:pt x="58" y="7"/>
                  </a:lnTo>
                  <a:lnTo>
                    <a:pt x="60" y="14"/>
                  </a:lnTo>
                  <a:lnTo>
                    <a:pt x="60" y="6"/>
                  </a:lnTo>
                  <a:lnTo>
                    <a:pt x="64" y="13"/>
                  </a:lnTo>
                  <a:lnTo>
                    <a:pt x="60" y="0"/>
                  </a:lnTo>
                </a:path>
              </a:pathLst>
            </a:custGeom>
            <a:noFill/>
            <a:ln w="12700" cap="rnd">
              <a:solidFill>
                <a:srgbClr val="FFFFFF"/>
              </a:solidFill>
              <a:round/>
              <a:headEnd/>
              <a:tailEnd/>
            </a:ln>
          </p:spPr>
          <p:txBody>
            <a:bodyPr/>
            <a:lstStyle/>
            <a:p>
              <a:endParaRPr lang="en-GB"/>
            </a:p>
          </p:txBody>
        </p:sp>
        <p:sp>
          <p:nvSpPr>
            <p:cNvPr id="20602" name="Freeform 121"/>
            <p:cNvSpPr>
              <a:spLocks/>
            </p:cNvSpPr>
            <p:nvPr/>
          </p:nvSpPr>
          <p:spPr bwMode="auto">
            <a:xfrm>
              <a:off x="2559" y="2822"/>
              <a:ext cx="62" cy="35"/>
            </a:xfrm>
            <a:custGeom>
              <a:avLst/>
              <a:gdLst>
                <a:gd name="T0" fmla="*/ 1 w 62"/>
                <a:gd name="T1" fmla="*/ 15 h 35"/>
                <a:gd name="T2" fmla="*/ 48 w 62"/>
                <a:gd name="T3" fmla="*/ 1 h 35"/>
                <a:gd name="T4" fmla="*/ 50 w 62"/>
                <a:gd name="T5" fmla="*/ 0 h 35"/>
                <a:gd name="T6" fmla="*/ 52 w 62"/>
                <a:gd name="T7" fmla="*/ 3 h 35"/>
                <a:gd name="T8" fmla="*/ 53 w 62"/>
                <a:gd name="T9" fmla="*/ 2 h 35"/>
                <a:gd name="T10" fmla="*/ 56 w 62"/>
                <a:gd name="T11" fmla="*/ 6 h 35"/>
                <a:gd name="T12" fmla="*/ 58 w 62"/>
                <a:gd name="T13" fmla="*/ 9 h 35"/>
                <a:gd name="T14" fmla="*/ 61 w 62"/>
                <a:gd name="T15" fmla="*/ 11 h 35"/>
                <a:gd name="T16" fmla="*/ 61 w 62"/>
                <a:gd name="T17" fmla="*/ 18 h 35"/>
                <a:gd name="T18" fmla="*/ 12 w 62"/>
                <a:gd name="T19" fmla="*/ 34 h 35"/>
                <a:gd name="T20" fmla="*/ 10 w 62"/>
                <a:gd name="T21" fmla="*/ 30 h 35"/>
                <a:gd name="T22" fmla="*/ 8 w 62"/>
                <a:gd name="T23" fmla="*/ 31 h 35"/>
                <a:gd name="T24" fmla="*/ 8 w 62"/>
                <a:gd name="T25" fmla="*/ 27 h 35"/>
                <a:gd name="T26" fmla="*/ 5 w 62"/>
                <a:gd name="T27" fmla="*/ 28 h 35"/>
                <a:gd name="T28" fmla="*/ 4 w 62"/>
                <a:gd name="T29" fmla="*/ 24 h 35"/>
                <a:gd name="T30" fmla="*/ 2 w 62"/>
                <a:gd name="T31" fmla="*/ 26 h 35"/>
                <a:gd name="T32" fmla="*/ 1 w 62"/>
                <a:gd name="T33" fmla="*/ 22 h 35"/>
                <a:gd name="T34" fmla="*/ 0 w 62"/>
                <a:gd name="T35" fmla="*/ 19 h 35"/>
                <a:gd name="T36" fmla="*/ 1 w 62"/>
                <a:gd name="T37" fmla="*/ 18 h 35"/>
                <a:gd name="T38" fmla="*/ 1 w 62"/>
                <a:gd name="T39" fmla="*/ 15 h 35"/>
                <a:gd name="T40" fmla="*/ 1 w 62"/>
                <a:gd name="T41" fmla="*/ 15 h 3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2"/>
                <a:gd name="T64" fmla="*/ 0 h 35"/>
                <a:gd name="T65" fmla="*/ 62 w 62"/>
                <a:gd name="T66" fmla="*/ 35 h 3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2" h="35">
                  <a:moveTo>
                    <a:pt x="1" y="15"/>
                  </a:moveTo>
                  <a:lnTo>
                    <a:pt x="48" y="1"/>
                  </a:lnTo>
                  <a:lnTo>
                    <a:pt x="50" y="0"/>
                  </a:lnTo>
                  <a:lnTo>
                    <a:pt x="52" y="3"/>
                  </a:lnTo>
                  <a:lnTo>
                    <a:pt x="53" y="2"/>
                  </a:lnTo>
                  <a:lnTo>
                    <a:pt x="56" y="6"/>
                  </a:lnTo>
                  <a:lnTo>
                    <a:pt x="58" y="9"/>
                  </a:lnTo>
                  <a:lnTo>
                    <a:pt x="61" y="11"/>
                  </a:lnTo>
                  <a:lnTo>
                    <a:pt x="61" y="18"/>
                  </a:lnTo>
                  <a:lnTo>
                    <a:pt x="12" y="34"/>
                  </a:lnTo>
                  <a:lnTo>
                    <a:pt x="10" y="30"/>
                  </a:lnTo>
                  <a:lnTo>
                    <a:pt x="8" y="31"/>
                  </a:lnTo>
                  <a:lnTo>
                    <a:pt x="8" y="27"/>
                  </a:lnTo>
                  <a:lnTo>
                    <a:pt x="5" y="28"/>
                  </a:lnTo>
                  <a:lnTo>
                    <a:pt x="4" y="24"/>
                  </a:lnTo>
                  <a:lnTo>
                    <a:pt x="2" y="26"/>
                  </a:lnTo>
                  <a:lnTo>
                    <a:pt x="1" y="22"/>
                  </a:lnTo>
                  <a:lnTo>
                    <a:pt x="0" y="19"/>
                  </a:lnTo>
                  <a:lnTo>
                    <a:pt x="1" y="18"/>
                  </a:lnTo>
                  <a:lnTo>
                    <a:pt x="1" y="15"/>
                  </a:lnTo>
                </a:path>
              </a:pathLst>
            </a:custGeom>
            <a:solidFill>
              <a:srgbClr val="FFFFFF"/>
            </a:solidFill>
            <a:ln w="12700" cap="rnd">
              <a:noFill/>
              <a:round/>
              <a:headEnd/>
              <a:tailEnd/>
            </a:ln>
          </p:spPr>
          <p:txBody>
            <a:bodyPr/>
            <a:lstStyle/>
            <a:p>
              <a:endParaRPr lang="en-GB"/>
            </a:p>
          </p:txBody>
        </p:sp>
        <p:sp>
          <p:nvSpPr>
            <p:cNvPr id="20603" name="Freeform 122"/>
            <p:cNvSpPr>
              <a:spLocks/>
            </p:cNvSpPr>
            <p:nvPr/>
          </p:nvSpPr>
          <p:spPr bwMode="auto">
            <a:xfrm>
              <a:off x="2559" y="2822"/>
              <a:ext cx="62" cy="35"/>
            </a:xfrm>
            <a:custGeom>
              <a:avLst/>
              <a:gdLst>
                <a:gd name="T0" fmla="*/ 1 w 62"/>
                <a:gd name="T1" fmla="*/ 15 h 35"/>
                <a:gd name="T2" fmla="*/ 48 w 62"/>
                <a:gd name="T3" fmla="*/ 1 h 35"/>
                <a:gd name="T4" fmla="*/ 50 w 62"/>
                <a:gd name="T5" fmla="*/ 0 h 35"/>
                <a:gd name="T6" fmla="*/ 52 w 62"/>
                <a:gd name="T7" fmla="*/ 3 h 35"/>
                <a:gd name="T8" fmla="*/ 53 w 62"/>
                <a:gd name="T9" fmla="*/ 2 h 35"/>
                <a:gd name="T10" fmla="*/ 56 w 62"/>
                <a:gd name="T11" fmla="*/ 6 h 35"/>
                <a:gd name="T12" fmla="*/ 58 w 62"/>
                <a:gd name="T13" fmla="*/ 9 h 35"/>
                <a:gd name="T14" fmla="*/ 61 w 62"/>
                <a:gd name="T15" fmla="*/ 11 h 35"/>
                <a:gd name="T16" fmla="*/ 61 w 62"/>
                <a:gd name="T17" fmla="*/ 18 h 35"/>
                <a:gd name="T18" fmla="*/ 12 w 62"/>
                <a:gd name="T19" fmla="*/ 34 h 35"/>
                <a:gd name="T20" fmla="*/ 10 w 62"/>
                <a:gd name="T21" fmla="*/ 30 h 35"/>
                <a:gd name="T22" fmla="*/ 8 w 62"/>
                <a:gd name="T23" fmla="*/ 31 h 35"/>
                <a:gd name="T24" fmla="*/ 8 w 62"/>
                <a:gd name="T25" fmla="*/ 27 h 35"/>
                <a:gd name="T26" fmla="*/ 5 w 62"/>
                <a:gd name="T27" fmla="*/ 28 h 35"/>
                <a:gd name="T28" fmla="*/ 4 w 62"/>
                <a:gd name="T29" fmla="*/ 24 h 35"/>
                <a:gd name="T30" fmla="*/ 2 w 62"/>
                <a:gd name="T31" fmla="*/ 26 h 35"/>
                <a:gd name="T32" fmla="*/ 1 w 62"/>
                <a:gd name="T33" fmla="*/ 22 h 35"/>
                <a:gd name="T34" fmla="*/ 0 w 62"/>
                <a:gd name="T35" fmla="*/ 19 h 35"/>
                <a:gd name="T36" fmla="*/ 1 w 62"/>
                <a:gd name="T37" fmla="*/ 18 h 35"/>
                <a:gd name="T38" fmla="*/ 1 w 62"/>
                <a:gd name="T39" fmla="*/ 15 h 35"/>
                <a:gd name="T40" fmla="*/ 1 w 62"/>
                <a:gd name="T41" fmla="*/ 15 h 3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2"/>
                <a:gd name="T64" fmla="*/ 0 h 35"/>
                <a:gd name="T65" fmla="*/ 62 w 62"/>
                <a:gd name="T66" fmla="*/ 35 h 3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2" h="35">
                  <a:moveTo>
                    <a:pt x="1" y="15"/>
                  </a:moveTo>
                  <a:lnTo>
                    <a:pt x="48" y="1"/>
                  </a:lnTo>
                  <a:lnTo>
                    <a:pt x="50" y="0"/>
                  </a:lnTo>
                  <a:lnTo>
                    <a:pt x="52" y="3"/>
                  </a:lnTo>
                  <a:lnTo>
                    <a:pt x="53" y="2"/>
                  </a:lnTo>
                  <a:lnTo>
                    <a:pt x="56" y="6"/>
                  </a:lnTo>
                  <a:lnTo>
                    <a:pt x="58" y="9"/>
                  </a:lnTo>
                  <a:lnTo>
                    <a:pt x="61" y="11"/>
                  </a:lnTo>
                  <a:lnTo>
                    <a:pt x="61" y="18"/>
                  </a:lnTo>
                  <a:lnTo>
                    <a:pt x="12" y="34"/>
                  </a:lnTo>
                  <a:lnTo>
                    <a:pt x="10" y="30"/>
                  </a:lnTo>
                  <a:lnTo>
                    <a:pt x="8" y="31"/>
                  </a:lnTo>
                  <a:lnTo>
                    <a:pt x="8" y="27"/>
                  </a:lnTo>
                  <a:lnTo>
                    <a:pt x="5" y="28"/>
                  </a:lnTo>
                  <a:lnTo>
                    <a:pt x="4" y="24"/>
                  </a:lnTo>
                  <a:lnTo>
                    <a:pt x="2" y="26"/>
                  </a:lnTo>
                  <a:lnTo>
                    <a:pt x="1" y="22"/>
                  </a:lnTo>
                  <a:lnTo>
                    <a:pt x="0" y="19"/>
                  </a:lnTo>
                  <a:lnTo>
                    <a:pt x="1" y="18"/>
                  </a:lnTo>
                  <a:lnTo>
                    <a:pt x="1" y="15"/>
                  </a:lnTo>
                </a:path>
              </a:pathLst>
            </a:custGeom>
            <a:noFill/>
            <a:ln w="12700" cap="rnd">
              <a:solidFill>
                <a:srgbClr val="FFFFFF"/>
              </a:solidFill>
              <a:round/>
              <a:headEnd/>
              <a:tailEnd/>
            </a:ln>
          </p:spPr>
          <p:txBody>
            <a:bodyPr/>
            <a:lstStyle/>
            <a:p>
              <a:endParaRPr lang="en-GB"/>
            </a:p>
          </p:txBody>
        </p:sp>
        <p:sp>
          <p:nvSpPr>
            <p:cNvPr id="20604" name="Line 123"/>
            <p:cNvSpPr>
              <a:spLocks noChangeShapeType="1"/>
            </p:cNvSpPr>
            <p:nvPr/>
          </p:nvSpPr>
          <p:spPr bwMode="auto">
            <a:xfrm flipH="1" flipV="1">
              <a:off x="2597" y="2861"/>
              <a:ext cx="55" cy="25"/>
            </a:xfrm>
            <a:prstGeom prst="line">
              <a:avLst/>
            </a:prstGeom>
            <a:noFill/>
            <a:ln w="12700">
              <a:solidFill>
                <a:srgbClr val="000000"/>
              </a:solidFill>
              <a:round/>
              <a:headEnd/>
              <a:tailEnd/>
            </a:ln>
          </p:spPr>
          <p:txBody>
            <a:bodyPr/>
            <a:lstStyle/>
            <a:p>
              <a:endParaRPr lang="en-US"/>
            </a:p>
          </p:txBody>
        </p:sp>
        <p:sp>
          <p:nvSpPr>
            <p:cNvPr id="20605" name="Line 124"/>
            <p:cNvSpPr>
              <a:spLocks noChangeShapeType="1"/>
            </p:cNvSpPr>
            <p:nvPr/>
          </p:nvSpPr>
          <p:spPr bwMode="auto">
            <a:xfrm flipH="1" flipV="1">
              <a:off x="2631" y="2835"/>
              <a:ext cx="61" cy="25"/>
            </a:xfrm>
            <a:prstGeom prst="line">
              <a:avLst/>
            </a:prstGeom>
            <a:noFill/>
            <a:ln w="12700">
              <a:solidFill>
                <a:srgbClr val="000000"/>
              </a:solidFill>
              <a:round/>
              <a:headEnd/>
              <a:tailEnd/>
            </a:ln>
          </p:spPr>
          <p:txBody>
            <a:bodyPr/>
            <a:lstStyle/>
            <a:p>
              <a:endParaRPr lang="en-US"/>
            </a:p>
          </p:txBody>
        </p:sp>
        <p:sp>
          <p:nvSpPr>
            <p:cNvPr id="20606" name="Freeform 125"/>
            <p:cNvSpPr>
              <a:spLocks/>
            </p:cNvSpPr>
            <p:nvPr/>
          </p:nvSpPr>
          <p:spPr bwMode="auto">
            <a:xfrm>
              <a:off x="2624" y="2839"/>
              <a:ext cx="82" cy="34"/>
            </a:xfrm>
            <a:custGeom>
              <a:avLst/>
              <a:gdLst>
                <a:gd name="T0" fmla="*/ 11 w 82"/>
                <a:gd name="T1" fmla="*/ 0 h 34"/>
                <a:gd name="T2" fmla="*/ 0 w 82"/>
                <a:gd name="T3" fmla="*/ 5 h 34"/>
                <a:gd name="T4" fmla="*/ 73 w 82"/>
                <a:gd name="T5" fmla="*/ 33 h 34"/>
                <a:gd name="T6" fmla="*/ 81 w 82"/>
                <a:gd name="T7" fmla="*/ 26 h 34"/>
                <a:gd name="T8" fmla="*/ 11 w 82"/>
                <a:gd name="T9" fmla="*/ 0 h 34"/>
                <a:gd name="T10" fmla="*/ 11 w 82"/>
                <a:gd name="T11" fmla="*/ 0 h 34"/>
                <a:gd name="T12" fmla="*/ 0 60000 65536"/>
                <a:gd name="T13" fmla="*/ 0 60000 65536"/>
                <a:gd name="T14" fmla="*/ 0 60000 65536"/>
                <a:gd name="T15" fmla="*/ 0 60000 65536"/>
                <a:gd name="T16" fmla="*/ 0 60000 65536"/>
                <a:gd name="T17" fmla="*/ 0 60000 65536"/>
                <a:gd name="T18" fmla="*/ 0 w 82"/>
                <a:gd name="T19" fmla="*/ 0 h 34"/>
                <a:gd name="T20" fmla="*/ 82 w 82"/>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82" h="34">
                  <a:moveTo>
                    <a:pt x="11" y="0"/>
                  </a:moveTo>
                  <a:lnTo>
                    <a:pt x="0" y="5"/>
                  </a:lnTo>
                  <a:lnTo>
                    <a:pt x="73" y="33"/>
                  </a:lnTo>
                  <a:lnTo>
                    <a:pt x="81" y="26"/>
                  </a:lnTo>
                  <a:lnTo>
                    <a:pt x="11" y="0"/>
                  </a:lnTo>
                </a:path>
              </a:pathLst>
            </a:custGeom>
            <a:solidFill>
              <a:srgbClr val="FFFFFF"/>
            </a:solidFill>
            <a:ln w="12700" cap="rnd">
              <a:noFill/>
              <a:round/>
              <a:headEnd/>
              <a:tailEnd/>
            </a:ln>
          </p:spPr>
          <p:txBody>
            <a:bodyPr/>
            <a:lstStyle/>
            <a:p>
              <a:endParaRPr lang="en-GB"/>
            </a:p>
          </p:txBody>
        </p:sp>
        <p:sp>
          <p:nvSpPr>
            <p:cNvPr id="20607" name="Freeform 126"/>
            <p:cNvSpPr>
              <a:spLocks/>
            </p:cNvSpPr>
            <p:nvPr/>
          </p:nvSpPr>
          <p:spPr bwMode="auto">
            <a:xfrm>
              <a:off x="2624" y="2839"/>
              <a:ext cx="82" cy="34"/>
            </a:xfrm>
            <a:custGeom>
              <a:avLst/>
              <a:gdLst>
                <a:gd name="T0" fmla="*/ 11 w 82"/>
                <a:gd name="T1" fmla="*/ 0 h 34"/>
                <a:gd name="T2" fmla="*/ 0 w 82"/>
                <a:gd name="T3" fmla="*/ 5 h 34"/>
                <a:gd name="T4" fmla="*/ 73 w 82"/>
                <a:gd name="T5" fmla="*/ 33 h 34"/>
                <a:gd name="T6" fmla="*/ 81 w 82"/>
                <a:gd name="T7" fmla="*/ 26 h 34"/>
                <a:gd name="T8" fmla="*/ 11 w 82"/>
                <a:gd name="T9" fmla="*/ 0 h 34"/>
                <a:gd name="T10" fmla="*/ 11 w 82"/>
                <a:gd name="T11" fmla="*/ 0 h 34"/>
                <a:gd name="T12" fmla="*/ 0 60000 65536"/>
                <a:gd name="T13" fmla="*/ 0 60000 65536"/>
                <a:gd name="T14" fmla="*/ 0 60000 65536"/>
                <a:gd name="T15" fmla="*/ 0 60000 65536"/>
                <a:gd name="T16" fmla="*/ 0 60000 65536"/>
                <a:gd name="T17" fmla="*/ 0 60000 65536"/>
                <a:gd name="T18" fmla="*/ 0 w 82"/>
                <a:gd name="T19" fmla="*/ 0 h 34"/>
                <a:gd name="T20" fmla="*/ 82 w 82"/>
                <a:gd name="T21" fmla="*/ 34 h 34"/>
              </a:gdLst>
              <a:ahLst/>
              <a:cxnLst>
                <a:cxn ang="T12">
                  <a:pos x="T0" y="T1"/>
                </a:cxn>
                <a:cxn ang="T13">
                  <a:pos x="T2" y="T3"/>
                </a:cxn>
                <a:cxn ang="T14">
                  <a:pos x="T4" y="T5"/>
                </a:cxn>
                <a:cxn ang="T15">
                  <a:pos x="T6" y="T7"/>
                </a:cxn>
                <a:cxn ang="T16">
                  <a:pos x="T8" y="T9"/>
                </a:cxn>
                <a:cxn ang="T17">
                  <a:pos x="T10" y="T11"/>
                </a:cxn>
              </a:cxnLst>
              <a:rect l="T18" t="T19" r="T20" b="T21"/>
              <a:pathLst>
                <a:path w="82" h="34">
                  <a:moveTo>
                    <a:pt x="11" y="0"/>
                  </a:moveTo>
                  <a:lnTo>
                    <a:pt x="0" y="5"/>
                  </a:lnTo>
                  <a:lnTo>
                    <a:pt x="73" y="33"/>
                  </a:lnTo>
                  <a:lnTo>
                    <a:pt x="81" y="26"/>
                  </a:lnTo>
                  <a:lnTo>
                    <a:pt x="11" y="0"/>
                  </a:lnTo>
                </a:path>
              </a:pathLst>
            </a:custGeom>
            <a:noFill/>
            <a:ln w="12700" cap="rnd">
              <a:solidFill>
                <a:srgbClr val="FFFFFF"/>
              </a:solidFill>
              <a:round/>
              <a:headEnd/>
              <a:tailEnd/>
            </a:ln>
          </p:spPr>
          <p:txBody>
            <a:bodyPr/>
            <a:lstStyle/>
            <a:p>
              <a:endParaRPr lang="en-GB"/>
            </a:p>
          </p:txBody>
        </p:sp>
        <p:sp>
          <p:nvSpPr>
            <p:cNvPr id="20608" name="Freeform 127"/>
            <p:cNvSpPr>
              <a:spLocks/>
            </p:cNvSpPr>
            <p:nvPr/>
          </p:nvSpPr>
          <p:spPr bwMode="auto">
            <a:xfrm>
              <a:off x="2581" y="2748"/>
              <a:ext cx="293" cy="118"/>
            </a:xfrm>
            <a:custGeom>
              <a:avLst/>
              <a:gdLst>
                <a:gd name="T0" fmla="*/ 94 w 293"/>
                <a:gd name="T1" fmla="*/ 13 h 118"/>
                <a:gd name="T2" fmla="*/ 96 w 293"/>
                <a:gd name="T3" fmla="*/ 10 h 118"/>
                <a:gd name="T4" fmla="*/ 100 w 293"/>
                <a:gd name="T5" fmla="*/ 10 h 118"/>
                <a:gd name="T6" fmla="*/ 98 w 293"/>
                <a:gd name="T7" fmla="*/ 6 h 118"/>
                <a:gd name="T8" fmla="*/ 95 w 293"/>
                <a:gd name="T9" fmla="*/ 5 h 118"/>
                <a:gd name="T10" fmla="*/ 89 w 293"/>
                <a:gd name="T11" fmla="*/ 2 h 118"/>
                <a:gd name="T12" fmla="*/ 81 w 293"/>
                <a:gd name="T13" fmla="*/ 0 h 118"/>
                <a:gd name="T14" fmla="*/ 74 w 293"/>
                <a:gd name="T15" fmla="*/ 1 h 118"/>
                <a:gd name="T16" fmla="*/ 67 w 293"/>
                <a:gd name="T17" fmla="*/ 3 h 118"/>
                <a:gd name="T18" fmla="*/ 62 w 293"/>
                <a:gd name="T19" fmla="*/ 6 h 118"/>
                <a:gd name="T20" fmla="*/ 57 w 293"/>
                <a:gd name="T21" fmla="*/ 6 h 118"/>
                <a:gd name="T22" fmla="*/ 53 w 293"/>
                <a:gd name="T23" fmla="*/ 7 h 118"/>
                <a:gd name="T24" fmla="*/ 50 w 293"/>
                <a:gd name="T25" fmla="*/ 10 h 118"/>
                <a:gd name="T26" fmla="*/ 46 w 293"/>
                <a:gd name="T27" fmla="*/ 11 h 118"/>
                <a:gd name="T28" fmla="*/ 40 w 293"/>
                <a:gd name="T29" fmla="*/ 11 h 118"/>
                <a:gd name="T30" fmla="*/ 37 w 293"/>
                <a:gd name="T31" fmla="*/ 13 h 118"/>
                <a:gd name="T32" fmla="*/ 32 w 293"/>
                <a:gd name="T33" fmla="*/ 14 h 118"/>
                <a:gd name="T34" fmla="*/ 27 w 293"/>
                <a:gd name="T35" fmla="*/ 15 h 118"/>
                <a:gd name="T36" fmla="*/ 24 w 293"/>
                <a:gd name="T37" fmla="*/ 18 h 118"/>
                <a:gd name="T38" fmla="*/ 19 w 293"/>
                <a:gd name="T39" fmla="*/ 18 h 118"/>
                <a:gd name="T40" fmla="*/ 16 w 293"/>
                <a:gd name="T41" fmla="*/ 19 h 118"/>
                <a:gd name="T42" fmla="*/ 11 w 293"/>
                <a:gd name="T43" fmla="*/ 21 h 118"/>
                <a:gd name="T44" fmla="*/ 9 w 293"/>
                <a:gd name="T45" fmla="*/ 22 h 118"/>
                <a:gd name="T46" fmla="*/ 4 w 293"/>
                <a:gd name="T47" fmla="*/ 23 h 118"/>
                <a:gd name="T48" fmla="*/ 1 w 293"/>
                <a:gd name="T49" fmla="*/ 24 h 118"/>
                <a:gd name="T50" fmla="*/ 0 w 293"/>
                <a:gd name="T51" fmla="*/ 28 h 118"/>
                <a:gd name="T52" fmla="*/ 1 w 293"/>
                <a:gd name="T53" fmla="*/ 31 h 118"/>
                <a:gd name="T54" fmla="*/ 5 w 293"/>
                <a:gd name="T55" fmla="*/ 32 h 118"/>
                <a:gd name="T56" fmla="*/ 12 w 293"/>
                <a:gd name="T57" fmla="*/ 35 h 118"/>
                <a:gd name="T58" fmla="*/ 18 w 293"/>
                <a:gd name="T59" fmla="*/ 36 h 118"/>
                <a:gd name="T60" fmla="*/ 25 w 293"/>
                <a:gd name="T61" fmla="*/ 34 h 118"/>
                <a:gd name="T62" fmla="*/ 228 w 293"/>
                <a:gd name="T63" fmla="*/ 117 h 11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93"/>
                <a:gd name="T97" fmla="*/ 0 h 118"/>
                <a:gd name="T98" fmla="*/ 293 w 293"/>
                <a:gd name="T99" fmla="*/ 118 h 11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93" h="118">
                  <a:moveTo>
                    <a:pt x="292" y="95"/>
                  </a:moveTo>
                  <a:lnTo>
                    <a:pt x="94" y="13"/>
                  </a:lnTo>
                  <a:lnTo>
                    <a:pt x="96" y="11"/>
                  </a:lnTo>
                  <a:lnTo>
                    <a:pt x="96" y="10"/>
                  </a:lnTo>
                  <a:lnTo>
                    <a:pt x="98" y="11"/>
                  </a:lnTo>
                  <a:lnTo>
                    <a:pt x="100" y="10"/>
                  </a:lnTo>
                  <a:lnTo>
                    <a:pt x="100" y="9"/>
                  </a:lnTo>
                  <a:lnTo>
                    <a:pt x="98" y="6"/>
                  </a:lnTo>
                  <a:lnTo>
                    <a:pt x="97" y="3"/>
                  </a:lnTo>
                  <a:lnTo>
                    <a:pt x="95" y="5"/>
                  </a:lnTo>
                  <a:lnTo>
                    <a:pt x="91" y="2"/>
                  </a:lnTo>
                  <a:lnTo>
                    <a:pt x="89" y="2"/>
                  </a:lnTo>
                  <a:lnTo>
                    <a:pt x="86" y="2"/>
                  </a:lnTo>
                  <a:lnTo>
                    <a:pt x="81" y="0"/>
                  </a:lnTo>
                  <a:lnTo>
                    <a:pt x="80" y="2"/>
                  </a:lnTo>
                  <a:lnTo>
                    <a:pt x="74" y="1"/>
                  </a:lnTo>
                  <a:lnTo>
                    <a:pt x="72" y="2"/>
                  </a:lnTo>
                  <a:lnTo>
                    <a:pt x="67" y="3"/>
                  </a:lnTo>
                  <a:lnTo>
                    <a:pt x="62" y="5"/>
                  </a:lnTo>
                  <a:lnTo>
                    <a:pt x="62" y="6"/>
                  </a:lnTo>
                  <a:lnTo>
                    <a:pt x="60" y="5"/>
                  </a:lnTo>
                  <a:lnTo>
                    <a:pt x="57" y="6"/>
                  </a:lnTo>
                  <a:lnTo>
                    <a:pt x="55" y="6"/>
                  </a:lnTo>
                  <a:lnTo>
                    <a:pt x="53" y="7"/>
                  </a:lnTo>
                  <a:lnTo>
                    <a:pt x="51" y="7"/>
                  </a:lnTo>
                  <a:lnTo>
                    <a:pt x="50" y="10"/>
                  </a:lnTo>
                  <a:lnTo>
                    <a:pt x="47" y="7"/>
                  </a:lnTo>
                  <a:lnTo>
                    <a:pt x="46" y="11"/>
                  </a:lnTo>
                  <a:lnTo>
                    <a:pt x="43" y="9"/>
                  </a:lnTo>
                  <a:lnTo>
                    <a:pt x="40" y="11"/>
                  </a:lnTo>
                  <a:lnTo>
                    <a:pt x="39" y="11"/>
                  </a:lnTo>
                  <a:lnTo>
                    <a:pt x="37" y="13"/>
                  </a:lnTo>
                  <a:lnTo>
                    <a:pt x="34" y="13"/>
                  </a:lnTo>
                  <a:lnTo>
                    <a:pt x="32" y="14"/>
                  </a:lnTo>
                  <a:lnTo>
                    <a:pt x="31" y="14"/>
                  </a:lnTo>
                  <a:lnTo>
                    <a:pt x="27" y="15"/>
                  </a:lnTo>
                  <a:lnTo>
                    <a:pt x="27" y="17"/>
                  </a:lnTo>
                  <a:lnTo>
                    <a:pt x="24" y="18"/>
                  </a:lnTo>
                  <a:lnTo>
                    <a:pt x="22" y="17"/>
                  </a:lnTo>
                  <a:lnTo>
                    <a:pt x="19" y="18"/>
                  </a:lnTo>
                  <a:lnTo>
                    <a:pt x="18" y="19"/>
                  </a:lnTo>
                  <a:lnTo>
                    <a:pt x="16" y="19"/>
                  </a:lnTo>
                  <a:lnTo>
                    <a:pt x="15" y="21"/>
                  </a:lnTo>
                  <a:lnTo>
                    <a:pt x="11" y="21"/>
                  </a:lnTo>
                  <a:lnTo>
                    <a:pt x="10" y="22"/>
                  </a:lnTo>
                  <a:lnTo>
                    <a:pt x="9" y="22"/>
                  </a:lnTo>
                  <a:lnTo>
                    <a:pt x="6" y="22"/>
                  </a:lnTo>
                  <a:lnTo>
                    <a:pt x="4" y="23"/>
                  </a:lnTo>
                  <a:lnTo>
                    <a:pt x="3" y="24"/>
                  </a:lnTo>
                  <a:lnTo>
                    <a:pt x="1" y="24"/>
                  </a:lnTo>
                  <a:lnTo>
                    <a:pt x="0" y="27"/>
                  </a:lnTo>
                  <a:lnTo>
                    <a:pt x="0" y="28"/>
                  </a:lnTo>
                  <a:lnTo>
                    <a:pt x="1" y="30"/>
                  </a:lnTo>
                  <a:lnTo>
                    <a:pt x="1" y="31"/>
                  </a:lnTo>
                  <a:lnTo>
                    <a:pt x="2" y="32"/>
                  </a:lnTo>
                  <a:lnTo>
                    <a:pt x="5" y="32"/>
                  </a:lnTo>
                  <a:lnTo>
                    <a:pt x="9" y="32"/>
                  </a:lnTo>
                  <a:lnTo>
                    <a:pt x="12" y="35"/>
                  </a:lnTo>
                  <a:lnTo>
                    <a:pt x="15" y="35"/>
                  </a:lnTo>
                  <a:lnTo>
                    <a:pt x="18" y="36"/>
                  </a:lnTo>
                  <a:lnTo>
                    <a:pt x="22" y="35"/>
                  </a:lnTo>
                  <a:lnTo>
                    <a:pt x="25" y="34"/>
                  </a:lnTo>
                  <a:lnTo>
                    <a:pt x="27" y="32"/>
                  </a:lnTo>
                  <a:lnTo>
                    <a:pt x="228" y="117"/>
                  </a:lnTo>
                </a:path>
              </a:pathLst>
            </a:custGeom>
            <a:noFill/>
            <a:ln w="12700" cap="rnd">
              <a:solidFill>
                <a:srgbClr val="FFFFFF"/>
              </a:solidFill>
              <a:round/>
              <a:headEnd/>
              <a:tailEnd/>
            </a:ln>
          </p:spPr>
          <p:txBody>
            <a:bodyPr/>
            <a:lstStyle/>
            <a:p>
              <a:endParaRPr lang="en-GB"/>
            </a:p>
          </p:txBody>
        </p:sp>
        <p:sp>
          <p:nvSpPr>
            <p:cNvPr id="20609" name="Freeform 128"/>
            <p:cNvSpPr>
              <a:spLocks/>
            </p:cNvSpPr>
            <p:nvPr/>
          </p:nvSpPr>
          <p:spPr bwMode="auto">
            <a:xfrm>
              <a:off x="2712" y="2804"/>
              <a:ext cx="521" cy="211"/>
            </a:xfrm>
            <a:custGeom>
              <a:avLst/>
              <a:gdLst>
                <a:gd name="T0" fmla="*/ 486 w 521"/>
                <a:gd name="T1" fmla="*/ 183 h 211"/>
                <a:gd name="T2" fmla="*/ 495 w 521"/>
                <a:gd name="T3" fmla="*/ 179 h 211"/>
                <a:gd name="T4" fmla="*/ 510 w 521"/>
                <a:gd name="T5" fmla="*/ 171 h 211"/>
                <a:gd name="T6" fmla="*/ 518 w 521"/>
                <a:gd name="T7" fmla="*/ 162 h 211"/>
                <a:gd name="T8" fmla="*/ 520 w 521"/>
                <a:gd name="T9" fmla="*/ 150 h 211"/>
                <a:gd name="T10" fmla="*/ 514 w 521"/>
                <a:gd name="T11" fmla="*/ 137 h 211"/>
                <a:gd name="T12" fmla="*/ 504 w 521"/>
                <a:gd name="T13" fmla="*/ 126 h 211"/>
                <a:gd name="T14" fmla="*/ 488 w 521"/>
                <a:gd name="T15" fmla="*/ 112 h 211"/>
                <a:gd name="T16" fmla="*/ 470 w 521"/>
                <a:gd name="T17" fmla="*/ 101 h 211"/>
                <a:gd name="T18" fmla="*/ 451 w 521"/>
                <a:gd name="T19" fmla="*/ 94 h 211"/>
                <a:gd name="T20" fmla="*/ 432 w 521"/>
                <a:gd name="T21" fmla="*/ 85 h 211"/>
                <a:gd name="T22" fmla="*/ 407 w 521"/>
                <a:gd name="T23" fmla="*/ 76 h 211"/>
                <a:gd name="T24" fmla="*/ 377 w 521"/>
                <a:gd name="T25" fmla="*/ 69 h 211"/>
                <a:gd name="T26" fmla="*/ 345 w 521"/>
                <a:gd name="T27" fmla="*/ 63 h 211"/>
                <a:gd name="T28" fmla="*/ 314 w 521"/>
                <a:gd name="T29" fmla="*/ 56 h 211"/>
                <a:gd name="T30" fmla="*/ 282 w 521"/>
                <a:gd name="T31" fmla="*/ 55 h 211"/>
                <a:gd name="T32" fmla="*/ 249 w 521"/>
                <a:gd name="T33" fmla="*/ 53 h 211"/>
                <a:gd name="T34" fmla="*/ 217 w 521"/>
                <a:gd name="T35" fmla="*/ 52 h 211"/>
                <a:gd name="T36" fmla="*/ 207 w 521"/>
                <a:gd name="T37" fmla="*/ 53 h 211"/>
                <a:gd name="T38" fmla="*/ 200 w 521"/>
                <a:gd name="T39" fmla="*/ 51 h 211"/>
                <a:gd name="T40" fmla="*/ 192 w 521"/>
                <a:gd name="T41" fmla="*/ 49 h 211"/>
                <a:gd name="T42" fmla="*/ 185 w 521"/>
                <a:gd name="T43" fmla="*/ 49 h 211"/>
                <a:gd name="T44" fmla="*/ 179 w 521"/>
                <a:gd name="T45" fmla="*/ 47 h 211"/>
                <a:gd name="T46" fmla="*/ 175 w 521"/>
                <a:gd name="T47" fmla="*/ 45 h 211"/>
                <a:gd name="T48" fmla="*/ 168 w 521"/>
                <a:gd name="T49" fmla="*/ 44 h 211"/>
                <a:gd name="T50" fmla="*/ 162 w 521"/>
                <a:gd name="T51" fmla="*/ 42 h 211"/>
                <a:gd name="T52" fmla="*/ 62 w 521"/>
                <a:gd name="T53" fmla="*/ 1 h 211"/>
                <a:gd name="T54" fmla="*/ 55 w 521"/>
                <a:gd name="T55" fmla="*/ 5 h 211"/>
                <a:gd name="T56" fmla="*/ 46 w 521"/>
                <a:gd name="T57" fmla="*/ 9 h 211"/>
                <a:gd name="T58" fmla="*/ 34 w 521"/>
                <a:gd name="T59" fmla="*/ 11 h 211"/>
                <a:gd name="T60" fmla="*/ 23 w 521"/>
                <a:gd name="T61" fmla="*/ 15 h 211"/>
                <a:gd name="T62" fmla="*/ 11 w 521"/>
                <a:gd name="T63" fmla="*/ 19 h 211"/>
                <a:gd name="T64" fmla="*/ 3 w 521"/>
                <a:gd name="T65" fmla="*/ 22 h 211"/>
                <a:gd name="T66" fmla="*/ 0 w 521"/>
                <a:gd name="T67" fmla="*/ 22 h 211"/>
                <a:gd name="T68" fmla="*/ 98 w 521"/>
                <a:gd name="T69" fmla="*/ 64 h 211"/>
                <a:gd name="T70" fmla="*/ 104 w 521"/>
                <a:gd name="T71" fmla="*/ 66 h 211"/>
                <a:gd name="T72" fmla="*/ 107 w 521"/>
                <a:gd name="T73" fmla="*/ 69 h 211"/>
                <a:gd name="T74" fmla="*/ 112 w 521"/>
                <a:gd name="T75" fmla="*/ 72 h 211"/>
                <a:gd name="T76" fmla="*/ 113 w 521"/>
                <a:gd name="T77" fmla="*/ 73 h 211"/>
                <a:gd name="T78" fmla="*/ 116 w 521"/>
                <a:gd name="T79" fmla="*/ 76 h 211"/>
                <a:gd name="T80" fmla="*/ 117 w 521"/>
                <a:gd name="T81" fmla="*/ 80 h 211"/>
                <a:gd name="T82" fmla="*/ 116 w 521"/>
                <a:gd name="T83" fmla="*/ 81 h 211"/>
                <a:gd name="T84" fmla="*/ 113 w 521"/>
                <a:gd name="T85" fmla="*/ 86 h 211"/>
                <a:gd name="T86" fmla="*/ 110 w 521"/>
                <a:gd name="T87" fmla="*/ 94 h 211"/>
                <a:gd name="T88" fmla="*/ 111 w 521"/>
                <a:gd name="T89" fmla="*/ 106 h 211"/>
                <a:gd name="T90" fmla="*/ 116 w 521"/>
                <a:gd name="T91" fmla="*/ 119 h 211"/>
                <a:gd name="T92" fmla="*/ 120 w 521"/>
                <a:gd name="T93" fmla="*/ 132 h 211"/>
                <a:gd name="T94" fmla="*/ 133 w 521"/>
                <a:gd name="T95" fmla="*/ 143 h 211"/>
                <a:gd name="T96" fmla="*/ 148 w 521"/>
                <a:gd name="T97" fmla="*/ 156 h 211"/>
                <a:gd name="T98" fmla="*/ 169 w 521"/>
                <a:gd name="T99" fmla="*/ 166 h 211"/>
                <a:gd name="T100" fmla="*/ 193 w 521"/>
                <a:gd name="T101" fmla="*/ 177 h 211"/>
                <a:gd name="T102" fmla="*/ 208 w 521"/>
                <a:gd name="T103" fmla="*/ 182 h 211"/>
                <a:gd name="T104" fmla="*/ 236 w 521"/>
                <a:gd name="T105" fmla="*/ 191 h 211"/>
                <a:gd name="T106" fmla="*/ 269 w 521"/>
                <a:gd name="T107" fmla="*/ 198 h 211"/>
                <a:gd name="T108" fmla="*/ 300 w 521"/>
                <a:gd name="T109" fmla="*/ 203 h 211"/>
                <a:gd name="T110" fmla="*/ 331 w 521"/>
                <a:gd name="T111" fmla="*/ 206 h 211"/>
                <a:gd name="T112" fmla="*/ 363 w 521"/>
                <a:gd name="T113" fmla="*/ 210 h 211"/>
                <a:gd name="T114" fmla="*/ 392 w 521"/>
                <a:gd name="T115" fmla="*/ 210 h 211"/>
                <a:gd name="T116" fmla="*/ 416 w 521"/>
                <a:gd name="T117" fmla="*/ 204 h 211"/>
                <a:gd name="T118" fmla="*/ 457 w 521"/>
                <a:gd name="T119" fmla="*/ 192 h 21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521"/>
                <a:gd name="T181" fmla="*/ 0 h 211"/>
                <a:gd name="T182" fmla="*/ 521 w 521"/>
                <a:gd name="T183" fmla="*/ 211 h 21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521" h="211">
                  <a:moveTo>
                    <a:pt x="457" y="192"/>
                  </a:moveTo>
                  <a:lnTo>
                    <a:pt x="486" y="183"/>
                  </a:lnTo>
                  <a:lnTo>
                    <a:pt x="492" y="181"/>
                  </a:lnTo>
                  <a:lnTo>
                    <a:pt x="495" y="179"/>
                  </a:lnTo>
                  <a:lnTo>
                    <a:pt x="504" y="175"/>
                  </a:lnTo>
                  <a:lnTo>
                    <a:pt x="510" y="171"/>
                  </a:lnTo>
                  <a:lnTo>
                    <a:pt x="515" y="166"/>
                  </a:lnTo>
                  <a:lnTo>
                    <a:pt x="518" y="162"/>
                  </a:lnTo>
                  <a:lnTo>
                    <a:pt x="518" y="154"/>
                  </a:lnTo>
                  <a:lnTo>
                    <a:pt x="520" y="150"/>
                  </a:lnTo>
                  <a:lnTo>
                    <a:pt x="518" y="144"/>
                  </a:lnTo>
                  <a:lnTo>
                    <a:pt x="514" y="137"/>
                  </a:lnTo>
                  <a:lnTo>
                    <a:pt x="510" y="132"/>
                  </a:lnTo>
                  <a:lnTo>
                    <a:pt x="504" y="126"/>
                  </a:lnTo>
                  <a:lnTo>
                    <a:pt x="496" y="119"/>
                  </a:lnTo>
                  <a:lnTo>
                    <a:pt x="488" y="112"/>
                  </a:lnTo>
                  <a:lnTo>
                    <a:pt x="479" y="107"/>
                  </a:lnTo>
                  <a:lnTo>
                    <a:pt x="470" y="101"/>
                  </a:lnTo>
                  <a:lnTo>
                    <a:pt x="457" y="95"/>
                  </a:lnTo>
                  <a:lnTo>
                    <a:pt x="451" y="94"/>
                  </a:lnTo>
                  <a:lnTo>
                    <a:pt x="445" y="89"/>
                  </a:lnTo>
                  <a:lnTo>
                    <a:pt x="432" y="85"/>
                  </a:lnTo>
                  <a:lnTo>
                    <a:pt x="420" y="80"/>
                  </a:lnTo>
                  <a:lnTo>
                    <a:pt x="407" y="76"/>
                  </a:lnTo>
                  <a:lnTo>
                    <a:pt x="392" y="70"/>
                  </a:lnTo>
                  <a:lnTo>
                    <a:pt x="377" y="69"/>
                  </a:lnTo>
                  <a:lnTo>
                    <a:pt x="360" y="64"/>
                  </a:lnTo>
                  <a:lnTo>
                    <a:pt x="345" y="63"/>
                  </a:lnTo>
                  <a:lnTo>
                    <a:pt x="329" y="59"/>
                  </a:lnTo>
                  <a:lnTo>
                    <a:pt x="314" y="56"/>
                  </a:lnTo>
                  <a:lnTo>
                    <a:pt x="298" y="56"/>
                  </a:lnTo>
                  <a:lnTo>
                    <a:pt x="282" y="55"/>
                  </a:lnTo>
                  <a:lnTo>
                    <a:pt x="265" y="53"/>
                  </a:lnTo>
                  <a:lnTo>
                    <a:pt x="249" y="53"/>
                  </a:lnTo>
                  <a:lnTo>
                    <a:pt x="232" y="55"/>
                  </a:lnTo>
                  <a:lnTo>
                    <a:pt x="217" y="52"/>
                  </a:lnTo>
                  <a:lnTo>
                    <a:pt x="214" y="52"/>
                  </a:lnTo>
                  <a:lnTo>
                    <a:pt x="207" y="53"/>
                  </a:lnTo>
                  <a:lnTo>
                    <a:pt x="205" y="52"/>
                  </a:lnTo>
                  <a:lnTo>
                    <a:pt x="200" y="51"/>
                  </a:lnTo>
                  <a:lnTo>
                    <a:pt x="196" y="51"/>
                  </a:lnTo>
                  <a:lnTo>
                    <a:pt x="192" y="49"/>
                  </a:lnTo>
                  <a:lnTo>
                    <a:pt x="189" y="51"/>
                  </a:lnTo>
                  <a:lnTo>
                    <a:pt x="185" y="49"/>
                  </a:lnTo>
                  <a:lnTo>
                    <a:pt x="183" y="49"/>
                  </a:lnTo>
                  <a:lnTo>
                    <a:pt x="179" y="47"/>
                  </a:lnTo>
                  <a:lnTo>
                    <a:pt x="176" y="48"/>
                  </a:lnTo>
                  <a:lnTo>
                    <a:pt x="175" y="45"/>
                  </a:lnTo>
                  <a:lnTo>
                    <a:pt x="171" y="45"/>
                  </a:lnTo>
                  <a:lnTo>
                    <a:pt x="168" y="44"/>
                  </a:lnTo>
                  <a:lnTo>
                    <a:pt x="164" y="42"/>
                  </a:lnTo>
                  <a:lnTo>
                    <a:pt x="162" y="42"/>
                  </a:lnTo>
                  <a:lnTo>
                    <a:pt x="62" y="0"/>
                  </a:lnTo>
                  <a:lnTo>
                    <a:pt x="62" y="1"/>
                  </a:lnTo>
                  <a:lnTo>
                    <a:pt x="60" y="3"/>
                  </a:lnTo>
                  <a:lnTo>
                    <a:pt x="55" y="5"/>
                  </a:lnTo>
                  <a:lnTo>
                    <a:pt x="52" y="6"/>
                  </a:lnTo>
                  <a:lnTo>
                    <a:pt x="46" y="9"/>
                  </a:lnTo>
                  <a:lnTo>
                    <a:pt x="40" y="10"/>
                  </a:lnTo>
                  <a:lnTo>
                    <a:pt x="34" y="11"/>
                  </a:lnTo>
                  <a:lnTo>
                    <a:pt x="29" y="14"/>
                  </a:lnTo>
                  <a:lnTo>
                    <a:pt x="23" y="15"/>
                  </a:lnTo>
                  <a:lnTo>
                    <a:pt x="18" y="17"/>
                  </a:lnTo>
                  <a:lnTo>
                    <a:pt x="11" y="19"/>
                  </a:lnTo>
                  <a:lnTo>
                    <a:pt x="6" y="19"/>
                  </a:lnTo>
                  <a:lnTo>
                    <a:pt x="3" y="22"/>
                  </a:lnTo>
                  <a:lnTo>
                    <a:pt x="1" y="21"/>
                  </a:lnTo>
                  <a:lnTo>
                    <a:pt x="0" y="22"/>
                  </a:lnTo>
                  <a:lnTo>
                    <a:pt x="97" y="61"/>
                  </a:lnTo>
                  <a:lnTo>
                    <a:pt x="98" y="64"/>
                  </a:lnTo>
                  <a:lnTo>
                    <a:pt x="102" y="65"/>
                  </a:lnTo>
                  <a:lnTo>
                    <a:pt x="104" y="66"/>
                  </a:lnTo>
                  <a:lnTo>
                    <a:pt x="106" y="66"/>
                  </a:lnTo>
                  <a:lnTo>
                    <a:pt x="107" y="69"/>
                  </a:lnTo>
                  <a:lnTo>
                    <a:pt x="111" y="69"/>
                  </a:lnTo>
                  <a:lnTo>
                    <a:pt x="112" y="72"/>
                  </a:lnTo>
                  <a:lnTo>
                    <a:pt x="113" y="72"/>
                  </a:lnTo>
                  <a:lnTo>
                    <a:pt x="113" y="73"/>
                  </a:lnTo>
                  <a:lnTo>
                    <a:pt x="116" y="74"/>
                  </a:lnTo>
                  <a:lnTo>
                    <a:pt x="116" y="76"/>
                  </a:lnTo>
                  <a:lnTo>
                    <a:pt x="117" y="77"/>
                  </a:lnTo>
                  <a:lnTo>
                    <a:pt x="117" y="80"/>
                  </a:lnTo>
                  <a:lnTo>
                    <a:pt x="117" y="81"/>
                  </a:lnTo>
                  <a:lnTo>
                    <a:pt x="116" y="81"/>
                  </a:lnTo>
                  <a:lnTo>
                    <a:pt x="114" y="84"/>
                  </a:lnTo>
                  <a:lnTo>
                    <a:pt x="113" y="86"/>
                  </a:lnTo>
                  <a:lnTo>
                    <a:pt x="113" y="89"/>
                  </a:lnTo>
                  <a:lnTo>
                    <a:pt x="110" y="94"/>
                  </a:lnTo>
                  <a:lnTo>
                    <a:pt x="111" y="101"/>
                  </a:lnTo>
                  <a:lnTo>
                    <a:pt x="111" y="106"/>
                  </a:lnTo>
                  <a:lnTo>
                    <a:pt x="112" y="112"/>
                  </a:lnTo>
                  <a:lnTo>
                    <a:pt x="116" y="119"/>
                  </a:lnTo>
                  <a:lnTo>
                    <a:pt x="118" y="126"/>
                  </a:lnTo>
                  <a:lnTo>
                    <a:pt x="120" y="132"/>
                  </a:lnTo>
                  <a:lnTo>
                    <a:pt x="126" y="136"/>
                  </a:lnTo>
                  <a:lnTo>
                    <a:pt x="133" y="143"/>
                  </a:lnTo>
                  <a:lnTo>
                    <a:pt x="140" y="149"/>
                  </a:lnTo>
                  <a:lnTo>
                    <a:pt x="148" y="156"/>
                  </a:lnTo>
                  <a:lnTo>
                    <a:pt x="159" y="161"/>
                  </a:lnTo>
                  <a:lnTo>
                    <a:pt x="169" y="166"/>
                  </a:lnTo>
                  <a:lnTo>
                    <a:pt x="181" y="173"/>
                  </a:lnTo>
                  <a:lnTo>
                    <a:pt x="193" y="177"/>
                  </a:lnTo>
                  <a:lnTo>
                    <a:pt x="200" y="179"/>
                  </a:lnTo>
                  <a:lnTo>
                    <a:pt x="208" y="182"/>
                  </a:lnTo>
                  <a:lnTo>
                    <a:pt x="222" y="186"/>
                  </a:lnTo>
                  <a:lnTo>
                    <a:pt x="236" y="191"/>
                  </a:lnTo>
                  <a:lnTo>
                    <a:pt x="253" y="195"/>
                  </a:lnTo>
                  <a:lnTo>
                    <a:pt x="269" y="198"/>
                  </a:lnTo>
                  <a:lnTo>
                    <a:pt x="285" y="202"/>
                  </a:lnTo>
                  <a:lnTo>
                    <a:pt x="300" y="203"/>
                  </a:lnTo>
                  <a:lnTo>
                    <a:pt x="316" y="206"/>
                  </a:lnTo>
                  <a:lnTo>
                    <a:pt x="331" y="206"/>
                  </a:lnTo>
                  <a:lnTo>
                    <a:pt x="348" y="207"/>
                  </a:lnTo>
                  <a:lnTo>
                    <a:pt x="363" y="210"/>
                  </a:lnTo>
                  <a:lnTo>
                    <a:pt x="377" y="210"/>
                  </a:lnTo>
                  <a:lnTo>
                    <a:pt x="392" y="210"/>
                  </a:lnTo>
                  <a:lnTo>
                    <a:pt x="403" y="207"/>
                  </a:lnTo>
                  <a:lnTo>
                    <a:pt x="416" y="204"/>
                  </a:lnTo>
                  <a:lnTo>
                    <a:pt x="428" y="202"/>
                  </a:lnTo>
                  <a:lnTo>
                    <a:pt x="457" y="192"/>
                  </a:lnTo>
                </a:path>
              </a:pathLst>
            </a:custGeom>
            <a:solidFill>
              <a:srgbClr val="FF00FF"/>
            </a:solidFill>
            <a:ln w="12700" cap="rnd">
              <a:noFill/>
              <a:round/>
              <a:headEnd/>
              <a:tailEnd/>
            </a:ln>
          </p:spPr>
          <p:txBody>
            <a:bodyPr/>
            <a:lstStyle/>
            <a:p>
              <a:endParaRPr lang="en-GB"/>
            </a:p>
          </p:txBody>
        </p:sp>
        <p:sp>
          <p:nvSpPr>
            <p:cNvPr id="20610" name="Freeform 129"/>
            <p:cNvSpPr>
              <a:spLocks/>
            </p:cNvSpPr>
            <p:nvPr/>
          </p:nvSpPr>
          <p:spPr bwMode="auto">
            <a:xfrm>
              <a:off x="2712" y="2804"/>
              <a:ext cx="521" cy="211"/>
            </a:xfrm>
            <a:custGeom>
              <a:avLst/>
              <a:gdLst>
                <a:gd name="T0" fmla="*/ 486 w 521"/>
                <a:gd name="T1" fmla="*/ 183 h 211"/>
                <a:gd name="T2" fmla="*/ 495 w 521"/>
                <a:gd name="T3" fmla="*/ 179 h 211"/>
                <a:gd name="T4" fmla="*/ 510 w 521"/>
                <a:gd name="T5" fmla="*/ 171 h 211"/>
                <a:gd name="T6" fmla="*/ 518 w 521"/>
                <a:gd name="T7" fmla="*/ 162 h 211"/>
                <a:gd name="T8" fmla="*/ 520 w 521"/>
                <a:gd name="T9" fmla="*/ 150 h 211"/>
                <a:gd name="T10" fmla="*/ 514 w 521"/>
                <a:gd name="T11" fmla="*/ 137 h 211"/>
                <a:gd name="T12" fmla="*/ 504 w 521"/>
                <a:gd name="T13" fmla="*/ 126 h 211"/>
                <a:gd name="T14" fmla="*/ 488 w 521"/>
                <a:gd name="T15" fmla="*/ 112 h 211"/>
                <a:gd name="T16" fmla="*/ 470 w 521"/>
                <a:gd name="T17" fmla="*/ 101 h 211"/>
                <a:gd name="T18" fmla="*/ 451 w 521"/>
                <a:gd name="T19" fmla="*/ 94 h 211"/>
                <a:gd name="T20" fmla="*/ 432 w 521"/>
                <a:gd name="T21" fmla="*/ 85 h 211"/>
                <a:gd name="T22" fmla="*/ 407 w 521"/>
                <a:gd name="T23" fmla="*/ 76 h 211"/>
                <a:gd name="T24" fmla="*/ 377 w 521"/>
                <a:gd name="T25" fmla="*/ 69 h 211"/>
                <a:gd name="T26" fmla="*/ 345 w 521"/>
                <a:gd name="T27" fmla="*/ 63 h 211"/>
                <a:gd name="T28" fmla="*/ 314 w 521"/>
                <a:gd name="T29" fmla="*/ 56 h 211"/>
                <a:gd name="T30" fmla="*/ 282 w 521"/>
                <a:gd name="T31" fmla="*/ 55 h 211"/>
                <a:gd name="T32" fmla="*/ 249 w 521"/>
                <a:gd name="T33" fmla="*/ 53 h 211"/>
                <a:gd name="T34" fmla="*/ 217 w 521"/>
                <a:gd name="T35" fmla="*/ 52 h 211"/>
                <a:gd name="T36" fmla="*/ 207 w 521"/>
                <a:gd name="T37" fmla="*/ 53 h 211"/>
                <a:gd name="T38" fmla="*/ 200 w 521"/>
                <a:gd name="T39" fmla="*/ 51 h 211"/>
                <a:gd name="T40" fmla="*/ 192 w 521"/>
                <a:gd name="T41" fmla="*/ 49 h 211"/>
                <a:gd name="T42" fmla="*/ 185 w 521"/>
                <a:gd name="T43" fmla="*/ 49 h 211"/>
                <a:gd name="T44" fmla="*/ 179 w 521"/>
                <a:gd name="T45" fmla="*/ 47 h 211"/>
                <a:gd name="T46" fmla="*/ 175 w 521"/>
                <a:gd name="T47" fmla="*/ 45 h 211"/>
                <a:gd name="T48" fmla="*/ 168 w 521"/>
                <a:gd name="T49" fmla="*/ 44 h 211"/>
                <a:gd name="T50" fmla="*/ 162 w 521"/>
                <a:gd name="T51" fmla="*/ 42 h 211"/>
                <a:gd name="T52" fmla="*/ 62 w 521"/>
                <a:gd name="T53" fmla="*/ 1 h 211"/>
                <a:gd name="T54" fmla="*/ 55 w 521"/>
                <a:gd name="T55" fmla="*/ 5 h 211"/>
                <a:gd name="T56" fmla="*/ 46 w 521"/>
                <a:gd name="T57" fmla="*/ 9 h 211"/>
                <a:gd name="T58" fmla="*/ 34 w 521"/>
                <a:gd name="T59" fmla="*/ 11 h 211"/>
                <a:gd name="T60" fmla="*/ 23 w 521"/>
                <a:gd name="T61" fmla="*/ 15 h 211"/>
                <a:gd name="T62" fmla="*/ 11 w 521"/>
                <a:gd name="T63" fmla="*/ 19 h 211"/>
                <a:gd name="T64" fmla="*/ 3 w 521"/>
                <a:gd name="T65" fmla="*/ 22 h 211"/>
                <a:gd name="T66" fmla="*/ 0 w 521"/>
                <a:gd name="T67" fmla="*/ 22 h 211"/>
                <a:gd name="T68" fmla="*/ 98 w 521"/>
                <a:gd name="T69" fmla="*/ 64 h 211"/>
                <a:gd name="T70" fmla="*/ 104 w 521"/>
                <a:gd name="T71" fmla="*/ 66 h 211"/>
                <a:gd name="T72" fmla="*/ 107 w 521"/>
                <a:gd name="T73" fmla="*/ 69 h 211"/>
                <a:gd name="T74" fmla="*/ 112 w 521"/>
                <a:gd name="T75" fmla="*/ 72 h 211"/>
                <a:gd name="T76" fmla="*/ 113 w 521"/>
                <a:gd name="T77" fmla="*/ 73 h 211"/>
                <a:gd name="T78" fmla="*/ 116 w 521"/>
                <a:gd name="T79" fmla="*/ 76 h 211"/>
                <a:gd name="T80" fmla="*/ 117 w 521"/>
                <a:gd name="T81" fmla="*/ 80 h 211"/>
                <a:gd name="T82" fmla="*/ 116 w 521"/>
                <a:gd name="T83" fmla="*/ 81 h 211"/>
                <a:gd name="T84" fmla="*/ 113 w 521"/>
                <a:gd name="T85" fmla="*/ 86 h 211"/>
                <a:gd name="T86" fmla="*/ 110 w 521"/>
                <a:gd name="T87" fmla="*/ 94 h 211"/>
                <a:gd name="T88" fmla="*/ 111 w 521"/>
                <a:gd name="T89" fmla="*/ 106 h 211"/>
                <a:gd name="T90" fmla="*/ 116 w 521"/>
                <a:gd name="T91" fmla="*/ 119 h 211"/>
                <a:gd name="T92" fmla="*/ 120 w 521"/>
                <a:gd name="T93" fmla="*/ 132 h 211"/>
                <a:gd name="T94" fmla="*/ 133 w 521"/>
                <a:gd name="T95" fmla="*/ 143 h 211"/>
                <a:gd name="T96" fmla="*/ 148 w 521"/>
                <a:gd name="T97" fmla="*/ 156 h 211"/>
                <a:gd name="T98" fmla="*/ 169 w 521"/>
                <a:gd name="T99" fmla="*/ 166 h 211"/>
                <a:gd name="T100" fmla="*/ 193 w 521"/>
                <a:gd name="T101" fmla="*/ 177 h 211"/>
                <a:gd name="T102" fmla="*/ 208 w 521"/>
                <a:gd name="T103" fmla="*/ 182 h 211"/>
                <a:gd name="T104" fmla="*/ 236 w 521"/>
                <a:gd name="T105" fmla="*/ 191 h 211"/>
                <a:gd name="T106" fmla="*/ 269 w 521"/>
                <a:gd name="T107" fmla="*/ 198 h 211"/>
                <a:gd name="T108" fmla="*/ 300 w 521"/>
                <a:gd name="T109" fmla="*/ 203 h 211"/>
                <a:gd name="T110" fmla="*/ 331 w 521"/>
                <a:gd name="T111" fmla="*/ 206 h 211"/>
                <a:gd name="T112" fmla="*/ 363 w 521"/>
                <a:gd name="T113" fmla="*/ 210 h 211"/>
                <a:gd name="T114" fmla="*/ 392 w 521"/>
                <a:gd name="T115" fmla="*/ 210 h 211"/>
                <a:gd name="T116" fmla="*/ 416 w 521"/>
                <a:gd name="T117" fmla="*/ 204 h 211"/>
                <a:gd name="T118" fmla="*/ 457 w 521"/>
                <a:gd name="T119" fmla="*/ 192 h 21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521"/>
                <a:gd name="T181" fmla="*/ 0 h 211"/>
                <a:gd name="T182" fmla="*/ 521 w 521"/>
                <a:gd name="T183" fmla="*/ 211 h 21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521" h="211">
                  <a:moveTo>
                    <a:pt x="457" y="192"/>
                  </a:moveTo>
                  <a:lnTo>
                    <a:pt x="486" y="183"/>
                  </a:lnTo>
                  <a:lnTo>
                    <a:pt x="492" y="181"/>
                  </a:lnTo>
                  <a:lnTo>
                    <a:pt x="495" y="179"/>
                  </a:lnTo>
                  <a:lnTo>
                    <a:pt x="504" y="175"/>
                  </a:lnTo>
                  <a:lnTo>
                    <a:pt x="510" y="171"/>
                  </a:lnTo>
                  <a:lnTo>
                    <a:pt x="515" y="166"/>
                  </a:lnTo>
                  <a:lnTo>
                    <a:pt x="518" y="162"/>
                  </a:lnTo>
                  <a:lnTo>
                    <a:pt x="518" y="154"/>
                  </a:lnTo>
                  <a:lnTo>
                    <a:pt x="520" y="150"/>
                  </a:lnTo>
                  <a:lnTo>
                    <a:pt x="518" y="144"/>
                  </a:lnTo>
                  <a:lnTo>
                    <a:pt x="514" y="137"/>
                  </a:lnTo>
                  <a:lnTo>
                    <a:pt x="510" y="132"/>
                  </a:lnTo>
                  <a:lnTo>
                    <a:pt x="504" y="126"/>
                  </a:lnTo>
                  <a:lnTo>
                    <a:pt x="496" y="119"/>
                  </a:lnTo>
                  <a:lnTo>
                    <a:pt x="488" y="112"/>
                  </a:lnTo>
                  <a:lnTo>
                    <a:pt x="479" y="107"/>
                  </a:lnTo>
                  <a:lnTo>
                    <a:pt x="470" y="101"/>
                  </a:lnTo>
                  <a:lnTo>
                    <a:pt x="457" y="95"/>
                  </a:lnTo>
                  <a:lnTo>
                    <a:pt x="451" y="94"/>
                  </a:lnTo>
                  <a:lnTo>
                    <a:pt x="445" y="89"/>
                  </a:lnTo>
                  <a:lnTo>
                    <a:pt x="432" y="85"/>
                  </a:lnTo>
                  <a:lnTo>
                    <a:pt x="420" y="80"/>
                  </a:lnTo>
                  <a:lnTo>
                    <a:pt x="407" y="76"/>
                  </a:lnTo>
                  <a:lnTo>
                    <a:pt x="392" y="70"/>
                  </a:lnTo>
                  <a:lnTo>
                    <a:pt x="377" y="69"/>
                  </a:lnTo>
                  <a:lnTo>
                    <a:pt x="360" y="64"/>
                  </a:lnTo>
                  <a:lnTo>
                    <a:pt x="345" y="63"/>
                  </a:lnTo>
                  <a:lnTo>
                    <a:pt x="329" y="59"/>
                  </a:lnTo>
                  <a:lnTo>
                    <a:pt x="314" y="56"/>
                  </a:lnTo>
                  <a:lnTo>
                    <a:pt x="298" y="56"/>
                  </a:lnTo>
                  <a:lnTo>
                    <a:pt x="282" y="55"/>
                  </a:lnTo>
                  <a:lnTo>
                    <a:pt x="265" y="53"/>
                  </a:lnTo>
                  <a:lnTo>
                    <a:pt x="249" y="53"/>
                  </a:lnTo>
                  <a:lnTo>
                    <a:pt x="232" y="55"/>
                  </a:lnTo>
                  <a:lnTo>
                    <a:pt x="217" y="52"/>
                  </a:lnTo>
                  <a:lnTo>
                    <a:pt x="214" y="52"/>
                  </a:lnTo>
                  <a:lnTo>
                    <a:pt x="207" y="53"/>
                  </a:lnTo>
                  <a:lnTo>
                    <a:pt x="205" y="52"/>
                  </a:lnTo>
                  <a:lnTo>
                    <a:pt x="200" y="51"/>
                  </a:lnTo>
                  <a:lnTo>
                    <a:pt x="196" y="51"/>
                  </a:lnTo>
                  <a:lnTo>
                    <a:pt x="192" y="49"/>
                  </a:lnTo>
                  <a:lnTo>
                    <a:pt x="189" y="51"/>
                  </a:lnTo>
                  <a:lnTo>
                    <a:pt x="185" y="49"/>
                  </a:lnTo>
                  <a:lnTo>
                    <a:pt x="183" y="49"/>
                  </a:lnTo>
                  <a:lnTo>
                    <a:pt x="179" y="47"/>
                  </a:lnTo>
                  <a:lnTo>
                    <a:pt x="176" y="48"/>
                  </a:lnTo>
                  <a:lnTo>
                    <a:pt x="175" y="45"/>
                  </a:lnTo>
                  <a:lnTo>
                    <a:pt x="171" y="45"/>
                  </a:lnTo>
                  <a:lnTo>
                    <a:pt x="168" y="44"/>
                  </a:lnTo>
                  <a:lnTo>
                    <a:pt x="164" y="42"/>
                  </a:lnTo>
                  <a:lnTo>
                    <a:pt x="162" y="42"/>
                  </a:lnTo>
                  <a:lnTo>
                    <a:pt x="62" y="0"/>
                  </a:lnTo>
                  <a:lnTo>
                    <a:pt x="62" y="1"/>
                  </a:lnTo>
                  <a:lnTo>
                    <a:pt x="60" y="3"/>
                  </a:lnTo>
                  <a:lnTo>
                    <a:pt x="55" y="5"/>
                  </a:lnTo>
                  <a:lnTo>
                    <a:pt x="52" y="6"/>
                  </a:lnTo>
                  <a:lnTo>
                    <a:pt x="46" y="9"/>
                  </a:lnTo>
                  <a:lnTo>
                    <a:pt x="40" y="10"/>
                  </a:lnTo>
                  <a:lnTo>
                    <a:pt x="34" y="11"/>
                  </a:lnTo>
                  <a:lnTo>
                    <a:pt x="29" y="14"/>
                  </a:lnTo>
                  <a:lnTo>
                    <a:pt x="23" y="15"/>
                  </a:lnTo>
                  <a:lnTo>
                    <a:pt x="18" y="17"/>
                  </a:lnTo>
                  <a:lnTo>
                    <a:pt x="11" y="19"/>
                  </a:lnTo>
                  <a:lnTo>
                    <a:pt x="6" y="19"/>
                  </a:lnTo>
                  <a:lnTo>
                    <a:pt x="3" y="22"/>
                  </a:lnTo>
                  <a:lnTo>
                    <a:pt x="1" y="21"/>
                  </a:lnTo>
                  <a:lnTo>
                    <a:pt x="0" y="22"/>
                  </a:lnTo>
                  <a:lnTo>
                    <a:pt x="97" y="61"/>
                  </a:lnTo>
                  <a:lnTo>
                    <a:pt x="98" y="64"/>
                  </a:lnTo>
                  <a:lnTo>
                    <a:pt x="102" y="65"/>
                  </a:lnTo>
                  <a:lnTo>
                    <a:pt x="104" y="66"/>
                  </a:lnTo>
                  <a:lnTo>
                    <a:pt x="106" y="66"/>
                  </a:lnTo>
                  <a:lnTo>
                    <a:pt x="107" y="69"/>
                  </a:lnTo>
                  <a:lnTo>
                    <a:pt x="111" y="69"/>
                  </a:lnTo>
                  <a:lnTo>
                    <a:pt x="112" y="72"/>
                  </a:lnTo>
                  <a:lnTo>
                    <a:pt x="113" y="72"/>
                  </a:lnTo>
                  <a:lnTo>
                    <a:pt x="113" y="73"/>
                  </a:lnTo>
                  <a:lnTo>
                    <a:pt x="116" y="74"/>
                  </a:lnTo>
                  <a:lnTo>
                    <a:pt x="116" y="76"/>
                  </a:lnTo>
                  <a:lnTo>
                    <a:pt x="117" y="77"/>
                  </a:lnTo>
                  <a:lnTo>
                    <a:pt x="117" y="80"/>
                  </a:lnTo>
                  <a:lnTo>
                    <a:pt x="117" y="81"/>
                  </a:lnTo>
                  <a:lnTo>
                    <a:pt x="116" y="81"/>
                  </a:lnTo>
                  <a:lnTo>
                    <a:pt x="114" y="84"/>
                  </a:lnTo>
                  <a:lnTo>
                    <a:pt x="113" y="86"/>
                  </a:lnTo>
                  <a:lnTo>
                    <a:pt x="113" y="89"/>
                  </a:lnTo>
                  <a:lnTo>
                    <a:pt x="110" y="94"/>
                  </a:lnTo>
                  <a:lnTo>
                    <a:pt x="111" y="101"/>
                  </a:lnTo>
                  <a:lnTo>
                    <a:pt x="111" y="106"/>
                  </a:lnTo>
                  <a:lnTo>
                    <a:pt x="112" y="112"/>
                  </a:lnTo>
                  <a:lnTo>
                    <a:pt x="116" y="119"/>
                  </a:lnTo>
                  <a:lnTo>
                    <a:pt x="118" y="126"/>
                  </a:lnTo>
                  <a:lnTo>
                    <a:pt x="120" y="132"/>
                  </a:lnTo>
                  <a:lnTo>
                    <a:pt x="126" y="136"/>
                  </a:lnTo>
                  <a:lnTo>
                    <a:pt x="133" y="143"/>
                  </a:lnTo>
                  <a:lnTo>
                    <a:pt x="140" y="149"/>
                  </a:lnTo>
                  <a:lnTo>
                    <a:pt x="148" y="156"/>
                  </a:lnTo>
                  <a:lnTo>
                    <a:pt x="159" y="161"/>
                  </a:lnTo>
                  <a:lnTo>
                    <a:pt x="169" y="166"/>
                  </a:lnTo>
                  <a:lnTo>
                    <a:pt x="181" y="173"/>
                  </a:lnTo>
                  <a:lnTo>
                    <a:pt x="193" y="177"/>
                  </a:lnTo>
                  <a:lnTo>
                    <a:pt x="200" y="179"/>
                  </a:lnTo>
                  <a:lnTo>
                    <a:pt x="208" y="182"/>
                  </a:lnTo>
                  <a:lnTo>
                    <a:pt x="222" y="186"/>
                  </a:lnTo>
                  <a:lnTo>
                    <a:pt x="236" y="191"/>
                  </a:lnTo>
                  <a:lnTo>
                    <a:pt x="253" y="195"/>
                  </a:lnTo>
                  <a:lnTo>
                    <a:pt x="269" y="198"/>
                  </a:lnTo>
                  <a:lnTo>
                    <a:pt x="285" y="202"/>
                  </a:lnTo>
                  <a:lnTo>
                    <a:pt x="300" y="203"/>
                  </a:lnTo>
                  <a:lnTo>
                    <a:pt x="316" y="206"/>
                  </a:lnTo>
                  <a:lnTo>
                    <a:pt x="331" y="206"/>
                  </a:lnTo>
                  <a:lnTo>
                    <a:pt x="348" y="207"/>
                  </a:lnTo>
                  <a:lnTo>
                    <a:pt x="363" y="210"/>
                  </a:lnTo>
                  <a:lnTo>
                    <a:pt x="377" y="210"/>
                  </a:lnTo>
                  <a:lnTo>
                    <a:pt x="392" y="210"/>
                  </a:lnTo>
                  <a:lnTo>
                    <a:pt x="403" y="207"/>
                  </a:lnTo>
                  <a:lnTo>
                    <a:pt x="416" y="204"/>
                  </a:lnTo>
                  <a:lnTo>
                    <a:pt x="428" y="202"/>
                  </a:lnTo>
                  <a:lnTo>
                    <a:pt x="457" y="192"/>
                  </a:lnTo>
                </a:path>
              </a:pathLst>
            </a:custGeom>
            <a:noFill/>
            <a:ln w="12700" cap="rnd">
              <a:solidFill>
                <a:srgbClr val="FFFFFF"/>
              </a:solidFill>
              <a:round/>
              <a:headEnd/>
              <a:tailEnd/>
            </a:ln>
          </p:spPr>
          <p:txBody>
            <a:bodyPr/>
            <a:lstStyle/>
            <a:p>
              <a:endParaRPr lang="en-GB"/>
            </a:p>
          </p:txBody>
        </p:sp>
        <p:sp>
          <p:nvSpPr>
            <p:cNvPr id="20611" name="Freeform 130"/>
            <p:cNvSpPr>
              <a:spLocks/>
            </p:cNvSpPr>
            <p:nvPr/>
          </p:nvSpPr>
          <p:spPr bwMode="auto">
            <a:xfrm>
              <a:off x="2843" y="2835"/>
              <a:ext cx="379" cy="150"/>
            </a:xfrm>
            <a:custGeom>
              <a:avLst/>
              <a:gdLst>
                <a:gd name="T0" fmla="*/ 39 w 379"/>
                <a:gd name="T1" fmla="*/ 19 h 150"/>
                <a:gd name="T2" fmla="*/ 72 w 379"/>
                <a:gd name="T3" fmla="*/ 27 h 150"/>
                <a:gd name="T4" fmla="*/ 108 w 379"/>
                <a:gd name="T5" fmla="*/ 32 h 150"/>
                <a:gd name="T6" fmla="*/ 148 w 379"/>
                <a:gd name="T7" fmla="*/ 36 h 150"/>
                <a:gd name="T8" fmla="*/ 195 w 379"/>
                <a:gd name="T9" fmla="*/ 44 h 150"/>
                <a:gd name="T10" fmla="*/ 244 w 379"/>
                <a:gd name="T11" fmla="*/ 61 h 150"/>
                <a:gd name="T12" fmla="*/ 265 w 379"/>
                <a:gd name="T13" fmla="*/ 72 h 150"/>
                <a:gd name="T14" fmla="*/ 273 w 379"/>
                <a:gd name="T15" fmla="*/ 85 h 150"/>
                <a:gd name="T16" fmla="*/ 264 w 379"/>
                <a:gd name="T17" fmla="*/ 96 h 150"/>
                <a:gd name="T18" fmla="*/ 252 w 379"/>
                <a:gd name="T19" fmla="*/ 105 h 150"/>
                <a:gd name="T20" fmla="*/ 243 w 379"/>
                <a:gd name="T21" fmla="*/ 112 h 150"/>
                <a:gd name="T22" fmla="*/ 243 w 379"/>
                <a:gd name="T23" fmla="*/ 113 h 150"/>
                <a:gd name="T24" fmla="*/ 260 w 379"/>
                <a:gd name="T25" fmla="*/ 116 h 150"/>
                <a:gd name="T26" fmla="*/ 280 w 379"/>
                <a:gd name="T27" fmla="*/ 114 h 150"/>
                <a:gd name="T28" fmla="*/ 302 w 379"/>
                <a:gd name="T29" fmla="*/ 113 h 150"/>
                <a:gd name="T30" fmla="*/ 319 w 379"/>
                <a:gd name="T31" fmla="*/ 116 h 150"/>
                <a:gd name="T32" fmla="*/ 330 w 379"/>
                <a:gd name="T33" fmla="*/ 117 h 150"/>
                <a:gd name="T34" fmla="*/ 339 w 379"/>
                <a:gd name="T35" fmla="*/ 121 h 150"/>
                <a:gd name="T36" fmla="*/ 348 w 379"/>
                <a:gd name="T37" fmla="*/ 129 h 150"/>
                <a:gd name="T38" fmla="*/ 357 w 379"/>
                <a:gd name="T39" fmla="*/ 135 h 150"/>
                <a:gd name="T40" fmla="*/ 359 w 379"/>
                <a:gd name="T41" fmla="*/ 139 h 150"/>
                <a:gd name="T42" fmla="*/ 354 w 379"/>
                <a:gd name="T43" fmla="*/ 143 h 150"/>
                <a:gd name="T44" fmla="*/ 354 w 379"/>
                <a:gd name="T45" fmla="*/ 147 h 150"/>
                <a:gd name="T46" fmla="*/ 373 w 379"/>
                <a:gd name="T47" fmla="*/ 137 h 150"/>
                <a:gd name="T48" fmla="*/ 378 w 379"/>
                <a:gd name="T49" fmla="*/ 122 h 150"/>
                <a:gd name="T50" fmla="*/ 369 w 379"/>
                <a:gd name="T51" fmla="*/ 104 h 150"/>
                <a:gd name="T52" fmla="*/ 351 w 379"/>
                <a:gd name="T53" fmla="*/ 89 h 150"/>
                <a:gd name="T54" fmla="*/ 323 w 379"/>
                <a:gd name="T55" fmla="*/ 71 h 150"/>
                <a:gd name="T56" fmla="*/ 301 w 379"/>
                <a:gd name="T57" fmla="*/ 60 h 150"/>
                <a:gd name="T58" fmla="*/ 265 w 379"/>
                <a:gd name="T59" fmla="*/ 47 h 150"/>
                <a:gd name="T60" fmla="*/ 224 w 379"/>
                <a:gd name="T61" fmla="*/ 38 h 150"/>
                <a:gd name="T62" fmla="*/ 180 w 379"/>
                <a:gd name="T63" fmla="*/ 30 h 150"/>
                <a:gd name="T64" fmla="*/ 133 w 379"/>
                <a:gd name="T65" fmla="*/ 26 h 150"/>
                <a:gd name="T66" fmla="*/ 88 w 379"/>
                <a:gd name="T67" fmla="*/ 25 h 150"/>
                <a:gd name="T68" fmla="*/ 74 w 379"/>
                <a:gd name="T69" fmla="*/ 25 h 150"/>
                <a:gd name="T70" fmla="*/ 59 w 379"/>
                <a:gd name="T71" fmla="*/ 21 h 150"/>
                <a:gd name="T72" fmla="*/ 43 w 379"/>
                <a:gd name="T73" fmla="*/ 17 h 150"/>
                <a:gd name="T74" fmla="*/ 26 w 379"/>
                <a:gd name="T75" fmla="*/ 10 h 150"/>
                <a:gd name="T76" fmla="*/ 5 w 379"/>
                <a:gd name="T77" fmla="*/ 2 h 150"/>
                <a:gd name="T78" fmla="*/ 3 w 379"/>
                <a:gd name="T79" fmla="*/ 2 h 150"/>
                <a:gd name="T80" fmla="*/ 10 w 379"/>
                <a:gd name="T81" fmla="*/ 5 h 150"/>
                <a:gd name="T82" fmla="*/ 19 w 379"/>
                <a:gd name="T83" fmla="*/ 9 h 150"/>
                <a:gd name="T84" fmla="*/ 26 w 379"/>
                <a:gd name="T85" fmla="*/ 14 h 150"/>
                <a:gd name="T86" fmla="*/ 30 w 379"/>
                <a:gd name="T87" fmla="*/ 15 h 15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79"/>
                <a:gd name="T133" fmla="*/ 0 h 150"/>
                <a:gd name="T134" fmla="*/ 379 w 379"/>
                <a:gd name="T135" fmla="*/ 150 h 15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79" h="150">
                  <a:moveTo>
                    <a:pt x="30" y="15"/>
                  </a:moveTo>
                  <a:lnTo>
                    <a:pt x="33" y="19"/>
                  </a:lnTo>
                  <a:lnTo>
                    <a:pt x="39" y="19"/>
                  </a:lnTo>
                  <a:lnTo>
                    <a:pt x="50" y="25"/>
                  </a:lnTo>
                  <a:lnTo>
                    <a:pt x="60" y="26"/>
                  </a:lnTo>
                  <a:lnTo>
                    <a:pt x="72" y="27"/>
                  </a:lnTo>
                  <a:lnTo>
                    <a:pt x="84" y="30"/>
                  </a:lnTo>
                  <a:lnTo>
                    <a:pt x="96" y="31"/>
                  </a:lnTo>
                  <a:lnTo>
                    <a:pt x="108" y="32"/>
                  </a:lnTo>
                  <a:lnTo>
                    <a:pt x="122" y="34"/>
                  </a:lnTo>
                  <a:lnTo>
                    <a:pt x="136" y="35"/>
                  </a:lnTo>
                  <a:lnTo>
                    <a:pt x="148" y="36"/>
                  </a:lnTo>
                  <a:lnTo>
                    <a:pt x="163" y="38"/>
                  </a:lnTo>
                  <a:lnTo>
                    <a:pt x="177" y="42"/>
                  </a:lnTo>
                  <a:lnTo>
                    <a:pt x="195" y="44"/>
                  </a:lnTo>
                  <a:lnTo>
                    <a:pt x="210" y="50"/>
                  </a:lnTo>
                  <a:lnTo>
                    <a:pt x="225" y="55"/>
                  </a:lnTo>
                  <a:lnTo>
                    <a:pt x="244" y="61"/>
                  </a:lnTo>
                  <a:lnTo>
                    <a:pt x="248" y="63"/>
                  </a:lnTo>
                  <a:lnTo>
                    <a:pt x="255" y="65"/>
                  </a:lnTo>
                  <a:lnTo>
                    <a:pt x="265" y="72"/>
                  </a:lnTo>
                  <a:lnTo>
                    <a:pt x="269" y="77"/>
                  </a:lnTo>
                  <a:lnTo>
                    <a:pt x="273" y="81"/>
                  </a:lnTo>
                  <a:lnTo>
                    <a:pt x="273" y="85"/>
                  </a:lnTo>
                  <a:lnTo>
                    <a:pt x="272" y="89"/>
                  </a:lnTo>
                  <a:lnTo>
                    <a:pt x="269" y="92"/>
                  </a:lnTo>
                  <a:lnTo>
                    <a:pt x="264" y="96"/>
                  </a:lnTo>
                  <a:lnTo>
                    <a:pt x="261" y="100"/>
                  </a:lnTo>
                  <a:lnTo>
                    <a:pt x="255" y="101"/>
                  </a:lnTo>
                  <a:lnTo>
                    <a:pt x="252" y="105"/>
                  </a:lnTo>
                  <a:lnTo>
                    <a:pt x="247" y="106"/>
                  </a:lnTo>
                  <a:lnTo>
                    <a:pt x="244" y="109"/>
                  </a:lnTo>
                  <a:lnTo>
                    <a:pt x="243" y="112"/>
                  </a:lnTo>
                  <a:lnTo>
                    <a:pt x="241" y="112"/>
                  </a:lnTo>
                  <a:lnTo>
                    <a:pt x="243" y="112"/>
                  </a:lnTo>
                  <a:lnTo>
                    <a:pt x="243" y="113"/>
                  </a:lnTo>
                  <a:lnTo>
                    <a:pt x="250" y="116"/>
                  </a:lnTo>
                  <a:lnTo>
                    <a:pt x="255" y="116"/>
                  </a:lnTo>
                  <a:lnTo>
                    <a:pt x="260" y="116"/>
                  </a:lnTo>
                  <a:lnTo>
                    <a:pt x="267" y="114"/>
                  </a:lnTo>
                  <a:lnTo>
                    <a:pt x="273" y="116"/>
                  </a:lnTo>
                  <a:lnTo>
                    <a:pt x="280" y="114"/>
                  </a:lnTo>
                  <a:lnTo>
                    <a:pt x="287" y="114"/>
                  </a:lnTo>
                  <a:lnTo>
                    <a:pt x="295" y="114"/>
                  </a:lnTo>
                  <a:lnTo>
                    <a:pt x="302" y="113"/>
                  </a:lnTo>
                  <a:lnTo>
                    <a:pt x="309" y="114"/>
                  </a:lnTo>
                  <a:lnTo>
                    <a:pt x="314" y="114"/>
                  </a:lnTo>
                  <a:lnTo>
                    <a:pt x="319" y="116"/>
                  </a:lnTo>
                  <a:lnTo>
                    <a:pt x="325" y="116"/>
                  </a:lnTo>
                  <a:lnTo>
                    <a:pt x="327" y="117"/>
                  </a:lnTo>
                  <a:lnTo>
                    <a:pt x="330" y="117"/>
                  </a:lnTo>
                  <a:lnTo>
                    <a:pt x="332" y="118"/>
                  </a:lnTo>
                  <a:lnTo>
                    <a:pt x="334" y="119"/>
                  </a:lnTo>
                  <a:lnTo>
                    <a:pt x="339" y="121"/>
                  </a:lnTo>
                  <a:lnTo>
                    <a:pt x="340" y="125"/>
                  </a:lnTo>
                  <a:lnTo>
                    <a:pt x="344" y="127"/>
                  </a:lnTo>
                  <a:lnTo>
                    <a:pt x="348" y="129"/>
                  </a:lnTo>
                  <a:lnTo>
                    <a:pt x="351" y="130"/>
                  </a:lnTo>
                  <a:lnTo>
                    <a:pt x="353" y="131"/>
                  </a:lnTo>
                  <a:lnTo>
                    <a:pt x="357" y="135"/>
                  </a:lnTo>
                  <a:lnTo>
                    <a:pt x="357" y="138"/>
                  </a:lnTo>
                  <a:lnTo>
                    <a:pt x="358" y="138"/>
                  </a:lnTo>
                  <a:lnTo>
                    <a:pt x="359" y="139"/>
                  </a:lnTo>
                  <a:lnTo>
                    <a:pt x="358" y="143"/>
                  </a:lnTo>
                  <a:lnTo>
                    <a:pt x="357" y="143"/>
                  </a:lnTo>
                  <a:lnTo>
                    <a:pt x="354" y="143"/>
                  </a:lnTo>
                  <a:lnTo>
                    <a:pt x="352" y="146"/>
                  </a:lnTo>
                  <a:lnTo>
                    <a:pt x="348" y="149"/>
                  </a:lnTo>
                  <a:lnTo>
                    <a:pt x="354" y="147"/>
                  </a:lnTo>
                  <a:lnTo>
                    <a:pt x="359" y="145"/>
                  </a:lnTo>
                  <a:lnTo>
                    <a:pt x="365" y="141"/>
                  </a:lnTo>
                  <a:lnTo>
                    <a:pt x="373" y="137"/>
                  </a:lnTo>
                  <a:lnTo>
                    <a:pt x="376" y="131"/>
                  </a:lnTo>
                  <a:lnTo>
                    <a:pt x="378" y="126"/>
                  </a:lnTo>
                  <a:lnTo>
                    <a:pt x="378" y="122"/>
                  </a:lnTo>
                  <a:lnTo>
                    <a:pt x="375" y="116"/>
                  </a:lnTo>
                  <a:lnTo>
                    <a:pt x="373" y="110"/>
                  </a:lnTo>
                  <a:lnTo>
                    <a:pt x="369" y="104"/>
                  </a:lnTo>
                  <a:lnTo>
                    <a:pt x="365" y="98"/>
                  </a:lnTo>
                  <a:lnTo>
                    <a:pt x="358" y="92"/>
                  </a:lnTo>
                  <a:lnTo>
                    <a:pt x="351" y="89"/>
                  </a:lnTo>
                  <a:lnTo>
                    <a:pt x="341" y="83"/>
                  </a:lnTo>
                  <a:lnTo>
                    <a:pt x="334" y="76"/>
                  </a:lnTo>
                  <a:lnTo>
                    <a:pt x="323" y="71"/>
                  </a:lnTo>
                  <a:lnTo>
                    <a:pt x="312" y="65"/>
                  </a:lnTo>
                  <a:lnTo>
                    <a:pt x="308" y="64"/>
                  </a:lnTo>
                  <a:lnTo>
                    <a:pt x="301" y="60"/>
                  </a:lnTo>
                  <a:lnTo>
                    <a:pt x="289" y="56"/>
                  </a:lnTo>
                  <a:lnTo>
                    <a:pt x="277" y="52"/>
                  </a:lnTo>
                  <a:lnTo>
                    <a:pt x="265" y="47"/>
                  </a:lnTo>
                  <a:lnTo>
                    <a:pt x="253" y="43"/>
                  </a:lnTo>
                  <a:lnTo>
                    <a:pt x="238" y="39"/>
                  </a:lnTo>
                  <a:lnTo>
                    <a:pt x="224" y="38"/>
                  </a:lnTo>
                  <a:lnTo>
                    <a:pt x="210" y="34"/>
                  </a:lnTo>
                  <a:lnTo>
                    <a:pt x="195" y="31"/>
                  </a:lnTo>
                  <a:lnTo>
                    <a:pt x="180" y="30"/>
                  </a:lnTo>
                  <a:lnTo>
                    <a:pt x="165" y="29"/>
                  </a:lnTo>
                  <a:lnTo>
                    <a:pt x="150" y="27"/>
                  </a:lnTo>
                  <a:lnTo>
                    <a:pt x="133" y="26"/>
                  </a:lnTo>
                  <a:lnTo>
                    <a:pt x="118" y="25"/>
                  </a:lnTo>
                  <a:lnTo>
                    <a:pt x="103" y="25"/>
                  </a:lnTo>
                  <a:lnTo>
                    <a:pt x="88" y="25"/>
                  </a:lnTo>
                  <a:lnTo>
                    <a:pt x="84" y="23"/>
                  </a:lnTo>
                  <a:lnTo>
                    <a:pt x="77" y="25"/>
                  </a:lnTo>
                  <a:lnTo>
                    <a:pt x="74" y="25"/>
                  </a:lnTo>
                  <a:lnTo>
                    <a:pt x="69" y="23"/>
                  </a:lnTo>
                  <a:lnTo>
                    <a:pt x="65" y="22"/>
                  </a:lnTo>
                  <a:lnTo>
                    <a:pt x="59" y="21"/>
                  </a:lnTo>
                  <a:lnTo>
                    <a:pt x="54" y="21"/>
                  </a:lnTo>
                  <a:lnTo>
                    <a:pt x="48" y="19"/>
                  </a:lnTo>
                  <a:lnTo>
                    <a:pt x="43" y="17"/>
                  </a:lnTo>
                  <a:lnTo>
                    <a:pt x="37" y="15"/>
                  </a:lnTo>
                  <a:lnTo>
                    <a:pt x="31" y="14"/>
                  </a:lnTo>
                  <a:lnTo>
                    <a:pt x="26" y="10"/>
                  </a:lnTo>
                  <a:lnTo>
                    <a:pt x="18" y="9"/>
                  </a:lnTo>
                  <a:lnTo>
                    <a:pt x="12" y="6"/>
                  </a:lnTo>
                  <a:lnTo>
                    <a:pt x="5" y="2"/>
                  </a:lnTo>
                  <a:lnTo>
                    <a:pt x="0" y="0"/>
                  </a:lnTo>
                  <a:lnTo>
                    <a:pt x="1" y="1"/>
                  </a:lnTo>
                  <a:lnTo>
                    <a:pt x="3" y="2"/>
                  </a:lnTo>
                  <a:lnTo>
                    <a:pt x="5" y="2"/>
                  </a:lnTo>
                  <a:lnTo>
                    <a:pt x="9" y="3"/>
                  </a:lnTo>
                  <a:lnTo>
                    <a:pt x="10" y="5"/>
                  </a:lnTo>
                  <a:lnTo>
                    <a:pt x="13" y="6"/>
                  </a:lnTo>
                  <a:lnTo>
                    <a:pt x="18" y="7"/>
                  </a:lnTo>
                  <a:lnTo>
                    <a:pt x="19" y="9"/>
                  </a:lnTo>
                  <a:lnTo>
                    <a:pt x="22" y="10"/>
                  </a:lnTo>
                  <a:lnTo>
                    <a:pt x="25" y="10"/>
                  </a:lnTo>
                  <a:lnTo>
                    <a:pt x="26" y="14"/>
                  </a:lnTo>
                  <a:lnTo>
                    <a:pt x="27" y="14"/>
                  </a:lnTo>
                  <a:lnTo>
                    <a:pt x="30" y="14"/>
                  </a:lnTo>
                  <a:lnTo>
                    <a:pt x="30" y="15"/>
                  </a:lnTo>
                </a:path>
              </a:pathLst>
            </a:custGeom>
            <a:solidFill>
              <a:srgbClr val="880688"/>
            </a:solidFill>
            <a:ln w="12700" cap="rnd">
              <a:noFill/>
              <a:round/>
              <a:headEnd/>
              <a:tailEnd/>
            </a:ln>
          </p:spPr>
          <p:txBody>
            <a:bodyPr/>
            <a:lstStyle/>
            <a:p>
              <a:endParaRPr lang="en-GB"/>
            </a:p>
          </p:txBody>
        </p:sp>
        <p:sp>
          <p:nvSpPr>
            <p:cNvPr id="20612" name="Freeform 131"/>
            <p:cNvSpPr>
              <a:spLocks/>
            </p:cNvSpPr>
            <p:nvPr/>
          </p:nvSpPr>
          <p:spPr bwMode="auto">
            <a:xfrm>
              <a:off x="2843" y="2835"/>
              <a:ext cx="379" cy="150"/>
            </a:xfrm>
            <a:custGeom>
              <a:avLst/>
              <a:gdLst>
                <a:gd name="T0" fmla="*/ 39 w 379"/>
                <a:gd name="T1" fmla="*/ 19 h 150"/>
                <a:gd name="T2" fmla="*/ 72 w 379"/>
                <a:gd name="T3" fmla="*/ 27 h 150"/>
                <a:gd name="T4" fmla="*/ 108 w 379"/>
                <a:gd name="T5" fmla="*/ 32 h 150"/>
                <a:gd name="T6" fmla="*/ 148 w 379"/>
                <a:gd name="T7" fmla="*/ 36 h 150"/>
                <a:gd name="T8" fmla="*/ 195 w 379"/>
                <a:gd name="T9" fmla="*/ 44 h 150"/>
                <a:gd name="T10" fmla="*/ 244 w 379"/>
                <a:gd name="T11" fmla="*/ 61 h 150"/>
                <a:gd name="T12" fmla="*/ 265 w 379"/>
                <a:gd name="T13" fmla="*/ 72 h 150"/>
                <a:gd name="T14" fmla="*/ 273 w 379"/>
                <a:gd name="T15" fmla="*/ 85 h 150"/>
                <a:gd name="T16" fmla="*/ 264 w 379"/>
                <a:gd name="T17" fmla="*/ 96 h 150"/>
                <a:gd name="T18" fmla="*/ 252 w 379"/>
                <a:gd name="T19" fmla="*/ 105 h 150"/>
                <a:gd name="T20" fmla="*/ 243 w 379"/>
                <a:gd name="T21" fmla="*/ 112 h 150"/>
                <a:gd name="T22" fmla="*/ 243 w 379"/>
                <a:gd name="T23" fmla="*/ 113 h 150"/>
                <a:gd name="T24" fmla="*/ 260 w 379"/>
                <a:gd name="T25" fmla="*/ 116 h 150"/>
                <a:gd name="T26" fmla="*/ 280 w 379"/>
                <a:gd name="T27" fmla="*/ 114 h 150"/>
                <a:gd name="T28" fmla="*/ 302 w 379"/>
                <a:gd name="T29" fmla="*/ 113 h 150"/>
                <a:gd name="T30" fmla="*/ 319 w 379"/>
                <a:gd name="T31" fmla="*/ 116 h 150"/>
                <a:gd name="T32" fmla="*/ 330 w 379"/>
                <a:gd name="T33" fmla="*/ 117 h 150"/>
                <a:gd name="T34" fmla="*/ 339 w 379"/>
                <a:gd name="T35" fmla="*/ 121 h 150"/>
                <a:gd name="T36" fmla="*/ 348 w 379"/>
                <a:gd name="T37" fmla="*/ 129 h 150"/>
                <a:gd name="T38" fmla="*/ 357 w 379"/>
                <a:gd name="T39" fmla="*/ 135 h 150"/>
                <a:gd name="T40" fmla="*/ 359 w 379"/>
                <a:gd name="T41" fmla="*/ 139 h 150"/>
                <a:gd name="T42" fmla="*/ 354 w 379"/>
                <a:gd name="T43" fmla="*/ 143 h 150"/>
                <a:gd name="T44" fmla="*/ 354 w 379"/>
                <a:gd name="T45" fmla="*/ 147 h 150"/>
                <a:gd name="T46" fmla="*/ 373 w 379"/>
                <a:gd name="T47" fmla="*/ 137 h 150"/>
                <a:gd name="T48" fmla="*/ 378 w 379"/>
                <a:gd name="T49" fmla="*/ 122 h 150"/>
                <a:gd name="T50" fmla="*/ 369 w 379"/>
                <a:gd name="T51" fmla="*/ 104 h 150"/>
                <a:gd name="T52" fmla="*/ 351 w 379"/>
                <a:gd name="T53" fmla="*/ 89 h 150"/>
                <a:gd name="T54" fmla="*/ 323 w 379"/>
                <a:gd name="T55" fmla="*/ 71 h 150"/>
                <a:gd name="T56" fmla="*/ 301 w 379"/>
                <a:gd name="T57" fmla="*/ 60 h 150"/>
                <a:gd name="T58" fmla="*/ 265 w 379"/>
                <a:gd name="T59" fmla="*/ 47 h 150"/>
                <a:gd name="T60" fmla="*/ 224 w 379"/>
                <a:gd name="T61" fmla="*/ 38 h 150"/>
                <a:gd name="T62" fmla="*/ 180 w 379"/>
                <a:gd name="T63" fmla="*/ 30 h 150"/>
                <a:gd name="T64" fmla="*/ 133 w 379"/>
                <a:gd name="T65" fmla="*/ 26 h 150"/>
                <a:gd name="T66" fmla="*/ 88 w 379"/>
                <a:gd name="T67" fmla="*/ 25 h 150"/>
                <a:gd name="T68" fmla="*/ 74 w 379"/>
                <a:gd name="T69" fmla="*/ 25 h 150"/>
                <a:gd name="T70" fmla="*/ 59 w 379"/>
                <a:gd name="T71" fmla="*/ 21 h 150"/>
                <a:gd name="T72" fmla="*/ 43 w 379"/>
                <a:gd name="T73" fmla="*/ 17 h 150"/>
                <a:gd name="T74" fmla="*/ 26 w 379"/>
                <a:gd name="T75" fmla="*/ 10 h 150"/>
                <a:gd name="T76" fmla="*/ 5 w 379"/>
                <a:gd name="T77" fmla="*/ 2 h 150"/>
                <a:gd name="T78" fmla="*/ 3 w 379"/>
                <a:gd name="T79" fmla="*/ 2 h 150"/>
                <a:gd name="T80" fmla="*/ 10 w 379"/>
                <a:gd name="T81" fmla="*/ 5 h 150"/>
                <a:gd name="T82" fmla="*/ 19 w 379"/>
                <a:gd name="T83" fmla="*/ 9 h 150"/>
                <a:gd name="T84" fmla="*/ 26 w 379"/>
                <a:gd name="T85" fmla="*/ 14 h 150"/>
                <a:gd name="T86" fmla="*/ 30 w 379"/>
                <a:gd name="T87" fmla="*/ 15 h 15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79"/>
                <a:gd name="T133" fmla="*/ 0 h 150"/>
                <a:gd name="T134" fmla="*/ 379 w 379"/>
                <a:gd name="T135" fmla="*/ 150 h 150"/>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79" h="150">
                  <a:moveTo>
                    <a:pt x="30" y="15"/>
                  </a:moveTo>
                  <a:lnTo>
                    <a:pt x="33" y="19"/>
                  </a:lnTo>
                  <a:lnTo>
                    <a:pt x="39" y="19"/>
                  </a:lnTo>
                  <a:lnTo>
                    <a:pt x="50" y="25"/>
                  </a:lnTo>
                  <a:lnTo>
                    <a:pt x="60" y="26"/>
                  </a:lnTo>
                  <a:lnTo>
                    <a:pt x="72" y="27"/>
                  </a:lnTo>
                  <a:lnTo>
                    <a:pt x="84" y="30"/>
                  </a:lnTo>
                  <a:lnTo>
                    <a:pt x="96" y="31"/>
                  </a:lnTo>
                  <a:lnTo>
                    <a:pt x="108" y="32"/>
                  </a:lnTo>
                  <a:lnTo>
                    <a:pt x="122" y="34"/>
                  </a:lnTo>
                  <a:lnTo>
                    <a:pt x="136" y="35"/>
                  </a:lnTo>
                  <a:lnTo>
                    <a:pt x="148" y="36"/>
                  </a:lnTo>
                  <a:lnTo>
                    <a:pt x="163" y="38"/>
                  </a:lnTo>
                  <a:lnTo>
                    <a:pt x="177" y="42"/>
                  </a:lnTo>
                  <a:lnTo>
                    <a:pt x="195" y="44"/>
                  </a:lnTo>
                  <a:lnTo>
                    <a:pt x="210" y="50"/>
                  </a:lnTo>
                  <a:lnTo>
                    <a:pt x="225" y="55"/>
                  </a:lnTo>
                  <a:lnTo>
                    <a:pt x="244" y="61"/>
                  </a:lnTo>
                  <a:lnTo>
                    <a:pt x="248" y="63"/>
                  </a:lnTo>
                  <a:lnTo>
                    <a:pt x="255" y="65"/>
                  </a:lnTo>
                  <a:lnTo>
                    <a:pt x="265" y="72"/>
                  </a:lnTo>
                  <a:lnTo>
                    <a:pt x="269" y="77"/>
                  </a:lnTo>
                  <a:lnTo>
                    <a:pt x="273" y="81"/>
                  </a:lnTo>
                  <a:lnTo>
                    <a:pt x="273" y="85"/>
                  </a:lnTo>
                  <a:lnTo>
                    <a:pt x="272" y="89"/>
                  </a:lnTo>
                  <a:lnTo>
                    <a:pt x="269" y="92"/>
                  </a:lnTo>
                  <a:lnTo>
                    <a:pt x="264" y="96"/>
                  </a:lnTo>
                  <a:lnTo>
                    <a:pt x="261" y="100"/>
                  </a:lnTo>
                  <a:lnTo>
                    <a:pt x="255" y="101"/>
                  </a:lnTo>
                  <a:lnTo>
                    <a:pt x="252" y="105"/>
                  </a:lnTo>
                  <a:lnTo>
                    <a:pt x="247" y="106"/>
                  </a:lnTo>
                  <a:lnTo>
                    <a:pt x="244" y="109"/>
                  </a:lnTo>
                  <a:lnTo>
                    <a:pt x="243" y="112"/>
                  </a:lnTo>
                  <a:lnTo>
                    <a:pt x="241" y="112"/>
                  </a:lnTo>
                  <a:lnTo>
                    <a:pt x="243" y="112"/>
                  </a:lnTo>
                  <a:lnTo>
                    <a:pt x="243" y="113"/>
                  </a:lnTo>
                  <a:lnTo>
                    <a:pt x="250" y="116"/>
                  </a:lnTo>
                  <a:lnTo>
                    <a:pt x="255" y="116"/>
                  </a:lnTo>
                  <a:lnTo>
                    <a:pt x="260" y="116"/>
                  </a:lnTo>
                  <a:lnTo>
                    <a:pt x="267" y="114"/>
                  </a:lnTo>
                  <a:lnTo>
                    <a:pt x="273" y="116"/>
                  </a:lnTo>
                  <a:lnTo>
                    <a:pt x="280" y="114"/>
                  </a:lnTo>
                  <a:lnTo>
                    <a:pt x="287" y="114"/>
                  </a:lnTo>
                  <a:lnTo>
                    <a:pt x="295" y="114"/>
                  </a:lnTo>
                  <a:lnTo>
                    <a:pt x="302" y="113"/>
                  </a:lnTo>
                  <a:lnTo>
                    <a:pt x="309" y="114"/>
                  </a:lnTo>
                  <a:lnTo>
                    <a:pt x="314" y="114"/>
                  </a:lnTo>
                  <a:lnTo>
                    <a:pt x="319" y="116"/>
                  </a:lnTo>
                  <a:lnTo>
                    <a:pt x="325" y="116"/>
                  </a:lnTo>
                  <a:lnTo>
                    <a:pt x="327" y="117"/>
                  </a:lnTo>
                  <a:lnTo>
                    <a:pt x="330" y="117"/>
                  </a:lnTo>
                  <a:lnTo>
                    <a:pt x="332" y="118"/>
                  </a:lnTo>
                  <a:lnTo>
                    <a:pt x="334" y="119"/>
                  </a:lnTo>
                  <a:lnTo>
                    <a:pt x="339" y="121"/>
                  </a:lnTo>
                  <a:lnTo>
                    <a:pt x="340" y="125"/>
                  </a:lnTo>
                  <a:lnTo>
                    <a:pt x="344" y="127"/>
                  </a:lnTo>
                  <a:lnTo>
                    <a:pt x="348" y="129"/>
                  </a:lnTo>
                  <a:lnTo>
                    <a:pt x="351" y="130"/>
                  </a:lnTo>
                  <a:lnTo>
                    <a:pt x="353" y="131"/>
                  </a:lnTo>
                  <a:lnTo>
                    <a:pt x="357" y="135"/>
                  </a:lnTo>
                  <a:lnTo>
                    <a:pt x="357" y="138"/>
                  </a:lnTo>
                  <a:lnTo>
                    <a:pt x="358" y="138"/>
                  </a:lnTo>
                  <a:lnTo>
                    <a:pt x="359" y="139"/>
                  </a:lnTo>
                  <a:lnTo>
                    <a:pt x="358" y="143"/>
                  </a:lnTo>
                  <a:lnTo>
                    <a:pt x="357" y="143"/>
                  </a:lnTo>
                  <a:lnTo>
                    <a:pt x="354" y="143"/>
                  </a:lnTo>
                  <a:lnTo>
                    <a:pt x="352" y="146"/>
                  </a:lnTo>
                  <a:lnTo>
                    <a:pt x="348" y="149"/>
                  </a:lnTo>
                  <a:lnTo>
                    <a:pt x="354" y="147"/>
                  </a:lnTo>
                  <a:lnTo>
                    <a:pt x="359" y="145"/>
                  </a:lnTo>
                  <a:lnTo>
                    <a:pt x="365" y="141"/>
                  </a:lnTo>
                  <a:lnTo>
                    <a:pt x="373" y="137"/>
                  </a:lnTo>
                  <a:lnTo>
                    <a:pt x="376" y="131"/>
                  </a:lnTo>
                  <a:lnTo>
                    <a:pt x="378" y="126"/>
                  </a:lnTo>
                  <a:lnTo>
                    <a:pt x="378" y="122"/>
                  </a:lnTo>
                  <a:lnTo>
                    <a:pt x="375" y="116"/>
                  </a:lnTo>
                  <a:lnTo>
                    <a:pt x="373" y="110"/>
                  </a:lnTo>
                  <a:lnTo>
                    <a:pt x="369" y="104"/>
                  </a:lnTo>
                  <a:lnTo>
                    <a:pt x="365" y="98"/>
                  </a:lnTo>
                  <a:lnTo>
                    <a:pt x="358" y="92"/>
                  </a:lnTo>
                  <a:lnTo>
                    <a:pt x="351" y="89"/>
                  </a:lnTo>
                  <a:lnTo>
                    <a:pt x="341" y="83"/>
                  </a:lnTo>
                  <a:lnTo>
                    <a:pt x="334" y="76"/>
                  </a:lnTo>
                  <a:lnTo>
                    <a:pt x="323" y="71"/>
                  </a:lnTo>
                  <a:lnTo>
                    <a:pt x="312" y="65"/>
                  </a:lnTo>
                  <a:lnTo>
                    <a:pt x="308" y="64"/>
                  </a:lnTo>
                  <a:lnTo>
                    <a:pt x="301" y="60"/>
                  </a:lnTo>
                  <a:lnTo>
                    <a:pt x="289" y="56"/>
                  </a:lnTo>
                  <a:lnTo>
                    <a:pt x="277" y="52"/>
                  </a:lnTo>
                  <a:lnTo>
                    <a:pt x="265" y="47"/>
                  </a:lnTo>
                  <a:lnTo>
                    <a:pt x="253" y="43"/>
                  </a:lnTo>
                  <a:lnTo>
                    <a:pt x="238" y="39"/>
                  </a:lnTo>
                  <a:lnTo>
                    <a:pt x="224" y="38"/>
                  </a:lnTo>
                  <a:lnTo>
                    <a:pt x="210" y="34"/>
                  </a:lnTo>
                  <a:lnTo>
                    <a:pt x="195" y="31"/>
                  </a:lnTo>
                  <a:lnTo>
                    <a:pt x="180" y="30"/>
                  </a:lnTo>
                  <a:lnTo>
                    <a:pt x="165" y="29"/>
                  </a:lnTo>
                  <a:lnTo>
                    <a:pt x="150" y="27"/>
                  </a:lnTo>
                  <a:lnTo>
                    <a:pt x="133" y="26"/>
                  </a:lnTo>
                  <a:lnTo>
                    <a:pt x="118" y="25"/>
                  </a:lnTo>
                  <a:lnTo>
                    <a:pt x="103" y="25"/>
                  </a:lnTo>
                  <a:lnTo>
                    <a:pt x="88" y="25"/>
                  </a:lnTo>
                  <a:lnTo>
                    <a:pt x="84" y="23"/>
                  </a:lnTo>
                  <a:lnTo>
                    <a:pt x="77" y="25"/>
                  </a:lnTo>
                  <a:lnTo>
                    <a:pt x="74" y="25"/>
                  </a:lnTo>
                  <a:lnTo>
                    <a:pt x="69" y="23"/>
                  </a:lnTo>
                  <a:lnTo>
                    <a:pt x="65" y="22"/>
                  </a:lnTo>
                  <a:lnTo>
                    <a:pt x="59" y="21"/>
                  </a:lnTo>
                  <a:lnTo>
                    <a:pt x="54" y="21"/>
                  </a:lnTo>
                  <a:lnTo>
                    <a:pt x="48" y="19"/>
                  </a:lnTo>
                  <a:lnTo>
                    <a:pt x="43" y="17"/>
                  </a:lnTo>
                  <a:lnTo>
                    <a:pt x="37" y="15"/>
                  </a:lnTo>
                  <a:lnTo>
                    <a:pt x="31" y="14"/>
                  </a:lnTo>
                  <a:lnTo>
                    <a:pt x="26" y="10"/>
                  </a:lnTo>
                  <a:lnTo>
                    <a:pt x="18" y="9"/>
                  </a:lnTo>
                  <a:lnTo>
                    <a:pt x="12" y="6"/>
                  </a:lnTo>
                  <a:lnTo>
                    <a:pt x="5" y="2"/>
                  </a:lnTo>
                  <a:lnTo>
                    <a:pt x="0" y="0"/>
                  </a:lnTo>
                  <a:lnTo>
                    <a:pt x="1" y="1"/>
                  </a:lnTo>
                  <a:lnTo>
                    <a:pt x="3" y="2"/>
                  </a:lnTo>
                  <a:lnTo>
                    <a:pt x="5" y="2"/>
                  </a:lnTo>
                  <a:lnTo>
                    <a:pt x="9" y="3"/>
                  </a:lnTo>
                  <a:lnTo>
                    <a:pt x="10" y="5"/>
                  </a:lnTo>
                  <a:lnTo>
                    <a:pt x="13" y="6"/>
                  </a:lnTo>
                  <a:lnTo>
                    <a:pt x="18" y="7"/>
                  </a:lnTo>
                  <a:lnTo>
                    <a:pt x="19" y="9"/>
                  </a:lnTo>
                  <a:lnTo>
                    <a:pt x="22" y="10"/>
                  </a:lnTo>
                  <a:lnTo>
                    <a:pt x="25" y="10"/>
                  </a:lnTo>
                  <a:lnTo>
                    <a:pt x="26" y="14"/>
                  </a:lnTo>
                  <a:lnTo>
                    <a:pt x="27" y="14"/>
                  </a:lnTo>
                  <a:lnTo>
                    <a:pt x="30" y="14"/>
                  </a:lnTo>
                  <a:lnTo>
                    <a:pt x="30" y="15"/>
                  </a:lnTo>
                </a:path>
              </a:pathLst>
            </a:custGeom>
            <a:noFill/>
            <a:ln w="12700" cap="rnd">
              <a:solidFill>
                <a:srgbClr val="880688"/>
              </a:solidFill>
              <a:round/>
              <a:headEnd/>
              <a:tailEnd/>
            </a:ln>
          </p:spPr>
          <p:txBody>
            <a:bodyPr/>
            <a:lstStyle/>
            <a:p>
              <a:endParaRPr lang="en-GB"/>
            </a:p>
          </p:txBody>
        </p:sp>
        <p:sp>
          <p:nvSpPr>
            <p:cNvPr id="20613" name="Freeform 132"/>
            <p:cNvSpPr>
              <a:spLocks/>
            </p:cNvSpPr>
            <p:nvPr/>
          </p:nvSpPr>
          <p:spPr bwMode="auto">
            <a:xfrm>
              <a:off x="2791" y="2854"/>
              <a:ext cx="342" cy="157"/>
            </a:xfrm>
            <a:custGeom>
              <a:avLst/>
              <a:gdLst>
                <a:gd name="T0" fmla="*/ 48 w 342"/>
                <a:gd name="T1" fmla="*/ 15 h 157"/>
                <a:gd name="T2" fmla="*/ 61 w 342"/>
                <a:gd name="T3" fmla="*/ 28 h 157"/>
                <a:gd name="T4" fmla="*/ 66 w 342"/>
                <a:gd name="T5" fmla="*/ 41 h 157"/>
                <a:gd name="T6" fmla="*/ 69 w 342"/>
                <a:gd name="T7" fmla="*/ 58 h 157"/>
                <a:gd name="T8" fmla="*/ 85 w 342"/>
                <a:gd name="T9" fmla="*/ 76 h 157"/>
                <a:gd name="T10" fmla="*/ 119 w 342"/>
                <a:gd name="T11" fmla="*/ 97 h 157"/>
                <a:gd name="T12" fmla="*/ 146 w 342"/>
                <a:gd name="T13" fmla="*/ 104 h 157"/>
                <a:gd name="T14" fmla="*/ 182 w 342"/>
                <a:gd name="T15" fmla="*/ 110 h 157"/>
                <a:gd name="T16" fmla="*/ 212 w 342"/>
                <a:gd name="T17" fmla="*/ 108 h 157"/>
                <a:gd name="T18" fmla="*/ 235 w 342"/>
                <a:gd name="T19" fmla="*/ 104 h 157"/>
                <a:gd name="T20" fmla="*/ 254 w 342"/>
                <a:gd name="T21" fmla="*/ 103 h 157"/>
                <a:gd name="T22" fmla="*/ 263 w 342"/>
                <a:gd name="T23" fmla="*/ 108 h 157"/>
                <a:gd name="T24" fmla="*/ 262 w 342"/>
                <a:gd name="T25" fmla="*/ 112 h 157"/>
                <a:gd name="T26" fmla="*/ 256 w 342"/>
                <a:gd name="T27" fmla="*/ 121 h 157"/>
                <a:gd name="T28" fmla="*/ 252 w 342"/>
                <a:gd name="T29" fmla="*/ 128 h 157"/>
                <a:gd name="T30" fmla="*/ 255 w 342"/>
                <a:gd name="T31" fmla="*/ 132 h 157"/>
                <a:gd name="T32" fmla="*/ 262 w 342"/>
                <a:gd name="T33" fmla="*/ 137 h 157"/>
                <a:gd name="T34" fmla="*/ 278 w 342"/>
                <a:gd name="T35" fmla="*/ 140 h 157"/>
                <a:gd name="T36" fmla="*/ 292 w 342"/>
                <a:gd name="T37" fmla="*/ 145 h 157"/>
                <a:gd name="T38" fmla="*/ 305 w 342"/>
                <a:gd name="T39" fmla="*/ 149 h 157"/>
                <a:gd name="T40" fmla="*/ 318 w 342"/>
                <a:gd name="T41" fmla="*/ 152 h 157"/>
                <a:gd name="T42" fmla="*/ 336 w 342"/>
                <a:gd name="T43" fmla="*/ 149 h 157"/>
                <a:gd name="T44" fmla="*/ 329 w 342"/>
                <a:gd name="T45" fmla="*/ 150 h 157"/>
                <a:gd name="T46" fmla="*/ 291 w 342"/>
                <a:gd name="T47" fmla="*/ 154 h 157"/>
                <a:gd name="T48" fmla="*/ 249 w 342"/>
                <a:gd name="T49" fmla="*/ 152 h 157"/>
                <a:gd name="T50" fmla="*/ 205 w 342"/>
                <a:gd name="T51" fmla="*/ 145 h 157"/>
                <a:gd name="T52" fmla="*/ 161 w 342"/>
                <a:gd name="T53" fmla="*/ 135 h 157"/>
                <a:gd name="T54" fmla="*/ 120 w 342"/>
                <a:gd name="T55" fmla="*/ 121 h 157"/>
                <a:gd name="T56" fmla="*/ 99 w 342"/>
                <a:gd name="T57" fmla="*/ 112 h 157"/>
                <a:gd name="T58" fmla="*/ 73 w 342"/>
                <a:gd name="T59" fmla="*/ 95 h 157"/>
                <a:gd name="T60" fmla="*/ 53 w 342"/>
                <a:gd name="T61" fmla="*/ 78 h 157"/>
                <a:gd name="T62" fmla="*/ 44 w 342"/>
                <a:gd name="T63" fmla="*/ 64 h 157"/>
                <a:gd name="T64" fmla="*/ 41 w 342"/>
                <a:gd name="T65" fmla="*/ 45 h 157"/>
                <a:gd name="T66" fmla="*/ 46 w 342"/>
                <a:gd name="T67" fmla="*/ 32 h 157"/>
                <a:gd name="T68" fmla="*/ 46 w 342"/>
                <a:gd name="T69" fmla="*/ 27 h 157"/>
                <a:gd name="T70" fmla="*/ 42 w 342"/>
                <a:gd name="T71" fmla="*/ 23 h 157"/>
                <a:gd name="T72" fmla="*/ 33 w 342"/>
                <a:gd name="T73" fmla="*/ 18 h 157"/>
                <a:gd name="T74" fmla="*/ 19 w 342"/>
                <a:gd name="T75" fmla="*/ 10 h 157"/>
                <a:gd name="T76" fmla="*/ 0 w 342"/>
                <a:gd name="T77" fmla="*/ 0 h 157"/>
                <a:gd name="T78" fmla="*/ 6 w 342"/>
                <a:gd name="T79" fmla="*/ 2 h 157"/>
                <a:gd name="T80" fmla="*/ 16 w 342"/>
                <a:gd name="T81" fmla="*/ 5 h 157"/>
                <a:gd name="T82" fmla="*/ 26 w 342"/>
                <a:gd name="T83" fmla="*/ 9 h 157"/>
                <a:gd name="T84" fmla="*/ 34 w 342"/>
                <a:gd name="T85" fmla="*/ 10 h 157"/>
                <a:gd name="T86" fmla="*/ 39 w 342"/>
                <a:gd name="T87" fmla="*/ 11 h 15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42"/>
                <a:gd name="T133" fmla="*/ 0 h 157"/>
                <a:gd name="T134" fmla="*/ 342 w 342"/>
                <a:gd name="T135" fmla="*/ 157 h 15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42" h="157">
                  <a:moveTo>
                    <a:pt x="39" y="11"/>
                  </a:moveTo>
                  <a:lnTo>
                    <a:pt x="44" y="14"/>
                  </a:lnTo>
                  <a:lnTo>
                    <a:pt x="48" y="15"/>
                  </a:lnTo>
                  <a:lnTo>
                    <a:pt x="54" y="19"/>
                  </a:lnTo>
                  <a:lnTo>
                    <a:pt x="57" y="23"/>
                  </a:lnTo>
                  <a:lnTo>
                    <a:pt x="61" y="28"/>
                  </a:lnTo>
                  <a:lnTo>
                    <a:pt x="63" y="34"/>
                  </a:lnTo>
                  <a:lnTo>
                    <a:pt x="66" y="38"/>
                  </a:lnTo>
                  <a:lnTo>
                    <a:pt x="66" y="41"/>
                  </a:lnTo>
                  <a:lnTo>
                    <a:pt x="67" y="48"/>
                  </a:lnTo>
                  <a:lnTo>
                    <a:pt x="68" y="53"/>
                  </a:lnTo>
                  <a:lnTo>
                    <a:pt x="69" y="58"/>
                  </a:lnTo>
                  <a:lnTo>
                    <a:pt x="74" y="64"/>
                  </a:lnTo>
                  <a:lnTo>
                    <a:pt x="80" y="69"/>
                  </a:lnTo>
                  <a:lnTo>
                    <a:pt x="85" y="76"/>
                  </a:lnTo>
                  <a:lnTo>
                    <a:pt x="93" y="82"/>
                  </a:lnTo>
                  <a:lnTo>
                    <a:pt x="104" y="89"/>
                  </a:lnTo>
                  <a:lnTo>
                    <a:pt x="119" y="97"/>
                  </a:lnTo>
                  <a:lnTo>
                    <a:pt x="125" y="98"/>
                  </a:lnTo>
                  <a:lnTo>
                    <a:pt x="133" y="100"/>
                  </a:lnTo>
                  <a:lnTo>
                    <a:pt x="146" y="104"/>
                  </a:lnTo>
                  <a:lnTo>
                    <a:pt x="158" y="107"/>
                  </a:lnTo>
                  <a:lnTo>
                    <a:pt x="169" y="108"/>
                  </a:lnTo>
                  <a:lnTo>
                    <a:pt x="182" y="110"/>
                  </a:lnTo>
                  <a:lnTo>
                    <a:pt x="192" y="111"/>
                  </a:lnTo>
                  <a:lnTo>
                    <a:pt x="201" y="110"/>
                  </a:lnTo>
                  <a:lnTo>
                    <a:pt x="212" y="108"/>
                  </a:lnTo>
                  <a:lnTo>
                    <a:pt x="221" y="107"/>
                  </a:lnTo>
                  <a:lnTo>
                    <a:pt x="229" y="106"/>
                  </a:lnTo>
                  <a:lnTo>
                    <a:pt x="235" y="104"/>
                  </a:lnTo>
                  <a:lnTo>
                    <a:pt x="243" y="104"/>
                  </a:lnTo>
                  <a:lnTo>
                    <a:pt x="249" y="104"/>
                  </a:lnTo>
                  <a:lnTo>
                    <a:pt x="254" y="103"/>
                  </a:lnTo>
                  <a:lnTo>
                    <a:pt x="257" y="103"/>
                  </a:lnTo>
                  <a:lnTo>
                    <a:pt x="259" y="104"/>
                  </a:lnTo>
                  <a:lnTo>
                    <a:pt x="263" y="108"/>
                  </a:lnTo>
                  <a:lnTo>
                    <a:pt x="263" y="110"/>
                  </a:lnTo>
                  <a:lnTo>
                    <a:pt x="263" y="111"/>
                  </a:lnTo>
                  <a:lnTo>
                    <a:pt x="262" y="112"/>
                  </a:lnTo>
                  <a:lnTo>
                    <a:pt x="259" y="116"/>
                  </a:lnTo>
                  <a:lnTo>
                    <a:pt x="259" y="117"/>
                  </a:lnTo>
                  <a:lnTo>
                    <a:pt x="256" y="121"/>
                  </a:lnTo>
                  <a:lnTo>
                    <a:pt x="256" y="123"/>
                  </a:lnTo>
                  <a:lnTo>
                    <a:pt x="254" y="124"/>
                  </a:lnTo>
                  <a:lnTo>
                    <a:pt x="252" y="128"/>
                  </a:lnTo>
                  <a:lnTo>
                    <a:pt x="251" y="129"/>
                  </a:lnTo>
                  <a:lnTo>
                    <a:pt x="252" y="132"/>
                  </a:lnTo>
                  <a:lnTo>
                    <a:pt x="255" y="132"/>
                  </a:lnTo>
                  <a:lnTo>
                    <a:pt x="256" y="133"/>
                  </a:lnTo>
                  <a:lnTo>
                    <a:pt x="257" y="137"/>
                  </a:lnTo>
                  <a:lnTo>
                    <a:pt x="262" y="137"/>
                  </a:lnTo>
                  <a:lnTo>
                    <a:pt x="264" y="137"/>
                  </a:lnTo>
                  <a:lnTo>
                    <a:pt x="271" y="140"/>
                  </a:lnTo>
                  <a:lnTo>
                    <a:pt x="278" y="140"/>
                  </a:lnTo>
                  <a:lnTo>
                    <a:pt x="281" y="144"/>
                  </a:lnTo>
                  <a:lnTo>
                    <a:pt x="287" y="145"/>
                  </a:lnTo>
                  <a:lnTo>
                    <a:pt x="292" y="145"/>
                  </a:lnTo>
                  <a:lnTo>
                    <a:pt x="296" y="146"/>
                  </a:lnTo>
                  <a:lnTo>
                    <a:pt x="300" y="149"/>
                  </a:lnTo>
                  <a:lnTo>
                    <a:pt x="305" y="149"/>
                  </a:lnTo>
                  <a:lnTo>
                    <a:pt x="309" y="150"/>
                  </a:lnTo>
                  <a:lnTo>
                    <a:pt x="314" y="150"/>
                  </a:lnTo>
                  <a:lnTo>
                    <a:pt x="318" y="152"/>
                  </a:lnTo>
                  <a:lnTo>
                    <a:pt x="323" y="150"/>
                  </a:lnTo>
                  <a:lnTo>
                    <a:pt x="328" y="150"/>
                  </a:lnTo>
                  <a:lnTo>
                    <a:pt x="336" y="149"/>
                  </a:lnTo>
                  <a:lnTo>
                    <a:pt x="341" y="149"/>
                  </a:lnTo>
                  <a:lnTo>
                    <a:pt x="336" y="149"/>
                  </a:lnTo>
                  <a:lnTo>
                    <a:pt x="329" y="150"/>
                  </a:lnTo>
                  <a:lnTo>
                    <a:pt x="316" y="153"/>
                  </a:lnTo>
                  <a:lnTo>
                    <a:pt x="303" y="156"/>
                  </a:lnTo>
                  <a:lnTo>
                    <a:pt x="291" y="154"/>
                  </a:lnTo>
                  <a:lnTo>
                    <a:pt x="277" y="154"/>
                  </a:lnTo>
                  <a:lnTo>
                    <a:pt x="264" y="153"/>
                  </a:lnTo>
                  <a:lnTo>
                    <a:pt x="249" y="152"/>
                  </a:lnTo>
                  <a:lnTo>
                    <a:pt x="235" y="150"/>
                  </a:lnTo>
                  <a:lnTo>
                    <a:pt x="218" y="148"/>
                  </a:lnTo>
                  <a:lnTo>
                    <a:pt x="205" y="145"/>
                  </a:lnTo>
                  <a:lnTo>
                    <a:pt x="190" y="141"/>
                  </a:lnTo>
                  <a:lnTo>
                    <a:pt x="177" y="137"/>
                  </a:lnTo>
                  <a:lnTo>
                    <a:pt x="161" y="135"/>
                  </a:lnTo>
                  <a:lnTo>
                    <a:pt x="148" y="131"/>
                  </a:lnTo>
                  <a:lnTo>
                    <a:pt x="135" y="125"/>
                  </a:lnTo>
                  <a:lnTo>
                    <a:pt x="120" y="121"/>
                  </a:lnTo>
                  <a:lnTo>
                    <a:pt x="117" y="119"/>
                  </a:lnTo>
                  <a:lnTo>
                    <a:pt x="110" y="116"/>
                  </a:lnTo>
                  <a:lnTo>
                    <a:pt x="99" y="112"/>
                  </a:lnTo>
                  <a:lnTo>
                    <a:pt x="90" y="107"/>
                  </a:lnTo>
                  <a:lnTo>
                    <a:pt x="80" y="102"/>
                  </a:lnTo>
                  <a:lnTo>
                    <a:pt x="73" y="95"/>
                  </a:lnTo>
                  <a:lnTo>
                    <a:pt x="66" y="90"/>
                  </a:lnTo>
                  <a:lnTo>
                    <a:pt x="59" y="86"/>
                  </a:lnTo>
                  <a:lnTo>
                    <a:pt x="53" y="78"/>
                  </a:lnTo>
                  <a:lnTo>
                    <a:pt x="49" y="74"/>
                  </a:lnTo>
                  <a:lnTo>
                    <a:pt x="47" y="68"/>
                  </a:lnTo>
                  <a:lnTo>
                    <a:pt x="44" y="64"/>
                  </a:lnTo>
                  <a:lnTo>
                    <a:pt x="42" y="57"/>
                  </a:lnTo>
                  <a:lnTo>
                    <a:pt x="41" y="51"/>
                  </a:lnTo>
                  <a:lnTo>
                    <a:pt x="41" y="45"/>
                  </a:lnTo>
                  <a:lnTo>
                    <a:pt x="44" y="40"/>
                  </a:lnTo>
                  <a:lnTo>
                    <a:pt x="45" y="35"/>
                  </a:lnTo>
                  <a:lnTo>
                    <a:pt x="46" y="32"/>
                  </a:lnTo>
                  <a:lnTo>
                    <a:pt x="45" y="31"/>
                  </a:lnTo>
                  <a:lnTo>
                    <a:pt x="47" y="30"/>
                  </a:lnTo>
                  <a:lnTo>
                    <a:pt x="46" y="27"/>
                  </a:lnTo>
                  <a:lnTo>
                    <a:pt x="45" y="26"/>
                  </a:lnTo>
                  <a:lnTo>
                    <a:pt x="44" y="24"/>
                  </a:lnTo>
                  <a:lnTo>
                    <a:pt x="42" y="23"/>
                  </a:lnTo>
                  <a:lnTo>
                    <a:pt x="40" y="20"/>
                  </a:lnTo>
                  <a:lnTo>
                    <a:pt x="37" y="19"/>
                  </a:lnTo>
                  <a:lnTo>
                    <a:pt x="33" y="18"/>
                  </a:lnTo>
                  <a:lnTo>
                    <a:pt x="31" y="14"/>
                  </a:lnTo>
                  <a:lnTo>
                    <a:pt x="25" y="11"/>
                  </a:lnTo>
                  <a:lnTo>
                    <a:pt x="19" y="10"/>
                  </a:lnTo>
                  <a:lnTo>
                    <a:pt x="13" y="6"/>
                  </a:lnTo>
                  <a:lnTo>
                    <a:pt x="8" y="2"/>
                  </a:lnTo>
                  <a:lnTo>
                    <a:pt x="0" y="0"/>
                  </a:lnTo>
                  <a:lnTo>
                    <a:pt x="3" y="1"/>
                  </a:lnTo>
                  <a:lnTo>
                    <a:pt x="5" y="1"/>
                  </a:lnTo>
                  <a:lnTo>
                    <a:pt x="6" y="2"/>
                  </a:lnTo>
                  <a:lnTo>
                    <a:pt x="11" y="2"/>
                  </a:lnTo>
                  <a:lnTo>
                    <a:pt x="13" y="3"/>
                  </a:lnTo>
                  <a:lnTo>
                    <a:pt x="16" y="5"/>
                  </a:lnTo>
                  <a:lnTo>
                    <a:pt x="19" y="7"/>
                  </a:lnTo>
                  <a:lnTo>
                    <a:pt x="22" y="7"/>
                  </a:lnTo>
                  <a:lnTo>
                    <a:pt x="26" y="9"/>
                  </a:lnTo>
                  <a:lnTo>
                    <a:pt x="30" y="9"/>
                  </a:lnTo>
                  <a:lnTo>
                    <a:pt x="32" y="10"/>
                  </a:lnTo>
                  <a:lnTo>
                    <a:pt x="34" y="10"/>
                  </a:lnTo>
                  <a:lnTo>
                    <a:pt x="38" y="11"/>
                  </a:lnTo>
                  <a:lnTo>
                    <a:pt x="39" y="11"/>
                  </a:lnTo>
                </a:path>
              </a:pathLst>
            </a:custGeom>
            <a:solidFill>
              <a:srgbClr val="880688"/>
            </a:solidFill>
            <a:ln w="12700" cap="rnd">
              <a:noFill/>
              <a:round/>
              <a:headEnd/>
              <a:tailEnd/>
            </a:ln>
          </p:spPr>
          <p:txBody>
            <a:bodyPr/>
            <a:lstStyle/>
            <a:p>
              <a:endParaRPr lang="en-GB"/>
            </a:p>
          </p:txBody>
        </p:sp>
        <p:sp>
          <p:nvSpPr>
            <p:cNvPr id="20614" name="Freeform 133"/>
            <p:cNvSpPr>
              <a:spLocks/>
            </p:cNvSpPr>
            <p:nvPr/>
          </p:nvSpPr>
          <p:spPr bwMode="auto">
            <a:xfrm>
              <a:off x="2791" y="2854"/>
              <a:ext cx="342" cy="157"/>
            </a:xfrm>
            <a:custGeom>
              <a:avLst/>
              <a:gdLst>
                <a:gd name="T0" fmla="*/ 48 w 342"/>
                <a:gd name="T1" fmla="*/ 15 h 157"/>
                <a:gd name="T2" fmla="*/ 61 w 342"/>
                <a:gd name="T3" fmla="*/ 28 h 157"/>
                <a:gd name="T4" fmla="*/ 66 w 342"/>
                <a:gd name="T5" fmla="*/ 41 h 157"/>
                <a:gd name="T6" fmla="*/ 69 w 342"/>
                <a:gd name="T7" fmla="*/ 58 h 157"/>
                <a:gd name="T8" fmla="*/ 85 w 342"/>
                <a:gd name="T9" fmla="*/ 76 h 157"/>
                <a:gd name="T10" fmla="*/ 119 w 342"/>
                <a:gd name="T11" fmla="*/ 97 h 157"/>
                <a:gd name="T12" fmla="*/ 146 w 342"/>
                <a:gd name="T13" fmla="*/ 104 h 157"/>
                <a:gd name="T14" fmla="*/ 182 w 342"/>
                <a:gd name="T15" fmla="*/ 110 h 157"/>
                <a:gd name="T16" fmla="*/ 212 w 342"/>
                <a:gd name="T17" fmla="*/ 108 h 157"/>
                <a:gd name="T18" fmla="*/ 235 w 342"/>
                <a:gd name="T19" fmla="*/ 104 h 157"/>
                <a:gd name="T20" fmla="*/ 254 w 342"/>
                <a:gd name="T21" fmla="*/ 103 h 157"/>
                <a:gd name="T22" fmla="*/ 263 w 342"/>
                <a:gd name="T23" fmla="*/ 108 h 157"/>
                <a:gd name="T24" fmla="*/ 262 w 342"/>
                <a:gd name="T25" fmla="*/ 112 h 157"/>
                <a:gd name="T26" fmla="*/ 256 w 342"/>
                <a:gd name="T27" fmla="*/ 121 h 157"/>
                <a:gd name="T28" fmla="*/ 252 w 342"/>
                <a:gd name="T29" fmla="*/ 128 h 157"/>
                <a:gd name="T30" fmla="*/ 255 w 342"/>
                <a:gd name="T31" fmla="*/ 132 h 157"/>
                <a:gd name="T32" fmla="*/ 262 w 342"/>
                <a:gd name="T33" fmla="*/ 137 h 157"/>
                <a:gd name="T34" fmla="*/ 278 w 342"/>
                <a:gd name="T35" fmla="*/ 140 h 157"/>
                <a:gd name="T36" fmla="*/ 292 w 342"/>
                <a:gd name="T37" fmla="*/ 145 h 157"/>
                <a:gd name="T38" fmla="*/ 305 w 342"/>
                <a:gd name="T39" fmla="*/ 149 h 157"/>
                <a:gd name="T40" fmla="*/ 318 w 342"/>
                <a:gd name="T41" fmla="*/ 152 h 157"/>
                <a:gd name="T42" fmla="*/ 336 w 342"/>
                <a:gd name="T43" fmla="*/ 149 h 157"/>
                <a:gd name="T44" fmla="*/ 329 w 342"/>
                <a:gd name="T45" fmla="*/ 150 h 157"/>
                <a:gd name="T46" fmla="*/ 291 w 342"/>
                <a:gd name="T47" fmla="*/ 154 h 157"/>
                <a:gd name="T48" fmla="*/ 249 w 342"/>
                <a:gd name="T49" fmla="*/ 152 h 157"/>
                <a:gd name="T50" fmla="*/ 205 w 342"/>
                <a:gd name="T51" fmla="*/ 145 h 157"/>
                <a:gd name="T52" fmla="*/ 161 w 342"/>
                <a:gd name="T53" fmla="*/ 135 h 157"/>
                <a:gd name="T54" fmla="*/ 120 w 342"/>
                <a:gd name="T55" fmla="*/ 121 h 157"/>
                <a:gd name="T56" fmla="*/ 99 w 342"/>
                <a:gd name="T57" fmla="*/ 112 h 157"/>
                <a:gd name="T58" fmla="*/ 73 w 342"/>
                <a:gd name="T59" fmla="*/ 95 h 157"/>
                <a:gd name="T60" fmla="*/ 53 w 342"/>
                <a:gd name="T61" fmla="*/ 78 h 157"/>
                <a:gd name="T62" fmla="*/ 44 w 342"/>
                <a:gd name="T63" fmla="*/ 64 h 157"/>
                <a:gd name="T64" fmla="*/ 41 w 342"/>
                <a:gd name="T65" fmla="*/ 45 h 157"/>
                <a:gd name="T66" fmla="*/ 46 w 342"/>
                <a:gd name="T67" fmla="*/ 32 h 157"/>
                <a:gd name="T68" fmla="*/ 46 w 342"/>
                <a:gd name="T69" fmla="*/ 27 h 157"/>
                <a:gd name="T70" fmla="*/ 42 w 342"/>
                <a:gd name="T71" fmla="*/ 23 h 157"/>
                <a:gd name="T72" fmla="*/ 33 w 342"/>
                <a:gd name="T73" fmla="*/ 18 h 157"/>
                <a:gd name="T74" fmla="*/ 19 w 342"/>
                <a:gd name="T75" fmla="*/ 10 h 157"/>
                <a:gd name="T76" fmla="*/ 0 w 342"/>
                <a:gd name="T77" fmla="*/ 0 h 157"/>
                <a:gd name="T78" fmla="*/ 6 w 342"/>
                <a:gd name="T79" fmla="*/ 2 h 157"/>
                <a:gd name="T80" fmla="*/ 16 w 342"/>
                <a:gd name="T81" fmla="*/ 5 h 157"/>
                <a:gd name="T82" fmla="*/ 26 w 342"/>
                <a:gd name="T83" fmla="*/ 9 h 157"/>
                <a:gd name="T84" fmla="*/ 34 w 342"/>
                <a:gd name="T85" fmla="*/ 10 h 157"/>
                <a:gd name="T86" fmla="*/ 39 w 342"/>
                <a:gd name="T87" fmla="*/ 11 h 15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42"/>
                <a:gd name="T133" fmla="*/ 0 h 157"/>
                <a:gd name="T134" fmla="*/ 342 w 342"/>
                <a:gd name="T135" fmla="*/ 157 h 15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42" h="157">
                  <a:moveTo>
                    <a:pt x="39" y="11"/>
                  </a:moveTo>
                  <a:lnTo>
                    <a:pt x="44" y="14"/>
                  </a:lnTo>
                  <a:lnTo>
                    <a:pt x="48" y="15"/>
                  </a:lnTo>
                  <a:lnTo>
                    <a:pt x="54" y="19"/>
                  </a:lnTo>
                  <a:lnTo>
                    <a:pt x="57" y="23"/>
                  </a:lnTo>
                  <a:lnTo>
                    <a:pt x="61" y="28"/>
                  </a:lnTo>
                  <a:lnTo>
                    <a:pt x="63" y="34"/>
                  </a:lnTo>
                  <a:lnTo>
                    <a:pt x="66" y="38"/>
                  </a:lnTo>
                  <a:lnTo>
                    <a:pt x="66" y="41"/>
                  </a:lnTo>
                  <a:lnTo>
                    <a:pt x="67" y="48"/>
                  </a:lnTo>
                  <a:lnTo>
                    <a:pt x="68" y="53"/>
                  </a:lnTo>
                  <a:lnTo>
                    <a:pt x="69" y="58"/>
                  </a:lnTo>
                  <a:lnTo>
                    <a:pt x="74" y="64"/>
                  </a:lnTo>
                  <a:lnTo>
                    <a:pt x="80" y="69"/>
                  </a:lnTo>
                  <a:lnTo>
                    <a:pt x="85" y="76"/>
                  </a:lnTo>
                  <a:lnTo>
                    <a:pt x="93" y="82"/>
                  </a:lnTo>
                  <a:lnTo>
                    <a:pt x="104" y="89"/>
                  </a:lnTo>
                  <a:lnTo>
                    <a:pt x="119" y="97"/>
                  </a:lnTo>
                  <a:lnTo>
                    <a:pt x="125" y="98"/>
                  </a:lnTo>
                  <a:lnTo>
                    <a:pt x="133" y="100"/>
                  </a:lnTo>
                  <a:lnTo>
                    <a:pt x="146" y="104"/>
                  </a:lnTo>
                  <a:lnTo>
                    <a:pt x="158" y="107"/>
                  </a:lnTo>
                  <a:lnTo>
                    <a:pt x="169" y="108"/>
                  </a:lnTo>
                  <a:lnTo>
                    <a:pt x="182" y="110"/>
                  </a:lnTo>
                  <a:lnTo>
                    <a:pt x="192" y="111"/>
                  </a:lnTo>
                  <a:lnTo>
                    <a:pt x="201" y="110"/>
                  </a:lnTo>
                  <a:lnTo>
                    <a:pt x="212" y="108"/>
                  </a:lnTo>
                  <a:lnTo>
                    <a:pt x="221" y="107"/>
                  </a:lnTo>
                  <a:lnTo>
                    <a:pt x="229" y="106"/>
                  </a:lnTo>
                  <a:lnTo>
                    <a:pt x="235" y="104"/>
                  </a:lnTo>
                  <a:lnTo>
                    <a:pt x="243" y="104"/>
                  </a:lnTo>
                  <a:lnTo>
                    <a:pt x="249" y="104"/>
                  </a:lnTo>
                  <a:lnTo>
                    <a:pt x="254" y="103"/>
                  </a:lnTo>
                  <a:lnTo>
                    <a:pt x="257" y="103"/>
                  </a:lnTo>
                  <a:lnTo>
                    <a:pt x="259" y="104"/>
                  </a:lnTo>
                  <a:lnTo>
                    <a:pt x="263" y="108"/>
                  </a:lnTo>
                  <a:lnTo>
                    <a:pt x="263" y="110"/>
                  </a:lnTo>
                  <a:lnTo>
                    <a:pt x="263" y="111"/>
                  </a:lnTo>
                  <a:lnTo>
                    <a:pt x="262" y="112"/>
                  </a:lnTo>
                  <a:lnTo>
                    <a:pt x="259" y="116"/>
                  </a:lnTo>
                  <a:lnTo>
                    <a:pt x="259" y="117"/>
                  </a:lnTo>
                  <a:lnTo>
                    <a:pt x="256" y="121"/>
                  </a:lnTo>
                  <a:lnTo>
                    <a:pt x="256" y="123"/>
                  </a:lnTo>
                  <a:lnTo>
                    <a:pt x="254" y="124"/>
                  </a:lnTo>
                  <a:lnTo>
                    <a:pt x="252" y="128"/>
                  </a:lnTo>
                  <a:lnTo>
                    <a:pt x="251" y="129"/>
                  </a:lnTo>
                  <a:lnTo>
                    <a:pt x="252" y="132"/>
                  </a:lnTo>
                  <a:lnTo>
                    <a:pt x="255" y="132"/>
                  </a:lnTo>
                  <a:lnTo>
                    <a:pt x="256" y="133"/>
                  </a:lnTo>
                  <a:lnTo>
                    <a:pt x="257" y="137"/>
                  </a:lnTo>
                  <a:lnTo>
                    <a:pt x="262" y="137"/>
                  </a:lnTo>
                  <a:lnTo>
                    <a:pt x="264" y="137"/>
                  </a:lnTo>
                  <a:lnTo>
                    <a:pt x="271" y="140"/>
                  </a:lnTo>
                  <a:lnTo>
                    <a:pt x="278" y="140"/>
                  </a:lnTo>
                  <a:lnTo>
                    <a:pt x="281" y="144"/>
                  </a:lnTo>
                  <a:lnTo>
                    <a:pt x="287" y="145"/>
                  </a:lnTo>
                  <a:lnTo>
                    <a:pt x="292" y="145"/>
                  </a:lnTo>
                  <a:lnTo>
                    <a:pt x="296" y="146"/>
                  </a:lnTo>
                  <a:lnTo>
                    <a:pt x="300" y="149"/>
                  </a:lnTo>
                  <a:lnTo>
                    <a:pt x="305" y="149"/>
                  </a:lnTo>
                  <a:lnTo>
                    <a:pt x="309" y="150"/>
                  </a:lnTo>
                  <a:lnTo>
                    <a:pt x="314" y="150"/>
                  </a:lnTo>
                  <a:lnTo>
                    <a:pt x="318" y="152"/>
                  </a:lnTo>
                  <a:lnTo>
                    <a:pt x="323" y="150"/>
                  </a:lnTo>
                  <a:lnTo>
                    <a:pt x="328" y="150"/>
                  </a:lnTo>
                  <a:lnTo>
                    <a:pt x="336" y="149"/>
                  </a:lnTo>
                  <a:lnTo>
                    <a:pt x="341" y="149"/>
                  </a:lnTo>
                  <a:lnTo>
                    <a:pt x="336" y="149"/>
                  </a:lnTo>
                  <a:lnTo>
                    <a:pt x="329" y="150"/>
                  </a:lnTo>
                  <a:lnTo>
                    <a:pt x="316" y="153"/>
                  </a:lnTo>
                  <a:lnTo>
                    <a:pt x="303" y="156"/>
                  </a:lnTo>
                  <a:lnTo>
                    <a:pt x="291" y="154"/>
                  </a:lnTo>
                  <a:lnTo>
                    <a:pt x="277" y="154"/>
                  </a:lnTo>
                  <a:lnTo>
                    <a:pt x="264" y="153"/>
                  </a:lnTo>
                  <a:lnTo>
                    <a:pt x="249" y="152"/>
                  </a:lnTo>
                  <a:lnTo>
                    <a:pt x="235" y="150"/>
                  </a:lnTo>
                  <a:lnTo>
                    <a:pt x="218" y="148"/>
                  </a:lnTo>
                  <a:lnTo>
                    <a:pt x="205" y="145"/>
                  </a:lnTo>
                  <a:lnTo>
                    <a:pt x="190" y="141"/>
                  </a:lnTo>
                  <a:lnTo>
                    <a:pt x="177" y="137"/>
                  </a:lnTo>
                  <a:lnTo>
                    <a:pt x="161" y="135"/>
                  </a:lnTo>
                  <a:lnTo>
                    <a:pt x="148" y="131"/>
                  </a:lnTo>
                  <a:lnTo>
                    <a:pt x="135" y="125"/>
                  </a:lnTo>
                  <a:lnTo>
                    <a:pt x="120" y="121"/>
                  </a:lnTo>
                  <a:lnTo>
                    <a:pt x="117" y="119"/>
                  </a:lnTo>
                  <a:lnTo>
                    <a:pt x="110" y="116"/>
                  </a:lnTo>
                  <a:lnTo>
                    <a:pt x="99" y="112"/>
                  </a:lnTo>
                  <a:lnTo>
                    <a:pt x="90" y="107"/>
                  </a:lnTo>
                  <a:lnTo>
                    <a:pt x="80" y="102"/>
                  </a:lnTo>
                  <a:lnTo>
                    <a:pt x="73" y="95"/>
                  </a:lnTo>
                  <a:lnTo>
                    <a:pt x="66" y="90"/>
                  </a:lnTo>
                  <a:lnTo>
                    <a:pt x="59" y="86"/>
                  </a:lnTo>
                  <a:lnTo>
                    <a:pt x="53" y="78"/>
                  </a:lnTo>
                  <a:lnTo>
                    <a:pt x="49" y="74"/>
                  </a:lnTo>
                  <a:lnTo>
                    <a:pt x="47" y="68"/>
                  </a:lnTo>
                  <a:lnTo>
                    <a:pt x="44" y="64"/>
                  </a:lnTo>
                  <a:lnTo>
                    <a:pt x="42" y="57"/>
                  </a:lnTo>
                  <a:lnTo>
                    <a:pt x="41" y="51"/>
                  </a:lnTo>
                  <a:lnTo>
                    <a:pt x="41" y="45"/>
                  </a:lnTo>
                  <a:lnTo>
                    <a:pt x="44" y="40"/>
                  </a:lnTo>
                  <a:lnTo>
                    <a:pt x="45" y="35"/>
                  </a:lnTo>
                  <a:lnTo>
                    <a:pt x="46" y="32"/>
                  </a:lnTo>
                  <a:lnTo>
                    <a:pt x="45" y="31"/>
                  </a:lnTo>
                  <a:lnTo>
                    <a:pt x="47" y="30"/>
                  </a:lnTo>
                  <a:lnTo>
                    <a:pt x="46" y="27"/>
                  </a:lnTo>
                  <a:lnTo>
                    <a:pt x="45" y="26"/>
                  </a:lnTo>
                  <a:lnTo>
                    <a:pt x="44" y="24"/>
                  </a:lnTo>
                  <a:lnTo>
                    <a:pt x="42" y="23"/>
                  </a:lnTo>
                  <a:lnTo>
                    <a:pt x="40" y="20"/>
                  </a:lnTo>
                  <a:lnTo>
                    <a:pt x="37" y="19"/>
                  </a:lnTo>
                  <a:lnTo>
                    <a:pt x="33" y="18"/>
                  </a:lnTo>
                  <a:lnTo>
                    <a:pt x="31" y="14"/>
                  </a:lnTo>
                  <a:lnTo>
                    <a:pt x="25" y="11"/>
                  </a:lnTo>
                  <a:lnTo>
                    <a:pt x="19" y="10"/>
                  </a:lnTo>
                  <a:lnTo>
                    <a:pt x="13" y="6"/>
                  </a:lnTo>
                  <a:lnTo>
                    <a:pt x="8" y="2"/>
                  </a:lnTo>
                  <a:lnTo>
                    <a:pt x="0" y="0"/>
                  </a:lnTo>
                  <a:lnTo>
                    <a:pt x="3" y="1"/>
                  </a:lnTo>
                  <a:lnTo>
                    <a:pt x="5" y="1"/>
                  </a:lnTo>
                  <a:lnTo>
                    <a:pt x="6" y="2"/>
                  </a:lnTo>
                  <a:lnTo>
                    <a:pt x="11" y="2"/>
                  </a:lnTo>
                  <a:lnTo>
                    <a:pt x="13" y="3"/>
                  </a:lnTo>
                  <a:lnTo>
                    <a:pt x="16" y="5"/>
                  </a:lnTo>
                  <a:lnTo>
                    <a:pt x="19" y="7"/>
                  </a:lnTo>
                  <a:lnTo>
                    <a:pt x="22" y="7"/>
                  </a:lnTo>
                  <a:lnTo>
                    <a:pt x="26" y="9"/>
                  </a:lnTo>
                  <a:lnTo>
                    <a:pt x="30" y="9"/>
                  </a:lnTo>
                  <a:lnTo>
                    <a:pt x="32" y="10"/>
                  </a:lnTo>
                  <a:lnTo>
                    <a:pt x="34" y="10"/>
                  </a:lnTo>
                  <a:lnTo>
                    <a:pt x="38" y="11"/>
                  </a:lnTo>
                  <a:lnTo>
                    <a:pt x="39" y="11"/>
                  </a:lnTo>
                </a:path>
              </a:pathLst>
            </a:custGeom>
            <a:noFill/>
            <a:ln w="12700" cap="rnd">
              <a:solidFill>
                <a:srgbClr val="880688"/>
              </a:solidFill>
              <a:round/>
              <a:headEnd/>
              <a:tailEnd/>
            </a:ln>
          </p:spPr>
          <p:txBody>
            <a:bodyPr/>
            <a:lstStyle/>
            <a:p>
              <a:endParaRPr lang="en-GB"/>
            </a:p>
          </p:txBody>
        </p:sp>
        <p:sp>
          <p:nvSpPr>
            <p:cNvPr id="20615" name="Freeform 134"/>
            <p:cNvSpPr>
              <a:spLocks/>
            </p:cNvSpPr>
            <p:nvPr/>
          </p:nvSpPr>
          <p:spPr bwMode="auto">
            <a:xfrm>
              <a:off x="2581" y="2750"/>
              <a:ext cx="110" cy="38"/>
            </a:xfrm>
            <a:custGeom>
              <a:avLst/>
              <a:gdLst>
                <a:gd name="T0" fmla="*/ 25 w 110"/>
                <a:gd name="T1" fmla="*/ 33 h 38"/>
                <a:gd name="T2" fmla="*/ 22 w 110"/>
                <a:gd name="T3" fmla="*/ 34 h 38"/>
                <a:gd name="T4" fmla="*/ 15 w 110"/>
                <a:gd name="T5" fmla="*/ 34 h 38"/>
                <a:gd name="T6" fmla="*/ 8 w 110"/>
                <a:gd name="T7" fmla="*/ 34 h 38"/>
                <a:gd name="T8" fmla="*/ 4 w 110"/>
                <a:gd name="T9" fmla="*/ 33 h 38"/>
                <a:gd name="T10" fmla="*/ 1 w 110"/>
                <a:gd name="T11" fmla="*/ 30 h 38"/>
                <a:gd name="T12" fmla="*/ 0 w 110"/>
                <a:gd name="T13" fmla="*/ 26 h 38"/>
                <a:gd name="T14" fmla="*/ 4 w 110"/>
                <a:gd name="T15" fmla="*/ 22 h 38"/>
                <a:gd name="T16" fmla="*/ 2 w 110"/>
                <a:gd name="T17" fmla="*/ 26 h 38"/>
                <a:gd name="T18" fmla="*/ 5 w 110"/>
                <a:gd name="T19" fmla="*/ 29 h 38"/>
                <a:gd name="T20" fmla="*/ 10 w 110"/>
                <a:gd name="T21" fmla="*/ 30 h 38"/>
                <a:gd name="T22" fmla="*/ 14 w 110"/>
                <a:gd name="T23" fmla="*/ 31 h 38"/>
                <a:gd name="T24" fmla="*/ 24 w 110"/>
                <a:gd name="T25" fmla="*/ 31 h 38"/>
                <a:gd name="T26" fmla="*/ 28 w 110"/>
                <a:gd name="T27" fmla="*/ 31 h 38"/>
                <a:gd name="T28" fmla="*/ 31 w 110"/>
                <a:gd name="T29" fmla="*/ 29 h 38"/>
                <a:gd name="T30" fmla="*/ 35 w 110"/>
                <a:gd name="T31" fmla="*/ 30 h 38"/>
                <a:gd name="T32" fmla="*/ 41 w 110"/>
                <a:gd name="T33" fmla="*/ 26 h 38"/>
                <a:gd name="T34" fmla="*/ 48 w 110"/>
                <a:gd name="T35" fmla="*/ 25 h 38"/>
                <a:gd name="T36" fmla="*/ 56 w 110"/>
                <a:gd name="T37" fmla="*/ 22 h 38"/>
                <a:gd name="T38" fmla="*/ 65 w 110"/>
                <a:gd name="T39" fmla="*/ 19 h 38"/>
                <a:gd name="T40" fmla="*/ 73 w 110"/>
                <a:gd name="T41" fmla="*/ 17 h 38"/>
                <a:gd name="T42" fmla="*/ 80 w 110"/>
                <a:gd name="T43" fmla="*/ 14 h 38"/>
                <a:gd name="T44" fmla="*/ 87 w 110"/>
                <a:gd name="T45" fmla="*/ 14 h 38"/>
                <a:gd name="T46" fmla="*/ 90 w 110"/>
                <a:gd name="T47" fmla="*/ 11 h 38"/>
                <a:gd name="T48" fmla="*/ 94 w 110"/>
                <a:gd name="T49" fmla="*/ 10 h 38"/>
                <a:gd name="T50" fmla="*/ 94 w 110"/>
                <a:gd name="T51" fmla="*/ 7 h 38"/>
                <a:gd name="T52" fmla="*/ 92 w 110"/>
                <a:gd name="T53" fmla="*/ 3 h 38"/>
                <a:gd name="T54" fmla="*/ 87 w 110"/>
                <a:gd name="T55" fmla="*/ 2 h 38"/>
                <a:gd name="T56" fmla="*/ 82 w 110"/>
                <a:gd name="T57" fmla="*/ 2 h 38"/>
                <a:gd name="T58" fmla="*/ 75 w 110"/>
                <a:gd name="T59" fmla="*/ 1 h 38"/>
                <a:gd name="T60" fmla="*/ 80 w 110"/>
                <a:gd name="T61" fmla="*/ 0 h 38"/>
                <a:gd name="T62" fmla="*/ 86 w 110"/>
                <a:gd name="T63" fmla="*/ 1 h 38"/>
                <a:gd name="T64" fmla="*/ 92 w 110"/>
                <a:gd name="T65" fmla="*/ 1 h 38"/>
                <a:gd name="T66" fmla="*/ 97 w 110"/>
                <a:gd name="T67" fmla="*/ 2 h 38"/>
                <a:gd name="T68" fmla="*/ 98 w 110"/>
                <a:gd name="T69" fmla="*/ 6 h 38"/>
                <a:gd name="T70" fmla="*/ 99 w 110"/>
                <a:gd name="T71" fmla="*/ 7 h 38"/>
                <a:gd name="T72" fmla="*/ 98 w 110"/>
                <a:gd name="T73" fmla="*/ 10 h 38"/>
                <a:gd name="T74" fmla="*/ 93 w 110"/>
                <a:gd name="T75" fmla="*/ 11 h 38"/>
                <a:gd name="T76" fmla="*/ 106 w 110"/>
                <a:gd name="T77" fmla="*/ 17 h 38"/>
                <a:gd name="T78" fmla="*/ 99 w 110"/>
                <a:gd name="T79" fmla="*/ 15 h 38"/>
                <a:gd name="T80" fmla="*/ 94 w 110"/>
                <a:gd name="T81" fmla="*/ 14 h 38"/>
                <a:gd name="T82" fmla="*/ 89 w 110"/>
                <a:gd name="T83" fmla="*/ 13 h 38"/>
                <a:gd name="T84" fmla="*/ 83 w 110"/>
                <a:gd name="T85" fmla="*/ 17 h 38"/>
                <a:gd name="T86" fmla="*/ 77 w 110"/>
                <a:gd name="T87" fmla="*/ 17 h 38"/>
                <a:gd name="T88" fmla="*/ 70 w 110"/>
                <a:gd name="T89" fmla="*/ 19 h 38"/>
                <a:gd name="T90" fmla="*/ 63 w 110"/>
                <a:gd name="T91" fmla="*/ 21 h 38"/>
                <a:gd name="T92" fmla="*/ 56 w 110"/>
                <a:gd name="T93" fmla="*/ 23 h 38"/>
                <a:gd name="T94" fmla="*/ 50 w 110"/>
                <a:gd name="T95" fmla="*/ 26 h 38"/>
                <a:gd name="T96" fmla="*/ 44 w 110"/>
                <a:gd name="T97" fmla="*/ 27 h 38"/>
                <a:gd name="T98" fmla="*/ 37 w 110"/>
                <a:gd name="T99" fmla="*/ 29 h 38"/>
                <a:gd name="T100" fmla="*/ 33 w 110"/>
                <a:gd name="T101" fmla="*/ 30 h 38"/>
                <a:gd name="T102" fmla="*/ 33 w 110"/>
                <a:gd name="T103" fmla="*/ 33 h 38"/>
                <a:gd name="T104" fmla="*/ 36 w 110"/>
                <a:gd name="T105" fmla="*/ 35 h 38"/>
                <a:gd name="T106" fmla="*/ 41 w 110"/>
                <a:gd name="T107" fmla="*/ 37 h 38"/>
                <a:gd name="T108" fmla="*/ 28 w 110"/>
                <a:gd name="T109" fmla="*/ 33 h 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10"/>
                <a:gd name="T166" fmla="*/ 0 h 38"/>
                <a:gd name="T167" fmla="*/ 110 w 110"/>
                <a:gd name="T168" fmla="*/ 38 h 3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10" h="38">
                  <a:moveTo>
                    <a:pt x="28" y="33"/>
                  </a:moveTo>
                  <a:lnTo>
                    <a:pt x="25" y="33"/>
                  </a:lnTo>
                  <a:lnTo>
                    <a:pt x="24" y="33"/>
                  </a:lnTo>
                  <a:lnTo>
                    <a:pt x="22" y="34"/>
                  </a:lnTo>
                  <a:lnTo>
                    <a:pt x="18" y="35"/>
                  </a:lnTo>
                  <a:lnTo>
                    <a:pt x="15" y="34"/>
                  </a:lnTo>
                  <a:lnTo>
                    <a:pt x="12" y="35"/>
                  </a:lnTo>
                  <a:lnTo>
                    <a:pt x="8" y="34"/>
                  </a:lnTo>
                  <a:lnTo>
                    <a:pt x="7" y="33"/>
                  </a:lnTo>
                  <a:lnTo>
                    <a:pt x="4" y="33"/>
                  </a:lnTo>
                  <a:lnTo>
                    <a:pt x="2" y="30"/>
                  </a:lnTo>
                  <a:lnTo>
                    <a:pt x="1" y="30"/>
                  </a:lnTo>
                  <a:lnTo>
                    <a:pt x="0" y="27"/>
                  </a:lnTo>
                  <a:lnTo>
                    <a:pt x="0" y="26"/>
                  </a:lnTo>
                  <a:lnTo>
                    <a:pt x="1" y="23"/>
                  </a:lnTo>
                  <a:lnTo>
                    <a:pt x="4" y="22"/>
                  </a:lnTo>
                  <a:lnTo>
                    <a:pt x="3" y="25"/>
                  </a:lnTo>
                  <a:lnTo>
                    <a:pt x="2" y="26"/>
                  </a:lnTo>
                  <a:lnTo>
                    <a:pt x="4" y="27"/>
                  </a:lnTo>
                  <a:lnTo>
                    <a:pt x="5" y="29"/>
                  </a:lnTo>
                  <a:lnTo>
                    <a:pt x="8" y="30"/>
                  </a:lnTo>
                  <a:lnTo>
                    <a:pt x="10" y="30"/>
                  </a:lnTo>
                  <a:lnTo>
                    <a:pt x="11" y="30"/>
                  </a:lnTo>
                  <a:lnTo>
                    <a:pt x="14" y="31"/>
                  </a:lnTo>
                  <a:lnTo>
                    <a:pt x="18" y="31"/>
                  </a:lnTo>
                  <a:lnTo>
                    <a:pt x="24" y="31"/>
                  </a:lnTo>
                  <a:lnTo>
                    <a:pt x="25" y="31"/>
                  </a:lnTo>
                  <a:lnTo>
                    <a:pt x="28" y="31"/>
                  </a:lnTo>
                  <a:lnTo>
                    <a:pt x="29" y="31"/>
                  </a:lnTo>
                  <a:lnTo>
                    <a:pt x="31" y="29"/>
                  </a:lnTo>
                  <a:lnTo>
                    <a:pt x="32" y="30"/>
                  </a:lnTo>
                  <a:lnTo>
                    <a:pt x="35" y="30"/>
                  </a:lnTo>
                  <a:lnTo>
                    <a:pt x="37" y="29"/>
                  </a:lnTo>
                  <a:lnTo>
                    <a:pt x="41" y="26"/>
                  </a:lnTo>
                  <a:lnTo>
                    <a:pt x="44" y="26"/>
                  </a:lnTo>
                  <a:lnTo>
                    <a:pt x="48" y="25"/>
                  </a:lnTo>
                  <a:lnTo>
                    <a:pt x="52" y="23"/>
                  </a:lnTo>
                  <a:lnTo>
                    <a:pt x="56" y="22"/>
                  </a:lnTo>
                  <a:lnTo>
                    <a:pt x="60" y="21"/>
                  </a:lnTo>
                  <a:lnTo>
                    <a:pt x="65" y="19"/>
                  </a:lnTo>
                  <a:lnTo>
                    <a:pt x="69" y="18"/>
                  </a:lnTo>
                  <a:lnTo>
                    <a:pt x="73" y="17"/>
                  </a:lnTo>
                  <a:lnTo>
                    <a:pt x="77" y="15"/>
                  </a:lnTo>
                  <a:lnTo>
                    <a:pt x="80" y="14"/>
                  </a:lnTo>
                  <a:lnTo>
                    <a:pt x="83" y="14"/>
                  </a:lnTo>
                  <a:lnTo>
                    <a:pt x="87" y="14"/>
                  </a:lnTo>
                  <a:lnTo>
                    <a:pt x="87" y="13"/>
                  </a:lnTo>
                  <a:lnTo>
                    <a:pt x="90" y="11"/>
                  </a:lnTo>
                  <a:lnTo>
                    <a:pt x="91" y="11"/>
                  </a:lnTo>
                  <a:lnTo>
                    <a:pt x="94" y="10"/>
                  </a:lnTo>
                  <a:lnTo>
                    <a:pt x="96" y="9"/>
                  </a:lnTo>
                  <a:lnTo>
                    <a:pt x="94" y="7"/>
                  </a:lnTo>
                  <a:lnTo>
                    <a:pt x="93" y="5"/>
                  </a:lnTo>
                  <a:lnTo>
                    <a:pt x="92" y="3"/>
                  </a:lnTo>
                  <a:lnTo>
                    <a:pt x="91" y="3"/>
                  </a:lnTo>
                  <a:lnTo>
                    <a:pt x="87" y="2"/>
                  </a:lnTo>
                  <a:lnTo>
                    <a:pt x="85" y="1"/>
                  </a:lnTo>
                  <a:lnTo>
                    <a:pt x="82" y="2"/>
                  </a:lnTo>
                  <a:lnTo>
                    <a:pt x="80" y="1"/>
                  </a:lnTo>
                  <a:lnTo>
                    <a:pt x="75" y="1"/>
                  </a:lnTo>
                  <a:lnTo>
                    <a:pt x="77" y="1"/>
                  </a:lnTo>
                  <a:lnTo>
                    <a:pt x="80" y="0"/>
                  </a:lnTo>
                  <a:lnTo>
                    <a:pt x="85" y="1"/>
                  </a:lnTo>
                  <a:lnTo>
                    <a:pt x="86" y="1"/>
                  </a:lnTo>
                  <a:lnTo>
                    <a:pt x="90" y="1"/>
                  </a:lnTo>
                  <a:lnTo>
                    <a:pt x="92" y="1"/>
                  </a:lnTo>
                  <a:lnTo>
                    <a:pt x="94" y="3"/>
                  </a:lnTo>
                  <a:lnTo>
                    <a:pt x="97" y="2"/>
                  </a:lnTo>
                  <a:lnTo>
                    <a:pt x="98" y="5"/>
                  </a:lnTo>
                  <a:lnTo>
                    <a:pt x="98" y="6"/>
                  </a:lnTo>
                  <a:lnTo>
                    <a:pt x="100" y="7"/>
                  </a:lnTo>
                  <a:lnTo>
                    <a:pt x="99" y="7"/>
                  </a:lnTo>
                  <a:lnTo>
                    <a:pt x="100" y="9"/>
                  </a:lnTo>
                  <a:lnTo>
                    <a:pt x="98" y="10"/>
                  </a:lnTo>
                  <a:lnTo>
                    <a:pt x="97" y="10"/>
                  </a:lnTo>
                  <a:lnTo>
                    <a:pt x="93" y="11"/>
                  </a:lnTo>
                  <a:lnTo>
                    <a:pt x="109" y="18"/>
                  </a:lnTo>
                  <a:lnTo>
                    <a:pt x="106" y="17"/>
                  </a:lnTo>
                  <a:lnTo>
                    <a:pt x="101" y="15"/>
                  </a:lnTo>
                  <a:lnTo>
                    <a:pt x="99" y="15"/>
                  </a:lnTo>
                  <a:lnTo>
                    <a:pt x="97" y="15"/>
                  </a:lnTo>
                  <a:lnTo>
                    <a:pt x="94" y="14"/>
                  </a:lnTo>
                  <a:lnTo>
                    <a:pt x="91" y="15"/>
                  </a:lnTo>
                  <a:lnTo>
                    <a:pt x="89" y="13"/>
                  </a:lnTo>
                  <a:lnTo>
                    <a:pt x="85" y="15"/>
                  </a:lnTo>
                  <a:lnTo>
                    <a:pt x="83" y="17"/>
                  </a:lnTo>
                  <a:lnTo>
                    <a:pt x="79" y="18"/>
                  </a:lnTo>
                  <a:lnTo>
                    <a:pt x="77" y="17"/>
                  </a:lnTo>
                  <a:lnTo>
                    <a:pt x="72" y="18"/>
                  </a:lnTo>
                  <a:lnTo>
                    <a:pt x="70" y="19"/>
                  </a:lnTo>
                  <a:lnTo>
                    <a:pt x="65" y="21"/>
                  </a:lnTo>
                  <a:lnTo>
                    <a:pt x="63" y="21"/>
                  </a:lnTo>
                  <a:lnTo>
                    <a:pt x="59" y="22"/>
                  </a:lnTo>
                  <a:lnTo>
                    <a:pt x="56" y="23"/>
                  </a:lnTo>
                  <a:lnTo>
                    <a:pt x="53" y="25"/>
                  </a:lnTo>
                  <a:lnTo>
                    <a:pt x="50" y="26"/>
                  </a:lnTo>
                  <a:lnTo>
                    <a:pt x="48" y="26"/>
                  </a:lnTo>
                  <a:lnTo>
                    <a:pt x="44" y="27"/>
                  </a:lnTo>
                  <a:lnTo>
                    <a:pt x="41" y="27"/>
                  </a:lnTo>
                  <a:lnTo>
                    <a:pt x="37" y="29"/>
                  </a:lnTo>
                  <a:lnTo>
                    <a:pt x="35" y="31"/>
                  </a:lnTo>
                  <a:lnTo>
                    <a:pt x="33" y="30"/>
                  </a:lnTo>
                  <a:lnTo>
                    <a:pt x="32" y="31"/>
                  </a:lnTo>
                  <a:lnTo>
                    <a:pt x="33" y="33"/>
                  </a:lnTo>
                  <a:lnTo>
                    <a:pt x="33" y="34"/>
                  </a:lnTo>
                  <a:lnTo>
                    <a:pt x="36" y="35"/>
                  </a:lnTo>
                  <a:lnTo>
                    <a:pt x="38" y="37"/>
                  </a:lnTo>
                  <a:lnTo>
                    <a:pt x="41" y="37"/>
                  </a:lnTo>
                  <a:lnTo>
                    <a:pt x="28" y="33"/>
                  </a:lnTo>
                </a:path>
              </a:pathLst>
            </a:custGeom>
            <a:solidFill>
              <a:srgbClr val="ABABAB"/>
            </a:solidFill>
            <a:ln w="12700" cap="rnd">
              <a:noFill/>
              <a:round/>
              <a:headEnd/>
              <a:tailEnd/>
            </a:ln>
          </p:spPr>
          <p:txBody>
            <a:bodyPr/>
            <a:lstStyle/>
            <a:p>
              <a:endParaRPr lang="en-GB"/>
            </a:p>
          </p:txBody>
        </p:sp>
        <p:sp>
          <p:nvSpPr>
            <p:cNvPr id="20616" name="Freeform 135"/>
            <p:cNvSpPr>
              <a:spLocks/>
            </p:cNvSpPr>
            <p:nvPr/>
          </p:nvSpPr>
          <p:spPr bwMode="auto">
            <a:xfrm>
              <a:off x="2581" y="2750"/>
              <a:ext cx="110" cy="38"/>
            </a:xfrm>
            <a:custGeom>
              <a:avLst/>
              <a:gdLst>
                <a:gd name="T0" fmla="*/ 25 w 110"/>
                <a:gd name="T1" fmla="*/ 33 h 38"/>
                <a:gd name="T2" fmla="*/ 22 w 110"/>
                <a:gd name="T3" fmla="*/ 34 h 38"/>
                <a:gd name="T4" fmla="*/ 15 w 110"/>
                <a:gd name="T5" fmla="*/ 34 h 38"/>
                <a:gd name="T6" fmla="*/ 8 w 110"/>
                <a:gd name="T7" fmla="*/ 34 h 38"/>
                <a:gd name="T8" fmla="*/ 4 w 110"/>
                <a:gd name="T9" fmla="*/ 33 h 38"/>
                <a:gd name="T10" fmla="*/ 1 w 110"/>
                <a:gd name="T11" fmla="*/ 30 h 38"/>
                <a:gd name="T12" fmla="*/ 0 w 110"/>
                <a:gd name="T13" fmla="*/ 26 h 38"/>
                <a:gd name="T14" fmla="*/ 4 w 110"/>
                <a:gd name="T15" fmla="*/ 22 h 38"/>
                <a:gd name="T16" fmla="*/ 2 w 110"/>
                <a:gd name="T17" fmla="*/ 26 h 38"/>
                <a:gd name="T18" fmla="*/ 5 w 110"/>
                <a:gd name="T19" fmla="*/ 29 h 38"/>
                <a:gd name="T20" fmla="*/ 10 w 110"/>
                <a:gd name="T21" fmla="*/ 30 h 38"/>
                <a:gd name="T22" fmla="*/ 14 w 110"/>
                <a:gd name="T23" fmla="*/ 31 h 38"/>
                <a:gd name="T24" fmla="*/ 24 w 110"/>
                <a:gd name="T25" fmla="*/ 31 h 38"/>
                <a:gd name="T26" fmla="*/ 28 w 110"/>
                <a:gd name="T27" fmla="*/ 31 h 38"/>
                <a:gd name="T28" fmla="*/ 31 w 110"/>
                <a:gd name="T29" fmla="*/ 29 h 38"/>
                <a:gd name="T30" fmla="*/ 35 w 110"/>
                <a:gd name="T31" fmla="*/ 30 h 38"/>
                <a:gd name="T32" fmla="*/ 41 w 110"/>
                <a:gd name="T33" fmla="*/ 26 h 38"/>
                <a:gd name="T34" fmla="*/ 48 w 110"/>
                <a:gd name="T35" fmla="*/ 25 h 38"/>
                <a:gd name="T36" fmla="*/ 56 w 110"/>
                <a:gd name="T37" fmla="*/ 22 h 38"/>
                <a:gd name="T38" fmla="*/ 65 w 110"/>
                <a:gd name="T39" fmla="*/ 19 h 38"/>
                <a:gd name="T40" fmla="*/ 73 w 110"/>
                <a:gd name="T41" fmla="*/ 17 h 38"/>
                <a:gd name="T42" fmla="*/ 80 w 110"/>
                <a:gd name="T43" fmla="*/ 14 h 38"/>
                <a:gd name="T44" fmla="*/ 87 w 110"/>
                <a:gd name="T45" fmla="*/ 14 h 38"/>
                <a:gd name="T46" fmla="*/ 90 w 110"/>
                <a:gd name="T47" fmla="*/ 11 h 38"/>
                <a:gd name="T48" fmla="*/ 94 w 110"/>
                <a:gd name="T49" fmla="*/ 10 h 38"/>
                <a:gd name="T50" fmla="*/ 94 w 110"/>
                <a:gd name="T51" fmla="*/ 7 h 38"/>
                <a:gd name="T52" fmla="*/ 92 w 110"/>
                <a:gd name="T53" fmla="*/ 3 h 38"/>
                <a:gd name="T54" fmla="*/ 87 w 110"/>
                <a:gd name="T55" fmla="*/ 2 h 38"/>
                <a:gd name="T56" fmla="*/ 82 w 110"/>
                <a:gd name="T57" fmla="*/ 2 h 38"/>
                <a:gd name="T58" fmla="*/ 75 w 110"/>
                <a:gd name="T59" fmla="*/ 1 h 38"/>
                <a:gd name="T60" fmla="*/ 80 w 110"/>
                <a:gd name="T61" fmla="*/ 0 h 38"/>
                <a:gd name="T62" fmla="*/ 86 w 110"/>
                <a:gd name="T63" fmla="*/ 1 h 38"/>
                <a:gd name="T64" fmla="*/ 92 w 110"/>
                <a:gd name="T65" fmla="*/ 1 h 38"/>
                <a:gd name="T66" fmla="*/ 97 w 110"/>
                <a:gd name="T67" fmla="*/ 2 h 38"/>
                <a:gd name="T68" fmla="*/ 98 w 110"/>
                <a:gd name="T69" fmla="*/ 6 h 38"/>
                <a:gd name="T70" fmla="*/ 99 w 110"/>
                <a:gd name="T71" fmla="*/ 7 h 38"/>
                <a:gd name="T72" fmla="*/ 98 w 110"/>
                <a:gd name="T73" fmla="*/ 10 h 38"/>
                <a:gd name="T74" fmla="*/ 93 w 110"/>
                <a:gd name="T75" fmla="*/ 11 h 38"/>
                <a:gd name="T76" fmla="*/ 106 w 110"/>
                <a:gd name="T77" fmla="*/ 17 h 38"/>
                <a:gd name="T78" fmla="*/ 99 w 110"/>
                <a:gd name="T79" fmla="*/ 15 h 38"/>
                <a:gd name="T80" fmla="*/ 94 w 110"/>
                <a:gd name="T81" fmla="*/ 14 h 38"/>
                <a:gd name="T82" fmla="*/ 89 w 110"/>
                <a:gd name="T83" fmla="*/ 13 h 38"/>
                <a:gd name="T84" fmla="*/ 83 w 110"/>
                <a:gd name="T85" fmla="*/ 17 h 38"/>
                <a:gd name="T86" fmla="*/ 77 w 110"/>
                <a:gd name="T87" fmla="*/ 17 h 38"/>
                <a:gd name="T88" fmla="*/ 70 w 110"/>
                <a:gd name="T89" fmla="*/ 19 h 38"/>
                <a:gd name="T90" fmla="*/ 63 w 110"/>
                <a:gd name="T91" fmla="*/ 21 h 38"/>
                <a:gd name="T92" fmla="*/ 56 w 110"/>
                <a:gd name="T93" fmla="*/ 23 h 38"/>
                <a:gd name="T94" fmla="*/ 50 w 110"/>
                <a:gd name="T95" fmla="*/ 26 h 38"/>
                <a:gd name="T96" fmla="*/ 44 w 110"/>
                <a:gd name="T97" fmla="*/ 27 h 38"/>
                <a:gd name="T98" fmla="*/ 37 w 110"/>
                <a:gd name="T99" fmla="*/ 29 h 38"/>
                <a:gd name="T100" fmla="*/ 33 w 110"/>
                <a:gd name="T101" fmla="*/ 30 h 38"/>
                <a:gd name="T102" fmla="*/ 33 w 110"/>
                <a:gd name="T103" fmla="*/ 33 h 38"/>
                <a:gd name="T104" fmla="*/ 36 w 110"/>
                <a:gd name="T105" fmla="*/ 35 h 38"/>
                <a:gd name="T106" fmla="*/ 41 w 110"/>
                <a:gd name="T107" fmla="*/ 37 h 38"/>
                <a:gd name="T108" fmla="*/ 28 w 110"/>
                <a:gd name="T109" fmla="*/ 33 h 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10"/>
                <a:gd name="T166" fmla="*/ 0 h 38"/>
                <a:gd name="T167" fmla="*/ 110 w 110"/>
                <a:gd name="T168" fmla="*/ 38 h 3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10" h="38">
                  <a:moveTo>
                    <a:pt x="28" y="33"/>
                  </a:moveTo>
                  <a:lnTo>
                    <a:pt x="25" y="33"/>
                  </a:lnTo>
                  <a:lnTo>
                    <a:pt x="24" y="33"/>
                  </a:lnTo>
                  <a:lnTo>
                    <a:pt x="22" y="34"/>
                  </a:lnTo>
                  <a:lnTo>
                    <a:pt x="18" y="35"/>
                  </a:lnTo>
                  <a:lnTo>
                    <a:pt x="15" y="34"/>
                  </a:lnTo>
                  <a:lnTo>
                    <a:pt x="12" y="35"/>
                  </a:lnTo>
                  <a:lnTo>
                    <a:pt x="8" y="34"/>
                  </a:lnTo>
                  <a:lnTo>
                    <a:pt x="7" y="33"/>
                  </a:lnTo>
                  <a:lnTo>
                    <a:pt x="4" y="33"/>
                  </a:lnTo>
                  <a:lnTo>
                    <a:pt x="2" y="30"/>
                  </a:lnTo>
                  <a:lnTo>
                    <a:pt x="1" y="30"/>
                  </a:lnTo>
                  <a:lnTo>
                    <a:pt x="0" y="27"/>
                  </a:lnTo>
                  <a:lnTo>
                    <a:pt x="0" y="26"/>
                  </a:lnTo>
                  <a:lnTo>
                    <a:pt x="1" y="23"/>
                  </a:lnTo>
                  <a:lnTo>
                    <a:pt x="4" y="22"/>
                  </a:lnTo>
                  <a:lnTo>
                    <a:pt x="3" y="25"/>
                  </a:lnTo>
                  <a:lnTo>
                    <a:pt x="2" y="26"/>
                  </a:lnTo>
                  <a:lnTo>
                    <a:pt x="4" y="27"/>
                  </a:lnTo>
                  <a:lnTo>
                    <a:pt x="5" y="29"/>
                  </a:lnTo>
                  <a:lnTo>
                    <a:pt x="8" y="30"/>
                  </a:lnTo>
                  <a:lnTo>
                    <a:pt x="10" y="30"/>
                  </a:lnTo>
                  <a:lnTo>
                    <a:pt x="11" y="30"/>
                  </a:lnTo>
                  <a:lnTo>
                    <a:pt x="14" y="31"/>
                  </a:lnTo>
                  <a:lnTo>
                    <a:pt x="18" y="31"/>
                  </a:lnTo>
                  <a:lnTo>
                    <a:pt x="24" y="31"/>
                  </a:lnTo>
                  <a:lnTo>
                    <a:pt x="25" y="31"/>
                  </a:lnTo>
                  <a:lnTo>
                    <a:pt x="28" y="31"/>
                  </a:lnTo>
                  <a:lnTo>
                    <a:pt x="29" y="31"/>
                  </a:lnTo>
                  <a:lnTo>
                    <a:pt x="31" y="29"/>
                  </a:lnTo>
                  <a:lnTo>
                    <a:pt x="32" y="30"/>
                  </a:lnTo>
                  <a:lnTo>
                    <a:pt x="35" y="30"/>
                  </a:lnTo>
                  <a:lnTo>
                    <a:pt x="37" y="29"/>
                  </a:lnTo>
                  <a:lnTo>
                    <a:pt x="41" y="26"/>
                  </a:lnTo>
                  <a:lnTo>
                    <a:pt x="44" y="26"/>
                  </a:lnTo>
                  <a:lnTo>
                    <a:pt x="48" y="25"/>
                  </a:lnTo>
                  <a:lnTo>
                    <a:pt x="52" y="23"/>
                  </a:lnTo>
                  <a:lnTo>
                    <a:pt x="56" y="22"/>
                  </a:lnTo>
                  <a:lnTo>
                    <a:pt x="60" y="21"/>
                  </a:lnTo>
                  <a:lnTo>
                    <a:pt x="65" y="19"/>
                  </a:lnTo>
                  <a:lnTo>
                    <a:pt x="69" y="18"/>
                  </a:lnTo>
                  <a:lnTo>
                    <a:pt x="73" y="17"/>
                  </a:lnTo>
                  <a:lnTo>
                    <a:pt x="77" y="15"/>
                  </a:lnTo>
                  <a:lnTo>
                    <a:pt x="80" y="14"/>
                  </a:lnTo>
                  <a:lnTo>
                    <a:pt x="83" y="14"/>
                  </a:lnTo>
                  <a:lnTo>
                    <a:pt x="87" y="14"/>
                  </a:lnTo>
                  <a:lnTo>
                    <a:pt x="87" y="13"/>
                  </a:lnTo>
                  <a:lnTo>
                    <a:pt x="90" y="11"/>
                  </a:lnTo>
                  <a:lnTo>
                    <a:pt x="91" y="11"/>
                  </a:lnTo>
                  <a:lnTo>
                    <a:pt x="94" y="10"/>
                  </a:lnTo>
                  <a:lnTo>
                    <a:pt x="96" y="9"/>
                  </a:lnTo>
                  <a:lnTo>
                    <a:pt x="94" y="7"/>
                  </a:lnTo>
                  <a:lnTo>
                    <a:pt x="93" y="5"/>
                  </a:lnTo>
                  <a:lnTo>
                    <a:pt x="92" y="3"/>
                  </a:lnTo>
                  <a:lnTo>
                    <a:pt x="91" y="3"/>
                  </a:lnTo>
                  <a:lnTo>
                    <a:pt x="87" y="2"/>
                  </a:lnTo>
                  <a:lnTo>
                    <a:pt x="85" y="1"/>
                  </a:lnTo>
                  <a:lnTo>
                    <a:pt x="82" y="2"/>
                  </a:lnTo>
                  <a:lnTo>
                    <a:pt x="80" y="1"/>
                  </a:lnTo>
                  <a:lnTo>
                    <a:pt x="75" y="1"/>
                  </a:lnTo>
                  <a:lnTo>
                    <a:pt x="77" y="1"/>
                  </a:lnTo>
                  <a:lnTo>
                    <a:pt x="80" y="0"/>
                  </a:lnTo>
                  <a:lnTo>
                    <a:pt x="85" y="1"/>
                  </a:lnTo>
                  <a:lnTo>
                    <a:pt x="86" y="1"/>
                  </a:lnTo>
                  <a:lnTo>
                    <a:pt x="90" y="1"/>
                  </a:lnTo>
                  <a:lnTo>
                    <a:pt x="92" y="1"/>
                  </a:lnTo>
                  <a:lnTo>
                    <a:pt x="94" y="3"/>
                  </a:lnTo>
                  <a:lnTo>
                    <a:pt x="97" y="2"/>
                  </a:lnTo>
                  <a:lnTo>
                    <a:pt x="98" y="5"/>
                  </a:lnTo>
                  <a:lnTo>
                    <a:pt x="98" y="6"/>
                  </a:lnTo>
                  <a:lnTo>
                    <a:pt x="100" y="7"/>
                  </a:lnTo>
                  <a:lnTo>
                    <a:pt x="99" y="7"/>
                  </a:lnTo>
                  <a:lnTo>
                    <a:pt x="100" y="9"/>
                  </a:lnTo>
                  <a:lnTo>
                    <a:pt x="98" y="10"/>
                  </a:lnTo>
                  <a:lnTo>
                    <a:pt x="97" y="10"/>
                  </a:lnTo>
                  <a:lnTo>
                    <a:pt x="93" y="11"/>
                  </a:lnTo>
                  <a:lnTo>
                    <a:pt x="109" y="18"/>
                  </a:lnTo>
                  <a:lnTo>
                    <a:pt x="106" y="17"/>
                  </a:lnTo>
                  <a:lnTo>
                    <a:pt x="101" y="15"/>
                  </a:lnTo>
                  <a:lnTo>
                    <a:pt x="99" y="15"/>
                  </a:lnTo>
                  <a:lnTo>
                    <a:pt x="97" y="15"/>
                  </a:lnTo>
                  <a:lnTo>
                    <a:pt x="94" y="14"/>
                  </a:lnTo>
                  <a:lnTo>
                    <a:pt x="91" y="15"/>
                  </a:lnTo>
                  <a:lnTo>
                    <a:pt x="89" y="13"/>
                  </a:lnTo>
                  <a:lnTo>
                    <a:pt x="85" y="15"/>
                  </a:lnTo>
                  <a:lnTo>
                    <a:pt x="83" y="17"/>
                  </a:lnTo>
                  <a:lnTo>
                    <a:pt x="79" y="18"/>
                  </a:lnTo>
                  <a:lnTo>
                    <a:pt x="77" y="17"/>
                  </a:lnTo>
                  <a:lnTo>
                    <a:pt x="72" y="18"/>
                  </a:lnTo>
                  <a:lnTo>
                    <a:pt x="70" y="19"/>
                  </a:lnTo>
                  <a:lnTo>
                    <a:pt x="65" y="21"/>
                  </a:lnTo>
                  <a:lnTo>
                    <a:pt x="63" y="21"/>
                  </a:lnTo>
                  <a:lnTo>
                    <a:pt x="59" y="22"/>
                  </a:lnTo>
                  <a:lnTo>
                    <a:pt x="56" y="23"/>
                  </a:lnTo>
                  <a:lnTo>
                    <a:pt x="53" y="25"/>
                  </a:lnTo>
                  <a:lnTo>
                    <a:pt x="50" y="26"/>
                  </a:lnTo>
                  <a:lnTo>
                    <a:pt x="48" y="26"/>
                  </a:lnTo>
                  <a:lnTo>
                    <a:pt x="44" y="27"/>
                  </a:lnTo>
                  <a:lnTo>
                    <a:pt x="41" y="27"/>
                  </a:lnTo>
                  <a:lnTo>
                    <a:pt x="37" y="29"/>
                  </a:lnTo>
                  <a:lnTo>
                    <a:pt x="35" y="31"/>
                  </a:lnTo>
                  <a:lnTo>
                    <a:pt x="33" y="30"/>
                  </a:lnTo>
                  <a:lnTo>
                    <a:pt x="32" y="31"/>
                  </a:lnTo>
                  <a:lnTo>
                    <a:pt x="33" y="33"/>
                  </a:lnTo>
                  <a:lnTo>
                    <a:pt x="33" y="34"/>
                  </a:lnTo>
                  <a:lnTo>
                    <a:pt x="36" y="35"/>
                  </a:lnTo>
                  <a:lnTo>
                    <a:pt x="38" y="37"/>
                  </a:lnTo>
                  <a:lnTo>
                    <a:pt x="41" y="37"/>
                  </a:lnTo>
                  <a:lnTo>
                    <a:pt x="28" y="33"/>
                  </a:lnTo>
                </a:path>
              </a:pathLst>
            </a:custGeom>
            <a:noFill/>
            <a:ln w="12700" cap="rnd">
              <a:solidFill>
                <a:srgbClr val="FFFFFF"/>
              </a:solidFill>
              <a:round/>
              <a:headEnd/>
              <a:tailEnd/>
            </a:ln>
          </p:spPr>
          <p:txBody>
            <a:bodyPr/>
            <a:lstStyle/>
            <a:p>
              <a:endParaRPr lang="en-GB"/>
            </a:p>
          </p:txBody>
        </p:sp>
        <p:sp>
          <p:nvSpPr>
            <p:cNvPr id="20617" name="Freeform 136"/>
            <p:cNvSpPr>
              <a:spLocks/>
            </p:cNvSpPr>
            <p:nvPr/>
          </p:nvSpPr>
          <p:spPr bwMode="auto">
            <a:xfrm>
              <a:off x="2616" y="2763"/>
              <a:ext cx="61" cy="38"/>
            </a:xfrm>
            <a:custGeom>
              <a:avLst/>
              <a:gdLst>
                <a:gd name="T0" fmla="*/ 0 w 61"/>
                <a:gd name="T1" fmla="*/ 29 h 38"/>
                <a:gd name="T2" fmla="*/ 1 w 61"/>
                <a:gd name="T3" fmla="*/ 29 h 38"/>
                <a:gd name="T4" fmla="*/ 2 w 61"/>
                <a:gd name="T5" fmla="*/ 27 h 38"/>
                <a:gd name="T6" fmla="*/ 3 w 61"/>
                <a:gd name="T7" fmla="*/ 27 h 38"/>
                <a:gd name="T8" fmla="*/ 4 w 61"/>
                <a:gd name="T9" fmla="*/ 27 h 38"/>
                <a:gd name="T10" fmla="*/ 8 w 61"/>
                <a:gd name="T11" fmla="*/ 26 h 38"/>
                <a:gd name="T12" fmla="*/ 11 w 61"/>
                <a:gd name="T13" fmla="*/ 37 h 38"/>
                <a:gd name="T14" fmla="*/ 12 w 61"/>
                <a:gd name="T15" fmla="*/ 25 h 38"/>
                <a:gd name="T16" fmla="*/ 16 w 61"/>
                <a:gd name="T17" fmla="*/ 34 h 38"/>
                <a:gd name="T18" fmla="*/ 18 w 61"/>
                <a:gd name="T19" fmla="*/ 34 h 38"/>
                <a:gd name="T20" fmla="*/ 18 w 61"/>
                <a:gd name="T21" fmla="*/ 23 h 38"/>
                <a:gd name="T22" fmla="*/ 22 w 61"/>
                <a:gd name="T23" fmla="*/ 22 h 38"/>
                <a:gd name="T24" fmla="*/ 24 w 61"/>
                <a:gd name="T25" fmla="*/ 21 h 38"/>
                <a:gd name="T26" fmla="*/ 28 w 61"/>
                <a:gd name="T27" fmla="*/ 21 h 38"/>
                <a:gd name="T28" fmla="*/ 30 w 61"/>
                <a:gd name="T29" fmla="*/ 19 h 38"/>
                <a:gd name="T30" fmla="*/ 31 w 61"/>
                <a:gd name="T31" fmla="*/ 19 h 38"/>
                <a:gd name="T32" fmla="*/ 35 w 61"/>
                <a:gd name="T33" fmla="*/ 18 h 38"/>
                <a:gd name="T34" fmla="*/ 38 w 61"/>
                <a:gd name="T35" fmla="*/ 27 h 38"/>
                <a:gd name="T36" fmla="*/ 38 w 61"/>
                <a:gd name="T37" fmla="*/ 17 h 38"/>
                <a:gd name="T38" fmla="*/ 44 w 61"/>
                <a:gd name="T39" fmla="*/ 26 h 38"/>
                <a:gd name="T40" fmla="*/ 44 w 61"/>
                <a:gd name="T41" fmla="*/ 15 h 38"/>
                <a:gd name="T42" fmla="*/ 47 w 61"/>
                <a:gd name="T43" fmla="*/ 14 h 38"/>
                <a:gd name="T44" fmla="*/ 50 w 61"/>
                <a:gd name="T45" fmla="*/ 13 h 38"/>
                <a:gd name="T46" fmla="*/ 54 w 61"/>
                <a:gd name="T47" fmla="*/ 23 h 38"/>
                <a:gd name="T48" fmla="*/ 54 w 61"/>
                <a:gd name="T49" fmla="*/ 13 h 38"/>
                <a:gd name="T50" fmla="*/ 54 w 61"/>
                <a:gd name="T51" fmla="*/ 1 h 38"/>
                <a:gd name="T52" fmla="*/ 58 w 61"/>
                <a:gd name="T53" fmla="*/ 11 h 38"/>
                <a:gd name="T54" fmla="*/ 58 w 61"/>
                <a:gd name="T55" fmla="*/ 0 h 38"/>
                <a:gd name="T56" fmla="*/ 60 w 61"/>
                <a:gd name="T57" fmla="*/ 0 h 38"/>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1"/>
                <a:gd name="T88" fmla="*/ 0 h 38"/>
                <a:gd name="T89" fmla="*/ 61 w 61"/>
                <a:gd name="T90" fmla="*/ 38 h 38"/>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1" h="38">
                  <a:moveTo>
                    <a:pt x="0" y="29"/>
                  </a:moveTo>
                  <a:lnTo>
                    <a:pt x="1" y="29"/>
                  </a:lnTo>
                  <a:lnTo>
                    <a:pt x="2" y="27"/>
                  </a:lnTo>
                  <a:lnTo>
                    <a:pt x="3" y="27"/>
                  </a:lnTo>
                  <a:lnTo>
                    <a:pt x="4" y="27"/>
                  </a:lnTo>
                  <a:lnTo>
                    <a:pt x="8" y="26"/>
                  </a:lnTo>
                  <a:lnTo>
                    <a:pt x="11" y="37"/>
                  </a:lnTo>
                  <a:lnTo>
                    <a:pt x="12" y="25"/>
                  </a:lnTo>
                  <a:lnTo>
                    <a:pt x="16" y="34"/>
                  </a:lnTo>
                  <a:lnTo>
                    <a:pt x="18" y="34"/>
                  </a:lnTo>
                  <a:lnTo>
                    <a:pt x="18" y="23"/>
                  </a:lnTo>
                  <a:lnTo>
                    <a:pt x="22" y="22"/>
                  </a:lnTo>
                  <a:lnTo>
                    <a:pt x="24" y="21"/>
                  </a:lnTo>
                  <a:lnTo>
                    <a:pt x="28" y="21"/>
                  </a:lnTo>
                  <a:lnTo>
                    <a:pt x="30" y="19"/>
                  </a:lnTo>
                  <a:lnTo>
                    <a:pt x="31" y="19"/>
                  </a:lnTo>
                  <a:lnTo>
                    <a:pt x="35" y="18"/>
                  </a:lnTo>
                  <a:lnTo>
                    <a:pt x="38" y="27"/>
                  </a:lnTo>
                  <a:lnTo>
                    <a:pt x="38" y="17"/>
                  </a:lnTo>
                  <a:lnTo>
                    <a:pt x="44" y="26"/>
                  </a:lnTo>
                  <a:lnTo>
                    <a:pt x="44" y="15"/>
                  </a:lnTo>
                  <a:lnTo>
                    <a:pt x="47" y="14"/>
                  </a:lnTo>
                  <a:lnTo>
                    <a:pt x="50" y="13"/>
                  </a:lnTo>
                  <a:lnTo>
                    <a:pt x="54" y="23"/>
                  </a:lnTo>
                  <a:lnTo>
                    <a:pt x="54" y="13"/>
                  </a:lnTo>
                  <a:lnTo>
                    <a:pt x="54" y="1"/>
                  </a:lnTo>
                  <a:lnTo>
                    <a:pt x="58" y="11"/>
                  </a:lnTo>
                  <a:lnTo>
                    <a:pt x="58" y="0"/>
                  </a:lnTo>
                  <a:lnTo>
                    <a:pt x="60" y="0"/>
                  </a:lnTo>
                </a:path>
              </a:pathLst>
            </a:custGeom>
            <a:noFill/>
            <a:ln w="12700" cap="rnd">
              <a:solidFill>
                <a:srgbClr val="FFFFFF"/>
              </a:solidFill>
              <a:round/>
              <a:headEnd/>
              <a:tailEnd/>
            </a:ln>
          </p:spPr>
          <p:txBody>
            <a:bodyPr/>
            <a:lstStyle/>
            <a:p>
              <a:endParaRPr lang="en-GB"/>
            </a:p>
          </p:txBody>
        </p:sp>
        <p:sp>
          <p:nvSpPr>
            <p:cNvPr id="20618" name="Freeform 137"/>
            <p:cNvSpPr>
              <a:spLocks/>
            </p:cNvSpPr>
            <p:nvPr/>
          </p:nvSpPr>
          <p:spPr bwMode="auto">
            <a:xfrm>
              <a:off x="2608" y="2756"/>
              <a:ext cx="63" cy="34"/>
            </a:xfrm>
            <a:custGeom>
              <a:avLst/>
              <a:gdLst>
                <a:gd name="T0" fmla="*/ 1 w 63"/>
                <a:gd name="T1" fmla="*/ 18 h 34"/>
                <a:gd name="T2" fmla="*/ 46 w 63"/>
                <a:gd name="T3" fmla="*/ 0 h 34"/>
                <a:gd name="T4" fmla="*/ 50 w 63"/>
                <a:gd name="T5" fmla="*/ 3 h 34"/>
                <a:gd name="T6" fmla="*/ 52 w 63"/>
                <a:gd name="T7" fmla="*/ 2 h 34"/>
                <a:gd name="T8" fmla="*/ 58 w 63"/>
                <a:gd name="T9" fmla="*/ 9 h 34"/>
                <a:gd name="T10" fmla="*/ 62 w 63"/>
                <a:gd name="T11" fmla="*/ 13 h 34"/>
                <a:gd name="T12" fmla="*/ 60 w 63"/>
                <a:gd name="T13" fmla="*/ 13 h 34"/>
                <a:gd name="T14" fmla="*/ 60 w 63"/>
                <a:gd name="T15" fmla="*/ 18 h 34"/>
                <a:gd name="T16" fmla="*/ 11 w 63"/>
                <a:gd name="T17" fmla="*/ 33 h 34"/>
                <a:gd name="T18" fmla="*/ 9 w 63"/>
                <a:gd name="T19" fmla="*/ 33 h 34"/>
                <a:gd name="T20" fmla="*/ 5 w 63"/>
                <a:gd name="T21" fmla="*/ 30 h 34"/>
                <a:gd name="T22" fmla="*/ 3 w 63"/>
                <a:gd name="T23" fmla="*/ 26 h 34"/>
                <a:gd name="T24" fmla="*/ 3 w 63"/>
                <a:gd name="T25" fmla="*/ 30 h 34"/>
                <a:gd name="T26" fmla="*/ 0 w 63"/>
                <a:gd name="T27" fmla="*/ 23 h 34"/>
                <a:gd name="T28" fmla="*/ 1 w 63"/>
                <a:gd name="T29" fmla="*/ 18 h 34"/>
                <a:gd name="T30" fmla="*/ 1 w 63"/>
                <a:gd name="T31" fmla="*/ 18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3"/>
                <a:gd name="T49" fmla="*/ 0 h 34"/>
                <a:gd name="T50" fmla="*/ 63 w 63"/>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3" h="34">
                  <a:moveTo>
                    <a:pt x="1" y="18"/>
                  </a:moveTo>
                  <a:lnTo>
                    <a:pt x="46" y="0"/>
                  </a:lnTo>
                  <a:lnTo>
                    <a:pt x="50" y="3"/>
                  </a:lnTo>
                  <a:lnTo>
                    <a:pt x="52" y="2"/>
                  </a:lnTo>
                  <a:lnTo>
                    <a:pt x="58" y="9"/>
                  </a:lnTo>
                  <a:lnTo>
                    <a:pt x="62" y="13"/>
                  </a:lnTo>
                  <a:lnTo>
                    <a:pt x="60" y="13"/>
                  </a:lnTo>
                  <a:lnTo>
                    <a:pt x="60" y="18"/>
                  </a:lnTo>
                  <a:lnTo>
                    <a:pt x="11" y="33"/>
                  </a:lnTo>
                  <a:lnTo>
                    <a:pt x="9" y="33"/>
                  </a:lnTo>
                  <a:lnTo>
                    <a:pt x="5" y="30"/>
                  </a:lnTo>
                  <a:lnTo>
                    <a:pt x="3" y="26"/>
                  </a:lnTo>
                  <a:lnTo>
                    <a:pt x="3" y="30"/>
                  </a:lnTo>
                  <a:lnTo>
                    <a:pt x="0" y="23"/>
                  </a:lnTo>
                  <a:lnTo>
                    <a:pt x="1" y="18"/>
                  </a:lnTo>
                </a:path>
              </a:pathLst>
            </a:custGeom>
            <a:solidFill>
              <a:srgbClr val="FFFFFF"/>
            </a:solidFill>
            <a:ln w="12700" cap="rnd">
              <a:noFill/>
              <a:round/>
              <a:headEnd/>
              <a:tailEnd/>
            </a:ln>
          </p:spPr>
          <p:txBody>
            <a:bodyPr/>
            <a:lstStyle/>
            <a:p>
              <a:endParaRPr lang="en-GB"/>
            </a:p>
          </p:txBody>
        </p:sp>
        <p:sp>
          <p:nvSpPr>
            <p:cNvPr id="20619" name="Freeform 138"/>
            <p:cNvSpPr>
              <a:spLocks/>
            </p:cNvSpPr>
            <p:nvPr/>
          </p:nvSpPr>
          <p:spPr bwMode="auto">
            <a:xfrm>
              <a:off x="2608" y="2756"/>
              <a:ext cx="63" cy="34"/>
            </a:xfrm>
            <a:custGeom>
              <a:avLst/>
              <a:gdLst>
                <a:gd name="T0" fmla="*/ 1 w 63"/>
                <a:gd name="T1" fmla="*/ 18 h 34"/>
                <a:gd name="T2" fmla="*/ 46 w 63"/>
                <a:gd name="T3" fmla="*/ 0 h 34"/>
                <a:gd name="T4" fmla="*/ 50 w 63"/>
                <a:gd name="T5" fmla="*/ 3 h 34"/>
                <a:gd name="T6" fmla="*/ 52 w 63"/>
                <a:gd name="T7" fmla="*/ 2 h 34"/>
                <a:gd name="T8" fmla="*/ 58 w 63"/>
                <a:gd name="T9" fmla="*/ 9 h 34"/>
                <a:gd name="T10" fmla="*/ 62 w 63"/>
                <a:gd name="T11" fmla="*/ 13 h 34"/>
                <a:gd name="T12" fmla="*/ 60 w 63"/>
                <a:gd name="T13" fmla="*/ 13 h 34"/>
                <a:gd name="T14" fmla="*/ 60 w 63"/>
                <a:gd name="T15" fmla="*/ 18 h 34"/>
                <a:gd name="T16" fmla="*/ 11 w 63"/>
                <a:gd name="T17" fmla="*/ 33 h 34"/>
                <a:gd name="T18" fmla="*/ 9 w 63"/>
                <a:gd name="T19" fmla="*/ 33 h 34"/>
                <a:gd name="T20" fmla="*/ 5 w 63"/>
                <a:gd name="T21" fmla="*/ 30 h 34"/>
                <a:gd name="T22" fmla="*/ 3 w 63"/>
                <a:gd name="T23" fmla="*/ 26 h 34"/>
                <a:gd name="T24" fmla="*/ 3 w 63"/>
                <a:gd name="T25" fmla="*/ 30 h 34"/>
                <a:gd name="T26" fmla="*/ 0 w 63"/>
                <a:gd name="T27" fmla="*/ 23 h 34"/>
                <a:gd name="T28" fmla="*/ 1 w 63"/>
                <a:gd name="T29" fmla="*/ 18 h 34"/>
                <a:gd name="T30" fmla="*/ 1 w 63"/>
                <a:gd name="T31" fmla="*/ 18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3"/>
                <a:gd name="T49" fmla="*/ 0 h 34"/>
                <a:gd name="T50" fmla="*/ 63 w 63"/>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3" h="34">
                  <a:moveTo>
                    <a:pt x="1" y="18"/>
                  </a:moveTo>
                  <a:lnTo>
                    <a:pt x="46" y="0"/>
                  </a:lnTo>
                  <a:lnTo>
                    <a:pt x="50" y="3"/>
                  </a:lnTo>
                  <a:lnTo>
                    <a:pt x="52" y="2"/>
                  </a:lnTo>
                  <a:lnTo>
                    <a:pt x="58" y="9"/>
                  </a:lnTo>
                  <a:lnTo>
                    <a:pt x="62" y="13"/>
                  </a:lnTo>
                  <a:lnTo>
                    <a:pt x="60" y="13"/>
                  </a:lnTo>
                  <a:lnTo>
                    <a:pt x="60" y="18"/>
                  </a:lnTo>
                  <a:lnTo>
                    <a:pt x="11" y="33"/>
                  </a:lnTo>
                  <a:lnTo>
                    <a:pt x="9" y="33"/>
                  </a:lnTo>
                  <a:lnTo>
                    <a:pt x="5" y="30"/>
                  </a:lnTo>
                  <a:lnTo>
                    <a:pt x="3" y="26"/>
                  </a:lnTo>
                  <a:lnTo>
                    <a:pt x="3" y="30"/>
                  </a:lnTo>
                  <a:lnTo>
                    <a:pt x="0" y="23"/>
                  </a:lnTo>
                  <a:lnTo>
                    <a:pt x="1" y="18"/>
                  </a:lnTo>
                </a:path>
              </a:pathLst>
            </a:custGeom>
            <a:noFill/>
            <a:ln w="12700" cap="rnd">
              <a:solidFill>
                <a:srgbClr val="FFFFFF"/>
              </a:solidFill>
              <a:round/>
              <a:headEnd/>
              <a:tailEnd/>
            </a:ln>
          </p:spPr>
          <p:txBody>
            <a:bodyPr/>
            <a:lstStyle/>
            <a:p>
              <a:endParaRPr lang="en-GB"/>
            </a:p>
          </p:txBody>
        </p:sp>
        <p:sp>
          <p:nvSpPr>
            <p:cNvPr id="20620" name="Line 139"/>
            <p:cNvSpPr>
              <a:spLocks noChangeShapeType="1"/>
            </p:cNvSpPr>
            <p:nvPr/>
          </p:nvSpPr>
          <p:spPr bwMode="auto">
            <a:xfrm flipH="1" flipV="1">
              <a:off x="2619" y="2781"/>
              <a:ext cx="196" cy="84"/>
            </a:xfrm>
            <a:prstGeom prst="line">
              <a:avLst/>
            </a:prstGeom>
            <a:noFill/>
            <a:ln w="12700">
              <a:solidFill>
                <a:srgbClr val="000000"/>
              </a:solidFill>
              <a:round/>
              <a:headEnd/>
              <a:tailEnd/>
            </a:ln>
          </p:spPr>
          <p:txBody>
            <a:bodyPr/>
            <a:lstStyle/>
            <a:p>
              <a:endParaRPr lang="en-US"/>
            </a:p>
          </p:txBody>
        </p:sp>
        <p:sp>
          <p:nvSpPr>
            <p:cNvPr id="20621" name="Line 140"/>
            <p:cNvSpPr>
              <a:spLocks noChangeShapeType="1"/>
            </p:cNvSpPr>
            <p:nvPr/>
          </p:nvSpPr>
          <p:spPr bwMode="auto">
            <a:xfrm flipH="1" flipV="1">
              <a:off x="2674" y="2763"/>
              <a:ext cx="197" cy="84"/>
            </a:xfrm>
            <a:prstGeom prst="line">
              <a:avLst/>
            </a:prstGeom>
            <a:noFill/>
            <a:ln w="12700">
              <a:solidFill>
                <a:srgbClr val="000000"/>
              </a:solidFill>
              <a:round/>
              <a:headEnd/>
              <a:tailEnd/>
            </a:ln>
          </p:spPr>
          <p:txBody>
            <a:bodyPr/>
            <a:lstStyle/>
            <a:p>
              <a:endParaRPr lang="en-US"/>
            </a:p>
          </p:txBody>
        </p:sp>
        <p:sp>
          <p:nvSpPr>
            <p:cNvPr id="20622" name="Freeform 141"/>
            <p:cNvSpPr>
              <a:spLocks/>
            </p:cNvSpPr>
            <p:nvPr/>
          </p:nvSpPr>
          <p:spPr bwMode="auto">
            <a:xfrm>
              <a:off x="2672" y="2767"/>
              <a:ext cx="230" cy="97"/>
            </a:xfrm>
            <a:custGeom>
              <a:avLst/>
              <a:gdLst>
                <a:gd name="T0" fmla="*/ 5 w 230"/>
                <a:gd name="T1" fmla="*/ 0 h 97"/>
                <a:gd name="T2" fmla="*/ 0 w 230"/>
                <a:gd name="T3" fmla="*/ 5 h 97"/>
                <a:gd name="T4" fmla="*/ 212 w 230"/>
                <a:gd name="T5" fmla="*/ 92 h 97"/>
                <a:gd name="T6" fmla="*/ 213 w 230"/>
                <a:gd name="T7" fmla="*/ 93 h 97"/>
                <a:gd name="T8" fmla="*/ 216 w 230"/>
                <a:gd name="T9" fmla="*/ 94 h 97"/>
                <a:gd name="T10" fmla="*/ 219 w 230"/>
                <a:gd name="T11" fmla="*/ 93 h 97"/>
                <a:gd name="T12" fmla="*/ 222 w 230"/>
                <a:gd name="T13" fmla="*/ 96 h 97"/>
                <a:gd name="T14" fmla="*/ 226 w 230"/>
                <a:gd name="T15" fmla="*/ 96 h 97"/>
                <a:gd name="T16" fmla="*/ 229 w 230"/>
                <a:gd name="T17" fmla="*/ 96 h 97"/>
                <a:gd name="T18" fmla="*/ 226 w 230"/>
                <a:gd name="T19" fmla="*/ 93 h 97"/>
                <a:gd name="T20" fmla="*/ 224 w 230"/>
                <a:gd name="T21" fmla="*/ 92 h 97"/>
                <a:gd name="T22" fmla="*/ 5 w 230"/>
                <a:gd name="T23" fmla="*/ 0 h 97"/>
                <a:gd name="T24" fmla="*/ 5 w 230"/>
                <a:gd name="T25" fmla="*/ 0 h 9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30"/>
                <a:gd name="T40" fmla="*/ 0 h 97"/>
                <a:gd name="T41" fmla="*/ 230 w 230"/>
                <a:gd name="T42" fmla="*/ 97 h 9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30" h="97">
                  <a:moveTo>
                    <a:pt x="5" y="0"/>
                  </a:moveTo>
                  <a:lnTo>
                    <a:pt x="0" y="5"/>
                  </a:lnTo>
                  <a:lnTo>
                    <a:pt x="212" y="92"/>
                  </a:lnTo>
                  <a:lnTo>
                    <a:pt x="213" y="93"/>
                  </a:lnTo>
                  <a:lnTo>
                    <a:pt x="216" y="94"/>
                  </a:lnTo>
                  <a:lnTo>
                    <a:pt x="219" y="93"/>
                  </a:lnTo>
                  <a:lnTo>
                    <a:pt x="222" y="96"/>
                  </a:lnTo>
                  <a:lnTo>
                    <a:pt x="226" y="96"/>
                  </a:lnTo>
                  <a:lnTo>
                    <a:pt x="229" y="96"/>
                  </a:lnTo>
                  <a:lnTo>
                    <a:pt x="226" y="93"/>
                  </a:lnTo>
                  <a:lnTo>
                    <a:pt x="224" y="92"/>
                  </a:lnTo>
                  <a:lnTo>
                    <a:pt x="5" y="0"/>
                  </a:lnTo>
                </a:path>
              </a:pathLst>
            </a:custGeom>
            <a:solidFill>
              <a:srgbClr val="FFFFFF"/>
            </a:solidFill>
            <a:ln w="12700" cap="rnd">
              <a:noFill/>
              <a:round/>
              <a:headEnd/>
              <a:tailEnd/>
            </a:ln>
          </p:spPr>
          <p:txBody>
            <a:bodyPr/>
            <a:lstStyle/>
            <a:p>
              <a:endParaRPr lang="en-GB"/>
            </a:p>
          </p:txBody>
        </p:sp>
        <p:sp>
          <p:nvSpPr>
            <p:cNvPr id="20623" name="Freeform 142"/>
            <p:cNvSpPr>
              <a:spLocks/>
            </p:cNvSpPr>
            <p:nvPr/>
          </p:nvSpPr>
          <p:spPr bwMode="auto">
            <a:xfrm>
              <a:off x="2672" y="2767"/>
              <a:ext cx="230" cy="97"/>
            </a:xfrm>
            <a:custGeom>
              <a:avLst/>
              <a:gdLst>
                <a:gd name="T0" fmla="*/ 5 w 230"/>
                <a:gd name="T1" fmla="*/ 0 h 97"/>
                <a:gd name="T2" fmla="*/ 0 w 230"/>
                <a:gd name="T3" fmla="*/ 5 h 97"/>
                <a:gd name="T4" fmla="*/ 212 w 230"/>
                <a:gd name="T5" fmla="*/ 92 h 97"/>
                <a:gd name="T6" fmla="*/ 213 w 230"/>
                <a:gd name="T7" fmla="*/ 93 h 97"/>
                <a:gd name="T8" fmla="*/ 216 w 230"/>
                <a:gd name="T9" fmla="*/ 94 h 97"/>
                <a:gd name="T10" fmla="*/ 219 w 230"/>
                <a:gd name="T11" fmla="*/ 93 h 97"/>
                <a:gd name="T12" fmla="*/ 222 w 230"/>
                <a:gd name="T13" fmla="*/ 96 h 97"/>
                <a:gd name="T14" fmla="*/ 226 w 230"/>
                <a:gd name="T15" fmla="*/ 96 h 97"/>
                <a:gd name="T16" fmla="*/ 229 w 230"/>
                <a:gd name="T17" fmla="*/ 96 h 97"/>
                <a:gd name="T18" fmla="*/ 226 w 230"/>
                <a:gd name="T19" fmla="*/ 93 h 97"/>
                <a:gd name="T20" fmla="*/ 224 w 230"/>
                <a:gd name="T21" fmla="*/ 92 h 97"/>
                <a:gd name="T22" fmla="*/ 5 w 230"/>
                <a:gd name="T23" fmla="*/ 0 h 97"/>
                <a:gd name="T24" fmla="*/ 5 w 230"/>
                <a:gd name="T25" fmla="*/ 0 h 9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30"/>
                <a:gd name="T40" fmla="*/ 0 h 97"/>
                <a:gd name="T41" fmla="*/ 230 w 230"/>
                <a:gd name="T42" fmla="*/ 97 h 9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30" h="97">
                  <a:moveTo>
                    <a:pt x="5" y="0"/>
                  </a:moveTo>
                  <a:lnTo>
                    <a:pt x="0" y="5"/>
                  </a:lnTo>
                  <a:lnTo>
                    <a:pt x="212" y="92"/>
                  </a:lnTo>
                  <a:lnTo>
                    <a:pt x="213" y="93"/>
                  </a:lnTo>
                  <a:lnTo>
                    <a:pt x="216" y="94"/>
                  </a:lnTo>
                  <a:lnTo>
                    <a:pt x="219" y="93"/>
                  </a:lnTo>
                  <a:lnTo>
                    <a:pt x="222" y="96"/>
                  </a:lnTo>
                  <a:lnTo>
                    <a:pt x="226" y="96"/>
                  </a:lnTo>
                  <a:lnTo>
                    <a:pt x="229" y="96"/>
                  </a:lnTo>
                  <a:lnTo>
                    <a:pt x="226" y="93"/>
                  </a:lnTo>
                  <a:lnTo>
                    <a:pt x="224" y="92"/>
                  </a:lnTo>
                  <a:lnTo>
                    <a:pt x="5" y="0"/>
                  </a:lnTo>
                </a:path>
              </a:pathLst>
            </a:custGeom>
            <a:noFill/>
            <a:ln w="12700" cap="rnd">
              <a:solidFill>
                <a:srgbClr val="FFFFFF"/>
              </a:solidFill>
              <a:round/>
              <a:headEnd/>
              <a:tailEnd/>
            </a:ln>
          </p:spPr>
          <p:txBody>
            <a:bodyPr/>
            <a:lstStyle/>
            <a:p>
              <a:endParaRPr lang="en-GB"/>
            </a:p>
          </p:txBody>
        </p:sp>
        <p:sp>
          <p:nvSpPr>
            <p:cNvPr id="20624" name="Freeform 143"/>
            <p:cNvSpPr>
              <a:spLocks/>
            </p:cNvSpPr>
            <p:nvPr/>
          </p:nvSpPr>
          <p:spPr bwMode="auto">
            <a:xfrm>
              <a:off x="2972" y="2871"/>
              <a:ext cx="68" cy="27"/>
            </a:xfrm>
            <a:custGeom>
              <a:avLst/>
              <a:gdLst>
                <a:gd name="T0" fmla="*/ 50 w 68"/>
                <a:gd name="T1" fmla="*/ 20 h 27"/>
                <a:gd name="T2" fmla="*/ 47 w 68"/>
                <a:gd name="T3" fmla="*/ 22 h 27"/>
                <a:gd name="T4" fmla="*/ 42 w 68"/>
                <a:gd name="T5" fmla="*/ 23 h 27"/>
                <a:gd name="T6" fmla="*/ 39 w 68"/>
                <a:gd name="T7" fmla="*/ 24 h 27"/>
                <a:gd name="T8" fmla="*/ 36 w 68"/>
                <a:gd name="T9" fmla="*/ 23 h 27"/>
                <a:gd name="T10" fmla="*/ 33 w 68"/>
                <a:gd name="T11" fmla="*/ 24 h 27"/>
                <a:gd name="T12" fmla="*/ 31 w 68"/>
                <a:gd name="T13" fmla="*/ 24 h 27"/>
                <a:gd name="T14" fmla="*/ 27 w 68"/>
                <a:gd name="T15" fmla="*/ 24 h 27"/>
                <a:gd name="T16" fmla="*/ 25 w 68"/>
                <a:gd name="T17" fmla="*/ 24 h 27"/>
                <a:gd name="T18" fmla="*/ 21 w 68"/>
                <a:gd name="T19" fmla="*/ 26 h 27"/>
                <a:gd name="T20" fmla="*/ 19 w 68"/>
                <a:gd name="T21" fmla="*/ 23 h 27"/>
                <a:gd name="T22" fmla="*/ 16 w 68"/>
                <a:gd name="T23" fmla="*/ 24 h 27"/>
                <a:gd name="T24" fmla="*/ 15 w 68"/>
                <a:gd name="T25" fmla="*/ 23 h 27"/>
                <a:gd name="T26" fmla="*/ 10 w 68"/>
                <a:gd name="T27" fmla="*/ 23 h 27"/>
                <a:gd name="T28" fmla="*/ 9 w 68"/>
                <a:gd name="T29" fmla="*/ 20 h 27"/>
                <a:gd name="T30" fmla="*/ 6 w 68"/>
                <a:gd name="T31" fmla="*/ 20 h 27"/>
                <a:gd name="T32" fmla="*/ 4 w 68"/>
                <a:gd name="T33" fmla="*/ 20 h 27"/>
                <a:gd name="T34" fmla="*/ 4 w 68"/>
                <a:gd name="T35" fmla="*/ 19 h 27"/>
                <a:gd name="T36" fmla="*/ 1 w 68"/>
                <a:gd name="T37" fmla="*/ 19 h 27"/>
                <a:gd name="T38" fmla="*/ 1 w 68"/>
                <a:gd name="T39" fmla="*/ 18 h 27"/>
                <a:gd name="T40" fmla="*/ 1 w 68"/>
                <a:gd name="T41" fmla="*/ 16 h 27"/>
                <a:gd name="T42" fmla="*/ 1 w 68"/>
                <a:gd name="T43" fmla="*/ 15 h 27"/>
                <a:gd name="T44" fmla="*/ 0 w 68"/>
                <a:gd name="T45" fmla="*/ 14 h 27"/>
                <a:gd name="T46" fmla="*/ 1 w 68"/>
                <a:gd name="T47" fmla="*/ 14 h 27"/>
                <a:gd name="T48" fmla="*/ 2 w 68"/>
                <a:gd name="T49" fmla="*/ 13 h 27"/>
                <a:gd name="T50" fmla="*/ 4 w 68"/>
                <a:gd name="T51" fmla="*/ 10 h 27"/>
                <a:gd name="T52" fmla="*/ 5 w 68"/>
                <a:gd name="T53" fmla="*/ 10 h 27"/>
                <a:gd name="T54" fmla="*/ 6 w 68"/>
                <a:gd name="T55" fmla="*/ 7 h 27"/>
                <a:gd name="T56" fmla="*/ 9 w 68"/>
                <a:gd name="T57" fmla="*/ 7 h 27"/>
                <a:gd name="T58" fmla="*/ 12 w 68"/>
                <a:gd name="T59" fmla="*/ 5 h 27"/>
                <a:gd name="T60" fmla="*/ 15 w 68"/>
                <a:gd name="T61" fmla="*/ 5 h 27"/>
                <a:gd name="T62" fmla="*/ 16 w 68"/>
                <a:gd name="T63" fmla="*/ 3 h 27"/>
                <a:gd name="T64" fmla="*/ 20 w 68"/>
                <a:gd name="T65" fmla="*/ 2 h 27"/>
                <a:gd name="T66" fmla="*/ 24 w 68"/>
                <a:gd name="T67" fmla="*/ 3 h 27"/>
                <a:gd name="T68" fmla="*/ 26 w 68"/>
                <a:gd name="T69" fmla="*/ 1 h 27"/>
                <a:gd name="T70" fmla="*/ 30 w 68"/>
                <a:gd name="T71" fmla="*/ 1 h 27"/>
                <a:gd name="T72" fmla="*/ 33 w 68"/>
                <a:gd name="T73" fmla="*/ 0 h 27"/>
                <a:gd name="T74" fmla="*/ 36 w 68"/>
                <a:gd name="T75" fmla="*/ 1 h 27"/>
                <a:gd name="T76" fmla="*/ 39 w 68"/>
                <a:gd name="T77" fmla="*/ 1 h 27"/>
                <a:gd name="T78" fmla="*/ 42 w 68"/>
                <a:gd name="T79" fmla="*/ 1 h 27"/>
                <a:gd name="T80" fmla="*/ 45 w 68"/>
                <a:gd name="T81" fmla="*/ 2 h 27"/>
                <a:gd name="T82" fmla="*/ 48 w 68"/>
                <a:gd name="T83" fmla="*/ 1 h 27"/>
                <a:gd name="T84" fmla="*/ 50 w 68"/>
                <a:gd name="T85" fmla="*/ 1 h 27"/>
                <a:gd name="T86" fmla="*/ 54 w 68"/>
                <a:gd name="T87" fmla="*/ 2 h 27"/>
                <a:gd name="T88" fmla="*/ 56 w 68"/>
                <a:gd name="T89" fmla="*/ 2 h 27"/>
                <a:gd name="T90" fmla="*/ 58 w 68"/>
                <a:gd name="T91" fmla="*/ 3 h 27"/>
                <a:gd name="T92" fmla="*/ 60 w 68"/>
                <a:gd name="T93" fmla="*/ 3 h 27"/>
                <a:gd name="T94" fmla="*/ 61 w 68"/>
                <a:gd name="T95" fmla="*/ 5 h 27"/>
                <a:gd name="T96" fmla="*/ 64 w 68"/>
                <a:gd name="T97" fmla="*/ 6 h 27"/>
                <a:gd name="T98" fmla="*/ 65 w 68"/>
                <a:gd name="T99" fmla="*/ 6 h 27"/>
                <a:gd name="T100" fmla="*/ 65 w 68"/>
                <a:gd name="T101" fmla="*/ 7 h 27"/>
                <a:gd name="T102" fmla="*/ 67 w 68"/>
                <a:gd name="T103" fmla="*/ 10 h 27"/>
                <a:gd name="T104" fmla="*/ 67 w 68"/>
                <a:gd name="T105" fmla="*/ 11 h 27"/>
                <a:gd name="T106" fmla="*/ 65 w 68"/>
                <a:gd name="T107" fmla="*/ 13 h 27"/>
                <a:gd name="T108" fmla="*/ 63 w 68"/>
                <a:gd name="T109" fmla="*/ 15 h 27"/>
                <a:gd name="T110" fmla="*/ 62 w 68"/>
                <a:gd name="T111" fmla="*/ 15 h 27"/>
                <a:gd name="T112" fmla="*/ 62 w 68"/>
                <a:gd name="T113" fmla="*/ 16 h 27"/>
                <a:gd name="T114" fmla="*/ 60 w 68"/>
                <a:gd name="T115" fmla="*/ 16 h 27"/>
                <a:gd name="T116" fmla="*/ 56 w 68"/>
                <a:gd name="T117" fmla="*/ 20 h 27"/>
                <a:gd name="T118" fmla="*/ 55 w 68"/>
                <a:gd name="T119" fmla="*/ 19 h 27"/>
                <a:gd name="T120" fmla="*/ 51 w 68"/>
                <a:gd name="T121" fmla="*/ 20 h 27"/>
                <a:gd name="T122" fmla="*/ 50 w 68"/>
                <a:gd name="T123" fmla="*/ 20 h 2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8"/>
                <a:gd name="T187" fmla="*/ 0 h 27"/>
                <a:gd name="T188" fmla="*/ 68 w 68"/>
                <a:gd name="T189" fmla="*/ 27 h 2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8" h="27">
                  <a:moveTo>
                    <a:pt x="50" y="20"/>
                  </a:moveTo>
                  <a:lnTo>
                    <a:pt x="47" y="22"/>
                  </a:lnTo>
                  <a:lnTo>
                    <a:pt x="42" y="23"/>
                  </a:lnTo>
                  <a:lnTo>
                    <a:pt x="39" y="24"/>
                  </a:lnTo>
                  <a:lnTo>
                    <a:pt x="36" y="23"/>
                  </a:lnTo>
                  <a:lnTo>
                    <a:pt x="33" y="24"/>
                  </a:lnTo>
                  <a:lnTo>
                    <a:pt x="31" y="24"/>
                  </a:lnTo>
                  <a:lnTo>
                    <a:pt x="27" y="24"/>
                  </a:lnTo>
                  <a:lnTo>
                    <a:pt x="25" y="24"/>
                  </a:lnTo>
                  <a:lnTo>
                    <a:pt x="21" y="26"/>
                  </a:lnTo>
                  <a:lnTo>
                    <a:pt x="19" y="23"/>
                  </a:lnTo>
                  <a:lnTo>
                    <a:pt x="16" y="24"/>
                  </a:lnTo>
                  <a:lnTo>
                    <a:pt x="15" y="23"/>
                  </a:lnTo>
                  <a:lnTo>
                    <a:pt x="10" y="23"/>
                  </a:lnTo>
                  <a:lnTo>
                    <a:pt x="9" y="20"/>
                  </a:lnTo>
                  <a:lnTo>
                    <a:pt x="6" y="20"/>
                  </a:lnTo>
                  <a:lnTo>
                    <a:pt x="4" y="20"/>
                  </a:lnTo>
                  <a:lnTo>
                    <a:pt x="4" y="19"/>
                  </a:lnTo>
                  <a:lnTo>
                    <a:pt x="1" y="19"/>
                  </a:lnTo>
                  <a:lnTo>
                    <a:pt x="1" y="18"/>
                  </a:lnTo>
                  <a:lnTo>
                    <a:pt x="1" y="16"/>
                  </a:lnTo>
                  <a:lnTo>
                    <a:pt x="1" y="15"/>
                  </a:lnTo>
                  <a:lnTo>
                    <a:pt x="0" y="14"/>
                  </a:lnTo>
                  <a:lnTo>
                    <a:pt x="1" y="14"/>
                  </a:lnTo>
                  <a:lnTo>
                    <a:pt x="2" y="13"/>
                  </a:lnTo>
                  <a:lnTo>
                    <a:pt x="4" y="10"/>
                  </a:lnTo>
                  <a:lnTo>
                    <a:pt x="5" y="10"/>
                  </a:lnTo>
                  <a:lnTo>
                    <a:pt x="6" y="7"/>
                  </a:lnTo>
                  <a:lnTo>
                    <a:pt x="9" y="7"/>
                  </a:lnTo>
                  <a:lnTo>
                    <a:pt x="12" y="5"/>
                  </a:lnTo>
                  <a:lnTo>
                    <a:pt x="15" y="5"/>
                  </a:lnTo>
                  <a:lnTo>
                    <a:pt x="16" y="3"/>
                  </a:lnTo>
                  <a:lnTo>
                    <a:pt x="20" y="2"/>
                  </a:lnTo>
                  <a:lnTo>
                    <a:pt x="24" y="3"/>
                  </a:lnTo>
                  <a:lnTo>
                    <a:pt x="26" y="1"/>
                  </a:lnTo>
                  <a:lnTo>
                    <a:pt x="30" y="1"/>
                  </a:lnTo>
                  <a:lnTo>
                    <a:pt x="33" y="0"/>
                  </a:lnTo>
                  <a:lnTo>
                    <a:pt x="36" y="1"/>
                  </a:lnTo>
                  <a:lnTo>
                    <a:pt x="39" y="1"/>
                  </a:lnTo>
                  <a:lnTo>
                    <a:pt x="42" y="1"/>
                  </a:lnTo>
                  <a:lnTo>
                    <a:pt x="45" y="2"/>
                  </a:lnTo>
                  <a:lnTo>
                    <a:pt x="48" y="1"/>
                  </a:lnTo>
                  <a:lnTo>
                    <a:pt x="50" y="1"/>
                  </a:lnTo>
                  <a:lnTo>
                    <a:pt x="54" y="2"/>
                  </a:lnTo>
                  <a:lnTo>
                    <a:pt x="56" y="2"/>
                  </a:lnTo>
                  <a:lnTo>
                    <a:pt x="58" y="3"/>
                  </a:lnTo>
                  <a:lnTo>
                    <a:pt x="60" y="3"/>
                  </a:lnTo>
                  <a:lnTo>
                    <a:pt x="61" y="5"/>
                  </a:lnTo>
                  <a:lnTo>
                    <a:pt x="64" y="6"/>
                  </a:lnTo>
                  <a:lnTo>
                    <a:pt x="65" y="6"/>
                  </a:lnTo>
                  <a:lnTo>
                    <a:pt x="65" y="7"/>
                  </a:lnTo>
                  <a:lnTo>
                    <a:pt x="67" y="10"/>
                  </a:lnTo>
                  <a:lnTo>
                    <a:pt x="67" y="11"/>
                  </a:lnTo>
                  <a:lnTo>
                    <a:pt x="65" y="13"/>
                  </a:lnTo>
                  <a:lnTo>
                    <a:pt x="63" y="15"/>
                  </a:lnTo>
                  <a:lnTo>
                    <a:pt x="62" y="15"/>
                  </a:lnTo>
                  <a:lnTo>
                    <a:pt x="62" y="16"/>
                  </a:lnTo>
                  <a:lnTo>
                    <a:pt x="60" y="16"/>
                  </a:lnTo>
                  <a:lnTo>
                    <a:pt x="56" y="20"/>
                  </a:lnTo>
                  <a:lnTo>
                    <a:pt x="55" y="19"/>
                  </a:lnTo>
                  <a:lnTo>
                    <a:pt x="51" y="20"/>
                  </a:lnTo>
                  <a:lnTo>
                    <a:pt x="50" y="20"/>
                  </a:lnTo>
                </a:path>
              </a:pathLst>
            </a:custGeom>
            <a:solidFill>
              <a:srgbClr val="FFFFFF"/>
            </a:solidFill>
            <a:ln w="12700" cap="rnd">
              <a:noFill/>
              <a:round/>
              <a:headEnd/>
              <a:tailEnd/>
            </a:ln>
          </p:spPr>
          <p:txBody>
            <a:bodyPr/>
            <a:lstStyle/>
            <a:p>
              <a:endParaRPr lang="en-GB"/>
            </a:p>
          </p:txBody>
        </p:sp>
        <p:sp>
          <p:nvSpPr>
            <p:cNvPr id="20625" name="Freeform 144"/>
            <p:cNvSpPr>
              <a:spLocks/>
            </p:cNvSpPr>
            <p:nvPr/>
          </p:nvSpPr>
          <p:spPr bwMode="auto">
            <a:xfrm>
              <a:off x="2972" y="2871"/>
              <a:ext cx="68" cy="27"/>
            </a:xfrm>
            <a:custGeom>
              <a:avLst/>
              <a:gdLst>
                <a:gd name="T0" fmla="*/ 50 w 68"/>
                <a:gd name="T1" fmla="*/ 20 h 27"/>
                <a:gd name="T2" fmla="*/ 47 w 68"/>
                <a:gd name="T3" fmla="*/ 22 h 27"/>
                <a:gd name="T4" fmla="*/ 42 w 68"/>
                <a:gd name="T5" fmla="*/ 23 h 27"/>
                <a:gd name="T6" fmla="*/ 39 w 68"/>
                <a:gd name="T7" fmla="*/ 24 h 27"/>
                <a:gd name="T8" fmla="*/ 36 w 68"/>
                <a:gd name="T9" fmla="*/ 23 h 27"/>
                <a:gd name="T10" fmla="*/ 33 w 68"/>
                <a:gd name="T11" fmla="*/ 24 h 27"/>
                <a:gd name="T12" fmla="*/ 31 w 68"/>
                <a:gd name="T13" fmla="*/ 24 h 27"/>
                <a:gd name="T14" fmla="*/ 27 w 68"/>
                <a:gd name="T15" fmla="*/ 24 h 27"/>
                <a:gd name="T16" fmla="*/ 25 w 68"/>
                <a:gd name="T17" fmla="*/ 24 h 27"/>
                <a:gd name="T18" fmla="*/ 21 w 68"/>
                <a:gd name="T19" fmla="*/ 26 h 27"/>
                <a:gd name="T20" fmla="*/ 19 w 68"/>
                <a:gd name="T21" fmla="*/ 23 h 27"/>
                <a:gd name="T22" fmla="*/ 16 w 68"/>
                <a:gd name="T23" fmla="*/ 24 h 27"/>
                <a:gd name="T24" fmla="*/ 15 w 68"/>
                <a:gd name="T25" fmla="*/ 23 h 27"/>
                <a:gd name="T26" fmla="*/ 10 w 68"/>
                <a:gd name="T27" fmla="*/ 23 h 27"/>
                <a:gd name="T28" fmla="*/ 9 w 68"/>
                <a:gd name="T29" fmla="*/ 20 h 27"/>
                <a:gd name="T30" fmla="*/ 6 w 68"/>
                <a:gd name="T31" fmla="*/ 20 h 27"/>
                <a:gd name="T32" fmla="*/ 4 w 68"/>
                <a:gd name="T33" fmla="*/ 20 h 27"/>
                <a:gd name="T34" fmla="*/ 4 w 68"/>
                <a:gd name="T35" fmla="*/ 19 h 27"/>
                <a:gd name="T36" fmla="*/ 1 w 68"/>
                <a:gd name="T37" fmla="*/ 19 h 27"/>
                <a:gd name="T38" fmla="*/ 1 w 68"/>
                <a:gd name="T39" fmla="*/ 18 h 27"/>
                <a:gd name="T40" fmla="*/ 1 w 68"/>
                <a:gd name="T41" fmla="*/ 16 h 27"/>
                <a:gd name="T42" fmla="*/ 1 w 68"/>
                <a:gd name="T43" fmla="*/ 15 h 27"/>
                <a:gd name="T44" fmla="*/ 0 w 68"/>
                <a:gd name="T45" fmla="*/ 14 h 27"/>
                <a:gd name="T46" fmla="*/ 1 w 68"/>
                <a:gd name="T47" fmla="*/ 14 h 27"/>
                <a:gd name="T48" fmla="*/ 2 w 68"/>
                <a:gd name="T49" fmla="*/ 13 h 27"/>
                <a:gd name="T50" fmla="*/ 4 w 68"/>
                <a:gd name="T51" fmla="*/ 10 h 27"/>
                <a:gd name="T52" fmla="*/ 5 w 68"/>
                <a:gd name="T53" fmla="*/ 10 h 27"/>
                <a:gd name="T54" fmla="*/ 6 w 68"/>
                <a:gd name="T55" fmla="*/ 7 h 27"/>
                <a:gd name="T56" fmla="*/ 9 w 68"/>
                <a:gd name="T57" fmla="*/ 7 h 27"/>
                <a:gd name="T58" fmla="*/ 12 w 68"/>
                <a:gd name="T59" fmla="*/ 5 h 27"/>
                <a:gd name="T60" fmla="*/ 15 w 68"/>
                <a:gd name="T61" fmla="*/ 5 h 27"/>
                <a:gd name="T62" fmla="*/ 16 w 68"/>
                <a:gd name="T63" fmla="*/ 3 h 27"/>
                <a:gd name="T64" fmla="*/ 20 w 68"/>
                <a:gd name="T65" fmla="*/ 2 h 27"/>
                <a:gd name="T66" fmla="*/ 24 w 68"/>
                <a:gd name="T67" fmla="*/ 3 h 27"/>
                <a:gd name="T68" fmla="*/ 26 w 68"/>
                <a:gd name="T69" fmla="*/ 1 h 27"/>
                <a:gd name="T70" fmla="*/ 30 w 68"/>
                <a:gd name="T71" fmla="*/ 1 h 27"/>
                <a:gd name="T72" fmla="*/ 33 w 68"/>
                <a:gd name="T73" fmla="*/ 0 h 27"/>
                <a:gd name="T74" fmla="*/ 36 w 68"/>
                <a:gd name="T75" fmla="*/ 1 h 27"/>
                <a:gd name="T76" fmla="*/ 39 w 68"/>
                <a:gd name="T77" fmla="*/ 1 h 27"/>
                <a:gd name="T78" fmla="*/ 42 w 68"/>
                <a:gd name="T79" fmla="*/ 1 h 27"/>
                <a:gd name="T80" fmla="*/ 45 w 68"/>
                <a:gd name="T81" fmla="*/ 2 h 27"/>
                <a:gd name="T82" fmla="*/ 48 w 68"/>
                <a:gd name="T83" fmla="*/ 1 h 27"/>
                <a:gd name="T84" fmla="*/ 50 w 68"/>
                <a:gd name="T85" fmla="*/ 1 h 27"/>
                <a:gd name="T86" fmla="*/ 54 w 68"/>
                <a:gd name="T87" fmla="*/ 2 h 27"/>
                <a:gd name="T88" fmla="*/ 56 w 68"/>
                <a:gd name="T89" fmla="*/ 2 h 27"/>
                <a:gd name="T90" fmla="*/ 58 w 68"/>
                <a:gd name="T91" fmla="*/ 3 h 27"/>
                <a:gd name="T92" fmla="*/ 60 w 68"/>
                <a:gd name="T93" fmla="*/ 3 h 27"/>
                <a:gd name="T94" fmla="*/ 61 w 68"/>
                <a:gd name="T95" fmla="*/ 5 h 27"/>
                <a:gd name="T96" fmla="*/ 64 w 68"/>
                <a:gd name="T97" fmla="*/ 6 h 27"/>
                <a:gd name="T98" fmla="*/ 65 w 68"/>
                <a:gd name="T99" fmla="*/ 6 h 27"/>
                <a:gd name="T100" fmla="*/ 65 w 68"/>
                <a:gd name="T101" fmla="*/ 7 h 27"/>
                <a:gd name="T102" fmla="*/ 67 w 68"/>
                <a:gd name="T103" fmla="*/ 10 h 27"/>
                <a:gd name="T104" fmla="*/ 67 w 68"/>
                <a:gd name="T105" fmla="*/ 11 h 27"/>
                <a:gd name="T106" fmla="*/ 65 w 68"/>
                <a:gd name="T107" fmla="*/ 13 h 27"/>
                <a:gd name="T108" fmla="*/ 63 w 68"/>
                <a:gd name="T109" fmla="*/ 15 h 27"/>
                <a:gd name="T110" fmla="*/ 62 w 68"/>
                <a:gd name="T111" fmla="*/ 15 h 27"/>
                <a:gd name="T112" fmla="*/ 62 w 68"/>
                <a:gd name="T113" fmla="*/ 16 h 27"/>
                <a:gd name="T114" fmla="*/ 60 w 68"/>
                <a:gd name="T115" fmla="*/ 16 h 27"/>
                <a:gd name="T116" fmla="*/ 56 w 68"/>
                <a:gd name="T117" fmla="*/ 20 h 27"/>
                <a:gd name="T118" fmla="*/ 55 w 68"/>
                <a:gd name="T119" fmla="*/ 19 h 27"/>
                <a:gd name="T120" fmla="*/ 51 w 68"/>
                <a:gd name="T121" fmla="*/ 20 h 2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8"/>
                <a:gd name="T184" fmla="*/ 0 h 27"/>
                <a:gd name="T185" fmla="*/ 68 w 68"/>
                <a:gd name="T186" fmla="*/ 27 h 2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8" h="27">
                  <a:moveTo>
                    <a:pt x="50" y="20"/>
                  </a:moveTo>
                  <a:lnTo>
                    <a:pt x="47" y="22"/>
                  </a:lnTo>
                  <a:lnTo>
                    <a:pt x="42" y="23"/>
                  </a:lnTo>
                  <a:lnTo>
                    <a:pt x="39" y="24"/>
                  </a:lnTo>
                  <a:lnTo>
                    <a:pt x="36" y="23"/>
                  </a:lnTo>
                  <a:lnTo>
                    <a:pt x="33" y="24"/>
                  </a:lnTo>
                  <a:lnTo>
                    <a:pt x="31" y="24"/>
                  </a:lnTo>
                  <a:lnTo>
                    <a:pt x="27" y="24"/>
                  </a:lnTo>
                  <a:lnTo>
                    <a:pt x="25" y="24"/>
                  </a:lnTo>
                  <a:lnTo>
                    <a:pt x="21" y="26"/>
                  </a:lnTo>
                  <a:lnTo>
                    <a:pt x="19" y="23"/>
                  </a:lnTo>
                  <a:lnTo>
                    <a:pt x="16" y="24"/>
                  </a:lnTo>
                  <a:lnTo>
                    <a:pt x="15" y="23"/>
                  </a:lnTo>
                  <a:lnTo>
                    <a:pt x="10" y="23"/>
                  </a:lnTo>
                  <a:lnTo>
                    <a:pt x="9" y="20"/>
                  </a:lnTo>
                  <a:lnTo>
                    <a:pt x="6" y="20"/>
                  </a:lnTo>
                  <a:lnTo>
                    <a:pt x="4" y="20"/>
                  </a:lnTo>
                  <a:lnTo>
                    <a:pt x="4" y="19"/>
                  </a:lnTo>
                  <a:lnTo>
                    <a:pt x="1" y="19"/>
                  </a:lnTo>
                  <a:lnTo>
                    <a:pt x="1" y="18"/>
                  </a:lnTo>
                  <a:lnTo>
                    <a:pt x="1" y="16"/>
                  </a:lnTo>
                  <a:lnTo>
                    <a:pt x="1" y="15"/>
                  </a:lnTo>
                  <a:lnTo>
                    <a:pt x="0" y="14"/>
                  </a:lnTo>
                  <a:lnTo>
                    <a:pt x="1" y="14"/>
                  </a:lnTo>
                  <a:lnTo>
                    <a:pt x="2" y="13"/>
                  </a:lnTo>
                  <a:lnTo>
                    <a:pt x="4" y="10"/>
                  </a:lnTo>
                  <a:lnTo>
                    <a:pt x="5" y="10"/>
                  </a:lnTo>
                  <a:lnTo>
                    <a:pt x="6" y="7"/>
                  </a:lnTo>
                  <a:lnTo>
                    <a:pt x="9" y="7"/>
                  </a:lnTo>
                  <a:lnTo>
                    <a:pt x="12" y="5"/>
                  </a:lnTo>
                  <a:lnTo>
                    <a:pt x="15" y="5"/>
                  </a:lnTo>
                  <a:lnTo>
                    <a:pt x="16" y="3"/>
                  </a:lnTo>
                  <a:lnTo>
                    <a:pt x="20" y="2"/>
                  </a:lnTo>
                  <a:lnTo>
                    <a:pt x="24" y="3"/>
                  </a:lnTo>
                  <a:lnTo>
                    <a:pt x="26" y="1"/>
                  </a:lnTo>
                  <a:lnTo>
                    <a:pt x="30" y="1"/>
                  </a:lnTo>
                  <a:lnTo>
                    <a:pt x="33" y="0"/>
                  </a:lnTo>
                  <a:lnTo>
                    <a:pt x="36" y="1"/>
                  </a:lnTo>
                  <a:lnTo>
                    <a:pt x="39" y="1"/>
                  </a:lnTo>
                  <a:lnTo>
                    <a:pt x="42" y="1"/>
                  </a:lnTo>
                  <a:lnTo>
                    <a:pt x="45" y="2"/>
                  </a:lnTo>
                  <a:lnTo>
                    <a:pt x="48" y="1"/>
                  </a:lnTo>
                  <a:lnTo>
                    <a:pt x="50" y="1"/>
                  </a:lnTo>
                  <a:lnTo>
                    <a:pt x="54" y="2"/>
                  </a:lnTo>
                  <a:lnTo>
                    <a:pt x="56" y="2"/>
                  </a:lnTo>
                  <a:lnTo>
                    <a:pt x="58" y="3"/>
                  </a:lnTo>
                  <a:lnTo>
                    <a:pt x="60" y="3"/>
                  </a:lnTo>
                  <a:lnTo>
                    <a:pt x="61" y="5"/>
                  </a:lnTo>
                  <a:lnTo>
                    <a:pt x="64" y="6"/>
                  </a:lnTo>
                  <a:lnTo>
                    <a:pt x="65" y="6"/>
                  </a:lnTo>
                  <a:lnTo>
                    <a:pt x="65" y="7"/>
                  </a:lnTo>
                  <a:lnTo>
                    <a:pt x="67" y="10"/>
                  </a:lnTo>
                  <a:lnTo>
                    <a:pt x="67" y="11"/>
                  </a:lnTo>
                  <a:lnTo>
                    <a:pt x="65" y="13"/>
                  </a:lnTo>
                  <a:lnTo>
                    <a:pt x="63" y="15"/>
                  </a:lnTo>
                  <a:lnTo>
                    <a:pt x="62" y="15"/>
                  </a:lnTo>
                  <a:lnTo>
                    <a:pt x="62" y="16"/>
                  </a:lnTo>
                  <a:lnTo>
                    <a:pt x="60" y="16"/>
                  </a:lnTo>
                  <a:lnTo>
                    <a:pt x="56" y="20"/>
                  </a:lnTo>
                  <a:lnTo>
                    <a:pt x="55" y="19"/>
                  </a:lnTo>
                  <a:lnTo>
                    <a:pt x="51" y="20"/>
                  </a:lnTo>
                </a:path>
              </a:pathLst>
            </a:custGeom>
            <a:noFill/>
            <a:ln w="12700" cap="rnd">
              <a:solidFill>
                <a:srgbClr val="FFFFFF"/>
              </a:solidFill>
              <a:round/>
              <a:headEnd/>
              <a:tailEnd/>
            </a:ln>
          </p:spPr>
          <p:txBody>
            <a:bodyPr/>
            <a:lstStyle/>
            <a:p>
              <a:endParaRPr lang="en-GB"/>
            </a:p>
          </p:txBody>
        </p:sp>
        <p:sp>
          <p:nvSpPr>
            <p:cNvPr id="20626" name="Freeform 145"/>
            <p:cNvSpPr>
              <a:spLocks/>
            </p:cNvSpPr>
            <p:nvPr/>
          </p:nvSpPr>
          <p:spPr bwMode="auto">
            <a:xfrm>
              <a:off x="2836" y="2610"/>
              <a:ext cx="205" cy="71"/>
            </a:xfrm>
            <a:custGeom>
              <a:avLst/>
              <a:gdLst>
                <a:gd name="T0" fmla="*/ 0 w 205"/>
                <a:gd name="T1" fmla="*/ 0 h 71"/>
                <a:gd name="T2" fmla="*/ 179 w 205"/>
                <a:gd name="T3" fmla="*/ 18 h 71"/>
                <a:gd name="T4" fmla="*/ 181 w 205"/>
                <a:gd name="T5" fmla="*/ 18 h 71"/>
                <a:gd name="T6" fmla="*/ 184 w 205"/>
                <a:gd name="T7" fmla="*/ 19 h 71"/>
                <a:gd name="T8" fmla="*/ 188 w 205"/>
                <a:gd name="T9" fmla="*/ 22 h 71"/>
                <a:gd name="T10" fmla="*/ 192 w 205"/>
                <a:gd name="T11" fmla="*/ 22 h 71"/>
                <a:gd name="T12" fmla="*/ 195 w 205"/>
                <a:gd name="T13" fmla="*/ 25 h 71"/>
                <a:gd name="T14" fmla="*/ 198 w 205"/>
                <a:gd name="T15" fmla="*/ 27 h 71"/>
                <a:gd name="T16" fmla="*/ 200 w 205"/>
                <a:gd name="T17" fmla="*/ 30 h 71"/>
                <a:gd name="T18" fmla="*/ 202 w 205"/>
                <a:gd name="T19" fmla="*/ 33 h 71"/>
                <a:gd name="T20" fmla="*/ 201 w 205"/>
                <a:gd name="T21" fmla="*/ 35 h 71"/>
                <a:gd name="T22" fmla="*/ 204 w 205"/>
                <a:gd name="T23" fmla="*/ 38 h 71"/>
                <a:gd name="T24" fmla="*/ 201 w 205"/>
                <a:gd name="T25" fmla="*/ 40 h 71"/>
                <a:gd name="T26" fmla="*/ 200 w 205"/>
                <a:gd name="T27" fmla="*/ 43 h 71"/>
                <a:gd name="T28" fmla="*/ 198 w 205"/>
                <a:gd name="T29" fmla="*/ 44 h 71"/>
                <a:gd name="T30" fmla="*/ 194 w 205"/>
                <a:gd name="T31" fmla="*/ 47 h 71"/>
                <a:gd name="T32" fmla="*/ 192 w 205"/>
                <a:gd name="T33" fmla="*/ 51 h 71"/>
                <a:gd name="T34" fmla="*/ 187 w 205"/>
                <a:gd name="T35" fmla="*/ 52 h 71"/>
                <a:gd name="T36" fmla="*/ 181 w 205"/>
                <a:gd name="T37" fmla="*/ 54 h 71"/>
                <a:gd name="T38" fmla="*/ 170 w 205"/>
                <a:gd name="T39" fmla="*/ 58 h 71"/>
                <a:gd name="T40" fmla="*/ 157 w 205"/>
                <a:gd name="T41" fmla="*/ 62 h 71"/>
                <a:gd name="T42" fmla="*/ 143 w 205"/>
                <a:gd name="T43" fmla="*/ 64 h 71"/>
                <a:gd name="T44" fmla="*/ 108 w 205"/>
                <a:gd name="T45" fmla="*/ 70 h 71"/>
                <a:gd name="T46" fmla="*/ 1 w 205"/>
                <a:gd name="T47" fmla="*/ 59 h 71"/>
                <a:gd name="T48" fmla="*/ 0 w 205"/>
                <a:gd name="T49" fmla="*/ 0 h 71"/>
                <a:gd name="T50" fmla="*/ 0 w 205"/>
                <a:gd name="T51" fmla="*/ 0 h 7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05"/>
                <a:gd name="T79" fmla="*/ 0 h 71"/>
                <a:gd name="T80" fmla="*/ 205 w 205"/>
                <a:gd name="T81" fmla="*/ 71 h 7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05" h="71">
                  <a:moveTo>
                    <a:pt x="0" y="0"/>
                  </a:moveTo>
                  <a:lnTo>
                    <a:pt x="179" y="18"/>
                  </a:lnTo>
                  <a:lnTo>
                    <a:pt x="181" y="18"/>
                  </a:lnTo>
                  <a:lnTo>
                    <a:pt x="184" y="19"/>
                  </a:lnTo>
                  <a:lnTo>
                    <a:pt x="188" y="22"/>
                  </a:lnTo>
                  <a:lnTo>
                    <a:pt x="192" y="22"/>
                  </a:lnTo>
                  <a:lnTo>
                    <a:pt x="195" y="25"/>
                  </a:lnTo>
                  <a:lnTo>
                    <a:pt x="198" y="27"/>
                  </a:lnTo>
                  <a:lnTo>
                    <a:pt x="200" y="30"/>
                  </a:lnTo>
                  <a:lnTo>
                    <a:pt x="202" y="33"/>
                  </a:lnTo>
                  <a:lnTo>
                    <a:pt x="201" y="35"/>
                  </a:lnTo>
                  <a:lnTo>
                    <a:pt x="204" y="38"/>
                  </a:lnTo>
                  <a:lnTo>
                    <a:pt x="201" y="40"/>
                  </a:lnTo>
                  <a:lnTo>
                    <a:pt x="200" y="43"/>
                  </a:lnTo>
                  <a:lnTo>
                    <a:pt x="198" y="44"/>
                  </a:lnTo>
                  <a:lnTo>
                    <a:pt x="194" y="47"/>
                  </a:lnTo>
                  <a:lnTo>
                    <a:pt x="192" y="51"/>
                  </a:lnTo>
                  <a:lnTo>
                    <a:pt x="187" y="52"/>
                  </a:lnTo>
                  <a:lnTo>
                    <a:pt x="181" y="54"/>
                  </a:lnTo>
                  <a:lnTo>
                    <a:pt x="170" y="58"/>
                  </a:lnTo>
                  <a:lnTo>
                    <a:pt x="157" y="62"/>
                  </a:lnTo>
                  <a:lnTo>
                    <a:pt x="143" y="64"/>
                  </a:lnTo>
                  <a:lnTo>
                    <a:pt x="108" y="70"/>
                  </a:lnTo>
                  <a:lnTo>
                    <a:pt x="1" y="59"/>
                  </a:lnTo>
                  <a:lnTo>
                    <a:pt x="0" y="0"/>
                  </a:lnTo>
                </a:path>
              </a:pathLst>
            </a:custGeom>
            <a:solidFill>
              <a:srgbClr val="FF8800"/>
            </a:solidFill>
            <a:ln w="12700" cap="rnd">
              <a:noFill/>
              <a:round/>
              <a:headEnd/>
              <a:tailEnd/>
            </a:ln>
          </p:spPr>
          <p:txBody>
            <a:bodyPr/>
            <a:lstStyle/>
            <a:p>
              <a:endParaRPr lang="en-GB"/>
            </a:p>
          </p:txBody>
        </p:sp>
        <p:sp>
          <p:nvSpPr>
            <p:cNvPr id="20627" name="Freeform 146"/>
            <p:cNvSpPr>
              <a:spLocks/>
            </p:cNvSpPr>
            <p:nvPr/>
          </p:nvSpPr>
          <p:spPr bwMode="auto">
            <a:xfrm>
              <a:off x="2836" y="2610"/>
              <a:ext cx="205" cy="71"/>
            </a:xfrm>
            <a:custGeom>
              <a:avLst/>
              <a:gdLst>
                <a:gd name="T0" fmla="*/ 0 w 205"/>
                <a:gd name="T1" fmla="*/ 0 h 71"/>
                <a:gd name="T2" fmla="*/ 179 w 205"/>
                <a:gd name="T3" fmla="*/ 18 h 71"/>
                <a:gd name="T4" fmla="*/ 181 w 205"/>
                <a:gd name="T5" fmla="*/ 18 h 71"/>
                <a:gd name="T6" fmla="*/ 184 w 205"/>
                <a:gd name="T7" fmla="*/ 19 h 71"/>
                <a:gd name="T8" fmla="*/ 188 w 205"/>
                <a:gd name="T9" fmla="*/ 22 h 71"/>
                <a:gd name="T10" fmla="*/ 192 w 205"/>
                <a:gd name="T11" fmla="*/ 22 h 71"/>
                <a:gd name="T12" fmla="*/ 195 w 205"/>
                <a:gd name="T13" fmla="*/ 25 h 71"/>
                <a:gd name="T14" fmla="*/ 198 w 205"/>
                <a:gd name="T15" fmla="*/ 27 h 71"/>
                <a:gd name="T16" fmla="*/ 200 w 205"/>
                <a:gd name="T17" fmla="*/ 30 h 71"/>
                <a:gd name="T18" fmla="*/ 202 w 205"/>
                <a:gd name="T19" fmla="*/ 33 h 71"/>
                <a:gd name="T20" fmla="*/ 201 w 205"/>
                <a:gd name="T21" fmla="*/ 35 h 71"/>
                <a:gd name="T22" fmla="*/ 204 w 205"/>
                <a:gd name="T23" fmla="*/ 38 h 71"/>
                <a:gd name="T24" fmla="*/ 201 w 205"/>
                <a:gd name="T25" fmla="*/ 40 h 71"/>
                <a:gd name="T26" fmla="*/ 200 w 205"/>
                <a:gd name="T27" fmla="*/ 43 h 71"/>
                <a:gd name="T28" fmla="*/ 198 w 205"/>
                <a:gd name="T29" fmla="*/ 44 h 71"/>
                <a:gd name="T30" fmla="*/ 194 w 205"/>
                <a:gd name="T31" fmla="*/ 47 h 71"/>
                <a:gd name="T32" fmla="*/ 192 w 205"/>
                <a:gd name="T33" fmla="*/ 51 h 71"/>
                <a:gd name="T34" fmla="*/ 187 w 205"/>
                <a:gd name="T35" fmla="*/ 52 h 71"/>
                <a:gd name="T36" fmla="*/ 181 w 205"/>
                <a:gd name="T37" fmla="*/ 54 h 71"/>
                <a:gd name="T38" fmla="*/ 170 w 205"/>
                <a:gd name="T39" fmla="*/ 58 h 71"/>
                <a:gd name="T40" fmla="*/ 157 w 205"/>
                <a:gd name="T41" fmla="*/ 62 h 71"/>
                <a:gd name="T42" fmla="*/ 143 w 205"/>
                <a:gd name="T43" fmla="*/ 64 h 71"/>
                <a:gd name="T44" fmla="*/ 108 w 205"/>
                <a:gd name="T45" fmla="*/ 70 h 71"/>
                <a:gd name="T46" fmla="*/ 1 w 205"/>
                <a:gd name="T47" fmla="*/ 59 h 71"/>
                <a:gd name="T48" fmla="*/ 0 w 205"/>
                <a:gd name="T49" fmla="*/ 0 h 71"/>
                <a:gd name="T50" fmla="*/ 0 w 205"/>
                <a:gd name="T51" fmla="*/ 0 h 7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05"/>
                <a:gd name="T79" fmla="*/ 0 h 71"/>
                <a:gd name="T80" fmla="*/ 205 w 205"/>
                <a:gd name="T81" fmla="*/ 71 h 7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05" h="71">
                  <a:moveTo>
                    <a:pt x="0" y="0"/>
                  </a:moveTo>
                  <a:lnTo>
                    <a:pt x="179" y="18"/>
                  </a:lnTo>
                  <a:lnTo>
                    <a:pt x="181" y="18"/>
                  </a:lnTo>
                  <a:lnTo>
                    <a:pt x="184" y="19"/>
                  </a:lnTo>
                  <a:lnTo>
                    <a:pt x="188" y="22"/>
                  </a:lnTo>
                  <a:lnTo>
                    <a:pt x="192" y="22"/>
                  </a:lnTo>
                  <a:lnTo>
                    <a:pt x="195" y="25"/>
                  </a:lnTo>
                  <a:lnTo>
                    <a:pt x="198" y="27"/>
                  </a:lnTo>
                  <a:lnTo>
                    <a:pt x="200" y="30"/>
                  </a:lnTo>
                  <a:lnTo>
                    <a:pt x="202" y="33"/>
                  </a:lnTo>
                  <a:lnTo>
                    <a:pt x="201" y="35"/>
                  </a:lnTo>
                  <a:lnTo>
                    <a:pt x="204" y="38"/>
                  </a:lnTo>
                  <a:lnTo>
                    <a:pt x="201" y="40"/>
                  </a:lnTo>
                  <a:lnTo>
                    <a:pt x="200" y="43"/>
                  </a:lnTo>
                  <a:lnTo>
                    <a:pt x="198" y="44"/>
                  </a:lnTo>
                  <a:lnTo>
                    <a:pt x="194" y="47"/>
                  </a:lnTo>
                  <a:lnTo>
                    <a:pt x="192" y="51"/>
                  </a:lnTo>
                  <a:lnTo>
                    <a:pt x="187" y="52"/>
                  </a:lnTo>
                  <a:lnTo>
                    <a:pt x="181" y="54"/>
                  </a:lnTo>
                  <a:lnTo>
                    <a:pt x="170" y="58"/>
                  </a:lnTo>
                  <a:lnTo>
                    <a:pt x="157" y="62"/>
                  </a:lnTo>
                  <a:lnTo>
                    <a:pt x="143" y="64"/>
                  </a:lnTo>
                  <a:lnTo>
                    <a:pt x="108" y="70"/>
                  </a:lnTo>
                  <a:lnTo>
                    <a:pt x="1" y="59"/>
                  </a:lnTo>
                  <a:lnTo>
                    <a:pt x="0" y="0"/>
                  </a:lnTo>
                </a:path>
              </a:pathLst>
            </a:custGeom>
            <a:noFill/>
            <a:ln w="12700" cap="rnd">
              <a:solidFill>
                <a:srgbClr val="000000"/>
              </a:solidFill>
              <a:round/>
              <a:headEnd/>
              <a:tailEnd/>
            </a:ln>
          </p:spPr>
          <p:txBody>
            <a:bodyPr/>
            <a:lstStyle/>
            <a:p>
              <a:endParaRPr lang="en-GB"/>
            </a:p>
          </p:txBody>
        </p:sp>
        <p:sp>
          <p:nvSpPr>
            <p:cNvPr id="20628" name="Freeform 147"/>
            <p:cNvSpPr>
              <a:spLocks/>
            </p:cNvSpPr>
            <p:nvPr/>
          </p:nvSpPr>
          <p:spPr bwMode="auto">
            <a:xfrm>
              <a:off x="2813" y="2654"/>
              <a:ext cx="206" cy="32"/>
            </a:xfrm>
            <a:custGeom>
              <a:avLst/>
              <a:gdLst>
                <a:gd name="T0" fmla="*/ 35 w 206"/>
                <a:gd name="T1" fmla="*/ 11 h 32"/>
                <a:gd name="T2" fmla="*/ 60 w 206"/>
                <a:gd name="T3" fmla="*/ 15 h 32"/>
                <a:gd name="T4" fmla="*/ 67 w 206"/>
                <a:gd name="T5" fmla="*/ 15 h 32"/>
                <a:gd name="T6" fmla="*/ 75 w 206"/>
                <a:gd name="T7" fmla="*/ 15 h 32"/>
                <a:gd name="T8" fmla="*/ 81 w 206"/>
                <a:gd name="T9" fmla="*/ 18 h 32"/>
                <a:gd name="T10" fmla="*/ 88 w 206"/>
                <a:gd name="T11" fmla="*/ 18 h 32"/>
                <a:gd name="T12" fmla="*/ 96 w 206"/>
                <a:gd name="T13" fmla="*/ 19 h 32"/>
                <a:gd name="T14" fmla="*/ 103 w 206"/>
                <a:gd name="T15" fmla="*/ 19 h 32"/>
                <a:gd name="T16" fmla="*/ 112 w 206"/>
                <a:gd name="T17" fmla="*/ 20 h 32"/>
                <a:gd name="T18" fmla="*/ 120 w 206"/>
                <a:gd name="T19" fmla="*/ 19 h 32"/>
                <a:gd name="T20" fmla="*/ 126 w 206"/>
                <a:gd name="T21" fmla="*/ 20 h 32"/>
                <a:gd name="T22" fmla="*/ 133 w 206"/>
                <a:gd name="T23" fmla="*/ 20 h 32"/>
                <a:gd name="T24" fmla="*/ 138 w 206"/>
                <a:gd name="T25" fmla="*/ 20 h 32"/>
                <a:gd name="T26" fmla="*/ 145 w 206"/>
                <a:gd name="T27" fmla="*/ 20 h 32"/>
                <a:gd name="T28" fmla="*/ 154 w 206"/>
                <a:gd name="T29" fmla="*/ 20 h 32"/>
                <a:gd name="T30" fmla="*/ 159 w 206"/>
                <a:gd name="T31" fmla="*/ 19 h 32"/>
                <a:gd name="T32" fmla="*/ 164 w 206"/>
                <a:gd name="T33" fmla="*/ 19 h 32"/>
                <a:gd name="T34" fmla="*/ 170 w 206"/>
                <a:gd name="T35" fmla="*/ 19 h 32"/>
                <a:gd name="T36" fmla="*/ 176 w 206"/>
                <a:gd name="T37" fmla="*/ 18 h 32"/>
                <a:gd name="T38" fmla="*/ 181 w 206"/>
                <a:gd name="T39" fmla="*/ 18 h 32"/>
                <a:gd name="T40" fmla="*/ 186 w 206"/>
                <a:gd name="T41" fmla="*/ 16 h 32"/>
                <a:gd name="T42" fmla="*/ 191 w 206"/>
                <a:gd name="T43" fmla="*/ 14 h 32"/>
                <a:gd name="T44" fmla="*/ 195 w 206"/>
                <a:gd name="T45" fmla="*/ 14 h 32"/>
                <a:gd name="T46" fmla="*/ 199 w 206"/>
                <a:gd name="T47" fmla="*/ 14 h 32"/>
                <a:gd name="T48" fmla="*/ 202 w 206"/>
                <a:gd name="T49" fmla="*/ 12 h 32"/>
                <a:gd name="T50" fmla="*/ 205 w 206"/>
                <a:gd name="T51" fmla="*/ 10 h 32"/>
                <a:gd name="T52" fmla="*/ 198 w 206"/>
                <a:gd name="T53" fmla="*/ 12 h 32"/>
                <a:gd name="T54" fmla="*/ 187 w 206"/>
                <a:gd name="T55" fmla="*/ 16 h 32"/>
                <a:gd name="T56" fmla="*/ 171 w 206"/>
                <a:gd name="T57" fmla="*/ 20 h 32"/>
                <a:gd name="T58" fmla="*/ 155 w 206"/>
                <a:gd name="T59" fmla="*/ 24 h 32"/>
                <a:gd name="T60" fmla="*/ 136 w 206"/>
                <a:gd name="T61" fmla="*/ 27 h 32"/>
                <a:gd name="T62" fmla="*/ 114 w 206"/>
                <a:gd name="T63" fmla="*/ 29 h 32"/>
                <a:gd name="T64" fmla="*/ 96 w 206"/>
                <a:gd name="T65" fmla="*/ 31 h 32"/>
                <a:gd name="T66" fmla="*/ 74 w 206"/>
                <a:gd name="T67" fmla="*/ 31 h 32"/>
                <a:gd name="T68" fmla="*/ 0 w 206"/>
                <a:gd name="T69" fmla="*/ 24 h 32"/>
                <a:gd name="T70" fmla="*/ 10 w 206"/>
                <a:gd name="T71" fmla="*/ 0 h 3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06"/>
                <a:gd name="T109" fmla="*/ 0 h 32"/>
                <a:gd name="T110" fmla="*/ 206 w 206"/>
                <a:gd name="T111" fmla="*/ 32 h 3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06" h="32">
                  <a:moveTo>
                    <a:pt x="10" y="0"/>
                  </a:moveTo>
                  <a:lnTo>
                    <a:pt x="35" y="11"/>
                  </a:lnTo>
                  <a:lnTo>
                    <a:pt x="42" y="12"/>
                  </a:lnTo>
                  <a:lnTo>
                    <a:pt x="60" y="15"/>
                  </a:lnTo>
                  <a:lnTo>
                    <a:pt x="62" y="15"/>
                  </a:lnTo>
                  <a:lnTo>
                    <a:pt x="67" y="15"/>
                  </a:lnTo>
                  <a:lnTo>
                    <a:pt x="71" y="16"/>
                  </a:lnTo>
                  <a:lnTo>
                    <a:pt x="75" y="15"/>
                  </a:lnTo>
                  <a:lnTo>
                    <a:pt x="77" y="16"/>
                  </a:lnTo>
                  <a:lnTo>
                    <a:pt x="81" y="18"/>
                  </a:lnTo>
                  <a:lnTo>
                    <a:pt x="84" y="16"/>
                  </a:lnTo>
                  <a:lnTo>
                    <a:pt x="88" y="18"/>
                  </a:lnTo>
                  <a:lnTo>
                    <a:pt x="91" y="18"/>
                  </a:lnTo>
                  <a:lnTo>
                    <a:pt x="96" y="19"/>
                  </a:lnTo>
                  <a:lnTo>
                    <a:pt x="100" y="19"/>
                  </a:lnTo>
                  <a:lnTo>
                    <a:pt x="103" y="19"/>
                  </a:lnTo>
                  <a:lnTo>
                    <a:pt x="107" y="19"/>
                  </a:lnTo>
                  <a:lnTo>
                    <a:pt x="112" y="20"/>
                  </a:lnTo>
                  <a:lnTo>
                    <a:pt x="115" y="19"/>
                  </a:lnTo>
                  <a:lnTo>
                    <a:pt x="120" y="19"/>
                  </a:lnTo>
                  <a:lnTo>
                    <a:pt x="122" y="20"/>
                  </a:lnTo>
                  <a:lnTo>
                    <a:pt x="126" y="20"/>
                  </a:lnTo>
                  <a:lnTo>
                    <a:pt x="128" y="20"/>
                  </a:lnTo>
                  <a:lnTo>
                    <a:pt x="133" y="20"/>
                  </a:lnTo>
                  <a:lnTo>
                    <a:pt x="135" y="20"/>
                  </a:lnTo>
                  <a:lnTo>
                    <a:pt x="138" y="20"/>
                  </a:lnTo>
                  <a:lnTo>
                    <a:pt x="143" y="19"/>
                  </a:lnTo>
                  <a:lnTo>
                    <a:pt x="145" y="20"/>
                  </a:lnTo>
                  <a:lnTo>
                    <a:pt x="149" y="20"/>
                  </a:lnTo>
                  <a:lnTo>
                    <a:pt x="154" y="20"/>
                  </a:lnTo>
                  <a:lnTo>
                    <a:pt x="156" y="19"/>
                  </a:lnTo>
                  <a:lnTo>
                    <a:pt x="159" y="19"/>
                  </a:lnTo>
                  <a:lnTo>
                    <a:pt x="160" y="19"/>
                  </a:lnTo>
                  <a:lnTo>
                    <a:pt x="164" y="19"/>
                  </a:lnTo>
                  <a:lnTo>
                    <a:pt x="167" y="20"/>
                  </a:lnTo>
                  <a:lnTo>
                    <a:pt x="170" y="19"/>
                  </a:lnTo>
                  <a:lnTo>
                    <a:pt x="172" y="19"/>
                  </a:lnTo>
                  <a:lnTo>
                    <a:pt x="176" y="18"/>
                  </a:lnTo>
                  <a:lnTo>
                    <a:pt x="179" y="16"/>
                  </a:lnTo>
                  <a:lnTo>
                    <a:pt x="181" y="18"/>
                  </a:lnTo>
                  <a:lnTo>
                    <a:pt x="184" y="16"/>
                  </a:lnTo>
                  <a:lnTo>
                    <a:pt x="186" y="16"/>
                  </a:lnTo>
                  <a:lnTo>
                    <a:pt x="188" y="15"/>
                  </a:lnTo>
                  <a:lnTo>
                    <a:pt x="191" y="14"/>
                  </a:lnTo>
                  <a:lnTo>
                    <a:pt x="193" y="14"/>
                  </a:lnTo>
                  <a:lnTo>
                    <a:pt x="195" y="14"/>
                  </a:lnTo>
                  <a:lnTo>
                    <a:pt x="196" y="12"/>
                  </a:lnTo>
                  <a:lnTo>
                    <a:pt x="199" y="14"/>
                  </a:lnTo>
                  <a:lnTo>
                    <a:pt x="200" y="12"/>
                  </a:lnTo>
                  <a:lnTo>
                    <a:pt x="202" y="12"/>
                  </a:lnTo>
                  <a:lnTo>
                    <a:pt x="202" y="11"/>
                  </a:lnTo>
                  <a:lnTo>
                    <a:pt x="205" y="10"/>
                  </a:lnTo>
                  <a:lnTo>
                    <a:pt x="202" y="12"/>
                  </a:lnTo>
                  <a:lnTo>
                    <a:pt x="198" y="12"/>
                  </a:lnTo>
                  <a:lnTo>
                    <a:pt x="194" y="15"/>
                  </a:lnTo>
                  <a:lnTo>
                    <a:pt x="187" y="16"/>
                  </a:lnTo>
                  <a:lnTo>
                    <a:pt x="180" y="18"/>
                  </a:lnTo>
                  <a:lnTo>
                    <a:pt x="171" y="20"/>
                  </a:lnTo>
                  <a:lnTo>
                    <a:pt x="163" y="21"/>
                  </a:lnTo>
                  <a:lnTo>
                    <a:pt x="155" y="24"/>
                  </a:lnTo>
                  <a:lnTo>
                    <a:pt x="144" y="24"/>
                  </a:lnTo>
                  <a:lnTo>
                    <a:pt x="136" y="27"/>
                  </a:lnTo>
                  <a:lnTo>
                    <a:pt x="125" y="27"/>
                  </a:lnTo>
                  <a:lnTo>
                    <a:pt x="114" y="29"/>
                  </a:lnTo>
                  <a:lnTo>
                    <a:pt x="105" y="29"/>
                  </a:lnTo>
                  <a:lnTo>
                    <a:pt x="96" y="31"/>
                  </a:lnTo>
                  <a:lnTo>
                    <a:pt x="85" y="31"/>
                  </a:lnTo>
                  <a:lnTo>
                    <a:pt x="74" y="31"/>
                  </a:lnTo>
                  <a:lnTo>
                    <a:pt x="66" y="31"/>
                  </a:lnTo>
                  <a:lnTo>
                    <a:pt x="0" y="24"/>
                  </a:lnTo>
                  <a:lnTo>
                    <a:pt x="10" y="0"/>
                  </a:lnTo>
                </a:path>
              </a:pathLst>
            </a:custGeom>
            <a:solidFill>
              <a:srgbClr val="880606"/>
            </a:solidFill>
            <a:ln w="12700" cap="rnd">
              <a:noFill/>
              <a:round/>
              <a:headEnd/>
              <a:tailEnd/>
            </a:ln>
          </p:spPr>
          <p:txBody>
            <a:bodyPr/>
            <a:lstStyle/>
            <a:p>
              <a:endParaRPr lang="en-GB"/>
            </a:p>
          </p:txBody>
        </p:sp>
        <p:sp>
          <p:nvSpPr>
            <p:cNvPr id="20629" name="Freeform 148"/>
            <p:cNvSpPr>
              <a:spLocks/>
            </p:cNvSpPr>
            <p:nvPr/>
          </p:nvSpPr>
          <p:spPr bwMode="auto">
            <a:xfrm>
              <a:off x="2813" y="2654"/>
              <a:ext cx="206" cy="32"/>
            </a:xfrm>
            <a:custGeom>
              <a:avLst/>
              <a:gdLst>
                <a:gd name="T0" fmla="*/ 35 w 206"/>
                <a:gd name="T1" fmla="*/ 11 h 32"/>
                <a:gd name="T2" fmla="*/ 60 w 206"/>
                <a:gd name="T3" fmla="*/ 15 h 32"/>
                <a:gd name="T4" fmla="*/ 67 w 206"/>
                <a:gd name="T5" fmla="*/ 15 h 32"/>
                <a:gd name="T6" fmla="*/ 75 w 206"/>
                <a:gd name="T7" fmla="*/ 15 h 32"/>
                <a:gd name="T8" fmla="*/ 81 w 206"/>
                <a:gd name="T9" fmla="*/ 18 h 32"/>
                <a:gd name="T10" fmla="*/ 88 w 206"/>
                <a:gd name="T11" fmla="*/ 18 h 32"/>
                <a:gd name="T12" fmla="*/ 96 w 206"/>
                <a:gd name="T13" fmla="*/ 19 h 32"/>
                <a:gd name="T14" fmla="*/ 103 w 206"/>
                <a:gd name="T15" fmla="*/ 19 h 32"/>
                <a:gd name="T16" fmla="*/ 112 w 206"/>
                <a:gd name="T17" fmla="*/ 20 h 32"/>
                <a:gd name="T18" fmla="*/ 120 w 206"/>
                <a:gd name="T19" fmla="*/ 19 h 32"/>
                <a:gd name="T20" fmla="*/ 126 w 206"/>
                <a:gd name="T21" fmla="*/ 20 h 32"/>
                <a:gd name="T22" fmla="*/ 133 w 206"/>
                <a:gd name="T23" fmla="*/ 20 h 32"/>
                <a:gd name="T24" fmla="*/ 138 w 206"/>
                <a:gd name="T25" fmla="*/ 20 h 32"/>
                <a:gd name="T26" fmla="*/ 145 w 206"/>
                <a:gd name="T27" fmla="*/ 20 h 32"/>
                <a:gd name="T28" fmla="*/ 154 w 206"/>
                <a:gd name="T29" fmla="*/ 20 h 32"/>
                <a:gd name="T30" fmla="*/ 159 w 206"/>
                <a:gd name="T31" fmla="*/ 19 h 32"/>
                <a:gd name="T32" fmla="*/ 164 w 206"/>
                <a:gd name="T33" fmla="*/ 19 h 32"/>
                <a:gd name="T34" fmla="*/ 170 w 206"/>
                <a:gd name="T35" fmla="*/ 19 h 32"/>
                <a:gd name="T36" fmla="*/ 176 w 206"/>
                <a:gd name="T37" fmla="*/ 18 h 32"/>
                <a:gd name="T38" fmla="*/ 181 w 206"/>
                <a:gd name="T39" fmla="*/ 18 h 32"/>
                <a:gd name="T40" fmla="*/ 186 w 206"/>
                <a:gd name="T41" fmla="*/ 16 h 32"/>
                <a:gd name="T42" fmla="*/ 191 w 206"/>
                <a:gd name="T43" fmla="*/ 14 h 32"/>
                <a:gd name="T44" fmla="*/ 195 w 206"/>
                <a:gd name="T45" fmla="*/ 14 h 32"/>
                <a:gd name="T46" fmla="*/ 199 w 206"/>
                <a:gd name="T47" fmla="*/ 14 h 32"/>
                <a:gd name="T48" fmla="*/ 202 w 206"/>
                <a:gd name="T49" fmla="*/ 12 h 32"/>
                <a:gd name="T50" fmla="*/ 205 w 206"/>
                <a:gd name="T51" fmla="*/ 10 h 32"/>
                <a:gd name="T52" fmla="*/ 198 w 206"/>
                <a:gd name="T53" fmla="*/ 12 h 32"/>
                <a:gd name="T54" fmla="*/ 187 w 206"/>
                <a:gd name="T55" fmla="*/ 16 h 32"/>
                <a:gd name="T56" fmla="*/ 171 w 206"/>
                <a:gd name="T57" fmla="*/ 20 h 32"/>
                <a:gd name="T58" fmla="*/ 155 w 206"/>
                <a:gd name="T59" fmla="*/ 24 h 32"/>
                <a:gd name="T60" fmla="*/ 136 w 206"/>
                <a:gd name="T61" fmla="*/ 27 h 32"/>
                <a:gd name="T62" fmla="*/ 114 w 206"/>
                <a:gd name="T63" fmla="*/ 29 h 32"/>
                <a:gd name="T64" fmla="*/ 96 w 206"/>
                <a:gd name="T65" fmla="*/ 31 h 32"/>
                <a:gd name="T66" fmla="*/ 74 w 206"/>
                <a:gd name="T67" fmla="*/ 31 h 32"/>
                <a:gd name="T68" fmla="*/ 0 w 206"/>
                <a:gd name="T69" fmla="*/ 24 h 32"/>
                <a:gd name="T70" fmla="*/ 10 w 206"/>
                <a:gd name="T71" fmla="*/ 0 h 3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06"/>
                <a:gd name="T109" fmla="*/ 0 h 32"/>
                <a:gd name="T110" fmla="*/ 206 w 206"/>
                <a:gd name="T111" fmla="*/ 32 h 3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06" h="32">
                  <a:moveTo>
                    <a:pt x="10" y="0"/>
                  </a:moveTo>
                  <a:lnTo>
                    <a:pt x="35" y="11"/>
                  </a:lnTo>
                  <a:lnTo>
                    <a:pt x="42" y="12"/>
                  </a:lnTo>
                  <a:lnTo>
                    <a:pt x="60" y="15"/>
                  </a:lnTo>
                  <a:lnTo>
                    <a:pt x="62" y="15"/>
                  </a:lnTo>
                  <a:lnTo>
                    <a:pt x="67" y="15"/>
                  </a:lnTo>
                  <a:lnTo>
                    <a:pt x="71" y="16"/>
                  </a:lnTo>
                  <a:lnTo>
                    <a:pt x="75" y="15"/>
                  </a:lnTo>
                  <a:lnTo>
                    <a:pt x="77" y="16"/>
                  </a:lnTo>
                  <a:lnTo>
                    <a:pt x="81" y="18"/>
                  </a:lnTo>
                  <a:lnTo>
                    <a:pt x="84" y="16"/>
                  </a:lnTo>
                  <a:lnTo>
                    <a:pt x="88" y="18"/>
                  </a:lnTo>
                  <a:lnTo>
                    <a:pt x="91" y="18"/>
                  </a:lnTo>
                  <a:lnTo>
                    <a:pt x="96" y="19"/>
                  </a:lnTo>
                  <a:lnTo>
                    <a:pt x="100" y="19"/>
                  </a:lnTo>
                  <a:lnTo>
                    <a:pt x="103" y="19"/>
                  </a:lnTo>
                  <a:lnTo>
                    <a:pt x="107" y="19"/>
                  </a:lnTo>
                  <a:lnTo>
                    <a:pt x="112" y="20"/>
                  </a:lnTo>
                  <a:lnTo>
                    <a:pt x="115" y="19"/>
                  </a:lnTo>
                  <a:lnTo>
                    <a:pt x="120" y="19"/>
                  </a:lnTo>
                  <a:lnTo>
                    <a:pt x="122" y="20"/>
                  </a:lnTo>
                  <a:lnTo>
                    <a:pt x="126" y="20"/>
                  </a:lnTo>
                  <a:lnTo>
                    <a:pt x="128" y="20"/>
                  </a:lnTo>
                  <a:lnTo>
                    <a:pt x="133" y="20"/>
                  </a:lnTo>
                  <a:lnTo>
                    <a:pt x="135" y="20"/>
                  </a:lnTo>
                  <a:lnTo>
                    <a:pt x="138" y="20"/>
                  </a:lnTo>
                  <a:lnTo>
                    <a:pt x="143" y="19"/>
                  </a:lnTo>
                  <a:lnTo>
                    <a:pt x="145" y="20"/>
                  </a:lnTo>
                  <a:lnTo>
                    <a:pt x="149" y="20"/>
                  </a:lnTo>
                  <a:lnTo>
                    <a:pt x="154" y="20"/>
                  </a:lnTo>
                  <a:lnTo>
                    <a:pt x="156" y="19"/>
                  </a:lnTo>
                  <a:lnTo>
                    <a:pt x="159" y="19"/>
                  </a:lnTo>
                  <a:lnTo>
                    <a:pt x="160" y="19"/>
                  </a:lnTo>
                  <a:lnTo>
                    <a:pt x="164" y="19"/>
                  </a:lnTo>
                  <a:lnTo>
                    <a:pt x="167" y="20"/>
                  </a:lnTo>
                  <a:lnTo>
                    <a:pt x="170" y="19"/>
                  </a:lnTo>
                  <a:lnTo>
                    <a:pt x="172" y="19"/>
                  </a:lnTo>
                  <a:lnTo>
                    <a:pt x="176" y="18"/>
                  </a:lnTo>
                  <a:lnTo>
                    <a:pt x="179" y="16"/>
                  </a:lnTo>
                  <a:lnTo>
                    <a:pt x="181" y="18"/>
                  </a:lnTo>
                  <a:lnTo>
                    <a:pt x="184" y="16"/>
                  </a:lnTo>
                  <a:lnTo>
                    <a:pt x="186" y="16"/>
                  </a:lnTo>
                  <a:lnTo>
                    <a:pt x="188" y="15"/>
                  </a:lnTo>
                  <a:lnTo>
                    <a:pt x="191" y="14"/>
                  </a:lnTo>
                  <a:lnTo>
                    <a:pt x="193" y="14"/>
                  </a:lnTo>
                  <a:lnTo>
                    <a:pt x="195" y="14"/>
                  </a:lnTo>
                  <a:lnTo>
                    <a:pt x="196" y="12"/>
                  </a:lnTo>
                  <a:lnTo>
                    <a:pt x="199" y="14"/>
                  </a:lnTo>
                  <a:lnTo>
                    <a:pt x="200" y="12"/>
                  </a:lnTo>
                  <a:lnTo>
                    <a:pt x="202" y="12"/>
                  </a:lnTo>
                  <a:lnTo>
                    <a:pt x="202" y="11"/>
                  </a:lnTo>
                  <a:lnTo>
                    <a:pt x="205" y="10"/>
                  </a:lnTo>
                  <a:lnTo>
                    <a:pt x="202" y="12"/>
                  </a:lnTo>
                  <a:lnTo>
                    <a:pt x="198" y="12"/>
                  </a:lnTo>
                  <a:lnTo>
                    <a:pt x="194" y="15"/>
                  </a:lnTo>
                  <a:lnTo>
                    <a:pt x="187" y="16"/>
                  </a:lnTo>
                  <a:lnTo>
                    <a:pt x="180" y="18"/>
                  </a:lnTo>
                  <a:lnTo>
                    <a:pt x="171" y="20"/>
                  </a:lnTo>
                  <a:lnTo>
                    <a:pt x="163" y="21"/>
                  </a:lnTo>
                  <a:lnTo>
                    <a:pt x="155" y="24"/>
                  </a:lnTo>
                  <a:lnTo>
                    <a:pt x="144" y="24"/>
                  </a:lnTo>
                  <a:lnTo>
                    <a:pt x="136" y="27"/>
                  </a:lnTo>
                  <a:lnTo>
                    <a:pt x="125" y="27"/>
                  </a:lnTo>
                  <a:lnTo>
                    <a:pt x="114" y="29"/>
                  </a:lnTo>
                  <a:lnTo>
                    <a:pt x="105" y="29"/>
                  </a:lnTo>
                  <a:lnTo>
                    <a:pt x="96" y="31"/>
                  </a:lnTo>
                  <a:lnTo>
                    <a:pt x="85" y="31"/>
                  </a:lnTo>
                  <a:lnTo>
                    <a:pt x="74" y="31"/>
                  </a:lnTo>
                  <a:lnTo>
                    <a:pt x="66" y="31"/>
                  </a:lnTo>
                  <a:lnTo>
                    <a:pt x="0" y="24"/>
                  </a:lnTo>
                  <a:lnTo>
                    <a:pt x="10" y="0"/>
                  </a:lnTo>
                </a:path>
              </a:pathLst>
            </a:custGeom>
            <a:noFill/>
            <a:ln w="12700" cap="rnd">
              <a:solidFill>
                <a:srgbClr val="000000"/>
              </a:solidFill>
              <a:round/>
              <a:headEnd/>
              <a:tailEnd/>
            </a:ln>
          </p:spPr>
          <p:txBody>
            <a:bodyPr/>
            <a:lstStyle/>
            <a:p>
              <a:endParaRPr lang="en-GB"/>
            </a:p>
          </p:txBody>
        </p:sp>
        <p:sp>
          <p:nvSpPr>
            <p:cNvPr id="20630" name="Freeform 149"/>
            <p:cNvSpPr>
              <a:spLocks/>
            </p:cNvSpPr>
            <p:nvPr/>
          </p:nvSpPr>
          <p:spPr bwMode="auto">
            <a:xfrm>
              <a:off x="2662" y="2609"/>
              <a:ext cx="214" cy="73"/>
            </a:xfrm>
            <a:custGeom>
              <a:avLst/>
              <a:gdLst>
                <a:gd name="T0" fmla="*/ 78 w 214"/>
                <a:gd name="T1" fmla="*/ 53 h 73"/>
                <a:gd name="T2" fmla="*/ 85 w 214"/>
                <a:gd name="T3" fmla="*/ 53 h 73"/>
                <a:gd name="T4" fmla="*/ 89 w 214"/>
                <a:gd name="T5" fmla="*/ 56 h 73"/>
                <a:gd name="T6" fmla="*/ 92 w 214"/>
                <a:gd name="T7" fmla="*/ 57 h 73"/>
                <a:gd name="T8" fmla="*/ 96 w 214"/>
                <a:gd name="T9" fmla="*/ 58 h 73"/>
                <a:gd name="T10" fmla="*/ 113 w 214"/>
                <a:gd name="T11" fmla="*/ 60 h 73"/>
                <a:gd name="T12" fmla="*/ 133 w 214"/>
                <a:gd name="T13" fmla="*/ 64 h 73"/>
                <a:gd name="T14" fmla="*/ 135 w 214"/>
                <a:gd name="T15" fmla="*/ 68 h 73"/>
                <a:gd name="T16" fmla="*/ 140 w 214"/>
                <a:gd name="T17" fmla="*/ 69 h 73"/>
                <a:gd name="T18" fmla="*/ 152 w 214"/>
                <a:gd name="T19" fmla="*/ 69 h 73"/>
                <a:gd name="T20" fmla="*/ 157 w 214"/>
                <a:gd name="T21" fmla="*/ 69 h 73"/>
                <a:gd name="T22" fmla="*/ 159 w 214"/>
                <a:gd name="T23" fmla="*/ 66 h 73"/>
                <a:gd name="T24" fmla="*/ 180 w 214"/>
                <a:gd name="T25" fmla="*/ 53 h 73"/>
                <a:gd name="T26" fmla="*/ 184 w 214"/>
                <a:gd name="T27" fmla="*/ 54 h 73"/>
                <a:gd name="T28" fmla="*/ 196 w 214"/>
                <a:gd name="T29" fmla="*/ 57 h 73"/>
                <a:gd name="T30" fmla="*/ 201 w 214"/>
                <a:gd name="T31" fmla="*/ 54 h 73"/>
                <a:gd name="T32" fmla="*/ 204 w 214"/>
                <a:gd name="T33" fmla="*/ 51 h 73"/>
                <a:gd name="T34" fmla="*/ 207 w 214"/>
                <a:gd name="T35" fmla="*/ 48 h 73"/>
                <a:gd name="T36" fmla="*/ 209 w 214"/>
                <a:gd name="T37" fmla="*/ 44 h 73"/>
                <a:gd name="T38" fmla="*/ 210 w 214"/>
                <a:gd name="T39" fmla="*/ 39 h 73"/>
                <a:gd name="T40" fmla="*/ 213 w 214"/>
                <a:gd name="T41" fmla="*/ 34 h 73"/>
                <a:gd name="T42" fmla="*/ 211 w 214"/>
                <a:gd name="T43" fmla="*/ 30 h 73"/>
                <a:gd name="T44" fmla="*/ 175 w 214"/>
                <a:gd name="T45" fmla="*/ 5 h 73"/>
                <a:gd name="T46" fmla="*/ 174 w 214"/>
                <a:gd name="T47" fmla="*/ 2 h 73"/>
                <a:gd name="T48" fmla="*/ 170 w 214"/>
                <a:gd name="T49" fmla="*/ 1 h 73"/>
                <a:gd name="T50" fmla="*/ 158 w 214"/>
                <a:gd name="T51" fmla="*/ 0 h 73"/>
                <a:gd name="T52" fmla="*/ 141 w 214"/>
                <a:gd name="T53" fmla="*/ 6 h 73"/>
                <a:gd name="T54" fmla="*/ 140 w 214"/>
                <a:gd name="T55" fmla="*/ 7 h 73"/>
                <a:gd name="T56" fmla="*/ 138 w 214"/>
                <a:gd name="T57" fmla="*/ 9 h 73"/>
                <a:gd name="T58" fmla="*/ 136 w 214"/>
                <a:gd name="T59" fmla="*/ 11 h 73"/>
                <a:gd name="T60" fmla="*/ 136 w 214"/>
                <a:gd name="T61" fmla="*/ 14 h 73"/>
                <a:gd name="T62" fmla="*/ 136 w 214"/>
                <a:gd name="T63" fmla="*/ 17 h 73"/>
                <a:gd name="T64" fmla="*/ 137 w 214"/>
                <a:gd name="T65" fmla="*/ 19 h 73"/>
                <a:gd name="T66" fmla="*/ 120 w 214"/>
                <a:gd name="T67" fmla="*/ 17 h 73"/>
                <a:gd name="T68" fmla="*/ 115 w 214"/>
                <a:gd name="T69" fmla="*/ 17 h 73"/>
                <a:gd name="T70" fmla="*/ 43 w 214"/>
                <a:gd name="T71" fmla="*/ 9 h 73"/>
                <a:gd name="T72" fmla="*/ 39 w 214"/>
                <a:gd name="T73" fmla="*/ 11 h 73"/>
                <a:gd name="T74" fmla="*/ 35 w 214"/>
                <a:gd name="T75" fmla="*/ 11 h 73"/>
                <a:gd name="T76" fmla="*/ 33 w 214"/>
                <a:gd name="T77" fmla="*/ 15 h 73"/>
                <a:gd name="T78" fmla="*/ 31 w 214"/>
                <a:gd name="T79" fmla="*/ 18 h 73"/>
                <a:gd name="T80" fmla="*/ 32 w 214"/>
                <a:gd name="T81" fmla="*/ 19 h 73"/>
                <a:gd name="T82" fmla="*/ 31 w 214"/>
                <a:gd name="T83" fmla="*/ 22 h 73"/>
                <a:gd name="T84" fmla="*/ 10 w 214"/>
                <a:gd name="T85" fmla="*/ 20 h 73"/>
                <a:gd name="T86" fmla="*/ 6 w 214"/>
                <a:gd name="T87" fmla="*/ 22 h 73"/>
                <a:gd name="T88" fmla="*/ 3 w 214"/>
                <a:gd name="T89" fmla="*/ 23 h 73"/>
                <a:gd name="T90" fmla="*/ 1 w 214"/>
                <a:gd name="T91" fmla="*/ 28 h 73"/>
                <a:gd name="T92" fmla="*/ 0 w 214"/>
                <a:gd name="T93" fmla="*/ 31 h 73"/>
                <a:gd name="T94" fmla="*/ 1 w 214"/>
                <a:gd name="T95" fmla="*/ 36 h 73"/>
                <a:gd name="T96" fmla="*/ 2 w 214"/>
                <a:gd name="T97" fmla="*/ 41 h 73"/>
                <a:gd name="T98" fmla="*/ 5 w 214"/>
                <a:gd name="T99" fmla="*/ 43 h 73"/>
                <a:gd name="T100" fmla="*/ 8 w 214"/>
                <a:gd name="T101" fmla="*/ 45 h 7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14"/>
                <a:gd name="T154" fmla="*/ 0 h 73"/>
                <a:gd name="T155" fmla="*/ 214 w 214"/>
                <a:gd name="T156" fmla="*/ 73 h 7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14" h="73">
                  <a:moveTo>
                    <a:pt x="8" y="45"/>
                  </a:moveTo>
                  <a:lnTo>
                    <a:pt x="78" y="53"/>
                  </a:lnTo>
                  <a:lnTo>
                    <a:pt x="85" y="52"/>
                  </a:lnTo>
                  <a:lnTo>
                    <a:pt x="85" y="53"/>
                  </a:lnTo>
                  <a:lnTo>
                    <a:pt x="87" y="54"/>
                  </a:lnTo>
                  <a:lnTo>
                    <a:pt x="89" y="56"/>
                  </a:lnTo>
                  <a:lnTo>
                    <a:pt x="91" y="56"/>
                  </a:lnTo>
                  <a:lnTo>
                    <a:pt x="92" y="57"/>
                  </a:lnTo>
                  <a:lnTo>
                    <a:pt x="94" y="57"/>
                  </a:lnTo>
                  <a:lnTo>
                    <a:pt x="96" y="58"/>
                  </a:lnTo>
                  <a:lnTo>
                    <a:pt x="99" y="60"/>
                  </a:lnTo>
                  <a:lnTo>
                    <a:pt x="113" y="60"/>
                  </a:lnTo>
                  <a:lnTo>
                    <a:pt x="123" y="58"/>
                  </a:lnTo>
                  <a:lnTo>
                    <a:pt x="133" y="64"/>
                  </a:lnTo>
                  <a:lnTo>
                    <a:pt x="133" y="66"/>
                  </a:lnTo>
                  <a:lnTo>
                    <a:pt x="135" y="68"/>
                  </a:lnTo>
                  <a:lnTo>
                    <a:pt x="136" y="68"/>
                  </a:lnTo>
                  <a:lnTo>
                    <a:pt x="140" y="69"/>
                  </a:lnTo>
                  <a:lnTo>
                    <a:pt x="149" y="72"/>
                  </a:lnTo>
                  <a:lnTo>
                    <a:pt x="152" y="69"/>
                  </a:lnTo>
                  <a:lnTo>
                    <a:pt x="155" y="70"/>
                  </a:lnTo>
                  <a:lnTo>
                    <a:pt x="157" y="69"/>
                  </a:lnTo>
                  <a:lnTo>
                    <a:pt x="158" y="68"/>
                  </a:lnTo>
                  <a:lnTo>
                    <a:pt x="159" y="66"/>
                  </a:lnTo>
                  <a:lnTo>
                    <a:pt x="165" y="47"/>
                  </a:lnTo>
                  <a:lnTo>
                    <a:pt x="180" y="53"/>
                  </a:lnTo>
                  <a:lnTo>
                    <a:pt x="182" y="54"/>
                  </a:lnTo>
                  <a:lnTo>
                    <a:pt x="184" y="54"/>
                  </a:lnTo>
                  <a:lnTo>
                    <a:pt x="193" y="56"/>
                  </a:lnTo>
                  <a:lnTo>
                    <a:pt x="196" y="57"/>
                  </a:lnTo>
                  <a:lnTo>
                    <a:pt x="199" y="56"/>
                  </a:lnTo>
                  <a:lnTo>
                    <a:pt x="201" y="54"/>
                  </a:lnTo>
                  <a:lnTo>
                    <a:pt x="202" y="52"/>
                  </a:lnTo>
                  <a:lnTo>
                    <a:pt x="204" y="51"/>
                  </a:lnTo>
                  <a:lnTo>
                    <a:pt x="206" y="51"/>
                  </a:lnTo>
                  <a:lnTo>
                    <a:pt x="207" y="48"/>
                  </a:lnTo>
                  <a:lnTo>
                    <a:pt x="208" y="47"/>
                  </a:lnTo>
                  <a:lnTo>
                    <a:pt x="209" y="44"/>
                  </a:lnTo>
                  <a:lnTo>
                    <a:pt x="210" y="41"/>
                  </a:lnTo>
                  <a:lnTo>
                    <a:pt x="210" y="39"/>
                  </a:lnTo>
                  <a:lnTo>
                    <a:pt x="210" y="36"/>
                  </a:lnTo>
                  <a:lnTo>
                    <a:pt x="213" y="34"/>
                  </a:lnTo>
                  <a:lnTo>
                    <a:pt x="211" y="32"/>
                  </a:lnTo>
                  <a:lnTo>
                    <a:pt x="211" y="30"/>
                  </a:lnTo>
                  <a:lnTo>
                    <a:pt x="209" y="26"/>
                  </a:lnTo>
                  <a:lnTo>
                    <a:pt x="175" y="5"/>
                  </a:lnTo>
                  <a:lnTo>
                    <a:pt x="175" y="3"/>
                  </a:lnTo>
                  <a:lnTo>
                    <a:pt x="174" y="2"/>
                  </a:lnTo>
                  <a:lnTo>
                    <a:pt x="171" y="2"/>
                  </a:lnTo>
                  <a:lnTo>
                    <a:pt x="170" y="1"/>
                  </a:lnTo>
                  <a:lnTo>
                    <a:pt x="166" y="1"/>
                  </a:lnTo>
                  <a:lnTo>
                    <a:pt x="158" y="0"/>
                  </a:lnTo>
                  <a:lnTo>
                    <a:pt x="144" y="5"/>
                  </a:lnTo>
                  <a:lnTo>
                    <a:pt x="141" y="6"/>
                  </a:lnTo>
                  <a:lnTo>
                    <a:pt x="140" y="6"/>
                  </a:lnTo>
                  <a:lnTo>
                    <a:pt x="140" y="7"/>
                  </a:lnTo>
                  <a:lnTo>
                    <a:pt x="138" y="7"/>
                  </a:lnTo>
                  <a:lnTo>
                    <a:pt x="138" y="9"/>
                  </a:lnTo>
                  <a:lnTo>
                    <a:pt x="137" y="10"/>
                  </a:lnTo>
                  <a:lnTo>
                    <a:pt x="136" y="11"/>
                  </a:lnTo>
                  <a:lnTo>
                    <a:pt x="136" y="13"/>
                  </a:lnTo>
                  <a:lnTo>
                    <a:pt x="136" y="14"/>
                  </a:lnTo>
                  <a:lnTo>
                    <a:pt x="136" y="15"/>
                  </a:lnTo>
                  <a:lnTo>
                    <a:pt x="136" y="17"/>
                  </a:lnTo>
                  <a:lnTo>
                    <a:pt x="137" y="18"/>
                  </a:lnTo>
                  <a:lnTo>
                    <a:pt x="137" y="19"/>
                  </a:lnTo>
                  <a:lnTo>
                    <a:pt x="121" y="18"/>
                  </a:lnTo>
                  <a:lnTo>
                    <a:pt x="120" y="17"/>
                  </a:lnTo>
                  <a:lnTo>
                    <a:pt x="118" y="15"/>
                  </a:lnTo>
                  <a:lnTo>
                    <a:pt x="115" y="17"/>
                  </a:lnTo>
                  <a:lnTo>
                    <a:pt x="112" y="15"/>
                  </a:lnTo>
                  <a:lnTo>
                    <a:pt x="43" y="9"/>
                  </a:lnTo>
                  <a:lnTo>
                    <a:pt x="40" y="7"/>
                  </a:lnTo>
                  <a:lnTo>
                    <a:pt x="39" y="11"/>
                  </a:lnTo>
                  <a:lnTo>
                    <a:pt x="38" y="13"/>
                  </a:lnTo>
                  <a:lnTo>
                    <a:pt x="35" y="11"/>
                  </a:lnTo>
                  <a:lnTo>
                    <a:pt x="34" y="14"/>
                  </a:lnTo>
                  <a:lnTo>
                    <a:pt x="33" y="15"/>
                  </a:lnTo>
                  <a:lnTo>
                    <a:pt x="32" y="17"/>
                  </a:lnTo>
                  <a:lnTo>
                    <a:pt x="31" y="18"/>
                  </a:lnTo>
                  <a:lnTo>
                    <a:pt x="31" y="19"/>
                  </a:lnTo>
                  <a:lnTo>
                    <a:pt x="32" y="19"/>
                  </a:lnTo>
                  <a:lnTo>
                    <a:pt x="30" y="22"/>
                  </a:lnTo>
                  <a:lnTo>
                    <a:pt x="31" y="22"/>
                  </a:lnTo>
                  <a:lnTo>
                    <a:pt x="30" y="23"/>
                  </a:lnTo>
                  <a:lnTo>
                    <a:pt x="10" y="20"/>
                  </a:lnTo>
                  <a:lnTo>
                    <a:pt x="9" y="20"/>
                  </a:lnTo>
                  <a:lnTo>
                    <a:pt x="6" y="22"/>
                  </a:lnTo>
                  <a:lnTo>
                    <a:pt x="4" y="22"/>
                  </a:lnTo>
                  <a:lnTo>
                    <a:pt x="3" y="23"/>
                  </a:lnTo>
                  <a:lnTo>
                    <a:pt x="3" y="26"/>
                  </a:lnTo>
                  <a:lnTo>
                    <a:pt x="1" y="28"/>
                  </a:lnTo>
                  <a:lnTo>
                    <a:pt x="1" y="30"/>
                  </a:lnTo>
                  <a:lnTo>
                    <a:pt x="0" y="31"/>
                  </a:lnTo>
                  <a:lnTo>
                    <a:pt x="1" y="34"/>
                  </a:lnTo>
                  <a:lnTo>
                    <a:pt x="1" y="36"/>
                  </a:lnTo>
                  <a:lnTo>
                    <a:pt x="1" y="37"/>
                  </a:lnTo>
                  <a:lnTo>
                    <a:pt x="2" y="41"/>
                  </a:lnTo>
                  <a:lnTo>
                    <a:pt x="3" y="41"/>
                  </a:lnTo>
                  <a:lnTo>
                    <a:pt x="5" y="43"/>
                  </a:lnTo>
                  <a:lnTo>
                    <a:pt x="6" y="45"/>
                  </a:lnTo>
                  <a:lnTo>
                    <a:pt x="8" y="45"/>
                  </a:lnTo>
                </a:path>
              </a:pathLst>
            </a:custGeom>
            <a:solidFill>
              <a:srgbClr val="000000"/>
            </a:solidFill>
            <a:ln w="12700" cap="rnd">
              <a:noFill/>
              <a:round/>
              <a:headEnd/>
              <a:tailEnd/>
            </a:ln>
          </p:spPr>
          <p:txBody>
            <a:bodyPr/>
            <a:lstStyle/>
            <a:p>
              <a:endParaRPr lang="en-GB"/>
            </a:p>
          </p:txBody>
        </p:sp>
        <p:sp>
          <p:nvSpPr>
            <p:cNvPr id="20631" name="Freeform 150"/>
            <p:cNvSpPr>
              <a:spLocks/>
            </p:cNvSpPr>
            <p:nvPr/>
          </p:nvSpPr>
          <p:spPr bwMode="auto">
            <a:xfrm>
              <a:off x="2662" y="2609"/>
              <a:ext cx="214" cy="73"/>
            </a:xfrm>
            <a:custGeom>
              <a:avLst/>
              <a:gdLst>
                <a:gd name="T0" fmla="*/ 78 w 214"/>
                <a:gd name="T1" fmla="*/ 53 h 73"/>
                <a:gd name="T2" fmla="*/ 85 w 214"/>
                <a:gd name="T3" fmla="*/ 53 h 73"/>
                <a:gd name="T4" fmla="*/ 89 w 214"/>
                <a:gd name="T5" fmla="*/ 56 h 73"/>
                <a:gd name="T6" fmla="*/ 92 w 214"/>
                <a:gd name="T7" fmla="*/ 57 h 73"/>
                <a:gd name="T8" fmla="*/ 96 w 214"/>
                <a:gd name="T9" fmla="*/ 58 h 73"/>
                <a:gd name="T10" fmla="*/ 113 w 214"/>
                <a:gd name="T11" fmla="*/ 60 h 73"/>
                <a:gd name="T12" fmla="*/ 133 w 214"/>
                <a:gd name="T13" fmla="*/ 64 h 73"/>
                <a:gd name="T14" fmla="*/ 135 w 214"/>
                <a:gd name="T15" fmla="*/ 68 h 73"/>
                <a:gd name="T16" fmla="*/ 140 w 214"/>
                <a:gd name="T17" fmla="*/ 69 h 73"/>
                <a:gd name="T18" fmla="*/ 152 w 214"/>
                <a:gd name="T19" fmla="*/ 69 h 73"/>
                <a:gd name="T20" fmla="*/ 157 w 214"/>
                <a:gd name="T21" fmla="*/ 69 h 73"/>
                <a:gd name="T22" fmla="*/ 159 w 214"/>
                <a:gd name="T23" fmla="*/ 66 h 73"/>
                <a:gd name="T24" fmla="*/ 180 w 214"/>
                <a:gd name="T25" fmla="*/ 53 h 73"/>
                <a:gd name="T26" fmla="*/ 184 w 214"/>
                <a:gd name="T27" fmla="*/ 54 h 73"/>
                <a:gd name="T28" fmla="*/ 196 w 214"/>
                <a:gd name="T29" fmla="*/ 57 h 73"/>
                <a:gd name="T30" fmla="*/ 201 w 214"/>
                <a:gd name="T31" fmla="*/ 54 h 73"/>
                <a:gd name="T32" fmla="*/ 204 w 214"/>
                <a:gd name="T33" fmla="*/ 51 h 73"/>
                <a:gd name="T34" fmla="*/ 207 w 214"/>
                <a:gd name="T35" fmla="*/ 48 h 73"/>
                <a:gd name="T36" fmla="*/ 209 w 214"/>
                <a:gd name="T37" fmla="*/ 44 h 73"/>
                <a:gd name="T38" fmla="*/ 210 w 214"/>
                <a:gd name="T39" fmla="*/ 39 h 73"/>
                <a:gd name="T40" fmla="*/ 213 w 214"/>
                <a:gd name="T41" fmla="*/ 34 h 73"/>
                <a:gd name="T42" fmla="*/ 211 w 214"/>
                <a:gd name="T43" fmla="*/ 30 h 73"/>
                <a:gd name="T44" fmla="*/ 175 w 214"/>
                <a:gd name="T45" fmla="*/ 5 h 73"/>
                <a:gd name="T46" fmla="*/ 174 w 214"/>
                <a:gd name="T47" fmla="*/ 2 h 73"/>
                <a:gd name="T48" fmla="*/ 170 w 214"/>
                <a:gd name="T49" fmla="*/ 1 h 73"/>
                <a:gd name="T50" fmla="*/ 158 w 214"/>
                <a:gd name="T51" fmla="*/ 0 h 73"/>
                <a:gd name="T52" fmla="*/ 141 w 214"/>
                <a:gd name="T53" fmla="*/ 6 h 73"/>
                <a:gd name="T54" fmla="*/ 140 w 214"/>
                <a:gd name="T55" fmla="*/ 7 h 73"/>
                <a:gd name="T56" fmla="*/ 138 w 214"/>
                <a:gd name="T57" fmla="*/ 9 h 73"/>
                <a:gd name="T58" fmla="*/ 136 w 214"/>
                <a:gd name="T59" fmla="*/ 11 h 73"/>
                <a:gd name="T60" fmla="*/ 136 w 214"/>
                <a:gd name="T61" fmla="*/ 14 h 73"/>
                <a:gd name="T62" fmla="*/ 136 w 214"/>
                <a:gd name="T63" fmla="*/ 17 h 73"/>
                <a:gd name="T64" fmla="*/ 137 w 214"/>
                <a:gd name="T65" fmla="*/ 19 h 73"/>
                <a:gd name="T66" fmla="*/ 120 w 214"/>
                <a:gd name="T67" fmla="*/ 17 h 73"/>
                <a:gd name="T68" fmla="*/ 115 w 214"/>
                <a:gd name="T69" fmla="*/ 17 h 73"/>
                <a:gd name="T70" fmla="*/ 43 w 214"/>
                <a:gd name="T71" fmla="*/ 9 h 73"/>
                <a:gd name="T72" fmla="*/ 39 w 214"/>
                <a:gd name="T73" fmla="*/ 11 h 73"/>
                <a:gd name="T74" fmla="*/ 35 w 214"/>
                <a:gd name="T75" fmla="*/ 11 h 73"/>
                <a:gd name="T76" fmla="*/ 33 w 214"/>
                <a:gd name="T77" fmla="*/ 15 h 73"/>
                <a:gd name="T78" fmla="*/ 31 w 214"/>
                <a:gd name="T79" fmla="*/ 18 h 73"/>
                <a:gd name="T80" fmla="*/ 32 w 214"/>
                <a:gd name="T81" fmla="*/ 19 h 73"/>
                <a:gd name="T82" fmla="*/ 31 w 214"/>
                <a:gd name="T83" fmla="*/ 22 h 73"/>
                <a:gd name="T84" fmla="*/ 10 w 214"/>
                <a:gd name="T85" fmla="*/ 20 h 73"/>
                <a:gd name="T86" fmla="*/ 6 w 214"/>
                <a:gd name="T87" fmla="*/ 22 h 73"/>
                <a:gd name="T88" fmla="*/ 3 w 214"/>
                <a:gd name="T89" fmla="*/ 23 h 73"/>
                <a:gd name="T90" fmla="*/ 1 w 214"/>
                <a:gd name="T91" fmla="*/ 28 h 73"/>
                <a:gd name="T92" fmla="*/ 0 w 214"/>
                <a:gd name="T93" fmla="*/ 31 h 73"/>
                <a:gd name="T94" fmla="*/ 1 w 214"/>
                <a:gd name="T95" fmla="*/ 36 h 73"/>
                <a:gd name="T96" fmla="*/ 2 w 214"/>
                <a:gd name="T97" fmla="*/ 41 h 73"/>
                <a:gd name="T98" fmla="*/ 5 w 214"/>
                <a:gd name="T99" fmla="*/ 43 h 73"/>
                <a:gd name="T100" fmla="*/ 8 w 214"/>
                <a:gd name="T101" fmla="*/ 45 h 73"/>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14"/>
                <a:gd name="T154" fmla="*/ 0 h 73"/>
                <a:gd name="T155" fmla="*/ 214 w 214"/>
                <a:gd name="T156" fmla="*/ 73 h 73"/>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14" h="73">
                  <a:moveTo>
                    <a:pt x="8" y="45"/>
                  </a:moveTo>
                  <a:lnTo>
                    <a:pt x="78" y="53"/>
                  </a:lnTo>
                  <a:lnTo>
                    <a:pt x="85" y="52"/>
                  </a:lnTo>
                  <a:lnTo>
                    <a:pt x="85" y="53"/>
                  </a:lnTo>
                  <a:lnTo>
                    <a:pt x="87" y="54"/>
                  </a:lnTo>
                  <a:lnTo>
                    <a:pt x="89" y="56"/>
                  </a:lnTo>
                  <a:lnTo>
                    <a:pt x="91" y="56"/>
                  </a:lnTo>
                  <a:lnTo>
                    <a:pt x="92" y="57"/>
                  </a:lnTo>
                  <a:lnTo>
                    <a:pt x="94" y="57"/>
                  </a:lnTo>
                  <a:lnTo>
                    <a:pt x="96" y="58"/>
                  </a:lnTo>
                  <a:lnTo>
                    <a:pt x="99" y="60"/>
                  </a:lnTo>
                  <a:lnTo>
                    <a:pt x="113" y="60"/>
                  </a:lnTo>
                  <a:lnTo>
                    <a:pt x="123" y="58"/>
                  </a:lnTo>
                  <a:lnTo>
                    <a:pt x="133" y="64"/>
                  </a:lnTo>
                  <a:lnTo>
                    <a:pt x="133" y="66"/>
                  </a:lnTo>
                  <a:lnTo>
                    <a:pt x="135" y="68"/>
                  </a:lnTo>
                  <a:lnTo>
                    <a:pt x="136" y="68"/>
                  </a:lnTo>
                  <a:lnTo>
                    <a:pt x="140" y="69"/>
                  </a:lnTo>
                  <a:lnTo>
                    <a:pt x="149" y="72"/>
                  </a:lnTo>
                  <a:lnTo>
                    <a:pt x="152" y="69"/>
                  </a:lnTo>
                  <a:lnTo>
                    <a:pt x="155" y="70"/>
                  </a:lnTo>
                  <a:lnTo>
                    <a:pt x="157" y="69"/>
                  </a:lnTo>
                  <a:lnTo>
                    <a:pt x="158" y="68"/>
                  </a:lnTo>
                  <a:lnTo>
                    <a:pt x="159" y="66"/>
                  </a:lnTo>
                  <a:lnTo>
                    <a:pt x="165" y="47"/>
                  </a:lnTo>
                  <a:lnTo>
                    <a:pt x="180" y="53"/>
                  </a:lnTo>
                  <a:lnTo>
                    <a:pt x="182" y="54"/>
                  </a:lnTo>
                  <a:lnTo>
                    <a:pt x="184" y="54"/>
                  </a:lnTo>
                  <a:lnTo>
                    <a:pt x="193" y="56"/>
                  </a:lnTo>
                  <a:lnTo>
                    <a:pt x="196" y="57"/>
                  </a:lnTo>
                  <a:lnTo>
                    <a:pt x="199" y="56"/>
                  </a:lnTo>
                  <a:lnTo>
                    <a:pt x="201" y="54"/>
                  </a:lnTo>
                  <a:lnTo>
                    <a:pt x="202" y="52"/>
                  </a:lnTo>
                  <a:lnTo>
                    <a:pt x="204" y="51"/>
                  </a:lnTo>
                  <a:lnTo>
                    <a:pt x="206" y="51"/>
                  </a:lnTo>
                  <a:lnTo>
                    <a:pt x="207" y="48"/>
                  </a:lnTo>
                  <a:lnTo>
                    <a:pt x="208" y="47"/>
                  </a:lnTo>
                  <a:lnTo>
                    <a:pt x="209" y="44"/>
                  </a:lnTo>
                  <a:lnTo>
                    <a:pt x="210" y="41"/>
                  </a:lnTo>
                  <a:lnTo>
                    <a:pt x="210" y="39"/>
                  </a:lnTo>
                  <a:lnTo>
                    <a:pt x="210" y="36"/>
                  </a:lnTo>
                  <a:lnTo>
                    <a:pt x="213" y="34"/>
                  </a:lnTo>
                  <a:lnTo>
                    <a:pt x="211" y="32"/>
                  </a:lnTo>
                  <a:lnTo>
                    <a:pt x="211" y="30"/>
                  </a:lnTo>
                  <a:lnTo>
                    <a:pt x="209" y="26"/>
                  </a:lnTo>
                  <a:lnTo>
                    <a:pt x="175" y="5"/>
                  </a:lnTo>
                  <a:lnTo>
                    <a:pt x="175" y="3"/>
                  </a:lnTo>
                  <a:lnTo>
                    <a:pt x="174" y="2"/>
                  </a:lnTo>
                  <a:lnTo>
                    <a:pt x="171" y="2"/>
                  </a:lnTo>
                  <a:lnTo>
                    <a:pt x="170" y="1"/>
                  </a:lnTo>
                  <a:lnTo>
                    <a:pt x="166" y="1"/>
                  </a:lnTo>
                  <a:lnTo>
                    <a:pt x="158" y="0"/>
                  </a:lnTo>
                  <a:lnTo>
                    <a:pt x="144" y="5"/>
                  </a:lnTo>
                  <a:lnTo>
                    <a:pt x="141" y="6"/>
                  </a:lnTo>
                  <a:lnTo>
                    <a:pt x="140" y="6"/>
                  </a:lnTo>
                  <a:lnTo>
                    <a:pt x="140" y="7"/>
                  </a:lnTo>
                  <a:lnTo>
                    <a:pt x="138" y="7"/>
                  </a:lnTo>
                  <a:lnTo>
                    <a:pt x="138" y="9"/>
                  </a:lnTo>
                  <a:lnTo>
                    <a:pt x="137" y="10"/>
                  </a:lnTo>
                  <a:lnTo>
                    <a:pt x="136" y="11"/>
                  </a:lnTo>
                  <a:lnTo>
                    <a:pt x="136" y="13"/>
                  </a:lnTo>
                  <a:lnTo>
                    <a:pt x="136" y="14"/>
                  </a:lnTo>
                  <a:lnTo>
                    <a:pt x="136" y="15"/>
                  </a:lnTo>
                  <a:lnTo>
                    <a:pt x="136" y="17"/>
                  </a:lnTo>
                  <a:lnTo>
                    <a:pt x="137" y="18"/>
                  </a:lnTo>
                  <a:lnTo>
                    <a:pt x="137" y="19"/>
                  </a:lnTo>
                  <a:lnTo>
                    <a:pt x="121" y="18"/>
                  </a:lnTo>
                  <a:lnTo>
                    <a:pt x="120" y="17"/>
                  </a:lnTo>
                  <a:lnTo>
                    <a:pt x="118" y="15"/>
                  </a:lnTo>
                  <a:lnTo>
                    <a:pt x="115" y="17"/>
                  </a:lnTo>
                  <a:lnTo>
                    <a:pt x="112" y="15"/>
                  </a:lnTo>
                  <a:lnTo>
                    <a:pt x="43" y="9"/>
                  </a:lnTo>
                  <a:lnTo>
                    <a:pt x="40" y="7"/>
                  </a:lnTo>
                  <a:lnTo>
                    <a:pt x="39" y="11"/>
                  </a:lnTo>
                  <a:lnTo>
                    <a:pt x="38" y="13"/>
                  </a:lnTo>
                  <a:lnTo>
                    <a:pt x="35" y="11"/>
                  </a:lnTo>
                  <a:lnTo>
                    <a:pt x="34" y="14"/>
                  </a:lnTo>
                  <a:lnTo>
                    <a:pt x="33" y="15"/>
                  </a:lnTo>
                  <a:lnTo>
                    <a:pt x="32" y="17"/>
                  </a:lnTo>
                  <a:lnTo>
                    <a:pt x="31" y="18"/>
                  </a:lnTo>
                  <a:lnTo>
                    <a:pt x="31" y="19"/>
                  </a:lnTo>
                  <a:lnTo>
                    <a:pt x="32" y="19"/>
                  </a:lnTo>
                  <a:lnTo>
                    <a:pt x="30" y="22"/>
                  </a:lnTo>
                  <a:lnTo>
                    <a:pt x="31" y="22"/>
                  </a:lnTo>
                  <a:lnTo>
                    <a:pt x="30" y="23"/>
                  </a:lnTo>
                  <a:lnTo>
                    <a:pt x="10" y="20"/>
                  </a:lnTo>
                  <a:lnTo>
                    <a:pt x="9" y="20"/>
                  </a:lnTo>
                  <a:lnTo>
                    <a:pt x="6" y="22"/>
                  </a:lnTo>
                  <a:lnTo>
                    <a:pt x="4" y="22"/>
                  </a:lnTo>
                  <a:lnTo>
                    <a:pt x="3" y="23"/>
                  </a:lnTo>
                  <a:lnTo>
                    <a:pt x="3" y="26"/>
                  </a:lnTo>
                  <a:lnTo>
                    <a:pt x="1" y="28"/>
                  </a:lnTo>
                  <a:lnTo>
                    <a:pt x="1" y="30"/>
                  </a:lnTo>
                  <a:lnTo>
                    <a:pt x="0" y="31"/>
                  </a:lnTo>
                  <a:lnTo>
                    <a:pt x="1" y="34"/>
                  </a:lnTo>
                  <a:lnTo>
                    <a:pt x="1" y="36"/>
                  </a:lnTo>
                  <a:lnTo>
                    <a:pt x="1" y="37"/>
                  </a:lnTo>
                  <a:lnTo>
                    <a:pt x="2" y="41"/>
                  </a:lnTo>
                  <a:lnTo>
                    <a:pt x="3" y="41"/>
                  </a:lnTo>
                  <a:lnTo>
                    <a:pt x="5" y="43"/>
                  </a:lnTo>
                  <a:lnTo>
                    <a:pt x="6" y="45"/>
                  </a:lnTo>
                  <a:lnTo>
                    <a:pt x="8" y="45"/>
                  </a:lnTo>
                </a:path>
              </a:pathLst>
            </a:custGeom>
            <a:noFill/>
            <a:ln w="12700" cap="rnd">
              <a:solidFill>
                <a:srgbClr val="ABABAB"/>
              </a:solidFill>
              <a:round/>
              <a:headEnd/>
              <a:tailEnd/>
            </a:ln>
          </p:spPr>
          <p:txBody>
            <a:bodyPr/>
            <a:lstStyle/>
            <a:p>
              <a:endParaRPr lang="en-GB"/>
            </a:p>
          </p:txBody>
        </p:sp>
        <p:sp>
          <p:nvSpPr>
            <p:cNvPr id="20632" name="Freeform 151"/>
            <p:cNvSpPr>
              <a:spLocks/>
            </p:cNvSpPr>
            <p:nvPr/>
          </p:nvSpPr>
          <p:spPr bwMode="auto">
            <a:xfrm>
              <a:off x="2672" y="2630"/>
              <a:ext cx="20" cy="26"/>
            </a:xfrm>
            <a:custGeom>
              <a:avLst/>
              <a:gdLst>
                <a:gd name="T0" fmla="*/ 0 w 20"/>
                <a:gd name="T1" fmla="*/ 25 h 26"/>
                <a:gd name="T2" fmla="*/ 4 w 20"/>
                <a:gd name="T3" fmla="*/ 25 h 26"/>
                <a:gd name="T4" fmla="*/ 6 w 20"/>
                <a:gd name="T5" fmla="*/ 25 h 26"/>
                <a:gd name="T6" fmla="*/ 9 w 20"/>
                <a:gd name="T7" fmla="*/ 22 h 26"/>
                <a:gd name="T8" fmla="*/ 10 w 20"/>
                <a:gd name="T9" fmla="*/ 22 h 26"/>
                <a:gd name="T10" fmla="*/ 16 w 20"/>
                <a:gd name="T11" fmla="*/ 22 h 26"/>
                <a:gd name="T12" fmla="*/ 14 w 20"/>
                <a:gd name="T13" fmla="*/ 18 h 26"/>
                <a:gd name="T14" fmla="*/ 16 w 20"/>
                <a:gd name="T15" fmla="*/ 18 h 26"/>
                <a:gd name="T16" fmla="*/ 16 w 20"/>
                <a:gd name="T17" fmla="*/ 17 h 26"/>
                <a:gd name="T18" fmla="*/ 17 w 20"/>
                <a:gd name="T19" fmla="*/ 14 h 26"/>
                <a:gd name="T20" fmla="*/ 19 w 20"/>
                <a:gd name="T21" fmla="*/ 11 h 26"/>
                <a:gd name="T22" fmla="*/ 16 w 20"/>
                <a:gd name="T23" fmla="*/ 10 h 26"/>
                <a:gd name="T24" fmla="*/ 17 w 20"/>
                <a:gd name="T25" fmla="*/ 9 h 26"/>
                <a:gd name="T26" fmla="*/ 16 w 20"/>
                <a:gd name="T27" fmla="*/ 9 h 26"/>
                <a:gd name="T28" fmla="*/ 14 w 20"/>
                <a:gd name="T29" fmla="*/ 6 h 26"/>
                <a:gd name="T30" fmla="*/ 14 w 20"/>
                <a:gd name="T31" fmla="*/ 3 h 26"/>
                <a:gd name="T32" fmla="*/ 14 w 20"/>
                <a:gd name="T33" fmla="*/ 2 h 26"/>
                <a:gd name="T34" fmla="*/ 10 w 20"/>
                <a:gd name="T35" fmla="*/ 1 h 26"/>
                <a:gd name="T36" fmla="*/ 8 w 20"/>
                <a:gd name="T37" fmla="*/ 1 h 26"/>
                <a:gd name="T38" fmla="*/ 5 w 20"/>
                <a:gd name="T39" fmla="*/ 0 h 2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0"/>
                <a:gd name="T61" fmla="*/ 0 h 26"/>
                <a:gd name="T62" fmla="*/ 20 w 20"/>
                <a:gd name="T63" fmla="*/ 26 h 2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0" h="26">
                  <a:moveTo>
                    <a:pt x="0" y="25"/>
                  </a:moveTo>
                  <a:lnTo>
                    <a:pt x="4" y="25"/>
                  </a:lnTo>
                  <a:lnTo>
                    <a:pt x="6" y="25"/>
                  </a:lnTo>
                  <a:lnTo>
                    <a:pt x="9" y="22"/>
                  </a:lnTo>
                  <a:lnTo>
                    <a:pt x="10" y="22"/>
                  </a:lnTo>
                  <a:lnTo>
                    <a:pt x="16" y="22"/>
                  </a:lnTo>
                  <a:lnTo>
                    <a:pt x="14" y="18"/>
                  </a:lnTo>
                  <a:lnTo>
                    <a:pt x="16" y="18"/>
                  </a:lnTo>
                  <a:lnTo>
                    <a:pt x="16" y="17"/>
                  </a:lnTo>
                  <a:lnTo>
                    <a:pt x="17" y="14"/>
                  </a:lnTo>
                  <a:lnTo>
                    <a:pt x="19" y="11"/>
                  </a:lnTo>
                  <a:lnTo>
                    <a:pt x="16" y="10"/>
                  </a:lnTo>
                  <a:lnTo>
                    <a:pt x="17" y="9"/>
                  </a:lnTo>
                  <a:lnTo>
                    <a:pt x="16" y="9"/>
                  </a:lnTo>
                  <a:lnTo>
                    <a:pt x="14" y="6"/>
                  </a:lnTo>
                  <a:lnTo>
                    <a:pt x="14" y="3"/>
                  </a:lnTo>
                  <a:lnTo>
                    <a:pt x="14" y="2"/>
                  </a:lnTo>
                  <a:lnTo>
                    <a:pt x="10" y="1"/>
                  </a:lnTo>
                  <a:lnTo>
                    <a:pt x="8" y="1"/>
                  </a:lnTo>
                  <a:lnTo>
                    <a:pt x="5" y="0"/>
                  </a:lnTo>
                </a:path>
              </a:pathLst>
            </a:custGeom>
            <a:noFill/>
            <a:ln w="12700" cap="rnd">
              <a:solidFill>
                <a:srgbClr val="ABABAB"/>
              </a:solidFill>
              <a:round/>
              <a:headEnd/>
              <a:tailEnd/>
            </a:ln>
          </p:spPr>
          <p:txBody>
            <a:bodyPr/>
            <a:lstStyle/>
            <a:p>
              <a:endParaRPr lang="en-GB"/>
            </a:p>
          </p:txBody>
        </p:sp>
        <p:sp>
          <p:nvSpPr>
            <p:cNvPr id="20633" name="Freeform 152"/>
            <p:cNvSpPr>
              <a:spLocks/>
            </p:cNvSpPr>
            <p:nvPr/>
          </p:nvSpPr>
          <p:spPr bwMode="auto">
            <a:xfrm>
              <a:off x="2694" y="2619"/>
              <a:ext cx="22" cy="26"/>
            </a:xfrm>
            <a:custGeom>
              <a:avLst/>
              <a:gdLst>
                <a:gd name="T0" fmla="*/ 12 w 22"/>
                <a:gd name="T1" fmla="*/ 0 h 26"/>
                <a:gd name="T2" fmla="*/ 17 w 22"/>
                <a:gd name="T3" fmla="*/ 1 h 26"/>
                <a:gd name="T4" fmla="*/ 17 w 22"/>
                <a:gd name="T5" fmla="*/ 2 h 26"/>
                <a:gd name="T6" fmla="*/ 18 w 22"/>
                <a:gd name="T7" fmla="*/ 5 h 26"/>
                <a:gd name="T8" fmla="*/ 19 w 22"/>
                <a:gd name="T9" fmla="*/ 6 h 26"/>
                <a:gd name="T10" fmla="*/ 19 w 22"/>
                <a:gd name="T11" fmla="*/ 9 h 26"/>
                <a:gd name="T12" fmla="*/ 21 w 22"/>
                <a:gd name="T13" fmla="*/ 11 h 26"/>
                <a:gd name="T14" fmla="*/ 21 w 22"/>
                <a:gd name="T15" fmla="*/ 13 h 26"/>
                <a:gd name="T16" fmla="*/ 21 w 22"/>
                <a:gd name="T17" fmla="*/ 15 h 26"/>
                <a:gd name="T18" fmla="*/ 19 w 22"/>
                <a:gd name="T19" fmla="*/ 17 h 26"/>
                <a:gd name="T20" fmla="*/ 21 w 22"/>
                <a:gd name="T21" fmla="*/ 21 h 26"/>
                <a:gd name="T22" fmla="*/ 18 w 22"/>
                <a:gd name="T23" fmla="*/ 23 h 26"/>
                <a:gd name="T24" fmla="*/ 16 w 22"/>
                <a:gd name="T25" fmla="*/ 25 h 26"/>
                <a:gd name="T26" fmla="*/ 14 w 22"/>
                <a:gd name="T27" fmla="*/ 25 h 26"/>
                <a:gd name="T28" fmla="*/ 11 w 22"/>
                <a:gd name="T29" fmla="*/ 25 h 26"/>
                <a:gd name="T30" fmla="*/ 10 w 22"/>
                <a:gd name="T31" fmla="*/ 25 h 26"/>
                <a:gd name="T32" fmla="*/ 8 w 22"/>
                <a:gd name="T33" fmla="*/ 25 h 26"/>
                <a:gd name="T34" fmla="*/ 5 w 22"/>
                <a:gd name="T35" fmla="*/ 23 h 26"/>
                <a:gd name="T36" fmla="*/ 3 w 22"/>
                <a:gd name="T37" fmla="*/ 22 h 26"/>
                <a:gd name="T38" fmla="*/ 2 w 22"/>
                <a:gd name="T39" fmla="*/ 19 h 26"/>
                <a:gd name="T40" fmla="*/ 2 w 22"/>
                <a:gd name="T41" fmla="*/ 18 h 26"/>
                <a:gd name="T42" fmla="*/ 1 w 22"/>
                <a:gd name="T43" fmla="*/ 15 h 26"/>
                <a:gd name="T44" fmla="*/ 1 w 22"/>
                <a:gd name="T45" fmla="*/ 14 h 26"/>
                <a:gd name="T46" fmla="*/ 0 w 22"/>
                <a:gd name="T47" fmla="*/ 15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2"/>
                <a:gd name="T73" fmla="*/ 0 h 26"/>
                <a:gd name="T74" fmla="*/ 22 w 22"/>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2" h="26">
                  <a:moveTo>
                    <a:pt x="12" y="0"/>
                  </a:moveTo>
                  <a:lnTo>
                    <a:pt x="17" y="1"/>
                  </a:lnTo>
                  <a:lnTo>
                    <a:pt x="17" y="2"/>
                  </a:lnTo>
                  <a:lnTo>
                    <a:pt x="18" y="5"/>
                  </a:lnTo>
                  <a:lnTo>
                    <a:pt x="19" y="6"/>
                  </a:lnTo>
                  <a:lnTo>
                    <a:pt x="19" y="9"/>
                  </a:lnTo>
                  <a:lnTo>
                    <a:pt x="21" y="11"/>
                  </a:lnTo>
                  <a:lnTo>
                    <a:pt x="21" y="13"/>
                  </a:lnTo>
                  <a:lnTo>
                    <a:pt x="21" y="15"/>
                  </a:lnTo>
                  <a:lnTo>
                    <a:pt x="19" y="17"/>
                  </a:lnTo>
                  <a:lnTo>
                    <a:pt x="21" y="21"/>
                  </a:lnTo>
                  <a:lnTo>
                    <a:pt x="18" y="23"/>
                  </a:lnTo>
                  <a:lnTo>
                    <a:pt x="16" y="25"/>
                  </a:lnTo>
                  <a:lnTo>
                    <a:pt x="14" y="25"/>
                  </a:lnTo>
                  <a:lnTo>
                    <a:pt x="11" y="25"/>
                  </a:lnTo>
                  <a:lnTo>
                    <a:pt x="10" y="25"/>
                  </a:lnTo>
                  <a:lnTo>
                    <a:pt x="8" y="25"/>
                  </a:lnTo>
                  <a:lnTo>
                    <a:pt x="5" y="23"/>
                  </a:lnTo>
                  <a:lnTo>
                    <a:pt x="3" y="22"/>
                  </a:lnTo>
                  <a:lnTo>
                    <a:pt x="2" y="19"/>
                  </a:lnTo>
                  <a:lnTo>
                    <a:pt x="2" y="18"/>
                  </a:lnTo>
                  <a:lnTo>
                    <a:pt x="1" y="15"/>
                  </a:lnTo>
                  <a:lnTo>
                    <a:pt x="1" y="14"/>
                  </a:lnTo>
                  <a:lnTo>
                    <a:pt x="0" y="15"/>
                  </a:lnTo>
                </a:path>
              </a:pathLst>
            </a:custGeom>
            <a:noFill/>
            <a:ln w="12700" cap="rnd">
              <a:solidFill>
                <a:srgbClr val="ABABAB"/>
              </a:solidFill>
              <a:round/>
              <a:headEnd/>
              <a:tailEnd/>
            </a:ln>
          </p:spPr>
          <p:txBody>
            <a:bodyPr/>
            <a:lstStyle/>
            <a:p>
              <a:endParaRPr lang="en-GB"/>
            </a:p>
          </p:txBody>
        </p:sp>
        <p:sp>
          <p:nvSpPr>
            <p:cNvPr id="20634" name="Freeform 153"/>
            <p:cNvSpPr>
              <a:spLocks/>
            </p:cNvSpPr>
            <p:nvPr/>
          </p:nvSpPr>
          <p:spPr bwMode="auto">
            <a:xfrm>
              <a:off x="2666" y="2629"/>
              <a:ext cx="20" cy="24"/>
            </a:xfrm>
            <a:custGeom>
              <a:avLst/>
              <a:gdLst>
                <a:gd name="T0" fmla="*/ 1 w 20"/>
                <a:gd name="T1" fmla="*/ 12 h 24"/>
                <a:gd name="T2" fmla="*/ 0 w 20"/>
                <a:gd name="T3" fmla="*/ 14 h 24"/>
                <a:gd name="T4" fmla="*/ 2 w 20"/>
                <a:gd name="T5" fmla="*/ 15 h 24"/>
                <a:gd name="T6" fmla="*/ 1 w 20"/>
                <a:gd name="T7" fmla="*/ 19 h 24"/>
                <a:gd name="T8" fmla="*/ 3 w 20"/>
                <a:gd name="T9" fmla="*/ 20 h 24"/>
                <a:gd name="T10" fmla="*/ 4 w 20"/>
                <a:gd name="T11" fmla="*/ 19 h 24"/>
                <a:gd name="T12" fmla="*/ 5 w 20"/>
                <a:gd name="T13" fmla="*/ 21 h 24"/>
                <a:gd name="T14" fmla="*/ 5 w 20"/>
                <a:gd name="T15" fmla="*/ 23 h 24"/>
                <a:gd name="T16" fmla="*/ 11 w 20"/>
                <a:gd name="T17" fmla="*/ 23 h 24"/>
                <a:gd name="T18" fmla="*/ 14 w 20"/>
                <a:gd name="T19" fmla="*/ 20 h 24"/>
                <a:gd name="T20" fmla="*/ 15 w 20"/>
                <a:gd name="T21" fmla="*/ 20 h 24"/>
                <a:gd name="T22" fmla="*/ 14 w 20"/>
                <a:gd name="T23" fmla="*/ 19 h 24"/>
                <a:gd name="T24" fmla="*/ 17 w 20"/>
                <a:gd name="T25" fmla="*/ 15 h 24"/>
                <a:gd name="T26" fmla="*/ 19 w 20"/>
                <a:gd name="T27" fmla="*/ 14 h 24"/>
                <a:gd name="T28" fmla="*/ 19 w 20"/>
                <a:gd name="T29" fmla="*/ 11 h 24"/>
                <a:gd name="T30" fmla="*/ 19 w 20"/>
                <a:gd name="T31" fmla="*/ 8 h 24"/>
                <a:gd name="T32" fmla="*/ 16 w 20"/>
                <a:gd name="T33" fmla="*/ 7 h 24"/>
                <a:gd name="T34" fmla="*/ 16 w 20"/>
                <a:gd name="T35" fmla="*/ 3 h 24"/>
                <a:gd name="T36" fmla="*/ 15 w 20"/>
                <a:gd name="T37" fmla="*/ 2 h 24"/>
                <a:gd name="T38" fmla="*/ 14 w 20"/>
                <a:gd name="T39" fmla="*/ 1 h 24"/>
                <a:gd name="T40" fmla="*/ 13 w 20"/>
                <a:gd name="T41" fmla="*/ 0 h 24"/>
                <a:gd name="T42" fmla="*/ 8 w 20"/>
                <a:gd name="T43" fmla="*/ 0 h 24"/>
                <a:gd name="T44" fmla="*/ 4 w 20"/>
                <a:gd name="T45" fmla="*/ 2 h 24"/>
                <a:gd name="T46" fmla="*/ 3 w 20"/>
                <a:gd name="T47" fmla="*/ 2 h 24"/>
                <a:gd name="T48" fmla="*/ 5 w 20"/>
                <a:gd name="T49" fmla="*/ 3 h 24"/>
                <a:gd name="T50" fmla="*/ 1 w 20"/>
                <a:gd name="T51" fmla="*/ 7 h 24"/>
                <a:gd name="T52" fmla="*/ 0 w 20"/>
                <a:gd name="T53" fmla="*/ 8 h 24"/>
                <a:gd name="T54" fmla="*/ 1 w 20"/>
                <a:gd name="T55" fmla="*/ 12 h 24"/>
                <a:gd name="T56" fmla="*/ 1 w 20"/>
                <a:gd name="T57" fmla="*/ 12 h 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0"/>
                <a:gd name="T88" fmla="*/ 0 h 24"/>
                <a:gd name="T89" fmla="*/ 20 w 20"/>
                <a:gd name="T90" fmla="*/ 24 h 2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0" h="24">
                  <a:moveTo>
                    <a:pt x="1" y="12"/>
                  </a:moveTo>
                  <a:lnTo>
                    <a:pt x="0" y="14"/>
                  </a:lnTo>
                  <a:lnTo>
                    <a:pt x="2" y="15"/>
                  </a:lnTo>
                  <a:lnTo>
                    <a:pt x="1" y="19"/>
                  </a:lnTo>
                  <a:lnTo>
                    <a:pt x="3" y="20"/>
                  </a:lnTo>
                  <a:lnTo>
                    <a:pt x="4" y="19"/>
                  </a:lnTo>
                  <a:lnTo>
                    <a:pt x="5" y="21"/>
                  </a:lnTo>
                  <a:lnTo>
                    <a:pt x="5" y="23"/>
                  </a:lnTo>
                  <a:lnTo>
                    <a:pt x="11" y="23"/>
                  </a:lnTo>
                  <a:lnTo>
                    <a:pt x="14" y="20"/>
                  </a:lnTo>
                  <a:lnTo>
                    <a:pt x="15" y="20"/>
                  </a:lnTo>
                  <a:lnTo>
                    <a:pt x="14" y="19"/>
                  </a:lnTo>
                  <a:lnTo>
                    <a:pt x="17" y="15"/>
                  </a:lnTo>
                  <a:lnTo>
                    <a:pt x="19" y="14"/>
                  </a:lnTo>
                  <a:lnTo>
                    <a:pt x="19" y="11"/>
                  </a:lnTo>
                  <a:lnTo>
                    <a:pt x="19" y="8"/>
                  </a:lnTo>
                  <a:lnTo>
                    <a:pt x="16" y="7"/>
                  </a:lnTo>
                  <a:lnTo>
                    <a:pt x="16" y="3"/>
                  </a:lnTo>
                  <a:lnTo>
                    <a:pt x="15" y="2"/>
                  </a:lnTo>
                  <a:lnTo>
                    <a:pt x="14" y="1"/>
                  </a:lnTo>
                  <a:lnTo>
                    <a:pt x="13" y="0"/>
                  </a:lnTo>
                  <a:lnTo>
                    <a:pt x="8" y="0"/>
                  </a:lnTo>
                  <a:lnTo>
                    <a:pt x="4" y="2"/>
                  </a:lnTo>
                  <a:lnTo>
                    <a:pt x="3" y="2"/>
                  </a:lnTo>
                  <a:lnTo>
                    <a:pt x="5" y="3"/>
                  </a:lnTo>
                  <a:lnTo>
                    <a:pt x="1" y="7"/>
                  </a:lnTo>
                  <a:lnTo>
                    <a:pt x="0" y="8"/>
                  </a:lnTo>
                  <a:lnTo>
                    <a:pt x="1" y="12"/>
                  </a:lnTo>
                </a:path>
              </a:pathLst>
            </a:custGeom>
            <a:solidFill>
              <a:srgbClr val="000000"/>
            </a:solidFill>
            <a:ln w="12700" cap="rnd">
              <a:noFill/>
              <a:round/>
              <a:headEnd/>
              <a:tailEnd/>
            </a:ln>
          </p:spPr>
          <p:txBody>
            <a:bodyPr/>
            <a:lstStyle/>
            <a:p>
              <a:endParaRPr lang="en-GB"/>
            </a:p>
          </p:txBody>
        </p:sp>
        <p:sp>
          <p:nvSpPr>
            <p:cNvPr id="20635" name="Freeform 154"/>
            <p:cNvSpPr>
              <a:spLocks/>
            </p:cNvSpPr>
            <p:nvPr/>
          </p:nvSpPr>
          <p:spPr bwMode="auto">
            <a:xfrm>
              <a:off x="2666" y="2629"/>
              <a:ext cx="20" cy="24"/>
            </a:xfrm>
            <a:custGeom>
              <a:avLst/>
              <a:gdLst>
                <a:gd name="T0" fmla="*/ 1 w 20"/>
                <a:gd name="T1" fmla="*/ 12 h 24"/>
                <a:gd name="T2" fmla="*/ 0 w 20"/>
                <a:gd name="T3" fmla="*/ 14 h 24"/>
                <a:gd name="T4" fmla="*/ 2 w 20"/>
                <a:gd name="T5" fmla="*/ 15 h 24"/>
                <a:gd name="T6" fmla="*/ 1 w 20"/>
                <a:gd name="T7" fmla="*/ 19 h 24"/>
                <a:gd name="T8" fmla="*/ 3 w 20"/>
                <a:gd name="T9" fmla="*/ 20 h 24"/>
                <a:gd name="T10" fmla="*/ 4 w 20"/>
                <a:gd name="T11" fmla="*/ 19 h 24"/>
                <a:gd name="T12" fmla="*/ 5 w 20"/>
                <a:gd name="T13" fmla="*/ 21 h 24"/>
                <a:gd name="T14" fmla="*/ 5 w 20"/>
                <a:gd name="T15" fmla="*/ 23 h 24"/>
                <a:gd name="T16" fmla="*/ 11 w 20"/>
                <a:gd name="T17" fmla="*/ 23 h 24"/>
                <a:gd name="T18" fmla="*/ 14 w 20"/>
                <a:gd name="T19" fmla="*/ 20 h 24"/>
                <a:gd name="T20" fmla="*/ 15 w 20"/>
                <a:gd name="T21" fmla="*/ 20 h 24"/>
                <a:gd name="T22" fmla="*/ 14 w 20"/>
                <a:gd name="T23" fmla="*/ 19 h 24"/>
                <a:gd name="T24" fmla="*/ 17 w 20"/>
                <a:gd name="T25" fmla="*/ 15 h 24"/>
                <a:gd name="T26" fmla="*/ 19 w 20"/>
                <a:gd name="T27" fmla="*/ 14 h 24"/>
                <a:gd name="T28" fmla="*/ 19 w 20"/>
                <a:gd name="T29" fmla="*/ 11 h 24"/>
                <a:gd name="T30" fmla="*/ 19 w 20"/>
                <a:gd name="T31" fmla="*/ 8 h 24"/>
                <a:gd name="T32" fmla="*/ 16 w 20"/>
                <a:gd name="T33" fmla="*/ 7 h 24"/>
                <a:gd name="T34" fmla="*/ 16 w 20"/>
                <a:gd name="T35" fmla="*/ 3 h 24"/>
                <a:gd name="T36" fmla="*/ 15 w 20"/>
                <a:gd name="T37" fmla="*/ 2 h 24"/>
                <a:gd name="T38" fmla="*/ 14 w 20"/>
                <a:gd name="T39" fmla="*/ 1 h 24"/>
                <a:gd name="T40" fmla="*/ 13 w 20"/>
                <a:gd name="T41" fmla="*/ 0 h 24"/>
                <a:gd name="T42" fmla="*/ 8 w 20"/>
                <a:gd name="T43" fmla="*/ 0 h 24"/>
                <a:gd name="T44" fmla="*/ 4 w 20"/>
                <a:gd name="T45" fmla="*/ 2 h 24"/>
                <a:gd name="T46" fmla="*/ 3 w 20"/>
                <a:gd name="T47" fmla="*/ 2 h 24"/>
                <a:gd name="T48" fmla="*/ 5 w 20"/>
                <a:gd name="T49" fmla="*/ 3 h 24"/>
                <a:gd name="T50" fmla="*/ 1 w 20"/>
                <a:gd name="T51" fmla="*/ 7 h 24"/>
                <a:gd name="T52" fmla="*/ 0 w 20"/>
                <a:gd name="T53" fmla="*/ 8 h 24"/>
                <a:gd name="T54" fmla="*/ 1 w 20"/>
                <a:gd name="T55" fmla="*/ 12 h 24"/>
                <a:gd name="T56" fmla="*/ 1 w 20"/>
                <a:gd name="T57" fmla="*/ 12 h 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0"/>
                <a:gd name="T88" fmla="*/ 0 h 24"/>
                <a:gd name="T89" fmla="*/ 20 w 20"/>
                <a:gd name="T90" fmla="*/ 24 h 2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0" h="24">
                  <a:moveTo>
                    <a:pt x="1" y="12"/>
                  </a:moveTo>
                  <a:lnTo>
                    <a:pt x="0" y="14"/>
                  </a:lnTo>
                  <a:lnTo>
                    <a:pt x="2" y="15"/>
                  </a:lnTo>
                  <a:lnTo>
                    <a:pt x="1" y="19"/>
                  </a:lnTo>
                  <a:lnTo>
                    <a:pt x="3" y="20"/>
                  </a:lnTo>
                  <a:lnTo>
                    <a:pt x="4" y="19"/>
                  </a:lnTo>
                  <a:lnTo>
                    <a:pt x="5" y="21"/>
                  </a:lnTo>
                  <a:lnTo>
                    <a:pt x="5" y="23"/>
                  </a:lnTo>
                  <a:lnTo>
                    <a:pt x="11" y="23"/>
                  </a:lnTo>
                  <a:lnTo>
                    <a:pt x="14" y="20"/>
                  </a:lnTo>
                  <a:lnTo>
                    <a:pt x="15" y="20"/>
                  </a:lnTo>
                  <a:lnTo>
                    <a:pt x="14" y="19"/>
                  </a:lnTo>
                  <a:lnTo>
                    <a:pt x="17" y="15"/>
                  </a:lnTo>
                  <a:lnTo>
                    <a:pt x="19" y="14"/>
                  </a:lnTo>
                  <a:lnTo>
                    <a:pt x="19" y="11"/>
                  </a:lnTo>
                  <a:lnTo>
                    <a:pt x="19" y="8"/>
                  </a:lnTo>
                  <a:lnTo>
                    <a:pt x="16" y="7"/>
                  </a:lnTo>
                  <a:lnTo>
                    <a:pt x="16" y="3"/>
                  </a:lnTo>
                  <a:lnTo>
                    <a:pt x="15" y="2"/>
                  </a:lnTo>
                  <a:lnTo>
                    <a:pt x="14" y="1"/>
                  </a:lnTo>
                  <a:lnTo>
                    <a:pt x="13" y="0"/>
                  </a:lnTo>
                  <a:lnTo>
                    <a:pt x="8" y="0"/>
                  </a:lnTo>
                  <a:lnTo>
                    <a:pt x="4" y="2"/>
                  </a:lnTo>
                  <a:lnTo>
                    <a:pt x="3" y="2"/>
                  </a:lnTo>
                  <a:lnTo>
                    <a:pt x="5" y="3"/>
                  </a:lnTo>
                  <a:lnTo>
                    <a:pt x="1" y="7"/>
                  </a:lnTo>
                  <a:lnTo>
                    <a:pt x="0" y="8"/>
                  </a:lnTo>
                  <a:lnTo>
                    <a:pt x="1" y="12"/>
                  </a:lnTo>
                </a:path>
              </a:pathLst>
            </a:custGeom>
            <a:noFill/>
            <a:ln w="12700" cap="rnd">
              <a:solidFill>
                <a:srgbClr val="ABABAB"/>
              </a:solidFill>
              <a:round/>
              <a:headEnd/>
              <a:tailEnd/>
            </a:ln>
          </p:spPr>
          <p:txBody>
            <a:bodyPr/>
            <a:lstStyle/>
            <a:p>
              <a:endParaRPr lang="en-GB"/>
            </a:p>
          </p:txBody>
        </p:sp>
        <p:sp>
          <p:nvSpPr>
            <p:cNvPr id="20636" name="Freeform 155"/>
            <p:cNvSpPr>
              <a:spLocks/>
            </p:cNvSpPr>
            <p:nvPr/>
          </p:nvSpPr>
          <p:spPr bwMode="auto">
            <a:xfrm>
              <a:off x="2672" y="2629"/>
              <a:ext cx="20" cy="28"/>
            </a:xfrm>
            <a:custGeom>
              <a:avLst/>
              <a:gdLst>
                <a:gd name="T0" fmla="*/ 0 w 20"/>
                <a:gd name="T1" fmla="*/ 12 h 28"/>
                <a:gd name="T2" fmla="*/ 2 w 20"/>
                <a:gd name="T3" fmla="*/ 15 h 28"/>
                <a:gd name="T4" fmla="*/ 1 w 20"/>
                <a:gd name="T5" fmla="*/ 18 h 28"/>
                <a:gd name="T6" fmla="*/ 4 w 20"/>
                <a:gd name="T7" fmla="*/ 20 h 28"/>
                <a:gd name="T8" fmla="*/ 7 w 20"/>
                <a:gd name="T9" fmla="*/ 23 h 28"/>
                <a:gd name="T10" fmla="*/ 10 w 20"/>
                <a:gd name="T11" fmla="*/ 27 h 28"/>
                <a:gd name="T12" fmla="*/ 11 w 20"/>
                <a:gd name="T13" fmla="*/ 24 h 28"/>
                <a:gd name="T14" fmla="*/ 15 w 20"/>
                <a:gd name="T15" fmla="*/ 23 h 28"/>
                <a:gd name="T16" fmla="*/ 16 w 20"/>
                <a:gd name="T17" fmla="*/ 19 h 28"/>
                <a:gd name="T18" fmla="*/ 16 w 20"/>
                <a:gd name="T19" fmla="*/ 16 h 28"/>
                <a:gd name="T20" fmla="*/ 19 w 20"/>
                <a:gd name="T21" fmla="*/ 10 h 28"/>
                <a:gd name="T22" fmla="*/ 15 w 20"/>
                <a:gd name="T23" fmla="*/ 7 h 28"/>
                <a:gd name="T24" fmla="*/ 14 w 20"/>
                <a:gd name="T25" fmla="*/ 6 h 28"/>
                <a:gd name="T26" fmla="*/ 14 w 20"/>
                <a:gd name="T27" fmla="*/ 1 h 28"/>
                <a:gd name="T28" fmla="*/ 10 w 20"/>
                <a:gd name="T29" fmla="*/ 0 h 28"/>
                <a:gd name="T30" fmla="*/ 7 w 20"/>
                <a:gd name="T31" fmla="*/ 0 h 28"/>
                <a:gd name="T32" fmla="*/ 3 w 20"/>
                <a:gd name="T33" fmla="*/ 5 h 28"/>
                <a:gd name="T34" fmla="*/ 4 w 20"/>
                <a:gd name="T35" fmla="*/ 9 h 28"/>
                <a:gd name="T36" fmla="*/ 2 w 20"/>
                <a:gd name="T37" fmla="*/ 10 h 28"/>
                <a:gd name="T38" fmla="*/ 0 w 20"/>
                <a:gd name="T39" fmla="*/ 12 h 28"/>
                <a:gd name="T40" fmla="*/ 0 w 20"/>
                <a:gd name="T41" fmla="*/ 12 h 2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0"/>
                <a:gd name="T64" fmla="*/ 0 h 28"/>
                <a:gd name="T65" fmla="*/ 20 w 20"/>
                <a:gd name="T66" fmla="*/ 28 h 2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0" h="28">
                  <a:moveTo>
                    <a:pt x="0" y="12"/>
                  </a:moveTo>
                  <a:lnTo>
                    <a:pt x="2" y="15"/>
                  </a:lnTo>
                  <a:lnTo>
                    <a:pt x="1" y="18"/>
                  </a:lnTo>
                  <a:lnTo>
                    <a:pt x="4" y="20"/>
                  </a:lnTo>
                  <a:lnTo>
                    <a:pt x="7" y="23"/>
                  </a:lnTo>
                  <a:lnTo>
                    <a:pt x="10" y="27"/>
                  </a:lnTo>
                  <a:lnTo>
                    <a:pt x="11" y="24"/>
                  </a:lnTo>
                  <a:lnTo>
                    <a:pt x="15" y="23"/>
                  </a:lnTo>
                  <a:lnTo>
                    <a:pt x="16" y="19"/>
                  </a:lnTo>
                  <a:lnTo>
                    <a:pt x="16" y="16"/>
                  </a:lnTo>
                  <a:lnTo>
                    <a:pt x="19" y="10"/>
                  </a:lnTo>
                  <a:lnTo>
                    <a:pt x="15" y="7"/>
                  </a:lnTo>
                  <a:lnTo>
                    <a:pt x="14" y="6"/>
                  </a:lnTo>
                  <a:lnTo>
                    <a:pt x="14" y="1"/>
                  </a:lnTo>
                  <a:lnTo>
                    <a:pt x="10" y="0"/>
                  </a:lnTo>
                  <a:lnTo>
                    <a:pt x="7" y="0"/>
                  </a:lnTo>
                  <a:lnTo>
                    <a:pt x="3" y="5"/>
                  </a:lnTo>
                  <a:lnTo>
                    <a:pt x="4" y="9"/>
                  </a:lnTo>
                  <a:lnTo>
                    <a:pt x="2" y="10"/>
                  </a:lnTo>
                  <a:lnTo>
                    <a:pt x="0" y="12"/>
                  </a:lnTo>
                </a:path>
              </a:pathLst>
            </a:custGeom>
            <a:solidFill>
              <a:srgbClr val="FFFFFF"/>
            </a:solidFill>
            <a:ln w="12700" cap="rnd">
              <a:noFill/>
              <a:round/>
              <a:headEnd/>
              <a:tailEnd/>
            </a:ln>
          </p:spPr>
          <p:txBody>
            <a:bodyPr/>
            <a:lstStyle/>
            <a:p>
              <a:endParaRPr lang="en-GB"/>
            </a:p>
          </p:txBody>
        </p:sp>
        <p:sp>
          <p:nvSpPr>
            <p:cNvPr id="20637" name="Freeform 156"/>
            <p:cNvSpPr>
              <a:spLocks/>
            </p:cNvSpPr>
            <p:nvPr/>
          </p:nvSpPr>
          <p:spPr bwMode="auto">
            <a:xfrm>
              <a:off x="2672" y="2629"/>
              <a:ext cx="20" cy="28"/>
            </a:xfrm>
            <a:custGeom>
              <a:avLst/>
              <a:gdLst>
                <a:gd name="T0" fmla="*/ 0 w 20"/>
                <a:gd name="T1" fmla="*/ 12 h 28"/>
                <a:gd name="T2" fmla="*/ 2 w 20"/>
                <a:gd name="T3" fmla="*/ 15 h 28"/>
                <a:gd name="T4" fmla="*/ 1 w 20"/>
                <a:gd name="T5" fmla="*/ 18 h 28"/>
                <a:gd name="T6" fmla="*/ 4 w 20"/>
                <a:gd name="T7" fmla="*/ 20 h 28"/>
                <a:gd name="T8" fmla="*/ 7 w 20"/>
                <a:gd name="T9" fmla="*/ 23 h 28"/>
                <a:gd name="T10" fmla="*/ 10 w 20"/>
                <a:gd name="T11" fmla="*/ 27 h 28"/>
                <a:gd name="T12" fmla="*/ 11 w 20"/>
                <a:gd name="T13" fmla="*/ 24 h 28"/>
                <a:gd name="T14" fmla="*/ 15 w 20"/>
                <a:gd name="T15" fmla="*/ 23 h 28"/>
                <a:gd name="T16" fmla="*/ 16 w 20"/>
                <a:gd name="T17" fmla="*/ 19 h 28"/>
                <a:gd name="T18" fmla="*/ 16 w 20"/>
                <a:gd name="T19" fmla="*/ 16 h 28"/>
                <a:gd name="T20" fmla="*/ 19 w 20"/>
                <a:gd name="T21" fmla="*/ 10 h 28"/>
                <a:gd name="T22" fmla="*/ 15 w 20"/>
                <a:gd name="T23" fmla="*/ 7 h 28"/>
                <a:gd name="T24" fmla="*/ 14 w 20"/>
                <a:gd name="T25" fmla="*/ 6 h 28"/>
                <a:gd name="T26" fmla="*/ 14 w 20"/>
                <a:gd name="T27" fmla="*/ 1 h 28"/>
                <a:gd name="T28" fmla="*/ 10 w 20"/>
                <a:gd name="T29" fmla="*/ 0 h 28"/>
                <a:gd name="T30" fmla="*/ 7 w 20"/>
                <a:gd name="T31" fmla="*/ 0 h 28"/>
                <a:gd name="T32" fmla="*/ 3 w 20"/>
                <a:gd name="T33" fmla="*/ 5 h 28"/>
                <a:gd name="T34" fmla="*/ 4 w 20"/>
                <a:gd name="T35" fmla="*/ 9 h 28"/>
                <a:gd name="T36" fmla="*/ 2 w 20"/>
                <a:gd name="T37" fmla="*/ 10 h 28"/>
                <a:gd name="T38" fmla="*/ 0 w 20"/>
                <a:gd name="T39" fmla="*/ 12 h 28"/>
                <a:gd name="T40" fmla="*/ 0 w 20"/>
                <a:gd name="T41" fmla="*/ 12 h 2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0"/>
                <a:gd name="T64" fmla="*/ 0 h 28"/>
                <a:gd name="T65" fmla="*/ 20 w 20"/>
                <a:gd name="T66" fmla="*/ 28 h 2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0" h="28">
                  <a:moveTo>
                    <a:pt x="0" y="12"/>
                  </a:moveTo>
                  <a:lnTo>
                    <a:pt x="2" y="15"/>
                  </a:lnTo>
                  <a:lnTo>
                    <a:pt x="1" y="18"/>
                  </a:lnTo>
                  <a:lnTo>
                    <a:pt x="4" y="20"/>
                  </a:lnTo>
                  <a:lnTo>
                    <a:pt x="7" y="23"/>
                  </a:lnTo>
                  <a:lnTo>
                    <a:pt x="10" y="27"/>
                  </a:lnTo>
                  <a:lnTo>
                    <a:pt x="11" y="24"/>
                  </a:lnTo>
                  <a:lnTo>
                    <a:pt x="15" y="23"/>
                  </a:lnTo>
                  <a:lnTo>
                    <a:pt x="16" y="19"/>
                  </a:lnTo>
                  <a:lnTo>
                    <a:pt x="16" y="16"/>
                  </a:lnTo>
                  <a:lnTo>
                    <a:pt x="19" y="10"/>
                  </a:lnTo>
                  <a:lnTo>
                    <a:pt x="15" y="7"/>
                  </a:lnTo>
                  <a:lnTo>
                    <a:pt x="14" y="6"/>
                  </a:lnTo>
                  <a:lnTo>
                    <a:pt x="14" y="1"/>
                  </a:lnTo>
                  <a:lnTo>
                    <a:pt x="10" y="0"/>
                  </a:lnTo>
                  <a:lnTo>
                    <a:pt x="7" y="0"/>
                  </a:lnTo>
                  <a:lnTo>
                    <a:pt x="3" y="5"/>
                  </a:lnTo>
                  <a:lnTo>
                    <a:pt x="4" y="9"/>
                  </a:lnTo>
                  <a:lnTo>
                    <a:pt x="2" y="10"/>
                  </a:lnTo>
                  <a:lnTo>
                    <a:pt x="0" y="12"/>
                  </a:lnTo>
                </a:path>
              </a:pathLst>
            </a:custGeom>
            <a:noFill/>
            <a:ln w="12700" cap="rnd">
              <a:solidFill>
                <a:srgbClr val="ABABAB"/>
              </a:solidFill>
              <a:round/>
              <a:headEnd/>
              <a:tailEnd/>
            </a:ln>
          </p:spPr>
          <p:txBody>
            <a:bodyPr/>
            <a:lstStyle/>
            <a:p>
              <a:endParaRPr lang="en-GB"/>
            </a:p>
          </p:txBody>
        </p:sp>
        <p:sp>
          <p:nvSpPr>
            <p:cNvPr id="20638" name="Freeform 157"/>
            <p:cNvSpPr>
              <a:spLocks/>
            </p:cNvSpPr>
            <p:nvPr/>
          </p:nvSpPr>
          <p:spPr bwMode="auto">
            <a:xfrm>
              <a:off x="2698" y="2619"/>
              <a:ext cx="19" cy="25"/>
            </a:xfrm>
            <a:custGeom>
              <a:avLst/>
              <a:gdLst>
                <a:gd name="T0" fmla="*/ 1 w 19"/>
                <a:gd name="T1" fmla="*/ 12 h 25"/>
                <a:gd name="T2" fmla="*/ 0 w 19"/>
                <a:gd name="T3" fmla="*/ 16 h 25"/>
                <a:gd name="T4" fmla="*/ 3 w 19"/>
                <a:gd name="T5" fmla="*/ 17 h 25"/>
                <a:gd name="T6" fmla="*/ 3 w 19"/>
                <a:gd name="T7" fmla="*/ 18 h 25"/>
                <a:gd name="T8" fmla="*/ 4 w 19"/>
                <a:gd name="T9" fmla="*/ 18 h 25"/>
                <a:gd name="T10" fmla="*/ 6 w 19"/>
                <a:gd name="T11" fmla="*/ 22 h 25"/>
                <a:gd name="T12" fmla="*/ 9 w 19"/>
                <a:gd name="T13" fmla="*/ 24 h 25"/>
                <a:gd name="T14" fmla="*/ 12 w 19"/>
                <a:gd name="T15" fmla="*/ 22 h 25"/>
                <a:gd name="T16" fmla="*/ 14 w 19"/>
                <a:gd name="T17" fmla="*/ 22 h 25"/>
                <a:gd name="T18" fmla="*/ 15 w 19"/>
                <a:gd name="T19" fmla="*/ 20 h 25"/>
                <a:gd name="T20" fmla="*/ 16 w 19"/>
                <a:gd name="T21" fmla="*/ 18 h 25"/>
                <a:gd name="T22" fmla="*/ 16 w 19"/>
                <a:gd name="T23" fmla="*/ 14 h 25"/>
                <a:gd name="T24" fmla="*/ 18 w 19"/>
                <a:gd name="T25" fmla="*/ 13 h 25"/>
                <a:gd name="T26" fmla="*/ 16 w 19"/>
                <a:gd name="T27" fmla="*/ 10 h 25"/>
                <a:gd name="T28" fmla="*/ 16 w 19"/>
                <a:gd name="T29" fmla="*/ 8 h 25"/>
                <a:gd name="T30" fmla="*/ 15 w 19"/>
                <a:gd name="T31" fmla="*/ 5 h 25"/>
                <a:gd name="T32" fmla="*/ 16 w 19"/>
                <a:gd name="T33" fmla="*/ 2 h 25"/>
                <a:gd name="T34" fmla="*/ 15 w 19"/>
                <a:gd name="T35" fmla="*/ 1 h 25"/>
                <a:gd name="T36" fmla="*/ 13 w 19"/>
                <a:gd name="T37" fmla="*/ 0 h 25"/>
                <a:gd name="T38" fmla="*/ 10 w 19"/>
                <a:gd name="T39" fmla="*/ 1 h 25"/>
                <a:gd name="T40" fmla="*/ 6 w 19"/>
                <a:gd name="T41" fmla="*/ 1 h 25"/>
                <a:gd name="T42" fmla="*/ 3 w 19"/>
                <a:gd name="T43" fmla="*/ 4 h 25"/>
                <a:gd name="T44" fmla="*/ 2 w 19"/>
                <a:gd name="T45" fmla="*/ 5 h 25"/>
                <a:gd name="T46" fmla="*/ 1 w 19"/>
                <a:gd name="T47" fmla="*/ 5 h 25"/>
                <a:gd name="T48" fmla="*/ 1 w 19"/>
                <a:gd name="T49" fmla="*/ 8 h 25"/>
                <a:gd name="T50" fmla="*/ 1 w 19"/>
                <a:gd name="T51" fmla="*/ 12 h 25"/>
                <a:gd name="T52" fmla="*/ 1 w 19"/>
                <a:gd name="T53" fmla="*/ 12 h 2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9"/>
                <a:gd name="T82" fmla="*/ 0 h 25"/>
                <a:gd name="T83" fmla="*/ 19 w 19"/>
                <a:gd name="T84" fmla="*/ 25 h 2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9" h="25">
                  <a:moveTo>
                    <a:pt x="1" y="12"/>
                  </a:moveTo>
                  <a:lnTo>
                    <a:pt x="0" y="16"/>
                  </a:lnTo>
                  <a:lnTo>
                    <a:pt x="3" y="17"/>
                  </a:lnTo>
                  <a:lnTo>
                    <a:pt x="3" y="18"/>
                  </a:lnTo>
                  <a:lnTo>
                    <a:pt x="4" y="18"/>
                  </a:lnTo>
                  <a:lnTo>
                    <a:pt x="6" y="22"/>
                  </a:lnTo>
                  <a:lnTo>
                    <a:pt x="9" y="24"/>
                  </a:lnTo>
                  <a:lnTo>
                    <a:pt x="12" y="22"/>
                  </a:lnTo>
                  <a:lnTo>
                    <a:pt x="14" y="22"/>
                  </a:lnTo>
                  <a:lnTo>
                    <a:pt x="15" y="20"/>
                  </a:lnTo>
                  <a:lnTo>
                    <a:pt x="16" y="18"/>
                  </a:lnTo>
                  <a:lnTo>
                    <a:pt x="16" y="14"/>
                  </a:lnTo>
                  <a:lnTo>
                    <a:pt x="18" y="13"/>
                  </a:lnTo>
                  <a:lnTo>
                    <a:pt x="16" y="10"/>
                  </a:lnTo>
                  <a:lnTo>
                    <a:pt x="16" y="8"/>
                  </a:lnTo>
                  <a:lnTo>
                    <a:pt x="15" y="5"/>
                  </a:lnTo>
                  <a:lnTo>
                    <a:pt x="16" y="2"/>
                  </a:lnTo>
                  <a:lnTo>
                    <a:pt x="15" y="1"/>
                  </a:lnTo>
                  <a:lnTo>
                    <a:pt x="13" y="0"/>
                  </a:lnTo>
                  <a:lnTo>
                    <a:pt x="10" y="1"/>
                  </a:lnTo>
                  <a:lnTo>
                    <a:pt x="6" y="1"/>
                  </a:lnTo>
                  <a:lnTo>
                    <a:pt x="3" y="4"/>
                  </a:lnTo>
                  <a:lnTo>
                    <a:pt x="2" y="5"/>
                  </a:lnTo>
                  <a:lnTo>
                    <a:pt x="1" y="5"/>
                  </a:lnTo>
                  <a:lnTo>
                    <a:pt x="1" y="8"/>
                  </a:lnTo>
                  <a:lnTo>
                    <a:pt x="1" y="12"/>
                  </a:lnTo>
                </a:path>
              </a:pathLst>
            </a:custGeom>
            <a:solidFill>
              <a:srgbClr val="000000"/>
            </a:solidFill>
            <a:ln w="12700" cap="rnd">
              <a:noFill/>
              <a:round/>
              <a:headEnd/>
              <a:tailEnd/>
            </a:ln>
          </p:spPr>
          <p:txBody>
            <a:bodyPr/>
            <a:lstStyle/>
            <a:p>
              <a:endParaRPr lang="en-GB"/>
            </a:p>
          </p:txBody>
        </p:sp>
        <p:sp>
          <p:nvSpPr>
            <p:cNvPr id="20639" name="Freeform 158"/>
            <p:cNvSpPr>
              <a:spLocks/>
            </p:cNvSpPr>
            <p:nvPr/>
          </p:nvSpPr>
          <p:spPr bwMode="auto">
            <a:xfrm>
              <a:off x="2698" y="2619"/>
              <a:ext cx="19" cy="25"/>
            </a:xfrm>
            <a:custGeom>
              <a:avLst/>
              <a:gdLst>
                <a:gd name="T0" fmla="*/ 1 w 19"/>
                <a:gd name="T1" fmla="*/ 12 h 25"/>
                <a:gd name="T2" fmla="*/ 0 w 19"/>
                <a:gd name="T3" fmla="*/ 16 h 25"/>
                <a:gd name="T4" fmla="*/ 3 w 19"/>
                <a:gd name="T5" fmla="*/ 17 h 25"/>
                <a:gd name="T6" fmla="*/ 3 w 19"/>
                <a:gd name="T7" fmla="*/ 18 h 25"/>
                <a:gd name="T8" fmla="*/ 4 w 19"/>
                <a:gd name="T9" fmla="*/ 18 h 25"/>
                <a:gd name="T10" fmla="*/ 6 w 19"/>
                <a:gd name="T11" fmla="*/ 22 h 25"/>
                <a:gd name="T12" fmla="*/ 9 w 19"/>
                <a:gd name="T13" fmla="*/ 24 h 25"/>
                <a:gd name="T14" fmla="*/ 12 w 19"/>
                <a:gd name="T15" fmla="*/ 22 h 25"/>
                <a:gd name="T16" fmla="*/ 14 w 19"/>
                <a:gd name="T17" fmla="*/ 22 h 25"/>
                <a:gd name="T18" fmla="*/ 15 w 19"/>
                <a:gd name="T19" fmla="*/ 20 h 25"/>
                <a:gd name="T20" fmla="*/ 16 w 19"/>
                <a:gd name="T21" fmla="*/ 18 h 25"/>
                <a:gd name="T22" fmla="*/ 16 w 19"/>
                <a:gd name="T23" fmla="*/ 14 h 25"/>
                <a:gd name="T24" fmla="*/ 18 w 19"/>
                <a:gd name="T25" fmla="*/ 13 h 25"/>
                <a:gd name="T26" fmla="*/ 16 w 19"/>
                <a:gd name="T27" fmla="*/ 10 h 25"/>
                <a:gd name="T28" fmla="*/ 16 w 19"/>
                <a:gd name="T29" fmla="*/ 8 h 25"/>
                <a:gd name="T30" fmla="*/ 15 w 19"/>
                <a:gd name="T31" fmla="*/ 5 h 25"/>
                <a:gd name="T32" fmla="*/ 16 w 19"/>
                <a:gd name="T33" fmla="*/ 2 h 25"/>
                <a:gd name="T34" fmla="*/ 15 w 19"/>
                <a:gd name="T35" fmla="*/ 1 h 25"/>
                <a:gd name="T36" fmla="*/ 13 w 19"/>
                <a:gd name="T37" fmla="*/ 0 h 25"/>
                <a:gd name="T38" fmla="*/ 10 w 19"/>
                <a:gd name="T39" fmla="*/ 1 h 25"/>
                <a:gd name="T40" fmla="*/ 6 w 19"/>
                <a:gd name="T41" fmla="*/ 1 h 25"/>
                <a:gd name="T42" fmla="*/ 3 w 19"/>
                <a:gd name="T43" fmla="*/ 4 h 25"/>
                <a:gd name="T44" fmla="*/ 2 w 19"/>
                <a:gd name="T45" fmla="*/ 5 h 25"/>
                <a:gd name="T46" fmla="*/ 1 w 19"/>
                <a:gd name="T47" fmla="*/ 5 h 25"/>
                <a:gd name="T48" fmla="*/ 1 w 19"/>
                <a:gd name="T49" fmla="*/ 8 h 25"/>
                <a:gd name="T50" fmla="*/ 1 w 19"/>
                <a:gd name="T51" fmla="*/ 12 h 25"/>
                <a:gd name="T52" fmla="*/ 1 w 19"/>
                <a:gd name="T53" fmla="*/ 12 h 25"/>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9"/>
                <a:gd name="T82" fmla="*/ 0 h 25"/>
                <a:gd name="T83" fmla="*/ 19 w 19"/>
                <a:gd name="T84" fmla="*/ 25 h 25"/>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9" h="25">
                  <a:moveTo>
                    <a:pt x="1" y="12"/>
                  </a:moveTo>
                  <a:lnTo>
                    <a:pt x="0" y="16"/>
                  </a:lnTo>
                  <a:lnTo>
                    <a:pt x="3" y="17"/>
                  </a:lnTo>
                  <a:lnTo>
                    <a:pt x="3" y="18"/>
                  </a:lnTo>
                  <a:lnTo>
                    <a:pt x="4" y="18"/>
                  </a:lnTo>
                  <a:lnTo>
                    <a:pt x="6" y="22"/>
                  </a:lnTo>
                  <a:lnTo>
                    <a:pt x="9" y="24"/>
                  </a:lnTo>
                  <a:lnTo>
                    <a:pt x="12" y="22"/>
                  </a:lnTo>
                  <a:lnTo>
                    <a:pt x="14" y="22"/>
                  </a:lnTo>
                  <a:lnTo>
                    <a:pt x="15" y="20"/>
                  </a:lnTo>
                  <a:lnTo>
                    <a:pt x="16" y="18"/>
                  </a:lnTo>
                  <a:lnTo>
                    <a:pt x="16" y="14"/>
                  </a:lnTo>
                  <a:lnTo>
                    <a:pt x="18" y="13"/>
                  </a:lnTo>
                  <a:lnTo>
                    <a:pt x="16" y="10"/>
                  </a:lnTo>
                  <a:lnTo>
                    <a:pt x="16" y="8"/>
                  </a:lnTo>
                  <a:lnTo>
                    <a:pt x="15" y="5"/>
                  </a:lnTo>
                  <a:lnTo>
                    <a:pt x="16" y="2"/>
                  </a:lnTo>
                  <a:lnTo>
                    <a:pt x="15" y="1"/>
                  </a:lnTo>
                  <a:lnTo>
                    <a:pt x="13" y="0"/>
                  </a:lnTo>
                  <a:lnTo>
                    <a:pt x="10" y="1"/>
                  </a:lnTo>
                  <a:lnTo>
                    <a:pt x="6" y="1"/>
                  </a:lnTo>
                  <a:lnTo>
                    <a:pt x="3" y="4"/>
                  </a:lnTo>
                  <a:lnTo>
                    <a:pt x="2" y="5"/>
                  </a:lnTo>
                  <a:lnTo>
                    <a:pt x="1" y="5"/>
                  </a:lnTo>
                  <a:lnTo>
                    <a:pt x="1" y="8"/>
                  </a:lnTo>
                  <a:lnTo>
                    <a:pt x="1" y="12"/>
                  </a:lnTo>
                </a:path>
              </a:pathLst>
            </a:custGeom>
            <a:noFill/>
            <a:ln w="12700" cap="rnd">
              <a:solidFill>
                <a:srgbClr val="ABABAB"/>
              </a:solidFill>
              <a:round/>
              <a:headEnd/>
              <a:tailEnd/>
            </a:ln>
          </p:spPr>
          <p:txBody>
            <a:bodyPr/>
            <a:lstStyle/>
            <a:p>
              <a:endParaRPr lang="en-GB"/>
            </a:p>
          </p:txBody>
        </p:sp>
        <p:sp>
          <p:nvSpPr>
            <p:cNvPr id="20640" name="Freeform 159"/>
            <p:cNvSpPr>
              <a:spLocks/>
            </p:cNvSpPr>
            <p:nvPr/>
          </p:nvSpPr>
          <p:spPr bwMode="auto">
            <a:xfrm>
              <a:off x="2705" y="2625"/>
              <a:ext cx="85" cy="28"/>
            </a:xfrm>
            <a:custGeom>
              <a:avLst/>
              <a:gdLst>
                <a:gd name="T0" fmla="*/ 0 w 85"/>
                <a:gd name="T1" fmla="*/ 18 h 28"/>
                <a:gd name="T2" fmla="*/ 74 w 85"/>
                <a:gd name="T3" fmla="*/ 27 h 28"/>
                <a:gd name="T4" fmla="*/ 77 w 85"/>
                <a:gd name="T5" fmla="*/ 25 h 28"/>
                <a:gd name="T6" fmla="*/ 79 w 85"/>
                <a:gd name="T7" fmla="*/ 25 h 28"/>
                <a:gd name="T8" fmla="*/ 80 w 85"/>
                <a:gd name="T9" fmla="*/ 23 h 28"/>
                <a:gd name="T10" fmla="*/ 82 w 85"/>
                <a:gd name="T11" fmla="*/ 21 h 28"/>
                <a:gd name="T12" fmla="*/ 84 w 85"/>
                <a:gd name="T13" fmla="*/ 21 h 28"/>
                <a:gd name="T14" fmla="*/ 84 w 85"/>
                <a:gd name="T15" fmla="*/ 18 h 28"/>
                <a:gd name="T16" fmla="*/ 84 w 85"/>
                <a:gd name="T17" fmla="*/ 16 h 28"/>
                <a:gd name="T18" fmla="*/ 84 w 85"/>
                <a:gd name="T19" fmla="*/ 12 h 28"/>
                <a:gd name="T20" fmla="*/ 84 w 85"/>
                <a:gd name="T21" fmla="*/ 10 h 28"/>
                <a:gd name="T22" fmla="*/ 84 w 85"/>
                <a:gd name="T23" fmla="*/ 9 h 28"/>
                <a:gd name="T24" fmla="*/ 81 w 85"/>
                <a:gd name="T25" fmla="*/ 9 h 28"/>
                <a:gd name="T26" fmla="*/ 79 w 85"/>
                <a:gd name="T27" fmla="*/ 6 h 28"/>
                <a:gd name="T28" fmla="*/ 77 w 85"/>
                <a:gd name="T29" fmla="*/ 5 h 28"/>
                <a:gd name="T30" fmla="*/ 75 w 85"/>
                <a:gd name="T31" fmla="*/ 2 h 28"/>
                <a:gd name="T32" fmla="*/ 74 w 85"/>
                <a:gd name="T33" fmla="*/ 0 h 28"/>
                <a:gd name="T34" fmla="*/ 69 w 85"/>
                <a:gd name="T35" fmla="*/ 0 h 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85"/>
                <a:gd name="T55" fmla="*/ 0 h 28"/>
                <a:gd name="T56" fmla="*/ 85 w 85"/>
                <a:gd name="T57" fmla="*/ 28 h 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85" h="28">
                  <a:moveTo>
                    <a:pt x="0" y="18"/>
                  </a:moveTo>
                  <a:lnTo>
                    <a:pt x="74" y="27"/>
                  </a:lnTo>
                  <a:lnTo>
                    <a:pt x="77" y="25"/>
                  </a:lnTo>
                  <a:lnTo>
                    <a:pt x="79" y="25"/>
                  </a:lnTo>
                  <a:lnTo>
                    <a:pt x="80" y="23"/>
                  </a:lnTo>
                  <a:lnTo>
                    <a:pt x="82" y="21"/>
                  </a:lnTo>
                  <a:lnTo>
                    <a:pt x="84" y="21"/>
                  </a:lnTo>
                  <a:lnTo>
                    <a:pt x="84" y="18"/>
                  </a:lnTo>
                  <a:lnTo>
                    <a:pt x="84" y="16"/>
                  </a:lnTo>
                  <a:lnTo>
                    <a:pt x="84" y="12"/>
                  </a:lnTo>
                  <a:lnTo>
                    <a:pt x="84" y="10"/>
                  </a:lnTo>
                  <a:lnTo>
                    <a:pt x="84" y="9"/>
                  </a:lnTo>
                  <a:lnTo>
                    <a:pt x="81" y="9"/>
                  </a:lnTo>
                  <a:lnTo>
                    <a:pt x="79" y="6"/>
                  </a:lnTo>
                  <a:lnTo>
                    <a:pt x="77" y="5"/>
                  </a:lnTo>
                  <a:lnTo>
                    <a:pt x="75" y="2"/>
                  </a:lnTo>
                  <a:lnTo>
                    <a:pt x="74" y="0"/>
                  </a:lnTo>
                  <a:lnTo>
                    <a:pt x="69" y="0"/>
                  </a:lnTo>
                </a:path>
              </a:pathLst>
            </a:custGeom>
            <a:noFill/>
            <a:ln w="12700" cap="rnd">
              <a:solidFill>
                <a:srgbClr val="ABABAB"/>
              </a:solidFill>
              <a:round/>
              <a:headEnd/>
              <a:tailEnd/>
            </a:ln>
          </p:spPr>
          <p:txBody>
            <a:bodyPr/>
            <a:lstStyle/>
            <a:p>
              <a:endParaRPr lang="en-GB"/>
            </a:p>
          </p:txBody>
        </p:sp>
        <p:sp>
          <p:nvSpPr>
            <p:cNvPr id="20641" name="Freeform 160"/>
            <p:cNvSpPr>
              <a:spLocks/>
            </p:cNvSpPr>
            <p:nvPr/>
          </p:nvSpPr>
          <p:spPr bwMode="auto">
            <a:xfrm>
              <a:off x="2755" y="2647"/>
              <a:ext cx="20" cy="29"/>
            </a:xfrm>
            <a:custGeom>
              <a:avLst/>
              <a:gdLst>
                <a:gd name="T0" fmla="*/ 0 w 20"/>
                <a:gd name="T1" fmla="*/ 20 h 29"/>
                <a:gd name="T2" fmla="*/ 5 w 20"/>
                <a:gd name="T3" fmla="*/ 24 h 29"/>
                <a:gd name="T4" fmla="*/ 11 w 20"/>
                <a:gd name="T5" fmla="*/ 28 h 29"/>
                <a:gd name="T6" fmla="*/ 12 w 20"/>
                <a:gd name="T7" fmla="*/ 26 h 29"/>
                <a:gd name="T8" fmla="*/ 13 w 20"/>
                <a:gd name="T9" fmla="*/ 24 h 29"/>
                <a:gd name="T10" fmla="*/ 14 w 20"/>
                <a:gd name="T11" fmla="*/ 24 h 29"/>
                <a:gd name="T12" fmla="*/ 14 w 20"/>
                <a:gd name="T13" fmla="*/ 22 h 29"/>
                <a:gd name="T14" fmla="*/ 15 w 20"/>
                <a:gd name="T15" fmla="*/ 21 h 29"/>
                <a:gd name="T16" fmla="*/ 16 w 20"/>
                <a:gd name="T17" fmla="*/ 20 h 29"/>
                <a:gd name="T18" fmla="*/ 19 w 20"/>
                <a:gd name="T19" fmla="*/ 18 h 29"/>
                <a:gd name="T20" fmla="*/ 12 w 20"/>
                <a:gd name="T21" fmla="*/ 13 h 29"/>
                <a:gd name="T22" fmla="*/ 13 w 20"/>
                <a:gd name="T23" fmla="*/ 13 h 29"/>
                <a:gd name="T24" fmla="*/ 14 w 20"/>
                <a:gd name="T25" fmla="*/ 10 h 29"/>
                <a:gd name="T26" fmla="*/ 11 w 20"/>
                <a:gd name="T27" fmla="*/ 5 h 29"/>
                <a:gd name="T28" fmla="*/ 7 w 20"/>
                <a:gd name="T29" fmla="*/ 1 h 29"/>
                <a:gd name="T30" fmla="*/ 7 w 20"/>
                <a:gd name="T31" fmla="*/ 0 h 2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0"/>
                <a:gd name="T49" fmla="*/ 0 h 29"/>
                <a:gd name="T50" fmla="*/ 20 w 20"/>
                <a:gd name="T51" fmla="*/ 29 h 2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0" h="29">
                  <a:moveTo>
                    <a:pt x="0" y="20"/>
                  </a:moveTo>
                  <a:lnTo>
                    <a:pt x="5" y="24"/>
                  </a:lnTo>
                  <a:lnTo>
                    <a:pt x="11" y="28"/>
                  </a:lnTo>
                  <a:lnTo>
                    <a:pt x="12" y="26"/>
                  </a:lnTo>
                  <a:lnTo>
                    <a:pt x="13" y="24"/>
                  </a:lnTo>
                  <a:lnTo>
                    <a:pt x="14" y="24"/>
                  </a:lnTo>
                  <a:lnTo>
                    <a:pt x="14" y="22"/>
                  </a:lnTo>
                  <a:lnTo>
                    <a:pt x="15" y="21"/>
                  </a:lnTo>
                  <a:lnTo>
                    <a:pt x="16" y="20"/>
                  </a:lnTo>
                  <a:lnTo>
                    <a:pt x="19" y="18"/>
                  </a:lnTo>
                  <a:lnTo>
                    <a:pt x="12" y="13"/>
                  </a:lnTo>
                  <a:lnTo>
                    <a:pt x="13" y="13"/>
                  </a:lnTo>
                  <a:lnTo>
                    <a:pt x="14" y="10"/>
                  </a:lnTo>
                  <a:lnTo>
                    <a:pt x="11" y="5"/>
                  </a:lnTo>
                  <a:lnTo>
                    <a:pt x="7" y="1"/>
                  </a:lnTo>
                  <a:lnTo>
                    <a:pt x="7" y="0"/>
                  </a:lnTo>
                </a:path>
              </a:pathLst>
            </a:custGeom>
            <a:noFill/>
            <a:ln w="12700" cap="rnd">
              <a:solidFill>
                <a:srgbClr val="ABABAB"/>
              </a:solidFill>
              <a:round/>
              <a:headEnd/>
              <a:tailEnd/>
            </a:ln>
          </p:spPr>
          <p:txBody>
            <a:bodyPr/>
            <a:lstStyle/>
            <a:p>
              <a:endParaRPr lang="en-GB"/>
            </a:p>
          </p:txBody>
        </p:sp>
        <p:sp>
          <p:nvSpPr>
            <p:cNvPr id="20642" name="Freeform 161"/>
            <p:cNvSpPr>
              <a:spLocks/>
            </p:cNvSpPr>
            <p:nvPr/>
          </p:nvSpPr>
          <p:spPr bwMode="auto">
            <a:xfrm>
              <a:off x="2798" y="2613"/>
              <a:ext cx="26" cy="22"/>
            </a:xfrm>
            <a:custGeom>
              <a:avLst/>
              <a:gdLst>
                <a:gd name="T0" fmla="*/ 21 w 26"/>
                <a:gd name="T1" fmla="*/ 19 h 22"/>
                <a:gd name="T2" fmla="*/ 21 w 26"/>
                <a:gd name="T3" fmla="*/ 21 h 22"/>
                <a:gd name="T4" fmla="*/ 22 w 26"/>
                <a:gd name="T5" fmla="*/ 18 h 22"/>
                <a:gd name="T6" fmla="*/ 23 w 26"/>
                <a:gd name="T7" fmla="*/ 16 h 22"/>
                <a:gd name="T8" fmla="*/ 23 w 26"/>
                <a:gd name="T9" fmla="*/ 15 h 22"/>
                <a:gd name="T10" fmla="*/ 25 w 26"/>
                <a:gd name="T11" fmla="*/ 12 h 22"/>
                <a:gd name="T12" fmla="*/ 23 w 26"/>
                <a:gd name="T13" fmla="*/ 11 h 22"/>
                <a:gd name="T14" fmla="*/ 22 w 26"/>
                <a:gd name="T15" fmla="*/ 9 h 22"/>
                <a:gd name="T16" fmla="*/ 22 w 26"/>
                <a:gd name="T17" fmla="*/ 7 h 22"/>
                <a:gd name="T18" fmla="*/ 21 w 26"/>
                <a:gd name="T19" fmla="*/ 2 h 22"/>
                <a:gd name="T20" fmla="*/ 20 w 26"/>
                <a:gd name="T21" fmla="*/ 2 h 22"/>
                <a:gd name="T22" fmla="*/ 17 w 26"/>
                <a:gd name="T23" fmla="*/ 1 h 22"/>
                <a:gd name="T24" fmla="*/ 14 w 26"/>
                <a:gd name="T25" fmla="*/ 1 h 22"/>
                <a:gd name="T26" fmla="*/ 12 w 26"/>
                <a:gd name="T27" fmla="*/ 0 h 22"/>
                <a:gd name="T28" fmla="*/ 9 w 26"/>
                <a:gd name="T29" fmla="*/ 1 h 22"/>
                <a:gd name="T30" fmla="*/ 7 w 26"/>
                <a:gd name="T31" fmla="*/ 0 h 22"/>
                <a:gd name="T32" fmla="*/ 5 w 26"/>
                <a:gd name="T33" fmla="*/ 2 h 22"/>
                <a:gd name="T34" fmla="*/ 4 w 26"/>
                <a:gd name="T35" fmla="*/ 4 h 22"/>
                <a:gd name="T36" fmla="*/ 3 w 26"/>
                <a:gd name="T37" fmla="*/ 4 h 22"/>
                <a:gd name="T38" fmla="*/ 2 w 26"/>
                <a:gd name="T39" fmla="*/ 7 h 22"/>
                <a:gd name="T40" fmla="*/ 1 w 26"/>
                <a:gd name="T41" fmla="*/ 8 h 22"/>
                <a:gd name="T42" fmla="*/ 0 w 26"/>
                <a:gd name="T43" fmla="*/ 9 h 22"/>
                <a:gd name="T44" fmla="*/ 0 w 26"/>
                <a:gd name="T45" fmla="*/ 11 h 22"/>
                <a:gd name="T46" fmla="*/ 0 w 26"/>
                <a:gd name="T47" fmla="*/ 14 h 22"/>
                <a:gd name="T48" fmla="*/ 1 w 26"/>
                <a:gd name="T49" fmla="*/ 16 h 22"/>
                <a:gd name="T50" fmla="*/ 1 w 26"/>
                <a:gd name="T51" fmla="*/ 18 h 22"/>
                <a:gd name="T52" fmla="*/ 21 w 26"/>
                <a:gd name="T53" fmla="*/ 19 h 22"/>
                <a:gd name="T54" fmla="*/ 21 w 26"/>
                <a:gd name="T55" fmla="*/ 19 h 2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6"/>
                <a:gd name="T85" fmla="*/ 0 h 22"/>
                <a:gd name="T86" fmla="*/ 26 w 26"/>
                <a:gd name="T87" fmla="*/ 22 h 2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6" h="22">
                  <a:moveTo>
                    <a:pt x="21" y="19"/>
                  </a:moveTo>
                  <a:lnTo>
                    <a:pt x="21" y="21"/>
                  </a:lnTo>
                  <a:lnTo>
                    <a:pt x="22" y="18"/>
                  </a:lnTo>
                  <a:lnTo>
                    <a:pt x="23" y="16"/>
                  </a:lnTo>
                  <a:lnTo>
                    <a:pt x="23" y="15"/>
                  </a:lnTo>
                  <a:lnTo>
                    <a:pt x="25" y="12"/>
                  </a:lnTo>
                  <a:lnTo>
                    <a:pt x="23" y="11"/>
                  </a:lnTo>
                  <a:lnTo>
                    <a:pt x="22" y="9"/>
                  </a:lnTo>
                  <a:lnTo>
                    <a:pt x="22" y="7"/>
                  </a:lnTo>
                  <a:lnTo>
                    <a:pt x="21" y="2"/>
                  </a:lnTo>
                  <a:lnTo>
                    <a:pt x="20" y="2"/>
                  </a:lnTo>
                  <a:lnTo>
                    <a:pt x="17" y="1"/>
                  </a:lnTo>
                  <a:lnTo>
                    <a:pt x="14" y="1"/>
                  </a:lnTo>
                  <a:lnTo>
                    <a:pt x="12" y="0"/>
                  </a:lnTo>
                  <a:lnTo>
                    <a:pt x="9" y="1"/>
                  </a:lnTo>
                  <a:lnTo>
                    <a:pt x="7" y="0"/>
                  </a:lnTo>
                  <a:lnTo>
                    <a:pt x="5" y="2"/>
                  </a:lnTo>
                  <a:lnTo>
                    <a:pt x="4" y="4"/>
                  </a:lnTo>
                  <a:lnTo>
                    <a:pt x="3" y="4"/>
                  </a:lnTo>
                  <a:lnTo>
                    <a:pt x="2" y="7"/>
                  </a:lnTo>
                  <a:lnTo>
                    <a:pt x="1" y="8"/>
                  </a:lnTo>
                  <a:lnTo>
                    <a:pt x="0" y="9"/>
                  </a:lnTo>
                  <a:lnTo>
                    <a:pt x="0" y="11"/>
                  </a:lnTo>
                  <a:lnTo>
                    <a:pt x="0" y="14"/>
                  </a:lnTo>
                  <a:lnTo>
                    <a:pt x="1" y="16"/>
                  </a:lnTo>
                  <a:lnTo>
                    <a:pt x="1" y="18"/>
                  </a:lnTo>
                  <a:lnTo>
                    <a:pt x="21" y="19"/>
                  </a:lnTo>
                </a:path>
              </a:pathLst>
            </a:custGeom>
            <a:solidFill>
              <a:srgbClr val="000000"/>
            </a:solidFill>
            <a:ln w="12700" cap="rnd">
              <a:noFill/>
              <a:round/>
              <a:headEnd/>
              <a:tailEnd/>
            </a:ln>
          </p:spPr>
          <p:txBody>
            <a:bodyPr/>
            <a:lstStyle/>
            <a:p>
              <a:endParaRPr lang="en-GB"/>
            </a:p>
          </p:txBody>
        </p:sp>
        <p:sp>
          <p:nvSpPr>
            <p:cNvPr id="20643" name="Freeform 162"/>
            <p:cNvSpPr>
              <a:spLocks/>
            </p:cNvSpPr>
            <p:nvPr/>
          </p:nvSpPr>
          <p:spPr bwMode="auto">
            <a:xfrm>
              <a:off x="2798" y="2613"/>
              <a:ext cx="26" cy="22"/>
            </a:xfrm>
            <a:custGeom>
              <a:avLst/>
              <a:gdLst>
                <a:gd name="T0" fmla="*/ 21 w 26"/>
                <a:gd name="T1" fmla="*/ 19 h 22"/>
                <a:gd name="T2" fmla="*/ 21 w 26"/>
                <a:gd name="T3" fmla="*/ 21 h 22"/>
                <a:gd name="T4" fmla="*/ 22 w 26"/>
                <a:gd name="T5" fmla="*/ 18 h 22"/>
                <a:gd name="T6" fmla="*/ 23 w 26"/>
                <a:gd name="T7" fmla="*/ 16 h 22"/>
                <a:gd name="T8" fmla="*/ 23 w 26"/>
                <a:gd name="T9" fmla="*/ 15 h 22"/>
                <a:gd name="T10" fmla="*/ 25 w 26"/>
                <a:gd name="T11" fmla="*/ 12 h 22"/>
                <a:gd name="T12" fmla="*/ 23 w 26"/>
                <a:gd name="T13" fmla="*/ 11 h 22"/>
                <a:gd name="T14" fmla="*/ 22 w 26"/>
                <a:gd name="T15" fmla="*/ 9 h 22"/>
                <a:gd name="T16" fmla="*/ 22 w 26"/>
                <a:gd name="T17" fmla="*/ 7 h 22"/>
                <a:gd name="T18" fmla="*/ 21 w 26"/>
                <a:gd name="T19" fmla="*/ 2 h 22"/>
                <a:gd name="T20" fmla="*/ 20 w 26"/>
                <a:gd name="T21" fmla="*/ 2 h 22"/>
                <a:gd name="T22" fmla="*/ 17 w 26"/>
                <a:gd name="T23" fmla="*/ 1 h 22"/>
                <a:gd name="T24" fmla="*/ 14 w 26"/>
                <a:gd name="T25" fmla="*/ 1 h 22"/>
                <a:gd name="T26" fmla="*/ 12 w 26"/>
                <a:gd name="T27" fmla="*/ 0 h 22"/>
                <a:gd name="T28" fmla="*/ 9 w 26"/>
                <a:gd name="T29" fmla="*/ 1 h 22"/>
                <a:gd name="T30" fmla="*/ 7 w 26"/>
                <a:gd name="T31" fmla="*/ 0 h 22"/>
                <a:gd name="T32" fmla="*/ 5 w 26"/>
                <a:gd name="T33" fmla="*/ 2 h 22"/>
                <a:gd name="T34" fmla="*/ 4 w 26"/>
                <a:gd name="T35" fmla="*/ 4 h 22"/>
                <a:gd name="T36" fmla="*/ 3 w 26"/>
                <a:gd name="T37" fmla="*/ 4 h 22"/>
                <a:gd name="T38" fmla="*/ 2 w 26"/>
                <a:gd name="T39" fmla="*/ 7 h 22"/>
                <a:gd name="T40" fmla="*/ 1 w 26"/>
                <a:gd name="T41" fmla="*/ 8 h 22"/>
                <a:gd name="T42" fmla="*/ 0 w 26"/>
                <a:gd name="T43" fmla="*/ 9 h 22"/>
                <a:gd name="T44" fmla="*/ 0 w 26"/>
                <a:gd name="T45" fmla="*/ 11 h 22"/>
                <a:gd name="T46" fmla="*/ 0 w 26"/>
                <a:gd name="T47" fmla="*/ 14 h 22"/>
                <a:gd name="T48" fmla="*/ 1 w 26"/>
                <a:gd name="T49" fmla="*/ 16 h 22"/>
                <a:gd name="T50" fmla="*/ 1 w 26"/>
                <a:gd name="T51" fmla="*/ 18 h 22"/>
                <a:gd name="T52" fmla="*/ 21 w 26"/>
                <a:gd name="T53" fmla="*/ 19 h 22"/>
                <a:gd name="T54" fmla="*/ 21 w 26"/>
                <a:gd name="T55" fmla="*/ 19 h 2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6"/>
                <a:gd name="T85" fmla="*/ 0 h 22"/>
                <a:gd name="T86" fmla="*/ 26 w 26"/>
                <a:gd name="T87" fmla="*/ 22 h 2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6" h="22">
                  <a:moveTo>
                    <a:pt x="21" y="19"/>
                  </a:moveTo>
                  <a:lnTo>
                    <a:pt x="21" y="21"/>
                  </a:lnTo>
                  <a:lnTo>
                    <a:pt x="22" y="18"/>
                  </a:lnTo>
                  <a:lnTo>
                    <a:pt x="23" y="16"/>
                  </a:lnTo>
                  <a:lnTo>
                    <a:pt x="23" y="15"/>
                  </a:lnTo>
                  <a:lnTo>
                    <a:pt x="25" y="12"/>
                  </a:lnTo>
                  <a:lnTo>
                    <a:pt x="23" y="11"/>
                  </a:lnTo>
                  <a:lnTo>
                    <a:pt x="22" y="9"/>
                  </a:lnTo>
                  <a:lnTo>
                    <a:pt x="22" y="7"/>
                  </a:lnTo>
                  <a:lnTo>
                    <a:pt x="21" y="2"/>
                  </a:lnTo>
                  <a:lnTo>
                    <a:pt x="20" y="2"/>
                  </a:lnTo>
                  <a:lnTo>
                    <a:pt x="17" y="1"/>
                  </a:lnTo>
                  <a:lnTo>
                    <a:pt x="14" y="1"/>
                  </a:lnTo>
                  <a:lnTo>
                    <a:pt x="12" y="0"/>
                  </a:lnTo>
                  <a:lnTo>
                    <a:pt x="9" y="1"/>
                  </a:lnTo>
                  <a:lnTo>
                    <a:pt x="7" y="0"/>
                  </a:lnTo>
                  <a:lnTo>
                    <a:pt x="5" y="2"/>
                  </a:lnTo>
                  <a:lnTo>
                    <a:pt x="4" y="4"/>
                  </a:lnTo>
                  <a:lnTo>
                    <a:pt x="3" y="4"/>
                  </a:lnTo>
                  <a:lnTo>
                    <a:pt x="2" y="7"/>
                  </a:lnTo>
                  <a:lnTo>
                    <a:pt x="1" y="8"/>
                  </a:lnTo>
                  <a:lnTo>
                    <a:pt x="0" y="9"/>
                  </a:lnTo>
                  <a:lnTo>
                    <a:pt x="0" y="11"/>
                  </a:lnTo>
                  <a:lnTo>
                    <a:pt x="0" y="14"/>
                  </a:lnTo>
                  <a:lnTo>
                    <a:pt x="1" y="16"/>
                  </a:lnTo>
                  <a:lnTo>
                    <a:pt x="1" y="18"/>
                  </a:lnTo>
                  <a:lnTo>
                    <a:pt x="21" y="19"/>
                  </a:lnTo>
                </a:path>
              </a:pathLst>
            </a:custGeom>
            <a:noFill/>
            <a:ln w="12700" cap="rnd">
              <a:solidFill>
                <a:srgbClr val="ABABAB"/>
              </a:solidFill>
              <a:round/>
              <a:headEnd/>
              <a:tailEnd/>
            </a:ln>
          </p:spPr>
          <p:txBody>
            <a:bodyPr/>
            <a:lstStyle/>
            <a:p>
              <a:endParaRPr lang="en-GB"/>
            </a:p>
          </p:txBody>
        </p:sp>
        <p:sp>
          <p:nvSpPr>
            <p:cNvPr id="20644" name="Freeform 163"/>
            <p:cNvSpPr>
              <a:spLocks/>
            </p:cNvSpPr>
            <p:nvPr/>
          </p:nvSpPr>
          <p:spPr bwMode="auto">
            <a:xfrm>
              <a:off x="2786" y="2631"/>
              <a:ext cx="71" cy="25"/>
            </a:xfrm>
            <a:custGeom>
              <a:avLst/>
              <a:gdLst>
                <a:gd name="T0" fmla="*/ 32 w 71"/>
                <a:gd name="T1" fmla="*/ 0 h 25"/>
                <a:gd name="T2" fmla="*/ 56 w 71"/>
                <a:gd name="T3" fmla="*/ 2 h 25"/>
                <a:gd name="T4" fmla="*/ 58 w 71"/>
                <a:gd name="T5" fmla="*/ 2 h 25"/>
                <a:gd name="T6" fmla="*/ 63 w 71"/>
                <a:gd name="T7" fmla="*/ 4 h 25"/>
                <a:gd name="T8" fmla="*/ 63 w 71"/>
                <a:gd name="T9" fmla="*/ 5 h 25"/>
                <a:gd name="T10" fmla="*/ 65 w 71"/>
                <a:gd name="T11" fmla="*/ 6 h 25"/>
                <a:gd name="T12" fmla="*/ 67 w 71"/>
                <a:gd name="T13" fmla="*/ 8 h 25"/>
                <a:gd name="T14" fmla="*/ 68 w 71"/>
                <a:gd name="T15" fmla="*/ 10 h 25"/>
                <a:gd name="T16" fmla="*/ 70 w 71"/>
                <a:gd name="T17" fmla="*/ 12 h 25"/>
                <a:gd name="T18" fmla="*/ 70 w 71"/>
                <a:gd name="T19" fmla="*/ 13 h 25"/>
                <a:gd name="T20" fmla="*/ 68 w 71"/>
                <a:gd name="T21" fmla="*/ 13 h 25"/>
                <a:gd name="T22" fmla="*/ 68 w 71"/>
                <a:gd name="T23" fmla="*/ 16 h 25"/>
                <a:gd name="T24" fmla="*/ 66 w 71"/>
                <a:gd name="T25" fmla="*/ 18 h 25"/>
                <a:gd name="T26" fmla="*/ 65 w 71"/>
                <a:gd name="T27" fmla="*/ 18 h 25"/>
                <a:gd name="T28" fmla="*/ 63 w 71"/>
                <a:gd name="T29" fmla="*/ 21 h 25"/>
                <a:gd name="T30" fmla="*/ 60 w 71"/>
                <a:gd name="T31" fmla="*/ 21 h 25"/>
                <a:gd name="T32" fmla="*/ 57 w 71"/>
                <a:gd name="T33" fmla="*/ 22 h 25"/>
                <a:gd name="T34" fmla="*/ 53 w 71"/>
                <a:gd name="T35" fmla="*/ 24 h 25"/>
                <a:gd name="T36" fmla="*/ 0 w 71"/>
                <a:gd name="T37" fmla="*/ 17 h 2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1"/>
                <a:gd name="T58" fmla="*/ 0 h 25"/>
                <a:gd name="T59" fmla="*/ 71 w 71"/>
                <a:gd name="T60" fmla="*/ 25 h 2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1" h="25">
                  <a:moveTo>
                    <a:pt x="32" y="0"/>
                  </a:moveTo>
                  <a:lnTo>
                    <a:pt x="56" y="2"/>
                  </a:lnTo>
                  <a:lnTo>
                    <a:pt x="58" y="2"/>
                  </a:lnTo>
                  <a:lnTo>
                    <a:pt x="63" y="4"/>
                  </a:lnTo>
                  <a:lnTo>
                    <a:pt x="63" y="5"/>
                  </a:lnTo>
                  <a:lnTo>
                    <a:pt x="65" y="6"/>
                  </a:lnTo>
                  <a:lnTo>
                    <a:pt x="67" y="8"/>
                  </a:lnTo>
                  <a:lnTo>
                    <a:pt x="68" y="10"/>
                  </a:lnTo>
                  <a:lnTo>
                    <a:pt x="70" y="12"/>
                  </a:lnTo>
                  <a:lnTo>
                    <a:pt x="70" y="13"/>
                  </a:lnTo>
                  <a:lnTo>
                    <a:pt x="68" y="13"/>
                  </a:lnTo>
                  <a:lnTo>
                    <a:pt x="68" y="16"/>
                  </a:lnTo>
                  <a:lnTo>
                    <a:pt x="66" y="18"/>
                  </a:lnTo>
                  <a:lnTo>
                    <a:pt x="65" y="18"/>
                  </a:lnTo>
                  <a:lnTo>
                    <a:pt x="63" y="21"/>
                  </a:lnTo>
                  <a:lnTo>
                    <a:pt x="60" y="21"/>
                  </a:lnTo>
                  <a:lnTo>
                    <a:pt x="57" y="22"/>
                  </a:lnTo>
                  <a:lnTo>
                    <a:pt x="53" y="24"/>
                  </a:lnTo>
                  <a:lnTo>
                    <a:pt x="0" y="17"/>
                  </a:lnTo>
                </a:path>
              </a:pathLst>
            </a:custGeom>
            <a:noFill/>
            <a:ln w="12700" cap="rnd">
              <a:solidFill>
                <a:srgbClr val="ABABAB"/>
              </a:solidFill>
              <a:round/>
              <a:headEnd/>
              <a:tailEnd/>
            </a:ln>
          </p:spPr>
          <p:txBody>
            <a:bodyPr/>
            <a:lstStyle/>
            <a:p>
              <a:endParaRPr lang="en-GB"/>
            </a:p>
          </p:txBody>
        </p:sp>
        <p:sp>
          <p:nvSpPr>
            <p:cNvPr id="20645" name="Freeform 164"/>
            <p:cNvSpPr>
              <a:spLocks/>
            </p:cNvSpPr>
            <p:nvPr/>
          </p:nvSpPr>
          <p:spPr bwMode="auto">
            <a:xfrm>
              <a:off x="2827" y="2601"/>
              <a:ext cx="23" cy="33"/>
            </a:xfrm>
            <a:custGeom>
              <a:avLst/>
              <a:gdLst>
                <a:gd name="T0" fmla="*/ 0 w 23"/>
                <a:gd name="T1" fmla="*/ 1 h 33"/>
                <a:gd name="T2" fmla="*/ 1 w 23"/>
                <a:gd name="T3" fmla="*/ 2 h 33"/>
                <a:gd name="T4" fmla="*/ 4 w 23"/>
                <a:gd name="T5" fmla="*/ 0 h 33"/>
                <a:gd name="T6" fmla="*/ 5 w 23"/>
                <a:gd name="T7" fmla="*/ 1 h 33"/>
                <a:gd name="T8" fmla="*/ 8 w 23"/>
                <a:gd name="T9" fmla="*/ 0 h 33"/>
                <a:gd name="T10" fmla="*/ 9 w 23"/>
                <a:gd name="T11" fmla="*/ 1 h 33"/>
                <a:gd name="T12" fmla="*/ 10 w 23"/>
                <a:gd name="T13" fmla="*/ 2 h 33"/>
                <a:gd name="T14" fmla="*/ 12 w 23"/>
                <a:gd name="T15" fmla="*/ 0 h 33"/>
                <a:gd name="T16" fmla="*/ 13 w 23"/>
                <a:gd name="T17" fmla="*/ 1 h 33"/>
                <a:gd name="T18" fmla="*/ 15 w 23"/>
                <a:gd name="T19" fmla="*/ 2 h 33"/>
                <a:gd name="T20" fmla="*/ 16 w 23"/>
                <a:gd name="T21" fmla="*/ 5 h 33"/>
                <a:gd name="T22" fmla="*/ 18 w 23"/>
                <a:gd name="T23" fmla="*/ 5 h 33"/>
                <a:gd name="T24" fmla="*/ 19 w 23"/>
                <a:gd name="T25" fmla="*/ 5 h 33"/>
                <a:gd name="T26" fmla="*/ 19 w 23"/>
                <a:gd name="T27" fmla="*/ 6 h 33"/>
                <a:gd name="T28" fmla="*/ 20 w 23"/>
                <a:gd name="T29" fmla="*/ 8 h 33"/>
                <a:gd name="T30" fmla="*/ 22 w 23"/>
                <a:gd name="T31" fmla="*/ 9 h 33"/>
                <a:gd name="T32" fmla="*/ 19 w 23"/>
                <a:gd name="T33" fmla="*/ 10 h 33"/>
                <a:gd name="T34" fmla="*/ 20 w 23"/>
                <a:gd name="T35" fmla="*/ 12 h 33"/>
                <a:gd name="T36" fmla="*/ 22 w 23"/>
                <a:gd name="T37" fmla="*/ 13 h 33"/>
                <a:gd name="T38" fmla="*/ 19 w 23"/>
                <a:gd name="T39" fmla="*/ 14 h 33"/>
                <a:gd name="T40" fmla="*/ 20 w 23"/>
                <a:gd name="T41" fmla="*/ 16 h 33"/>
                <a:gd name="T42" fmla="*/ 22 w 23"/>
                <a:gd name="T43" fmla="*/ 16 h 33"/>
                <a:gd name="T44" fmla="*/ 19 w 23"/>
                <a:gd name="T45" fmla="*/ 20 h 33"/>
                <a:gd name="T46" fmla="*/ 19 w 23"/>
                <a:gd name="T47" fmla="*/ 24 h 33"/>
                <a:gd name="T48" fmla="*/ 17 w 23"/>
                <a:gd name="T49" fmla="*/ 25 h 33"/>
                <a:gd name="T50" fmla="*/ 18 w 23"/>
                <a:gd name="T51" fmla="*/ 28 h 33"/>
                <a:gd name="T52" fmla="*/ 16 w 23"/>
                <a:gd name="T53" fmla="*/ 29 h 33"/>
                <a:gd name="T54" fmla="*/ 13 w 23"/>
                <a:gd name="T55" fmla="*/ 32 h 33"/>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23"/>
                <a:gd name="T85" fmla="*/ 0 h 33"/>
                <a:gd name="T86" fmla="*/ 23 w 23"/>
                <a:gd name="T87" fmla="*/ 33 h 33"/>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23" h="33">
                  <a:moveTo>
                    <a:pt x="0" y="1"/>
                  </a:moveTo>
                  <a:lnTo>
                    <a:pt x="1" y="2"/>
                  </a:lnTo>
                  <a:lnTo>
                    <a:pt x="4" y="0"/>
                  </a:lnTo>
                  <a:lnTo>
                    <a:pt x="5" y="1"/>
                  </a:lnTo>
                  <a:lnTo>
                    <a:pt x="8" y="0"/>
                  </a:lnTo>
                  <a:lnTo>
                    <a:pt x="9" y="1"/>
                  </a:lnTo>
                  <a:lnTo>
                    <a:pt x="10" y="2"/>
                  </a:lnTo>
                  <a:lnTo>
                    <a:pt x="12" y="0"/>
                  </a:lnTo>
                  <a:lnTo>
                    <a:pt x="13" y="1"/>
                  </a:lnTo>
                  <a:lnTo>
                    <a:pt x="15" y="2"/>
                  </a:lnTo>
                  <a:lnTo>
                    <a:pt x="16" y="5"/>
                  </a:lnTo>
                  <a:lnTo>
                    <a:pt x="18" y="5"/>
                  </a:lnTo>
                  <a:lnTo>
                    <a:pt x="19" y="5"/>
                  </a:lnTo>
                  <a:lnTo>
                    <a:pt x="19" y="6"/>
                  </a:lnTo>
                  <a:lnTo>
                    <a:pt x="20" y="8"/>
                  </a:lnTo>
                  <a:lnTo>
                    <a:pt x="22" y="9"/>
                  </a:lnTo>
                  <a:lnTo>
                    <a:pt x="19" y="10"/>
                  </a:lnTo>
                  <a:lnTo>
                    <a:pt x="20" y="12"/>
                  </a:lnTo>
                  <a:lnTo>
                    <a:pt x="22" y="13"/>
                  </a:lnTo>
                  <a:lnTo>
                    <a:pt x="19" y="14"/>
                  </a:lnTo>
                  <a:lnTo>
                    <a:pt x="20" y="16"/>
                  </a:lnTo>
                  <a:lnTo>
                    <a:pt x="22" y="16"/>
                  </a:lnTo>
                  <a:lnTo>
                    <a:pt x="19" y="20"/>
                  </a:lnTo>
                  <a:lnTo>
                    <a:pt x="19" y="24"/>
                  </a:lnTo>
                  <a:lnTo>
                    <a:pt x="17" y="25"/>
                  </a:lnTo>
                  <a:lnTo>
                    <a:pt x="18" y="28"/>
                  </a:lnTo>
                  <a:lnTo>
                    <a:pt x="16" y="29"/>
                  </a:lnTo>
                  <a:lnTo>
                    <a:pt x="13" y="32"/>
                  </a:lnTo>
                </a:path>
              </a:pathLst>
            </a:custGeom>
            <a:noFill/>
            <a:ln w="12700" cap="rnd">
              <a:solidFill>
                <a:srgbClr val="ABABAB"/>
              </a:solidFill>
              <a:round/>
              <a:headEnd/>
              <a:tailEnd/>
            </a:ln>
          </p:spPr>
          <p:txBody>
            <a:bodyPr/>
            <a:lstStyle/>
            <a:p>
              <a:endParaRPr lang="en-GB"/>
            </a:p>
          </p:txBody>
        </p:sp>
        <p:sp>
          <p:nvSpPr>
            <p:cNvPr id="20646" name="Line 165"/>
            <p:cNvSpPr>
              <a:spLocks noChangeShapeType="1"/>
            </p:cNvSpPr>
            <p:nvPr/>
          </p:nvSpPr>
          <p:spPr bwMode="auto">
            <a:xfrm flipH="1">
              <a:off x="2806" y="2619"/>
              <a:ext cx="7" cy="6"/>
            </a:xfrm>
            <a:prstGeom prst="line">
              <a:avLst/>
            </a:prstGeom>
            <a:noFill/>
            <a:ln w="12700">
              <a:solidFill>
                <a:srgbClr val="ABABAB"/>
              </a:solidFill>
              <a:round/>
              <a:headEnd/>
              <a:tailEnd/>
            </a:ln>
          </p:spPr>
          <p:txBody>
            <a:bodyPr/>
            <a:lstStyle/>
            <a:p>
              <a:endParaRPr lang="en-US"/>
            </a:p>
          </p:txBody>
        </p:sp>
        <p:sp>
          <p:nvSpPr>
            <p:cNvPr id="20647" name="Freeform 166"/>
            <p:cNvSpPr>
              <a:spLocks/>
            </p:cNvSpPr>
            <p:nvPr/>
          </p:nvSpPr>
          <p:spPr bwMode="auto">
            <a:xfrm>
              <a:off x="2753" y="2651"/>
              <a:ext cx="26" cy="23"/>
            </a:xfrm>
            <a:custGeom>
              <a:avLst/>
              <a:gdLst>
                <a:gd name="T0" fmla="*/ 0 w 26"/>
                <a:gd name="T1" fmla="*/ 10 h 23"/>
                <a:gd name="T2" fmla="*/ 9 w 26"/>
                <a:gd name="T3" fmla="*/ 16 h 23"/>
                <a:gd name="T4" fmla="*/ 16 w 26"/>
                <a:gd name="T5" fmla="*/ 18 h 23"/>
                <a:gd name="T6" fmla="*/ 21 w 26"/>
                <a:gd name="T7" fmla="*/ 22 h 23"/>
                <a:gd name="T8" fmla="*/ 21 w 26"/>
                <a:gd name="T9" fmla="*/ 19 h 23"/>
                <a:gd name="T10" fmla="*/ 23 w 26"/>
                <a:gd name="T11" fmla="*/ 16 h 23"/>
                <a:gd name="T12" fmla="*/ 25 w 26"/>
                <a:gd name="T13" fmla="*/ 14 h 23"/>
                <a:gd name="T14" fmla="*/ 22 w 26"/>
                <a:gd name="T15" fmla="*/ 9 h 23"/>
                <a:gd name="T16" fmla="*/ 21 w 26"/>
                <a:gd name="T17" fmla="*/ 6 h 23"/>
                <a:gd name="T18" fmla="*/ 19 w 26"/>
                <a:gd name="T19" fmla="*/ 0 h 2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
                <a:gd name="T31" fmla="*/ 0 h 23"/>
                <a:gd name="T32" fmla="*/ 26 w 26"/>
                <a:gd name="T33" fmla="*/ 23 h 2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 h="23">
                  <a:moveTo>
                    <a:pt x="0" y="10"/>
                  </a:moveTo>
                  <a:lnTo>
                    <a:pt x="9" y="16"/>
                  </a:lnTo>
                  <a:lnTo>
                    <a:pt x="16" y="18"/>
                  </a:lnTo>
                  <a:lnTo>
                    <a:pt x="21" y="22"/>
                  </a:lnTo>
                  <a:lnTo>
                    <a:pt x="21" y="19"/>
                  </a:lnTo>
                  <a:lnTo>
                    <a:pt x="23" y="16"/>
                  </a:lnTo>
                  <a:lnTo>
                    <a:pt x="25" y="14"/>
                  </a:lnTo>
                  <a:lnTo>
                    <a:pt x="22" y="9"/>
                  </a:lnTo>
                  <a:lnTo>
                    <a:pt x="21" y="6"/>
                  </a:lnTo>
                  <a:lnTo>
                    <a:pt x="19" y="0"/>
                  </a:lnTo>
                </a:path>
              </a:pathLst>
            </a:custGeom>
            <a:noFill/>
            <a:ln w="12700" cap="rnd">
              <a:solidFill>
                <a:srgbClr val="ABABAB"/>
              </a:solidFill>
              <a:round/>
              <a:headEnd/>
              <a:tailEnd/>
            </a:ln>
          </p:spPr>
          <p:txBody>
            <a:bodyPr/>
            <a:lstStyle/>
            <a:p>
              <a:endParaRPr lang="en-GB"/>
            </a:p>
          </p:txBody>
        </p:sp>
        <p:sp>
          <p:nvSpPr>
            <p:cNvPr id="20648" name="Freeform 167"/>
            <p:cNvSpPr>
              <a:spLocks/>
            </p:cNvSpPr>
            <p:nvPr/>
          </p:nvSpPr>
          <p:spPr bwMode="auto">
            <a:xfrm>
              <a:off x="2756" y="2652"/>
              <a:ext cx="24" cy="24"/>
            </a:xfrm>
            <a:custGeom>
              <a:avLst/>
              <a:gdLst>
                <a:gd name="T0" fmla="*/ 0 w 24"/>
                <a:gd name="T1" fmla="*/ 17 h 24"/>
                <a:gd name="T2" fmla="*/ 4 w 24"/>
                <a:gd name="T3" fmla="*/ 18 h 24"/>
                <a:gd name="T4" fmla="*/ 6 w 24"/>
                <a:gd name="T5" fmla="*/ 20 h 24"/>
                <a:gd name="T6" fmla="*/ 9 w 24"/>
                <a:gd name="T7" fmla="*/ 21 h 24"/>
                <a:gd name="T8" fmla="*/ 11 w 24"/>
                <a:gd name="T9" fmla="*/ 23 h 24"/>
                <a:gd name="T10" fmla="*/ 12 w 24"/>
                <a:gd name="T11" fmla="*/ 21 h 24"/>
                <a:gd name="T12" fmla="*/ 13 w 24"/>
                <a:gd name="T13" fmla="*/ 23 h 24"/>
                <a:gd name="T14" fmla="*/ 14 w 24"/>
                <a:gd name="T15" fmla="*/ 23 h 24"/>
                <a:gd name="T16" fmla="*/ 14 w 24"/>
                <a:gd name="T17" fmla="*/ 21 h 24"/>
                <a:gd name="T18" fmla="*/ 17 w 24"/>
                <a:gd name="T19" fmla="*/ 23 h 24"/>
                <a:gd name="T20" fmla="*/ 16 w 24"/>
                <a:gd name="T21" fmla="*/ 21 h 24"/>
                <a:gd name="T22" fmla="*/ 18 w 24"/>
                <a:gd name="T23" fmla="*/ 21 h 24"/>
                <a:gd name="T24" fmla="*/ 21 w 24"/>
                <a:gd name="T25" fmla="*/ 21 h 24"/>
                <a:gd name="T26" fmla="*/ 23 w 24"/>
                <a:gd name="T27" fmla="*/ 20 h 24"/>
                <a:gd name="T28" fmla="*/ 20 w 24"/>
                <a:gd name="T29" fmla="*/ 17 h 24"/>
                <a:gd name="T30" fmla="*/ 21 w 24"/>
                <a:gd name="T31" fmla="*/ 16 h 24"/>
                <a:gd name="T32" fmla="*/ 20 w 24"/>
                <a:gd name="T33" fmla="*/ 13 h 24"/>
                <a:gd name="T34" fmla="*/ 21 w 24"/>
                <a:gd name="T35" fmla="*/ 12 h 24"/>
                <a:gd name="T36" fmla="*/ 21 w 24"/>
                <a:gd name="T37" fmla="*/ 9 h 24"/>
                <a:gd name="T38" fmla="*/ 20 w 24"/>
                <a:gd name="T39" fmla="*/ 6 h 24"/>
                <a:gd name="T40" fmla="*/ 20 w 24"/>
                <a:gd name="T41" fmla="*/ 5 h 24"/>
                <a:gd name="T42" fmla="*/ 18 w 24"/>
                <a:gd name="T43" fmla="*/ 4 h 24"/>
                <a:gd name="T44" fmla="*/ 18 w 24"/>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4"/>
                <a:gd name="T70" fmla="*/ 0 h 24"/>
                <a:gd name="T71" fmla="*/ 24 w 24"/>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4" h="24">
                  <a:moveTo>
                    <a:pt x="0" y="17"/>
                  </a:moveTo>
                  <a:lnTo>
                    <a:pt x="4" y="18"/>
                  </a:lnTo>
                  <a:lnTo>
                    <a:pt x="6" y="20"/>
                  </a:lnTo>
                  <a:lnTo>
                    <a:pt x="9" y="21"/>
                  </a:lnTo>
                  <a:lnTo>
                    <a:pt x="11" y="23"/>
                  </a:lnTo>
                  <a:lnTo>
                    <a:pt x="12" y="21"/>
                  </a:lnTo>
                  <a:lnTo>
                    <a:pt x="13" y="23"/>
                  </a:lnTo>
                  <a:lnTo>
                    <a:pt x="14" y="23"/>
                  </a:lnTo>
                  <a:lnTo>
                    <a:pt x="14" y="21"/>
                  </a:lnTo>
                  <a:lnTo>
                    <a:pt x="17" y="23"/>
                  </a:lnTo>
                  <a:lnTo>
                    <a:pt x="16" y="21"/>
                  </a:lnTo>
                  <a:lnTo>
                    <a:pt x="18" y="21"/>
                  </a:lnTo>
                  <a:lnTo>
                    <a:pt x="21" y="21"/>
                  </a:lnTo>
                  <a:lnTo>
                    <a:pt x="23" y="20"/>
                  </a:lnTo>
                  <a:lnTo>
                    <a:pt x="20" y="17"/>
                  </a:lnTo>
                  <a:lnTo>
                    <a:pt x="21" y="16"/>
                  </a:lnTo>
                  <a:lnTo>
                    <a:pt x="20" y="13"/>
                  </a:lnTo>
                  <a:lnTo>
                    <a:pt x="21" y="12"/>
                  </a:lnTo>
                  <a:lnTo>
                    <a:pt x="21" y="9"/>
                  </a:lnTo>
                  <a:lnTo>
                    <a:pt x="20" y="6"/>
                  </a:lnTo>
                  <a:lnTo>
                    <a:pt x="20" y="5"/>
                  </a:lnTo>
                  <a:lnTo>
                    <a:pt x="18" y="4"/>
                  </a:lnTo>
                  <a:lnTo>
                    <a:pt x="18" y="0"/>
                  </a:lnTo>
                </a:path>
              </a:pathLst>
            </a:custGeom>
            <a:noFill/>
            <a:ln w="12700" cap="rnd">
              <a:solidFill>
                <a:srgbClr val="ABABAB"/>
              </a:solidFill>
              <a:round/>
              <a:headEnd/>
              <a:tailEnd/>
            </a:ln>
          </p:spPr>
          <p:txBody>
            <a:bodyPr/>
            <a:lstStyle/>
            <a:p>
              <a:endParaRPr lang="en-GB"/>
            </a:p>
          </p:txBody>
        </p:sp>
        <p:sp>
          <p:nvSpPr>
            <p:cNvPr id="20649" name="Freeform 168"/>
            <p:cNvSpPr>
              <a:spLocks/>
            </p:cNvSpPr>
            <p:nvPr/>
          </p:nvSpPr>
          <p:spPr bwMode="auto">
            <a:xfrm>
              <a:off x="2791" y="2652"/>
              <a:ext cx="20" cy="26"/>
            </a:xfrm>
            <a:custGeom>
              <a:avLst/>
              <a:gdLst>
                <a:gd name="T0" fmla="*/ 0 w 20"/>
                <a:gd name="T1" fmla="*/ 21 h 26"/>
                <a:gd name="T2" fmla="*/ 4 w 20"/>
                <a:gd name="T3" fmla="*/ 22 h 26"/>
                <a:gd name="T4" fmla="*/ 5 w 20"/>
                <a:gd name="T5" fmla="*/ 21 h 26"/>
                <a:gd name="T6" fmla="*/ 7 w 20"/>
                <a:gd name="T7" fmla="*/ 23 h 26"/>
                <a:gd name="T8" fmla="*/ 8 w 20"/>
                <a:gd name="T9" fmla="*/ 22 h 26"/>
                <a:gd name="T10" fmla="*/ 10 w 20"/>
                <a:gd name="T11" fmla="*/ 22 h 26"/>
                <a:gd name="T12" fmla="*/ 13 w 20"/>
                <a:gd name="T13" fmla="*/ 25 h 26"/>
                <a:gd name="T14" fmla="*/ 14 w 20"/>
                <a:gd name="T15" fmla="*/ 25 h 26"/>
                <a:gd name="T16" fmla="*/ 16 w 20"/>
                <a:gd name="T17" fmla="*/ 21 h 26"/>
                <a:gd name="T18" fmla="*/ 16 w 20"/>
                <a:gd name="T19" fmla="*/ 19 h 26"/>
                <a:gd name="T20" fmla="*/ 19 w 20"/>
                <a:gd name="T21" fmla="*/ 19 h 26"/>
                <a:gd name="T22" fmla="*/ 14 w 20"/>
                <a:gd name="T23" fmla="*/ 15 h 26"/>
                <a:gd name="T24" fmla="*/ 15 w 20"/>
                <a:gd name="T25" fmla="*/ 14 h 26"/>
                <a:gd name="T26" fmla="*/ 14 w 20"/>
                <a:gd name="T27" fmla="*/ 11 h 26"/>
                <a:gd name="T28" fmla="*/ 14 w 20"/>
                <a:gd name="T29" fmla="*/ 9 h 26"/>
                <a:gd name="T30" fmla="*/ 13 w 20"/>
                <a:gd name="T31" fmla="*/ 6 h 26"/>
                <a:gd name="T32" fmla="*/ 14 w 20"/>
                <a:gd name="T33" fmla="*/ 5 h 26"/>
                <a:gd name="T34" fmla="*/ 11 w 20"/>
                <a:gd name="T35" fmla="*/ 2 h 26"/>
                <a:gd name="T36" fmla="*/ 8 w 20"/>
                <a:gd name="T37" fmla="*/ 0 h 2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
                <a:gd name="T58" fmla="*/ 0 h 26"/>
                <a:gd name="T59" fmla="*/ 20 w 20"/>
                <a:gd name="T60" fmla="*/ 26 h 2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 h="26">
                  <a:moveTo>
                    <a:pt x="0" y="21"/>
                  </a:moveTo>
                  <a:lnTo>
                    <a:pt x="4" y="22"/>
                  </a:lnTo>
                  <a:lnTo>
                    <a:pt x="5" y="21"/>
                  </a:lnTo>
                  <a:lnTo>
                    <a:pt x="7" y="23"/>
                  </a:lnTo>
                  <a:lnTo>
                    <a:pt x="8" y="22"/>
                  </a:lnTo>
                  <a:lnTo>
                    <a:pt x="10" y="22"/>
                  </a:lnTo>
                  <a:lnTo>
                    <a:pt x="13" y="25"/>
                  </a:lnTo>
                  <a:lnTo>
                    <a:pt x="14" y="25"/>
                  </a:lnTo>
                  <a:lnTo>
                    <a:pt x="16" y="21"/>
                  </a:lnTo>
                  <a:lnTo>
                    <a:pt x="16" y="19"/>
                  </a:lnTo>
                  <a:lnTo>
                    <a:pt x="19" y="19"/>
                  </a:lnTo>
                  <a:lnTo>
                    <a:pt x="14" y="15"/>
                  </a:lnTo>
                  <a:lnTo>
                    <a:pt x="15" y="14"/>
                  </a:lnTo>
                  <a:lnTo>
                    <a:pt x="14" y="11"/>
                  </a:lnTo>
                  <a:lnTo>
                    <a:pt x="14" y="9"/>
                  </a:lnTo>
                  <a:lnTo>
                    <a:pt x="13" y="6"/>
                  </a:lnTo>
                  <a:lnTo>
                    <a:pt x="14" y="5"/>
                  </a:lnTo>
                  <a:lnTo>
                    <a:pt x="11" y="2"/>
                  </a:lnTo>
                  <a:lnTo>
                    <a:pt x="8" y="0"/>
                  </a:lnTo>
                </a:path>
              </a:pathLst>
            </a:custGeom>
            <a:noFill/>
            <a:ln w="12700" cap="rnd">
              <a:solidFill>
                <a:srgbClr val="ABABAB"/>
              </a:solidFill>
              <a:round/>
              <a:headEnd/>
              <a:tailEnd/>
            </a:ln>
          </p:spPr>
          <p:txBody>
            <a:bodyPr/>
            <a:lstStyle/>
            <a:p>
              <a:endParaRPr lang="en-GB"/>
            </a:p>
          </p:txBody>
        </p:sp>
        <p:sp>
          <p:nvSpPr>
            <p:cNvPr id="20650" name="Freeform 169"/>
            <p:cNvSpPr>
              <a:spLocks/>
            </p:cNvSpPr>
            <p:nvPr/>
          </p:nvSpPr>
          <p:spPr bwMode="auto">
            <a:xfrm>
              <a:off x="2803" y="2652"/>
              <a:ext cx="32" cy="32"/>
            </a:xfrm>
            <a:custGeom>
              <a:avLst/>
              <a:gdLst>
                <a:gd name="T0" fmla="*/ 0 w 32"/>
                <a:gd name="T1" fmla="*/ 28 h 32"/>
                <a:gd name="T2" fmla="*/ 5 w 32"/>
                <a:gd name="T3" fmla="*/ 31 h 32"/>
                <a:gd name="T4" fmla="*/ 9 w 32"/>
                <a:gd name="T5" fmla="*/ 31 h 32"/>
                <a:gd name="T6" fmla="*/ 10 w 32"/>
                <a:gd name="T7" fmla="*/ 29 h 32"/>
                <a:gd name="T8" fmla="*/ 11 w 32"/>
                <a:gd name="T9" fmla="*/ 28 h 32"/>
                <a:gd name="T10" fmla="*/ 15 w 32"/>
                <a:gd name="T11" fmla="*/ 0 h 32"/>
                <a:gd name="T12" fmla="*/ 31 w 32"/>
                <a:gd name="T13" fmla="*/ 12 h 32"/>
                <a:gd name="T14" fmla="*/ 0 60000 65536"/>
                <a:gd name="T15" fmla="*/ 0 60000 65536"/>
                <a:gd name="T16" fmla="*/ 0 60000 65536"/>
                <a:gd name="T17" fmla="*/ 0 60000 65536"/>
                <a:gd name="T18" fmla="*/ 0 60000 65536"/>
                <a:gd name="T19" fmla="*/ 0 60000 65536"/>
                <a:gd name="T20" fmla="*/ 0 60000 65536"/>
                <a:gd name="T21" fmla="*/ 0 w 32"/>
                <a:gd name="T22" fmla="*/ 0 h 32"/>
                <a:gd name="T23" fmla="*/ 32 w 32"/>
                <a:gd name="T24" fmla="*/ 32 h 3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2" h="32">
                  <a:moveTo>
                    <a:pt x="0" y="28"/>
                  </a:moveTo>
                  <a:lnTo>
                    <a:pt x="5" y="31"/>
                  </a:lnTo>
                  <a:lnTo>
                    <a:pt x="9" y="31"/>
                  </a:lnTo>
                  <a:lnTo>
                    <a:pt x="10" y="29"/>
                  </a:lnTo>
                  <a:lnTo>
                    <a:pt x="11" y="28"/>
                  </a:lnTo>
                  <a:lnTo>
                    <a:pt x="15" y="0"/>
                  </a:lnTo>
                  <a:lnTo>
                    <a:pt x="31" y="12"/>
                  </a:lnTo>
                </a:path>
              </a:pathLst>
            </a:custGeom>
            <a:noFill/>
            <a:ln w="12700" cap="rnd">
              <a:solidFill>
                <a:srgbClr val="ABABAB"/>
              </a:solidFill>
              <a:round/>
              <a:headEnd/>
              <a:tailEnd/>
            </a:ln>
          </p:spPr>
          <p:txBody>
            <a:bodyPr/>
            <a:lstStyle/>
            <a:p>
              <a:endParaRPr lang="en-GB"/>
            </a:p>
          </p:txBody>
        </p:sp>
        <p:sp>
          <p:nvSpPr>
            <p:cNvPr id="20651" name="Freeform 170"/>
            <p:cNvSpPr>
              <a:spLocks/>
            </p:cNvSpPr>
            <p:nvPr/>
          </p:nvSpPr>
          <p:spPr bwMode="auto">
            <a:xfrm>
              <a:off x="2836" y="2618"/>
              <a:ext cx="28" cy="47"/>
            </a:xfrm>
            <a:custGeom>
              <a:avLst/>
              <a:gdLst>
                <a:gd name="T0" fmla="*/ 3 w 28"/>
                <a:gd name="T1" fmla="*/ 44 h 47"/>
                <a:gd name="T2" fmla="*/ 5 w 28"/>
                <a:gd name="T3" fmla="*/ 46 h 47"/>
                <a:gd name="T4" fmla="*/ 7 w 28"/>
                <a:gd name="T5" fmla="*/ 44 h 47"/>
                <a:gd name="T6" fmla="*/ 9 w 28"/>
                <a:gd name="T7" fmla="*/ 46 h 47"/>
                <a:gd name="T8" fmla="*/ 12 w 28"/>
                <a:gd name="T9" fmla="*/ 46 h 47"/>
                <a:gd name="T10" fmla="*/ 14 w 28"/>
                <a:gd name="T11" fmla="*/ 46 h 47"/>
                <a:gd name="T12" fmla="*/ 15 w 28"/>
                <a:gd name="T13" fmla="*/ 44 h 47"/>
                <a:gd name="T14" fmla="*/ 16 w 28"/>
                <a:gd name="T15" fmla="*/ 44 h 47"/>
                <a:gd name="T16" fmla="*/ 18 w 28"/>
                <a:gd name="T17" fmla="*/ 43 h 47"/>
                <a:gd name="T18" fmla="*/ 18 w 28"/>
                <a:gd name="T19" fmla="*/ 40 h 47"/>
                <a:gd name="T20" fmla="*/ 19 w 28"/>
                <a:gd name="T21" fmla="*/ 39 h 47"/>
                <a:gd name="T22" fmla="*/ 22 w 28"/>
                <a:gd name="T23" fmla="*/ 38 h 47"/>
                <a:gd name="T24" fmla="*/ 24 w 28"/>
                <a:gd name="T25" fmla="*/ 35 h 47"/>
                <a:gd name="T26" fmla="*/ 23 w 28"/>
                <a:gd name="T27" fmla="*/ 34 h 47"/>
                <a:gd name="T28" fmla="*/ 25 w 28"/>
                <a:gd name="T29" fmla="*/ 32 h 47"/>
                <a:gd name="T30" fmla="*/ 24 w 28"/>
                <a:gd name="T31" fmla="*/ 30 h 47"/>
                <a:gd name="T32" fmla="*/ 25 w 28"/>
                <a:gd name="T33" fmla="*/ 30 h 47"/>
                <a:gd name="T34" fmla="*/ 27 w 28"/>
                <a:gd name="T35" fmla="*/ 26 h 47"/>
                <a:gd name="T36" fmla="*/ 25 w 28"/>
                <a:gd name="T37" fmla="*/ 26 h 47"/>
                <a:gd name="T38" fmla="*/ 27 w 28"/>
                <a:gd name="T39" fmla="*/ 22 h 47"/>
                <a:gd name="T40" fmla="*/ 27 w 28"/>
                <a:gd name="T41" fmla="*/ 21 h 47"/>
                <a:gd name="T42" fmla="*/ 25 w 28"/>
                <a:gd name="T43" fmla="*/ 18 h 47"/>
                <a:gd name="T44" fmla="*/ 25 w 28"/>
                <a:gd name="T45" fmla="*/ 17 h 47"/>
                <a:gd name="T46" fmla="*/ 0 w 28"/>
                <a:gd name="T47" fmla="*/ 0 h 4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8"/>
                <a:gd name="T73" fmla="*/ 0 h 47"/>
                <a:gd name="T74" fmla="*/ 28 w 28"/>
                <a:gd name="T75" fmla="*/ 47 h 4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8" h="47">
                  <a:moveTo>
                    <a:pt x="3" y="44"/>
                  </a:moveTo>
                  <a:lnTo>
                    <a:pt x="5" y="46"/>
                  </a:lnTo>
                  <a:lnTo>
                    <a:pt x="7" y="44"/>
                  </a:lnTo>
                  <a:lnTo>
                    <a:pt x="9" y="46"/>
                  </a:lnTo>
                  <a:lnTo>
                    <a:pt x="12" y="46"/>
                  </a:lnTo>
                  <a:lnTo>
                    <a:pt x="14" y="46"/>
                  </a:lnTo>
                  <a:lnTo>
                    <a:pt x="15" y="44"/>
                  </a:lnTo>
                  <a:lnTo>
                    <a:pt x="16" y="44"/>
                  </a:lnTo>
                  <a:lnTo>
                    <a:pt x="18" y="43"/>
                  </a:lnTo>
                  <a:lnTo>
                    <a:pt x="18" y="40"/>
                  </a:lnTo>
                  <a:lnTo>
                    <a:pt x="19" y="39"/>
                  </a:lnTo>
                  <a:lnTo>
                    <a:pt x="22" y="38"/>
                  </a:lnTo>
                  <a:lnTo>
                    <a:pt x="24" y="35"/>
                  </a:lnTo>
                  <a:lnTo>
                    <a:pt x="23" y="34"/>
                  </a:lnTo>
                  <a:lnTo>
                    <a:pt x="25" y="32"/>
                  </a:lnTo>
                  <a:lnTo>
                    <a:pt x="24" y="30"/>
                  </a:lnTo>
                  <a:lnTo>
                    <a:pt x="25" y="30"/>
                  </a:lnTo>
                  <a:lnTo>
                    <a:pt x="27" y="26"/>
                  </a:lnTo>
                  <a:lnTo>
                    <a:pt x="25" y="26"/>
                  </a:lnTo>
                  <a:lnTo>
                    <a:pt x="27" y="22"/>
                  </a:lnTo>
                  <a:lnTo>
                    <a:pt x="27" y="21"/>
                  </a:lnTo>
                  <a:lnTo>
                    <a:pt x="25" y="18"/>
                  </a:lnTo>
                  <a:lnTo>
                    <a:pt x="25" y="17"/>
                  </a:lnTo>
                  <a:lnTo>
                    <a:pt x="0" y="0"/>
                  </a:lnTo>
                </a:path>
              </a:pathLst>
            </a:custGeom>
            <a:noFill/>
            <a:ln w="12700" cap="rnd">
              <a:solidFill>
                <a:srgbClr val="ABABAB"/>
              </a:solidFill>
              <a:round/>
              <a:headEnd/>
              <a:tailEnd/>
            </a:ln>
          </p:spPr>
          <p:txBody>
            <a:bodyPr/>
            <a:lstStyle/>
            <a:p>
              <a:endParaRPr lang="en-GB"/>
            </a:p>
          </p:txBody>
        </p:sp>
        <p:sp>
          <p:nvSpPr>
            <p:cNvPr id="20652" name="Freeform 171"/>
            <p:cNvSpPr>
              <a:spLocks/>
            </p:cNvSpPr>
            <p:nvPr/>
          </p:nvSpPr>
          <p:spPr bwMode="auto">
            <a:xfrm>
              <a:off x="2715" y="2623"/>
              <a:ext cx="60" cy="22"/>
            </a:xfrm>
            <a:custGeom>
              <a:avLst/>
              <a:gdLst>
                <a:gd name="T0" fmla="*/ 0 w 60"/>
                <a:gd name="T1" fmla="*/ 0 h 22"/>
                <a:gd name="T2" fmla="*/ 4 w 60"/>
                <a:gd name="T3" fmla="*/ 7 h 22"/>
                <a:gd name="T4" fmla="*/ 59 w 60"/>
                <a:gd name="T5" fmla="*/ 21 h 22"/>
                <a:gd name="T6" fmla="*/ 50 w 60"/>
                <a:gd name="T7" fmla="*/ 7 h 22"/>
                <a:gd name="T8" fmla="*/ 0 w 60"/>
                <a:gd name="T9" fmla="*/ 0 h 22"/>
                <a:gd name="T10" fmla="*/ 0 w 60"/>
                <a:gd name="T11" fmla="*/ 0 h 22"/>
                <a:gd name="T12" fmla="*/ 0 60000 65536"/>
                <a:gd name="T13" fmla="*/ 0 60000 65536"/>
                <a:gd name="T14" fmla="*/ 0 60000 65536"/>
                <a:gd name="T15" fmla="*/ 0 60000 65536"/>
                <a:gd name="T16" fmla="*/ 0 60000 65536"/>
                <a:gd name="T17" fmla="*/ 0 60000 65536"/>
                <a:gd name="T18" fmla="*/ 0 w 60"/>
                <a:gd name="T19" fmla="*/ 0 h 22"/>
                <a:gd name="T20" fmla="*/ 60 w 60"/>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60" h="22">
                  <a:moveTo>
                    <a:pt x="0" y="0"/>
                  </a:moveTo>
                  <a:lnTo>
                    <a:pt x="4" y="7"/>
                  </a:lnTo>
                  <a:lnTo>
                    <a:pt x="59" y="21"/>
                  </a:lnTo>
                  <a:lnTo>
                    <a:pt x="50" y="7"/>
                  </a:lnTo>
                  <a:lnTo>
                    <a:pt x="0" y="0"/>
                  </a:lnTo>
                </a:path>
              </a:pathLst>
            </a:custGeom>
            <a:solidFill>
              <a:srgbClr val="FFFFFF"/>
            </a:solidFill>
            <a:ln w="12700" cap="rnd">
              <a:noFill/>
              <a:round/>
              <a:headEnd/>
              <a:tailEnd/>
            </a:ln>
          </p:spPr>
          <p:txBody>
            <a:bodyPr/>
            <a:lstStyle/>
            <a:p>
              <a:endParaRPr lang="en-GB"/>
            </a:p>
          </p:txBody>
        </p:sp>
        <p:sp>
          <p:nvSpPr>
            <p:cNvPr id="20653" name="Freeform 172"/>
            <p:cNvSpPr>
              <a:spLocks/>
            </p:cNvSpPr>
            <p:nvPr/>
          </p:nvSpPr>
          <p:spPr bwMode="auto">
            <a:xfrm>
              <a:off x="2715" y="2623"/>
              <a:ext cx="60" cy="22"/>
            </a:xfrm>
            <a:custGeom>
              <a:avLst/>
              <a:gdLst>
                <a:gd name="T0" fmla="*/ 0 w 60"/>
                <a:gd name="T1" fmla="*/ 0 h 22"/>
                <a:gd name="T2" fmla="*/ 4 w 60"/>
                <a:gd name="T3" fmla="*/ 7 h 22"/>
                <a:gd name="T4" fmla="*/ 59 w 60"/>
                <a:gd name="T5" fmla="*/ 21 h 22"/>
                <a:gd name="T6" fmla="*/ 50 w 60"/>
                <a:gd name="T7" fmla="*/ 7 h 22"/>
                <a:gd name="T8" fmla="*/ 0 w 60"/>
                <a:gd name="T9" fmla="*/ 0 h 22"/>
                <a:gd name="T10" fmla="*/ 0 w 60"/>
                <a:gd name="T11" fmla="*/ 0 h 22"/>
                <a:gd name="T12" fmla="*/ 0 60000 65536"/>
                <a:gd name="T13" fmla="*/ 0 60000 65536"/>
                <a:gd name="T14" fmla="*/ 0 60000 65536"/>
                <a:gd name="T15" fmla="*/ 0 60000 65536"/>
                <a:gd name="T16" fmla="*/ 0 60000 65536"/>
                <a:gd name="T17" fmla="*/ 0 60000 65536"/>
                <a:gd name="T18" fmla="*/ 0 w 60"/>
                <a:gd name="T19" fmla="*/ 0 h 22"/>
                <a:gd name="T20" fmla="*/ 60 w 60"/>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60" h="22">
                  <a:moveTo>
                    <a:pt x="0" y="0"/>
                  </a:moveTo>
                  <a:lnTo>
                    <a:pt x="4" y="7"/>
                  </a:lnTo>
                  <a:lnTo>
                    <a:pt x="59" y="21"/>
                  </a:lnTo>
                  <a:lnTo>
                    <a:pt x="50" y="7"/>
                  </a:lnTo>
                  <a:lnTo>
                    <a:pt x="0" y="0"/>
                  </a:lnTo>
                </a:path>
              </a:pathLst>
            </a:custGeom>
            <a:noFill/>
            <a:ln w="12700" cap="rnd">
              <a:solidFill>
                <a:srgbClr val="FFFFFF"/>
              </a:solidFill>
              <a:round/>
              <a:headEnd/>
              <a:tailEnd/>
            </a:ln>
          </p:spPr>
          <p:txBody>
            <a:bodyPr/>
            <a:lstStyle/>
            <a:p>
              <a:endParaRPr lang="en-GB"/>
            </a:p>
          </p:txBody>
        </p:sp>
        <p:sp>
          <p:nvSpPr>
            <p:cNvPr id="20654" name="Freeform 173"/>
            <p:cNvSpPr>
              <a:spLocks/>
            </p:cNvSpPr>
            <p:nvPr/>
          </p:nvSpPr>
          <p:spPr bwMode="auto">
            <a:xfrm>
              <a:off x="2788" y="2631"/>
              <a:ext cx="58" cy="22"/>
            </a:xfrm>
            <a:custGeom>
              <a:avLst/>
              <a:gdLst>
                <a:gd name="T0" fmla="*/ 0 w 58"/>
                <a:gd name="T1" fmla="*/ 0 h 22"/>
                <a:gd name="T2" fmla="*/ 2 w 58"/>
                <a:gd name="T3" fmla="*/ 8 h 22"/>
                <a:gd name="T4" fmla="*/ 57 w 58"/>
                <a:gd name="T5" fmla="*/ 21 h 22"/>
                <a:gd name="T6" fmla="*/ 50 w 58"/>
                <a:gd name="T7" fmla="*/ 8 h 22"/>
                <a:gd name="T8" fmla="*/ 0 w 58"/>
                <a:gd name="T9" fmla="*/ 0 h 22"/>
                <a:gd name="T10" fmla="*/ 0 w 58"/>
                <a:gd name="T11" fmla="*/ 0 h 22"/>
                <a:gd name="T12" fmla="*/ 0 60000 65536"/>
                <a:gd name="T13" fmla="*/ 0 60000 65536"/>
                <a:gd name="T14" fmla="*/ 0 60000 65536"/>
                <a:gd name="T15" fmla="*/ 0 60000 65536"/>
                <a:gd name="T16" fmla="*/ 0 60000 65536"/>
                <a:gd name="T17" fmla="*/ 0 60000 65536"/>
                <a:gd name="T18" fmla="*/ 0 w 58"/>
                <a:gd name="T19" fmla="*/ 0 h 22"/>
                <a:gd name="T20" fmla="*/ 58 w 5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58" h="22">
                  <a:moveTo>
                    <a:pt x="0" y="0"/>
                  </a:moveTo>
                  <a:lnTo>
                    <a:pt x="2" y="8"/>
                  </a:lnTo>
                  <a:lnTo>
                    <a:pt x="57" y="21"/>
                  </a:lnTo>
                  <a:lnTo>
                    <a:pt x="50" y="8"/>
                  </a:lnTo>
                  <a:lnTo>
                    <a:pt x="0" y="0"/>
                  </a:lnTo>
                </a:path>
              </a:pathLst>
            </a:custGeom>
            <a:solidFill>
              <a:srgbClr val="FFFFFF"/>
            </a:solidFill>
            <a:ln w="12700" cap="rnd">
              <a:noFill/>
              <a:round/>
              <a:headEnd/>
              <a:tailEnd/>
            </a:ln>
          </p:spPr>
          <p:txBody>
            <a:bodyPr/>
            <a:lstStyle/>
            <a:p>
              <a:endParaRPr lang="en-GB"/>
            </a:p>
          </p:txBody>
        </p:sp>
        <p:sp>
          <p:nvSpPr>
            <p:cNvPr id="20655" name="Freeform 174"/>
            <p:cNvSpPr>
              <a:spLocks/>
            </p:cNvSpPr>
            <p:nvPr/>
          </p:nvSpPr>
          <p:spPr bwMode="auto">
            <a:xfrm>
              <a:off x="2788" y="2631"/>
              <a:ext cx="58" cy="22"/>
            </a:xfrm>
            <a:custGeom>
              <a:avLst/>
              <a:gdLst>
                <a:gd name="T0" fmla="*/ 0 w 58"/>
                <a:gd name="T1" fmla="*/ 0 h 22"/>
                <a:gd name="T2" fmla="*/ 2 w 58"/>
                <a:gd name="T3" fmla="*/ 8 h 22"/>
                <a:gd name="T4" fmla="*/ 57 w 58"/>
                <a:gd name="T5" fmla="*/ 21 h 22"/>
                <a:gd name="T6" fmla="*/ 50 w 58"/>
                <a:gd name="T7" fmla="*/ 8 h 22"/>
                <a:gd name="T8" fmla="*/ 0 w 58"/>
                <a:gd name="T9" fmla="*/ 0 h 22"/>
                <a:gd name="T10" fmla="*/ 0 w 58"/>
                <a:gd name="T11" fmla="*/ 0 h 22"/>
                <a:gd name="T12" fmla="*/ 0 60000 65536"/>
                <a:gd name="T13" fmla="*/ 0 60000 65536"/>
                <a:gd name="T14" fmla="*/ 0 60000 65536"/>
                <a:gd name="T15" fmla="*/ 0 60000 65536"/>
                <a:gd name="T16" fmla="*/ 0 60000 65536"/>
                <a:gd name="T17" fmla="*/ 0 60000 65536"/>
                <a:gd name="T18" fmla="*/ 0 w 58"/>
                <a:gd name="T19" fmla="*/ 0 h 22"/>
                <a:gd name="T20" fmla="*/ 58 w 5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58" h="22">
                  <a:moveTo>
                    <a:pt x="0" y="0"/>
                  </a:moveTo>
                  <a:lnTo>
                    <a:pt x="2" y="8"/>
                  </a:lnTo>
                  <a:lnTo>
                    <a:pt x="57" y="21"/>
                  </a:lnTo>
                  <a:lnTo>
                    <a:pt x="50" y="8"/>
                  </a:lnTo>
                  <a:lnTo>
                    <a:pt x="0" y="0"/>
                  </a:lnTo>
                </a:path>
              </a:pathLst>
            </a:custGeom>
            <a:noFill/>
            <a:ln w="12700" cap="rnd">
              <a:solidFill>
                <a:srgbClr val="FFFFFF"/>
              </a:solidFill>
              <a:round/>
              <a:headEnd/>
              <a:tailEnd/>
            </a:ln>
          </p:spPr>
          <p:txBody>
            <a:bodyPr/>
            <a:lstStyle/>
            <a:p>
              <a:endParaRPr lang="en-GB"/>
            </a:p>
          </p:txBody>
        </p:sp>
        <p:sp>
          <p:nvSpPr>
            <p:cNvPr id="20656" name="Freeform 175"/>
            <p:cNvSpPr>
              <a:spLocks/>
            </p:cNvSpPr>
            <p:nvPr/>
          </p:nvSpPr>
          <p:spPr bwMode="auto">
            <a:xfrm>
              <a:off x="2702" y="2617"/>
              <a:ext cx="20" cy="28"/>
            </a:xfrm>
            <a:custGeom>
              <a:avLst/>
              <a:gdLst>
                <a:gd name="T0" fmla="*/ 1 w 20"/>
                <a:gd name="T1" fmla="*/ 10 h 28"/>
                <a:gd name="T2" fmla="*/ 1 w 20"/>
                <a:gd name="T3" fmla="*/ 16 h 28"/>
                <a:gd name="T4" fmla="*/ 0 w 20"/>
                <a:gd name="T5" fmla="*/ 19 h 28"/>
                <a:gd name="T6" fmla="*/ 5 w 20"/>
                <a:gd name="T7" fmla="*/ 23 h 28"/>
                <a:gd name="T8" fmla="*/ 7 w 20"/>
                <a:gd name="T9" fmla="*/ 24 h 28"/>
                <a:gd name="T10" fmla="*/ 11 w 20"/>
                <a:gd name="T11" fmla="*/ 27 h 28"/>
                <a:gd name="T12" fmla="*/ 15 w 20"/>
                <a:gd name="T13" fmla="*/ 23 h 28"/>
                <a:gd name="T14" fmla="*/ 16 w 20"/>
                <a:gd name="T15" fmla="*/ 20 h 28"/>
                <a:gd name="T16" fmla="*/ 16 w 20"/>
                <a:gd name="T17" fmla="*/ 18 h 28"/>
                <a:gd name="T18" fmla="*/ 19 w 20"/>
                <a:gd name="T19" fmla="*/ 14 h 28"/>
                <a:gd name="T20" fmla="*/ 17 w 20"/>
                <a:gd name="T21" fmla="*/ 12 h 28"/>
                <a:gd name="T22" fmla="*/ 16 w 20"/>
                <a:gd name="T23" fmla="*/ 9 h 28"/>
                <a:gd name="T24" fmla="*/ 19 w 20"/>
                <a:gd name="T25" fmla="*/ 7 h 28"/>
                <a:gd name="T26" fmla="*/ 15 w 20"/>
                <a:gd name="T27" fmla="*/ 3 h 28"/>
                <a:gd name="T28" fmla="*/ 12 w 20"/>
                <a:gd name="T29" fmla="*/ 2 h 28"/>
                <a:gd name="T30" fmla="*/ 11 w 20"/>
                <a:gd name="T31" fmla="*/ 0 h 28"/>
                <a:gd name="T32" fmla="*/ 8 w 20"/>
                <a:gd name="T33" fmla="*/ 0 h 28"/>
                <a:gd name="T34" fmla="*/ 7 w 20"/>
                <a:gd name="T35" fmla="*/ 1 h 28"/>
                <a:gd name="T36" fmla="*/ 3 w 20"/>
                <a:gd name="T37" fmla="*/ 5 h 28"/>
                <a:gd name="T38" fmla="*/ 2 w 20"/>
                <a:gd name="T39" fmla="*/ 9 h 28"/>
                <a:gd name="T40" fmla="*/ 1 w 20"/>
                <a:gd name="T41" fmla="*/ 10 h 28"/>
                <a:gd name="T42" fmla="*/ 1 w 20"/>
                <a:gd name="T43" fmla="*/ 10 h 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0"/>
                <a:gd name="T67" fmla="*/ 0 h 28"/>
                <a:gd name="T68" fmla="*/ 20 w 20"/>
                <a:gd name="T69" fmla="*/ 28 h 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0" h="28">
                  <a:moveTo>
                    <a:pt x="1" y="10"/>
                  </a:moveTo>
                  <a:lnTo>
                    <a:pt x="1" y="16"/>
                  </a:lnTo>
                  <a:lnTo>
                    <a:pt x="0" y="19"/>
                  </a:lnTo>
                  <a:lnTo>
                    <a:pt x="5" y="23"/>
                  </a:lnTo>
                  <a:lnTo>
                    <a:pt x="7" y="24"/>
                  </a:lnTo>
                  <a:lnTo>
                    <a:pt x="11" y="27"/>
                  </a:lnTo>
                  <a:lnTo>
                    <a:pt x="15" y="23"/>
                  </a:lnTo>
                  <a:lnTo>
                    <a:pt x="16" y="20"/>
                  </a:lnTo>
                  <a:lnTo>
                    <a:pt x="16" y="18"/>
                  </a:lnTo>
                  <a:lnTo>
                    <a:pt x="19" y="14"/>
                  </a:lnTo>
                  <a:lnTo>
                    <a:pt x="17" y="12"/>
                  </a:lnTo>
                  <a:lnTo>
                    <a:pt x="16" y="9"/>
                  </a:lnTo>
                  <a:lnTo>
                    <a:pt x="19" y="7"/>
                  </a:lnTo>
                  <a:lnTo>
                    <a:pt x="15" y="3"/>
                  </a:lnTo>
                  <a:lnTo>
                    <a:pt x="12" y="2"/>
                  </a:lnTo>
                  <a:lnTo>
                    <a:pt x="11" y="0"/>
                  </a:lnTo>
                  <a:lnTo>
                    <a:pt x="8" y="0"/>
                  </a:lnTo>
                  <a:lnTo>
                    <a:pt x="7" y="1"/>
                  </a:lnTo>
                  <a:lnTo>
                    <a:pt x="3" y="5"/>
                  </a:lnTo>
                  <a:lnTo>
                    <a:pt x="2" y="9"/>
                  </a:lnTo>
                  <a:lnTo>
                    <a:pt x="1" y="10"/>
                  </a:lnTo>
                </a:path>
              </a:pathLst>
            </a:custGeom>
            <a:solidFill>
              <a:srgbClr val="FFFFFF"/>
            </a:solidFill>
            <a:ln w="12700" cap="rnd">
              <a:noFill/>
              <a:round/>
              <a:headEnd/>
              <a:tailEnd/>
            </a:ln>
          </p:spPr>
          <p:txBody>
            <a:bodyPr/>
            <a:lstStyle/>
            <a:p>
              <a:endParaRPr lang="en-GB"/>
            </a:p>
          </p:txBody>
        </p:sp>
        <p:sp>
          <p:nvSpPr>
            <p:cNvPr id="20657" name="Freeform 176"/>
            <p:cNvSpPr>
              <a:spLocks/>
            </p:cNvSpPr>
            <p:nvPr/>
          </p:nvSpPr>
          <p:spPr bwMode="auto">
            <a:xfrm>
              <a:off x="2702" y="2617"/>
              <a:ext cx="20" cy="28"/>
            </a:xfrm>
            <a:custGeom>
              <a:avLst/>
              <a:gdLst>
                <a:gd name="T0" fmla="*/ 1 w 20"/>
                <a:gd name="T1" fmla="*/ 10 h 28"/>
                <a:gd name="T2" fmla="*/ 1 w 20"/>
                <a:gd name="T3" fmla="*/ 16 h 28"/>
                <a:gd name="T4" fmla="*/ 0 w 20"/>
                <a:gd name="T5" fmla="*/ 19 h 28"/>
                <a:gd name="T6" fmla="*/ 5 w 20"/>
                <a:gd name="T7" fmla="*/ 23 h 28"/>
                <a:gd name="T8" fmla="*/ 7 w 20"/>
                <a:gd name="T9" fmla="*/ 24 h 28"/>
                <a:gd name="T10" fmla="*/ 11 w 20"/>
                <a:gd name="T11" fmla="*/ 27 h 28"/>
                <a:gd name="T12" fmla="*/ 15 w 20"/>
                <a:gd name="T13" fmla="*/ 23 h 28"/>
                <a:gd name="T14" fmla="*/ 16 w 20"/>
                <a:gd name="T15" fmla="*/ 20 h 28"/>
                <a:gd name="T16" fmla="*/ 16 w 20"/>
                <a:gd name="T17" fmla="*/ 18 h 28"/>
                <a:gd name="T18" fmla="*/ 19 w 20"/>
                <a:gd name="T19" fmla="*/ 14 h 28"/>
                <a:gd name="T20" fmla="*/ 17 w 20"/>
                <a:gd name="T21" fmla="*/ 12 h 28"/>
                <a:gd name="T22" fmla="*/ 16 w 20"/>
                <a:gd name="T23" fmla="*/ 9 h 28"/>
                <a:gd name="T24" fmla="*/ 19 w 20"/>
                <a:gd name="T25" fmla="*/ 7 h 28"/>
                <a:gd name="T26" fmla="*/ 15 w 20"/>
                <a:gd name="T27" fmla="*/ 3 h 28"/>
                <a:gd name="T28" fmla="*/ 12 w 20"/>
                <a:gd name="T29" fmla="*/ 2 h 28"/>
                <a:gd name="T30" fmla="*/ 11 w 20"/>
                <a:gd name="T31" fmla="*/ 0 h 28"/>
                <a:gd name="T32" fmla="*/ 8 w 20"/>
                <a:gd name="T33" fmla="*/ 0 h 28"/>
                <a:gd name="T34" fmla="*/ 7 w 20"/>
                <a:gd name="T35" fmla="*/ 1 h 28"/>
                <a:gd name="T36" fmla="*/ 3 w 20"/>
                <a:gd name="T37" fmla="*/ 5 h 28"/>
                <a:gd name="T38" fmla="*/ 2 w 20"/>
                <a:gd name="T39" fmla="*/ 9 h 28"/>
                <a:gd name="T40" fmla="*/ 1 w 20"/>
                <a:gd name="T41" fmla="*/ 10 h 28"/>
                <a:gd name="T42" fmla="*/ 1 w 20"/>
                <a:gd name="T43" fmla="*/ 10 h 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0"/>
                <a:gd name="T67" fmla="*/ 0 h 28"/>
                <a:gd name="T68" fmla="*/ 20 w 20"/>
                <a:gd name="T69" fmla="*/ 28 h 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0" h="28">
                  <a:moveTo>
                    <a:pt x="1" y="10"/>
                  </a:moveTo>
                  <a:lnTo>
                    <a:pt x="1" y="16"/>
                  </a:lnTo>
                  <a:lnTo>
                    <a:pt x="0" y="19"/>
                  </a:lnTo>
                  <a:lnTo>
                    <a:pt x="5" y="23"/>
                  </a:lnTo>
                  <a:lnTo>
                    <a:pt x="7" y="24"/>
                  </a:lnTo>
                  <a:lnTo>
                    <a:pt x="11" y="27"/>
                  </a:lnTo>
                  <a:lnTo>
                    <a:pt x="15" y="23"/>
                  </a:lnTo>
                  <a:lnTo>
                    <a:pt x="16" y="20"/>
                  </a:lnTo>
                  <a:lnTo>
                    <a:pt x="16" y="18"/>
                  </a:lnTo>
                  <a:lnTo>
                    <a:pt x="19" y="14"/>
                  </a:lnTo>
                  <a:lnTo>
                    <a:pt x="17" y="12"/>
                  </a:lnTo>
                  <a:lnTo>
                    <a:pt x="16" y="9"/>
                  </a:lnTo>
                  <a:lnTo>
                    <a:pt x="19" y="7"/>
                  </a:lnTo>
                  <a:lnTo>
                    <a:pt x="15" y="3"/>
                  </a:lnTo>
                  <a:lnTo>
                    <a:pt x="12" y="2"/>
                  </a:lnTo>
                  <a:lnTo>
                    <a:pt x="11" y="0"/>
                  </a:lnTo>
                  <a:lnTo>
                    <a:pt x="8" y="0"/>
                  </a:lnTo>
                  <a:lnTo>
                    <a:pt x="7" y="1"/>
                  </a:lnTo>
                  <a:lnTo>
                    <a:pt x="3" y="5"/>
                  </a:lnTo>
                  <a:lnTo>
                    <a:pt x="2" y="9"/>
                  </a:lnTo>
                  <a:lnTo>
                    <a:pt x="1" y="10"/>
                  </a:lnTo>
                </a:path>
              </a:pathLst>
            </a:custGeom>
            <a:noFill/>
            <a:ln w="12700" cap="rnd">
              <a:solidFill>
                <a:srgbClr val="ABABAB"/>
              </a:solidFill>
              <a:round/>
              <a:headEnd/>
              <a:tailEnd/>
            </a:ln>
          </p:spPr>
          <p:txBody>
            <a:bodyPr/>
            <a:lstStyle/>
            <a:p>
              <a:endParaRPr lang="en-GB"/>
            </a:p>
          </p:txBody>
        </p:sp>
        <p:sp>
          <p:nvSpPr>
            <p:cNvPr id="20658" name="Freeform 177"/>
            <p:cNvSpPr>
              <a:spLocks/>
            </p:cNvSpPr>
            <p:nvPr/>
          </p:nvSpPr>
          <p:spPr bwMode="auto">
            <a:xfrm>
              <a:off x="2851" y="2641"/>
              <a:ext cx="42" cy="29"/>
            </a:xfrm>
            <a:custGeom>
              <a:avLst/>
              <a:gdLst>
                <a:gd name="T0" fmla="*/ 0 w 42"/>
                <a:gd name="T1" fmla="*/ 25 h 29"/>
                <a:gd name="T2" fmla="*/ 4 w 42"/>
                <a:gd name="T3" fmla="*/ 25 h 29"/>
                <a:gd name="T4" fmla="*/ 22 w 42"/>
                <a:gd name="T5" fmla="*/ 28 h 29"/>
                <a:gd name="T6" fmla="*/ 24 w 42"/>
                <a:gd name="T7" fmla="*/ 28 h 29"/>
                <a:gd name="T8" fmla="*/ 28 w 42"/>
                <a:gd name="T9" fmla="*/ 25 h 29"/>
                <a:gd name="T10" fmla="*/ 28 w 42"/>
                <a:gd name="T11" fmla="*/ 24 h 29"/>
                <a:gd name="T12" fmla="*/ 31 w 42"/>
                <a:gd name="T13" fmla="*/ 22 h 29"/>
                <a:gd name="T14" fmla="*/ 35 w 42"/>
                <a:gd name="T15" fmla="*/ 20 h 29"/>
                <a:gd name="T16" fmla="*/ 36 w 42"/>
                <a:gd name="T17" fmla="*/ 17 h 29"/>
                <a:gd name="T18" fmla="*/ 36 w 42"/>
                <a:gd name="T19" fmla="*/ 16 h 29"/>
                <a:gd name="T20" fmla="*/ 38 w 42"/>
                <a:gd name="T21" fmla="*/ 14 h 29"/>
                <a:gd name="T22" fmla="*/ 38 w 42"/>
                <a:gd name="T23" fmla="*/ 12 h 29"/>
                <a:gd name="T24" fmla="*/ 39 w 42"/>
                <a:gd name="T25" fmla="*/ 8 h 29"/>
                <a:gd name="T26" fmla="*/ 41 w 42"/>
                <a:gd name="T27" fmla="*/ 7 h 29"/>
                <a:gd name="T28" fmla="*/ 41 w 42"/>
                <a:gd name="T29" fmla="*/ 5 h 29"/>
                <a:gd name="T30" fmla="*/ 41 w 42"/>
                <a:gd name="T31" fmla="*/ 3 h 29"/>
                <a:gd name="T32" fmla="*/ 39 w 42"/>
                <a:gd name="T33" fmla="*/ 1 h 29"/>
                <a:gd name="T34" fmla="*/ 41 w 42"/>
                <a:gd name="T35" fmla="*/ 0 h 2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2"/>
                <a:gd name="T55" fmla="*/ 0 h 29"/>
                <a:gd name="T56" fmla="*/ 42 w 42"/>
                <a:gd name="T57" fmla="*/ 29 h 2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2" h="29">
                  <a:moveTo>
                    <a:pt x="0" y="25"/>
                  </a:moveTo>
                  <a:lnTo>
                    <a:pt x="4" y="25"/>
                  </a:lnTo>
                  <a:lnTo>
                    <a:pt x="22" y="28"/>
                  </a:lnTo>
                  <a:lnTo>
                    <a:pt x="24" y="28"/>
                  </a:lnTo>
                  <a:lnTo>
                    <a:pt x="28" y="25"/>
                  </a:lnTo>
                  <a:lnTo>
                    <a:pt x="28" y="24"/>
                  </a:lnTo>
                  <a:lnTo>
                    <a:pt x="31" y="22"/>
                  </a:lnTo>
                  <a:lnTo>
                    <a:pt x="35" y="20"/>
                  </a:lnTo>
                  <a:lnTo>
                    <a:pt x="36" y="17"/>
                  </a:lnTo>
                  <a:lnTo>
                    <a:pt x="36" y="16"/>
                  </a:lnTo>
                  <a:lnTo>
                    <a:pt x="38" y="14"/>
                  </a:lnTo>
                  <a:lnTo>
                    <a:pt x="38" y="12"/>
                  </a:lnTo>
                  <a:lnTo>
                    <a:pt x="39" y="8"/>
                  </a:lnTo>
                  <a:lnTo>
                    <a:pt x="41" y="7"/>
                  </a:lnTo>
                  <a:lnTo>
                    <a:pt x="41" y="5"/>
                  </a:lnTo>
                  <a:lnTo>
                    <a:pt x="41" y="3"/>
                  </a:lnTo>
                  <a:lnTo>
                    <a:pt x="39" y="1"/>
                  </a:lnTo>
                  <a:lnTo>
                    <a:pt x="41" y="0"/>
                  </a:lnTo>
                </a:path>
              </a:pathLst>
            </a:custGeom>
            <a:noFill/>
            <a:ln w="12700" cap="rnd">
              <a:solidFill>
                <a:srgbClr val="000000"/>
              </a:solidFill>
              <a:round/>
              <a:headEnd/>
              <a:tailEnd/>
            </a:ln>
          </p:spPr>
          <p:txBody>
            <a:bodyPr/>
            <a:lstStyle/>
            <a:p>
              <a:endParaRPr lang="en-GB"/>
            </a:p>
          </p:txBody>
        </p:sp>
        <p:sp>
          <p:nvSpPr>
            <p:cNvPr id="20659" name="Freeform 178"/>
            <p:cNvSpPr>
              <a:spLocks/>
            </p:cNvSpPr>
            <p:nvPr/>
          </p:nvSpPr>
          <p:spPr bwMode="auto">
            <a:xfrm>
              <a:off x="2848" y="2663"/>
              <a:ext cx="167" cy="22"/>
            </a:xfrm>
            <a:custGeom>
              <a:avLst/>
              <a:gdLst>
                <a:gd name="T0" fmla="*/ 17 w 167"/>
                <a:gd name="T1" fmla="*/ 0 h 22"/>
                <a:gd name="T2" fmla="*/ 15 w 167"/>
                <a:gd name="T3" fmla="*/ 2 h 22"/>
                <a:gd name="T4" fmla="*/ 13 w 167"/>
                <a:gd name="T5" fmla="*/ 4 h 22"/>
                <a:gd name="T6" fmla="*/ 11 w 167"/>
                <a:gd name="T7" fmla="*/ 7 h 22"/>
                <a:gd name="T8" fmla="*/ 9 w 167"/>
                <a:gd name="T9" fmla="*/ 4 h 22"/>
                <a:gd name="T10" fmla="*/ 6 w 167"/>
                <a:gd name="T11" fmla="*/ 7 h 22"/>
                <a:gd name="T12" fmla="*/ 3 w 167"/>
                <a:gd name="T13" fmla="*/ 7 h 22"/>
                <a:gd name="T14" fmla="*/ 0 w 167"/>
                <a:gd name="T15" fmla="*/ 4 h 22"/>
                <a:gd name="T16" fmla="*/ 9 w 167"/>
                <a:gd name="T17" fmla="*/ 7 h 22"/>
                <a:gd name="T18" fmla="*/ 12 w 167"/>
                <a:gd name="T19" fmla="*/ 7 h 22"/>
                <a:gd name="T20" fmla="*/ 15 w 167"/>
                <a:gd name="T21" fmla="*/ 9 h 22"/>
                <a:gd name="T22" fmla="*/ 23 w 167"/>
                <a:gd name="T23" fmla="*/ 11 h 22"/>
                <a:gd name="T24" fmla="*/ 32 w 167"/>
                <a:gd name="T25" fmla="*/ 11 h 22"/>
                <a:gd name="T26" fmla="*/ 42 w 167"/>
                <a:gd name="T27" fmla="*/ 14 h 22"/>
                <a:gd name="T28" fmla="*/ 51 w 167"/>
                <a:gd name="T29" fmla="*/ 16 h 22"/>
                <a:gd name="T30" fmla="*/ 63 w 167"/>
                <a:gd name="T31" fmla="*/ 16 h 22"/>
                <a:gd name="T32" fmla="*/ 74 w 167"/>
                <a:gd name="T33" fmla="*/ 18 h 22"/>
                <a:gd name="T34" fmla="*/ 85 w 167"/>
                <a:gd name="T35" fmla="*/ 18 h 22"/>
                <a:gd name="T36" fmla="*/ 97 w 167"/>
                <a:gd name="T37" fmla="*/ 18 h 22"/>
                <a:gd name="T38" fmla="*/ 109 w 167"/>
                <a:gd name="T39" fmla="*/ 18 h 22"/>
                <a:gd name="T40" fmla="*/ 120 w 167"/>
                <a:gd name="T41" fmla="*/ 21 h 22"/>
                <a:gd name="T42" fmla="*/ 131 w 167"/>
                <a:gd name="T43" fmla="*/ 16 h 22"/>
                <a:gd name="T44" fmla="*/ 140 w 167"/>
                <a:gd name="T45" fmla="*/ 16 h 22"/>
                <a:gd name="T46" fmla="*/ 150 w 167"/>
                <a:gd name="T47" fmla="*/ 14 h 22"/>
                <a:gd name="T48" fmla="*/ 159 w 167"/>
                <a:gd name="T49" fmla="*/ 9 h 22"/>
                <a:gd name="T50" fmla="*/ 166 w 167"/>
                <a:gd name="T51" fmla="*/ 2 h 22"/>
                <a:gd name="T52" fmla="*/ 162 w 167"/>
                <a:gd name="T53" fmla="*/ 7 h 22"/>
                <a:gd name="T54" fmla="*/ 159 w 167"/>
                <a:gd name="T55" fmla="*/ 9 h 22"/>
                <a:gd name="T56" fmla="*/ 153 w 167"/>
                <a:gd name="T57" fmla="*/ 11 h 22"/>
                <a:gd name="T58" fmla="*/ 145 w 167"/>
                <a:gd name="T59" fmla="*/ 14 h 22"/>
                <a:gd name="T60" fmla="*/ 135 w 167"/>
                <a:gd name="T61" fmla="*/ 18 h 22"/>
                <a:gd name="T62" fmla="*/ 126 w 167"/>
                <a:gd name="T63" fmla="*/ 16 h 22"/>
                <a:gd name="T64" fmla="*/ 120 w 167"/>
                <a:gd name="T65" fmla="*/ 21 h 22"/>
                <a:gd name="T66" fmla="*/ 110 w 167"/>
                <a:gd name="T67" fmla="*/ 18 h 22"/>
                <a:gd name="T68" fmla="*/ 102 w 167"/>
                <a:gd name="T69" fmla="*/ 21 h 22"/>
                <a:gd name="T70" fmla="*/ 94 w 167"/>
                <a:gd name="T71" fmla="*/ 21 h 22"/>
                <a:gd name="T72" fmla="*/ 85 w 167"/>
                <a:gd name="T73" fmla="*/ 18 h 22"/>
                <a:gd name="T74" fmla="*/ 76 w 167"/>
                <a:gd name="T75" fmla="*/ 16 h 22"/>
                <a:gd name="T76" fmla="*/ 69 w 167"/>
                <a:gd name="T77" fmla="*/ 16 h 22"/>
                <a:gd name="T78" fmla="*/ 61 w 167"/>
                <a:gd name="T79" fmla="*/ 16 h 22"/>
                <a:gd name="T80" fmla="*/ 55 w 167"/>
                <a:gd name="T81" fmla="*/ 14 h 22"/>
                <a:gd name="T82" fmla="*/ 48 w 167"/>
                <a:gd name="T83" fmla="*/ 14 h 22"/>
                <a:gd name="T84" fmla="*/ 42 w 167"/>
                <a:gd name="T85" fmla="*/ 11 h 22"/>
                <a:gd name="T86" fmla="*/ 38 w 167"/>
                <a:gd name="T87" fmla="*/ 11 h 22"/>
                <a:gd name="T88" fmla="*/ 34 w 167"/>
                <a:gd name="T89" fmla="*/ 11 h 22"/>
                <a:gd name="T90" fmla="*/ 31 w 167"/>
                <a:gd name="T91" fmla="*/ 7 h 22"/>
                <a:gd name="T92" fmla="*/ 26 w 167"/>
                <a:gd name="T93" fmla="*/ 7 h 22"/>
                <a:gd name="T94" fmla="*/ 20 w 167"/>
                <a:gd name="T95" fmla="*/ 7 h 22"/>
                <a:gd name="T96" fmla="*/ 19 w 167"/>
                <a:gd name="T97" fmla="*/ 4 h 22"/>
                <a:gd name="T98" fmla="*/ 17 w 167"/>
                <a:gd name="T99" fmla="*/ 2 h 22"/>
                <a:gd name="T100" fmla="*/ 17 w 167"/>
                <a:gd name="T101" fmla="*/ 0 h 22"/>
                <a:gd name="T102" fmla="*/ 17 w 167"/>
                <a:gd name="T103" fmla="*/ 0 h 2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67"/>
                <a:gd name="T157" fmla="*/ 0 h 22"/>
                <a:gd name="T158" fmla="*/ 167 w 167"/>
                <a:gd name="T159" fmla="*/ 22 h 22"/>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67" h="22">
                  <a:moveTo>
                    <a:pt x="17" y="0"/>
                  </a:moveTo>
                  <a:lnTo>
                    <a:pt x="15" y="2"/>
                  </a:lnTo>
                  <a:lnTo>
                    <a:pt x="13" y="4"/>
                  </a:lnTo>
                  <a:lnTo>
                    <a:pt x="11" y="7"/>
                  </a:lnTo>
                  <a:lnTo>
                    <a:pt x="9" y="4"/>
                  </a:lnTo>
                  <a:lnTo>
                    <a:pt x="6" y="7"/>
                  </a:lnTo>
                  <a:lnTo>
                    <a:pt x="3" y="7"/>
                  </a:lnTo>
                  <a:lnTo>
                    <a:pt x="0" y="4"/>
                  </a:lnTo>
                  <a:lnTo>
                    <a:pt x="9" y="7"/>
                  </a:lnTo>
                  <a:lnTo>
                    <a:pt x="12" y="7"/>
                  </a:lnTo>
                  <a:lnTo>
                    <a:pt x="15" y="9"/>
                  </a:lnTo>
                  <a:lnTo>
                    <a:pt x="23" y="11"/>
                  </a:lnTo>
                  <a:lnTo>
                    <a:pt x="32" y="11"/>
                  </a:lnTo>
                  <a:lnTo>
                    <a:pt x="42" y="14"/>
                  </a:lnTo>
                  <a:lnTo>
                    <a:pt x="51" y="16"/>
                  </a:lnTo>
                  <a:lnTo>
                    <a:pt x="63" y="16"/>
                  </a:lnTo>
                  <a:lnTo>
                    <a:pt x="74" y="18"/>
                  </a:lnTo>
                  <a:lnTo>
                    <a:pt x="85" y="18"/>
                  </a:lnTo>
                  <a:lnTo>
                    <a:pt x="97" y="18"/>
                  </a:lnTo>
                  <a:lnTo>
                    <a:pt x="109" y="18"/>
                  </a:lnTo>
                  <a:lnTo>
                    <a:pt x="120" y="21"/>
                  </a:lnTo>
                  <a:lnTo>
                    <a:pt x="131" y="16"/>
                  </a:lnTo>
                  <a:lnTo>
                    <a:pt x="140" y="16"/>
                  </a:lnTo>
                  <a:lnTo>
                    <a:pt x="150" y="14"/>
                  </a:lnTo>
                  <a:lnTo>
                    <a:pt x="159" y="9"/>
                  </a:lnTo>
                  <a:lnTo>
                    <a:pt x="166" y="2"/>
                  </a:lnTo>
                  <a:lnTo>
                    <a:pt x="162" y="7"/>
                  </a:lnTo>
                  <a:lnTo>
                    <a:pt x="159" y="9"/>
                  </a:lnTo>
                  <a:lnTo>
                    <a:pt x="153" y="11"/>
                  </a:lnTo>
                  <a:lnTo>
                    <a:pt x="145" y="14"/>
                  </a:lnTo>
                  <a:lnTo>
                    <a:pt x="135" y="18"/>
                  </a:lnTo>
                  <a:lnTo>
                    <a:pt x="126" y="16"/>
                  </a:lnTo>
                  <a:lnTo>
                    <a:pt x="120" y="21"/>
                  </a:lnTo>
                  <a:lnTo>
                    <a:pt x="110" y="18"/>
                  </a:lnTo>
                  <a:lnTo>
                    <a:pt x="102" y="21"/>
                  </a:lnTo>
                  <a:lnTo>
                    <a:pt x="94" y="21"/>
                  </a:lnTo>
                  <a:lnTo>
                    <a:pt x="85" y="18"/>
                  </a:lnTo>
                  <a:lnTo>
                    <a:pt x="76" y="16"/>
                  </a:lnTo>
                  <a:lnTo>
                    <a:pt x="69" y="16"/>
                  </a:lnTo>
                  <a:lnTo>
                    <a:pt x="61" y="16"/>
                  </a:lnTo>
                  <a:lnTo>
                    <a:pt x="55" y="14"/>
                  </a:lnTo>
                  <a:lnTo>
                    <a:pt x="48" y="14"/>
                  </a:lnTo>
                  <a:lnTo>
                    <a:pt x="42" y="11"/>
                  </a:lnTo>
                  <a:lnTo>
                    <a:pt x="38" y="11"/>
                  </a:lnTo>
                  <a:lnTo>
                    <a:pt x="34" y="11"/>
                  </a:lnTo>
                  <a:lnTo>
                    <a:pt x="31" y="7"/>
                  </a:lnTo>
                  <a:lnTo>
                    <a:pt x="26" y="7"/>
                  </a:lnTo>
                  <a:lnTo>
                    <a:pt x="20" y="7"/>
                  </a:lnTo>
                  <a:lnTo>
                    <a:pt x="19" y="4"/>
                  </a:lnTo>
                  <a:lnTo>
                    <a:pt x="17" y="2"/>
                  </a:lnTo>
                  <a:lnTo>
                    <a:pt x="17" y="0"/>
                  </a:lnTo>
                </a:path>
              </a:pathLst>
            </a:custGeom>
            <a:solidFill>
              <a:srgbClr val="FFFFFF"/>
            </a:solidFill>
            <a:ln w="12700" cap="rnd">
              <a:noFill/>
              <a:round/>
              <a:headEnd/>
              <a:tailEnd/>
            </a:ln>
          </p:spPr>
          <p:txBody>
            <a:bodyPr/>
            <a:lstStyle/>
            <a:p>
              <a:endParaRPr lang="en-GB"/>
            </a:p>
          </p:txBody>
        </p:sp>
        <p:sp>
          <p:nvSpPr>
            <p:cNvPr id="20660" name="Freeform 179"/>
            <p:cNvSpPr>
              <a:spLocks/>
            </p:cNvSpPr>
            <p:nvPr/>
          </p:nvSpPr>
          <p:spPr bwMode="auto">
            <a:xfrm>
              <a:off x="2848" y="2663"/>
              <a:ext cx="167" cy="22"/>
            </a:xfrm>
            <a:custGeom>
              <a:avLst/>
              <a:gdLst>
                <a:gd name="T0" fmla="*/ 17 w 167"/>
                <a:gd name="T1" fmla="*/ 0 h 22"/>
                <a:gd name="T2" fmla="*/ 15 w 167"/>
                <a:gd name="T3" fmla="*/ 2 h 22"/>
                <a:gd name="T4" fmla="*/ 13 w 167"/>
                <a:gd name="T5" fmla="*/ 4 h 22"/>
                <a:gd name="T6" fmla="*/ 11 w 167"/>
                <a:gd name="T7" fmla="*/ 7 h 22"/>
                <a:gd name="T8" fmla="*/ 9 w 167"/>
                <a:gd name="T9" fmla="*/ 4 h 22"/>
                <a:gd name="T10" fmla="*/ 6 w 167"/>
                <a:gd name="T11" fmla="*/ 7 h 22"/>
                <a:gd name="T12" fmla="*/ 3 w 167"/>
                <a:gd name="T13" fmla="*/ 7 h 22"/>
                <a:gd name="T14" fmla="*/ 0 w 167"/>
                <a:gd name="T15" fmla="*/ 4 h 22"/>
                <a:gd name="T16" fmla="*/ 9 w 167"/>
                <a:gd name="T17" fmla="*/ 7 h 22"/>
                <a:gd name="T18" fmla="*/ 12 w 167"/>
                <a:gd name="T19" fmla="*/ 7 h 22"/>
                <a:gd name="T20" fmla="*/ 15 w 167"/>
                <a:gd name="T21" fmla="*/ 9 h 22"/>
                <a:gd name="T22" fmla="*/ 23 w 167"/>
                <a:gd name="T23" fmla="*/ 11 h 22"/>
                <a:gd name="T24" fmla="*/ 32 w 167"/>
                <a:gd name="T25" fmla="*/ 11 h 22"/>
                <a:gd name="T26" fmla="*/ 42 w 167"/>
                <a:gd name="T27" fmla="*/ 14 h 22"/>
                <a:gd name="T28" fmla="*/ 51 w 167"/>
                <a:gd name="T29" fmla="*/ 16 h 22"/>
                <a:gd name="T30" fmla="*/ 63 w 167"/>
                <a:gd name="T31" fmla="*/ 16 h 22"/>
                <a:gd name="T32" fmla="*/ 74 w 167"/>
                <a:gd name="T33" fmla="*/ 18 h 22"/>
                <a:gd name="T34" fmla="*/ 85 w 167"/>
                <a:gd name="T35" fmla="*/ 18 h 22"/>
                <a:gd name="T36" fmla="*/ 97 w 167"/>
                <a:gd name="T37" fmla="*/ 18 h 22"/>
                <a:gd name="T38" fmla="*/ 109 w 167"/>
                <a:gd name="T39" fmla="*/ 18 h 22"/>
                <a:gd name="T40" fmla="*/ 120 w 167"/>
                <a:gd name="T41" fmla="*/ 21 h 22"/>
                <a:gd name="T42" fmla="*/ 131 w 167"/>
                <a:gd name="T43" fmla="*/ 16 h 22"/>
                <a:gd name="T44" fmla="*/ 140 w 167"/>
                <a:gd name="T45" fmla="*/ 16 h 22"/>
                <a:gd name="T46" fmla="*/ 150 w 167"/>
                <a:gd name="T47" fmla="*/ 14 h 22"/>
                <a:gd name="T48" fmla="*/ 159 w 167"/>
                <a:gd name="T49" fmla="*/ 9 h 22"/>
                <a:gd name="T50" fmla="*/ 166 w 167"/>
                <a:gd name="T51" fmla="*/ 2 h 22"/>
                <a:gd name="T52" fmla="*/ 162 w 167"/>
                <a:gd name="T53" fmla="*/ 7 h 22"/>
                <a:gd name="T54" fmla="*/ 159 w 167"/>
                <a:gd name="T55" fmla="*/ 9 h 22"/>
                <a:gd name="T56" fmla="*/ 153 w 167"/>
                <a:gd name="T57" fmla="*/ 11 h 22"/>
                <a:gd name="T58" fmla="*/ 145 w 167"/>
                <a:gd name="T59" fmla="*/ 14 h 22"/>
                <a:gd name="T60" fmla="*/ 135 w 167"/>
                <a:gd name="T61" fmla="*/ 18 h 22"/>
                <a:gd name="T62" fmla="*/ 126 w 167"/>
                <a:gd name="T63" fmla="*/ 16 h 22"/>
                <a:gd name="T64" fmla="*/ 120 w 167"/>
                <a:gd name="T65" fmla="*/ 21 h 22"/>
                <a:gd name="T66" fmla="*/ 110 w 167"/>
                <a:gd name="T67" fmla="*/ 18 h 22"/>
                <a:gd name="T68" fmla="*/ 102 w 167"/>
                <a:gd name="T69" fmla="*/ 21 h 22"/>
                <a:gd name="T70" fmla="*/ 94 w 167"/>
                <a:gd name="T71" fmla="*/ 21 h 22"/>
                <a:gd name="T72" fmla="*/ 85 w 167"/>
                <a:gd name="T73" fmla="*/ 18 h 22"/>
                <a:gd name="T74" fmla="*/ 76 w 167"/>
                <a:gd name="T75" fmla="*/ 16 h 22"/>
                <a:gd name="T76" fmla="*/ 69 w 167"/>
                <a:gd name="T77" fmla="*/ 16 h 22"/>
                <a:gd name="T78" fmla="*/ 61 w 167"/>
                <a:gd name="T79" fmla="*/ 16 h 22"/>
                <a:gd name="T80" fmla="*/ 55 w 167"/>
                <a:gd name="T81" fmla="*/ 14 h 22"/>
                <a:gd name="T82" fmla="*/ 48 w 167"/>
                <a:gd name="T83" fmla="*/ 14 h 22"/>
                <a:gd name="T84" fmla="*/ 42 w 167"/>
                <a:gd name="T85" fmla="*/ 11 h 22"/>
                <a:gd name="T86" fmla="*/ 38 w 167"/>
                <a:gd name="T87" fmla="*/ 11 h 22"/>
                <a:gd name="T88" fmla="*/ 34 w 167"/>
                <a:gd name="T89" fmla="*/ 11 h 22"/>
                <a:gd name="T90" fmla="*/ 31 w 167"/>
                <a:gd name="T91" fmla="*/ 7 h 22"/>
                <a:gd name="T92" fmla="*/ 26 w 167"/>
                <a:gd name="T93" fmla="*/ 7 h 22"/>
                <a:gd name="T94" fmla="*/ 20 w 167"/>
                <a:gd name="T95" fmla="*/ 7 h 22"/>
                <a:gd name="T96" fmla="*/ 19 w 167"/>
                <a:gd name="T97" fmla="*/ 4 h 22"/>
                <a:gd name="T98" fmla="*/ 17 w 167"/>
                <a:gd name="T99" fmla="*/ 2 h 22"/>
                <a:gd name="T100" fmla="*/ 17 w 167"/>
                <a:gd name="T101" fmla="*/ 0 h 22"/>
                <a:gd name="T102" fmla="*/ 17 w 167"/>
                <a:gd name="T103" fmla="*/ 0 h 22"/>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67"/>
                <a:gd name="T157" fmla="*/ 0 h 22"/>
                <a:gd name="T158" fmla="*/ 167 w 167"/>
                <a:gd name="T159" fmla="*/ 22 h 22"/>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67" h="22">
                  <a:moveTo>
                    <a:pt x="17" y="0"/>
                  </a:moveTo>
                  <a:lnTo>
                    <a:pt x="15" y="2"/>
                  </a:lnTo>
                  <a:lnTo>
                    <a:pt x="13" y="4"/>
                  </a:lnTo>
                  <a:lnTo>
                    <a:pt x="11" y="7"/>
                  </a:lnTo>
                  <a:lnTo>
                    <a:pt x="9" y="4"/>
                  </a:lnTo>
                  <a:lnTo>
                    <a:pt x="6" y="7"/>
                  </a:lnTo>
                  <a:lnTo>
                    <a:pt x="3" y="7"/>
                  </a:lnTo>
                  <a:lnTo>
                    <a:pt x="0" y="4"/>
                  </a:lnTo>
                  <a:lnTo>
                    <a:pt x="9" y="7"/>
                  </a:lnTo>
                  <a:lnTo>
                    <a:pt x="12" y="7"/>
                  </a:lnTo>
                  <a:lnTo>
                    <a:pt x="15" y="9"/>
                  </a:lnTo>
                  <a:lnTo>
                    <a:pt x="23" y="11"/>
                  </a:lnTo>
                  <a:lnTo>
                    <a:pt x="32" y="11"/>
                  </a:lnTo>
                  <a:lnTo>
                    <a:pt x="42" y="14"/>
                  </a:lnTo>
                  <a:lnTo>
                    <a:pt x="51" y="16"/>
                  </a:lnTo>
                  <a:lnTo>
                    <a:pt x="63" y="16"/>
                  </a:lnTo>
                  <a:lnTo>
                    <a:pt x="74" y="18"/>
                  </a:lnTo>
                  <a:lnTo>
                    <a:pt x="85" y="18"/>
                  </a:lnTo>
                  <a:lnTo>
                    <a:pt x="97" y="18"/>
                  </a:lnTo>
                  <a:lnTo>
                    <a:pt x="109" y="18"/>
                  </a:lnTo>
                  <a:lnTo>
                    <a:pt x="120" y="21"/>
                  </a:lnTo>
                  <a:lnTo>
                    <a:pt x="131" y="16"/>
                  </a:lnTo>
                  <a:lnTo>
                    <a:pt x="140" y="16"/>
                  </a:lnTo>
                  <a:lnTo>
                    <a:pt x="150" y="14"/>
                  </a:lnTo>
                  <a:lnTo>
                    <a:pt x="159" y="9"/>
                  </a:lnTo>
                  <a:lnTo>
                    <a:pt x="166" y="2"/>
                  </a:lnTo>
                  <a:lnTo>
                    <a:pt x="162" y="7"/>
                  </a:lnTo>
                  <a:lnTo>
                    <a:pt x="159" y="9"/>
                  </a:lnTo>
                  <a:lnTo>
                    <a:pt x="153" y="11"/>
                  </a:lnTo>
                  <a:lnTo>
                    <a:pt x="145" y="14"/>
                  </a:lnTo>
                  <a:lnTo>
                    <a:pt x="135" y="18"/>
                  </a:lnTo>
                  <a:lnTo>
                    <a:pt x="126" y="16"/>
                  </a:lnTo>
                  <a:lnTo>
                    <a:pt x="120" y="21"/>
                  </a:lnTo>
                  <a:lnTo>
                    <a:pt x="110" y="18"/>
                  </a:lnTo>
                  <a:lnTo>
                    <a:pt x="102" y="21"/>
                  </a:lnTo>
                  <a:lnTo>
                    <a:pt x="94" y="21"/>
                  </a:lnTo>
                  <a:lnTo>
                    <a:pt x="85" y="18"/>
                  </a:lnTo>
                  <a:lnTo>
                    <a:pt x="76" y="16"/>
                  </a:lnTo>
                  <a:lnTo>
                    <a:pt x="69" y="16"/>
                  </a:lnTo>
                  <a:lnTo>
                    <a:pt x="61" y="16"/>
                  </a:lnTo>
                  <a:lnTo>
                    <a:pt x="55" y="14"/>
                  </a:lnTo>
                  <a:lnTo>
                    <a:pt x="48" y="14"/>
                  </a:lnTo>
                  <a:lnTo>
                    <a:pt x="42" y="11"/>
                  </a:lnTo>
                  <a:lnTo>
                    <a:pt x="38" y="11"/>
                  </a:lnTo>
                  <a:lnTo>
                    <a:pt x="34" y="11"/>
                  </a:lnTo>
                  <a:lnTo>
                    <a:pt x="31" y="7"/>
                  </a:lnTo>
                  <a:lnTo>
                    <a:pt x="26" y="7"/>
                  </a:lnTo>
                  <a:lnTo>
                    <a:pt x="20" y="7"/>
                  </a:lnTo>
                  <a:lnTo>
                    <a:pt x="19" y="4"/>
                  </a:lnTo>
                  <a:lnTo>
                    <a:pt x="17" y="2"/>
                  </a:lnTo>
                  <a:lnTo>
                    <a:pt x="17" y="0"/>
                  </a:lnTo>
                </a:path>
              </a:pathLst>
            </a:custGeom>
            <a:noFill/>
            <a:ln w="12700" cap="rnd">
              <a:solidFill>
                <a:srgbClr val="FFFFFF"/>
              </a:solidFill>
              <a:round/>
              <a:headEnd/>
              <a:tailEnd/>
            </a:ln>
          </p:spPr>
          <p:txBody>
            <a:bodyPr/>
            <a:lstStyle/>
            <a:p>
              <a:endParaRPr lang="en-GB"/>
            </a:p>
          </p:txBody>
        </p:sp>
        <p:sp>
          <p:nvSpPr>
            <p:cNvPr id="20661" name="Freeform 180"/>
            <p:cNvSpPr>
              <a:spLocks/>
            </p:cNvSpPr>
            <p:nvPr/>
          </p:nvSpPr>
          <p:spPr bwMode="auto">
            <a:xfrm>
              <a:off x="2836" y="2660"/>
              <a:ext cx="20" cy="29"/>
            </a:xfrm>
            <a:custGeom>
              <a:avLst/>
              <a:gdLst>
                <a:gd name="T0" fmla="*/ 0 w 20"/>
                <a:gd name="T1" fmla="*/ 25 h 29"/>
                <a:gd name="T2" fmla="*/ 14 w 20"/>
                <a:gd name="T3" fmla="*/ 28 h 29"/>
                <a:gd name="T4" fmla="*/ 15 w 20"/>
                <a:gd name="T5" fmla="*/ 28 h 29"/>
                <a:gd name="T6" fmla="*/ 17 w 20"/>
                <a:gd name="T7" fmla="*/ 26 h 29"/>
                <a:gd name="T8" fmla="*/ 19 w 20"/>
                <a:gd name="T9" fmla="*/ 24 h 29"/>
                <a:gd name="T10" fmla="*/ 14 w 20"/>
                <a:gd name="T11" fmla="*/ 21 h 29"/>
                <a:gd name="T12" fmla="*/ 15 w 20"/>
                <a:gd name="T13" fmla="*/ 20 h 29"/>
                <a:gd name="T14" fmla="*/ 13 w 20"/>
                <a:gd name="T15" fmla="*/ 0 h 29"/>
                <a:gd name="T16" fmla="*/ 0 60000 65536"/>
                <a:gd name="T17" fmla="*/ 0 60000 65536"/>
                <a:gd name="T18" fmla="*/ 0 60000 65536"/>
                <a:gd name="T19" fmla="*/ 0 60000 65536"/>
                <a:gd name="T20" fmla="*/ 0 60000 65536"/>
                <a:gd name="T21" fmla="*/ 0 60000 65536"/>
                <a:gd name="T22" fmla="*/ 0 60000 65536"/>
                <a:gd name="T23" fmla="*/ 0 60000 65536"/>
                <a:gd name="T24" fmla="*/ 0 w 20"/>
                <a:gd name="T25" fmla="*/ 0 h 29"/>
                <a:gd name="T26" fmla="*/ 20 w 20"/>
                <a:gd name="T27" fmla="*/ 29 h 2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 h="29">
                  <a:moveTo>
                    <a:pt x="0" y="25"/>
                  </a:moveTo>
                  <a:lnTo>
                    <a:pt x="14" y="28"/>
                  </a:lnTo>
                  <a:lnTo>
                    <a:pt x="15" y="28"/>
                  </a:lnTo>
                  <a:lnTo>
                    <a:pt x="17" y="26"/>
                  </a:lnTo>
                  <a:lnTo>
                    <a:pt x="19" y="24"/>
                  </a:lnTo>
                  <a:lnTo>
                    <a:pt x="14" y="21"/>
                  </a:lnTo>
                  <a:lnTo>
                    <a:pt x="15" y="20"/>
                  </a:lnTo>
                  <a:lnTo>
                    <a:pt x="13" y="0"/>
                  </a:lnTo>
                </a:path>
              </a:pathLst>
            </a:custGeom>
            <a:noFill/>
            <a:ln w="12700" cap="rnd">
              <a:solidFill>
                <a:srgbClr val="000000"/>
              </a:solidFill>
              <a:round/>
              <a:headEnd/>
              <a:tailEnd/>
            </a:ln>
          </p:spPr>
          <p:txBody>
            <a:bodyPr/>
            <a:lstStyle/>
            <a:p>
              <a:endParaRPr lang="en-GB"/>
            </a:p>
          </p:txBody>
        </p:sp>
        <p:sp>
          <p:nvSpPr>
            <p:cNvPr id="20662" name="Line 181"/>
            <p:cNvSpPr>
              <a:spLocks noChangeShapeType="1"/>
            </p:cNvSpPr>
            <p:nvPr/>
          </p:nvSpPr>
          <p:spPr bwMode="auto">
            <a:xfrm flipH="1" flipV="1">
              <a:off x="2846" y="2613"/>
              <a:ext cx="42" cy="24"/>
            </a:xfrm>
            <a:prstGeom prst="line">
              <a:avLst/>
            </a:prstGeom>
            <a:noFill/>
            <a:ln w="12700">
              <a:solidFill>
                <a:srgbClr val="000000"/>
              </a:solidFill>
              <a:round/>
              <a:headEnd/>
              <a:tailEnd/>
            </a:ln>
          </p:spPr>
          <p:txBody>
            <a:bodyPr/>
            <a:lstStyle/>
            <a:p>
              <a:endParaRPr lang="en-US"/>
            </a:p>
          </p:txBody>
        </p:sp>
        <p:sp>
          <p:nvSpPr>
            <p:cNvPr id="20663" name="Freeform 182"/>
            <p:cNvSpPr>
              <a:spLocks/>
            </p:cNvSpPr>
            <p:nvPr/>
          </p:nvSpPr>
          <p:spPr bwMode="auto">
            <a:xfrm>
              <a:off x="2870" y="2631"/>
              <a:ext cx="77" cy="22"/>
            </a:xfrm>
            <a:custGeom>
              <a:avLst/>
              <a:gdLst>
                <a:gd name="T0" fmla="*/ 6 w 77"/>
                <a:gd name="T1" fmla="*/ 21 h 22"/>
                <a:gd name="T2" fmla="*/ 4 w 77"/>
                <a:gd name="T3" fmla="*/ 5 h 22"/>
                <a:gd name="T4" fmla="*/ 0 w 77"/>
                <a:gd name="T5" fmla="*/ 1 h 22"/>
                <a:gd name="T6" fmla="*/ 1 w 77"/>
                <a:gd name="T7" fmla="*/ 0 h 22"/>
                <a:gd name="T8" fmla="*/ 4 w 77"/>
                <a:gd name="T9" fmla="*/ 1 h 22"/>
                <a:gd name="T10" fmla="*/ 10 w 77"/>
                <a:gd name="T11" fmla="*/ 5 h 22"/>
                <a:gd name="T12" fmla="*/ 12 w 77"/>
                <a:gd name="T13" fmla="*/ 9 h 22"/>
                <a:gd name="T14" fmla="*/ 16 w 77"/>
                <a:gd name="T15" fmla="*/ 5 h 22"/>
                <a:gd name="T16" fmla="*/ 18 w 77"/>
                <a:gd name="T17" fmla="*/ 7 h 22"/>
                <a:gd name="T18" fmla="*/ 20 w 77"/>
                <a:gd name="T19" fmla="*/ 9 h 22"/>
                <a:gd name="T20" fmla="*/ 23 w 77"/>
                <a:gd name="T21" fmla="*/ 7 h 22"/>
                <a:gd name="T22" fmla="*/ 27 w 77"/>
                <a:gd name="T23" fmla="*/ 11 h 22"/>
                <a:gd name="T24" fmla="*/ 29 w 77"/>
                <a:gd name="T25" fmla="*/ 11 h 22"/>
                <a:gd name="T26" fmla="*/ 32 w 77"/>
                <a:gd name="T27" fmla="*/ 11 h 22"/>
                <a:gd name="T28" fmla="*/ 35 w 77"/>
                <a:gd name="T29" fmla="*/ 13 h 22"/>
                <a:gd name="T30" fmla="*/ 39 w 77"/>
                <a:gd name="T31" fmla="*/ 13 h 22"/>
                <a:gd name="T32" fmla="*/ 44 w 77"/>
                <a:gd name="T33" fmla="*/ 11 h 22"/>
                <a:gd name="T34" fmla="*/ 47 w 77"/>
                <a:gd name="T35" fmla="*/ 11 h 22"/>
                <a:gd name="T36" fmla="*/ 51 w 77"/>
                <a:gd name="T37" fmla="*/ 13 h 22"/>
                <a:gd name="T38" fmla="*/ 55 w 77"/>
                <a:gd name="T39" fmla="*/ 13 h 22"/>
                <a:gd name="T40" fmla="*/ 59 w 77"/>
                <a:gd name="T41" fmla="*/ 13 h 22"/>
                <a:gd name="T42" fmla="*/ 62 w 77"/>
                <a:gd name="T43" fmla="*/ 17 h 22"/>
                <a:gd name="T44" fmla="*/ 65 w 77"/>
                <a:gd name="T45" fmla="*/ 15 h 22"/>
                <a:gd name="T46" fmla="*/ 69 w 77"/>
                <a:gd name="T47" fmla="*/ 17 h 22"/>
                <a:gd name="T48" fmla="*/ 72 w 77"/>
                <a:gd name="T49" fmla="*/ 17 h 22"/>
                <a:gd name="T50" fmla="*/ 76 w 77"/>
                <a:gd name="T51" fmla="*/ 19 h 22"/>
                <a:gd name="T52" fmla="*/ 16 w 77"/>
                <a:gd name="T53" fmla="*/ 11 h 22"/>
                <a:gd name="T54" fmla="*/ 14 w 77"/>
                <a:gd name="T55" fmla="*/ 13 h 22"/>
                <a:gd name="T56" fmla="*/ 12 w 77"/>
                <a:gd name="T57" fmla="*/ 13 h 22"/>
                <a:gd name="T58" fmla="*/ 11 w 77"/>
                <a:gd name="T59" fmla="*/ 13 h 22"/>
                <a:gd name="T60" fmla="*/ 9 w 77"/>
                <a:gd name="T61" fmla="*/ 15 h 22"/>
                <a:gd name="T62" fmla="*/ 8 w 77"/>
                <a:gd name="T63" fmla="*/ 17 h 22"/>
                <a:gd name="T64" fmla="*/ 6 w 77"/>
                <a:gd name="T65" fmla="*/ 17 h 22"/>
                <a:gd name="T66" fmla="*/ 6 w 77"/>
                <a:gd name="T67" fmla="*/ 21 h 22"/>
                <a:gd name="T68" fmla="*/ 6 w 77"/>
                <a:gd name="T69" fmla="*/ 21 h 2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7"/>
                <a:gd name="T106" fmla="*/ 0 h 22"/>
                <a:gd name="T107" fmla="*/ 77 w 77"/>
                <a:gd name="T108" fmla="*/ 22 h 2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7" h="22">
                  <a:moveTo>
                    <a:pt x="6" y="21"/>
                  </a:moveTo>
                  <a:lnTo>
                    <a:pt x="4" y="5"/>
                  </a:lnTo>
                  <a:lnTo>
                    <a:pt x="0" y="1"/>
                  </a:lnTo>
                  <a:lnTo>
                    <a:pt x="1" y="0"/>
                  </a:lnTo>
                  <a:lnTo>
                    <a:pt x="4" y="1"/>
                  </a:lnTo>
                  <a:lnTo>
                    <a:pt x="10" y="5"/>
                  </a:lnTo>
                  <a:lnTo>
                    <a:pt x="12" y="9"/>
                  </a:lnTo>
                  <a:lnTo>
                    <a:pt x="16" y="5"/>
                  </a:lnTo>
                  <a:lnTo>
                    <a:pt x="18" y="7"/>
                  </a:lnTo>
                  <a:lnTo>
                    <a:pt x="20" y="9"/>
                  </a:lnTo>
                  <a:lnTo>
                    <a:pt x="23" y="7"/>
                  </a:lnTo>
                  <a:lnTo>
                    <a:pt x="27" y="11"/>
                  </a:lnTo>
                  <a:lnTo>
                    <a:pt x="29" y="11"/>
                  </a:lnTo>
                  <a:lnTo>
                    <a:pt x="32" y="11"/>
                  </a:lnTo>
                  <a:lnTo>
                    <a:pt x="35" y="13"/>
                  </a:lnTo>
                  <a:lnTo>
                    <a:pt x="39" y="13"/>
                  </a:lnTo>
                  <a:lnTo>
                    <a:pt x="44" y="11"/>
                  </a:lnTo>
                  <a:lnTo>
                    <a:pt x="47" y="11"/>
                  </a:lnTo>
                  <a:lnTo>
                    <a:pt x="51" y="13"/>
                  </a:lnTo>
                  <a:lnTo>
                    <a:pt x="55" y="13"/>
                  </a:lnTo>
                  <a:lnTo>
                    <a:pt x="59" y="13"/>
                  </a:lnTo>
                  <a:lnTo>
                    <a:pt x="62" y="17"/>
                  </a:lnTo>
                  <a:lnTo>
                    <a:pt x="65" y="15"/>
                  </a:lnTo>
                  <a:lnTo>
                    <a:pt x="69" y="17"/>
                  </a:lnTo>
                  <a:lnTo>
                    <a:pt x="72" y="17"/>
                  </a:lnTo>
                  <a:lnTo>
                    <a:pt x="76" y="19"/>
                  </a:lnTo>
                  <a:lnTo>
                    <a:pt x="16" y="11"/>
                  </a:lnTo>
                  <a:lnTo>
                    <a:pt x="14" y="13"/>
                  </a:lnTo>
                  <a:lnTo>
                    <a:pt x="12" y="13"/>
                  </a:lnTo>
                  <a:lnTo>
                    <a:pt x="11" y="13"/>
                  </a:lnTo>
                  <a:lnTo>
                    <a:pt x="9" y="15"/>
                  </a:lnTo>
                  <a:lnTo>
                    <a:pt x="8" y="17"/>
                  </a:lnTo>
                  <a:lnTo>
                    <a:pt x="6" y="17"/>
                  </a:lnTo>
                  <a:lnTo>
                    <a:pt x="6" y="21"/>
                  </a:lnTo>
                </a:path>
              </a:pathLst>
            </a:custGeom>
            <a:solidFill>
              <a:srgbClr val="FFFFFF"/>
            </a:solidFill>
            <a:ln w="12700" cap="rnd">
              <a:noFill/>
              <a:round/>
              <a:headEnd/>
              <a:tailEnd/>
            </a:ln>
          </p:spPr>
          <p:txBody>
            <a:bodyPr/>
            <a:lstStyle/>
            <a:p>
              <a:endParaRPr lang="en-GB"/>
            </a:p>
          </p:txBody>
        </p:sp>
        <p:sp>
          <p:nvSpPr>
            <p:cNvPr id="20664" name="Freeform 183"/>
            <p:cNvSpPr>
              <a:spLocks/>
            </p:cNvSpPr>
            <p:nvPr/>
          </p:nvSpPr>
          <p:spPr bwMode="auto">
            <a:xfrm>
              <a:off x="2870" y="2631"/>
              <a:ext cx="77" cy="22"/>
            </a:xfrm>
            <a:custGeom>
              <a:avLst/>
              <a:gdLst>
                <a:gd name="T0" fmla="*/ 6 w 77"/>
                <a:gd name="T1" fmla="*/ 21 h 22"/>
                <a:gd name="T2" fmla="*/ 4 w 77"/>
                <a:gd name="T3" fmla="*/ 5 h 22"/>
                <a:gd name="T4" fmla="*/ 0 w 77"/>
                <a:gd name="T5" fmla="*/ 1 h 22"/>
                <a:gd name="T6" fmla="*/ 1 w 77"/>
                <a:gd name="T7" fmla="*/ 0 h 22"/>
                <a:gd name="T8" fmla="*/ 4 w 77"/>
                <a:gd name="T9" fmla="*/ 1 h 22"/>
                <a:gd name="T10" fmla="*/ 10 w 77"/>
                <a:gd name="T11" fmla="*/ 5 h 22"/>
                <a:gd name="T12" fmla="*/ 12 w 77"/>
                <a:gd name="T13" fmla="*/ 9 h 22"/>
                <a:gd name="T14" fmla="*/ 16 w 77"/>
                <a:gd name="T15" fmla="*/ 5 h 22"/>
                <a:gd name="T16" fmla="*/ 18 w 77"/>
                <a:gd name="T17" fmla="*/ 7 h 22"/>
                <a:gd name="T18" fmla="*/ 20 w 77"/>
                <a:gd name="T19" fmla="*/ 9 h 22"/>
                <a:gd name="T20" fmla="*/ 23 w 77"/>
                <a:gd name="T21" fmla="*/ 7 h 22"/>
                <a:gd name="T22" fmla="*/ 27 w 77"/>
                <a:gd name="T23" fmla="*/ 11 h 22"/>
                <a:gd name="T24" fmla="*/ 29 w 77"/>
                <a:gd name="T25" fmla="*/ 11 h 22"/>
                <a:gd name="T26" fmla="*/ 32 w 77"/>
                <a:gd name="T27" fmla="*/ 11 h 22"/>
                <a:gd name="T28" fmla="*/ 35 w 77"/>
                <a:gd name="T29" fmla="*/ 13 h 22"/>
                <a:gd name="T30" fmla="*/ 39 w 77"/>
                <a:gd name="T31" fmla="*/ 13 h 22"/>
                <a:gd name="T32" fmla="*/ 44 w 77"/>
                <a:gd name="T33" fmla="*/ 11 h 22"/>
                <a:gd name="T34" fmla="*/ 47 w 77"/>
                <a:gd name="T35" fmla="*/ 11 h 22"/>
                <a:gd name="T36" fmla="*/ 51 w 77"/>
                <a:gd name="T37" fmla="*/ 13 h 22"/>
                <a:gd name="T38" fmla="*/ 55 w 77"/>
                <a:gd name="T39" fmla="*/ 13 h 22"/>
                <a:gd name="T40" fmla="*/ 59 w 77"/>
                <a:gd name="T41" fmla="*/ 13 h 22"/>
                <a:gd name="T42" fmla="*/ 62 w 77"/>
                <a:gd name="T43" fmla="*/ 17 h 22"/>
                <a:gd name="T44" fmla="*/ 65 w 77"/>
                <a:gd name="T45" fmla="*/ 15 h 22"/>
                <a:gd name="T46" fmla="*/ 69 w 77"/>
                <a:gd name="T47" fmla="*/ 17 h 22"/>
                <a:gd name="T48" fmla="*/ 72 w 77"/>
                <a:gd name="T49" fmla="*/ 17 h 22"/>
                <a:gd name="T50" fmla="*/ 76 w 77"/>
                <a:gd name="T51" fmla="*/ 19 h 22"/>
                <a:gd name="T52" fmla="*/ 16 w 77"/>
                <a:gd name="T53" fmla="*/ 11 h 22"/>
                <a:gd name="T54" fmla="*/ 14 w 77"/>
                <a:gd name="T55" fmla="*/ 13 h 22"/>
                <a:gd name="T56" fmla="*/ 12 w 77"/>
                <a:gd name="T57" fmla="*/ 13 h 22"/>
                <a:gd name="T58" fmla="*/ 11 w 77"/>
                <a:gd name="T59" fmla="*/ 13 h 22"/>
                <a:gd name="T60" fmla="*/ 9 w 77"/>
                <a:gd name="T61" fmla="*/ 15 h 22"/>
                <a:gd name="T62" fmla="*/ 8 w 77"/>
                <a:gd name="T63" fmla="*/ 17 h 22"/>
                <a:gd name="T64" fmla="*/ 6 w 77"/>
                <a:gd name="T65" fmla="*/ 17 h 22"/>
                <a:gd name="T66" fmla="*/ 6 w 77"/>
                <a:gd name="T67" fmla="*/ 21 h 22"/>
                <a:gd name="T68" fmla="*/ 6 w 77"/>
                <a:gd name="T69" fmla="*/ 21 h 2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77"/>
                <a:gd name="T106" fmla="*/ 0 h 22"/>
                <a:gd name="T107" fmla="*/ 77 w 77"/>
                <a:gd name="T108" fmla="*/ 22 h 2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77" h="22">
                  <a:moveTo>
                    <a:pt x="6" y="21"/>
                  </a:moveTo>
                  <a:lnTo>
                    <a:pt x="4" y="5"/>
                  </a:lnTo>
                  <a:lnTo>
                    <a:pt x="0" y="1"/>
                  </a:lnTo>
                  <a:lnTo>
                    <a:pt x="1" y="0"/>
                  </a:lnTo>
                  <a:lnTo>
                    <a:pt x="4" y="1"/>
                  </a:lnTo>
                  <a:lnTo>
                    <a:pt x="10" y="5"/>
                  </a:lnTo>
                  <a:lnTo>
                    <a:pt x="12" y="9"/>
                  </a:lnTo>
                  <a:lnTo>
                    <a:pt x="16" y="5"/>
                  </a:lnTo>
                  <a:lnTo>
                    <a:pt x="18" y="7"/>
                  </a:lnTo>
                  <a:lnTo>
                    <a:pt x="20" y="9"/>
                  </a:lnTo>
                  <a:lnTo>
                    <a:pt x="23" y="7"/>
                  </a:lnTo>
                  <a:lnTo>
                    <a:pt x="27" y="11"/>
                  </a:lnTo>
                  <a:lnTo>
                    <a:pt x="29" y="11"/>
                  </a:lnTo>
                  <a:lnTo>
                    <a:pt x="32" y="11"/>
                  </a:lnTo>
                  <a:lnTo>
                    <a:pt x="35" y="13"/>
                  </a:lnTo>
                  <a:lnTo>
                    <a:pt x="39" y="13"/>
                  </a:lnTo>
                  <a:lnTo>
                    <a:pt x="44" y="11"/>
                  </a:lnTo>
                  <a:lnTo>
                    <a:pt x="47" y="11"/>
                  </a:lnTo>
                  <a:lnTo>
                    <a:pt x="51" y="13"/>
                  </a:lnTo>
                  <a:lnTo>
                    <a:pt x="55" y="13"/>
                  </a:lnTo>
                  <a:lnTo>
                    <a:pt x="59" y="13"/>
                  </a:lnTo>
                  <a:lnTo>
                    <a:pt x="62" y="17"/>
                  </a:lnTo>
                  <a:lnTo>
                    <a:pt x="65" y="15"/>
                  </a:lnTo>
                  <a:lnTo>
                    <a:pt x="69" y="17"/>
                  </a:lnTo>
                  <a:lnTo>
                    <a:pt x="72" y="17"/>
                  </a:lnTo>
                  <a:lnTo>
                    <a:pt x="76" y="19"/>
                  </a:lnTo>
                  <a:lnTo>
                    <a:pt x="16" y="11"/>
                  </a:lnTo>
                  <a:lnTo>
                    <a:pt x="14" y="13"/>
                  </a:lnTo>
                  <a:lnTo>
                    <a:pt x="12" y="13"/>
                  </a:lnTo>
                  <a:lnTo>
                    <a:pt x="11" y="13"/>
                  </a:lnTo>
                  <a:lnTo>
                    <a:pt x="9" y="15"/>
                  </a:lnTo>
                  <a:lnTo>
                    <a:pt x="8" y="17"/>
                  </a:lnTo>
                  <a:lnTo>
                    <a:pt x="6" y="17"/>
                  </a:lnTo>
                  <a:lnTo>
                    <a:pt x="6" y="21"/>
                  </a:lnTo>
                </a:path>
              </a:pathLst>
            </a:custGeom>
            <a:noFill/>
            <a:ln w="12700" cap="rnd">
              <a:solidFill>
                <a:srgbClr val="FFFFFF"/>
              </a:solidFill>
              <a:round/>
              <a:headEnd/>
              <a:tailEnd/>
            </a:ln>
          </p:spPr>
          <p:txBody>
            <a:bodyPr/>
            <a:lstStyle/>
            <a:p>
              <a:endParaRPr lang="en-GB"/>
            </a:p>
          </p:txBody>
        </p:sp>
        <p:sp>
          <p:nvSpPr>
            <p:cNvPr id="20665" name="Freeform 184"/>
            <p:cNvSpPr>
              <a:spLocks/>
            </p:cNvSpPr>
            <p:nvPr/>
          </p:nvSpPr>
          <p:spPr bwMode="auto">
            <a:xfrm>
              <a:off x="3001" y="2639"/>
              <a:ext cx="30" cy="33"/>
            </a:xfrm>
            <a:custGeom>
              <a:avLst/>
              <a:gdLst>
                <a:gd name="T0" fmla="*/ 18 w 30"/>
                <a:gd name="T1" fmla="*/ 0 h 33"/>
                <a:gd name="T2" fmla="*/ 22 w 30"/>
                <a:gd name="T3" fmla="*/ 2 h 33"/>
                <a:gd name="T4" fmla="*/ 22 w 30"/>
                <a:gd name="T5" fmla="*/ 4 h 33"/>
                <a:gd name="T6" fmla="*/ 24 w 30"/>
                <a:gd name="T7" fmla="*/ 5 h 33"/>
                <a:gd name="T8" fmla="*/ 25 w 30"/>
                <a:gd name="T9" fmla="*/ 6 h 33"/>
                <a:gd name="T10" fmla="*/ 25 w 30"/>
                <a:gd name="T11" fmla="*/ 8 h 33"/>
                <a:gd name="T12" fmla="*/ 26 w 30"/>
                <a:gd name="T13" fmla="*/ 8 h 33"/>
                <a:gd name="T14" fmla="*/ 27 w 30"/>
                <a:gd name="T15" fmla="*/ 10 h 33"/>
                <a:gd name="T16" fmla="*/ 27 w 30"/>
                <a:gd name="T17" fmla="*/ 12 h 33"/>
                <a:gd name="T18" fmla="*/ 29 w 30"/>
                <a:gd name="T19" fmla="*/ 13 h 33"/>
                <a:gd name="T20" fmla="*/ 27 w 30"/>
                <a:gd name="T21" fmla="*/ 13 h 33"/>
                <a:gd name="T22" fmla="*/ 27 w 30"/>
                <a:gd name="T23" fmla="*/ 17 h 33"/>
                <a:gd name="T24" fmla="*/ 29 w 30"/>
                <a:gd name="T25" fmla="*/ 18 h 33"/>
                <a:gd name="T26" fmla="*/ 27 w 30"/>
                <a:gd name="T27" fmla="*/ 20 h 33"/>
                <a:gd name="T28" fmla="*/ 27 w 30"/>
                <a:gd name="T29" fmla="*/ 21 h 33"/>
                <a:gd name="T30" fmla="*/ 24 w 30"/>
                <a:gd name="T31" fmla="*/ 20 h 33"/>
                <a:gd name="T32" fmla="*/ 24 w 30"/>
                <a:gd name="T33" fmla="*/ 21 h 33"/>
                <a:gd name="T34" fmla="*/ 22 w 30"/>
                <a:gd name="T35" fmla="*/ 22 h 33"/>
                <a:gd name="T36" fmla="*/ 19 w 30"/>
                <a:gd name="T37" fmla="*/ 25 h 33"/>
                <a:gd name="T38" fmla="*/ 18 w 30"/>
                <a:gd name="T39" fmla="*/ 24 h 33"/>
                <a:gd name="T40" fmla="*/ 17 w 30"/>
                <a:gd name="T41" fmla="*/ 25 h 33"/>
                <a:gd name="T42" fmla="*/ 13 w 30"/>
                <a:gd name="T43" fmla="*/ 25 h 33"/>
                <a:gd name="T44" fmla="*/ 13 w 30"/>
                <a:gd name="T45" fmla="*/ 26 h 33"/>
                <a:gd name="T46" fmla="*/ 10 w 30"/>
                <a:gd name="T47" fmla="*/ 28 h 33"/>
                <a:gd name="T48" fmla="*/ 9 w 30"/>
                <a:gd name="T49" fmla="*/ 28 h 33"/>
                <a:gd name="T50" fmla="*/ 6 w 30"/>
                <a:gd name="T51" fmla="*/ 30 h 33"/>
                <a:gd name="T52" fmla="*/ 4 w 30"/>
                <a:gd name="T53" fmla="*/ 30 h 33"/>
                <a:gd name="T54" fmla="*/ 2 w 30"/>
                <a:gd name="T55" fmla="*/ 32 h 33"/>
                <a:gd name="T56" fmla="*/ 0 w 30"/>
                <a:gd name="T57" fmla="*/ 32 h 3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0"/>
                <a:gd name="T88" fmla="*/ 0 h 33"/>
                <a:gd name="T89" fmla="*/ 30 w 30"/>
                <a:gd name="T90" fmla="*/ 33 h 3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0" h="33">
                  <a:moveTo>
                    <a:pt x="18" y="0"/>
                  </a:moveTo>
                  <a:lnTo>
                    <a:pt x="22" y="2"/>
                  </a:lnTo>
                  <a:lnTo>
                    <a:pt x="22" y="4"/>
                  </a:lnTo>
                  <a:lnTo>
                    <a:pt x="24" y="5"/>
                  </a:lnTo>
                  <a:lnTo>
                    <a:pt x="25" y="6"/>
                  </a:lnTo>
                  <a:lnTo>
                    <a:pt x="25" y="8"/>
                  </a:lnTo>
                  <a:lnTo>
                    <a:pt x="26" y="8"/>
                  </a:lnTo>
                  <a:lnTo>
                    <a:pt x="27" y="10"/>
                  </a:lnTo>
                  <a:lnTo>
                    <a:pt x="27" y="12"/>
                  </a:lnTo>
                  <a:lnTo>
                    <a:pt x="29" y="13"/>
                  </a:lnTo>
                  <a:lnTo>
                    <a:pt x="27" y="13"/>
                  </a:lnTo>
                  <a:lnTo>
                    <a:pt x="27" y="17"/>
                  </a:lnTo>
                  <a:lnTo>
                    <a:pt x="29" y="18"/>
                  </a:lnTo>
                  <a:lnTo>
                    <a:pt x="27" y="20"/>
                  </a:lnTo>
                  <a:lnTo>
                    <a:pt x="27" y="21"/>
                  </a:lnTo>
                  <a:lnTo>
                    <a:pt x="24" y="20"/>
                  </a:lnTo>
                  <a:lnTo>
                    <a:pt x="24" y="21"/>
                  </a:lnTo>
                  <a:lnTo>
                    <a:pt x="22" y="22"/>
                  </a:lnTo>
                  <a:lnTo>
                    <a:pt x="19" y="25"/>
                  </a:lnTo>
                  <a:lnTo>
                    <a:pt x="18" y="24"/>
                  </a:lnTo>
                  <a:lnTo>
                    <a:pt x="17" y="25"/>
                  </a:lnTo>
                  <a:lnTo>
                    <a:pt x="13" y="25"/>
                  </a:lnTo>
                  <a:lnTo>
                    <a:pt x="13" y="26"/>
                  </a:lnTo>
                  <a:lnTo>
                    <a:pt x="10" y="28"/>
                  </a:lnTo>
                  <a:lnTo>
                    <a:pt x="9" y="28"/>
                  </a:lnTo>
                  <a:lnTo>
                    <a:pt x="6" y="30"/>
                  </a:lnTo>
                  <a:lnTo>
                    <a:pt x="4" y="30"/>
                  </a:lnTo>
                  <a:lnTo>
                    <a:pt x="2" y="32"/>
                  </a:lnTo>
                  <a:lnTo>
                    <a:pt x="0" y="32"/>
                  </a:lnTo>
                </a:path>
              </a:pathLst>
            </a:custGeom>
            <a:noFill/>
            <a:ln w="12700" cap="rnd">
              <a:solidFill>
                <a:srgbClr val="000000"/>
              </a:solidFill>
              <a:round/>
              <a:headEnd/>
              <a:tailEnd/>
            </a:ln>
          </p:spPr>
          <p:txBody>
            <a:bodyPr/>
            <a:lstStyle/>
            <a:p>
              <a:endParaRPr lang="en-GB"/>
            </a:p>
          </p:txBody>
        </p:sp>
        <p:sp>
          <p:nvSpPr>
            <p:cNvPr id="20666" name="Freeform 185"/>
            <p:cNvSpPr>
              <a:spLocks/>
            </p:cNvSpPr>
            <p:nvPr/>
          </p:nvSpPr>
          <p:spPr bwMode="auto">
            <a:xfrm>
              <a:off x="3014" y="2623"/>
              <a:ext cx="138" cy="51"/>
            </a:xfrm>
            <a:custGeom>
              <a:avLst/>
              <a:gdLst>
                <a:gd name="T0" fmla="*/ 2 w 138"/>
                <a:gd name="T1" fmla="*/ 5 h 51"/>
                <a:gd name="T2" fmla="*/ 4 w 138"/>
                <a:gd name="T3" fmla="*/ 3 h 51"/>
                <a:gd name="T4" fmla="*/ 5 w 138"/>
                <a:gd name="T5" fmla="*/ 2 h 51"/>
                <a:gd name="T6" fmla="*/ 10 w 138"/>
                <a:gd name="T7" fmla="*/ 2 h 51"/>
                <a:gd name="T8" fmla="*/ 16 w 138"/>
                <a:gd name="T9" fmla="*/ 2 h 51"/>
                <a:gd name="T10" fmla="*/ 22 w 138"/>
                <a:gd name="T11" fmla="*/ 0 h 51"/>
                <a:gd name="T12" fmla="*/ 27 w 138"/>
                <a:gd name="T13" fmla="*/ 0 h 51"/>
                <a:gd name="T14" fmla="*/ 33 w 138"/>
                <a:gd name="T15" fmla="*/ 1 h 51"/>
                <a:gd name="T16" fmla="*/ 41 w 138"/>
                <a:gd name="T17" fmla="*/ 1 h 51"/>
                <a:gd name="T18" fmla="*/ 49 w 138"/>
                <a:gd name="T19" fmla="*/ 1 h 51"/>
                <a:gd name="T20" fmla="*/ 56 w 138"/>
                <a:gd name="T21" fmla="*/ 1 h 51"/>
                <a:gd name="T22" fmla="*/ 67 w 138"/>
                <a:gd name="T23" fmla="*/ 2 h 51"/>
                <a:gd name="T24" fmla="*/ 74 w 138"/>
                <a:gd name="T25" fmla="*/ 3 h 51"/>
                <a:gd name="T26" fmla="*/ 82 w 138"/>
                <a:gd name="T27" fmla="*/ 5 h 51"/>
                <a:gd name="T28" fmla="*/ 90 w 138"/>
                <a:gd name="T29" fmla="*/ 7 h 51"/>
                <a:gd name="T30" fmla="*/ 98 w 138"/>
                <a:gd name="T31" fmla="*/ 10 h 51"/>
                <a:gd name="T32" fmla="*/ 106 w 138"/>
                <a:gd name="T33" fmla="*/ 13 h 51"/>
                <a:gd name="T34" fmla="*/ 113 w 138"/>
                <a:gd name="T35" fmla="*/ 15 h 51"/>
                <a:gd name="T36" fmla="*/ 126 w 138"/>
                <a:gd name="T37" fmla="*/ 34 h 51"/>
                <a:gd name="T38" fmla="*/ 137 w 138"/>
                <a:gd name="T39" fmla="*/ 40 h 51"/>
                <a:gd name="T40" fmla="*/ 8 w 138"/>
                <a:gd name="T41" fmla="*/ 50 h 51"/>
                <a:gd name="T42" fmla="*/ 10 w 138"/>
                <a:gd name="T43" fmla="*/ 46 h 51"/>
                <a:gd name="T44" fmla="*/ 0 w 138"/>
                <a:gd name="T45" fmla="*/ 40 h 51"/>
                <a:gd name="T46" fmla="*/ 2 w 138"/>
                <a:gd name="T47" fmla="*/ 5 h 51"/>
                <a:gd name="T48" fmla="*/ 2 w 138"/>
                <a:gd name="T49" fmla="*/ 5 h 5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51"/>
                <a:gd name="T77" fmla="*/ 138 w 138"/>
                <a:gd name="T78" fmla="*/ 51 h 5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51">
                  <a:moveTo>
                    <a:pt x="2" y="5"/>
                  </a:moveTo>
                  <a:lnTo>
                    <a:pt x="4" y="3"/>
                  </a:lnTo>
                  <a:lnTo>
                    <a:pt x="5" y="2"/>
                  </a:lnTo>
                  <a:lnTo>
                    <a:pt x="10" y="2"/>
                  </a:lnTo>
                  <a:lnTo>
                    <a:pt x="16" y="2"/>
                  </a:lnTo>
                  <a:lnTo>
                    <a:pt x="22" y="0"/>
                  </a:lnTo>
                  <a:lnTo>
                    <a:pt x="27" y="0"/>
                  </a:lnTo>
                  <a:lnTo>
                    <a:pt x="33" y="1"/>
                  </a:lnTo>
                  <a:lnTo>
                    <a:pt x="41" y="1"/>
                  </a:lnTo>
                  <a:lnTo>
                    <a:pt x="49" y="1"/>
                  </a:lnTo>
                  <a:lnTo>
                    <a:pt x="56" y="1"/>
                  </a:lnTo>
                  <a:lnTo>
                    <a:pt x="67" y="2"/>
                  </a:lnTo>
                  <a:lnTo>
                    <a:pt x="74" y="3"/>
                  </a:lnTo>
                  <a:lnTo>
                    <a:pt x="82" y="5"/>
                  </a:lnTo>
                  <a:lnTo>
                    <a:pt x="90" y="7"/>
                  </a:lnTo>
                  <a:lnTo>
                    <a:pt x="98" y="10"/>
                  </a:lnTo>
                  <a:lnTo>
                    <a:pt x="106" y="13"/>
                  </a:lnTo>
                  <a:lnTo>
                    <a:pt x="113" y="15"/>
                  </a:lnTo>
                  <a:lnTo>
                    <a:pt x="126" y="34"/>
                  </a:lnTo>
                  <a:lnTo>
                    <a:pt x="137" y="40"/>
                  </a:lnTo>
                  <a:lnTo>
                    <a:pt x="8" y="50"/>
                  </a:lnTo>
                  <a:lnTo>
                    <a:pt x="10" y="46"/>
                  </a:lnTo>
                  <a:lnTo>
                    <a:pt x="0" y="40"/>
                  </a:lnTo>
                  <a:lnTo>
                    <a:pt x="2" y="5"/>
                  </a:lnTo>
                </a:path>
              </a:pathLst>
            </a:custGeom>
            <a:solidFill>
              <a:srgbClr val="FF8800"/>
            </a:solidFill>
            <a:ln w="12700" cap="rnd">
              <a:noFill/>
              <a:round/>
              <a:headEnd/>
              <a:tailEnd/>
            </a:ln>
          </p:spPr>
          <p:txBody>
            <a:bodyPr/>
            <a:lstStyle/>
            <a:p>
              <a:endParaRPr lang="en-GB"/>
            </a:p>
          </p:txBody>
        </p:sp>
        <p:sp>
          <p:nvSpPr>
            <p:cNvPr id="20667" name="Freeform 186"/>
            <p:cNvSpPr>
              <a:spLocks/>
            </p:cNvSpPr>
            <p:nvPr/>
          </p:nvSpPr>
          <p:spPr bwMode="auto">
            <a:xfrm>
              <a:off x="3014" y="2623"/>
              <a:ext cx="138" cy="51"/>
            </a:xfrm>
            <a:custGeom>
              <a:avLst/>
              <a:gdLst>
                <a:gd name="T0" fmla="*/ 2 w 138"/>
                <a:gd name="T1" fmla="*/ 5 h 51"/>
                <a:gd name="T2" fmla="*/ 4 w 138"/>
                <a:gd name="T3" fmla="*/ 3 h 51"/>
                <a:gd name="T4" fmla="*/ 5 w 138"/>
                <a:gd name="T5" fmla="*/ 2 h 51"/>
                <a:gd name="T6" fmla="*/ 10 w 138"/>
                <a:gd name="T7" fmla="*/ 2 h 51"/>
                <a:gd name="T8" fmla="*/ 16 w 138"/>
                <a:gd name="T9" fmla="*/ 2 h 51"/>
                <a:gd name="T10" fmla="*/ 22 w 138"/>
                <a:gd name="T11" fmla="*/ 0 h 51"/>
                <a:gd name="T12" fmla="*/ 27 w 138"/>
                <a:gd name="T13" fmla="*/ 0 h 51"/>
                <a:gd name="T14" fmla="*/ 33 w 138"/>
                <a:gd name="T15" fmla="*/ 1 h 51"/>
                <a:gd name="T16" fmla="*/ 41 w 138"/>
                <a:gd name="T17" fmla="*/ 1 h 51"/>
                <a:gd name="T18" fmla="*/ 49 w 138"/>
                <a:gd name="T19" fmla="*/ 1 h 51"/>
                <a:gd name="T20" fmla="*/ 56 w 138"/>
                <a:gd name="T21" fmla="*/ 1 h 51"/>
                <a:gd name="T22" fmla="*/ 67 w 138"/>
                <a:gd name="T23" fmla="*/ 2 h 51"/>
                <a:gd name="T24" fmla="*/ 74 w 138"/>
                <a:gd name="T25" fmla="*/ 3 h 51"/>
                <a:gd name="T26" fmla="*/ 82 w 138"/>
                <a:gd name="T27" fmla="*/ 5 h 51"/>
                <a:gd name="T28" fmla="*/ 90 w 138"/>
                <a:gd name="T29" fmla="*/ 7 h 51"/>
                <a:gd name="T30" fmla="*/ 98 w 138"/>
                <a:gd name="T31" fmla="*/ 10 h 51"/>
                <a:gd name="T32" fmla="*/ 106 w 138"/>
                <a:gd name="T33" fmla="*/ 13 h 51"/>
                <a:gd name="T34" fmla="*/ 113 w 138"/>
                <a:gd name="T35" fmla="*/ 15 h 51"/>
                <a:gd name="T36" fmla="*/ 126 w 138"/>
                <a:gd name="T37" fmla="*/ 34 h 51"/>
                <a:gd name="T38" fmla="*/ 137 w 138"/>
                <a:gd name="T39" fmla="*/ 40 h 51"/>
                <a:gd name="T40" fmla="*/ 8 w 138"/>
                <a:gd name="T41" fmla="*/ 50 h 51"/>
                <a:gd name="T42" fmla="*/ 10 w 138"/>
                <a:gd name="T43" fmla="*/ 46 h 51"/>
                <a:gd name="T44" fmla="*/ 0 w 138"/>
                <a:gd name="T45" fmla="*/ 40 h 51"/>
                <a:gd name="T46" fmla="*/ 2 w 138"/>
                <a:gd name="T47" fmla="*/ 5 h 51"/>
                <a:gd name="T48" fmla="*/ 2 w 138"/>
                <a:gd name="T49" fmla="*/ 5 h 5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
                <a:gd name="T76" fmla="*/ 0 h 51"/>
                <a:gd name="T77" fmla="*/ 138 w 138"/>
                <a:gd name="T78" fmla="*/ 51 h 5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 h="51">
                  <a:moveTo>
                    <a:pt x="2" y="5"/>
                  </a:moveTo>
                  <a:lnTo>
                    <a:pt x="4" y="3"/>
                  </a:lnTo>
                  <a:lnTo>
                    <a:pt x="5" y="2"/>
                  </a:lnTo>
                  <a:lnTo>
                    <a:pt x="10" y="2"/>
                  </a:lnTo>
                  <a:lnTo>
                    <a:pt x="16" y="2"/>
                  </a:lnTo>
                  <a:lnTo>
                    <a:pt x="22" y="0"/>
                  </a:lnTo>
                  <a:lnTo>
                    <a:pt x="27" y="0"/>
                  </a:lnTo>
                  <a:lnTo>
                    <a:pt x="33" y="1"/>
                  </a:lnTo>
                  <a:lnTo>
                    <a:pt x="41" y="1"/>
                  </a:lnTo>
                  <a:lnTo>
                    <a:pt x="49" y="1"/>
                  </a:lnTo>
                  <a:lnTo>
                    <a:pt x="56" y="1"/>
                  </a:lnTo>
                  <a:lnTo>
                    <a:pt x="67" y="2"/>
                  </a:lnTo>
                  <a:lnTo>
                    <a:pt x="74" y="3"/>
                  </a:lnTo>
                  <a:lnTo>
                    <a:pt x="82" y="5"/>
                  </a:lnTo>
                  <a:lnTo>
                    <a:pt x="90" y="7"/>
                  </a:lnTo>
                  <a:lnTo>
                    <a:pt x="98" y="10"/>
                  </a:lnTo>
                  <a:lnTo>
                    <a:pt x="106" y="13"/>
                  </a:lnTo>
                  <a:lnTo>
                    <a:pt x="113" y="15"/>
                  </a:lnTo>
                  <a:lnTo>
                    <a:pt x="126" y="34"/>
                  </a:lnTo>
                  <a:lnTo>
                    <a:pt x="137" y="40"/>
                  </a:lnTo>
                  <a:lnTo>
                    <a:pt x="8" y="50"/>
                  </a:lnTo>
                  <a:lnTo>
                    <a:pt x="10" y="46"/>
                  </a:lnTo>
                  <a:lnTo>
                    <a:pt x="0" y="40"/>
                  </a:lnTo>
                  <a:lnTo>
                    <a:pt x="2" y="5"/>
                  </a:lnTo>
                </a:path>
              </a:pathLst>
            </a:custGeom>
            <a:noFill/>
            <a:ln w="12700" cap="rnd">
              <a:solidFill>
                <a:srgbClr val="000000"/>
              </a:solidFill>
              <a:round/>
              <a:headEnd/>
              <a:tailEnd/>
            </a:ln>
          </p:spPr>
          <p:txBody>
            <a:bodyPr/>
            <a:lstStyle/>
            <a:p>
              <a:endParaRPr lang="en-GB"/>
            </a:p>
          </p:txBody>
        </p:sp>
        <p:sp>
          <p:nvSpPr>
            <p:cNvPr id="20668" name="Freeform 187"/>
            <p:cNvSpPr>
              <a:spLocks/>
            </p:cNvSpPr>
            <p:nvPr/>
          </p:nvSpPr>
          <p:spPr bwMode="auto">
            <a:xfrm>
              <a:off x="3045" y="2629"/>
              <a:ext cx="30" cy="22"/>
            </a:xfrm>
            <a:custGeom>
              <a:avLst/>
              <a:gdLst>
                <a:gd name="T0" fmla="*/ 1 w 30"/>
                <a:gd name="T1" fmla="*/ 11 h 22"/>
                <a:gd name="T2" fmla="*/ 0 w 30"/>
                <a:gd name="T3" fmla="*/ 8 h 22"/>
                <a:gd name="T4" fmla="*/ 1 w 30"/>
                <a:gd name="T5" fmla="*/ 4 h 22"/>
                <a:gd name="T6" fmla="*/ 1 w 30"/>
                <a:gd name="T7" fmla="*/ 1 h 22"/>
                <a:gd name="T8" fmla="*/ 4 w 30"/>
                <a:gd name="T9" fmla="*/ 6 h 22"/>
                <a:gd name="T10" fmla="*/ 5 w 30"/>
                <a:gd name="T11" fmla="*/ 0 h 22"/>
                <a:gd name="T12" fmla="*/ 9 w 30"/>
                <a:gd name="T13" fmla="*/ 4 h 22"/>
                <a:gd name="T14" fmla="*/ 10 w 30"/>
                <a:gd name="T15" fmla="*/ 4 h 22"/>
                <a:gd name="T16" fmla="*/ 12 w 30"/>
                <a:gd name="T17" fmla="*/ 3 h 22"/>
                <a:gd name="T18" fmla="*/ 15 w 30"/>
                <a:gd name="T19" fmla="*/ 4 h 22"/>
                <a:gd name="T20" fmla="*/ 18 w 30"/>
                <a:gd name="T21" fmla="*/ 6 h 22"/>
                <a:gd name="T22" fmla="*/ 22 w 30"/>
                <a:gd name="T23" fmla="*/ 6 h 22"/>
                <a:gd name="T24" fmla="*/ 24 w 30"/>
                <a:gd name="T25" fmla="*/ 11 h 22"/>
                <a:gd name="T26" fmla="*/ 27 w 30"/>
                <a:gd name="T27" fmla="*/ 12 h 22"/>
                <a:gd name="T28" fmla="*/ 29 w 30"/>
                <a:gd name="T29" fmla="*/ 11 h 22"/>
                <a:gd name="T30" fmla="*/ 29 w 30"/>
                <a:gd name="T31" fmla="*/ 14 h 22"/>
                <a:gd name="T32" fmla="*/ 27 w 30"/>
                <a:gd name="T33" fmla="*/ 17 h 22"/>
                <a:gd name="T34" fmla="*/ 24 w 30"/>
                <a:gd name="T35" fmla="*/ 16 h 22"/>
                <a:gd name="T36" fmla="*/ 25 w 30"/>
                <a:gd name="T37" fmla="*/ 19 h 22"/>
                <a:gd name="T38" fmla="*/ 20 w 30"/>
                <a:gd name="T39" fmla="*/ 17 h 22"/>
                <a:gd name="T40" fmla="*/ 19 w 30"/>
                <a:gd name="T41" fmla="*/ 19 h 22"/>
                <a:gd name="T42" fmla="*/ 16 w 30"/>
                <a:gd name="T43" fmla="*/ 16 h 22"/>
                <a:gd name="T44" fmla="*/ 13 w 30"/>
                <a:gd name="T45" fmla="*/ 21 h 22"/>
                <a:gd name="T46" fmla="*/ 9 w 30"/>
                <a:gd name="T47" fmla="*/ 16 h 22"/>
                <a:gd name="T48" fmla="*/ 5 w 30"/>
                <a:gd name="T49" fmla="*/ 17 h 22"/>
                <a:gd name="T50" fmla="*/ 2 w 30"/>
                <a:gd name="T51" fmla="*/ 12 h 22"/>
                <a:gd name="T52" fmla="*/ 1 w 30"/>
                <a:gd name="T53" fmla="*/ 11 h 22"/>
                <a:gd name="T54" fmla="*/ 1 w 30"/>
                <a:gd name="T55" fmla="*/ 11 h 2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0"/>
                <a:gd name="T85" fmla="*/ 0 h 22"/>
                <a:gd name="T86" fmla="*/ 30 w 30"/>
                <a:gd name="T87" fmla="*/ 22 h 2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0" h="22">
                  <a:moveTo>
                    <a:pt x="1" y="11"/>
                  </a:moveTo>
                  <a:lnTo>
                    <a:pt x="0" y="8"/>
                  </a:lnTo>
                  <a:lnTo>
                    <a:pt x="1" y="4"/>
                  </a:lnTo>
                  <a:lnTo>
                    <a:pt x="1" y="1"/>
                  </a:lnTo>
                  <a:lnTo>
                    <a:pt x="4" y="6"/>
                  </a:lnTo>
                  <a:lnTo>
                    <a:pt x="5" y="0"/>
                  </a:lnTo>
                  <a:lnTo>
                    <a:pt x="9" y="4"/>
                  </a:lnTo>
                  <a:lnTo>
                    <a:pt x="10" y="4"/>
                  </a:lnTo>
                  <a:lnTo>
                    <a:pt x="12" y="3"/>
                  </a:lnTo>
                  <a:lnTo>
                    <a:pt x="15" y="4"/>
                  </a:lnTo>
                  <a:lnTo>
                    <a:pt x="18" y="6"/>
                  </a:lnTo>
                  <a:lnTo>
                    <a:pt x="22" y="6"/>
                  </a:lnTo>
                  <a:lnTo>
                    <a:pt x="24" y="11"/>
                  </a:lnTo>
                  <a:lnTo>
                    <a:pt x="27" y="12"/>
                  </a:lnTo>
                  <a:lnTo>
                    <a:pt x="29" y="11"/>
                  </a:lnTo>
                  <a:lnTo>
                    <a:pt x="29" y="14"/>
                  </a:lnTo>
                  <a:lnTo>
                    <a:pt x="27" y="17"/>
                  </a:lnTo>
                  <a:lnTo>
                    <a:pt x="24" y="16"/>
                  </a:lnTo>
                  <a:lnTo>
                    <a:pt x="25" y="19"/>
                  </a:lnTo>
                  <a:lnTo>
                    <a:pt x="20" y="17"/>
                  </a:lnTo>
                  <a:lnTo>
                    <a:pt x="19" y="19"/>
                  </a:lnTo>
                  <a:lnTo>
                    <a:pt x="16" y="16"/>
                  </a:lnTo>
                  <a:lnTo>
                    <a:pt x="13" y="21"/>
                  </a:lnTo>
                  <a:lnTo>
                    <a:pt x="9" y="16"/>
                  </a:lnTo>
                  <a:lnTo>
                    <a:pt x="5" y="17"/>
                  </a:lnTo>
                  <a:lnTo>
                    <a:pt x="2" y="12"/>
                  </a:lnTo>
                  <a:lnTo>
                    <a:pt x="1" y="11"/>
                  </a:lnTo>
                </a:path>
              </a:pathLst>
            </a:custGeom>
            <a:solidFill>
              <a:srgbClr val="FFFFFF"/>
            </a:solidFill>
            <a:ln w="12700" cap="rnd">
              <a:noFill/>
              <a:round/>
              <a:headEnd/>
              <a:tailEnd/>
            </a:ln>
          </p:spPr>
          <p:txBody>
            <a:bodyPr/>
            <a:lstStyle/>
            <a:p>
              <a:endParaRPr lang="en-GB"/>
            </a:p>
          </p:txBody>
        </p:sp>
        <p:sp>
          <p:nvSpPr>
            <p:cNvPr id="20669" name="Freeform 188"/>
            <p:cNvSpPr>
              <a:spLocks/>
            </p:cNvSpPr>
            <p:nvPr/>
          </p:nvSpPr>
          <p:spPr bwMode="auto">
            <a:xfrm>
              <a:off x="3045" y="2629"/>
              <a:ext cx="30" cy="22"/>
            </a:xfrm>
            <a:custGeom>
              <a:avLst/>
              <a:gdLst>
                <a:gd name="T0" fmla="*/ 1 w 30"/>
                <a:gd name="T1" fmla="*/ 11 h 22"/>
                <a:gd name="T2" fmla="*/ 0 w 30"/>
                <a:gd name="T3" fmla="*/ 8 h 22"/>
                <a:gd name="T4" fmla="*/ 1 w 30"/>
                <a:gd name="T5" fmla="*/ 4 h 22"/>
                <a:gd name="T6" fmla="*/ 1 w 30"/>
                <a:gd name="T7" fmla="*/ 1 h 22"/>
                <a:gd name="T8" fmla="*/ 4 w 30"/>
                <a:gd name="T9" fmla="*/ 6 h 22"/>
                <a:gd name="T10" fmla="*/ 5 w 30"/>
                <a:gd name="T11" fmla="*/ 0 h 22"/>
                <a:gd name="T12" fmla="*/ 9 w 30"/>
                <a:gd name="T13" fmla="*/ 4 h 22"/>
                <a:gd name="T14" fmla="*/ 10 w 30"/>
                <a:gd name="T15" fmla="*/ 4 h 22"/>
                <a:gd name="T16" fmla="*/ 12 w 30"/>
                <a:gd name="T17" fmla="*/ 3 h 22"/>
                <a:gd name="T18" fmla="*/ 15 w 30"/>
                <a:gd name="T19" fmla="*/ 4 h 22"/>
                <a:gd name="T20" fmla="*/ 18 w 30"/>
                <a:gd name="T21" fmla="*/ 6 h 22"/>
                <a:gd name="T22" fmla="*/ 22 w 30"/>
                <a:gd name="T23" fmla="*/ 6 h 22"/>
                <a:gd name="T24" fmla="*/ 24 w 30"/>
                <a:gd name="T25" fmla="*/ 11 h 22"/>
                <a:gd name="T26" fmla="*/ 27 w 30"/>
                <a:gd name="T27" fmla="*/ 12 h 22"/>
                <a:gd name="T28" fmla="*/ 29 w 30"/>
                <a:gd name="T29" fmla="*/ 11 h 22"/>
                <a:gd name="T30" fmla="*/ 29 w 30"/>
                <a:gd name="T31" fmla="*/ 14 h 22"/>
                <a:gd name="T32" fmla="*/ 27 w 30"/>
                <a:gd name="T33" fmla="*/ 17 h 22"/>
                <a:gd name="T34" fmla="*/ 24 w 30"/>
                <a:gd name="T35" fmla="*/ 16 h 22"/>
                <a:gd name="T36" fmla="*/ 25 w 30"/>
                <a:gd name="T37" fmla="*/ 19 h 22"/>
                <a:gd name="T38" fmla="*/ 20 w 30"/>
                <a:gd name="T39" fmla="*/ 17 h 22"/>
                <a:gd name="T40" fmla="*/ 19 w 30"/>
                <a:gd name="T41" fmla="*/ 19 h 22"/>
                <a:gd name="T42" fmla="*/ 16 w 30"/>
                <a:gd name="T43" fmla="*/ 16 h 22"/>
                <a:gd name="T44" fmla="*/ 13 w 30"/>
                <a:gd name="T45" fmla="*/ 21 h 22"/>
                <a:gd name="T46" fmla="*/ 9 w 30"/>
                <a:gd name="T47" fmla="*/ 16 h 22"/>
                <a:gd name="T48" fmla="*/ 5 w 30"/>
                <a:gd name="T49" fmla="*/ 17 h 22"/>
                <a:gd name="T50" fmla="*/ 2 w 30"/>
                <a:gd name="T51" fmla="*/ 12 h 22"/>
                <a:gd name="T52" fmla="*/ 1 w 30"/>
                <a:gd name="T53" fmla="*/ 11 h 22"/>
                <a:gd name="T54" fmla="*/ 1 w 30"/>
                <a:gd name="T55" fmla="*/ 11 h 22"/>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30"/>
                <a:gd name="T85" fmla="*/ 0 h 22"/>
                <a:gd name="T86" fmla="*/ 30 w 30"/>
                <a:gd name="T87" fmla="*/ 22 h 22"/>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30" h="22">
                  <a:moveTo>
                    <a:pt x="1" y="11"/>
                  </a:moveTo>
                  <a:lnTo>
                    <a:pt x="0" y="8"/>
                  </a:lnTo>
                  <a:lnTo>
                    <a:pt x="1" y="4"/>
                  </a:lnTo>
                  <a:lnTo>
                    <a:pt x="1" y="1"/>
                  </a:lnTo>
                  <a:lnTo>
                    <a:pt x="4" y="6"/>
                  </a:lnTo>
                  <a:lnTo>
                    <a:pt x="5" y="0"/>
                  </a:lnTo>
                  <a:lnTo>
                    <a:pt x="9" y="4"/>
                  </a:lnTo>
                  <a:lnTo>
                    <a:pt x="10" y="4"/>
                  </a:lnTo>
                  <a:lnTo>
                    <a:pt x="12" y="3"/>
                  </a:lnTo>
                  <a:lnTo>
                    <a:pt x="15" y="4"/>
                  </a:lnTo>
                  <a:lnTo>
                    <a:pt x="18" y="6"/>
                  </a:lnTo>
                  <a:lnTo>
                    <a:pt x="22" y="6"/>
                  </a:lnTo>
                  <a:lnTo>
                    <a:pt x="24" y="11"/>
                  </a:lnTo>
                  <a:lnTo>
                    <a:pt x="27" y="12"/>
                  </a:lnTo>
                  <a:lnTo>
                    <a:pt x="29" y="11"/>
                  </a:lnTo>
                  <a:lnTo>
                    <a:pt x="29" y="14"/>
                  </a:lnTo>
                  <a:lnTo>
                    <a:pt x="27" y="17"/>
                  </a:lnTo>
                  <a:lnTo>
                    <a:pt x="24" y="16"/>
                  </a:lnTo>
                  <a:lnTo>
                    <a:pt x="25" y="19"/>
                  </a:lnTo>
                  <a:lnTo>
                    <a:pt x="20" y="17"/>
                  </a:lnTo>
                  <a:lnTo>
                    <a:pt x="19" y="19"/>
                  </a:lnTo>
                  <a:lnTo>
                    <a:pt x="16" y="16"/>
                  </a:lnTo>
                  <a:lnTo>
                    <a:pt x="13" y="21"/>
                  </a:lnTo>
                  <a:lnTo>
                    <a:pt x="9" y="16"/>
                  </a:lnTo>
                  <a:lnTo>
                    <a:pt x="5" y="17"/>
                  </a:lnTo>
                  <a:lnTo>
                    <a:pt x="2" y="12"/>
                  </a:lnTo>
                  <a:lnTo>
                    <a:pt x="1" y="11"/>
                  </a:lnTo>
                </a:path>
              </a:pathLst>
            </a:custGeom>
            <a:noFill/>
            <a:ln w="12700" cap="rnd">
              <a:solidFill>
                <a:srgbClr val="FFFFFF"/>
              </a:solidFill>
              <a:round/>
              <a:headEnd/>
              <a:tailEnd/>
            </a:ln>
          </p:spPr>
          <p:txBody>
            <a:bodyPr/>
            <a:lstStyle/>
            <a:p>
              <a:endParaRPr lang="en-GB"/>
            </a:p>
          </p:txBody>
        </p:sp>
        <p:sp>
          <p:nvSpPr>
            <p:cNvPr id="20670" name="Freeform 189"/>
            <p:cNvSpPr>
              <a:spLocks/>
            </p:cNvSpPr>
            <p:nvPr/>
          </p:nvSpPr>
          <p:spPr bwMode="auto">
            <a:xfrm>
              <a:off x="3009" y="2660"/>
              <a:ext cx="154" cy="32"/>
            </a:xfrm>
            <a:custGeom>
              <a:avLst/>
              <a:gdLst>
                <a:gd name="T0" fmla="*/ 86 w 154"/>
                <a:gd name="T1" fmla="*/ 29 h 32"/>
                <a:gd name="T2" fmla="*/ 99 w 154"/>
                <a:gd name="T3" fmla="*/ 29 h 32"/>
                <a:gd name="T4" fmla="*/ 113 w 154"/>
                <a:gd name="T5" fmla="*/ 28 h 32"/>
                <a:gd name="T6" fmla="*/ 124 w 154"/>
                <a:gd name="T7" fmla="*/ 22 h 32"/>
                <a:gd name="T8" fmla="*/ 134 w 154"/>
                <a:gd name="T9" fmla="*/ 21 h 32"/>
                <a:gd name="T10" fmla="*/ 143 w 154"/>
                <a:gd name="T11" fmla="*/ 17 h 32"/>
                <a:gd name="T12" fmla="*/ 148 w 154"/>
                <a:gd name="T13" fmla="*/ 13 h 32"/>
                <a:gd name="T14" fmla="*/ 153 w 154"/>
                <a:gd name="T15" fmla="*/ 9 h 32"/>
                <a:gd name="T16" fmla="*/ 150 w 154"/>
                <a:gd name="T17" fmla="*/ 8 h 32"/>
                <a:gd name="T18" fmla="*/ 148 w 154"/>
                <a:gd name="T19" fmla="*/ 4 h 32"/>
                <a:gd name="T20" fmla="*/ 142 w 154"/>
                <a:gd name="T21" fmla="*/ 2 h 32"/>
                <a:gd name="T22" fmla="*/ 134 w 154"/>
                <a:gd name="T23" fmla="*/ 2 h 32"/>
                <a:gd name="T24" fmla="*/ 124 w 154"/>
                <a:gd name="T25" fmla="*/ 1 h 32"/>
                <a:gd name="T26" fmla="*/ 111 w 154"/>
                <a:gd name="T27" fmla="*/ 1 h 32"/>
                <a:gd name="T28" fmla="*/ 98 w 154"/>
                <a:gd name="T29" fmla="*/ 0 h 32"/>
                <a:gd name="T30" fmla="*/ 83 w 154"/>
                <a:gd name="T31" fmla="*/ 2 h 32"/>
                <a:gd name="T32" fmla="*/ 69 w 154"/>
                <a:gd name="T33" fmla="*/ 4 h 32"/>
                <a:gd name="T34" fmla="*/ 61 w 154"/>
                <a:gd name="T35" fmla="*/ 4 h 32"/>
                <a:gd name="T36" fmla="*/ 47 w 154"/>
                <a:gd name="T37" fmla="*/ 4 h 32"/>
                <a:gd name="T38" fmla="*/ 33 w 154"/>
                <a:gd name="T39" fmla="*/ 5 h 32"/>
                <a:gd name="T40" fmla="*/ 23 w 154"/>
                <a:gd name="T41" fmla="*/ 6 h 32"/>
                <a:gd name="T42" fmla="*/ 12 w 154"/>
                <a:gd name="T43" fmla="*/ 9 h 32"/>
                <a:gd name="T44" fmla="*/ 5 w 154"/>
                <a:gd name="T45" fmla="*/ 12 h 32"/>
                <a:gd name="T46" fmla="*/ 1 w 154"/>
                <a:gd name="T47" fmla="*/ 13 h 32"/>
                <a:gd name="T48" fmla="*/ 0 w 154"/>
                <a:gd name="T49" fmla="*/ 16 h 32"/>
                <a:gd name="T50" fmla="*/ 4 w 154"/>
                <a:gd name="T51" fmla="*/ 18 h 32"/>
                <a:gd name="T52" fmla="*/ 10 w 154"/>
                <a:gd name="T53" fmla="*/ 20 h 32"/>
                <a:gd name="T54" fmla="*/ 18 w 154"/>
                <a:gd name="T55" fmla="*/ 24 h 32"/>
                <a:gd name="T56" fmla="*/ 30 w 154"/>
                <a:gd name="T57" fmla="*/ 24 h 32"/>
                <a:gd name="T58" fmla="*/ 42 w 154"/>
                <a:gd name="T59" fmla="*/ 26 h 32"/>
                <a:gd name="T60" fmla="*/ 54 w 154"/>
                <a:gd name="T61" fmla="*/ 28 h 32"/>
                <a:gd name="T62" fmla="*/ 69 w 154"/>
                <a:gd name="T63" fmla="*/ 29 h 32"/>
                <a:gd name="T64" fmla="*/ 84 w 154"/>
                <a:gd name="T65" fmla="*/ 31 h 3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4"/>
                <a:gd name="T100" fmla="*/ 0 h 32"/>
                <a:gd name="T101" fmla="*/ 154 w 154"/>
                <a:gd name="T102" fmla="*/ 32 h 3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4" h="32">
                  <a:moveTo>
                    <a:pt x="84" y="31"/>
                  </a:moveTo>
                  <a:lnTo>
                    <a:pt x="86" y="29"/>
                  </a:lnTo>
                  <a:lnTo>
                    <a:pt x="92" y="29"/>
                  </a:lnTo>
                  <a:lnTo>
                    <a:pt x="99" y="29"/>
                  </a:lnTo>
                  <a:lnTo>
                    <a:pt x="105" y="26"/>
                  </a:lnTo>
                  <a:lnTo>
                    <a:pt x="113" y="28"/>
                  </a:lnTo>
                  <a:lnTo>
                    <a:pt x="119" y="25"/>
                  </a:lnTo>
                  <a:lnTo>
                    <a:pt x="124" y="22"/>
                  </a:lnTo>
                  <a:lnTo>
                    <a:pt x="129" y="21"/>
                  </a:lnTo>
                  <a:lnTo>
                    <a:pt x="134" y="21"/>
                  </a:lnTo>
                  <a:lnTo>
                    <a:pt x="139" y="16"/>
                  </a:lnTo>
                  <a:lnTo>
                    <a:pt x="143" y="17"/>
                  </a:lnTo>
                  <a:lnTo>
                    <a:pt x="146" y="14"/>
                  </a:lnTo>
                  <a:lnTo>
                    <a:pt x="148" y="13"/>
                  </a:lnTo>
                  <a:lnTo>
                    <a:pt x="151" y="10"/>
                  </a:lnTo>
                  <a:lnTo>
                    <a:pt x="153" y="9"/>
                  </a:lnTo>
                  <a:lnTo>
                    <a:pt x="151" y="6"/>
                  </a:lnTo>
                  <a:lnTo>
                    <a:pt x="150" y="8"/>
                  </a:lnTo>
                  <a:lnTo>
                    <a:pt x="150" y="6"/>
                  </a:lnTo>
                  <a:lnTo>
                    <a:pt x="148" y="4"/>
                  </a:lnTo>
                  <a:lnTo>
                    <a:pt x="144" y="4"/>
                  </a:lnTo>
                  <a:lnTo>
                    <a:pt x="142" y="2"/>
                  </a:lnTo>
                  <a:lnTo>
                    <a:pt x="137" y="1"/>
                  </a:lnTo>
                  <a:lnTo>
                    <a:pt x="134" y="2"/>
                  </a:lnTo>
                  <a:lnTo>
                    <a:pt x="128" y="1"/>
                  </a:lnTo>
                  <a:lnTo>
                    <a:pt x="124" y="1"/>
                  </a:lnTo>
                  <a:lnTo>
                    <a:pt x="118" y="1"/>
                  </a:lnTo>
                  <a:lnTo>
                    <a:pt x="111" y="1"/>
                  </a:lnTo>
                  <a:lnTo>
                    <a:pt x="105" y="2"/>
                  </a:lnTo>
                  <a:lnTo>
                    <a:pt x="98" y="0"/>
                  </a:lnTo>
                  <a:lnTo>
                    <a:pt x="92" y="1"/>
                  </a:lnTo>
                  <a:lnTo>
                    <a:pt x="83" y="2"/>
                  </a:lnTo>
                  <a:lnTo>
                    <a:pt x="76" y="2"/>
                  </a:lnTo>
                  <a:lnTo>
                    <a:pt x="69" y="4"/>
                  </a:lnTo>
                  <a:lnTo>
                    <a:pt x="64" y="2"/>
                  </a:lnTo>
                  <a:lnTo>
                    <a:pt x="61" y="4"/>
                  </a:lnTo>
                  <a:lnTo>
                    <a:pt x="55" y="4"/>
                  </a:lnTo>
                  <a:lnTo>
                    <a:pt x="47" y="4"/>
                  </a:lnTo>
                  <a:lnTo>
                    <a:pt x="40" y="4"/>
                  </a:lnTo>
                  <a:lnTo>
                    <a:pt x="33" y="5"/>
                  </a:lnTo>
                  <a:lnTo>
                    <a:pt x="27" y="6"/>
                  </a:lnTo>
                  <a:lnTo>
                    <a:pt x="23" y="6"/>
                  </a:lnTo>
                  <a:lnTo>
                    <a:pt x="17" y="8"/>
                  </a:lnTo>
                  <a:lnTo>
                    <a:pt x="12" y="9"/>
                  </a:lnTo>
                  <a:lnTo>
                    <a:pt x="9" y="8"/>
                  </a:lnTo>
                  <a:lnTo>
                    <a:pt x="5" y="12"/>
                  </a:lnTo>
                  <a:lnTo>
                    <a:pt x="3" y="12"/>
                  </a:lnTo>
                  <a:lnTo>
                    <a:pt x="1" y="13"/>
                  </a:lnTo>
                  <a:lnTo>
                    <a:pt x="0" y="14"/>
                  </a:lnTo>
                  <a:lnTo>
                    <a:pt x="0" y="16"/>
                  </a:lnTo>
                  <a:lnTo>
                    <a:pt x="2" y="17"/>
                  </a:lnTo>
                  <a:lnTo>
                    <a:pt x="4" y="18"/>
                  </a:lnTo>
                  <a:lnTo>
                    <a:pt x="5" y="20"/>
                  </a:lnTo>
                  <a:lnTo>
                    <a:pt x="10" y="20"/>
                  </a:lnTo>
                  <a:lnTo>
                    <a:pt x="15" y="21"/>
                  </a:lnTo>
                  <a:lnTo>
                    <a:pt x="18" y="24"/>
                  </a:lnTo>
                  <a:lnTo>
                    <a:pt x="25" y="24"/>
                  </a:lnTo>
                  <a:lnTo>
                    <a:pt x="30" y="24"/>
                  </a:lnTo>
                  <a:lnTo>
                    <a:pt x="34" y="26"/>
                  </a:lnTo>
                  <a:lnTo>
                    <a:pt x="42" y="26"/>
                  </a:lnTo>
                  <a:lnTo>
                    <a:pt x="48" y="28"/>
                  </a:lnTo>
                  <a:lnTo>
                    <a:pt x="54" y="28"/>
                  </a:lnTo>
                  <a:lnTo>
                    <a:pt x="62" y="29"/>
                  </a:lnTo>
                  <a:lnTo>
                    <a:pt x="69" y="29"/>
                  </a:lnTo>
                  <a:lnTo>
                    <a:pt x="76" y="31"/>
                  </a:lnTo>
                  <a:lnTo>
                    <a:pt x="84" y="31"/>
                  </a:lnTo>
                </a:path>
              </a:pathLst>
            </a:custGeom>
            <a:solidFill>
              <a:srgbClr val="ABABAB"/>
            </a:solidFill>
            <a:ln w="12700" cap="rnd">
              <a:noFill/>
              <a:round/>
              <a:headEnd/>
              <a:tailEnd/>
            </a:ln>
          </p:spPr>
          <p:txBody>
            <a:bodyPr/>
            <a:lstStyle/>
            <a:p>
              <a:endParaRPr lang="en-GB"/>
            </a:p>
          </p:txBody>
        </p:sp>
        <p:sp>
          <p:nvSpPr>
            <p:cNvPr id="20671" name="Freeform 190"/>
            <p:cNvSpPr>
              <a:spLocks/>
            </p:cNvSpPr>
            <p:nvPr/>
          </p:nvSpPr>
          <p:spPr bwMode="auto">
            <a:xfrm>
              <a:off x="3009" y="2660"/>
              <a:ext cx="154" cy="32"/>
            </a:xfrm>
            <a:custGeom>
              <a:avLst/>
              <a:gdLst>
                <a:gd name="T0" fmla="*/ 86 w 154"/>
                <a:gd name="T1" fmla="*/ 29 h 32"/>
                <a:gd name="T2" fmla="*/ 99 w 154"/>
                <a:gd name="T3" fmla="*/ 29 h 32"/>
                <a:gd name="T4" fmla="*/ 113 w 154"/>
                <a:gd name="T5" fmla="*/ 28 h 32"/>
                <a:gd name="T6" fmla="*/ 124 w 154"/>
                <a:gd name="T7" fmla="*/ 22 h 32"/>
                <a:gd name="T8" fmla="*/ 134 w 154"/>
                <a:gd name="T9" fmla="*/ 21 h 32"/>
                <a:gd name="T10" fmla="*/ 143 w 154"/>
                <a:gd name="T11" fmla="*/ 17 h 32"/>
                <a:gd name="T12" fmla="*/ 148 w 154"/>
                <a:gd name="T13" fmla="*/ 13 h 32"/>
                <a:gd name="T14" fmla="*/ 153 w 154"/>
                <a:gd name="T15" fmla="*/ 9 h 32"/>
                <a:gd name="T16" fmla="*/ 150 w 154"/>
                <a:gd name="T17" fmla="*/ 8 h 32"/>
                <a:gd name="T18" fmla="*/ 148 w 154"/>
                <a:gd name="T19" fmla="*/ 4 h 32"/>
                <a:gd name="T20" fmla="*/ 142 w 154"/>
                <a:gd name="T21" fmla="*/ 2 h 32"/>
                <a:gd name="T22" fmla="*/ 134 w 154"/>
                <a:gd name="T23" fmla="*/ 2 h 32"/>
                <a:gd name="T24" fmla="*/ 124 w 154"/>
                <a:gd name="T25" fmla="*/ 1 h 32"/>
                <a:gd name="T26" fmla="*/ 111 w 154"/>
                <a:gd name="T27" fmla="*/ 1 h 32"/>
                <a:gd name="T28" fmla="*/ 98 w 154"/>
                <a:gd name="T29" fmla="*/ 0 h 32"/>
                <a:gd name="T30" fmla="*/ 83 w 154"/>
                <a:gd name="T31" fmla="*/ 2 h 32"/>
                <a:gd name="T32" fmla="*/ 69 w 154"/>
                <a:gd name="T33" fmla="*/ 4 h 32"/>
                <a:gd name="T34" fmla="*/ 61 w 154"/>
                <a:gd name="T35" fmla="*/ 4 h 32"/>
                <a:gd name="T36" fmla="*/ 47 w 154"/>
                <a:gd name="T37" fmla="*/ 4 h 32"/>
                <a:gd name="T38" fmla="*/ 33 w 154"/>
                <a:gd name="T39" fmla="*/ 5 h 32"/>
                <a:gd name="T40" fmla="*/ 23 w 154"/>
                <a:gd name="T41" fmla="*/ 6 h 32"/>
                <a:gd name="T42" fmla="*/ 12 w 154"/>
                <a:gd name="T43" fmla="*/ 9 h 32"/>
                <a:gd name="T44" fmla="*/ 5 w 154"/>
                <a:gd name="T45" fmla="*/ 12 h 32"/>
                <a:gd name="T46" fmla="*/ 1 w 154"/>
                <a:gd name="T47" fmla="*/ 13 h 32"/>
                <a:gd name="T48" fmla="*/ 0 w 154"/>
                <a:gd name="T49" fmla="*/ 16 h 32"/>
                <a:gd name="T50" fmla="*/ 4 w 154"/>
                <a:gd name="T51" fmla="*/ 18 h 32"/>
                <a:gd name="T52" fmla="*/ 10 w 154"/>
                <a:gd name="T53" fmla="*/ 20 h 32"/>
                <a:gd name="T54" fmla="*/ 18 w 154"/>
                <a:gd name="T55" fmla="*/ 24 h 32"/>
                <a:gd name="T56" fmla="*/ 30 w 154"/>
                <a:gd name="T57" fmla="*/ 24 h 32"/>
                <a:gd name="T58" fmla="*/ 42 w 154"/>
                <a:gd name="T59" fmla="*/ 26 h 32"/>
                <a:gd name="T60" fmla="*/ 54 w 154"/>
                <a:gd name="T61" fmla="*/ 28 h 32"/>
                <a:gd name="T62" fmla="*/ 69 w 154"/>
                <a:gd name="T63" fmla="*/ 29 h 32"/>
                <a:gd name="T64" fmla="*/ 84 w 154"/>
                <a:gd name="T65" fmla="*/ 31 h 3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4"/>
                <a:gd name="T100" fmla="*/ 0 h 32"/>
                <a:gd name="T101" fmla="*/ 154 w 154"/>
                <a:gd name="T102" fmla="*/ 32 h 3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4" h="32">
                  <a:moveTo>
                    <a:pt x="84" y="31"/>
                  </a:moveTo>
                  <a:lnTo>
                    <a:pt x="86" y="29"/>
                  </a:lnTo>
                  <a:lnTo>
                    <a:pt x="92" y="29"/>
                  </a:lnTo>
                  <a:lnTo>
                    <a:pt x="99" y="29"/>
                  </a:lnTo>
                  <a:lnTo>
                    <a:pt x="105" y="26"/>
                  </a:lnTo>
                  <a:lnTo>
                    <a:pt x="113" y="28"/>
                  </a:lnTo>
                  <a:lnTo>
                    <a:pt x="119" y="25"/>
                  </a:lnTo>
                  <a:lnTo>
                    <a:pt x="124" y="22"/>
                  </a:lnTo>
                  <a:lnTo>
                    <a:pt x="129" y="21"/>
                  </a:lnTo>
                  <a:lnTo>
                    <a:pt x="134" y="21"/>
                  </a:lnTo>
                  <a:lnTo>
                    <a:pt x="139" y="16"/>
                  </a:lnTo>
                  <a:lnTo>
                    <a:pt x="143" y="17"/>
                  </a:lnTo>
                  <a:lnTo>
                    <a:pt x="146" y="14"/>
                  </a:lnTo>
                  <a:lnTo>
                    <a:pt x="148" y="13"/>
                  </a:lnTo>
                  <a:lnTo>
                    <a:pt x="151" y="10"/>
                  </a:lnTo>
                  <a:lnTo>
                    <a:pt x="153" y="9"/>
                  </a:lnTo>
                  <a:lnTo>
                    <a:pt x="151" y="6"/>
                  </a:lnTo>
                  <a:lnTo>
                    <a:pt x="150" y="8"/>
                  </a:lnTo>
                  <a:lnTo>
                    <a:pt x="150" y="6"/>
                  </a:lnTo>
                  <a:lnTo>
                    <a:pt x="148" y="4"/>
                  </a:lnTo>
                  <a:lnTo>
                    <a:pt x="144" y="4"/>
                  </a:lnTo>
                  <a:lnTo>
                    <a:pt x="142" y="2"/>
                  </a:lnTo>
                  <a:lnTo>
                    <a:pt x="137" y="1"/>
                  </a:lnTo>
                  <a:lnTo>
                    <a:pt x="134" y="2"/>
                  </a:lnTo>
                  <a:lnTo>
                    <a:pt x="128" y="1"/>
                  </a:lnTo>
                  <a:lnTo>
                    <a:pt x="124" y="1"/>
                  </a:lnTo>
                  <a:lnTo>
                    <a:pt x="118" y="1"/>
                  </a:lnTo>
                  <a:lnTo>
                    <a:pt x="111" y="1"/>
                  </a:lnTo>
                  <a:lnTo>
                    <a:pt x="105" y="2"/>
                  </a:lnTo>
                  <a:lnTo>
                    <a:pt x="98" y="0"/>
                  </a:lnTo>
                  <a:lnTo>
                    <a:pt x="92" y="1"/>
                  </a:lnTo>
                  <a:lnTo>
                    <a:pt x="83" y="2"/>
                  </a:lnTo>
                  <a:lnTo>
                    <a:pt x="76" y="2"/>
                  </a:lnTo>
                  <a:lnTo>
                    <a:pt x="69" y="4"/>
                  </a:lnTo>
                  <a:lnTo>
                    <a:pt x="64" y="2"/>
                  </a:lnTo>
                  <a:lnTo>
                    <a:pt x="61" y="4"/>
                  </a:lnTo>
                  <a:lnTo>
                    <a:pt x="55" y="4"/>
                  </a:lnTo>
                  <a:lnTo>
                    <a:pt x="47" y="4"/>
                  </a:lnTo>
                  <a:lnTo>
                    <a:pt x="40" y="4"/>
                  </a:lnTo>
                  <a:lnTo>
                    <a:pt x="33" y="5"/>
                  </a:lnTo>
                  <a:lnTo>
                    <a:pt x="27" y="6"/>
                  </a:lnTo>
                  <a:lnTo>
                    <a:pt x="23" y="6"/>
                  </a:lnTo>
                  <a:lnTo>
                    <a:pt x="17" y="8"/>
                  </a:lnTo>
                  <a:lnTo>
                    <a:pt x="12" y="9"/>
                  </a:lnTo>
                  <a:lnTo>
                    <a:pt x="9" y="8"/>
                  </a:lnTo>
                  <a:lnTo>
                    <a:pt x="5" y="12"/>
                  </a:lnTo>
                  <a:lnTo>
                    <a:pt x="3" y="12"/>
                  </a:lnTo>
                  <a:lnTo>
                    <a:pt x="1" y="13"/>
                  </a:lnTo>
                  <a:lnTo>
                    <a:pt x="0" y="14"/>
                  </a:lnTo>
                  <a:lnTo>
                    <a:pt x="0" y="16"/>
                  </a:lnTo>
                  <a:lnTo>
                    <a:pt x="2" y="17"/>
                  </a:lnTo>
                  <a:lnTo>
                    <a:pt x="4" y="18"/>
                  </a:lnTo>
                  <a:lnTo>
                    <a:pt x="5" y="20"/>
                  </a:lnTo>
                  <a:lnTo>
                    <a:pt x="10" y="20"/>
                  </a:lnTo>
                  <a:lnTo>
                    <a:pt x="15" y="21"/>
                  </a:lnTo>
                  <a:lnTo>
                    <a:pt x="18" y="24"/>
                  </a:lnTo>
                  <a:lnTo>
                    <a:pt x="25" y="24"/>
                  </a:lnTo>
                  <a:lnTo>
                    <a:pt x="30" y="24"/>
                  </a:lnTo>
                  <a:lnTo>
                    <a:pt x="34" y="26"/>
                  </a:lnTo>
                  <a:lnTo>
                    <a:pt x="42" y="26"/>
                  </a:lnTo>
                  <a:lnTo>
                    <a:pt x="48" y="28"/>
                  </a:lnTo>
                  <a:lnTo>
                    <a:pt x="54" y="28"/>
                  </a:lnTo>
                  <a:lnTo>
                    <a:pt x="62" y="29"/>
                  </a:lnTo>
                  <a:lnTo>
                    <a:pt x="69" y="29"/>
                  </a:lnTo>
                  <a:lnTo>
                    <a:pt x="76" y="31"/>
                  </a:lnTo>
                  <a:lnTo>
                    <a:pt x="84" y="31"/>
                  </a:lnTo>
                </a:path>
              </a:pathLst>
            </a:custGeom>
            <a:noFill/>
            <a:ln w="12700" cap="rnd">
              <a:solidFill>
                <a:srgbClr val="000000"/>
              </a:solidFill>
              <a:round/>
              <a:headEnd/>
              <a:tailEnd/>
            </a:ln>
          </p:spPr>
          <p:txBody>
            <a:bodyPr/>
            <a:lstStyle/>
            <a:p>
              <a:endParaRPr lang="en-GB"/>
            </a:p>
          </p:txBody>
        </p:sp>
        <p:sp>
          <p:nvSpPr>
            <p:cNvPr id="20672" name="Freeform 191"/>
            <p:cNvSpPr>
              <a:spLocks/>
            </p:cNvSpPr>
            <p:nvPr/>
          </p:nvSpPr>
          <p:spPr bwMode="auto">
            <a:xfrm>
              <a:off x="3011" y="2666"/>
              <a:ext cx="150" cy="22"/>
            </a:xfrm>
            <a:custGeom>
              <a:avLst/>
              <a:gdLst>
                <a:gd name="T0" fmla="*/ 0 w 150"/>
                <a:gd name="T1" fmla="*/ 21 h 22"/>
                <a:gd name="T2" fmla="*/ 1 w 150"/>
                <a:gd name="T3" fmla="*/ 21 h 22"/>
                <a:gd name="T4" fmla="*/ 1 w 150"/>
                <a:gd name="T5" fmla="*/ 18 h 22"/>
                <a:gd name="T6" fmla="*/ 2 w 150"/>
                <a:gd name="T7" fmla="*/ 16 h 22"/>
                <a:gd name="T8" fmla="*/ 5 w 150"/>
                <a:gd name="T9" fmla="*/ 18 h 22"/>
                <a:gd name="T10" fmla="*/ 8 w 150"/>
                <a:gd name="T11" fmla="*/ 16 h 22"/>
                <a:gd name="T12" fmla="*/ 11 w 150"/>
                <a:gd name="T13" fmla="*/ 14 h 22"/>
                <a:gd name="T14" fmla="*/ 16 w 150"/>
                <a:gd name="T15" fmla="*/ 14 h 22"/>
                <a:gd name="T16" fmla="*/ 20 w 150"/>
                <a:gd name="T17" fmla="*/ 11 h 22"/>
                <a:gd name="T18" fmla="*/ 25 w 150"/>
                <a:gd name="T19" fmla="*/ 11 h 22"/>
                <a:gd name="T20" fmla="*/ 31 w 150"/>
                <a:gd name="T21" fmla="*/ 11 h 22"/>
                <a:gd name="T22" fmla="*/ 36 w 150"/>
                <a:gd name="T23" fmla="*/ 9 h 22"/>
                <a:gd name="T24" fmla="*/ 44 w 150"/>
                <a:gd name="T25" fmla="*/ 9 h 22"/>
                <a:gd name="T26" fmla="*/ 48 w 150"/>
                <a:gd name="T27" fmla="*/ 7 h 22"/>
                <a:gd name="T28" fmla="*/ 55 w 150"/>
                <a:gd name="T29" fmla="*/ 7 h 22"/>
                <a:gd name="T30" fmla="*/ 61 w 150"/>
                <a:gd name="T31" fmla="*/ 7 h 22"/>
                <a:gd name="T32" fmla="*/ 68 w 150"/>
                <a:gd name="T33" fmla="*/ 4 h 22"/>
                <a:gd name="T34" fmla="*/ 75 w 150"/>
                <a:gd name="T35" fmla="*/ 4 h 22"/>
                <a:gd name="T36" fmla="*/ 81 w 150"/>
                <a:gd name="T37" fmla="*/ 4 h 22"/>
                <a:gd name="T38" fmla="*/ 88 w 150"/>
                <a:gd name="T39" fmla="*/ 2 h 22"/>
                <a:gd name="T40" fmla="*/ 94 w 150"/>
                <a:gd name="T41" fmla="*/ 2 h 22"/>
                <a:gd name="T42" fmla="*/ 101 w 150"/>
                <a:gd name="T43" fmla="*/ 0 h 22"/>
                <a:gd name="T44" fmla="*/ 108 w 150"/>
                <a:gd name="T45" fmla="*/ 2 h 22"/>
                <a:gd name="T46" fmla="*/ 114 w 150"/>
                <a:gd name="T47" fmla="*/ 0 h 22"/>
                <a:gd name="T48" fmla="*/ 118 w 150"/>
                <a:gd name="T49" fmla="*/ 0 h 22"/>
                <a:gd name="T50" fmla="*/ 124 w 150"/>
                <a:gd name="T51" fmla="*/ 2 h 22"/>
                <a:gd name="T52" fmla="*/ 129 w 150"/>
                <a:gd name="T53" fmla="*/ 2 h 22"/>
                <a:gd name="T54" fmla="*/ 132 w 150"/>
                <a:gd name="T55" fmla="*/ 2 h 22"/>
                <a:gd name="T56" fmla="*/ 137 w 150"/>
                <a:gd name="T57" fmla="*/ 0 h 22"/>
                <a:gd name="T58" fmla="*/ 142 w 150"/>
                <a:gd name="T59" fmla="*/ 2 h 22"/>
                <a:gd name="T60" fmla="*/ 145 w 150"/>
                <a:gd name="T61" fmla="*/ 4 h 22"/>
                <a:gd name="T62" fmla="*/ 147 w 150"/>
                <a:gd name="T63" fmla="*/ 7 h 22"/>
                <a:gd name="T64" fmla="*/ 149 w 150"/>
                <a:gd name="T65" fmla="*/ 7 h 2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0"/>
                <a:gd name="T100" fmla="*/ 0 h 22"/>
                <a:gd name="T101" fmla="*/ 150 w 150"/>
                <a:gd name="T102" fmla="*/ 22 h 2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0" h="22">
                  <a:moveTo>
                    <a:pt x="0" y="21"/>
                  </a:moveTo>
                  <a:lnTo>
                    <a:pt x="1" y="21"/>
                  </a:lnTo>
                  <a:lnTo>
                    <a:pt x="1" y="18"/>
                  </a:lnTo>
                  <a:lnTo>
                    <a:pt x="2" y="16"/>
                  </a:lnTo>
                  <a:lnTo>
                    <a:pt x="5" y="18"/>
                  </a:lnTo>
                  <a:lnTo>
                    <a:pt x="8" y="16"/>
                  </a:lnTo>
                  <a:lnTo>
                    <a:pt x="11" y="14"/>
                  </a:lnTo>
                  <a:lnTo>
                    <a:pt x="16" y="14"/>
                  </a:lnTo>
                  <a:lnTo>
                    <a:pt x="20" y="11"/>
                  </a:lnTo>
                  <a:lnTo>
                    <a:pt x="25" y="11"/>
                  </a:lnTo>
                  <a:lnTo>
                    <a:pt x="31" y="11"/>
                  </a:lnTo>
                  <a:lnTo>
                    <a:pt x="36" y="9"/>
                  </a:lnTo>
                  <a:lnTo>
                    <a:pt x="44" y="9"/>
                  </a:lnTo>
                  <a:lnTo>
                    <a:pt x="48" y="7"/>
                  </a:lnTo>
                  <a:lnTo>
                    <a:pt x="55" y="7"/>
                  </a:lnTo>
                  <a:lnTo>
                    <a:pt x="61" y="7"/>
                  </a:lnTo>
                  <a:lnTo>
                    <a:pt x="68" y="4"/>
                  </a:lnTo>
                  <a:lnTo>
                    <a:pt x="75" y="4"/>
                  </a:lnTo>
                  <a:lnTo>
                    <a:pt x="81" y="4"/>
                  </a:lnTo>
                  <a:lnTo>
                    <a:pt x="88" y="2"/>
                  </a:lnTo>
                  <a:lnTo>
                    <a:pt x="94" y="2"/>
                  </a:lnTo>
                  <a:lnTo>
                    <a:pt x="101" y="0"/>
                  </a:lnTo>
                  <a:lnTo>
                    <a:pt x="108" y="2"/>
                  </a:lnTo>
                  <a:lnTo>
                    <a:pt x="114" y="0"/>
                  </a:lnTo>
                  <a:lnTo>
                    <a:pt x="118" y="0"/>
                  </a:lnTo>
                  <a:lnTo>
                    <a:pt x="124" y="2"/>
                  </a:lnTo>
                  <a:lnTo>
                    <a:pt x="129" y="2"/>
                  </a:lnTo>
                  <a:lnTo>
                    <a:pt x="132" y="2"/>
                  </a:lnTo>
                  <a:lnTo>
                    <a:pt x="137" y="0"/>
                  </a:lnTo>
                  <a:lnTo>
                    <a:pt x="142" y="2"/>
                  </a:lnTo>
                  <a:lnTo>
                    <a:pt x="145" y="4"/>
                  </a:lnTo>
                  <a:lnTo>
                    <a:pt x="147" y="7"/>
                  </a:lnTo>
                  <a:lnTo>
                    <a:pt x="149" y="7"/>
                  </a:lnTo>
                </a:path>
              </a:pathLst>
            </a:custGeom>
            <a:noFill/>
            <a:ln w="12700" cap="rnd">
              <a:solidFill>
                <a:srgbClr val="000000"/>
              </a:solidFill>
              <a:round/>
              <a:headEnd/>
              <a:tailEnd/>
            </a:ln>
          </p:spPr>
          <p:txBody>
            <a:bodyPr/>
            <a:lstStyle/>
            <a:p>
              <a:endParaRPr lang="en-GB"/>
            </a:p>
          </p:txBody>
        </p:sp>
        <p:sp>
          <p:nvSpPr>
            <p:cNvPr id="20673" name="Freeform 192"/>
            <p:cNvSpPr>
              <a:spLocks/>
            </p:cNvSpPr>
            <p:nvPr/>
          </p:nvSpPr>
          <p:spPr bwMode="auto">
            <a:xfrm>
              <a:off x="3028" y="2683"/>
              <a:ext cx="47" cy="36"/>
            </a:xfrm>
            <a:custGeom>
              <a:avLst/>
              <a:gdLst>
                <a:gd name="T0" fmla="*/ 3 w 47"/>
                <a:gd name="T1" fmla="*/ 1 h 36"/>
                <a:gd name="T2" fmla="*/ 0 w 47"/>
                <a:gd name="T3" fmla="*/ 27 h 36"/>
                <a:gd name="T4" fmla="*/ 1 w 47"/>
                <a:gd name="T5" fmla="*/ 29 h 36"/>
                <a:gd name="T6" fmla="*/ 1 w 47"/>
                <a:gd name="T7" fmla="*/ 31 h 36"/>
                <a:gd name="T8" fmla="*/ 5 w 47"/>
                <a:gd name="T9" fmla="*/ 31 h 36"/>
                <a:gd name="T10" fmla="*/ 8 w 47"/>
                <a:gd name="T11" fmla="*/ 32 h 36"/>
                <a:gd name="T12" fmla="*/ 12 w 47"/>
                <a:gd name="T13" fmla="*/ 33 h 36"/>
                <a:gd name="T14" fmla="*/ 16 w 47"/>
                <a:gd name="T15" fmla="*/ 35 h 36"/>
                <a:gd name="T16" fmla="*/ 18 w 47"/>
                <a:gd name="T17" fmla="*/ 33 h 36"/>
                <a:gd name="T18" fmla="*/ 24 w 47"/>
                <a:gd name="T19" fmla="*/ 33 h 36"/>
                <a:gd name="T20" fmla="*/ 27 w 47"/>
                <a:gd name="T21" fmla="*/ 35 h 36"/>
                <a:gd name="T22" fmla="*/ 31 w 47"/>
                <a:gd name="T23" fmla="*/ 35 h 36"/>
                <a:gd name="T24" fmla="*/ 34 w 47"/>
                <a:gd name="T25" fmla="*/ 35 h 36"/>
                <a:gd name="T26" fmla="*/ 37 w 47"/>
                <a:gd name="T27" fmla="*/ 33 h 36"/>
                <a:gd name="T28" fmla="*/ 39 w 47"/>
                <a:gd name="T29" fmla="*/ 35 h 36"/>
                <a:gd name="T30" fmla="*/ 40 w 47"/>
                <a:gd name="T31" fmla="*/ 33 h 36"/>
                <a:gd name="T32" fmla="*/ 41 w 47"/>
                <a:gd name="T33" fmla="*/ 32 h 36"/>
                <a:gd name="T34" fmla="*/ 46 w 47"/>
                <a:gd name="T35" fmla="*/ 5 h 36"/>
                <a:gd name="T36" fmla="*/ 43 w 47"/>
                <a:gd name="T37" fmla="*/ 3 h 36"/>
                <a:gd name="T38" fmla="*/ 41 w 47"/>
                <a:gd name="T39" fmla="*/ 2 h 36"/>
                <a:gd name="T40" fmla="*/ 39 w 47"/>
                <a:gd name="T41" fmla="*/ 2 h 36"/>
                <a:gd name="T42" fmla="*/ 36 w 47"/>
                <a:gd name="T43" fmla="*/ 1 h 36"/>
                <a:gd name="T44" fmla="*/ 32 w 47"/>
                <a:gd name="T45" fmla="*/ 1 h 36"/>
                <a:gd name="T46" fmla="*/ 28 w 47"/>
                <a:gd name="T47" fmla="*/ 1 h 36"/>
                <a:gd name="T48" fmla="*/ 25 w 47"/>
                <a:gd name="T49" fmla="*/ 0 h 36"/>
                <a:gd name="T50" fmla="*/ 21 w 47"/>
                <a:gd name="T51" fmla="*/ 1 h 36"/>
                <a:gd name="T52" fmla="*/ 17 w 47"/>
                <a:gd name="T53" fmla="*/ 0 h 36"/>
                <a:gd name="T54" fmla="*/ 12 w 47"/>
                <a:gd name="T55" fmla="*/ 0 h 36"/>
                <a:gd name="T56" fmla="*/ 10 w 47"/>
                <a:gd name="T57" fmla="*/ 0 h 36"/>
                <a:gd name="T58" fmla="*/ 8 w 47"/>
                <a:gd name="T59" fmla="*/ 0 h 36"/>
                <a:gd name="T60" fmla="*/ 5 w 47"/>
                <a:gd name="T61" fmla="*/ 0 h 36"/>
                <a:gd name="T62" fmla="*/ 3 w 47"/>
                <a:gd name="T63" fmla="*/ 1 h 36"/>
                <a:gd name="T64" fmla="*/ 3 w 47"/>
                <a:gd name="T65" fmla="*/ 1 h 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7"/>
                <a:gd name="T100" fmla="*/ 0 h 36"/>
                <a:gd name="T101" fmla="*/ 47 w 47"/>
                <a:gd name="T102" fmla="*/ 36 h 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7" h="36">
                  <a:moveTo>
                    <a:pt x="3" y="1"/>
                  </a:moveTo>
                  <a:lnTo>
                    <a:pt x="0" y="27"/>
                  </a:lnTo>
                  <a:lnTo>
                    <a:pt x="1" y="29"/>
                  </a:lnTo>
                  <a:lnTo>
                    <a:pt x="1" y="31"/>
                  </a:lnTo>
                  <a:lnTo>
                    <a:pt x="5" y="31"/>
                  </a:lnTo>
                  <a:lnTo>
                    <a:pt x="8" y="32"/>
                  </a:lnTo>
                  <a:lnTo>
                    <a:pt x="12" y="33"/>
                  </a:lnTo>
                  <a:lnTo>
                    <a:pt x="16" y="35"/>
                  </a:lnTo>
                  <a:lnTo>
                    <a:pt x="18" y="33"/>
                  </a:lnTo>
                  <a:lnTo>
                    <a:pt x="24" y="33"/>
                  </a:lnTo>
                  <a:lnTo>
                    <a:pt x="27" y="35"/>
                  </a:lnTo>
                  <a:lnTo>
                    <a:pt x="31" y="35"/>
                  </a:lnTo>
                  <a:lnTo>
                    <a:pt x="34" y="35"/>
                  </a:lnTo>
                  <a:lnTo>
                    <a:pt x="37" y="33"/>
                  </a:lnTo>
                  <a:lnTo>
                    <a:pt x="39" y="35"/>
                  </a:lnTo>
                  <a:lnTo>
                    <a:pt x="40" y="33"/>
                  </a:lnTo>
                  <a:lnTo>
                    <a:pt x="41" y="32"/>
                  </a:lnTo>
                  <a:lnTo>
                    <a:pt x="46" y="5"/>
                  </a:lnTo>
                  <a:lnTo>
                    <a:pt x="43" y="3"/>
                  </a:lnTo>
                  <a:lnTo>
                    <a:pt x="41" y="2"/>
                  </a:lnTo>
                  <a:lnTo>
                    <a:pt x="39" y="2"/>
                  </a:lnTo>
                  <a:lnTo>
                    <a:pt x="36" y="1"/>
                  </a:lnTo>
                  <a:lnTo>
                    <a:pt x="32" y="1"/>
                  </a:lnTo>
                  <a:lnTo>
                    <a:pt x="28" y="1"/>
                  </a:lnTo>
                  <a:lnTo>
                    <a:pt x="25" y="0"/>
                  </a:lnTo>
                  <a:lnTo>
                    <a:pt x="21" y="1"/>
                  </a:lnTo>
                  <a:lnTo>
                    <a:pt x="17" y="0"/>
                  </a:lnTo>
                  <a:lnTo>
                    <a:pt x="12" y="0"/>
                  </a:lnTo>
                  <a:lnTo>
                    <a:pt x="10" y="0"/>
                  </a:lnTo>
                  <a:lnTo>
                    <a:pt x="8" y="0"/>
                  </a:lnTo>
                  <a:lnTo>
                    <a:pt x="5" y="0"/>
                  </a:lnTo>
                  <a:lnTo>
                    <a:pt x="3" y="1"/>
                  </a:lnTo>
                </a:path>
              </a:pathLst>
            </a:custGeom>
            <a:solidFill>
              <a:srgbClr val="000000"/>
            </a:solidFill>
            <a:ln w="12700" cap="rnd">
              <a:noFill/>
              <a:round/>
              <a:headEnd/>
              <a:tailEnd/>
            </a:ln>
          </p:spPr>
          <p:txBody>
            <a:bodyPr/>
            <a:lstStyle/>
            <a:p>
              <a:endParaRPr lang="en-GB"/>
            </a:p>
          </p:txBody>
        </p:sp>
        <p:sp>
          <p:nvSpPr>
            <p:cNvPr id="20674" name="Freeform 193"/>
            <p:cNvSpPr>
              <a:spLocks/>
            </p:cNvSpPr>
            <p:nvPr/>
          </p:nvSpPr>
          <p:spPr bwMode="auto">
            <a:xfrm>
              <a:off x="3028" y="2683"/>
              <a:ext cx="47" cy="36"/>
            </a:xfrm>
            <a:custGeom>
              <a:avLst/>
              <a:gdLst>
                <a:gd name="T0" fmla="*/ 3 w 47"/>
                <a:gd name="T1" fmla="*/ 1 h 36"/>
                <a:gd name="T2" fmla="*/ 0 w 47"/>
                <a:gd name="T3" fmla="*/ 27 h 36"/>
                <a:gd name="T4" fmla="*/ 1 w 47"/>
                <a:gd name="T5" fmla="*/ 29 h 36"/>
                <a:gd name="T6" fmla="*/ 1 w 47"/>
                <a:gd name="T7" fmla="*/ 31 h 36"/>
                <a:gd name="T8" fmla="*/ 5 w 47"/>
                <a:gd name="T9" fmla="*/ 31 h 36"/>
                <a:gd name="T10" fmla="*/ 8 w 47"/>
                <a:gd name="T11" fmla="*/ 32 h 36"/>
                <a:gd name="T12" fmla="*/ 12 w 47"/>
                <a:gd name="T13" fmla="*/ 33 h 36"/>
                <a:gd name="T14" fmla="*/ 16 w 47"/>
                <a:gd name="T15" fmla="*/ 35 h 36"/>
                <a:gd name="T16" fmla="*/ 18 w 47"/>
                <a:gd name="T17" fmla="*/ 33 h 36"/>
                <a:gd name="T18" fmla="*/ 24 w 47"/>
                <a:gd name="T19" fmla="*/ 33 h 36"/>
                <a:gd name="T20" fmla="*/ 27 w 47"/>
                <a:gd name="T21" fmla="*/ 35 h 36"/>
                <a:gd name="T22" fmla="*/ 31 w 47"/>
                <a:gd name="T23" fmla="*/ 35 h 36"/>
                <a:gd name="T24" fmla="*/ 34 w 47"/>
                <a:gd name="T25" fmla="*/ 35 h 36"/>
                <a:gd name="T26" fmla="*/ 37 w 47"/>
                <a:gd name="T27" fmla="*/ 33 h 36"/>
                <a:gd name="T28" fmla="*/ 39 w 47"/>
                <a:gd name="T29" fmla="*/ 35 h 36"/>
                <a:gd name="T30" fmla="*/ 40 w 47"/>
                <a:gd name="T31" fmla="*/ 33 h 36"/>
                <a:gd name="T32" fmla="*/ 41 w 47"/>
                <a:gd name="T33" fmla="*/ 32 h 36"/>
                <a:gd name="T34" fmla="*/ 46 w 47"/>
                <a:gd name="T35" fmla="*/ 5 h 36"/>
                <a:gd name="T36" fmla="*/ 43 w 47"/>
                <a:gd name="T37" fmla="*/ 3 h 36"/>
                <a:gd name="T38" fmla="*/ 41 w 47"/>
                <a:gd name="T39" fmla="*/ 2 h 36"/>
                <a:gd name="T40" fmla="*/ 39 w 47"/>
                <a:gd name="T41" fmla="*/ 2 h 36"/>
                <a:gd name="T42" fmla="*/ 36 w 47"/>
                <a:gd name="T43" fmla="*/ 1 h 36"/>
                <a:gd name="T44" fmla="*/ 32 w 47"/>
                <a:gd name="T45" fmla="*/ 1 h 36"/>
                <a:gd name="T46" fmla="*/ 28 w 47"/>
                <a:gd name="T47" fmla="*/ 1 h 36"/>
                <a:gd name="T48" fmla="*/ 25 w 47"/>
                <a:gd name="T49" fmla="*/ 0 h 36"/>
                <a:gd name="T50" fmla="*/ 21 w 47"/>
                <a:gd name="T51" fmla="*/ 1 h 36"/>
                <a:gd name="T52" fmla="*/ 17 w 47"/>
                <a:gd name="T53" fmla="*/ 0 h 36"/>
                <a:gd name="T54" fmla="*/ 12 w 47"/>
                <a:gd name="T55" fmla="*/ 0 h 36"/>
                <a:gd name="T56" fmla="*/ 10 w 47"/>
                <a:gd name="T57" fmla="*/ 0 h 36"/>
                <a:gd name="T58" fmla="*/ 8 w 47"/>
                <a:gd name="T59" fmla="*/ 0 h 36"/>
                <a:gd name="T60" fmla="*/ 5 w 47"/>
                <a:gd name="T61" fmla="*/ 0 h 36"/>
                <a:gd name="T62" fmla="*/ 3 w 47"/>
                <a:gd name="T63" fmla="*/ 1 h 36"/>
                <a:gd name="T64" fmla="*/ 3 w 47"/>
                <a:gd name="T65" fmla="*/ 1 h 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7"/>
                <a:gd name="T100" fmla="*/ 0 h 36"/>
                <a:gd name="T101" fmla="*/ 47 w 47"/>
                <a:gd name="T102" fmla="*/ 36 h 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7" h="36">
                  <a:moveTo>
                    <a:pt x="3" y="1"/>
                  </a:moveTo>
                  <a:lnTo>
                    <a:pt x="0" y="27"/>
                  </a:lnTo>
                  <a:lnTo>
                    <a:pt x="1" y="29"/>
                  </a:lnTo>
                  <a:lnTo>
                    <a:pt x="1" y="31"/>
                  </a:lnTo>
                  <a:lnTo>
                    <a:pt x="5" y="31"/>
                  </a:lnTo>
                  <a:lnTo>
                    <a:pt x="8" y="32"/>
                  </a:lnTo>
                  <a:lnTo>
                    <a:pt x="12" y="33"/>
                  </a:lnTo>
                  <a:lnTo>
                    <a:pt x="16" y="35"/>
                  </a:lnTo>
                  <a:lnTo>
                    <a:pt x="18" y="33"/>
                  </a:lnTo>
                  <a:lnTo>
                    <a:pt x="24" y="33"/>
                  </a:lnTo>
                  <a:lnTo>
                    <a:pt x="27" y="35"/>
                  </a:lnTo>
                  <a:lnTo>
                    <a:pt x="31" y="35"/>
                  </a:lnTo>
                  <a:lnTo>
                    <a:pt x="34" y="35"/>
                  </a:lnTo>
                  <a:lnTo>
                    <a:pt x="37" y="33"/>
                  </a:lnTo>
                  <a:lnTo>
                    <a:pt x="39" y="35"/>
                  </a:lnTo>
                  <a:lnTo>
                    <a:pt x="40" y="33"/>
                  </a:lnTo>
                  <a:lnTo>
                    <a:pt x="41" y="32"/>
                  </a:lnTo>
                  <a:lnTo>
                    <a:pt x="46" y="5"/>
                  </a:lnTo>
                  <a:lnTo>
                    <a:pt x="43" y="3"/>
                  </a:lnTo>
                  <a:lnTo>
                    <a:pt x="41" y="2"/>
                  </a:lnTo>
                  <a:lnTo>
                    <a:pt x="39" y="2"/>
                  </a:lnTo>
                  <a:lnTo>
                    <a:pt x="36" y="1"/>
                  </a:lnTo>
                  <a:lnTo>
                    <a:pt x="32" y="1"/>
                  </a:lnTo>
                  <a:lnTo>
                    <a:pt x="28" y="1"/>
                  </a:lnTo>
                  <a:lnTo>
                    <a:pt x="25" y="0"/>
                  </a:lnTo>
                  <a:lnTo>
                    <a:pt x="21" y="1"/>
                  </a:lnTo>
                  <a:lnTo>
                    <a:pt x="17" y="0"/>
                  </a:lnTo>
                  <a:lnTo>
                    <a:pt x="12" y="0"/>
                  </a:lnTo>
                  <a:lnTo>
                    <a:pt x="10" y="0"/>
                  </a:lnTo>
                  <a:lnTo>
                    <a:pt x="8" y="0"/>
                  </a:lnTo>
                  <a:lnTo>
                    <a:pt x="5" y="0"/>
                  </a:lnTo>
                  <a:lnTo>
                    <a:pt x="3" y="1"/>
                  </a:lnTo>
                </a:path>
              </a:pathLst>
            </a:custGeom>
            <a:noFill/>
            <a:ln w="12700" cap="rnd">
              <a:solidFill>
                <a:srgbClr val="ABABAB"/>
              </a:solidFill>
              <a:round/>
              <a:headEnd/>
              <a:tailEnd/>
            </a:ln>
          </p:spPr>
          <p:txBody>
            <a:bodyPr/>
            <a:lstStyle/>
            <a:p>
              <a:endParaRPr lang="en-GB"/>
            </a:p>
          </p:txBody>
        </p:sp>
        <p:sp>
          <p:nvSpPr>
            <p:cNvPr id="20675" name="Freeform 194"/>
            <p:cNvSpPr>
              <a:spLocks/>
            </p:cNvSpPr>
            <p:nvPr/>
          </p:nvSpPr>
          <p:spPr bwMode="auto">
            <a:xfrm>
              <a:off x="3118" y="2676"/>
              <a:ext cx="85" cy="35"/>
            </a:xfrm>
            <a:custGeom>
              <a:avLst/>
              <a:gdLst>
                <a:gd name="T0" fmla="*/ 2 w 85"/>
                <a:gd name="T1" fmla="*/ 10 h 35"/>
                <a:gd name="T2" fmla="*/ 54 w 85"/>
                <a:gd name="T3" fmla="*/ 32 h 35"/>
                <a:gd name="T4" fmla="*/ 56 w 85"/>
                <a:gd name="T5" fmla="*/ 32 h 35"/>
                <a:gd name="T6" fmla="*/ 60 w 85"/>
                <a:gd name="T7" fmla="*/ 34 h 35"/>
                <a:gd name="T8" fmla="*/ 63 w 85"/>
                <a:gd name="T9" fmla="*/ 32 h 35"/>
                <a:gd name="T10" fmla="*/ 65 w 85"/>
                <a:gd name="T11" fmla="*/ 34 h 35"/>
                <a:gd name="T12" fmla="*/ 67 w 85"/>
                <a:gd name="T13" fmla="*/ 32 h 35"/>
                <a:gd name="T14" fmla="*/ 71 w 85"/>
                <a:gd name="T15" fmla="*/ 30 h 35"/>
                <a:gd name="T16" fmla="*/ 72 w 85"/>
                <a:gd name="T17" fmla="*/ 30 h 35"/>
                <a:gd name="T18" fmla="*/ 75 w 85"/>
                <a:gd name="T19" fmla="*/ 30 h 35"/>
                <a:gd name="T20" fmla="*/ 77 w 85"/>
                <a:gd name="T21" fmla="*/ 28 h 35"/>
                <a:gd name="T22" fmla="*/ 80 w 85"/>
                <a:gd name="T23" fmla="*/ 27 h 35"/>
                <a:gd name="T24" fmla="*/ 81 w 85"/>
                <a:gd name="T25" fmla="*/ 27 h 35"/>
                <a:gd name="T26" fmla="*/ 82 w 85"/>
                <a:gd name="T27" fmla="*/ 26 h 35"/>
                <a:gd name="T28" fmla="*/ 84 w 85"/>
                <a:gd name="T29" fmla="*/ 24 h 35"/>
                <a:gd name="T30" fmla="*/ 82 w 85"/>
                <a:gd name="T31" fmla="*/ 24 h 35"/>
                <a:gd name="T32" fmla="*/ 28 w 85"/>
                <a:gd name="T33" fmla="*/ 1 h 35"/>
                <a:gd name="T34" fmla="*/ 25 w 85"/>
                <a:gd name="T35" fmla="*/ 0 h 35"/>
                <a:gd name="T36" fmla="*/ 22 w 85"/>
                <a:gd name="T37" fmla="*/ 0 h 35"/>
                <a:gd name="T38" fmla="*/ 19 w 85"/>
                <a:gd name="T39" fmla="*/ 1 h 35"/>
                <a:gd name="T40" fmla="*/ 16 w 85"/>
                <a:gd name="T41" fmla="*/ 2 h 35"/>
                <a:gd name="T42" fmla="*/ 14 w 85"/>
                <a:gd name="T43" fmla="*/ 2 h 35"/>
                <a:gd name="T44" fmla="*/ 11 w 85"/>
                <a:gd name="T45" fmla="*/ 3 h 35"/>
                <a:gd name="T46" fmla="*/ 10 w 85"/>
                <a:gd name="T47" fmla="*/ 3 h 35"/>
                <a:gd name="T48" fmla="*/ 8 w 85"/>
                <a:gd name="T49" fmla="*/ 5 h 35"/>
                <a:gd name="T50" fmla="*/ 5 w 85"/>
                <a:gd name="T51" fmla="*/ 6 h 35"/>
                <a:gd name="T52" fmla="*/ 3 w 85"/>
                <a:gd name="T53" fmla="*/ 6 h 35"/>
                <a:gd name="T54" fmla="*/ 2 w 85"/>
                <a:gd name="T55" fmla="*/ 6 h 35"/>
                <a:gd name="T56" fmla="*/ 0 w 85"/>
                <a:gd name="T57" fmla="*/ 7 h 35"/>
                <a:gd name="T58" fmla="*/ 1 w 85"/>
                <a:gd name="T59" fmla="*/ 9 h 35"/>
                <a:gd name="T60" fmla="*/ 2 w 85"/>
                <a:gd name="T61" fmla="*/ 10 h 35"/>
                <a:gd name="T62" fmla="*/ 2 w 85"/>
                <a:gd name="T63" fmla="*/ 10 h 3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5"/>
                <a:gd name="T97" fmla="*/ 0 h 35"/>
                <a:gd name="T98" fmla="*/ 85 w 85"/>
                <a:gd name="T99" fmla="*/ 35 h 3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5" h="35">
                  <a:moveTo>
                    <a:pt x="2" y="10"/>
                  </a:moveTo>
                  <a:lnTo>
                    <a:pt x="54" y="32"/>
                  </a:lnTo>
                  <a:lnTo>
                    <a:pt x="56" y="32"/>
                  </a:lnTo>
                  <a:lnTo>
                    <a:pt x="60" y="34"/>
                  </a:lnTo>
                  <a:lnTo>
                    <a:pt x="63" y="32"/>
                  </a:lnTo>
                  <a:lnTo>
                    <a:pt x="65" y="34"/>
                  </a:lnTo>
                  <a:lnTo>
                    <a:pt x="67" y="32"/>
                  </a:lnTo>
                  <a:lnTo>
                    <a:pt x="71" y="30"/>
                  </a:lnTo>
                  <a:lnTo>
                    <a:pt x="72" y="30"/>
                  </a:lnTo>
                  <a:lnTo>
                    <a:pt x="75" y="30"/>
                  </a:lnTo>
                  <a:lnTo>
                    <a:pt x="77" y="28"/>
                  </a:lnTo>
                  <a:lnTo>
                    <a:pt x="80" y="27"/>
                  </a:lnTo>
                  <a:lnTo>
                    <a:pt x="81" y="27"/>
                  </a:lnTo>
                  <a:lnTo>
                    <a:pt x="82" y="26"/>
                  </a:lnTo>
                  <a:lnTo>
                    <a:pt x="84" y="24"/>
                  </a:lnTo>
                  <a:lnTo>
                    <a:pt x="82" y="24"/>
                  </a:lnTo>
                  <a:lnTo>
                    <a:pt x="28" y="1"/>
                  </a:lnTo>
                  <a:lnTo>
                    <a:pt x="25" y="0"/>
                  </a:lnTo>
                  <a:lnTo>
                    <a:pt x="22" y="0"/>
                  </a:lnTo>
                  <a:lnTo>
                    <a:pt x="19" y="1"/>
                  </a:lnTo>
                  <a:lnTo>
                    <a:pt x="16" y="2"/>
                  </a:lnTo>
                  <a:lnTo>
                    <a:pt x="14" y="2"/>
                  </a:lnTo>
                  <a:lnTo>
                    <a:pt x="11" y="3"/>
                  </a:lnTo>
                  <a:lnTo>
                    <a:pt x="10" y="3"/>
                  </a:lnTo>
                  <a:lnTo>
                    <a:pt x="8" y="5"/>
                  </a:lnTo>
                  <a:lnTo>
                    <a:pt x="5" y="6"/>
                  </a:lnTo>
                  <a:lnTo>
                    <a:pt x="3" y="6"/>
                  </a:lnTo>
                  <a:lnTo>
                    <a:pt x="2" y="6"/>
                  </a:lnTo>
                  <a:lnTo>
                    <a:pt x="0" y="7"/>
                  </a:lnTo>
                  <a:lnTo>
                    <a:pt x="1" y="9"/>
                  </a:lnTo>
                  <a:lnTo>
                    <a:pt x="2" y="10"/>
                  </a:lnTo>
                </a:path>
              </a:pathLst>
            </a:custGeom>
            <a:solidFill>
              <a:srgbClr val="000000"/>
            </a:solidFill>
            <a:ln w="12700" cap="rnd">
              <a:noFill/>
              <a:round/>
              <a:headEnd/>
              <a:tailEnd/>
            </a:ln>
          </p:spPr>
          <p:txBody>
            <a:bodyPr/>
            <a:lstStyle/>
            <a:p>
              <a:endParaRPr lang="en-GB"/>
            </a:p>
          </p:txBody>
        </p:sp>
        <p:sp>
          <p:nvSpPr>
            <p:cNvPr id="20676" name="Freeform 195"/>
            <p:cNvSpPr>
              <a:spLocks/>
            </p:cNvSpPr>
            <p:nvPr/>
          </p:nvSpPr>
          <p:spPr bwMode="auto">
            <a:xfrm>
              <a:off x="3118" y="2676"/>
              <a:ext cx="85" cy="35"/>
            </a:xfrm>
            <a:custGeom>
              <a:avLst/>
              <a:gdLst>
                <a:gd name="T0" fmla="*/ 2 w 85"/>
                <a:gd name="T1" fmla="*/ 10 h 35"/>
                <a:gd name="T2" fmla="*/ 54 w 85"/>
                <a:gd name="T3" fmla="*/ 32 h 35"/>
                <a:gd name="T4" fmla="*/ 56 w 85"/>
                <a:gd name="T5" fmla="*/ 32 h 35"/>
                <a:gd name="T6" fmla="*/ 60 w 85"/>
                <a:gd name="T7" fmla="*/ 34 h 35"/>
                <a:gd name="T8" fmla="*/ 63 w 85"/>
                <a:gd name="T9" fmla="*/ 32 h 35"/>
                <a:gd name="T10" fmla="*/ 65 w 85"/>
                <a:gd name="T11" fmla="*/ 34 h 35"/>
                <a:gd name="T12" fmla="*/ 67 w 85"/>
                <a:gd name="T13" fmla="*/ 32 h 35"/>
                <a:gd name="T14" fmla="*/ 71 w 85"/>
                <a:gd name="T15" fmla="*/ 30 h 35"/>
                <a:gd name="T16" fmla="*/ 72 w 85"/>
                <a:gd name="T17" fmla="*/ 30 h 35"/>
                <a:gd name="T18" fmla="*/ 75 w 85"/>
                <a:gd name="T19" fmla="*/ 30 h 35"/>
                <a:gd name="T20" fmla="*/ 77 w 85"/>
                <a:gd name="T21" fmla="*/ 28 h 35"/>
                <a:gd name="T22" fmla="*/ 80 w 85"/>
                <a:gd name="T23" fmla="*/ 27 h 35"/>
                <a:gd name="T24" fmla="*/ 81 w 85"/>
                <a:gd name="T25" fmla="*/ 27 h 35"/>
                <a:gd name="T26" fmla="*/ 82 w 85"/>
                <a:gd name="T27" fmla="*/ 26 h 35"/>
                <a:gd name="T28" fmla="*/ 84 w 85"/>
                <a:gd name="T29" fmla="*/ 24 h 35"/>
                <a:gd name="T30" fmla="*/ 82 w 85"/>
                <a:gd name="T31" fmla="*/ 24 h 35"/>
                <a:gd name="T32" fmla="*/ 28 w 85"/>
                <a:gd name="T33" fmla="*/ 1 h 35"/>
                <a:gd name="T34" fmla="*/ 25 w 85"/>
                <a:gd name="T35" fmla="*/ 0 h 35"/>
                <a:gd name="T36" fmla="*/ 22 w 85"/>
                <a:gd name="T37" fmla="*/ 0 h 35"/>
                <a:gd name="T38" fmla="*/ 19 w 85"/>
                <a:gd name="T39" fmla="*/ 1 h 35"/>
                <a:gd name="T40" fmla="*/ 16 w 85"/>
                <a:gd name="T41" fmla="*/ 2 h 35"/>
                <a:gd name="T42" fmla="*/ 14 w 85"/>
                <a:gd name="T43" fmla="*/ 2 h 35"/>
                <a:gd name="T44" fmla="*/ 11 w 85"/>
                <a:gd name="T45" fmla="*/ 3 h 35"/>
                <a:gd name="T46" fmla="*/ 10 w 85"/>
                <a:gd name="T47" fmla="*/ 3 h 35"/>
                <a:gd name="T48" fmla="*/ 8 w 85"/>
                <a:gd name="T49" fmla="*/ 5 h 35"/>
                <a:gd name="T50" fmla="*/ 5 w 85"/>
                <a:gd name="T51" fmla="*/ 6 h 35"/>
                <a:gd name="T52" fmla="*/ 3 w 85"/>
                <a:gd name="T53" fmla="*/ 6 h 35"/>
                <a:gd name="T54" fmla="*/ 2 w 85"/>
                <a:gd name="T55" fmla="*/ 6 h 35"/>
                <a:gd name="T56" fmla="*/ 0 w 85"/>
                <a:gd name="T57" fmla="*/ 7 h 35"/>
                <a:gd name="T58" fmla="*/ 1 w 85"/>
                <a:gd name="T59" fmla="*/ 9 h 35"/>
                <a:gd name="T60" fmla="*/ 2 w 85"/>
                <a:gd name="T61" fmla="*/ 10 h 35"/>
                <a:gd name="T62" fmla="*/ 2 w 85"/>
                <a:gd name="T63" fmla="*/ 10 h 3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5"/>
                <a:gd name="T97" fmla="*/ 0 h 35"/>
                <a:gd name="T98" fmla="*/ 85 w 85"/>
                <a:gd name="T99" fmla="*/ 35 h 3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5" h="35">
                  <a:moveTo>
                    <a:pt x="2" y="10"/>
                  </a:moveTo>
                  <a:lnTo>
                    <a:pt x="54" y="32"/>
                  </a:lnTo>
                  <a:lnTo>
                    <a:pt x="56" y="32"/>
                  </a:lnTo>
                  <a:lnTo>
                    <a:pt x="60" y="34"/>
                  </a:lnTo>
                  <a:lnTo>
                    <a:pt x="63" y="32"/>
                  </a:lnTo>
                  <a:lnTo>
                    <a:pt x="65" y="34"/>
                  </a:lnTo>
                  <a:lnTo>
                    <a:pt x="67" y="32"/>
                  </a:lnTo>
                  <a:lnTo>
                    <a:pt x="71" y="30"/>
                  </a:lnTo>
                  <a:lnTo>
                    <a:pt x="72" y="30"/>
                  </a:lnTo>
                  <a:lnTo>
                    <a:pt x="75" y="30"/>
                  </a:lnTo>
                  <a:lnTo>
                    <a:pt x="77" y="28"/>
                  </a:lnTo>
                  <a:lnTo>
                    <a:pt x="80" y="27"/>
                  </a:lnTo>
                  <a:lnTo>
                    <a:pt x="81" y="27"/>
                  </a:lnTo>
                  <a:lnTo>
                    <a:pt x="82" y="26"/>
                  </a:lnTo>
                  <a:lnTo>
                    <a:pt x="84" y="24"/>
                  </a:lnTo>
                  <a:lnTo>
                    <a:pt x="82" y="24"/>
                  </a:lnTo>
                  <a:lnTo>
                    <a:pt x="28" y="1"/>
                  </a:lnTo>
                  <a:lnTo>
                    <a:pt x="25" y="0"/>
                  </a:lnTo>
                  <a:lnTo>
                    <a:pt x="22" y="0"/>
                  </a:lnTo>
                  <a:lnTo>
                    <a:pt x="19" y="1"/>
                  </a:lnTo>
                  <a:lnTo>
                    <a:pt x="16" y="2"/>
                  </a:lnTo>
                  <a:lnTo>
                    <a:pt x="14" y="2"/>
                  </a:lnTo>
                  <a:lnTo>
                    <a:pt x="11" y="3"/>
                  </a:lnTo>
                  <a:lnTo>
                    <a:pt x="10" y="3"/>
                  </a:lnTo>
                  <a:lnTo>
                    <a:pt x="8" y="5"/>
                  </a:lnTo>
                  <a:lnTo>
                    <a:pt x="5" y="6"/>
                  </a:lnTo>
                  <a:lnTo>
                    <a:pt x="3" y="6"/>
                  </a:lnTo>
                  <a:lnTo>
                    <a:pt x="2" y="6"/>
                  </a:lnTo>
                  <a:lnTo>
                    <a:pt x="0" y="7"/>
                  </a:lnTo>
                  <a:lnTo>
                    <a:pt x="1" y="9"/>
                  </a:lnTo>
                  <a:lnTo>
                    <a:pt x="2" y="10"/>
                  </a:lnTo>
                </a:path>
              </a:pathLst>
            </a:custGeom>
            <a:noFill/>
            <a:ln w="12700" cap="rnd">
              <a:solidFill>
                <a:srgbClr val="ABABAB"/>
              </a:solidFill>
              <a:round/>
              <a:headEnd/>
              <a:tailEnd/>
            </a:ln>
          </p:spPr>
          <p:txBody>
            <a:bodyPr/>
            <a:lstStyle/>
            <a:p>
              <a:endParaRPr lang="en-GB"/>
            </a:p>
          </p:txBody>
        </p:sp>
        <p:sp>
          <p:nvSpPr>
            <p:cNvPr id="20677" name="Freeform 196"/>
            <p:cNvSpPr>
              <a:spLocks/>
            </p:cNvSpPr>
            <p:nvPr/>
          </p:nvSpPr>
          <p:spPr bwMode="auto">
            <a:xfrm>
              <a:off x="3031" y="2713"/>
              <a:ext cx="36" cy="22"/>
            </a:xfrm>
            <a:custGeom>
              <a:avLst/>
              <a:gdLst>
                <a:gd name="T0" fmla="*/ 17 w 36"/>
                <a:gd name="T1" fmla="*/ 3 h 22"/>
                <a:gd name="T2" fmla="*/ 22 w 36"/>
                <a:gd name="T3" fmla="*/ 5 h 22"/>
                <a:gd name="T4" fmla="*/ 25 w 36"/>
                <a:gd name="T5" fmla="*/ 7 h 22"/>
                <a:gd name="T6" fmla="*/ 29 w 36"/>
                <a:gd name="T7" fmla="*/ 11 h 22"/>
                <a:gd name="T8" fmla="*/ 30 w 36"/>
                <a:gd name="T9" fmla="*/ 9 h 22"/>
                <a:gd name="T10" fmla="*/ 33 w 36"/>
                <a:gd name="T11" fmla="*/ 11 h 22"/>
                <a:gd name="T12" fmla="*/ 35 w 36"/>
                <a:gd name="T13" fmla="*/ 13 h 22"/>
                <a:gd name="T14" fmla="*/ 35 w 36"/>
                <a:gd name="T15" fmla="*/ 17 h 22"/>
                <a:gd name="T16" fmla="*/ 33 w 36"/>
                <a:gd name="T17" fmla="*/ 15 h 22"/>
                <a:gd name="T18" fmla="*/ 32 w 36"/>
                <a:gd name="T19" fmla="*/ 17 h 22"/>
                <a:gd name="T20" fmla="*/ 29 w 36"/>
                <a:gd name="T21" fmla="*/ 17 h 22"/>
                <a:gd name="T22" fmla="*/ 28 w 36"/>
                <a:gd name="T23" fmla="*/ 21 h 22"/>
                <a:gd name="T24" fmla="*/ 24 w 36"/>
                <a:gd name="T25" fmla="*/ 15 h 22"/>
                <a:gd name="T26" fmla="*/ 21 w 36"/>
                <a:gd name="T27" fmla="*/ 17 h 22"/>
                <a:gd name="T28" fmla="*/ 17 w 36"/>
                <a:gd name="T29" fmla="*/ 15 h 22"/>
                <a:gd name="T30" fmla="*/ 14 w 36"/>
                <a:gd name="T31" fmla="*/ 15 h 22"/>
                <a:gd name="T32" fmla="*/ 10 w 36"/>
                <a:gd name="T33" fmla="*/ 13 h 22"/>
                <a:gd name="T34" fmla="*/ 8 w 36"/>
                <a:gd name="T35" fmla="*/ 11 h 22"/>
                <a:gd name="T36" fmla="*/ 2 w 36"/>
                <a:gd name="T37" fmla="*/ 5 h 22"/>
                <a:gd name="T38" fmla="*/ 2 w 36"/>
                <a:gd name="T39" fmla="*/ 1 h 22"/>
                <a:gd name="T40" fmla="*/ 0 w 36"/>
                <a:gd name="T41" fmla="*/ 0 h 22"/>
                <a:gd name="T42" fmla="*/ 3 w 36"/>
                <a:gd name="T43" fmla="*/ 1 h 22"/>
                <a:gd name="T44" fmla="*/ 4 w 36"/>
                <a:gd name="T45" fmla="*/ 1 h 22"/>
                <a:gd name="T46" fmla="*/ 5 w 36"/>
                <a:gd name="T47" fmla="*/ 0 h 22"/>
                <a:gd name="T48" fmla="*/ 10 w 36"/>
                <a:gd name="T49" fmla="*/ 1 h 22"/>
                <a:gd name="T50" fmla="*/ 14 w 36"/>
                <a:gd name="T51" fmla="*/ 0 h 22"/>
                <a:gd name="T52" fmla="*/ 15 w 36"/>
                <a:gd name="T53" fmla="*/ 0 h 22"/>
                <a:gd name="T54" fmla="*/ 17 w 36"/>
                <a:gd name="T55" fmla="*/ 3 h 22"/>
                <a:gd name="T56" fmla="*/ 17 w 36"/>
                <a:gd name="T57" fmla="*/ 3 h 2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6"/>
                <a:gd name="T88" fmla="*/ 0 h 22"/>
                <a:gd name="T89" fmla="*/ 36 w 36"/>
                <a:gd name="T90" fmla="*/ 22 h 2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6" h="22">
                  <a:moveTo>
                    <a:pt x="17" y="3"/>
                  </a:moveTo>
                  <a:lnTo>
                    <a:pt x="22" y="5"/>
                  </a:lnTo>
                  <a:lnTo>
                    <a:pt x="25" y="7"/>
                  </a:lnTo>
                  <a:lnTo>
                    <a:pt x="29" y="11"/>
                  </a:lnTo>
                  <a:lnTo>
                    <a:pt x="30" y="9"/>
                  </a:lnTo>
                  <a:lnTo>
                    <a:pt x="33" y="11"/>
                  </a:lnTo>
                  <a:lnTo>
                    <a:pt x="35" y="13"/>
                  </a:lnTo>
                  <a:lnTo>
                    <a:pt x="35" y="17"/>
                  </a:lnTo>
                  <a:lnTo>
                    <a:pt x="33" y="15"/>
                  </a:lnTo>
                  <a:lnTo>
                    <a:pt x="32" y="17"/>
                  </a:lnTo>
                  <a:lnTo>
                    <a:pt x="29" y="17"/>
                  </a:lnTo>
                  <a:lnTo>
                    <a:pt x="28" y="21"/>
                  </a:lnTo>
                  <a:lnTo>
                    <a:pt x="24" y="15"/>
                  </a:lnTo>
                  <a:lnTo>
                    <a:pt x="21" y="17"/>
                  </a:lnTo>
                  <a:lnTo>
                    <a:pt x="17" y="15"/>
                  </a:lnTo>
                  <a:lnTo>
                    <a:pt x="14" y="15"/>
                  </a:lnTo>
                  <a:lnTo>
                    <a:pt x="10" y="13"/>
                  </a:lnTo>
                  <a:lnTo>
                    <a:pt x="8" y="11"/>
                  </a:lnTo>
                  <a:lnTo>
                    <a:pt x="2" y="5"/>
                  </a:lnTo>
                  <a:lnTo>
                    <a:pt x="2" y="1"/>
                  </a:lnTo>
                  <a:lnTo>
                    <a:pt x="0" y="0"/>
                  </a:lnTo>
                  <a:lnTo>
                    <a:pt x="3" y="1"/>
                  </a:lnTo>
                  <a:lnTo>
                    <a:pt x="4" y="1"/>
                  </a:lnTo>
                  <a:lnTo>
                    <a:pt x="5" y="0"/>
                  </a:lnTo>
                  <a:lnTo>
                    <a:pt x="10" y="1"/>
                  </a:lnTo>
                  <a:lnTo>
                    <a:pt x="14" y="0"/>
                  </a:lnTo>
                  <a:lnTo>
                    <a:pt x="15" y="0"/>
                  </a:lnTo>
                  <a:lnTo>
                    <a:pt x="17" y="3"/>
                  </a:lnTo>
                </a:path>
              </a:pathLst>
            </a:custGeom>
            <a:solidFill>
              <a:srgbClr val="ABABAB"/>
            </a:solidFill>
            <a:ln w="12700" cap="rnd">
              <a:noFill/>
              <a:round/>
              <a:headEnd/>
              <a:tailEnd/>
            </a:ln>
          </p:spPr>
          <p:txBody>
            <a:bodyPr/>
            <a:lstStyle/>
            <a:p>
              <a:endParaRPr lang="en-GB"/>
            </a:p>
          </p:txBody>
        </p:sp>
        <p:sp>
          <p:nvSpPr>
            <p:cNvPr id="20678" name="Freeform 197"/>
            <p:cNvSpPr>
              <a:spLocks/>
            </p:cNvSpPr>
            <p:nvPr/>
          </p:nvSpPr>
          <p:spPr bwMode="auto">
            <a:xfrm>
              <a:off x="3031" y="2713"/>
              <a:ext cx="36" cy="22"/>
            </a:xfrm>
            <a:custGeom>
              <a:avLst/>
              <a:gdLst>
                <a:gd name="T0" fmla="*/ 17 w 36"/>
                <a:gd name="T1" fmla="*/ 3 h 22"/>
                <a:gd name="T2" fmla="*/ 22 w 36"/>
                <a:gd name="T3" fmla="*/ 5 h 22"/>
                <a:gd name="T4" fmla="*/ 25 w 36"/>
                <a:gd name="T5" fmla="*/ 7 h 22"/>
                <a:gd name="T6" fmla="*/ 29 w 36"/>
                <a:gd name="T7" fmla="*/ 11 h 22"/>
                <a:gd name="T8" fmla="*/ 30 w 36"/>
                <a:gd name="T9" fmla="*/ 9 h 22"/>
                <a:gd name="T10" fmla="*/ 33 w 36"/>
                <a:gd name="T11" fmla="*/ 11 h 22"/>
                <a:gd name="T12" fmla="*/ 35 w 36"/>
                <a:gd name="T13" fmla="*/ 13 h 22"/>
                <a:gd name="T14" fmla="*/ 35 w 36"/>
                <a:gd name="T15" fmla="*/ 17 h 22"/>
                <a:gd name="T16" fmla="*/ 33 w 36"/>
                <a:gd name="T17" fmla="*/ 15 h 22"/>
                <a:gd name="T18" fmla="*/ 32 w 36"/>
                <a:gd name="T19" fmla="*/ 17 h 22"/>
                <a:gd name="T20" fmla="*/ 29 w 36"/>
                <a:gd name="T21" fmla="*/ 17 h 22"/>
                <a:gd name="T22" fmla="*/ 28 w 36"/>
                <a:gd name="T23" fmla="*/ 21 h 22"/>
                <a:gd name="T24" fmla="*/ 24 w 36"/>
                <a:gd name="T25" fmla="*/ 15 h 22"/>
                <a:gd name="T26" fmla="*/ 21 w 36"/>
                <a:gd name="T27" fmla="*/ 17 h 22"/>
                <a:gd name="T28" fmla="*/ 17 w 36"/>
                <a:gd name="T29" fmla="*/ 15 h 22"/>
                <a:gd name="T30" fmla="*/ 14 w 36"/>
                <a:gd name="T31" fmla="*/ 15 h 22"/>
                <a:gd name="T32" fmla="*/ 10 w 36"/>
                <a:gd name="T33" fmla="*/ 13 h 22"/>
                <a:gd name="T34" fmla="*/ 8 w 36"/>
                <a:gd name="T35" fmla="*/ 11 h 22"/>
                <a:gd name="T36" fmla="*/ 2 w 36"/>
                <a:gd name="T37" fmla="*/ 5 h 22"/>
                <a:gd name="T38" fmla="*/ 2 w 36"/>
                <a:gd name="T39" fmla="*/ 1 h 22"/>
                <a:gd name="T40" fmla="*/ 0 w 36"/>
                <a:gd name="T41" fmla="*/ 0 h 22"/>
                <a:gd name="T42" fmla="*/ 3 w 36"/>
                <a:gd name="T43" fmla="*/ 1 h 22"/>
                <a:gd name="T44" fmla="*/ 4 w 36"/>
                <a:gd name="T45" fmla="*/ 1 h 22"/>
                <a:gd name="T46" fmla="*/ 5 w 36"/>
                <a:gd name="T47" fmla="*/ 0 h 22"/>
                <a:gd name="T48" fmla="*/ 10 w 36"/>
                <a:gd name="T49" fmla="*/ 1 h 22"/>
                <a:gd name="T50" fmla="*/ 14 w 36"/>
                <a:gd name="T51" fmla="*/ 0 h 22"/>
                <a:gd name="T52" fmla="*/ 15 w 36"/>
                <a:gd name="T53" fmla="*/ 0 h 22"/>
                <a:gd name="T54" fmla="*/ 17 w 36"/>
                <a:gd name="T55" fmla="*/ 3 h 22"/>
                <a:gd name="T56" fmla="*/ 17 w 36"/>
                <a:gd name="T57" fmla="*/ 3 h 2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6"/>
                <a:gd name="T88" fmla="*/ 0 h 22"/>
                <a:gd name="T89" fmla="*/ 36 w 36"/>
                <a:gd name="T90" fmla="*/ 22 h 2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6" h="22">
                  <a:moveTo>
                    <a:pt x="17" y="3"/>
                  </a:moveTo>
                  <a:lnTo>
                    <a:pt x="22" y="5"/>
                  </a:lnTo>
                  <a:lnTo>
                    <a:pt x="25" y="7"/>
                  </a:lnTo>
                  <a:lnTo>
                    <a:pt x="29" y="11"/>
                  </a:lnTo>
                  <a:lnTo>
                    <a:pt x="30" y="9"/>
                  </a:lnTo>
                  <a:lnTo>
                    <a:pt x="33" y="11"/>
                  </a:lnTo>
                  <a:lnTo>
                    <a:pt x="35" y="13"/>
                  </a:lnTo>
                  <a:lnTo>
                    <a:pt x="35" y="17"/>
                  </a:lnTo>
                  <a:lnTo>
                    <a:pt x="33" y="15"/>
                  </a:lnTo>
                  <a:lnTo>
                    <a:pt x="32" y="17"/>
                  </a:lnTo>
                  <a:lnTo>
                    <a:pt x="29" y="17"/>
                  </a:lnTo>
                  <a:lnTo>
                    <a:pt x="28" y="21"/>
                  </a:lnTo>
                  <a:lnTo>
                    <a:pt x="24" y="15"/>
                  </a:lnTo>
                  <a:lnTo>
                    <a:pt x="21" y="17"/>
                  </a:lnTo>
                  <a:lnTo>
                    <a:pt x="17" y="15"/>
                  </a:lnTo>
                  <a:lnTo>
                    <a:pt x="14" y="15"/>
                  </a:lnTo>
                  <a:lnTo>
                    <a:pt x="10" y="13"/>
                  </a:lnTo>
                  <a:lnTo>
                    <a:pt x="8" y="11"/>
                  </a:lnTo>
                  <a:lnTo>
                    <a:pt x="2" y="5"/>
                  </a:lnTo>
                  <a:lnTo>
                    <a:pt x="2" y="1"/>
                  </a:lnTo>
                  <a:lnTo>
                    <a:pt x="0" y="0"/>
                  </a:lnTo>
                  <a:lnTo>
                    <a:pt x="3" y="1"/>
                  </a:lnTo>
                  <a:lnTo>
                    <a:pt x="4" y="1"/>
                  </a:lnTo>
                  <a:lnTo>
                    <a:pt x="5" y="0"/>
                  </a:lnTo>
                  <a:lnTo>
                    <a:pt x="10" y="1"/>
                  </a:lnTo>
                  <a:lnTo>
                    <a:pt x="14" y="0"/>
                  </a:lnTo>
                  <a:lnTo>
                    <a:pt x="15" y="0"/>
                  </a:lnTo>
                  <a:lnTo>
                    <a:pt x="17" y="3"/>
                  </a:lnTo>
                </a:path>
              </a:pathLst>
            </a:custGeom>
            <a:noFill/>
            <a:ln w="12700" cap="rnd">
              <a:solidFill>
                <a:srgbClr val="000000"/>
              </a:solidFill>
              <a:round/>
              <a:headEnd/>
              <a:tailEnd/>
            </a:ln>
          </p:spPr>
          <p:txBody>
            <a:bodyPr/>
            <a:lstStyle/>
            <a:p>
              <a:endParaRPr lang="en-GB"/>
            </a:p>
          </p:txBody>
        </p:sp>
        <p:sp>
          <p:nvSpPr>
            <p:cNvPr id="20679" name="Freeform 198"/>
            <p:cNvSpPr>
              <a:spLocks/>
            </p:cNvSpPr>
            <p:nvPr/>
          </p:nvSpPr>
          <p:spPr bwMode="auto">
            <a:xfrm>
              <a:off x="3038" y="2710"/>
              <a:ext cx="29" cy="22"/>
            </a:xfrm>
            <a:custGeom>
              <a:avLst/>
              <a:gdLst>
                <a:gd name="T0" fmla="*/ 12 w 29"/>
                <a:gd name="T1" fmla="*/ 4 h 22"/>
                <a:gd name="T2" fmla="*/ 18 w 29"/>
                <a:gd name="T3" fmla="*/ 6 h 22"/>
                <a:gd name="T4" fmla="*/ 22 w 29"/>
                <a:gd name="T5" fmla="*/ 11 h 22"/>
                <a:gd name="T6" fmla="*/ 26 w 29"/>
                <a:gd name="T7" fmla="*/ 12 h 22"/>
                <a:gd name="T8" fmla="*/ 28 w 29"/>
                <a:gd name="T9" fmla="*/ 11 h 22"/>
                <a:gd name="T10" fmla="*/ 26 w 29"/>
                <a:gd name="T11" fmla="*/ 14 h 22"/>
                <a:gd name="T12" fmla="*/ 23 w 29"/>
                <a:gd name="T13" fmla="*/ 16 h 22"/>
                <a:gd name="T14" fmla="*/ 21 w 29"/>
                <a:gd name="T15" fmla="*/ 21 h 22"/>
                <a:gd name="T16" fmla="*/ 17 w 29"/>
                <a:gd name="T17" fmla="*/ 16 h 22"/>
                <a:gd name="T18" fmla="*/ 12 w 29"/>
                <a:gd name="T19" fmla="*/ 17 h 22"/>
                <a:gd name="T20" fmla="*/ 10 w 29"/>
                <a:gd name="T21" fmla="*/ 16 h 22"/>
                <a:gd name="T22" fmla="*/ 4 w 29"/>
                <a:gd name="T23" fmla="*/ 8 h 22"/>
                <a:gd name="T24" fmla="*/ 1 w 29"/>
                <a:gd name="T25" fmla="*/ 9 h 22"/>
                <a:gd name="T26" fmla="*/ 0 w 29"/>
                <a:gd name="T27" fmla="*/ 8 h 22"/>
                <a:gd name="T28" fmla="*/ 1 w 29"/>
                <a:gd name="T29" fmla="*/ 6 h 22"/>
                <a:gd name="T30" fmla="*/ 2 w 29"/>
                <a:gd name="T31" fmla="*/ 3 h 22"/>
                <a:gd name="T32" fmla="*/ 4 w 29"/>
                <a:gd name="T33" fmla="*/ 0 h 22"/>
                <a:gd name="T34" fmla="*/ 11 w 29"/>
                <a:gd name="T35" fmla="*/ 3 h 22"/>
                <a:gd name="T36" fmla="*/ 12 w 29"/>
                <a:gd name="T37" fmla="*/ 4 h 22"/>
                <a:gd name="T38" fmla="*/ 12 w 29"/>
                <a:gd name="T39" fmla="*/ 4 h 2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9"/>
                <a:gd name="T61" fmla="*/ 0 h 22"/>
                <a:gd name="T62" fmla="*/ 29 w 29"/>
                <a:gd name="T63" fmla="*/ 22 h 2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9" h="22">
                  <a:moveTo>
                    <a:pt x="12" y="4"/>
                  </a:moveTo>
                  <a:lnTo>
                    <a:pt x="18" y="6"/>
                  </a:lnTo>
                  <a:lnTo>
                    <a:pt x="22" y="11"/>
                  </a:lnTo>
                  <a:lnTo>
                    <a:pt x="26" y="12"/>
                  </a:lnTo>
                  <a:lnTo>
                    <a:pt x="28" y="11"/>
                  </a:lnTo>
                  <a:lnTo>
                    <a:pt x="26" y="14"/>
                  </a:lnTo>
                  <a:lnTo>
                    <a:pt x="23" y="16"/>
                  </a:lnTo>
                  <a:lnTo>
                    <a:pt x="21" y="21"/>
                  </a:lnTo>
                  <a:lnTo>
                    <a:pt x="17" y="16"/>
                  </a:lnTo>
                  <a:lnTo>
                    <a:pt x="12" y="17"/>
                  </a:lnTo>
                  <a:lnTo>
                    <a:pt x="10" y="16"/>
                  </a:lnTo>
                  <a:lnTo>
                    <a:pt x="4" y="8"/>
                  </a:lnTo>
                  <a:lnTo>
                    <a:pt x="1" y="9"/>
                  </a:lnTo>
                  <a:lnTo>
                    <a:pt x="0" y="8"/>
                  </a:lnTo>
                  <a:lnTo>
                    <a:pt x="1" y="6"/>
                  </a:lnTo>
                  <a:lnTo>
                    <a:pt x="2" y="3"/>
                  </a:lnTo>
                  <a:lnTo>
                    <a:pt x="4" y="0"/>
                  </a:lnTo>
                  <a:lnTo>
                    <a:pt x="11" y="3"/>
                  </a:lnTo>
                  <a:lnTo>
                    <a:pt x="12" y="4"/>
                  </a:lnTo>
                </a:path>
              </a:pathLst>
            </a:custGeom>
            <a:solidFill>
              <a:srgbClr val="FFFFFF"/>
            </a:solidFill>
            <a:ln w="12700" cap="rnd">
              <a:noFill/>
              <a:round/>
              <a:headEnd/>
              <a:tailEnd/>
            </a:ln>
          </p:spPr>
          <p:txBody>
            <a:bodyPr/>
            <a:lstStyle/>
            <a:p>
              <a:endParaRPr lang="en-GB"/>
            </a:p>
          </p:txBody>
        </p:sp>
        <p:sp>
          <p:nvSpPr>
            <p:cNvPr id="20680" name="Freeform 199"/>
            <p:cNvSpPr>
              <a:spLocks/>
            </p:cNvSpPr>
            <p:nvPr/>
          </p:nvSpPr>
          <p:spPr bwMode="auto">
            <a:xfrm>
              <a:off x="3038" y="2710"/>
              <a:ext cx="29" cy="22"/>
            </a:xfrm>
            <a:custGeom>
              <a:avLst/>
              <a:gdLst>
                <a:gd name="T0" fmla="*/ 12 w 29"/>
                <a:gd name="T1" fmla="*/ 4 h 22"/>
                <a:gd name="T2" fmla="*/ 18 w 29"/>
                <a:gd name="T3" fmla="*/ 6 h 22"/>
                <a:gd name="T4" fmla="*/ 22 w 29"/>
                <a:gd name="T5" fmla="*/ 11 h 22"/>
                <a:gd name="T6" fmla="*/ 26 w 29"/>
                <a:gd name="T7" fmla="*/ 12 h 22"/>
                <a:gd name="T8" fmla="*/ 28 w 29"/>
                <a:gd name="T9" fmla="*/ 11 h 22"/>
                <a:gd name="T10" fmla="*/ 26 w 29"/>
                <a:gd name="T11" fmla="*/ 14 h 22"/>
                <a:gd name="T12" fmla="*/ 23 w 29"/>
                <a:gd name="T13" fmla="*/ 16 h 22"/>
                <a:gd name="T14" fmla="*/ 21 w 29"/>
                <a:gd name="T15" fmla="*/ 21 h 22"/>
                <a:gd name="T16" fmla="*/ 17 w 29"/>
                <a:gd name="T17" fmla="*/ 16 h 22"/>
                <a:gd name="T18" fmla="*/ 12 w 29"/>
                <a:gd name="T19" fmla="*/ 17 h 22"/>
                <a:gd name="T20" fmla="*/ 10 w 29"/>
                <a:gd name="T21" fmla="*/ 16 h 22"/>
                <a:gd name="T22" fmla="*/ 4 w 29"/>
                <a:gd name="T23" fmla="*/ 8 h 22"/>
                <a:gd name="T24" fmla="*/ 1 w 29"/>
                <a:gd name="T25" fmla="*/ 9 h 22"/>
                <a:gd name="T26" fmla="*/ 0 w 29"/>
                <a:gd name="T27" fmla="*/ 8 h 22"/>
                <a:gd name="T28" fmla="*/ 1 w 29"/>
                <a:gd name="T29" fmla="*/ 6 h 22"/>
                <a:gd name="T30" fmla="*/ 2 w 29"/>
                <a:gd name="T31" fmla="*/ 3 h 22"/>
                <a:gd name="T32" fmla="*/ 4 w 29"/>
                <a:gd name="T33" fmla="*/ 0 h 22"/>
                <a:gd name="T34" fmla="*/ 11 w 29"/>
                <a:gd name="T35" fmla="*/ 3 h 22"/>
                <a:gd name="T36" fmla="*/ 12 w 29"/>
                <a:gd name="T37" fmla="*/ 4 h 22"/>
                <a:gd name="T38" fmla="*/ 12 w 29"/>
                <a:gd name="T39" fmla="*/ 4 h 2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9"/>
                <a:gd name="T61" fmla="*/ 0 h 22"/>
                <a:gd name="T62" fmla="*/ 29 w 29"/>
                <a:gd name="T63" fmla="*/ 22 h 2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9" h="22">
                  <a:moveTo>
                    <a:pt x="12" y="4"/>
                  </a:moveTo>
                  <a:lnTo>
                    <a:pt x="18" y="6"/>
                  </a:lnTo>
                  <a:lnTo>
                    <a:pt x="22" y="11"/>
                  </a:lnTo>
                  <a:lnTo>
                    <a:pt x="26" y="12"/>
                  </a:lnTo>
                  <a:lnTo>
                    <a:pt x="28" y="11"/>
                  </a:lnTo>
                  <a:lnTo>
                    <a:pt x="26" y="14"/>
                  </a:lnTo>
                  <a:lnTo>
                    <a:pt x="23" y="16"/>
                  </a:lnTo>
                  <a:lnTo>
                    <a:pt x="21" y="21"/>
                  </a:lnTo>
                  <a:lnTo>
                    <a:pt x="17" y="16"/>
                  </a:lnTo>
                  <a:lnTo>
                    <a:pt x="12" y="17"/>
                  </a:lnTo>
                  <a:lnTo>
                    <a:pt x="10" y="16"/>
                  </a:lnTo>
                  <a:lnTo>
                    <a:pt x="4" y="8"/>
                  </a:lnTo>
                  <a:lnTo>
                    <a:pt x="1" y="9"/>
                  </a:lnTo>
                  <a:lnTo>
                    <a:pt x="0" y="8"/>
                  </a:lnTo>
                  <a:lnTo>
                    <a:pt x="1" y="6"/>
                  </a:lnTo>
                  <a:lnTo>
                    <a:pt x="2" y="3"/>
                  </a:lnTo>
                  <a:lnTo>
                    <a:pt x="4" y="0"/>
                  </a:lnTo>
                  <a:lnTo>
                    <a:pt x="11" y="3"/>
                  </a:lnTo>
                  <a:lnTo>
                    <a:pt x="12" y="4"/>
                  </a:lnTo>
                </a:path>
              </a:pathLst>
            </a:custGeom>
            <a:noFill/>
            <a:ln w="12700" cap="rnd">
              <a:solidFill>
                <a:srgbClr val="000000"/>
              </a:solidFill>
              <a:round/>
              <a:headEnd/>
              <a:tailEnd/>
            </a:ln>
          </p:spPr>
          <p:txBody>
            <a:bodyPr/>
            <a:lstStyle/>
            <a:p>
              <a:endParaRPr lang="en-GB"/>
            </a:p>
          </p:txBody>
        </p:sp>
        <p:sp>
          <p:nvSpPr>
            <p:cNvPr id="20681" name="Freeform 200"/>
            <p:cNvSpPr>
              <a:spLocks/>
            </p:cNvSpPr>
            <p:nvPr/>
          </p:nvSpPr>
          <p:spPr bwMode="auto">
            <a:xfrm>
              <a:off x="3026" y="2709"/>
              <a:ext cx="35" cy="22"/>
            </a:xfrm>
            <a:custGeom>
              <a:avLst/>
              <a:gdLst>
                <a:gd name="T0" fmla="*/ 0 w 35"/>
                <a:gd name="T1" fmla="*/ 4 h 22"/>
                <a:gd name="T2" fmla="*/ 3 w 35"/>
                <a:gd name="T3" fmla="*/ 4 h 22"/>
                <a:gd name="T4" fmla="*/ 7 w 35"/>
                <a:gd name="T5" fmla="*/ 4 h 22"/>
                <a:gd name="T6" fmla="*/ 10 w 35"/>
                <a:gd name="T7" fmla="*/ 6 h 22"/>
                <a:gd name="T8" fmla="*/ 15 w 35"/>
                <a:gd name="T9" fmla="*/ 8 h 22"/>
                <a:gd name="T10" fmla="*/ 19 w 35"/>
                <a:gd name="T11" fmla="*/ 12 h 22"/>
                <a:gd name="T12" fmla="*/ 23 w 35"/>
                <a:gd name="T13" fmla="*/ 10 h 22"/>
                <a:gd name="T14" fmla="*/ 29 w 35"/>
                <a:gd name="T15" fmla="*/ 12 h 22"/>
                <a:gd name="T16" fmla="*/ 34 w 35"/>
                <a:gd name="T17" fmla="*/ 21 h 22"/>
                <a:gd name="T18" fmla="*/ 31 w 35"/>
                <a:gd name="T19" fmla="*/ 14 h 22"/>
                <a:gd name="T20" fmla="*/ 23 w 35"/>
                <a:gd name="T21" fmla="*/ 10 h 22"/>
                <a:gd name="T22" fmla="*/ 21 w 35"/>
                <a:gd name="T23" fmla="*/ 8 h 22"/>
                <a:gd name="T24" fmla="*/ 17 w 35"/>
                <a:gd name="T25" fmla="*/ 6 h 22"/>
                <a:gd name="T26" fmla="*/ 12 w 35"/>
                <a:gd name="T27" fmla="*/ 0 h 22"/>
                <a:gd name="T28" fmla="*/ 10 w 35"/>
                <a:gd name="T29" fmla="*/ 6 h 22"/>
                <a:gd name="T30" fmla="*/ 8 w 35"/>
                <a:gd name="T31" fmla="*/ 2 h 22"/>
                <a:gd name="T32" fmla="*/ 5 w 35"/>
                <a:gd name="T33" fmla="*/ 0 h 22"/>
                <a:gd name="T34" fmla="*/ 4 w 35"/>
                <a:gd name="T35" fmla="*/ 4 h 22"/>
                <a:gd name="T36" fmla="*/ 2 w 35"/>
                <a:gd name="T37" fmla="*/ 2 h 22"/>
                <a:gd name="T38" fmla="*/ 1 w 35"/>
                <a:gd name="T39" fmla="*/ 6 h 22"/>
                <a:gd name="T40" fmla="*/ 0 w 35"/>
                <a:gd name="T41" fmla="*/ 4 h 2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5"/>
                <a:gd name="T64" fmla="*/ 0 h 22"/>
                <a:gd name="T65" fmla="*/ 35 w 35"/>
                <a:gd name="T66" fmla="*/ 22 h 2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5" h="22">
                  <a:moveTo>
                    <a:pt x="0" y="4"/>
                  </a:moveTo>
                  <a:lnTo>
                    <a:pt x="3" y="4"/>
                  </a:lnTo>
                  <a:lnTo>
                    <a:pt x="7" y="4"/>
                  </a:lnTo>
                  <a:lnTo>
                    <a:pt x="10" y="6"/>
                  </a:lnTo>
                  <a:lnTo>
                    <a:pt x="15" y="8"/>
                  </a:lnTo>
                  <a:lnTo>
                    <a:pt x="19" y="12"/>
                  </a:lnTo>
                  <a:lnTo>
                    <a:pt x="23" y="10"/>
                  </a:lnTo>
                  <a:lnTo>
                    <a:pt x="29" y="12"/>
                  </a:lnTo>
                  <a:lnTo>
                    <a:pt x="34" y="21"/>
                  </a:lnTo>
                  <a:lnTo>
                    <a:pt x="31" y="14"/>
                  </a:lnTo>
                  <a:lnTo>
                    <a:pt x="23" y="10"/>
                  </a:lnTo>
                  <a:lnTo>
                    <a:pt x="21" y="8"/>
                  </a:lnTo>
                  <a:lnTo>
                    <a:pt x="17" y="6"/>
                  </a:lnTo>
                  <a:lnTo>
                    <a:pt x="12" y="0"/>
                  </a:lnTo>
                  <a:lnTo>
                    <a:pt x="10" y="6"/>
                  </a:lnTo>
                  <a:lnTo>
                    <a:pt x="8" y="2"/>
                  </a:lnTo>
                  <a:lnTo>
                    <a:pt x="5" y="0"/>
                  </a:lnTo>
                  <a:lnTo>
                    <a:pt x="4" y="4"/>
                  </a:lnTo>
                  <a:lnTo>
                    <a:pt x="2" y="2"/>
                  </a:lnTo>
                  <a:lnTo>
                    <a:pt x="1" y="6"/>
                  </a:lnTo>
                  <a:lnTo>
                    <a:pt x="0" y="4"/>
                  </a:lnTo>
                </a:path>
              </a:pathLst>
            </a:custGeom>
            <a:solidFill>
              <a:srgbClr val="FFFFFF"/>
            </a:solidFill>
            <a:ln w="12700" cap="rnd">
              <a:noFill/>
              <a:round/>
              <a:headEnd/>
              <a:tailEnd/>
            </a:ln>
          </p:spPr>
          <p:txBody>
            <a:bodyPr/>
            <a:lstStyle/>
            <a:p>
              <a:endParaRPr lang="en-GB"/>
            </a:p>
          </p:txBody>
        </p:sp>
        <p:sp>
          <p:nvSpPr>
            <p:cNvPr id="20682" name="Freeform 201"/>
            <p:cNvSpPr>
              <a:spLocks/>
            </p:cNvSpPr>
            <p:nvPr/>
          </p:nvSpPr>
          <p:spPr bwMode="auto">
            <a:xfrm>
              <a:off x="3026" y="2709"/>
              <a:ext cx="35" cy="22"/>
            </a:xfrm>
            <a:custGeom>
              <a:avLst/>
              <a:gdLst>
                <a:gd name="T0" fmla="*/ 0 w 35"/>
                <a:gd name="T1" fmla="*/ 4 h 22"/>
                <a:gd name="T2" fmla="*/ 3 w 35"/>
                <a:gd name="T3" fmla="*/ 4 h 22"/>
                <a:gd name="T4" fmla="*/ 7 w 35"/>
                <a:gd name="T5" fmla="*/ 4 h 22"/>
                <a:gd name="T6" fmla="*/ 10 w 35"/>
                <a:gd name="T7" fmla="*/ 6 h 22"/>
                <a:gd name="T8" fmla="*/ 15 w 35"/>
                <a:gd name="T9" fmla="*/ 8 h 22"/>
                <a:gd name="T10" fmla="*/ 19 w 35"/>
                <a:gd name="T11" fmla="*/ 12 h 22"/>
                <a:gd name="T12" fmla="*/ 23 w 35"/>
                <a:gd name="T13" fmla="*/ 10 h 22"/>
                <a:gd name="T14" fmla="*/ 29 w 35"/>
                <a:gd name="T15" fmla="*/ 12 h 22"/>
                <a:gd name="T16" fmla="*/ 34 w 35"/>
                <a:gd name="T17" fmla="*/ 21 h 22"/>
                <a:gd name="T18" fmla="*/ 31 w 35"/>
                <a:gd name="T19" fmla="*/ 14 h 22"/>
                <a:gd name="T20" fmla="*/ 23 w 35"/>
                <a:gd name="T21" fmla="*/ 10 h 22"/>
                <a:gd name="T22" fmla="*/ 21 w 35"/>
                <a:gd name="T23" fmla="*/ 8 h 22"/>
                <a:gd name="T24" fmla="*/ 17 w 35"/>
                <a:gd name="T25" fmla="*/ 6 h 22"/>
                <a:gd name="T26" fmla="*/ 12 w 35"/>
                <a:gd name="T27" fmla="*/ 0 h 22"/>
                <a:gd name="T28" fmla="*/ 10 w 35"/>
                <a:gd name="T29" fmla="*/ 6 h 22"/>
                <a:gd name="T30" fmla="*/ 8 w 35"/>
                <a:gd name="T31" fmla="*/ 2 h 22"/>
                <a:gd name="T32" fmla="*/ 5 w 35"/>
                <a:gd name="T33" fmla="*/ 0 h 22"/>
                <a:gd name="T34" fmla="*/ 4 w 35"/>
                <a:gd name="T35" fmla="*/ 4 h 22"/>
                <a:gd name="T36" fmla="*/ 2 w 35"/>
                <a:gd name="T37" fmla="*/ 2 h 22"/>
                <a:gd name="T38" fmla="*/ 1 w 35"/>
                <a:gd name="T39" fmla="*/ 6 h 2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35"/>
                <a:gd name="T61" fmla="*/ 0 h 22"/>
                <a:gd name="T62" fmla="*/ 35 w 35"/>
                <a:gd name="T63" fmla="*/ 22 h 2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35" h="22">
                  <a:moveTo>
                    <a:pt x="0" y="4"/>
                  </a:moveTo>
                  <a:lnTo>
                    <a:pt x="3" y="4"/>
                  </a:lnTo>
                  <a:lnTo>
                    <a:pt x="7" y="4"/>
                  </a:lnTo>
                  <a:lnTo>
                    <a:pt x="10" y="6"/>
                  </a:lnTo>
                  <a:lnTo>
                    <a:pt x="15" y="8"/>
                  </a:lnTo>
                  <a:lnTo>
                    <a:pt x="19" y="12"/>
                  </a:lnTo>
                  <a:lnTo>
                    <a:pt x="23" y="10"/>
                  </a:lnTo>
                  <a:lnTo>
                    <a:pt x="29" y="12"/>
                  </a:lnTo>
                  <a:lnTo>
                    <a:pt x="34" y="21"/>
                  </a:lnTo>
                  <a:lnTo>
                    <a:pt x="31" y="14"/>
                  </a:lnTo>
                  <a:lnTo>
                    <a:pt x="23" y="10"/>
                  </a:lnTo>
                  <a:lnTo>
                    <a:pt x="21" y="8"/>
                  </a:lnTo>
                  <a:lnTo>
                    <a:pt x="17" y="6"/>
                  </a:lnTo>
                  <a:lnTo>
                    <a:pt x="12" y="0"/>
                  </a:lnTo>
                  <a:lnTo>
                    <a:pt x="10" y="6"/>
                  </a:lnTo>
                  <a:lnTo>
                    <a:pt x="8" y="2"/>
                  </a:lnTo>
                  <a:lnTo>
                    <a:pt x="5" y="0"/>
                  </a:lnTo>
                  <a:lnTo>
                    <a:pt x="4" y="4"/>
                  </a:lnTo>
                  <a:lnTo>
                    <a:pt x="2" y="2"/>
                  </a:lnTo>
                  <a:lnTo>
                    <a:pt x="1" y="6"/>
                  </a:lnTo>
                </a:path>
              </a:pathLst>
            </a:custGeom>
            <a:noFill/>
            <a:ln w="12700" cap="rnd">
              <a:solidFill>
                <a:srgbClr val="FFFFFF"/>
              </a:solidFill>
              <a:round/>
              <a:headEnd/>
              <a:tailEnd/>
            </a:ln>
          </p:spPr>
          <p:txBody>
            <a:bodyPr/>
            <a:lstStyle/>
            <a:p>
              <a:endParaRPr lang="en-GB"/>
            </a:p>
          </p:txBody>
        </p:sp>
        <p:sp>
          <p:nvSpPr>
            <p:cNvPr id="20683" name="Freeform 202"/>
            <p:cNvSpPr>
              <a:spLocks/>
            </p:cNvSpPr>
            <p:nvPr/>
          </p:nvSpPr>
          <p:spPr bwMode="auto">
            <a:xfrm>
              <a:off x="3183" y="2704"/>
              <a:ext cx="30" cy="23"/>
            </a:xfrm>
            <a:custGeom>
              <a:avLst/>
              <a:gdLst>
                <a:gd name="T0" fmla="*/ 0 w 30"/>
                <a:gd name="T1" fmla="*/ 7 h 23"/>
                <a:gd name="T2" fmla="*/ 15 w 30"/>
                <a:gd name="T3" fmla="*/ 22 h 23"/>
                <a:gd name="T4" fmla="*/ 29 w 30"/>
                <a:gd name="T5" fmla="*/ 16 h 23"/>
                <a:gd name="T6" fmla="*/ 16 w 30"/>
                <a:gd name="T7" fmla="*/ 0 h 23"/>
                <a:gd name="T8" fmla="*/ 0 w 30"/>
                <a:gd name="T9" fmla="*/ 7 h 23"/>
                <a:gd name="T10" fmla="*/ 0 w 30"/>
                <a:gd name="T11" fmla="*/ 7 h 23"/>
                <a:gd name="T12" fmla="*/ 0 60000 65536"/>
                <a:gd name="T13" fmla="*/ 0 60000 65536"/>
                <a:gd name="T14" fmla="*/ 0 60000 65536"/>
                <a:gd name="T15" fmla="*/ 0 60000 65536"/>
                <a:gd name="T16" fmla="*/ 0 60000 65536"/>
                <a:gd name="T17" fmla="*/ 0 60000 65536"/>
                <a:gd name="T18" fmla="*/ 0 w 30"/>
                <a:gd name="T19" fmla="*/ 0 h 23"/>
                <a:gd name="T20" fmla="*/ 30 w 30"/>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30" h="23">
                  <a:moveTo>
                    <a:pt x="0" y="7"/>
                  </a:moveTo>
                  <a:lnTo>
                    <a:pt x="15" y="22"/>
                  </a:lnTo>
                  <a:lnTo>
                    <a:pt x="29" y="16"/>
                  </a:lnTo>
                  <a:lnTo>
                    <a:pt x="16" y="0"/>
                  </a:lnTo>
                  <a:lnTo>
                    <a:pt x="0" y="7"/>
                  </a:lnTo>
                </a:path>
              </a:pathLst>
            </a:custGeom>
            <a:solidFill>
              <a:srgbClr val="ABABAB"/>
            </a:solidFill>
            <a:ln w="12700" cap="rnd">
              <a:noFill/>
              <a:round/>
              <a:headEnd/>
              <a:tailEnd/>
            </a:ln>
          </p:spPr>
          <p:txBody>
            <a:bodyPr/>
            <a:lstStyle/>
            <a:p>
              <a:endParaRPr lang="en-GB"/>
            </a:p>
          </p:txBody>
        </p:sp>
        <p:sp>
          <p:nvSpPr>
            <p:cNvPr id="20684" name="Freeform 203"/>
            <p:cNvSpPr>
              <a:spLocks/>
            </p:cNvSpPr>
            <p:nvPr/>
          </p:nvSpPr>
          <p:spPr bwMode="auto">
            <a:xfrm>
              <a:off x="3183" y="2704"/>
              <a:ext cx="30" cy="23"/>
            </a:xfrm>
            <a:custGeom>
              <a:avLst/>
              <a:gdLst>
                <a:gd name="T0" fmla="*/ 0 w 30"/>
                <a:gd name="T1" fmla="*/ 7 h 23"/>
                <a:gd name="T2" fmla="*/ 15 w 30"/>
                <a:gd name="T3" fmla="*/ 22 h 23"/>
                <a:gd name="T4" fmla="*/ 29 w 30"/>
                <a:gd name="T5" fmla="*/ 16 h 23"/>
                <a:gd name="T6" fmla="*/ 16 w 30"/>
                <a:gd name="T7" fmla="*/ 0 h 23"/>
                <a:gd name="T8" fmla="*/ 0 w 30"/>
                <a:gd name="T9" fmla="*/ 7 h 23"/>
                <a:gd name="T10" fmla="*/ 0 w 30"/>
                <a:gd name="T11" fmla="*/ 7 h 23"/>
                <a:gd name="T12" fmla="*/ 0 60000 65536"/>
                <a:gd name="T13" fmla="*/ 0 60000 65536"/>
                <a:gd name="T14" fmla="*/ 0 60000 65536"/>
                <a:gd name="T15" fmla="*/ 0 60000 65536"/>
                <a:gd name="T16" fmla="*/ 0 60000 65536"/>
                <a:gd name="T17" fmla="*/ 0 60000 65536"/>
                <a:gd name="T18" fmla="*/ 0 w 30"/>
                <a:gd name="T19" fmla="*/ 0 h 23"/>
                <a:gd name="T20" fmla="*/ 30 w 30"/>
                <a:gd name="T21" fmla="*/ 23 h 23"/>
              </a:gdLst>
              <a:ahLst/>
              <a:cxnLst>
                <a:cxn ang="T12">
                  <a:pos x="T0" y="T1"/>
                </a:cxn>
                <a:cxn ang="T13">
                  <a:pos x="T2" y="T3"/>
                </a:cxn>
                <a:cxn ang="T14">
                  <a:pos x="T4" y="T5"/>
                </a:cxn>
                <a:cxn ang="T15">
                  <a:pos x="T6" y="T7"/>
                </a:cxn>
                <a:cxn ang="T16">
                  <a:pos x="T8" y="T9"/>
                </a:cxn>
                <a:cxn ang="T17">
                  <a:pos x="T10" y="T11"/>
                </a:cxn>
              </a:cxnLst>
              <a:rect l="T18" t="T19" r="T20" b="T21"/>
              <a:pathLst>
                <a:path w="30" h="23">
                  <a:moveTo>
                    <a:pt x="0" y="7"/>
                  </a:moveTo>
                  <a:lnTo>
                    <a:pt x="15" y="22"/>
                  </a:lnTo>
                  <a:lnTo>
                    <a:pt x="29" y="16"/>
                  </a:lnTo>
                  <a:lnTo>
                    <a:pt x="16" y="0"/>
                  </a:lnTo>
                  <a:lnTo>
                    <a:pt x="0" y="7"/>
                  </a:lnTo>
                </a:path>
              </a:pathLst>
            </a:custGeom>
            <a:noFill/>
            <a:ln w="12700" cap="rnd">
              <a:solidFill>
                <a:srgbClr val="000000"/>
              </a:solidFill>
              <a:round/>
              <a:headEnd/>
              <a:tailEnd/>
            </a:ln>
          </p:spPr>
          <p:txBody>
            <a:bodyPr/>
            <a:lstStyle/>
            <a:p>
              <a:endParaRPr lang="en-GB"/>
            </a:p>
          </p:txBody>
        </p:sp>
        <p:sp>
          <p:nvSpPr>
            <p:cNvPr id="20685" name="Line 204"/>
            <p:cNvSpPr>
              <a:spLocks noChangeShapeType="1"/>
            </p:cNvSpPr>
            <p:nvPr/>
          </p:nvSpPr>
          <p:spPr bwMode="auto">
            <a:xfrm flipV="1">
              <a:off x="3187" y="2708"/>
              <a:ext cx="9" cy="1"/>
            </a:xfrm>
            <a:prstGeom prst="line">
              <a:avLst/>
            </a:prstGeom>
            <a:noFill/>
            <a:ln w="12700">
              <a:solidFill>
                <a:srgbClr val="000000"/>
              </a:solidFill>
              <a:round/>
              <a:headEnd/>
              <a:tailEnd/>
            </a:ln>
          </p:spPr>
          <p:txBody>
            <a:bodyPr/>
            <a:lstStyle/>
            <a:p>
              <a:endParaRPr lang="en-US"/>
            </a:p>
          </p:txBody>
        </p:sp>
        <p:sp>
          <p:nvSpPr>
            <p:cNvPr id="20686" name="Freeform 205"/>
            <p:cNvSpPr>
              <a:spLocks/>
            </p:cNvSpPr>
            <p:nvPr/>
          </p:nvSpPr>
          <p:spPr bwMode="auto">
            <a:xfrm>
              <a:off x="3095" y="2675"/>
              <a:ext cx="84" cy="38"/>
            </a:xfrm>
            <a:custGeom>
              <a:avLst/>
              <a:gdLst>
                <a:gd name="T0" fmla="*/ 1 w 84"/>
                <a:gd name="T1" fmla="*/ 7 h 38"/>
                <a:gd name="T2" fmla="*/ 45 w 84"/>
                <a:gd name="T3" fmla="*/ 35 h 38"/>
                <a:gd name="T4" fmla="*/ 47 w 84"/>
                <a:gd name="T5" fmla="*/ 37 h 38"/>
                <a:gd name="T6" fmla="*/ 50 w 84"/>
                <a:gd name="T7" fmla="*/ 37 h 38"/>
                <a:gd name="T8" fmla="*/ 53 w 84"/>
                <a:gd name="T9" fmla="*/ 37 h 38"/>
                <a:gd name="T10" fmla="*/ 56 w 84"/>
                <a:gd name="T11" fmla="*/ 35 h 38"/>
                <a:gd name="T12" fmla="*/ 59 w 84"/>
                <a:gd name="T13" fmla="*/ 37 h 38"/>
                <a:gd name="T14" fmla="*/ 61 w 84"/>
                <a:gd name="T15" fmla="*/ 35 h 38"/>
                <a:gd name="T16" fmla="*/ 67 w 84"/>
                <a:gd name="T17" fmla="*/ 35 h 38"/>
                <a:gd name="T18" fmla="*/ 68 w 84"/>
                <a:gd name="T19" fmla="*/ 35 h 38"/>
                <a:gd name="T20" fmla="*/ 72 w 84"/>
                <a:gd name="T21" fmla="*/ 34 h 38"/>
                <a:gd name="T22" fmla="*/ 77 w 84"/>
                <a:gd name="T23" fmla="*/ 34 h 38"/>
                <a:gd name="T24" fmla="*/ 78 w 84"/>
                <a:gd name="T25" fmla="*/ 34 h 38"/>
                <a:gd name="T26" fmla="*/ 79 w 84"/>
                <a:gd name="T27" fmla="*/ 34 h 38"/>
                <a:gd name="T28" fmla="*/ 81 w 84"/>
                <a:gd name="T29" fmla="*/ 31 h 38"/>
                <a:gd name="T30" fmla="*/ 83 w 84"/>
                <a:gd name="T31" fmla="*/ 30 h 38"/>
                <a:gd name="T32" fmla="*/ 81 w 84"/>
                <a:gd name="T33" fmla="*/ 29 h 38"/>
                <a:gd name="T34" fmla="*/ 33 w 84"/>
                <a:gd name="T35" fmla="*/ 2 h 38"/>
                <a:gd name="T36" fmla="*/ 29 w 84"/>
                <a:gd name="T37" fmla="*/ 0 h 38"/>
                <a:gd name="T38" fmla="*/ 24 w 84"/>
                <a:gd name="T39" fmla="*/ 0 h 38"/>
                <a:gd name="T40" fmla="*/ 23 w 84"/>
                <a:gd name="T41" fmla="*/ 1 h 38"/>
                <a:gd name="T42" fmla="*/ 18 w 84"/>
                <a:gd name="T43" fmla="*/ 1 h 38"/>
                <a:gd name="T44" fmla="*/ 15 w 84"/>
                <a:gd name="T45" fmla="*/ 1 h 38"/>
                <a:gd name="T46" fmla="*/ 11 w 84"/>
                <a:gd name="T47" fmla="*/ 2 h 38"/>
                <a:gd name="T48" fmla="*/ 9 w 84"/>
                <a:gd name="T49" fmla="*/ 1 h 38"/>
                <a:gd name="T50" fmla="*/ 5 w 84"/>
                <a:gd name="T51" fmla="*/ 3 h 38"/>
                <a:gd name="T52" fmla="*/ 4 w 84"/>
                <a:gd name="T53" fmla="*/ 5 h 38"/>
                <a:gd name="T54" fmla="*/ 3 w 84"/>
                <a:gd name="T55" fmla="*/ 5 h 38"/>
                <a:gd name="T56" fmla="*/ 1 w 84"/>
                <a:gd name="T57" fmla="*/ 6 h 38"/>
                <a:gd name="T58" fmla="*/ 0 w 84"/>
                <a:gd name="T59" fmla="*/ 7 h 38"/>
                <a:gd name="T60" fmla="*/ 1 w 84"/>
                <a:gd name="T61" fmla="*/ 7 h 38"/>
                <a:gd name="T62" fmla="*/ 1 w 84"/>
                <a:gd name="T63" fmla="*/ 7 h 3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4"/>
                <a:gd name="T97" fmla="*/ 0 h 38"/>
                <a:gd name="T98" fmla="*/ 84 w 84"/>
                <a:gd name="T99" fmla="*/ 38 h 3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4" h="38">
                  <a:moveTo>
                    <a:pt x="1" y="7"/>
                  </a:moveTo>
                  <a:lnTo>
                    <a:pt x="45" y="35"/>
                  </a:lnTo>
                  <a:lnTo>
                    <a:pt x="47" y="37"/>
                  </a:lnTo>
                  <a:lnTo>
                    <a:pt x="50" y="37"/>
                  </a:lnTo>
                  <a:lnTo>
                    <a:pt x="53" y="37"/>
                  </a:lnTo>
                  <a:lnTo>
                    <a:pt x="56" y="35"/>
                  </a:lnTo>
                  <a:lnTo>
                    <a:pt x="59" y="37"/>
                  </a:lnTo>
                  <a:lnTo>
                    <a:pt x="61" y="35"/>
                  </a:lnTo>
                  <a:lnTo>
                    <a:pt x="67" y="35"/>
                  </a:lnTo>
                  <a:lnTo>
                    <a:pt x="68" y="35"/>
                  </a:lnTo>
                  <a:lnTo>
                    <a:pt x="72" y="34"/>
                  </a:lnTo>
                  <a:lnTo>
                    <a:pt x="77" y="34"/>
                  </a:lnTo>
                  <a:lnTo>
                    <a:pt x="78" y="34"/>
                  </a:lnTo>
                  <a:lnTo>
                    <a:pt x="79" y="34"/>
                  </a:lnTo>
                  <a:lnTo>
                    <a:pt x="81" y="31"/>
                  </a:lnTo>
                  <a:lnTo>
                    <a:pt x="83" y="30"/>
                  </a:lnTo>
                  <a:lnTo>
                    <a:pt x="81" y="29"/>
                  </a:lnTo>
                  <a:lnTo>
                    <a:pt x="33" y="2"/>
                  </a:lnTo>
                  <a:lnTo>
                    <a:pt x="29" y="0"/>
                  </a:lnTo>
                  <a:lnTo>
                    <a:pt x="24" y="0"/>
                  </a:lnTo>
                  <a:lnTo>
                    <a:pt x="23" y="1"/>
                  </a:lnTo>
                  <a:lnTo>
                    <a:pt x="18" y="1"/>
                  </a:lnTo>
                  <a:lnTo>
                    <a:pt x="15" y="1"/>
                  </a:lnTo>
                  <a:lnTo>
                    <a:pt x="11" y="2"/>
                  </a:lnTo>
                  <a:lnTo>
                    <a:pt x="9" y="1"/>
                  </a:lnTo>
                  <a:lnTo>
                    <a:pt x="5" y="3"/>
                  </a:lnTo>
                  <a:lnTo>
                    <a:pt x="4" y="5"/>
                  </a:lnTo>
                  <a:lnTo>
                    <a:pt x="3" y="5"/>
                  </a:lnTo>
                  <a:lnTo>
                    <a:pt x="1" y="6"/>
                  </a:lnTo>
                  <a:lnTo>
                    <a:pt x="0" y="7"/>
                  </a:lnTo>
                  <a:lnTo>
                    <a:pt x="1" y="7"/>
                  </a:lnTo>
                </a:path>
              </a:pathLst>
            </a:custGeom>
            <a:solidFill>
              <a:srgbClr val="000000"/>
            </a:solidFill>
            <a:ln w="12700" cap="rnd">
              <a:noFill/>
              <a:round/>
              <a:headEnd/>
              <a:tailEnd/>
            </a:ln>
          </p:spPr>
          <p:txBody>
            <a:bodyPr/>
            <a:lstStyle/>
            <a:p>
              <a:endParaRPr lang="en-GB"/>
            </a:p>
          </p:txBody>
        </p:sp>
        <p:sp>
          <p:nvSpPr>
            <p:cNvPr id="20687" name="Freeform 206"/>
            <p:cNvSpPr>
              <a:spLocks/>
            </p:cNvSpPr>
            <p:nvPr/>
          </p:nvSpPr>
          <p:spPr bwMode="auto">
            <a:xfrm>
              <a:off x="3095" y="2675"/>
              <a:ext cx="84" cy="38"/>
            </a:xfrm>
            <a:custGeom>
              <a:avLst/>
              <a:gdLst>
                <a:gd name="T0" fmla="*/ 1 w 84"/>
                <a:gd name="T1" fmla="*/ 7 h 38"/>
                <a:gd name="T2" fmla="*/ 45 w 84"/>
                <a:gd name="T3" fmla="*/ 35 h 38"/>
                <a:gd name="T4" fmla="*/ 47 w 84"/>
                <a:gd name="T5" fmla="*/ 37 h 38"/>
                <a:gd name="T6" fmla="*/ 50 w 84"/>
                <a:gd name="T7" fmla="*/ 37 h 38"/>
                <a:gd name="T8" fmla="*/ 53 w 84"/>
                <a:gd name="T9" fmla="*/ 37 h 38"/>
                <a:gd name="T10" fmla="*/ 56 w 84"/>
                <a:gd name="T11" fmla="*/ 35 h 38"/>
                <a:gd name="T12" fmla="*/ 59 w 84"/>
                <a:gd name="T13" fmla="*/ 37 h 38"/>
                <a:gd name="T14" fmla="*/ 61 w 84"/>
                <a:gd name="T15" fmla="*/ 35 h 38"/>
                <a:gd name="T16" fmla="*/ 67 w 84"/>
                <a:gd name="T17" fmla="*/ 35 h 38"/>
                <a:gd name="T18" fmla="*/ 68 w 84"/>
                <a:gd name="T19" fmla="*/ 35 h 38"/>
                <a:gd name="T20" fmla="*/ 72 w 84"/>
                <a:gd name="T21" fmla="*/ 34 h 38"/>
                <a:gd name="T22" fmla="*/ 77 w 84"/>
                <a:gd name="T23" fmla="*/ 34 h 38"/>
                <a:gd name="T24" fmla="*/ 78 w 84"/>
                <a:gd name="T25" fmla="*/ 34 h 38"/>
                <a:gd name="T26" fmla="*/ 79 w 84"/>
                <a:gd name="T27" fmla="*/ 34 h 38"/>
                <a:gd name="T28" fmla="*/ 81 w 84"/>
                <a:gd name="T29" fmla="*/ 31 h 38"/>
                <a:gd name="T30" fmla="*/ 83 w 84"/>
                <a:gd name="T31" fmla="*/ 30 h 38"/>
                <a:gd name="T32" fmla="*/ 81 w 84"/>
                <a:gd name="T33" fmla="*/ 29 h 38"/>
                <a:gd name="T34" fmla="*/ 33 w 84"/>
                <a:gd name="T35" fmla="*/ 2 h 38"/>
                <a:gd name="T36" fmla="*/ 29 w 84"/>
                <a:gd name="T37" fmla="*/ 0 h 38"/>
                <a:gd name="T38" fmla="*/ 24 w 84"/>
                <a:gd name="T39" fmla="*/ 0 h 38"/>
                <a:gd name="T40" fmla="*/ 23 w 84"/>
                <a:gd name="T41" fmla="*/ 1 h 38"/>
                <a:gd name="T42" fmla="*/ 18 w 84"/>
                <a:gd name="T43" fmla="*/ 1 h 38"/>
                <a:gd name="T44" fmla="*/ 15 w 84"/>
                <a:gd name="T45" fmla="*/ 1 h 38"/>
                <a:gd name="T46" fmla="*/ 11 w 84"/>
                <a:gd name="T47" fmla="*/ 2 h 38"/>
                <a:gd name="T48" fmla="*/ 9 w 84"/>
                <a:gd name="T49" fmla="*/ 1 h 38"/>
                <a:gd name="T50" fmla="*/ 5 w 84"/>
                <a:gd name="T51" fmla="*/ 3 h 38"/>
                <a:gd name="T52" fmla="*/ 4 w 84"/>
                <a:gd name="T53" fmla="*/ 5 h 38"/>
                <a:gd name="T54" fmla="*/ 3 w 84"/>
                <a:gd name="T55" fmla="*/ 5 h 38"/>
                <a:gd name="T56" fmla="*/ 1 w 84"/>
                <a:gd name="T57" fmla="*/ 6 h 38"/>
                <a:gd name="T58" fmla="*/ 0 w 84"/>
                <a:gd name="T59" fmla="*/ 7 h 38"/>
                <a:gd name="T60" fmla="*/ 1 w 84"/>
                <a:gd name="T61" fmla="*/ 7 h 38"/>
                <a:gd name="T62" fmla="*/ 1 w 84"/>
                <a:gd name="T63" fmla="*/ 7 h 3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4"/>
                <a:gd name="T97" fmla="*/ 0 h 38"/>
                <a:gd name="T98" fmla="*/ 84 w 84"/>
                <a:gd name="T99" fmla="*/ 38 h 3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4" h="38">
                  <a:moveTo>
                    <a:pt x="1" y="7"/>
                  </a:moveTo>
                  <a:lnTo>
                    <a:pt x="45" y="35"/>
                  </a:lnTo>
                  <a:lnTo>
                    <a:pt x="47" y="37"/>
                  </a:lnTo>
                  <a:lnTo>
                    <a:pt x="50" y="37"/>
                  </a:lnTo>
                  <a:lnTo>
                    <a:pt x="53" y="37"/>
                  </a:lnTo>
                  <a:lnTo>
                    <a:pt x="56" y="35"/>
                  </a:lnTo>
                  <a:lnTo>
                    <a:pt x="59" y="37"/>
                  </a:lnTo>
                  <a:lnTo>
                    <a:pt x="61" y="35"/>
                  </a:lnTo>
                  <a:lnTo>
                    <a:pt x="67" y="35"/>
                  </a:lnTo>
                  <a:lnTo>
                    <a:pt x="68" y="35"/>
                  </a:lnTo>
                  <a:lnTo>
                    <a:pt x="72" y="34"/>
                  </a:lnTo>
                  <a:lnTo>
                    <a:pt x="77" y="34"/>
                  </a:lnTo>
                  <a:lnTo>
                    <a:pt x="78" y="34"/>
                  </a:lnTo>
                  <a:lnTo>
                    <a:pt x="79" y="34"/>
                  </a:lnTo>
                  <a:lnTo>
                    <a:pt x="81" y="31"/>
                  </a:lnTo>
                  <a:lnTo>
                    <a:pt x="83" y="30"/>
                  </a:lnTo>
                  <a:lnTo>
                    <a:pt x="81" y="29"/>
                  </a:lnTo>
                  <a:lnTo>
                    <a:pt x="33" y="2"/>
                  </a:lnTo>
                  <a:lnTo>
                    <a:pt x="29" y="0"/>
                  </a:lnTo>
                  <a:lnTo>
                    <a:pt x="24" y="0"/>
                  </a:lnTo>
                  <a:lnTo>
                    <a:pt x="23" y="1"/>
                  </a:lnTo>
                  <a:lnTo>
                    <a:pt x="18" y="1"/>
                  </a:lnTo>
                  <a:lnTo>
                    <a:pt x="15" y="1"/>
                  </a:lnTo>
                  <a:lnTo>
                    <a:pt x="11" y="2"/>
                  </a:lnTo>
                  <a:lnTo>
                    <a:pt x="9" y="1"/>
                  </a:lnTo>
                  <a:lnTo>
                    <a:pt x="5" y="3"/>
                  </a:lnTo>
                  <a:lnTo>
                    <a:pt x="4" y="5"/>
                  </a:lnTo>
                  <a:lnTo>
                    <a:pt x="3" y="5"/>
                  </a:lnTo>
                  <a:lnTo>
                    <a:pt x="1" y="6"/>
                  </a:lnTo>
                  <a:lnTo>
                    <a:pt x="0" y="7"/>
                  </a:lnTo>
                  <a:lnTo>
                    <a:pt x="1" y="7"/>
                  </a:lnTo>
                </a:path>
              </a:pathLst>
            </a:custGeom>
            <a:noFill/>
            <a:ln w="12700" cap="rnd">
              <a:solidFill>
                <a:srgbClr val="ABABAB"/>
              </a:solidFill>
              <a:round/>
              <a:headEnd/>
              <a:tailEnd/>
            </a:ln>
          </p:spPr>
          <p:txBody>
            <a:bodyPr/>
            <a:lstStyle/>
            <a:p>
              <a:endParaRPr lang="en-GB"/>
            </a:p>
          </p:txBody>
        </p:sp>
        <p:sp>
          <p:nvSpPr>
            <p:cNvPr id="20688" name="Freeform 207"/>
            <p:cNvSpPr>
              <a:spLocks/>
            </p:cNvSpPr>
            <p:nvPr/>
          </p:nvSpPr>
          <p:spPr bwMode="auto">
            <a:xfrm>
              <a:off x="3146" y="2704"/>
              <a:ext cx="31" cy="22"/>
            </a:xfrm>
            <a:custGeom>
              <a:avLst/>
              <a:gdLst>
                <a:gd name="T0" fmla="*/ 8 w 31"/>
                <a:gd name="T1" fmla="*/ 3 h 22"/>
                <a:gd name="T2" fmla="*/ 10 w 31"/>
                <a:gd name="T3" fmla="*/ 1 h 22"/>
                <a:gd name="T4" fmla="*/ 13 w 31"/>
                <a:gd name="T5" fmla="*/ 1 h 22"/>
                <a:gd name="T6" fmla="*/ 15 w 31"/>
                <a:gd name="T7" fmla="*/ 0 h 22"/>
                <a:gd name="T8" fmla="*/ 19 w 31"/>
                <a:gd name="T9" fmla="*/ 1 h 22"/>
                <a:gd name="T10" fmla="*/ 23 w 31"/>
                <a:gd name="T11" fmla="*/ 4 h 22"/>
                <a:gd name="T12" fmla="*/ 25 w 31"/>
                <a:gd name="T13" fmla="*/ 6 h 22"/>
                <a:gd name="T14" fmla="*/ 27 w 31"/>
                <a:gd name="T15" fmla="*/ 9 h 22"/>
                <a:gd name="T16" fmla="*/ 30 w 31"/>
                <a:gd name="T17" fmla="*/ 14 h 22"/>
                <a:gd name="T18" fmla="*/ 30 w 31"/>
                <a:gd name="T19" fmla="*/ 17 h 22"/>
                <a:gd name="T20" fmla="*/ 26 w 31"/>
                <a:gd name="T21" fmla="*/ 16 h 22"/>
                <a:gd name="T22" fmla="*/ 25 w 31"/>
                <a:gd name="T23" fmla="*/ 21 h 22"/>
                <a:gd name="T24" fmla="*/ 23 w 31"/>
                <a:gd name="T25" fmla="*/ 17 h 22"/>
                <a:gd name="T26" fmla="*/ 18 w 31"/>
                <a:gd name="T27" fmla="*/ 19 h 22"/>
                <a:gd name="T28" fmla="*/ 17 w 31"/>
                <a:gd name="T29" fmla="*/ 19 h 22"/>
                <a:gd name="T30" fmla="*/ 15 w 31"/>
                <a:gd name="T31" fmla="*/ 21 h 22"/>
                <a:gd name="T32" fmla="*/ 12 w 31"/>
                <a:gd name="T33" fmla="*/ 17 h 22"/>
                <a:gd name="T34" fmla="*/ 9 w 31"/>
                <a:gd name="T35" fmla="*/ 16 h 22"/>
                <a:gd name="T36" fmla="*/ 5 w 31"/>
                <a:gd name="T37" fmla="*/ 14 h 22"/>
                <a:gd name="T38" fmla="*/ 2 w 31"/>
                <a:gd name="T39" fmla="*/ 14 h 22"/>
                <a:gd name="T40" fmla="*/ 2 w 31"/>
                <a:gd name="T41" fmla="*/ 12 h 22"/>
                <a:gd name="T42" fmla="*/ 0 w 31"/>
                <a:gd name="T43" fmla="*/ 9 h 22"/>
                <a:gd name="T44" fmla="*/ 0 w 31"/>
                <a:gd name="T45" fmla="*/ 6 h 22"/>
                <a:gd name="T46" fmla="*/ 0 w 31"/>
                <a:gd name="T47" fmla="*/ 3 h 22"/>
                <a:gd name="T48" fmla="*/ 2 w 31"/>
                <a:gd name="T49" fmla="*/ 4 h 22"/>
                <a:gd name="T50" fmla="*/ 4 w 31"/>
                <a:gd name="T51" fmla="*/ 4 h 22"/>
                <a:gd name="T52" fmla="*/ 5 w 31"/>
                <a:gd name="T53" fmla="*/ 4 h 22"/>
                <a:gd name="T54" fmla="*/ 8 w 31"/>
                <a:gd name="T55" fmla="*/ 3 h 22"/>
                <a:gd name="T56" fmla="*/ 8 w 31"/>
                <a:gd name="T57" fmla="*/ 3 h 2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1"/>
                <a:gd name="T88" fmla="*/ 0 h 22"/>
                <a:gd name="T89" fmla="*/ 31 w 31"/>
                <a:gd name="T90" fmla="*/ 22 h 2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1" h="22">
                  <a:moveTo>
                    <a:pt x="8" y="3"/>
                  </a:moveTo>
                  <a:lnTo>
                    <a:pt x="10" y="1"/>
                  </a:lnTo>
                  <a:lnTo>
                    <a:pt x="13" y="1"/>
                  </a:lnTo>
                  <a:lnTo>
                    <a:pt x="15" y="0"/>
                  </a:lnTo>
                  <a:lnTo>
                    <a:pt x="19" y="1"/>
                  </a:lnTo>
                  <a:lnTo>
                    <a:pt x="23" y="4"/>
                  </a:lnTo>
                  <a:lnTo>
                    <a:pt x="25" y="6"/>
                  </a:lnTo>
                  <a:lnTo>
                    <a:pt x="27" y="9"/>
                  </a:lnTo>
                  <a:lnTo>
                    <a:pt x="30" y="14"/>
                  </a:lnTo>
                  <a:lnTo>
                    <a:pt x="30" y="17"/>
                  </a:lnTo>
                  <a:lnTo>
                    <a:pt x="26" y="16"/>
                  </a:lnTo>
                  <a:lnTo>
                    <a:pt x="25" y="21"/>
                  </a:lnTo>
                  <a:lnTo>
                    <a:pt x="23" y="17"/>
                  </a:lnTo>
                  <a:lnTo>
                    <a:pt x="18" y="19"/>
                  </a:lnTo>
                  <a:lnTo>
                    <a:pt x="17" y="19"/>
                  </a:lnTo>
                  <a:lnTo>
                    <a:pt x="15" y="21"/>
                  </a:lnTo>
                  <a:lnTo>
                    <a:pt x="12" y="17"/>
                  </a:lnTo>
                  <a:lnTo>
                    <a:pt x="9" y="16"/>
                  </a:lnTo>
                  <a:lnTo>
                    <a:pt x="5" y="14"/>
                  </a:lnTo>
                  <a:lnTo>
                    <a:pt x="2" y="14"/>
                  </a:lnTo>
                  <a:lnTo>
                    <a:pt x="2" y="12"/>
                  </a:lnTo>
                  <a:lnTo>
                    <a:pt x="0" y="9"/>
                  </a:lnTo>
                  <a:lnTo>
                    <a:pt x="0" y="6"/>
                  </a:lnTo>
                  <a:lnTo>
                    <a:pt x="0" y="3"/>
                  </a:lnTo>
                  <a:lnTo>
                    <a:pt x="2" y="4"/>
                  </a:lnTo>
                  <a:lnTo>
                    <a:pt x="4" y="4"/>
                  </a:lnTo>
                  <a:lnTo>
                    <a:pt x="5" y="4"/>
                  </a:lnTo>
                  <a:lnTo>
                    <a:pt x="8" y="3"/>
                  </a:lnTo>
                </a:path>
              </a:pathLst>
            </a:custGeom>
            <a:solidFill>
              <a:srgbClr val="ABABAB"/>
            </a:solidFill>
            <a:ln w="12700" cap="rnd">
              <a:noFill/>
              <a:round/>
              <a:headEnd/>
              <a:tailEnd/>
            </a:ln>
          </p:spPr>
          <p:txBody>
            <a:bodyPr/>
            <a:lstStyle/>
            <a:p>
              <a:endParaRPr lang="en-GB"/>
            </a:p>
          </p:txBody>
        </p:sp>
        <p:sp>
          <p:nvSpPr>
            <p:cNvPr id="20689" name="Freeform 208"/>
            <p:cNvSpPr>
              <a:spLocks/>
            </p:cNvSpPr>
            <p:nvPr/>
          </p:nvSpPr>
          <p:spPr bwMode="auto">
            <a:xfrm>
              <a:off x="3146" y="2704"/>
              <a:ext cx="31" cy="22"/>
            </a:xfrm>
            <a:custGeom>
              <a:avLst/>
              <a:gdLst>
                <a:gd name="T0" fmla="*/ 8 w 31"/>
                <a:gd name="T1" fmla="*/ 3 h 22"/>
                <a:gd name="T2" fmla="*/ 10 w 31"/>
                <a:gd name="T3" fmla="*/ 1 h 22"/>
                <a:gd name="T4" fmla="*/ 13 w 31"/>
                <a:gd name="T5" fmla="*/ 1 h 22"/>
                <a:gd name="T6" fmla="*/ 15 w 31"/>
                <a:gd name="T7" fmla="*/ 0 h 22"/>
                <a:gd name="T8" fmla="*/ 19 w 31"/>
                <a:gd name="T9" fmla="*/ 1 h 22"/>
                <a:gd name="T10" fmla="*/ 23 w 31"/>
                <a:gd name="T11" fmla="*/ 4 h 22"/>
                <a:gd name="T12" fmla="*/ 25 w 31"/>
                <a:gd name="T13" fmla="*/ 6 h 22"/>
                <a:gd name="T14" fmla="*/ 27 w 31"/>
                <a:gd name="T15" fmla="*/ 9 h 22"/>
                <a:gd name="T16" fmla="*/ 30 w 31"/>
                <a:gd name="T17" fmla="*/ 14 h 22"/>
                <a:gd name="T18" fmla="*/ 30 w 31"/>
                <a:gd name="T19" fmla="*/ 17 h 22"/>
                <a:gd name="T20" fmla="*/ 26 w 31"/>
                <a:gd name="T21" fmla="*/ 16 h 22"/>
                <a:gd name="T22" fmla="*/ 25 w 31"/>
                <a:gd name="T23" fmla="*/ 21 h 22"/>
                <a:gd name="T24" fmla="*/ 23 w 31"/>
                <a:gd name="T25" fmla="*/ 17 h 22"/>
                <a:gd name="T26" fmla="*/ 18 w 31"/>
                <a:gd name="T27" fmla="*/ 19 h 22"/>
                <a:gd name="T28" fmla="*/ 17 w 31"/>
                <a:gd name="T29" fmla="*/ 19 h 22"/>
                <a:gd name="T30" fmla="*/ 15 w 31"/>
                <a:gd name="T31" fmla="*/ 21 h 22"/>
                <a:gd name="T32" fmla="*/ 12 w 31"/>
                <a:gd name="T33" fmla="*/ 17 h 22"/>
                <a:gd name="T34" fmla="*/ 9 w 31"/>
                <a:gd name="T35" fmla="*/ 16 h 22"/>
                <a:gd name="T36" fmla="*/ 5 w 31"/>
                <a:gd name="T37" fmla="*/ 14 h 22"/>
                <a:gd name="T38" fmla="*/ 2 w 31"/>
                <a:gd name="T39" fmla="*/ 14 h 22"/>
                <a:gd name="T40" fmla="*/ 2 w 31"/>
                <a:gd name="T41" fmla="*/ 12 h 22"/>
                <a:gd name="T42" fmla="*/ 0 w 31"/>
                <a:gd name="T43" fmla="*/ 9 h 22"/>
                <a:gd name="T44" fmla="*/ 0 w 31"/>
                <a:gd name="T45" fmla="*/ 6 h 22"/>
                <a:gd name="T46" fmla="*/ 0 w 31"/>
                <a:gd name="T47" fmla="*/ 3 h 22"/>
                <a:gd name="T48" fmla="*/ 2 w 31"/>
                <a:gd name="T49" fmla="*/ 4 h 22"/>
                <a:gd name="T50" fmla="*/ 4 w 31"/>
                <a:gd name="T51" fmla="*/ 4 h 22"/>
                <a:gd name="T52" fmla="*/ 5 w 31"/>
                <a:gd name="T53" fmla="*/ 4 h 22"/>
                <a:gd name="T54" fmla="*/ 8 w 31"/>
                <a:gd name="T55" fmla="*/ 3 h 22"/>
                <a:gd name="T56" fmla="*/ 8 w 31"/>
                <a:gd name="T57" fmla="*/ 3 h 2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1"/>
                <a:gd name="T88" fmla="*/ 0 h 22"/>
                <a:gd name="T89" fmla="*/ 31 w 31"/>
                <a:gd name="T90" fmla="*/ 22 h 2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1" h="22">
                  <a:moveTo>
                    <a:pt x="8" y="3"/>
                  </a:moveTo>
                  <a:lnTo>
                    <a:pt x="10" y="1"/>
                  </a:lnTo>
                  <a:lnTo>
                    <a:pt x="13" y="1"/>
                  </a:lnTo>
                  <a:lnTo>
                    <a:pt x="15" y="0"/>
                  </a:lnTo>
                  <a:lnTo>
                    <a:pt x="19" y="1"/>
                  </a:lnTo>
                  <a:lnTo>
                    <a:pt x="23" y="4"/>
                  </a:lnTo>
                  <a:lnTo>
                    <a:pt x="25" y="6"/>
                  </a:lnTo>
                  <a:lnTo>
                    <a:pt x="27" y="9"/>
                  </a:lnTo>
                  <a:lnTo>
                    <a:pt x="30" y="14"/>
                  </a:lnTo>
                  <a:lnTo>
                    <a:pt x="30" y="17"/>
                  </a:lnTo>
                  <a:lnTo>
                    <a:pt x="26" y="16"/>
                  </a:lnTo>
                  <a:lnTo>
                    <a:pt x="25" y="21"/>
                  </a:lnTo>
                  <a:lnTo>
                    <a:pt x="23" y="17"/>
                  </a:lnTo>
                  <a:lnTo>
                    <a:pt x="18" y="19"/>
                  </a:lnTo>
                  <a:lnTo>
                    <a:pt x="17" y="19"/>
                  </a:lnTo>
                  <a:lnTo>
                    <a:pt x="15" y="21"/>
                  </a:lnTo>
                  <a:lnTo>
                    <a:pt x="12" y="17"/>
                  </a:lnTo>
                  <a:lnTo>
                    <a:pt x="9" y="16"/>
                  </a:lnTo>
                  <a:lnTo>
                    <a:pt x="5" y="14"/>
                  </a:lnTo>
                  <a:lnTo>
                    <a:pt x="2" y="14"/>
                  </a:lnTo>
                  <a:lnTo>
                    <a:pt x="2" y="12"/>
                  </a:lnTo>
                  <a:lnTo>
                    <a:pt x="0" y="9"/>
                  </a:lnTo>
                  <a:lnTo>
                    <a:pt x="0" y="6"/>
                  </a:lnTo>
                  <a:lnTo>
                    <a:pt x="0" y="3"/>
                  </a:lnTo>
                  <a:lnTo>
                    <a:pt x="2" y="4"/>
                  </a:lnTo>
                  <a:lnTo>
                    <a:pt x="4" y="4"/>
                  </a:lnTo>
                  <a:lnTo>
                    <a:pt x="5" y="4"/>
                  </a:lnTo>
                  <a:lnTo>
                    <a:pt x="8" y="3"/>
                  </a:lnTo>
                </a:path>
              </a:pathLst>
            </a:custGeom>
            <a:noFill/>
            <a:ln w="12700" cap="rnd">
              <a:solidFill>
                <a:srgbClr val="000000"/>
              </a:solidFill>
              <a:round/>
              <a:headEnd/>
              <a:tailEnd/>
            </a:ln>
          </p:spPr>
          <p:txBody>
            <a:bodyPr/>
            <a:lstStyle/>
            <a:p>
              <a:endParaRPr lang="en-GB"/>
            </a:p>
          </p:txBody>
        </p:sp>
        <p:sp>
          <p:nvSpPr>
            <p:cNvPr id="20690" name="Freeform 209"/>
            <p:cNvSpPr>
              <a:spLocks/>
            </p:cNvSpPr>
            <p:nvPr/>
          </p:nvSpPr>
          <p:spPr bwMode="auto">
            <a:xfrm>
              <a:off x="3151" y="2705"/>
              <a:ext cx="28" cy="22"/>
            </a:xfrm>
            <a:custGeom>
              <a:avLst/>
              <a:gdLst>
                <a:gd name="T0" fmla="*/ 7 w 28"/>
                <a:gd name="T1" fmla="*/ 0 h 22"/>
                <a:gd name="T2" fmla="*/ 9 w 28"/>
                <a:gd name="T3" fmla="*/ 3 h 22"/>
                <a:gd name="T4" fmla="*/ 14 w 28"/>
                <a:gd name="T5" fmla="*/ 4 h 22"/>
                <a:gd name="T6" fmla="*/ 16 w 28"/>
                <a:gd name="T7" fmla="*/ 1 h 22"/>
                <a:gd name="T8" fmla="*/ 21 w 28"/>
                <a:gd name="T9" fmla="*/ 6 h 22"/>
                <a:gd name="T10" fmla="*/ 25 w 28"/>
                <a:gd name="T11" fmla="*/ 12 h 22"/>
                <a:gd name="T12" fmla="*/ 27 w 28"/>
                <a:gd name="T13" fmla="*/ 15 h 22"/>
                <a:gd name="T14" fmla="*/ 27 w 28"/>
                <a:gd name="T15" fmla="*/ 18 h 22"/>
                <a:gd name="T16" fmla="*/ 23 w 28"/>
                <a:gd name="T17" fmla="*/ 16 h 22"/>
                <a:gd name="T18" fmla="*/ 22 w 28"/>
                <a:gd name="T19" fmla="*/ 16 h 22"/>
                <a:gd name="T20" fmla="*/ 17 w 28"/>
                <a:gd name="T21" fmla="*/ 18 h 22"/>
                <a:gd name="T22" fmla="*/ 17 w 28"/>
                <a:gd name="T23" fmla="*/ 21 h 22"/>
                <a:gd name="T24" fmla="*/ 11 w 28"/>
                <a:gd name="T25" fmla="*/ 19 h 22"/>
                <a:gd name="T26" fmla="*/ 8 w 28"/>
                <a:gd name="T27" fmla="*/ 18 h 22"/>
                <a:gd name="T28" fmla="*/ 3 w 28"/>
                <a:gd name="T29" fmla="*/ 16 h 22"/>
                <a:gd name="T30" fmla="*/ 0 w 28"/>
                <a:gd name="T31" fmla="*/ 13 h 22"/>
                <a:gd name="T32" fmla="*/ 0 w 28"/>
                <a:gd name="T33" fmla="*/ 10 h 22"/>
                <a:gd name="T34" fmla="*/ 0 w 28"/>
                <a:gd name="T35" fmla="*/ 6 h 22"/>
                <a:gd name="T36" fmla="*/ 2 w 28"/>
                <a:gd name="T37" fmla="*/ 3 h 22"/>
                <a:gd name="T38" fmla="*/ 5 w 28"/>
                <a:gd name="T39" fmla="*/ 4 h 22"/>
                <a:gd name="T40" fmla="*/ 7 w 28"/>
                <a:gd name="T41" fmla="*/ 0 h 22"/>
                <a:gd name="T42" fmla="*/ 7 w 28"/>
                <a:gd name="T43" fmla="*/ 0 h 2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8"/>
                <a:gd name="T67" fmla="*/ 0 h 22"/>
                <a:gd name="T68" fmla="*/ 28 w 28"/>
                <a:gd name="T69" fmla="*/ 22 h 2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8" h="22">
                  <a:moveTo>
                    <a:pt x="7" y="0"/>
                  </a:moveTo>
                  <a:lnTo>
                    <a:pt x="9" y="3"/>
                  </a:lnTo>
                  <a:lnTo>
                    <a:pt x="14" y="4"/>
                  </a:lnTo>
                  <a:lnTo>
                    <a:pt x="16" y="1"/>
                  </a:lnTo>
                  <a:lnTo>
                    <a:pt x="21" y="6"/>
                  </a:lnTo>
                  <a:lnTo>
                    <a:pt x="25" y="12"/>
                  </a:lnTo>
                  <a:lnTo>
                    <a:pt x="27" y="15"/>
                  </a:lnTo>
                  <a:lnTo>
                    <a:pt x="27" y="18"/>
                  </a:lnTo>
                  <a:lnTo>
                    <a:pt x="23" y="16"/>
                  </a:lnTo>
                  <a:lnTo>
                    <a:pt x="22" y="16"/>
                  </a:lnTo>
                  <a:lnTo>
                    <a:pt x="17" y="18"/>
                  </a:lnTo>
                  <a:lnTo>
                    <a:pt x="17" y="21"/>
                  </a:lnTo>
                  <a:lnTo>
                    <a:pt x="11" y="19"/>
                  </a:lnTo>
                  <a:lnTo>
                    <a:pt x="8" y="18"/>
                  </a:lnTo>
                  <a:lnTo>
                    <a:pt x="3" y="16"/>
                  </a:lnTo>
                  <a:lnTo>
                    <a:pt x="0" y="13"/>
                  </a:lnTo>
                  <a:lnTo>
                    <a:pt x="0" y="10"/>
                  </a:lnTo>
                  <a:lnTo>
                    <a:pt x="0" y="6"/>
                  </a:lnTo>
                  <a:lnTo>
                    <a:pt x="2" y="3"/>
                  </a:lnTo>
                  <a:lnTo>
                    <a:pt x="5" y="4"/>
                  </a:lnTo>
                  <a:lnTo>
                    <a:pt x="7" y="0"/>
                  </a:lnTo>
                </a:path>
              </a:pathLst>
            </a:custGeom>
            <a:solidFill>
              <a:srgbClr val="FFFFFF"/>
            </a:solidFill>
            <a:ln w="12700" cap="rnd">
              <a:noFill/>
              <a:round/>
              <a:headEnd/>
              <a:tailEnd/>
            </a:ln>
          </p:spPr>
          <p:txBody>
            <a:bodyPr/>
            <a:lstStyle/>
            <a:p>
              <a:endParaRPr lang="en-GB"/>
            </a:p>
          </p:txBody>
        </p:sp>
        <p:sp>
          <p:nvSpPr>
            <p:cNvPr id="20691" name="Freeform 210"/>
            <p:cNvSpPr>
              <a:spLocks/>
            </p:cNvSpPr>
            <p:nvPr/>
          </p:nvSpPr>
          <p:spPr bwMode="auto">
            <a:xfrm>
              <a:off x="3151" y="2705"/>
              <a:ext cx="28" cy="22"/>
            </a:xfrm>
            <a:custGeom>
              <a:avLst/>
              <a:gdLst>
                <a:gd name="T0" fmla="*/ 7 w 28"/>
                <a:gd name="T1" fmla="*/ 0 h 22"/>
                <a:gd name="T2" fmla="*/ 9 w 28"/>
                <a:gd name="T3" fmla="*/ 3 h 22"/>
                <a:gd name="T4" fmla="*/ 14 w 28"/>
                <a:gd name="T5" fmla="*/ 4 h 22"/>
                <a:gd name="T6" fmla="*/ 16 w 28"/>
                <a:gd name="T7" fmla="*/ 1 h 22"/>
                <a:gd name="T8" fmla="*/ 21 w 28"/>
                <a:gd name="T9" fmla="*/ 6 h 22"/>
                <a:gd name="T10" fmla="*/ 25 w 28"/>
                <a:gd name="T11" fmla="*/ 12 h 22"/>
                <a:gd name="T12" fmla="*/ 27 w 28"/>
                <a:gd name="T13" fmla="*/ 15 h 22"/>
                <a:gd name="T14" fmla="*/ 27 w 28"/>
                <a:gd name="T15" fmla="*/ 18 h 22"/>
                <a:gd name="T16" fmla="*/ 23 w 28"/>
                <a:gd name="T17" fmla="*/ 16 h 22"/>
                <a:gd name="T18" fmla="*/ 22 w 28"/>
                <a:gd name="T19" fmla="*/ 16 h 22"/>
                <a:gd name="T20" fmla="*/ 17 w 28"/>
                <a:gd name="T21" fmla="*/ 18 h 22"/>
                <a:gd name="T22" fmla="*/ 17 w 28"/>
                <a:gd name="T23" fmla="*/ 21 h 22"/>
                <a:gd name="T24" fmla="*/ 11 w 28"/>
                <a:gd name="T25" fmla="*/ 19 h 22"/>
                <a:gd name="T26" fmla="*/ 8 w 28"/>
                <a:gd name="T27" fmla="*/ 18 h 22"/>
                <a:gd name="T28" fmla="*/ 3 w 28"/>
                <a:gd name="T29" fmla="*/ 16 h 22"/>
                <a:gd name="T30" fmla="*/ 0 w 28"/>
                <a:gd name="T31" fmla="*/ 13 h 22"/>
                <a:gd name="T32" fmla="*/ 0 w 28"/>
                <a:gd name="T33" fmla="*/ 10 h 22"/>
                <a:gd name="T34" fmla="*/ 0 w 28"/>
                <a:gd name="T35" fmla="*/ 6 h 22"/>
                <a:gd name="T36" fmla="*/ 2 w 28"/>
                <a:gd name="T37" fmla="*/ 3 h 22"/>
                <a:gd name="T38" fmla="*/ 5 w 28"/>
                <a:gd name="T39" fmla="*/ 4 h 22"/>
                <a:gd name="T40" fmla="*/ 7 w 28"/>
                <a:gd name="T41" fmla="*/ 0 h 22"/>
                <a:gd name="T42" fmla="*/ 7 w 28"/>
                <a:gd name="T43" fmla="*/ 0 h 2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8"/>
                <a:gd name="T67" fmla="*/ 0 h 22"/>
                <a:gd name="T68" fmla="*/ 28 w 28"/>
                <a:gd name="T69" fmla="*/ 22 h 2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8" h="22">
                  <a:moveTo>
                    <a:pt x="7" y="0"/>
                  </a:moveTo>
                  <a:lnTo>
                    <a:pt x="9" y="3"/>
                  </a:lnTo>
                  <a:lnTo>
                    <a:pt x="14" y="4"/>
                  </a:lnTo>
                  <a:lnTo>
                    <a:pt x="16" y="1"/>
                  </a:lnTo>
                  <a:lnTo>
                    <a:pt x="21" y="6"/>
                  </a:lnTo>
                  <a:lnTo>
                    <a:pt x="25" y="12"/>
                  </a:lnTo>
                  <a:lnTo>
                    <a:pt x="27" y="15"/>
                  </a:lnTo>
                  <a:lnTo>
                    <a:pt x="27" y="18"/>
                  </a:lnTo>
                  <a:lnTo>
                    <a:pt x="23" y="16"/>
                  </a:lnTo>
                  <a:lnTo>
                    <a:pt x="22" y="16"/>
                  </a:lnTo>
                  <a:lnTo>
                    <a:pt x="17" y="18"/>
                  </a:lnTo>
                  <a:lnTo>
                    <a:pt x="17" y="21"/>
                  </a:lnTo>
                  <a:lnTo>
                    <a:pt x="11" y="19"/>
                  </a:lnTo>
                  <a:lnTo>
                    <a:pt x="8" y="18"/>
                  </a:lnTo>
                  <a:lnTo>
                    <a:pt x="3" y="16"/>
                  </a:lnTo>
                  <a:lnTo>
                    <a:pt x="0" y="13"/>
                  </a:lnTo>
                  <a:lnTo>
                    <a:pt x="0" y="10"/>
                  </a:lnTo>
                  <a:lnTo>
                    <a:pt x="0" y="6"/>
                  </a:lnTo>
                  <a:lnTo>
                    <a:pt x="2" y="3"/>
                  </a:lnTo>
                  <a:lnTo>
                    <a:pt x="5" y="4"/>
                  </a:lnTo>
                  <a:lnTo>
                    <a:pt x="7" y="0"/>
                  </a:lnTo>
                </a:path>
              </a:pathLst>
            </a:custGeom>
            <a:noFill/>
            <a:ln w="12700" cap="rnd">
              <a:solidFill>
                <a:srgbClr val="000000"/>
              </a:solidFill>
              <a:round/>
              <a:headEnd/>
              <a:tailEnd/>
            </a:ln>
          </p:spPr>
          <p:txBody>
            <a:bodyPr/>
            <a:lstStyle/>
            <a:p>
              <a:endParaRPr lang="en-GB"/>
            </a:p>
          </p:txBody>
        </p:sp>
        <p:sp>
          <p:nvSpPr>
            <p:cNvPr id="20692" name="Line 211"/>
            <p:cNvSpPr>
              <a:spLocks noChangeShapeType="1"/>
            </p:cNvSpPr>
            <p:nvPr/>
          </p:nvSpPr>
          <p:spPr bwMode="auto">
            <a:xfrm>
              <a:off x="3045" y="2668"/>
              <a:ext cx="1" cy="1"/>
            </a:xfrm>
            <a:prstGeom prst="line">
              <a:avLst/>
            </a:prstGeom>
            <a:noFill/>
            <a:ln w="12700">
              <a:solidFill>
                <a:srgbClr val="000000"/>
              </a:solidFill>
              <a:round/>
              <a:headEnd/>
              <a:tailEnd/>
            </a:ln>
          </p:spPr>
          <p:txBody>
            <a:bodyPr/>
            <a:lstStyle/>
            <a:p>
              <a:endParaRPr lang="en-US"/>
            </a:p>
          </p:txBody>
        </p:sp>
        <p:sp>
          <p:nvSpPr>
            <p:cNvPr id="20693" name="Line 212"/>
            <p:cNvSpPr>
              <a:spLocks noChangeShapeType="1"/>
            </p:cNvSpPr>
            <p:nvPr/>
          </p:nvSpPr>
          <p:spPr bwMode="auto">
            <a:xfrm>
              <a:off x="3081" y="2664"/>
              <a:ext cx="2" cy="3"/>
            </a:xfrm>
            <a:prstGeom prst="line">
              <a:avLst/>
            </a:prstGeom>
            <a:noFill/>
            <a:ln w="12700">
              <a:solidFill>
                <a:srgbClr val="000000"/>
              </a:solidFill>
              <a:round/>
              <a:headEnd/>
              <a:tailEnd/>
            </a:ln>
          </p:spPr>
          <p:txBody>
            <a:bodyPr/>
            <a:lstStyle/>
            <a:p>
              <a:endParaRPr lang="en-US"/>
            </a:p>
          </p:txBody>
        </p:sp>
        <p:sp>
          <p:nvSpPr>
            <p:cNvPr id="20694" name="Line 213"/>
            <p:cNvSpPr>
              <a:spLocks noChangeShapeType="1"/>
            </p:cNvSpPr>
            <p:nvPr/>
          </p:nvSpPr>
          <p:spPr bwMode="auto">
            <a:xfrm>
              <a:off x="3071" y="2667"/>
              <a:ext cx="1" cy="1"/>
            </a:xfrm>
            <a:prstGeom prst="line">
              <a:avLst/>
            </a:prstGeom>
            <a:noFill/>
            <a:ln w="12700">
              <a:solidFill>
                <a:srgbClr val="000000"/>
              </a:solidFill>
              <a:round/>
              <a:headEnd/>
              <a:tailEnd/>
            </a:ln>
          </p:spPr>
          <p:txBody>
            <a:bodyPr/>
            <a:lstStyle/>
            <a:p>
              <a:endParaRPr lang="en-US"/>
            </a:p>
          </p:txBody>
        </p:sp>
        <p:sp>
          <p:nvSpPr>
            <p:cNvPr id="20695" name="Line 214"/>
            <p:cNvSpPr>
              <a:spLocks noChangeShapeType="1"/>
            </p:cNvSpPr>
            <p:nvPr/>
          </p:nvSpPr>
          <p:spPr bwMode="auto">
            <a:xfrm>
              <a:off x="3061" y="2667"/>
              <a:ext cx="1" cy="1"/>
            </a:xfrm>
            <a:prstGeom prst="line">
              <a:avLst/>
            </a:prstGeom>
            <a:noFill/>
            <a:ln w="12700">
              <a:solidFill>
                <a:srgbClr val="000000"/>
              </a:solidFill>
              <a:round/>
              <a:headEnd/>
              <a:tailEnd/>
            </a:ln>
          </p:spPr>
          <p:txBody>
            <a:bodyPr/>
            <a:lstStyle/>
            <a:p>
              <a:endParaRPr lang="en-US"/>
            </a:p>
          </p:txBody>
        </p:sp>
        <p:sp>
          <p:nvSpPr>
            <p:cNvPr id="20696" name="Line 215"/>
            <p:cNvSpPr>
              <a:spLocks noChangeShapeType="1"/>
            </p:cNvSpPr>
            <p:nvPr/>
          </p:nvSpPr>
          <p:spPr bwMode="auto">
            <a:xfrm>
              <a:off x="3054" y="2666"/>
              <a:ext cx="2" cy="2"/>
            </a:xfrm>
            <a:prstGeom prst="line">
              <a:avLst/>
            </a:prstGeom>
            <a:noFill/>
            <a:ln w="12700">
              <a:solidFill>
                <a:srgbClr val="000000"/>
              </a:solidFill>
              <a:round/>
              <a:headEnd/>
              <a:tailEnd/>
            </a:ln>
          </p:spPr>
          <p:txBody>
            <a:bodyPr/>
            <a:lstStyle/>
            <a:p>
              <a:endParaRPr lang="en-US"/>
            </a:p>
          </p:txBody>
        </p:sp>
        <p:sp>
          <p:nvSpPr>
            <p:cNvPr id="20697" name="Freeform 216"/>
            <p:cNvSpPr>
              <a:spLocks/>
            </p:cNvSpPr>
            <p:nvPr/>
          </p:nvSpPr>
          <p:spPr bwMode="auto">
            <a:xfrm>
              <a:off x="3123" y="2629"/>
              <a:ext cx="642" cy="256"/>
            </a:xfrm>
            <a:custGeom>
              <a:avLst/>
              <a:gdLst>
                <a:gd name="T0" fmla="*/ 16 w 642"/>
                <a:gd name="T1" fmla="*/ 7 h 256"/>
                <a:gd name="T2" fmla="*/ 62 w 642"/>
                <a:gd name="T3" fmla="*/ 1 h 256"/>
                <a:gd name="T4" fmla="*/ 132 w 642"/>
                <a:gd name="T5" fmla="*/ 0 h 256"/>
                <a:gd name="T6" fmla="*/ 207 w 642"/>
                <a:gd name="T7" fmla="*/ 6 h 256"/>
                <a:gd name="T8" fmla="*/ 282 w 642"/>
                <a:gd name="T9" fmla="*/ 18 h 256"/>
                <a:gd name="T10" fmla="*/ 356 w 642"/>
                <a:gd name="T11" fmla="*/ 35 h 256"/>
                <a:gd name="T12" fmla="*/ 423 w 642"/>
                <a:gd name="T13" fmla="*/ 57 h 256"/>
                <a:gd name="T14" fmla="*/ 480 w 642"/>
                <a:gd name="T15" fmla="*/ 85 h 256"/>
                <a:gd name="T16" fmla="*/ 528 w 642"/>
                <a:gd name="T17" fmla="*/ 119 h 256"/>
                <a:gd name="T18" fmla="*/ 553 w 642"/>
                <a:gd name="T19" fmla="*/ 122 h 256"/>
                <a:gd name="T20" fmla="*/ 559 w 642"/>
                <a:gd name="T21" fmla="*/ 122 h 256"/>
                <a:gd name="T22" fmla="*/ 565 w 642"/>
                <a:gd name="T23" fmla="*/ 122 h 256"/>
                <a:gd name="T24" fmla="*/ 573 w 642"/>
                <a:gd name="T25" fmla="*/ 123 h 256"/>
                <a:gd name="T26" fmla="*/ 575 w 642"/>
                <a:gd name="T27" fmla="*/ 126 h 256"/>
                <a:gd name="T28" fmla="*/ 581 w 642"/>
                <a:gd name="T29" fmla="*/ 126 h 256"/>
                <a:gd name="T30" fmla="*/ 641 w 642"/>
                <a:gd name="T31" fmla="*/ 145 h 256"/>
                <a:gd name="T32" fmla="*/ 458 w 642"/>
                <a:gd name="T33" fmla="*/ 215 h 256"/>
                <a:gd name="T34" fmla="*/ 449 w 642"/>
                <a:gd name="T35" fmla="*/ 220 h 256"/>
                <a:gd name="T36" fmla="*/ 431 w 642"/>
                <a:gd name="T37" fmla="*/ 224 h 256"/>
                <a:gd name="T38" fmla="*/ 413 w 642"/>
                <a:gd name="T39" fmla="*/ 232 h 256"/>
                <a:gd name="T40" fmla="*/ 390 w 642"/>
                <a:gd name="T41" fmla="*/ 237 h 256"/>
                <a:gd name="T42" fmla="*/ 365 w 642"/>
                <a:gd name="T43" fmla="*/ 243 h 256"/>
                <a:gd name="T44" fmla="*/ 341 w 642"/>
                <a:gd name="T45" fmla="*/ 249 h 256"/>
                <a:gd name="T46" fmla="*/ 315 w 642"/>
                <a:gd name="T47" fmla="*/ 253 h 256"/>
                <a:gd name="T48" fmla="*/ 291 w 642"/>
                <a:gd name="T49" fmla="*/ 255 h 256"/>
                <a:gd name="T50" fmla="*/ 231 w 642"/>
                <a:gd name="T51" fmla="*/ 239 h 256"/>
                <a:gd name="T52" fmla="*/ 226 w 642"/>
                <a:gd name="T53" fmla="*/ 235 h 256"/>
                <a:gd name="T54" fmla="*/ 221 w 642"/>
                <a:gd name="T55" fmla="*/ 235 h 256"/>
                <a:gd name="T56" fmla="*/ 219 w 642"/>
                <a:gd name="T57" fmla="*/ 232 h 256"/>
                <a:gd name="T58" fmla="*/ 217 w 642"/>
                <a:gd name="T59" fmla="*/ 230 h 256"/>
                <a:gd name="T60" fmla="*/ 214 w 642"/>
                <a:gd name="T61" fmla="*/ 227 h 256"/>
                <a:gd name="T62" fmla="*/ 217 w 642"/>
                <a:gd name="T63" fmla="*/ 223 h 256"/>
                <a:gd name="T64" fmla="*/ 219 w 642"/>
                <a:gd name="T65" fmla="*/ 222 h 256"/>
                <a:gd name="T66" fmla="*/ 351 w 642"/>
                <a:gd name="T67" fmla="*/ 166 h 256"/>
                <a:gd name="T68" fmla="*/ 272 w 642"/>
                <a:gd name="T69" fmla="*/ 60 h 256"/>
                <a:gd name="T70" fmla="*/ 236 w 642"/>
                <a:gd name="T71" fmla="*/ 46 h 256"/>
                <a:gd name="T72" fmla="*/ 213 w 642"/>
                <a:gd name="T73" fmla="*/ 40 h 256"/>
                <a:gd name="T74" fmla="*/ 182 w 642"/>
                <a:gd name="T75" fmla="*/ 34 h 256"/>
                <a:gd name="T76" fmla="*/ 155 w 642"/>
                <a:gd name="T77" fmla="*/ 28 h 256"/>
                <a:gd name="T78" fmla="*/ 127 w 642"/>
                <a:gd name="T79" fmla="*/ 26 h 256"/>
                <a:gd name="T80" fmla="*/ 101 w 642"/>
                <a:gd name="T81" fmla="*/ 26 h 256"/>
                <a:gd name="T82" fmla="*/ 75 w 642"/>
                <a:gd name="T83" fmla="*/ 26 h 256"/>
                <a:gd name="T84" fmla="*/ 46 w 642"/>
                <a:gd name="T85" fmla="*/ 27 h 256"/>
                <a:gd name="T86" fmla="*/ 17 w 642"/>
                <a:gd name="T87" fmla="*/ 34 h 256"/>
                <a:gd name="T88" fmla="*/ 0 w 642"/>
                <a:gd name="T89" fmla="*/ 9 h 25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42"/>
                <a:gd name="T136" fmla="*/ 0 h 256"/>
                <a:gd name="T137" fmla="*/ 642 w 642"/>
                <a:gd name="T138" fmla="*/ 256 h 25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42" h="256">
                  <a:moveTo>
                    <a:pt x="0" y="9"/>
                  </a:moveTo>
                  <a:lnTo>
                    <a:pt x="16" y="7"/>
                  </a:lnTo>
                  <a:lnTo>
                    <a:pt x="30" y="3"/>
                  </a:lnTo>
                  <a:lnTo>
                    <a:pt x="62" y="1"/>
                  </a:lnTo>
                  <a:lnTo>
                    <a:pt x="97" y="0"/>
                  </a:lnTo>
                  <a:lnTo>
                    <a:pt x="132" y="0"/>
                  </a:lnTo>
                  <a:lnTo>
                    <a:pt x="170" y="2"/>
                  </a:lnTo>
                  <a:lnTo>
                    <a:pt x="207" y="6"/>
                  </a:lnTo>
                  <a:lnTo>
                    <a:pt x="243" y="10"/>
                  </a:lnTo>
                  <a:lnTo>
                    <a:pt x="282" y="18"/>
                  </a:lnTo>
                  <a:lnTo>
                    <a:pt x="320" y="24"/>
                  </a:lnTo>
                  <a:lnTo>
                    <a:pt x="356" y="35"/>
                  </a:lnTo>
                  <a:lnTo>
                    <a:pt x="391" y="44"/>
                  </a:lnTo>
                  <a:lnTo>
                    <a:pt x="423" y="57"/>
                  </a:lnTo>
                  <a:lnTo>
                    <a:pt x="455" y="70"/>
                  </a:lnTo>
                  <a:lnTo>
                    <a:pt x="480" y="85"/>
                  </a:lnTo>
                  <a:lnTo>
                    <a:pt x="507" y="101"/>
                  </a:lnTo>
                  <a:lnTo>
                    <a:pt x="528" y="119"/>
                  </a:lnTo>
                  <a:lnTo>
                    <a:pt x="538" y="123"/>
                  </a:lnTo>
                  <a:lnTo>
                    <a:pt x="553" y="122"/>
                  </a:lnTo>
                  <a:lnTo>
                    <a:pt x="557" y="122"/>
                  </a:lnTo>
                  <a:lnTo>
                    <a:pt x="559" y="122"/>
                  </a:lnTo>
                  <a:lnTo>
                    <a:pt x="564" y="122"/>
                  </a:lnTo>
                  <a:lnTo>
                    <a:pt x="565" y="122"/>
                  </a:lnTo>
                  <a:lnTo>
                    <a:pt x="569" y="123"/>
                  </a:lnTo>
                  <a:lnTo>
                    <a:pt x="573" y="123"/>
                  </a:lnTo>
                  <a:lnTo>
                    <a:pt x="573" y="124"/>
                  </a:lnTo>
                  <a:lnTo>
                    <a:pt x="575" y="126"/>
                  </a:lnTo>
                  <a:lnTo>
                    <a:pt x="579" y="126"/>
                  </a:lnTo>
                  <a:lnTo>
                    <a:pt x="581" y="126"/>
                  </a:lnTo>
                  <a:lnTo>
                    <a:pt x="585" y="127"/>
                  </a:lnTo>
                  <a:lnTo>
                    <a:pt x="641" y="145"/>
                  </a:lnTo>
                  <a:lnTo>
                    <a:pt x="462" y="214"/>
                  </a:lnTo>
                  <a:lnTo>
                    <a:pt x="458" y="215"/>
                  </a:lnTo>
                  <a:lnTo>
                    <a:pt x="456" y="215"/>
                  </a:lnTo>
                  <a:lnTo>
                    <a:pt x="449" y="220"/>
                  </a:lnTo>
                  <a:lnTo>
                    <a:pt x="441" y="222"/>
                  </a:lnTo>
                  <a:lnTo>
                    <a:pt x="431" y="224"/>
                  </a:lnTo>
                  <a:lnTo>
                    <a:pt x="423" y="227"/>
                  </a:lnTo>
                  <a:lnTo>
                    <a:pt x="413" y="232"/>
                  </a:lnTo>
                  <a:lnTo>
                    <a:pt x="401" y="233"/>
                  </a:lnTo>
                  <a:lnTo>
                    <a:pt x="390" y="237"/>
                  </a:lnTo>
                  <a:lnTo>
                    <a:pt x="378" y="240"/>
                  </a:lnTo>
                  <a:lnTo>
                    <a:pt x="365" y="243"/>
                  </a:lnTo>
                  <a:lnTo>
                    <a:pt x="353" y="247"/>
                  </a:lnTo>
                  <a:lnTo>
                    <a:pt x="341" y="249"/>
                  </a:lnTo>
                  <a:lnTo>
                    <a:pt x="327" y="251"/>
                  </a:lnTo>
                  <a:lnTo>
                    <a:pt x="315" y="253"/>
                  </a:lnTo>
                  <a:lnTo>
                    <a:pt x="303" y="255"/>
                  </a:lnTo>
                  <a:lnTo>
                    <a:pt x="291" y="255"/>
                  </a:lnTo>
                  <a:lnTo>
                    <a:pt x="256" y="255"/>
                  </a:lnTo>
                  <a:lnTo>
                    <a:pt x="231" y="239"/>
                  </a:lnTo>
                  <a:lnTo>
                    <a:pt x="228" y="239"/>
                  </a:lnTo>
                  <a:lnTo>
                    <a:pt x="226" y="235"/>
                  </a:lnTo>
                  <a:lnTo>
                    <a:pt x="224" y="235"/>
                  </a:lnTo>
                  <a:lnTo>
                    <a:pt x="221" y="235"/>
                  </a:lnTo>
                  <a:lnTo>
                    <a:pt x="220" y="232"/>
                  </a:lnTo>
                  <a:lnTo>
                    <a:pt x="219" y="232"/>
                  </a:lnTo>
                  <a:lnTo>
                    <a:pt x="217" y="231"/>
                  </a:lnTo>
                  <a:lnTo>
                    <a:pt x="217" y="230"/>
                  </a:lnTo>
                  <a:lnTo>
                    <a:pt x="215" y="228"/>
                  </a:lnTo>
                  <a:lnTo>
                    <a:pt x="214" y="227"/>
                  </a:lnTo>
                  <a:lnTo>
                    <a:pt x="215" y="226"/>
                  </a:lnTo>
                  <a:lnTo>
                    <a:pt x="217" y="223"/>
                  </a:lnTo>
                  <a:lnTo>
                    <a:pt x="217" y="222"/>
                  </a:lnTo>
                  <a:lnTo>
                    <a:pt x="219" y="222"/>
                  </a:lnTo>
                  <a:lnTo>
                    <a:pt x="222" y="219"/>
                  </a:lnTo>
                  <a:lnTo>
                    <a:pt x="351" y="166"/>
                  </a:lnTo>
                  <a:lnTo>
                    <a:pt x="176" y="90"/>
                  </a:lnTo>
                  <a:lnTo>
                    <a:pt x="272" y="60"/>
                  </a:lnTo>
                  <a:lnTo>
                    <a:pt x="246" y="48"/>
                  </a:lnTo>
                  <a:lnTo>
                    <a:pt x="236" y="46"/>
                  </a:lnTo>
                  <a:lnTo>
                    <a:pt x="227" y="44"/>
                  </a:lnTo>
                  <a:lnTo>
                    <a:pt x="213" y="40"/>
                  </a:lnTo>
                  <a:lnTo>
                    <a:pt x="197" y="36"/>
                  </a:lnTo>
                  <a:lnTo>
                    <a:pt x="182" y="34"/>
                  </a:lnTo>
                  <a:lnTo>
                    <a:pt x="169" y="32"/>
                  </a:lnTo>
                  <a:lnTo>
                    <a:pt x="155" y="28"/>
                  </a:lnTo>
                  <a:lnTo>
                    <a:pt x="141" y="27"/>
                  </a:lnTo>
                  <a:lnTo>
                    <a:pt x="127" y="26"/>
                  </a:lnTo>
                  <a:lnTo>
                    <a:pt x="116" y="26"/>
                  </a:lnTo>
                  <a:lnTo>
                    <a:pt x="101" y="26"/>
                  </a:lnTo>
                  <a:lnTo>
                    <a:pt x="89" y="24"/>
                  </a:lnTo>
                  <a:lnTo>
                    <a:pt x="75" y="26"/>
                  </a:lnTo>
                  <a:lnTo>
                    <a:pt x="60" y="26"/>
                  </a:lnTo>
                  <a:lnTo>
                    <a:pt x="46" y="27"/>
                  </a:lnTo>
                  <a:lnTo>
                    <a:pt x="32" y="30"/>
                  </a:lnTo>
                  <a:lnTo>
                    <a:pt x="17" y="34"/>
                  </a:lnTo>
                  <a:lnTo>
                    <a:pt x="0" y="9"/>
                  </a:lnTo>
                </a:path>
              </a:pathLst>
            </a:custGeom>
            <a:solidFill>
              <a:srgbClr val="FF8800"/>
            </a:solidFill>
            <a:ln w="12700" cap="rnd">
              <a:noFill/>
              <a:round/>
              <a:headEnd/>
              <a:tailEnd/>
            </a:ln>
          </p:spPr>
          <p:txBody>
            <a:bodyPr/>
            <a:lstStyle/>
            <a:p>
              <a:endParaRPr lang="en-GB"/>
            </a:p>
          </p:txBody>
        </p:sp>
        <p:sp>
          <p:nvSpPr>
            <p:cNvPr id="20698" name="Freeform 217"/>
            <p:cNvSpPr>
              <a:spLocks/>
            </p:cNvSpPr>
            <p:nvPr/>
          </p:nvSpPr>
          <p:spPr bwMode="auto">
            <a:xfrm>
              <a:off x="3123" y="2629"/>
              <a:ext cx="642" cy="256"/>
            </a:xfrm>
            <a:custGeom>
              <a:avLst/>
              <a:gdLst>
                <a:gd name="T0" fmla="*/ 16 w 642"/>
                <a:gd name="T1" fmla="*/ 7 h 256"/>
                <a:gd name="T2" fmla="*/ 62 w 642"/>
                <a:gd name="T3" fmla="*/ 1 h 256"/>
                <a:gd name="T4" fmla="*/ 132 w 642"/>
                <a:gd name="T5" fmla="*/ 0 h 256"/>
                <a:gd name="T6" fmla="*/ 207 w 642"/>
                <a:gd name="T7" fmla="*/ 6 h 256"/>
                <a:gd name="T8" fmla="*/ 282 w 642"/>
                <a:gd name="T9" fmla="*/ 18 h 256"/>
                <a:gd name="T10" fmla="*/ 356 w 642"/>
                <a:gd name="T11" fmla="*/ 35 h 256"/>
                <a:gd name="T12" fmla="*/ 423 w 642"/>
                <a:gd name="T13" fmla="*/ 57 h 256"/>
                <a:gd name="T14" fmla="*/ 480 w 642"/>
                <a:gd name="T15" fmla="*/ 85 h 256"/>
                <a:gd name="T16" fmla="*/ 528 w 642"/>
                <a:gd name="T17" fmla="*/ 119 h 256"/>
                <a:gd name="T18" fmla="*/ 553 w 642"/>
                <a:gd name="T19" fmla="*/ 122 h 256"/>
                <a:gd name="T20" fmla="*/ 559 w 642"/>
                <a:gd name="T21" fmla="*/ 122 h 256"/>
                <a:gd name="T22" fmla="*/ 565 w 642"/>
                <a:gd name="T23" fmla="*/ 122 h 256"/>
                <a:gd name="T24" fmla="*/ 573 w 642"/>
                <a:gd name="T25" fmla="*/ 123 h 256"/>
                <a:gd name="T26" fmla="*/ 575 w 642"/>
                <a:gd name="T27" fmla="*/ 126 h 256"/>
                <a:gd name="T28" fmla="*/ 581 w 642"/>
                <a:gd name="T29" fmla="*/ 126 h 256"/>
                <a:gd name="T30" fmla="*/ 641 w 642"/>
                <a:gd name="T31" fmla="*/ 145 h 256"/>
                <a:gd name="T32" fmla="*/ 458 w 642"/>
                <a:gd name="T33" fmla="*/ 215 h 256"/>
                <a:gd name="T34" fmla="*/ 449 w 642"/>
                <a:gd name="T35" fmla="*/ 220 h 256"/>
                <a:gd name="T36" fmla="*/ 431 w 642"/>
                <a:gd name="T37" fmla="*/ 224 h 256"/>
                <a:gd name="T38" fmla="*/ 413 w 642"/>
                <a:gd name="T39" fmla="*/ 232 h 256"/>
                <a:gd name="T40" fmla="*/ 390 w 642"/>
                <a:gd name="T41" fmla="*/ 237 h 256"/>
                <a:gd name="T42" fmla="*/ 365 w 642"/>
                <a:gd name="T43" fmla="*/ 243 h 256"/>
                <a:gd name="T44" fmla="*/ 341 w 642"/>
                <a:gd name="T45" fmla="*/ 249 h 256"/>
                <a:gd name="T46" fmla="*/ 315 w 642"/>
                <a:gd name="T47" fmla="*/ 253 h 256"/>
                <a:gd name="T48" fmla="*/ 291 w 642"/>
                <a:gd name="T49" fmla="*/ 255 h 256"/>
                <a:gd name="T50" fmla="*/ 231 w 642"/>
                <a:gd name="T51" fmla="*/ 239 h 256"/>
                <a:gd name="T52" fmla="*/ 226 w 642"/>
                <a:gd name="T53" fmla="*/ 235 h 256"/>
                <a:gd name="T54" fmla="*/ 221 w 642"/>
                <a:gd name="T55" fmla="*/ 235 h 256"/>
                <a:gd name="T56" fmla="*/ 219 w 642"/>
                <a:gd name="T57" fmla="*/ 232 h 256"/>
                <a:gd name="T58" fmla="*/ 217 w 642"/>
                <a:gd name="T59" fmla="*/ 230 h 256"/>
                <a:gd name="T60" fmla="*/ 214 w 642"/>
                <a:gd name="T61" fmla="*/ 227 h 256"/>
                <a:gd name="T62" fmla="*/ 217 w 642"/>
                <a:gd name="T63" fmla="*/ 223 h 256"/>
                <a:gd name="T64" fmla="*/ 219 w 642"/>
                <a:gd name="T65" fmla="*/ 222 h 256"/>
                <a:gd name="T66" fmla="*/ 351 w 642"/>
                <a:gd name="T67" fmla="*/ 166 h 256"/>
                <a:gd name="T68" fmla="*/ 272 w 642"/>
                <a:gd name="T69" fmla="*/ 60 h 256"/>
                <a:gd name="T70" fmla="*/ 236 w 642"/>
                <a:gd name="T71" fmla="*/ 46 h 256"/>
                <a:gd name="T72" fmla="*/ 213 w 642"/>
                <a:gd name="T73" fmla="*/ 40 h 256"/>
                <a:gd name="T74" fmla="*/ 182 w 642"/>
                <a:gd name="T75" fmla="*/ 34 h 256"/>
                <a:gd name="T76" fmla="*/ 155 w 642"/>
                <a:gd name="T77" fmla="*/ 28 h 256"/>
                <a:gd name="T78" fmla="*/ 127 w 642"/>
                <a:gd name="T79" fmla="*/ 26 h 256"/>
                <a:gd name="T80" fmla="*/ 101 w 642"/>
                <a:gd name="T81" fmla="*/ 26 h 256"/>
                <a:gd name="T82" fmla="*/ 75 w 642"/>
                <a:gd name="T83" fmla="*/ 26 h 256"/>
                <a:gd name="T84" fmla="*/ 46 w 642"/>
                <a:gd name="T85" fmla="*/ 27 h 256"/>
                <a:gd name="T86" fmla="*/ 17 w 642"/>
                <a:gd name="T87" fmla="*/ 34 h 256"/>
                <a:gd name="T88" fmla="*/ 0 w 642"/>
                <a:gd name="T89" fmla="*/ 9 h 25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642"/>
                <a:gd name="T136" fmla="*/ 0 h 256"/>
                <a:gd name="T137" fmla="*/ 642 w 642"/>
                <a:gd name="T138" fmla="*/ 256 h 25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642" h="256">
                  <a:moveTo>
                    <a:pt x="0" y="9"/>
                  </a:moveTo>
                  <a:lnTo>
                    <a:pt x="16" y="7"/>
                  </a:lnTo>
                  <a:lnTo>
                    <a:pt x="30" y="3"/>
                  </a:lnTo>
                  <a:lnTo>
                    <a:pt x="62" y="1"/>
                  </a:lnTo>
                  <a:lnTo>
                    <a:pt x="97" y="0"/>
                  </a:lnTo>
                  <a:lnTo>
                    <a:pt x="132" y="0"/>
                  </a:lnTo>
                  <a:lnTo>
                    <a:pt x="170" y="2"/>
                  </a:lnTo>
                  <a:lnTo>
                    <a:pt x="207" y="6"/>
                  </a:lnTo>
                  <a:lnTo>
                    <a:pt x="243" y="10"/>
                  </a:lnTo>
                  <a:lnTo>
                    <a:pt x="282" y="18"/>
                  </a:lnTo>
                  <a:lnTo>
                    <a:pt x="320" y="24"/>
                  </a:lnTo>
                  <a:lnTo>
                    <a:pt x="356" y="35"/>
                  </a:lnTo>
                  <a:lnTo>
                    <a:pt x="391" y="44"/>
                  </a:lnTo>
                  <a:lnTo>
                    <a:pt x="423" y="57"/>
                  </a:lnTo>
                  <a:lnTo>
                    <a:pt x="455" y="70"/>
                  </a:lnTo>
                  <a:lnTo>
                    <a:pt x="480" y="85"/>
                  </a:lnTo>
                  <a:lnTo>
                    <a:pt x="507" y="101"/>
                  </a:lnTo>
                  <a:lnTo>
                    <a:pt x="528" y="119"/>
                  </a:lnTo>
                  <a:lnTo>
                    <a:pt x="538" y="123"/>
                  </a:lnTo>
                  <a:lnTo>
                    <a:pt x="553" y="122"/>
                  </a:lnTo>
                  <a:lnTo>
                    <a:pt x="557" y="122"/>
                  </a:lnTo>
                  <a:lnTo>
                    <a:pt x="559" y="122"/>
                  </a:lnTo>
                  <a:lnTo>
                    <a:pt x="564" y="122"/>
                  </a:lnTo>
                  <a:lnTo>
                    <a:pt x="565" y="122"/>
                  </a:lnTo>
                  <a:lnTo>
                    <a:pt x="569" y="123"/>
                  </a:lnTo>
                  <a:lnTo>
                    <a:pt x="573" y="123"/>
                  </a:lnTo>
                  <a:lnTo>
                    <a:pt x="573" y="124"/>
                  </a:lnTo>
                  <a:lnTo>
                    <a:pt x="575" y="126"/>
                  </a:lnTo>
                  <a:lnTo>
                    <a:pt x="579" y="126"/>
                  </a:lnTo>
                  <a:lnTo>
                    <a:pt x="581" y="126"/>
                  </a:lnTo>
                  <a:lnTo>
                    <a:pt x="585" y="127"/>
                  </a:lnTo>
                  <a:lnTo>
                    <a:pt x="641" y="145"/>
                  </a:lnTo>
                  <a:lnTo>
                    <a:pt x="462" y="214"/>
                  </a:lnTo>
                  <a:lnTo>
                    <a:pt x="458" y="215"/>
                  </a:lnTo>
                  <a:lnTo>
                    <a:pt x="456" y="215"/>
                  </a:lnTo>
                  <a:lnTo>
                    <a:pt x="449" y="220"/>
                  </a:lnTo>
                  <a:lnTo>
                    <a:pt x="441" y="222"/>
                  </a:lnTo>
                  <a:lnTo>
                    <a:pt x="431" y="224"/>
                  </a:lnTo>
                  <a:lnTo>
                    <a:pt x="423" y="227"/>
                  </a:lnTo>
                  <a:lnTo>
                    <a:pt x="413" y="232"/>
                  </a:lnTo>
                  <a:lnTo>
                    <a:pt x="401" y="233"/>
                  </a:lnTo>
                  <a:lnTo>
                    <a:pt x="390" y="237"/>
                  </a:lnTo>
                  <a:lnTo>
                    <a:pt x="378" y="240"/>
                  </a:lnTo>
                  <a:lnTo>
                    <a:pt x="365" y="243"/>
                  </a:lnTo>
                  <a:lnTo>
                    <a:pt x="353" y="247"/>
                  </a:lnTo>
                  <a:lnTo>
                    <a:pt x="341" y="249"/>
                  </a:lnTo>
                  <a:lnTo>
                    <a:pt x="327" y="251"/>
                  </a:lnTo>
                  <a:lnTo>
                    <a:pt x="315" y="253"/>
                  </a:lnTo>
                  <a:lnTo>
                    <a:pt x="303" y="255"/>
                  </a:lnTo>
                  <a:lnTo>
                    <a:pt x="291" y="255"/>
                  </a:lnTo>
                  <a:lnTo>
                    <a:pt x="256" y="255"/>
                  </a:lnTo>
                  <a:lnTo>
                    <a:pt x="231" y="239"/>
                  </a:lnTo>
                  <a:lnTo>
                    <a:pt x="228" y="239"/>
                  </a:lnTo>
                  <a:lnTo>
                    <a:pt x="226" y="235"/>
                  </a:lnTo>
                  <a:lnTo>
                    <a:pt x="224" y="235"/>
                  </a:lnTo>
                  <a:lnTo>
                    <a:pt x="221" y="235"/>
                  </a:lnTo>
                  <a:lnTo>
                    <a:pt x="220" y="232"/>
                  </a:lnTo>
                  <a:lnTo>
                    <a:pt x="219" y="232"/>
                  </a:lnTo>
                  <a:lnTo>
                    <a:pt x="217" y="231"/>
                  </a:lnTo>
                  <a:lnTo>
                    <a:pt x="217" y="230"/>
                  </a:lnTo>
                  <a:lnTo>
                    <a:pt x="215" y="228"/>
                  </a:lnTo>
                  <a:lnTo>
                    <a:pt x="214" y="227"/>
                  </a:lnTo>
                  <a:lnTo>
                    <a:pt x="215" y="226"/>
                  </a:lnTo>
                  <a:lnTo>
                    <a:pt x="217" y="223"/>
                  </a:lnTo>
                  <a:lnTo>
                    <a:pt x="217" y="222"/>
                  </a:lnTo>
                  <a:lnTo>
                    <a:pt x="219" y="222"/>
                  </a:lnTo>
                  <a:lnTo>
                    <a:pt x="222" y="219"/>
                  </a:lnTo>
                  <a:lnTo>
                    <a:pt x="351" y="166"/>
                  </a:lnTo>
                  <a:lnTo>
                    <a:pt x="176" y="90"/>
                  </a:lnTo>
                  <a:lnTo>
                    <a:pt x="272" y="60"/>
                  </a:lnTo>
                  <a:lnTo>
                    <a:pt x="246" y="48"/>
                  </a:lnTo>
                  <a:lnTo>
                    <a:pt x="236" y="46"/>
                  </a:lnTo>
                  <a:lnTo>
                    <a:pt x="227" y="44"/>
                  </a:lnTo>
                  <a:lnTo>
                    <a:pt x="213" y="40"/>
                  </a:lnTo>
                  <a:lnTo>
                    <a:pt x="197" y="36"/>
                  </a:lnTo>
                  <a:lnTo>
                    <a:pt x="182" y="34"/>
                  </a:lnTo>
                  <a:lnTo>
                    <a:pt x="169" y="32"/>
                  </a:lnTo>
                  <a:lnTo>
                    <a:pt x="155" y="28"/>
                  </a:lnTo>
                  <a:lnTo>
                    <a:pt x="141" y="27"/>
                  </a:lnTo>
                  <a:lnTo>
                    <a:pt x="127" y="26"/>
                  </a:lnTo>
                  <a:lnTo>
                    <a:pt x="116" y="26"/>
                  </a:lnTo>
                  <a:lnTo>
                    <a:pt x="101" y="26"/>
                  </a:lnTo>
                  <a:lnTo>
                    <a:pt x="89" y="24"/>
                  </a:lnTo>
                  <a:lnTo>
                    <a:pt x="75" y="26"/>
                  </a:lnTo>
                  <a:lnTo>
                    <a:pt x="60" y="26"/>
                  </a:lnTo>
                  <a:lnTo>
                    <a:pt x="46" y="27"/>
                  </a:lnTo>
                  <a:lnTo>
                    <a:pt x="32" y="30"/>
                  </a:lnTo>
                  <a:lnTo>
                    <a:pt x="17" y="34"/>
                  </a:lnTo>
                  <a:lnTo>
                    <a:pt x="0" y="9"/>
                  </a:lnTo>
                </a:path>
              </a:pathLst>
            </a:custGeom>
            <a:noFill/>
            <a:ln w="12700" cap="rnd">
              <a:solidFill>
                <a:srgbClr val="000000"/>
              </a:solidFill>
              <a:round/>
              <a:headEnd/>
              <a:tailEnd/>
            </a:ln>
          </p:spPr>
          <p:txBody>
            <a:bodyPr/>
            <a:lstStyle/>
            <a:p>
              <a:endParaRPr lang="en-GB"/>
            </a:p>
          </p:txBody>
        </p:sp>
        <p:sp>
          <p:nvSpPr>
            <p:cNvPr id="20699" name="Freeform 218"/>
            <p:cNvSpPr>
              <a:spLocks/>
            </p:cNvSpPr>
            <p:nvPr/>
          </p:nvSpPr>
          <p:spPr bwMode="auto">
            <a:xfrm>
              <a:off x="3138" y="2644"/>
              <a:ext cx="283" cy="37"/>
            </a:xfrm>
            <a:custGeom>
              <a:avLst/>
              <a:gdLst>
                <a:gd name="T0" fmla="*/ 0 w 283"/>
                <a:gd name="T1" fmla="*/ 12 h 37"/>
                <a:gd name="T2" fmla="*/ 8 w 283"/>
                <a:gd name="T3" fmla="*/ 9 h 37"/>
                <a:gd name="T4" fmla="*/ 17 w 283"/>
                <a:gd name="T5" fmla="*/ 8 h 37"/>
                <a:gd name="T6" fmla="*/ 34 w 283"/>
                <a:gd name="T7" fmla="*/ 5 h 37"/>
                <a:gd name="T8" fmla="*/ 53 w 283"/>
                <a:gd name="T9" fmla="*/ 2 h 37"/>
                <a:gd name="T10" fmla="*/ 71 w 283"/>
                <a:gd name="T11" fmla="*/ 1 h 37"/>
                <a:gd name="T12" fmla="*/ 91 w 283"/>
                <a:gd name="T13" fmla="*/ 1 h 37"/>
                <a:gd name="T14" fmla="*/ 110 w 283"/>
                <a:gd name="T15" fmla="*/ 0 h 37"/>
                <a:gd name="T16" fmla="*/ 129 w 283"/>
                <a:gd name="T17" fmla="*/ 1 h 37"/>
                <a:gd name="T18" fmla="*/ 148 w 283"/>
                <a:gd name="T19" fmla="*/ 2 h 37"/>
                <a:gd name="T20" fmla="*/ 168 w 283"/>
                <a:gd name="T21" fmla="*/ 5 h 37"/>
                <a:gd name="T22" fmla="*/ 186 w 283"/>
                <a:gd name="T23" fmla="*/ 8 h 37"/>
                <a:gd name="T24" fmla="*/ 204 w 283"/>
                <a:gd name="T25" fmla="*/ 9 h 37"/>
                <a:gd name="T26" fmla="*/ 220 w 283"/>
                <a:gd name="T27" fmla="*/ 13 h 37"/>
                <a:gd name="T28" fmla="*/ 237 w 283"/>
                <a:gd name="T29" fmla="*/ 16 h 37"/>
                <a:gd name="T30" fmla="*/ 252 w 283"/>
                <a:gd name="T31" fmla="*/ 21 h 37"/>
                <a:gd name="T32" fmla="*/ 268 w 283"/>
                <a:gd name="T33" fmla="*/ 26 h 37"/>
                <a:gd name="T34" fmla="*/ 282 w 283"/>
                <a:gd name="T35" fmla="*/ 30 h 37"/>
                <a:gd name="T36" fmla="*/ 263 w 283"/>
                <a:gd name="T37" fmla="*/ 36 h 3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83"/>
                <a:gd name="T58" fmla="*/ 0 h 37"/>
                <a:gd name="T59" fmla="*/ 283 w 283"/>
                <a:gd name="T60" fmla="*/ 37 h 3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83" h="37">
                  <a:moveTo>
                    <a:pt x="0" y="12"/>
                  </a:moveTo>
                  <a:lnTo>
                    <a:pt x="8" y="9"/>
                  </a:lnTo>
                  <a:lnTo>
                    <a:pt x="17" y="8"/>
                  </a:lnTo>
                  <a:lnTo>
                    <a:pt x="34" y="5"/>
                  </a:lnTo>
                  <a:lnTo>
                    <a:pt x="53" y="2"/>
                  </a:lnTo>
                  <a:lnTo>
                    <a:pt x="71" y="1"/>
                  </a:lnTo>
                  <a:lnTo>
                    <a:pt x="91" y="1"/>
                  </a:lnTo>
                  <a:lnTo>
                    <a:pt x="110" y="0"/>
                  </a:lnTo>
                  <a:lnTo>
                    <a:pt x="129" y="1"/>
                  </a:lnTo>
                  <a:lnTo>
                    <a:pt x="148" y="2"/>
                  </a:lnTo>
                  <a:lnTo>
                    <a:pt x="168" y="5"/>
                  </a:lnTo>
                  <a:lnTo>
                    <a:pt x="186" y="8"/>
                  </a:lnTo>
                  <a:lnTo>
                    <a:pt x="204" y="9"/>
                  </a:lnTo>
                  <a:lnTo>
                    <a:pt x="220" y="13"/>
                  </a:lnTo>
                  <a:lnTo>
                    <a:pt x="237" y="16"/>
                  </a:lnTo>
                  <a:lnTo>
                    <a:pt x="252" y="21"/>
                  </a:lnTo>
                  <a:lnTo>
                    <a:pt x="268" y="26"/>
                  </a:lnTo>
                  <a:lnTo>
                    <a:pt x="282" y="30"/>
                  </a:lnTo>
                  <a:lnTo>
                    <a:pt x="263" y="36"/>
                  </a:lnTo>
                </a:path>
              </a:pathLst>
            </a:custGeom>
            <a:noFill/>
            <a:ln w="12700" cap="rnd">
              <a:solidFill>
                <a:srgbClr val="000000"/>
              </a:solidFill>
              <a:round/>
              <a:headEnd/>
              <a:tailEnd/>
            </a:ln>
          </p:spPr>
          <p:txBody>
            <a:bodyPr/>
            <a:lstStyle/>
            <a:p>
              <a:endParaRPr lang="en-GB"/>
            </a:p>
          </p:txBody>
        </p:sp>
        <p:sp>
          <p:nvSpPr>
            <p:cNvPr id="20700" name="Freeform 219"/>
            <p:cNvSpPr>
              <a:spLocks/>
            </p:cNvSpPr>
            <p:nvPr/>
          </p:nvSpPr>
          <p:spPr bwMode="auto">
            <a:xfrm>
              <a:off x="3340" y="2752"/>
              <a:ext cx="350" cy="104"/>
            </a:xfrm>
            <a:custGeom>
              <a:avLst/>
              <a:gdLst>
                <a:gd name="T0" fmla="*/ 3 w 350"/>
                <a:gd name="T1" fmla="*/ 97 h 104"/>
                <a:gd name="T2" fmla="*/ 2 w 350"/>
                <a:gd name="T3" fmla="*/ 99 h 104"/>
                <a:gd name="T4" fmla="*/ 1 w 350"/>
                <a:gd name="T5" fmla="*/ 100 h 104"/>
                <a:gd name="T6" fmla="*/ 0 w 350"/>
                <a:gd name="T7" fmla="*/ 101 h 104"/>
                <a:gd name="T8" fmla="*/ 2 w 350"/>
                <a:gd name="T9" fmla="*/ 103 h 104"/>
                <a:gd name="T10" fmla="*/ 6 w 350"/>
                <a:gd name="T11" fmla="*/ 103 h 104"/>
                <a:gd name="T12" fmla="*/ 9 w 350"/>
                <a:gd name="T13" fmla="*/ 101 h 104"/>
                <a:gd name="T14" fmla="*/ 10 w 350"/>
                <a:gd name="T15" fmla="*/ 101 h 104"/>
                <a:gd name="T16" fmla="*/ 13 w 350"/>
                <a:gd name="T17" fmla="*/ 101 h 104"/>
                <a:gd name="T18" fmla="*/ 15 w 350"/>
                <a:gd name="T19" fmla="*/ 101 h 104"/>
                <a:gd name="T20" fmla="*/ 18 w 350"/>
                <a:gd name="T21" fmla="*/ 101 h 104"/>
                <a:gd name="T22" fmla="*/ 20 w 350"/>
                <a:gd name="T23" fmla="*/ 101 h 104"/>
                <a:gd name="T24" fmla="*/ 24 w 350"/>
                <a:gd name="T25" fmla="*/ 101 h 104"/>
                <a:gd name="T26" fmla="*/ 65 w 350"/>
                <a:gd name="T27" fmla="*/ 97 h 104"/>
                <a:gd name="T28" fmla="*/ 67 w 350"/>
                <a:gd name="T29" fmla="*/ 95 h 104"/>
                <a:gd name="T30" fmla="*/ 70 w 350"/>
                <a:gd name="T31" fmla="*/ 95 h 104"/>
                <a:gd name="T32" fmla="*/ 76 w 350"/>
                <a:gd name="T33" fmla="*/ 93 h 104"/>
                <a:gd name="T34" fmla="*/ 82 w 350"/>
                <a:gd name="T35" fmla="*/ 93 h 104"/>
                <a:gd name="T36" fmla="*/ 89 w 350"/>
                <a:gd name="T37" fmla="*/ 91 h 104"/>
                <a:gd name="T38" fmla="*/ 95 w 350"/>
                <a:gd name="T39" fmla="*/ 91 h 104"/>
                <a:gd name="T40" fmla="*/ 101 w 350"/>
                <a:gd name="T41" fmla="*/ 87 h 104"/>
                <a:gd name="T42" fmla="*/ 107 w 350"/>
                <a:gd name="T43" fmla="*/ 87 h 104"/>
                <a:gd name="T44" fmla="*/ 114 w 350"/>
                <a:gd name="T45" fmla="*/ 85 h 104"/>
                <a:gd name="T46" fmla="*/ 119 w 350"/>
                <a:gd name="T47" fmla="*/ 83 h 104"/>
                <a:gd name="T48" fmla="*/ 126 w 350"/>
                <a:gd name="T49" fmla="*/ 83 h 104"/>
                <a:gd name="T50" fmla="*/ 132 w 350"/>
                <a:gd name="T51" fmla="*/ 79 h 104"/>
                <a:gd name="T52" fmla="*/ 137 w 350"/>
                <a:gd name="T53" fmla="*/ 77 h 104"/>
                <a:gd name="T54" fmla="*/ 143 w 350"/>
                <a:gd name="T55" fmla="*/ 76 h 104"/>
                <a:gd name="T56" fmla="*/ 148 w 350"/>
                <a:gd name="T57" fmla="*/ 75 h 104"/>
                <a:gd name="T58" fmla="*/ 153 w 350"/>
                <a:gd name="T59" fmla="*/ 72 h 104"/>
                <a:gd name="T60" fmla="*/ 157 w 350"/>
                <a:gd name="T61" fmla="*/ 71 h 104"/>
                <a:gd name="T62" fmla="*/ 349 w 350"/>
                <a:gd name="T63" fmla="*/ 0 h 10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50"/>
                <a:gd name="T97" fmla="*/ 0 h 104"/>
                <a:gd name="T98" fmla="*/ 350 w 350"/>
                <a:gd name="T99" fmla="*/ 104 h 10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50" h="104">
                  <a:moveTo>
                    <a:pt x="3" y="97"/>
                  </a:moveTo>
                  <a:lnTo>
                    <a:pt x="2" y="99"/>
                  </a:lnTo>
                  <a:lnTo>
                    <a:pt x="1" y="100"/>
                  </a:lnTo>
                  <a:lnTo>
                    <a:pt x="0" y="101"/>
                  </a:lnTo>
                  <a:lnTo>
                    <a:pt x="2" y="103"/>
                  </a:lnTo>
                  <a:lnTo>
                    <a:pt x="6" y="103"/>
                  </a:lnTo>
                  <a:lnTo>
                    <a:pt x="9" y="101"/>
                  </a:lnTo>
                  <a:lnTo>
                    <a:pt x="10" y="101"/>
                  </a:lnTo>
                  <a:lnTo>
                    <a:pt x="13" y="101"/>
                  </a:lnTo>
                  <a:lnTo>
                    <a:pt x="15" y="101"/>
                  </a:lnTo>
                  <a:lnTo>
                    <a:pt x="18" y="101"/>
                  </a:lnTo>
                  <a:lnTo>
                    <a:pt x="20" y="101"/>
                  </a:lnTo>
                  <a:lnTo>
                    <a:pt x="24" y="101"/>
                  </a:lnTo>
                  <a:lnTo>
                    <a:pt x="65" y="97"/>
                  </a:lnTo>
                  <a:lnTo>
                    <a:pt x="67" y="95"/>
                  </a:lnTo>
                  <a:lnTo>
                    <a:pt x="70" y="95"/>
                  </a:lnTo>
                  <a:lnTo>
                    <a:pt x="76" y="93"/>
                  </a:lnTo>
                  <a:lnTo>
                    <a:pt x="82" y="93"/>
                  </a:lnTo>
                  <a:lnTo>
                    <a:pt x="89" y="91"/>
                  </a:lnTo>
                  <a:lnTo>
                    <a:pt x="95" y="91"/>
                  </a:lnTo>
                  <a:lnTo>
                    <a:pt x="101" y="87"/>
                  </a:lnTo>
                  <a:lnTo>
                    <a:pt x="107" y="87"/>
                  </a:lnTo>
                  <a:lnTo>
                    <a:pt x="114" y="85"/>
                  </a:lnTo>
                  <a:lnTo>
                    <a:pt x="119" y="83"/>
                  </a:lnTo>
                  <a:lnTo>
                    <a:pt x="126" y="83"/>
                  </a:lnTo>
                  <a:lnTo>
                    <a:pt x="132" y="79"/>
                  </a:lnTo>
                  <a:lnTo>
                    <a:pt x="137" y="77"/>
                  </a:lnTo>
                  <a:lnTo>
                    <a:pt x="143" y="76"/>
                  </a:lnTo>
                  <a:lnTo>
                    <a:pt x="148" y="75"/>
                  </a:lnTo>
                  <a:lnTo>
                    <a:pt x="153" y="72"/>
                  </a:lnTo>
                  <a:lnTo>
                    <a:pt x="157" y="71"/>
                  </a:lnTo>
                  <a:lnTo>
                    <a:pt x="349" y="0"/>
                  </a:lnTo>
                </a:path>
              </a:pathLst>
            </a:custGeom>
            <a:noFill/>
            <a:ln w="12700" cap="rnd">
              <a:solidFill>
                <a:srgbClr val="000000"/>
              </a:solidFill>
              <a:round/>
              <a:headEnd/>
              <a:tailEnd/>
            </a:ln>
          </p:spPr>
          <p:txBody>
            <a:bodyPr/>
            <a:lstStyle/>
            <a:p>
              <a:endParaRPr lang="en-GB"/>
            </a:p>
          </p:txBody>
        </p:sp>
        <p:sp>
          <p:nvSpPr>
            <p:cNvPr id="20701" name="Freeform 220"/>
            <p:cNvSpPr>
              <a:spLocks/>
            </p:cNvSpPr>
            <p:nvPr/>
          </p:nvSpPr>
          <p:spPr bwMode="auto">
            <a:xfrm>
              <a:off x="3352" y="2704"/>
              <a:ext cx="311" cy="89"/>
            </a:xfrm>
            <a:custGeom>
              <a:avLst/>
              <a:gdLst>
                <a:gd name="T0" fmla="*/ 310 w 311"/>
                <a:gd name="T1" fmla="*/ 48 h 89"/>
                <a:gd name="T2" fmla="*/ 204 w 311"/>
                <a:gd name="T3" fmla="*/ 88 h 89"/>
                <a:gd name="T4" fmla="*/ 0 w 311"/>
                <a:gd name="T5" fmla="*/ 0 h 89"/>
                <a:gd name="T6" fmla="*/ 0 60000 65536"/>
                <a:gd name="T7" fmla="*/ 0 60000 65536"/>
                <a:gd name="T8" fmla="*/ 0 60000 65536"/>
                <a:gd name="T9" fmla="*/ 0 w 311"/>
                <a:gd name="T10" fmla="*/ 0 h 89"/>
                <a:gd name="T11" fmla="*/ 311 w 311"/>
                <a:gd name="T12" fmla="*/ 89 h 89"/>
              </a:gdLst>
              <a:ahLst/>
              <a:cxnLst>
                <a:cxn ang="T6">
                  <a:pos x="T0" y="T1"/>
                </a:cxn>
                <a:cxn ang="T7">
                  <a:pos x="T2" y="T3"/>
                </a:cxn>
                <a:cxn ang="T8">
                  <a:pos x="T4" y="T5"/>
                </a:cxn>
              </a:cxnLst>
              <a:rect l="T9" t="T10" r="T11" b="T12"/>
              <a:pathLst>
                <a:path w="311" h="89">
                  <a:moveTo>
                    <a:pt x="310" y="48"/>
                  </a:moveTo>
                  <a:lnTo>
                    <a:pt x="204" y="88"/>
                  </a:lnTo>
                  <a:lnTo>
                    <a:pt x="0" y="0"/>
                  </a:lnTo>
                </a:path>
              </a:pathLst>
            </a:custGeom>
            <a:noFill/>
            <a:ln w="12700" cap="rnd">
              <a:solidFill>
                <a:srgbClr val="000000"/>
              </a:solidFill>
              <a:round/>
              <a:headEnd/>
              <a:tailEnd/>
            </a:ln>
          </p:spPr>
          <p:txBody>
            <a:bodyPr/>
            <a:lstStyle/>
            <a:p>
              <a:endParaRPr lang="en-GB"/>
            </a:p>
          </p:txBody>
        </p:sp>
        <p:sp>
          <p:nvSpPr>
            <p:cNvPr id="20702" name="Freeform 221"/>
            <p:cNvSpPr>
              <a:spLocks/>
            </p:cNvSpPr>
            <p:nvPr/>
          </p:nvSpPr>
          <p:spPr bwMode="auto">
            <a:xfrm>
              <a:off x="3462" y="2789"/>
              <a:ext cx="94" cy="22"/>
            </a:xfrm>
            <a:custGeom>
              <a:avLst/>
              <a:gdLst>
                <a:gd name="T0" fmla="*/ 93 w 94"/>
                <a:gd name="T1" fmla="*/ 4 h 22"/>
                <a:gd name="T2" fmla="*/ 27 w 94"/>
                <a:gd name="T3" fmla="*/ 21 h 22"/>
                <a:gd name="T4" fmla="*/ 0 w 94"/>
                <a:gd name="T5" fmla="*/ 0 h 22"/>
                <a:gd name="T6" fmla="*/ 0 60000 65536"/>
                <a:gd name="T7" fmla="*/ 0 60000 65536"/>
                <a:gd name="T8" fmla="*/ 0 60000 65536"/>
                <a:gd name="T9" fmla="*/ 0 w 94"/>
                <a:gd name="T10" fmla="*/ 0 h 22"/>
                <a:gd name="T11" fmla="*/ 94 w 94"/>
                <a:gd name="T12" fmla="*/ 22 h 22"/>
              </a:gdLst>
              <a:ahLst/>
              <a:cxnLst>
                <a:cxn ang="T6">
                  <a:pos x="T0" y="T1"/>
                </a:cxn>
                <a:cxn ang="T7">
                  <a:pos x="T2" y="T3"/>
                </a:cxn>
                <a:cxn ang="T8">
                  <a:pos x="T4" y="T5"/>
                </a:cxn>
              </a:cxnLst>
              <a:rect l="T9" t="T10" r="T11" b="T12"/>
              <a:pathLst>
                <a:path w="94" h="22">
                  <a:moveTo>
                    <a:pt x="93" y="4"/>
                  </a:moveTo>
                  <a:lnTo>
                    <a:pt x="27" y="21"/>
                  </a:lnTo>
                  <a:lnTo>
                    <a:pt x="0" y="0"/>
                  </a:lnTo>
                </a:path>
              </a:pathLst>
            </a:custGeom>
            <a:noFill/>
            <a:ln w="12700" cap="rnd">
              <a:solidFill>
                <a:srgbClr val="000000"/>
              </a:solidFill>
              <a:round/>
              <a:headEnd/>
              <a:tailEnd/>
            </a:ln>
          </p:spPr>
          <p:txBody>
            <a:bodyPr/>
            <a:lstStyle/>
            <a:p>
              <a:endParaRPr lang="en-GB"/>
            </a:p>
          </p:txBody>
        </p:sp>
        <p:sp>
          <p:nvSpPr>
            <p:cNvPr id="20703" name="Freeform 222"/>
            <p:cNvSpPr>
              <a:spLocks/>
            </p:cNvSpPr>
            <p:nvPr/>
          </p:nvSpPr>
          <p:spPr bwMode="auto">
            <a:xfrm>
              <a:off x="3054" y="2671"/>
              <a:ext cx="363" cy="103"/>
            </a:xfrm>
            <a:custGeom>
              <a:avLst/>
              <a:gdLst>
                <a:gd name="T0" fmla="*/ 197 w 363"/>
                <a:gd name="T1" fmla="*/ 27 h 103"/>
                <a:gd name="T2" fmla="*/ 0 w 363"/>
                <a:gd name="T3" fmla="*/ 90 h 103"/>
                <a:gd name="T4" fmla="*/ 27 w 363"/>
                <a:gd name="T5" fmla="*/ 102 h 103"/>
                <a:gd name="T6" fmla="*/ 39 w 363"/>
                <a:gd name="T7" fmla="*/ 98 h 103"/>
                <a:gd name="T8" fmla="*/ 74 w 363"/>
                <a:gd name="T9" fmla="*/ 88 h 103"/>
                <a:gd name="T10" fmla="*/ 136 w 363"/>
                <a:gd name="T11" fmla="*/ 78 h 103"/>
                <a:gd name="T12" fmla="*/ 150 w 363"/>
                <a:gd name="T13" fmla="*/ 83 h 103"/>
                <a:gd name="T14" fmla="*/ 155 w 363"/>
                <a:gd name="T15" fmla="*/ 82 h 103"/>
                <a:gd name="T16" fmla="*/ 362 w 363"/>
                <a:gd name="T17" fmla="*/ 17 h 103"/>
                <a:gd name="T18" fmla="*/ 346 w 363"/>
                <a:gd name="T19" fmla="*/ 11 h 103"/>
                <a:gd name="T20" fmla="*/ 355 w 363"/>
                <a:gd name="T21" fmla="*/ 6 h 103"/>
                <a:gd name="T22" fmla="*/ 336 w 363"/>
                <a:gd name="T23" fmla="*/ 0 h 103"/>
                <a:gd name="T24" fmla="*/ 197 w 363"/>
                <a:gd name="T25" fmla="*/ 27 h 103"/>
                <a:gd name="T26" fmla="*/ 197 w 363"/>
                <a:gd name="T27" fmla="*/ 27 h 10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63"/>
                <a:gd name="T43" fmla="*/ 0 h 103"/>
                <a:gd name="T44" fmla="*/ 363 w 363"/>
                <a:gd name="T45" fmla="*/ 103 h 10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63" h="103">
                  <a:moveTo>
                    <a:pt x="197" y="27"/>
                  </a:moveTo>
                  <a:lnTo>
                    <a:pt x="0" y="90"/>
                  </a:lnTo>
                  <a:lnTo>
                    <a:pt x="27" y="102"/>
                  </a:lnTo>
                  <a:lnTo>
                    <a:pt x="39" y="98"/>
                  </a:lnTo>
                  <a:lnTo>
                    <a:pt x="74" y="88"/>
                  </a:lnTo>
                  <a:lnTo>
                    <a:pt x="136" y="78"/>
                  </a:lnTo>
                  <a:lnTo>
                    <a:pt x="150" y="83"/>
                  </a:lnTo>
                  <a:lnTo>
                    <a:pt x="155" y="82"/>
                  </a:lnTo>
                  <a:lnTo>
                    <a:pt x="362" y="17"/>
                  </a:lnTo>
                  <a:lnTo>
                    <a:pt x="346" y="11"/>
                  </a:lnTo>
                  <a:lnTo>
                    <a:pt x="355" y="6"/>
                  </a:lnTo>
                  <a:lnTo>
                    <a:pt x="336" y="0"/>
                  </a:lnTo>
                  <a:lnTo>
                    <a:pt x="197" y="27"/>
                  </a:lnTo>
                </a:path>
              </a:pathLst>
            </a:custGeom>
            <a:solidFill>
              <a:srgbClr val="000000"/>
            </a:solidFill>
            <a:ln w="12700" cap="rnd">
              <a:noFill/>
              <a:round/>
              <a:headEnd/>
              <a:tailEnd/>
            </a:ln>
          </p:spPr>
          <p:txBody>
            <a:bodyPr/>
            <a:lstStyle/>
            <a:p>
              <a:endParaRPr lang="en-GB"/>
            </a:p>
          </p:txBody>
        </p:sp>
        <p:sp>
          <p:nvSpPr>
            <p:cNvPr id="20704" name="Freeform 223"/>
            <p:cNvSpPr>
              <a:spLocks/>
            </p:cNvSpPr>
            <p:nvPr/>
          </p:nvSpPr>
          <p:spPr bwMode="auto">
            <a:xfrm>
              <a:off x="3054" y="2671"/>
              <a:ext cx="363" cy="103"/>
            </a:xfrm>
            <a:custGeom>
              <a:avLst/>
              <a:gdLst>
                <a:gd name="T0" fmla="*/ 197 w 363"/>
                <a:gd name="T1" fmla="*/ 27 h 103"/>
                <a:gd name="T2" fmla="*/ 0 w 363"/>
                <a:gd name="T3" fmla="*/ 90 h 103"/>
                <a:gd name="T4" fmla="*/ 27 w 363"/>
                <a:gd name="T5" fmla="*/ 102 h 103"/>
                <a:gd name="T6" fmla="*/ 39 w 363"/>
                <a:gd name="T7" fmla="*/ 98 h 103"/>
                <a:gd name="T8" fmla="*/ 74 w 363"/>
                <a:gd name="T9" fmla="*/ 88 h 103"/>
                <a:gd name="T10" fmla="*/ 136 w 363"/>
                <a:gd name="T11" fmla="*/ 78 h 103"/>
                <a:gd name="T12" fmla="*/ 150 w 363"/>
                <a:gd name="T13" fmla="*/ 83 h 103"/>
                <a:gd name="T14" fmla="*/ 155 w 363"/>
                <a:gd name="T15" fmla="*/ 82 h 103"/>
                <a:gd name="T16" fmla="*/ 362 w 363"/>
                <a:gd name="T17" fmla="*/ 17 h 103"/>
                <a:gd name="T18" fmla="*/ 346 w 363"/>
                <a:gd name="T19" fmla="*/ 11 h 103"/>
                <a:gd name="T20" fmla="*/ 355 w 363"/>
                <a:gd name="T21" fmla="*/ 6 h 103"/>
                <a:gd name="T22" fmla="*/ 336 w 363"/>
                <a:gd name="T23" fmla="*/ 0 h 103"/>
                <a:gd name="T24" fmla="*/ 197 w 363"/>
                <a:gd name="T25" fmla="*/ 27 h 103"/>
                <a:gd name="T26" fmla="*/ 197 w 363"/>
                <a:gd name="T27" fmla="*/ 27 h 10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63"/>
                <a:gd name="T43" fmla="*/ 0 h 103"/>
                <a:gd name="T44" fmla="*/ 363 w 363"/>
                <a:gd name="T45" fmla="*/ 103 h 10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63" h="103">
                  <a:moveTo>
                    <a:pt x="197" y="27"/>
                  </a:moveTo>
                  <a:lnTo>
                    <a:pt x="0" y="90"/>
                  </a:lnTo>
                  <a:lnTo>
                    <a:pt x="27" y="102"/>
                  </a:lnTo>
                  <a:lnTo>
                    <a:pt x="39" y="98"/>
                  </a:lnTo>
                  <a:lnTo>
                    <a:pt x="74" y="88"/>
                  </a:lnTo>
                  <a:lnTo>
                    <a:pt x="136" y="78"/>
                  </a:lnTo>
                  <a:lnTo>
                    <a:pt x="150" y="83"/>
                  </a:lnTo>
                  <a:lnTo>
                    <a:pt x="155" y="82"/>
                  </a:lnTo>
                  <a:lnTo>
                    <a:pt x="362" y="17"/>
                  </a:lnTo>
                  <a:lnTo>
                    <a:pt x="346" y="11"/>
                  </a:lnTo>
                  <a:lnTo>
                    <a:pt x="355" y="6"/>
                  </a:lnTo>
                  <a:lnTo>
                    <a:pt x="336" y="0"/>
                  </a:lnTo>
                  <a:lnTo>
                    <a:pt x="197" y="27"/>
                  </a:lnTo>
                </a:path>
              </a:pathLst>
            </a:custGeom>
            <a:noFill/>
            <a:ln w="12700" cap="rnd">
              <a:solidFill>
                <a:srgbClr val="000000"/>
              </a:solidFill>
              <a:round/>
              <a:headEnd/>
              <a:tailEnd/>
            </a:ln>
          </p:spPr>
          <p:txBody>
            <a:bodyPr/>
            <a:lstStyle/>
            <a:p>
              <a:endParaRPr lang="en-GB"/>
            </a:p>
          </p:txBody>
        </p:sp>
        <p:sp>
          <p:nvSpPr>
            <p:cNvPr id="20705" name="Line 224"/>
            <p:cNvSpPr>
              <a:spLocks noChangeShapeType="1"/>
            </p:cNvSpPr>
            <p:nvPr/>
          </p:nvSpPr>
          <p:spPr bwMode="auto">
            <a:xfrm flipH="1">
              <a:off x="3057" y="2737"/>
              <a:ext cx="124" cy="22"/>
            </a:xfrm>
            <a:prstGeom prst="line">
              <a:avLst/>
            </a:prstGeom>
            <a:noFill/>
            <a:ln w="12700">
              <a:solidFill>
                <a:srgbClr val="ABABAB"/>
              </a:solidFill>
              <a:round/>
              <a:headEnd/>
              <a:tailEnd/>
            </a:ln>
          </p:spPr>
          <p:txBody>
            <a:bodyPr/>
            <a:lstStyle/>
            <a:p>
              <a:endParaRPr lang="en-US"/>
            </a:p>
          </p:txBody>
        </p:sp>
        <p:sp>
          <p:nvSpPr>
            <p:cNvPr id="20706" name="Line 225"/>
            <p:cNvSpPr>
              <a:spLocks noChangeShapeType="1"/>
            </p:cNvSpPr>
            <p:nvPr/>
          </p:nvSpPr>
          <p:spPr bwMode="auto">
            <a:xfrm flipH="1">
              <a:off x="3181" y="2671"/>
              <a:ext cx="210" cy="66"/>
            </a:xfrm>
            <a:prstGeom prst="line">
              <a:avLst/>
            </a:prstGeom>
            <a:noFill/>
            <a:ln w="12700">
              <a:solidFill>
                <a:srgbClr val="FFFFFF"/>
              </a:solidFill>
              <a:round/>
              <a:headEnd/>
              <a:tailEnd/>
            </a:ln>
          </p:spPr>
          <p:txBody>
            <a:bodyPr/>
            <a:lstStyle/>
            <a:p>
              <a:endParaRPr lang="en-US"/>
            </a:p>
          </p:txBody>
        </p:sp>
        <p:sp>
          <p:nvSpPr>
            <p:cNvPr id="20707" name="Line 226"/>
            <p:cNvSpPr>
              <a:spLocks noChangeShapeType="1"/>
            </p:cNvSpPr>
            <p:nvPr/>
          </p:nvSpPr>
          <p:spPr bwMode="auto">
            <a:xfrm>
              <a:off x="3181" y="2737"/>
              <a:ext cx="35" cy="13"/>
            </a:xfrm>
            <a:prstGeom prst="line">
              <a:avLst/>
            </a:prstGeom>
            <a:noFill/>
            <a:ln w="12700">
              <a:solidFill>
                <a:srgbClr val="000000"/>
              </a:solidFill>
              <a:round/>
              <a:headEnd/>
              <a:tailEnd/>
            </a:ln>
          </p:spPr>
          <p:txBody>
            <a:bodyPr/>
            <a:lstStyle/>
            <a:p>
              <a:endParaRPr lang="en-US"/>
            </a:p>
          </p:txBody>
        </p:sp>
        <p:sp>
          <p:nvSpPr>
            <p:cNvPr id="20708" name="Freeform 227"/>
            <p:cNvSpPr>
              <a:spLocks/>
            </p:cNvSpPr>
            <p:nvPr/>
          </p:nvSpPr>
          <p:spPr bwMode="auto">
            <a:xfrm>
              <a:off x="3082" y="2755"/>
              <a:ext cx="112" cy="22"/>
            </a:xfrm>
            <a:custGeom>
              <a:avLst/>
              <a:gdLst>
                <a:gd name="T0" fmla="*/ 9 w 112"/>
                <a:gd name="T1" fmla="*/ 21 h 22"/>
                <a:gd name="T2" fmla="*/ 0 w 112"/>
                <a:gd name="T3" fmla="*/ 12 h 22"/>
                <a:gd name="T4" fmla="*/ 111 w 112"/>
                <a:gd name="T5" fmla="*/ 0 h 22"/>
                <a:gd name="T6" fmla="*/ 0 60000 65536"/>
                <a:gd name="T7" fmla="*/ 0 60000 65536"/>
                <a:gd name="T8" fmla="*/ 0 60000 65536"/>
                <a:gd name="T9" fmla="*/ 0 w 112"/>
                <a:gd name="T10" fmla="*/ 0 h 22"/>
                <a:gd name="T11" fmla="*/ 112 w 112"/>
                <a:gd name="T12" fmla="*/ 22 h 22"/>
              </a:gdLst>
              <a:ahLst/>
              <a:cxnLst>
                <a:cxn ang="T6">
                  <a:pos x="T0" y="T1"/>
                </a:cxn>
                <a:cxn ang="T7">
                  <a:pos x="T2" y="T3"/>
                </a:cxn>
                <a:cxn ang="T8">
                  <a:pos x="T4" y="T5"/>
                </a:cxn>
              </a:cxnLst>
              <a:rect l="T9" t="T10" r="T11" b="T12"/>
              <a:pathLst>
                <a:path w="112" h="22">
                  <a:moveTo>
                    <a:pt x="9" y="21"/>
                  </a:moveTo>
                  <a:lnTo>
                    <a:pt x="0" y="12"/>
                  </a:lnTo>
                  <a:lnTo>
                    <a:pt x="111" y="0"/>
                  </a:lnTo>
                </a:path>
              </a:pathLst>
            </a:custGeom>
            <a:noFill/>
            <a:ln w="12700" cap="rnd">
              <a:solidFill>
                <a:srgbClr val="ABABAB"/>
              </a:solidFill>
              <a:round/>
              <a:headEnd/>
              <a:tailEnd/>
            </a:ln>
          </p:spPr>
          <p:txBody>
            <a:bodyPr/>
            <a:lstStyle/>
            <a:p>
              <a:endParaRPr lang="en-GB"/>
            </a:p>
          </p:txBody>
        </p:sp>
        <p:sp>
          <p:nvSpPr>
            <p:cNvPr id="20709" name="Line 228"/>
            <p:cNvSpPr>
              <a:spLocks noChangeShapeType="1"/>
            </p:cNvSpPr>
            <p:nvPr/>
          </p:nvSpPr>
          <p:spPr bwMode="auto">
            <a:xfrm flipH="1">
              <a:off x="3201" y="2679"/>
              <a:ext cx="204" cy="67"/>
            </a:xfrm>
            <a:prstGeom prst="line">
              <a:avLst/>
            </a:prstGeom>
            <a:noFill/>
            <a:ln w="12700">
              <a:solidFill>
                <a:srgbClr val="ABABAB"/>
              </a:solidFill>
              <a:round/>
              <a:headEnd/>
              <a:tailEnd/>
            </a:ln>
          </p:spPr>
          <p:txBody>
            <a:bodyPr/>
            <a:lstStyle/>
            <a:p>
              <a:endParaRPr lang="en-US"/>
            </a:p>
          </p:txBody>
        </p:sp>
        <p:sp>
          <p:nvSpPr>
            <p:cNvPr id="20710" name="Line 229"/>
            <p:cNvSpPr>
              <a:spLocks noChangeShapeType="1"/>
            </p:cNvSpPr>
            <p:nvPr/>
          </p:nvSpPr>
          <p:spPr bwMode="auto">
            <a:xfrm>
              <a:off x="3201" y="2706"/>
              <a:ext cx="7" cy="3"/>
            </a:xfrm>
            <a:prstGeom prst="line">
              <a:avLst/>
            </a:prstGeom>
            <a:noFill/>
            <a:ln w="12700">
              <a:solidFill>
                <a:srgbClr val="FFFFFF"/>
              </a:solidFill>
              <a:round/>
              <a:headEnd/>
              <a:tailEnd/>
            </a:ln>
          </p:spPr>
          <p:txBody>
            <a:bodyPr/>
            <a:lstStyle/>
            <a:p>
              <a:endParaRPr lang="en-US"/>
            </a:p>
          </p:txBody>
        </p:sp>
        <p:sp>
          <p:nvSpPr>
            <p:cNvPr id="20711" name="Freeform 230"/>
            <p:cNvSpPr>
              <a:spLocks/>
            </p:cNvSpPr>
            <p:nvPr/>
          </p:nvSpPr>
          <p:spPr bwMode="auto">
            <a:xfrm>
              <a:off x="3105" y="2681"/>
              <a:ext cx="44" cy="24"/>
            </a:xfrm>
            <a:custGeom>
              <a:avLst/>
              <a:gdLst>
                <a:gd name="T0" fmla="*/ 0 w 44"/>
                <a:gd name="T1" fmla="*/ 0 h 24"/>
                <a:gd name="T2" fmla="*/ 36 w 44"/>
                <a:gd name="T3" fmla="*/ 23 h 24"/>
                <a:gd name="T4" fmla="*/ 43 w 44"/>
                <a:gd name="T5" fmla="*/ 16 h 24"/>
                <a:gd name="T6" fmla="*/ 0 60000 65536"/>
                <a:gd name="T7" fmla="*/ 0 60000 65536"/>
                <a:gd name="T8" fmla="*/ 0 60000 65536"/>
                <a:gd name="T9" fmla="*/ 0 w 44"/>
                <a:gd name="T10" fmla="*/ 0 h 24"/>
                <a:gd name="T11" fmla="*/ 44 w 44"/>
                <a:gd name="T12" fmla="*/ 24 h 24"/>
              </a:gdLst>
              <a:ahLst/>
              <a:cxnLst>
                <a:cxn ang="T6">
                  <a:pos x="T0" y="T1"/>
                </a:cxn>
                <a:cxn ang="T7">
                  <a:pos x="T2" y="T3"/>
                </a:cxn>
                <a:cxn ang="T8">
                  <a:pos x="T4" y="T5"/>
                </a:cxn>
              </a:cxnLst>
              <a:rect l="T9" t="T10" r="T11" b="T12"/>
              <a:pathLst>
                <a:path w="44" h="24">
                  <a:moveTo>
                    <a:pt x="0" y="0"/>
                  </a:moveTo>
                  <a:lnTo>
                    <a:pt x="36" y="23"/>
                  </a:lnTo>
                  <a:lnTo>
                    <a:pt x="43" y="16"/>
                  </a:lnTo>
                </a:path>
              </a:pathLst>
            </a:custGeom>
            <a:noFill/>
            <a:ln w="12700" cap="rnd">
              <a:solidFill>
                <a:srgbClr val="FFFFFF"/>
              </a:solidFill>
              <a:round/>
              <a:headEnd/>
              <a:tailEnd/>
            </a:ln>
          </p:spPr>
          <p:txBody>
            <a:bodyPr/>
            <a:lstStyle/>
            <a:p>
              <a:endParaRPr lang="en-GB"/>
            </a:p>
          </p:txBody>
        </p:sp>
        <p:sp>
          <p:nvSpPr>
            <p:cNvPr id="20712" name="Freeform 231"/>
            <p:cNvSpPr>
              <a:spLocks/>
            </p:cNvSpPr>
            <p:nvPr/>
          </p:nvSpPr>
          <p:spPr bwMode="auto">
            <a:xfrm>
              <a:off x="3152" y="2629"/>
              <a:ext cx="396" cy="61"/>
            </a:xfrm>
            <a:custGeom>
              <a:avLst/>
              <a:gdLst>
                <a:gd name="T0" fmla="*/ 395 w 396"/>
                <a:gd name="T1" fmla="*/ 60 h 61"/>
                <a:gd name="T2" fmla="*/ 388 w 396"/>
                <a:gd name="T3" fmla="*/ 56 h 61"/>
                <a:gd name="T4" fmla="*/ 376 w 396"/>
                <a:gd name="T5" fmla="*/ 53 h 61"/>
                <a:gd name="T6" fmla="*/ 357 w 396"/>
                <a:gd name="T7" fmla="*/ 45 h 61"/>
                <a:gd name="T8" fmla="*/ 334 w 396"/>
                <a:gd name="T9" fmla="*/ 37 h 61"/>
                <a:gd name="T10" fmla="*/ 312 w 396"/>
                <a:gd name="T11" fmla="*/ 31 h 61"/>
                <a:gd name="T12" fmla="*/ 288 w 396"/>
                <a:gd name="T13" fmla="*/ 26 h 61"/>
                <a:gd name="T14" fmla="*/ 262 w 396"/>
                <a:gd name="T15" fmla="*/ 22 h 61"/>
                <a:gd name="T16" fmla="*/ 237 w 396"/>
                <a:gd name="T17" fmla="*/ 15 h 61"/>
                <a:gd name="T18" fmla="*/ 210 w 396"/>
                <a:gd name="T19" fmla="*/ 11 h 61"/>
                <a:gd name="T20" fmla="*/ 181 w 396"/>
                <a:gd name="T21" fmla="*/ 7 h 61"/>
                <a:gd name="T22" fmla="*/ 155 w 396"/>
                <a:gd name="T23" fmla="*/ 5 h 61"/>
                <a:gd name="T24" fmla="*/ 126 w 396"/>
                <a:gd name="T25" fmla="*/ 2 h 61"/>
                <a:gd name="T26" fmla="*/ 98 w 396"/>
                <a:gd name="T27" fmla="*/ 1 h 61"/>
                <a:gd name="T28" fmla="*/ 72 w 396"/>
                <a:gd name="T29" fmla="*/ 0 h 61"/>
                <a:gd name="T30" fmla="*/ 48 w 396"/>
                <a:gd name="T31" fmla="*/ 2 h 61"/>
                <a:gd name="T32" fmla="*/ 22 w 396"/>
                <a:gd name="T33" fmla="*/ 3 h 61"/>
                <a:gd name="T34" fmla="*/ 0 w 396"/>
                <a:gd name="T35" fmla="*/ 6 h 61"/>
                <a:gd name="T36" fmla="*/ 9 w 396"/>
                <a:gd name="T37" fmla="*/ 2 h 61"/>
                <a:gd name="T38" fmla="*/ 18 w 396"/>
                <a:gd name="T39" fmla="*/ 1 h 61"/>
                <a:gd name="T40" fmla="*/ 39 w 396"/>
                <a:gd name="T41" fmla="*/ 2 h 61"/>
                <a:gd name="T42" fmla="*/ 61 w 396"/>
                <a:gd name="T43" fmla="*/ 1 h 61"/>
                <a:gd name="T44" fmla="*/ 84 w 396"/>
                <a:gd name="T45" fmla="*/ 3 h 61"/>
                <a:gd name="T46" fmla="*/ 111 w 396"/>
                <a:gd name="T47" fmla="*/ 3 h 61"/>
                <a:gd name="T48" fmla="*/ 137 w 396"/>
                <a:gd name="T49" fmla="*/ 3 h 61"/>
                <a:gd name="T50" fmla="*/ 164 w 396"/>
                <a:gd name="T51" fmla="*/ 7 h 61"/>
                <a:gd name="T52" fmla="*/ 190 w 396"/>
                <a:gd name="T53" fmla="*/ 11 h 61"/>
                <a:gd name="T54" fmla="*/ 217 w 396"/>
                <a:gd name="T55" fmla="*/ 14 h 61"/>
                <a:gd name="T56" fmla="*/ 245 w 396"/>
                <a:gd name="T57" fmla="*/ 19 h 61"/>
                <a:gd name="T58" fmla="*/ 273 w 396"/>
                <a:gd name="T59" fmla="*/ 23 h 61"/>
                <a:gd name="T60" fmla="*/ 299 w 396"/>
                <a:gd name="T61" fmla="*/ 31 h 61"/>
                <a:gd name="T62" fmla="*/ 326 w 396"/>
                <a:gd name="T63" fmla="*/ 36 h 61"/>
                <a:gd name="T64" fmla="*/ 349 w 396"/>
                <a:gd name="T65" fmla="*/ 44 h 61"/>
                <a:gd name="T66" fmla="*/ 371 w 396"/>
                <a:gd name="T67" fmla="*/ 52 h 61"/>
                <a:gd name="T68" fmla="*/ 395 w 396"/>
                <a:gd name="T69" fmla="*/ 60 h 61"/>
                <a:gd name="T70" fmla="*/ 395 w 396"/>
                <a:gd name="T71" fmla="*/ 60 h 6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96"/>
                <a:gd name="T109" fmla="*/ 0 h 61"/>
                <a:gd name="T110" fmla="*/ 396 w 396"/>
                <a:gd name="T111" fmla="*/ 61 h 6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96" h="61">
                  <a:moveTo>
                    <a:pt x="395" y="60"/>
                  </a:moveTo>
                  <a:lnTo>
                    <a:pt x="388" y="56"/>
                  </a:lnTo>
                  <a:lnTo>
                    <a:pt x="376" y="53"/>
                  </a:lnTo>
                  <a:lnTo>
                    <a:pt x="357" y="45"/>
                  </a:lnTo>
                  <a:lnTo>
                    <a:pt x="334" y="37"/>
                  </a:lnTo>
                  <a:lnTo>
                    <a:pt x="312" y="31"/>
                  </a:lnTo>
                  <a:lnTo>
                    <a:pt x="288" y="26"/>
                  </a:lnTo>
                  <a:lnTo>
                    <a:pt x="262" y="22"/>
                  </a:lnTo>
                  <a:lnTo>
                    <a:pt x="237" y="15"/>
                  </a:lnTo>
                  <a:lnTo>
                    <a:pt x="210" y="11"/>
                  </a:lnTo>
                  <a:lnTo>
                    <a:pt x="181" y="7"/>
                  </a:lnTo>
                  <a:lnTo>
                    <a:pt x="155" y="5"/>
                  </a:lnTo>
                  <a:lnTo>
                    <a:pt x="126" y="2"/>
                  </a:lnTo>
                  <a:lnTo>
                    <a:pt x="98" y="1"/>
                  </a:lnTo>
                  <a:lnTo>
                    <a:pt x="72" y="0"/>
                  </a:lnTo>
                  <a:lnTo>
                    <a:pt x="48" y="2"/>
                  </a:lnTo>
                  <a:lnTo>
                    <a:pt x="22" y="3"/>
                  </a:lnTo>
                  <a:lnTo>
                    <a:pt x="0" y="6"/>
                  </a:lnTo>
                  <a:lnTo>
                    <a:pt x="9" y="2"/>
                  </a:lnTo>
                  <a:lnTo>
                    <a:pt x="18" y="1"/>
                  </a:lnTo>
                  <a:lnTo>
                    <a:pt x="39" y="2"/>
                  </a:lnTo>
                  <a:lnTo>
                    <a:pt x="61" y="1"/>
                  </a:lnTo>
                  <a:lnTo>
                    <a:pt x="84" y="3"/>
                  </a:lnTo>
                  <a:lnTo>
                    <a:pt x="111" y="3"/>
                  </a:lnTo>
                  <a:lnTo>
                    <a:pt x="137" y="3"/>
                  </a:lnTo>
                  <a:lnTo>
                    <a:pt x="164" y="7"/>
                  </a:lnTo>
                  <a:lnTo>
                    <a:pt x="190" y="11"/>
                  </a:lnTo>
                  <a:lnTo>
                    <a:pt x="217" y="14"/>
                  </a:lnTo>
                  <a:lnTo>
                    <a:pt x="245" y="19"/>
                  </a:lnTo>
                  <a:lnTo>
                    <a:pt x="273" y="23"/>
                  </a:lnTo>
                  <a:lnTo>
                    <a:pt x="299" y="31"/>
                  </a:lnTo>
                  <a:lnTo>
                    <a:pt x="326" y="36"/>
                  </a:lnTo>
                  <a:lnTo>
                    <a:pt x="349" y="44"/>
                  </a:lnTo>
                  <a:lnTo>
                    <a:pt x="371" y="52"/>
                  </a:lnTo>
                  <a:lnTo>
                    <a:pt x="395" y="60"/>
                  </a:lnTo>
                </a:path>
              </a:pathLst>
            </a:custGeom>
            <a:solidFill>
              <a:srgbClr val="FFFFFF"/>
            </a:solidFill>
            <a:ln w="12700" cap="rnd">
              <a:noFill/>
              <a:round/>
              <a:headEnd/>
              <a:tailEnd/>
            </a:ln>
          </p:spPr>
          <p:txBody>
            <a:bodyPr/>
            <a:lstStyle/>
            <a:p>
              <a:endParaRPr lang="en-GB"/>
            </a:p>
          </p:txBody>
        </p:sp>
        <p:sp>
          <p:nvSpPr>
            <p:cNvPr id="20713" name="Freeform 232"/>
            <p:cNvSpPr>
              <a:spLocks/>
            </p:cNvSpPr>
            <p:nvPr/>
          </p:nvSpPr>
          <p:spPr bwMode="auto">
            <a:xfrm>
              <a:off x="3152" y="2629"/>
              <a:ext cx="396" cy="61"/>
            </a:xfrm>
            <a:custGeom>
              <a:avLst/>
              <a:gdLst>
                <a:gd name="T0" fmla="*/ 395 w 396"/>
                <a:gd name="T1" fmla="*/ 60 h 61"/>
                <a:gd name="T2" fmla="*/ 388 w 396"/>
                <a:gd name="T3" fmla="*/ 56 h 61"/>
                <a:gd name="T4" fmla="*/ 376 w 396"/>
                <a:gd name="T5" fmla="*/ 53 h 61"/>
                <a:gd name="T6" fmla="*/ 357 w 396"/>
                <a:gd name="T7" fmla="*/ 45 h 61"/>
                <a:gd name="T8" fmla="*/ 334 w 396"/>
                <a:gd name="T9" fmla="*/ 37 h 61"/>
                <a:gd name="T10" fmla="*/ 312 w 396"/>
                <a:gd name="T11" fmla="*/ 31 h 61"/>
                <a:gd name="T12" fmla="*/ 288 w 396"/>
                <a:gd name="T13" fmla="*/ 26 h 61"/>
                <a:gd name="T14" fmla="*/ 262 w 396"/>
                <a:gd name="T15" fmla="*/ 22 h 61"/>
                <a:gd name="T16" fmla="*/ 237 w 396"/>
                <a:gd name="T17" fmla="*/ 15 h 61"/>
                <a:gd name="T18" fmla="*/ 210 w 396"/>
                <a:gd name="T19" fmla="*/ 11 h 61"/>
                <a:gd name="T20" fmla="*/ 181 w 396"/>
                <a:gd name="T21" fmla="*/ 7 h 61"/>
                <a:gd name="T22" fmla="*/ 155 w 396"/>
                <a:gd name="T23" fmla="*/ 5 h 61"/>
                <a:gd name="T24" fmla="*/ 126 w 396"/>
                <a:gd name="T25" fmla="*/ 2 h 61"/>
                <a:gd name="T26" fmla="*/ 98 w 396"/>
                <a:gd name="T27" fmla="*/ 1 h 61"/>
                <a:gd name="T28" fmla="*/ 72 w 396"/>
                <a:gd name="T29" fmla="*/ 0 h 61"/>
                <a:gd name="T30" fmla="*/ 48 w 396"/>
                <a:gd name="T31" fmla="*/ 2 h 61"/>
                <a:gd name="T32" fmla="*/ 22 w 396"/>
                <a:gd name="T33" fmla="*/ 3 h 61"/>
                <a:gd name="T34" fmla="*/ 0 w 396"/>
                <a:gd name="T35" fmla="*/ 6 h 61"/>
                <a:gd name="T36" fmla="*/ 9 w 396"/>
                <a:gd name="T37" fmla="*/ 2 h 61"/>
                <a:gd name="T38" fmla="*/ 18 w 396"/>
                <a:gd name="T39" fmla="*/ 1 h 61"/>
                <a:gd name="T40" fmla="*/ 39 w 396"/>
                <a:gd name="T41" fmla="*/ 2 h 61"/>
                <a:gd name="T42" fmla="*/ 61 w 396"/>
                <a:gd name="T43" fmla="*/ 1 h 61"/>
                <a:gd name="T44" fmla="*/ 84 w 396"/>
                <a:gd name="T45" fmla="*/ 3 h 61"/>
                <a:gd name="T46" fmla="*/ 111 w 396"/>
                <a:gd name="T47" fmla="*/ 3 h 61"/>
                <a:gd name="T48" fmla="*/ 137 w 396"/>
                <a:gd name="T49" fmla="*/ 3 h 61"/>
                <a:gd name="T50" fmla="*/ 164 w 396"/>
                <a:gd name="T51" fmla="*/ 7 h 61"/>
                <a:gd name="T52" fmla="*/ 190 w 396"/>
                <a:gd name="T53" fmla="*/ 11 h 61"/>
                <a:gd name="T54" fmla="*/ 217 w 396"/>
                <a:gd name="T55" fmla="*/ 14 h 61"/>
                <a:gd name="T56" fmla="*/ 245 w 396"/>
                <a:gd name="T57" fmla="*/ 19 h 61"/>
                <a:gd name="T58" fmla="*/ 273 w 396"/>
                <a:gd name="T59" fmla="*/ 23 h 61"/>
                <a:gd name="T60" fmla="*/ 299 w 396"/>
                <a:gd name="T61" fmla="*/ 31 h 61"/>
                <a:gd name="T62" fmla="*/ 326 w 396"/>
                <a:gd name="T63" fmla="*/ 36 h 61"/>
                <a:gd name="T64" fmla="*/ 349 w 396"/>
                <a:gd name="T65" fmla="*/ 44 h 61"/>
                <a:gd name="T66" fmla="*/ 371 w 396"/>
                <a:gd name="T67" fmla="*/ 52 h 61"/>
                <a:gd name="T68" fmla="*/ 395 w 396"/>
                <a:gd name="T69" fmla="*/ 60 h 61"/>
                <a:gd name="T70" fmla="*/ 395 w 396"/>
                <a:gd name="T71" fmla="*/ 60 h 6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96"/>
                <a:gd name="T109" fmla="*/ 0 h 61"/>
                <a:gd name="T110" fmla="*/ 396 w 396"/>
                <a:gd name="T111" fmla="*/ 61 h 61"/>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96" h="61">
                  <a:moveTo>
                    <a:pt x="395" y="60"/>
                  </a:moveTo>
                  <a:lnTo>
                    <a:pt x="388" y="56"/>
                  </a:lnTo>
                  <a:lnTo>
                    <a:pt x="376" y="53"/>
                  </a:lnTo>
                  <a:lnTo>
                    <a:pt x="357" y="45"/>
                  </a:lnTo>
                  <a:lnTo>
                    <a:pt x="334" y="37"/>
                  </a:lnTo>
                  <a:lnTo>
                    <a:pt x="312" y="31"/>
                  </a:lnTo>
                  <a:lnTo>
                    <a:pt x="288" y="26"/>
                  </a:lnTo>
                  <a:lnTo>
                    <a:pt x="262" y="22"/>
                  </a:lnTo>
                  <a:lnTo>
                    <a:pt x="237" y="15"/>
                  </a:lnTo>
                  <a:lnTo>
                    <a:pt x="210" y="11"/>
                  </a:lnTo>
                  <a:lnTo>
                    <a:pt x="181" y="7"/>
                  </a:lnTo>
                  <a:lnTo>
                    <a:pt x="155" y="5"/>
                  </a:lnTo>
                  <a:lnTo>
                    <a:pt x="126" y="2"/>
                  </a:lnTo>
                  <a:lnTo>
                    <a:pt x="98" y="1"/>
                  </a:lnTo>
                  <a:lnTo>
                    <a:pt x="72" y="0"/>
                  </a:lnTo>
                  <a:lnTo>
                    <a:pt x="48" y="2"/>
                  </a:lnTo>
                  <a:lnTo>
                    <a:pt x="22" y="3"/>
                  </a:lnTo>
                  <a:lnTo>
                    <a:pt x="0" y="6"/>
                  </a:lnTo>
                  <a:lnTo>
                    <a:pt x="9" y="2"/>
                  </a:lnTo>
                  <a:lnTo>
                    <a:pt x="18" y="1"/>
                  </a:lnTo>
                  <a:lnTo>
                    <a:pt x="39" y="2"/>
                  </a:lnTo>
                  <a:lnTo>
                    <a:pt x="61" y="1"/>
                  </a:lnTo>
                  <a:lnTo>
                    <a:pt x="84" y="3"/>
                  </a:lnTo>
                  <a:lnTo>
                    <a:pt x="111" y="3"/>
                  </a:lnTo>
                  <a:lnTo>
                    <a:pt x="137" y="3"/>
                  </a:lnTo>
                  <a:lnTo>
                    <a:pt x="164" y="7"/>
                  </a:lnTo>
                  <a:lnTo>
                    <a:pt x="190" y="11"/>
                  </a:lnTo>
                  <a:lnTo>
                    <a:pt x="217" y="14"/>
                  </a:lnTo>
                  <a:lnTo>
                    <a:pt x="245" y="19"/>
                  </a:lnTo>
                  <a:lnTo>
                    <a:pt x="273" y="23"/>
                  </a:lnTo>
                  <a:lnTo>
                    <a:pt x="299" y="31"/>
                  </a:lnTo>
                  <a:lnTo>
                    <a:pt x="326" y="36"/>
                  </a:lnTo>
                  <a:lnTo>
                    <a:pt x="349" y="44"/>
                  </a:lnTo>
                  <a:lnTo>
                    <a:pt x="371" y="52"/>
                  </a:lnTo>
                  <a:lnTo>
                    <a:pt x="395" y="60"/>
                  </a:lnTo>
                </a:path>
              </a:pathLst>
            </a:custGeom>
            <a:noFill/>
            <a:ln w="12700" cap="rnd">
              <a:solidFill>
                <a:srgbClr val="FFFFFF"/>
              </a:solidFill>
              <a:round/>
              <a:headEnd/>
              <a:tailEnd/>
            </a:ln>
          </p:spPr>
          <p:txBody>
            <a:bodyPr/>
            <a:lstStyle/>
            <a:p>
              <a:endParaRPr lang="en-GB"/>
            </a:p>
          </p:txBody>
        </p:sp>
        <p:sp>
          <p:nvSpPr>
            <p:cNvPr id="20714" name="Freeform 233"/>
            <p:cNvSpPr>
              <a:spLocks/>
            </p:cNvSpPr>
            <p:nvPr/>
          </p:nvSpPr>
          <p:spPr bwMode="auto">
            <a:xfrm>
              <a:off x="3480" y="2706"/>
              <a:ext cx="153" cy="57"/>
            </a:xfrm>
            <a:custGeom>
              <a:avLst/>
              <a:gdLst>
                <a:gd name="T0" fmla="*/ 8 w 153"/>
                <a:gd name="T1" fmla="*/ 12 h 57"/>
                <a:gd name="T2" fmla="*/ 2 w 153"/>
                <a:gd name="T3" fmla="*/ 14 h 57"/>
                <a:gd name="T4" fmla="*/ 1 w 153"/>
                <a:gd name="T5" fmla="*/ 18 h 57"/>
                <a:gd name="T6" fmla="*/ 1 w 153"/>
                <a:gd name="T7" fmla="*/ 24 h 57"/>
                <a:gd name="T8" fmla="*/ 3 w 153"/>
                <a:gd name="T9" fmla="*/ 26 h 57"/>
                <a:gd name="T10" fmla="*/ 9 w 153"/>
                <a:gd name="T11" fmla="*/ 32 h 57"/>
                <a:gd name="T12" fmla="*/ 13 w 153"/>
                <a:gd name="T13" fmla="*/ 36 h 57"/>
                <a:gd name="T14" fmla="*/ 23 w 153"/>
                <a:gd name="T15" fmla="*/ 41 h 57"/>
                <a:gd name="T16" fmla="*/ 27 w 153"/>
                <a:gd name="T17" fmla="*/ 42 h 57"/>
                <a:gd name="T18" fmla="*/ 37 w 153"/>
                <a:gd name="T19" fmla="*/ 46 h 57"/>
                <a:gd name="T20" fmla="*/ 48 w 153"/>
                <a:gd name="T21" fmla="*/ 50 h 57"/>
                <a:gd name="T22" fmla="*/ 60 w 153"/>
                <a:gd name="T23" fmla="*/ 52 h 57"/>
                <a:gd name="T24" fmla="*/ 70 w 153"/>
                <a:gd name="T25" fmla="*/ 54 h 57"/>
                <a:gd name="T26" fmla="*/ 81 w 153"/>
                <a:gd name="T27" fmla="*/ 56 h 57"/>
                <a:gd name="T28" fmla="*/ 90 w 153"/>
                <a:gd name="T29" fmla="*/ 56 h 57"/>
                <a:gd name="T30" fmla="*/ 99 w 153"/>
                <a:gd name="T31" fmla="*/ 56 h 57"/>
                <a:gd name="T32" fmla="*/ 141 w 153"/>
                <a:gd name="T33" fmla="*/ 44 h 57"/>
                <a:gd name="T34" fmla="*/ 145 w 153"/>
                <a:gd name="T35" fmla="*/ 44 h 57"/>
                <a:gd name="T36" fmla="*/ 148 w 153"/>
                <a:gd name="T37" fmla="*/ 40 h 57"/>
                <a:gd name="T38" fmla="*/ 152 w 153"/>
                <a:gd name="T39" fmla="*/ 38 h 57"/>
                <a:gd name="T40" fmla="*/ 150 w 153"/>
                <a:gd name="T41" fmla="*/ 34 h 57"/>
                <a:gd name="T42" fmla="*/ 148 w 153"/>
                <a:gd name="T43" fmla="*/ 29 h 57"/>
                <a:gd name="T44" fmla="*/ 145 w 153"/>
                <a:gd name="T45" fmla="*/ 26 h 57"/>
                <a:gd name="T46" fmla="*/ 136 w 153"/>
                <a:gd name="T47" fmla="*/ 21 h 57"/>
                <a:gd name="T48" fmla="*/ 128 w 153"/>
                <a:gd name="T49" fmla="*/ 16 h 57"/>
                <a:gd name="T50" fmla="*/ 121 w 153"/>
                <a:gd name="T51" fmla="*/ 13 h 57"/>
                <a:gd name="T52" fmla="*/ 113 w 153"/>
                <a:gd name="T53" fmla="*/ 9 h 57"/>
                <a:gd name="T54" fmla="*/ 103 w 153"/>
                <a:gd name="T55" fmla="*/ 6 h 57"/>
                <a:gd name="T56" fmla="*/ 91 w 153"/>
                <a:gd name="T57" fmla="*/ 4 h 57"/>
                <a:gd name="T58" fmla="*/ 82 w 153"/>
                <a:gd name="T59" fmla="*/ 1 h 57"/>
                <a:gd name="T60" fmla="*/ 70 w 153"/>
                <a:gd name="T61" fmla="*/ 1 h 57"/>
                <a:gd name="T62" fmla="*/ 61 w 153"/>
                <a:gd name="T63" fmla="*/ 1 h 57"/>
                <a:gd name="T64" fmla="*/ 52 w 153"/>
                <a:gd name="T65" fmla="*/ 0 h 57"/>
                <a:gd name="T66" fmla="*/ 46 w 153"/>
                <a:gd name="T67" fmla="*/ 2 h 57"/>
                <a:gd name="T68" fmla="*/ 9 w 153"/>
                <a:gd name="T69" fmla="*/ 12 h 5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53"/>
                <a:gd name="T106" fmla="*/ 0 h 57"/>
                <a:gd name="T107" fmla="*/ 153 w 153"/>
                <a:gd name="T108" fmla="*/ 57 h 5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53" h="57">
                  <a:moveTo>
                    <a:pt x="9" y="12"/>
                  </a:moveTo>
                  <a:lnTo>
                    <a:pt x="8" y="12"/>
                  </a:lnTo>
                  <a:lnTo>
                    <a:pt x="4" y="13"/>
                  </a:lnTo>
                  <a:lnTo>
                    <a:pt x="2" y="14"/>
                  </a:lnTo>
                  <a:lnTo>
                    <a:pt x="1" y="17"/>
                  </a:lnTo>
                  <a:lnTo>
                    <a:pt x="1" y="18"/>
                  </a:lnTo>
                  <a:lnTo>
                    <a:pt x="0" y="21"/>
                  </a:lnTo>
                  <a:lnTo>
                    <a:pt x="1" y="24"/>
                  </a:lnTo>
                  <a:lnTo>
                    <a:pt x="2" y="25"/>
                  </a:lnTo>
                  <a:lnTo>
                    <a:pt x="3" y="26"/>
                  </a:lnTo>
                  <a:lnTo>
                    <a:pt x="6" y="29"/>
                  </a:lnTo>
                  <a:lnTo>
                    <a:pt x="9" y="32"/>
                  </a:lnTo>
                  <a:lnTo>
                    <a:pt x="11" y="34"/>
                  </a:lnTo>
                  <a:lnTo>
                    <a:pt x="13" y="36"/>
                  </a:lnTo>
                  <a:lnTo>
                    <a:pt x="18" y="37"/>
                  </a:lnTo>
                  <a:lnTo>
                    <a:pt x="23" y="41"/>
                  </a:lnTo>
                  <a:lnTo>
                    <a:pt x="25" y="42"/>
                  </a:lnTo>
                  <a:lnTo>
                    <a:pt x="27" y="42"/>
                  </a:lnTo>
                  <a:lnTo>
                    <a:pt x="32" y="45"/>
                  </a:lnTo>
                  <a:lnTo>
                    <a:pt x="37" y="46"/>
                  </a:lnTo>
                  <a:lnTo>
                    <a:pt x="42" y="48"/>
                  </a:lnTo>
                  <a:lnTo>
                    <a:pt x="48" y="50"/>
                  </a:lnTo>
                  <a:lnTo>
                    <a:pt x="54" y="52"/>
                  </a:lnTo>
                  <a:lnTo>
                    <a:pt x="60" y="52"/>
                  </a:lnTo>
                  <a:lnTo>
                    <a:pt x="66" y="53"/>
                  </a:lnTo>
                  <a:lnTo>
                    <a:pt x="70" y="54"/>
                  </a:lnTo>
                  <a:lnTo>
                    <a:pt x="76" y="56"/>
                  </a:lnTo>
                  <a:lnTo>
                    <a:pt x="81" y="56"/>
                  </a:lnTo>
                  <a:lnTo>
                    <a:pt x="87" y="54"/>
                  </a:lnTo>
                  <a:lnTo>
                    <a:pt x="90" y="56"/>
                  </a:lnTo>
                  <a:lnTo>
                    <a:pt x="96" y="56"/>
                  </a:lnTo>
                  <a:lnTo>
                    <a:pt x="99" y="56"/>
                  </a:lnTo>
                  <a:lnTo>
                    <a:pt x="102" y="53"/>
                  </a:lnTo>
                  <a:lnTo>
                    <a:pt x="141" y="44"/>
                  </a:lnTo>
                  <a:lnTo>
                    <a:pt x="142" y="45"/>
                  </a:lnTo>
                  <a:lnTo>
                    <a:pt x="145" y="44"/>
                  </a:lnTo>
                  <a:lnTo>
                    <a:pt x="148" y="42"/>
                  </a:lnTo>
                  <a:lnTo>
                    <a:pt x="148" y="40"/>
                  </a:lnTo>
                  <a:lnTo>
                    <a:pt x="149" y="40"/>
                  </a:lnTo>
                  <a:lnTo>
                    <a:pt x="152" y="38"/>
                  </a:lnTo>
                  <a:lnTo>
                    <a:pt x="150" y="36"/>
                  </a:lnTo>
                  <a:lnTo>
                    <a:pt x="150" y="34"/>
                  </a:lnTo>
                  <a:lnTo>
                    <a:pt x="149" y="32"/>
                  </a:lnTo>
                  <a:lnTo>
                    <a:pt x="148" y="29"/>
                  </a:lnTo>
                  <a:lnTo>
                    <a:pt x="147" y="26"/>
                  </a:lnTo>
                  <a:lnTo>
                    <a:pt x="145" y="26"/>
                  </a:lnTo>
                  <a:lnTo>
                    <a:pt x="141" y="24"/>
                  </a:lnTo>
                  <a:lnTo>
                    <a:pt x="136" y="21"/>
                  </a:lnTo>
                  <a:lnTo>
                    <a:pt x="133" y="18"/>
                  </a:lnTo>
                  <a:lnTo>
                    <a:pt x="128" y="16"/>
                  </a:lnTo>
                  <a:lnTo>
                    <a:pt x="124" y="13"/>
                  </a:lnTo>
                  <a:lnTo>
                    <a:pt x="121" y="13"/>
                  </a:lnTo>
                  <a:lnTo>
                    <a:pt x="119" y="12"/>
                  </a:lnTo>
                  <a:lnTo>
                    <a:pt x="113" y="9"/>
                  </a:lnTo>
                  <a:lnTo>
                    <a:pt x="109" y="8"/>
                  </a:lnTo>
                  <a:lnTo>
                    <a:pt x="103" y="6"/>
                  </a:lnTo>
                  <a:lnTo>
                    <a:pt x="98" y="5"/>
                  </a:lnTo>
                  <a:lnTo>
                    <a:pt x="91" y="4"/>
                  </a:lnTo>
                  <a:lnTo>
                    <a:pt x="87" y="4"/>
                  </a:lnTo>
                  <a:lnTo>
                    <a:pt x="82" y="1"/>
                  </a:lnTo>
                  <a:lnTo>
                    <a:pt x="75" y="1"/>
                  </a:lnTo>
                  <a:lnTo>
                    <a:pt x="70" y="1"/>
                  </a:lnTo>
                  <a:lnTo>
                    <a:pt x="66" y="1"/>
                  </a:lnTo>
                  <a:lnTo>
                    <a:pt x="61" y="1"/>
                  </a:lnTo>
                  <a:lnTo>
                    <a:pt x="56" y="1"/>
                  </a:lnTo>
                  <a:lnTo>
                    <a:pt x="52" y="0"/>
                  </a:lnTo>
                  <a:lnTo>
                    <a:pt x="51" y="1"/>
                  </a:lnTo>
                  <a:lnTo>
                    <a:pt x="46" y="2"/>
                  </a:lnTo>
                  <a:lnTo>
                    <a:pt x="9" y="12"/>
                  </a:lnTo>
                </a:path>
              </a:pathLst>
            </a:custGeom>
            <a:solidFill>
              <a:srgbClr val="000000"/>
            </a:solidFill>
            <a:ln w="12700" cap="rnd">
              <a:noFill/>
              <a:round/>
              <a:headEnd/>
              <a:tailEnd/>
            </a:ln>
          </p:spPr>
          <p:txBody>
            <a:bodyPr/>
            <a:lstStyle/>
            <a:p>
              <a:endParaRPr lang="en-GB"/>
            </a:p>
          </p:txBody>
        </p:sp>
        <p:sp>
          <p:nvSpPr>
            <p:cNvPr id="20715" name="Freeform 234"/>
            <p:cNvSpPr>
              <a:spLocks/>
            </p:cNvSpPr>
            <p:nvPr/>
          </p:nvSpPr>
          <p:spPr bwMode="auto">
            <a:xfrm>
              <a:off x="3480" y="2706"/>
              <a:ext cx="153" cy="57"/>
            </a:xfrm>
            <a:custGeom>
              <a:avLst/>
              <a:gdLst>
                <a:gd name="T0" fmla="*/ 8 w 153"/>
                <a:gd name="T1" fmla="*/ 12 h 57"/>
                <a:gd name="T2" fmla="*/ 2 w 153"/>
                <a:gd name="T3" fmla="*/ 14 h 57"/>
                <a:gd name="T4" fmla="*/ 1 w 153"/>
                <a:gd name="T5" fmla="*/ 18 h 57"/>
                <a:gd name="T6" fmla="*/ 1 w 153"/>
                <a:gd name="T7" fmla="*/ 24 h 57"/>
                <a:gd name="T8" fmla="*/ 3 w 153"/>
                <a:gd name="T9" fmla="*/ 26 h 57"/>
                <a:gd name="T10" fmla="*/ 9 w 153"/>
                <a:gd name="T11" fmla="*/ 32 h 57"/>
                <a:gd name="T12" fmla="*/ 13 w 153"/>
                <a:gd name="T13" fmla="*/ 36 h 57"/>
                <a:gd name="T14" fmla="*/ 23 w 153"/>
                <a:gd name="T15" fmla="*/ 41 h 57"/>
                <a:gd name="T16" fmla="*/ 27 w 153"/>
                <a:gd name="T17" fmla="*/ 42 h 57"/>
                <a:gd name="T18" fmla="*/ 37 w 153"/>
                <a:gd name="T19" fmla="*/ 46 h 57"/>
                <a:gd name="T20" fmla="*/ 48 w 153"/>
                <a:gd name="T21" fmla="*/ 50 h 57"/>
                <a:gd name="T22" fmla="*/ 60 w 153"/>
                <a:gd name="T23" fmla="*/ 52 h 57"/>
                <a:gd name="T24" fmla="*/ 70 w 153"/>
                <a:gd name="T25" fmla="*/ 54 h 57"/>
                <a:gd name="T26" fmla="*/ 81 w 153"/>
                <a:gd name="T27" fmla="*/ 56 h 57"/>
                <a:gd name="T28" fmla="*/ 90 w 153"/>
                <a:gd name="T29" fmla="*/ 56 h 57"/>
                <a:gd name="T30" fmla="*/ 99 w 153"/>
                <a:gd name="T31" fmla="*/ 56 h 57"/>
                <a:gd name="T32" fmla="*/ 141 w 153"/>
                <a:gd name="T33" fmla="*/ 44 h 57"/>
                <a:gd name="T34" fmla="*/ 145 w 153"/>
                <a:gd name="T35" fmla="*/ 44 h 57"/>
                <a:gd name="T36" fmla="*/ 148 w 153"/>
                <a:gd name="T37" fmla="*/ 40 h 57"/>
                <a:gd name="T38" fmla="*/ 152 w 153"/>
                <a:gd name="T39" fmla="*/ 38 h 57"/>
                <a:gd name="T40" fmla="*/ 150 w 153"/>
                <a:gd name="T41" fmla="*/ 34 h 57"/>
                <a:gd name="T42" fmla="*/ 148 w 153"/>
                <a:gd name="T43" fmla="*/ 29 h 57"/>
                <a:gd name="T44" fmla="*/ 145 w 153"/>
                <a:gd name="T45" fmla="*/ 26 h 57"/>
                <a:gd name="T46" fmla="*/ 136 w 153"/>
                <a:gd name="T47" fmla="*/ 21 h 57"/>
                <a:gd name="T48" fmla="*/ 128 w 153"/>
                <a:gd name="T49" fmla="*/ 16 h 57"/>
                <a:gd name="T50" fmla="*/ 121 w 153"/>
                <a:gd name="T51" fmla="*/ 13 h 57"/>
                <a:gd name="T52" fmla="*/ 113 w 153"/>
                <a:gd name="T53" fmla="*/ 9 h 57"/>
                <a:gd name="T54" fmla="*/ 103 w 153"/>
                <a:gd name="T55" fmla="*/ 6 h 57"/>
                <a:gd name="T56" fmla="*/ 91 w 153"/>
                <a:gd name="T57" fmla="*/ 4 h 57"/>
                <a:gd name="T58" fmla="*/ 82 w 153"/>
                <a:gd name="T59" fmla="*/ 1 h 57"/>
                <a:gd name="T60" fmla="*/ 70 w 153"/>
                <a:gd name="T61" fmla="*/ 1 h 57"/>
                <a:gd name="T62" fmla="*/ 61 w 153"/>
                <a:gd name="T63" fmla="*/ 1 h 57"/>
                <a:gd name="T64" fmla="*/ 52 w 153"/>
                <a:gd name="T65" fmla="*/ 0 h 57"/>
                <a:gd name="T66" fmla="*/ 46 w 153"/>
                <a:gd name="T67" fmla="*/ 2 h 57"/>
                <a:gd name="T68" fmla="*/ 9 w 153"/>
                <a:gd name="T69" fmla="*/ 12 h 5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53"/>
                <a:gd name="T106" fmla="*/ 0 h 57"/>
                <a:gd name="T107" fmla="*/ 153 w 153"/>
                <a:gd name="T108" fmla="*/ 57 h 5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53" h="57">
                  <a:moveTo>
                    <a:pt x="9" y="12"/>
                  </a:moveTo>
                  <a:lnTo>
                    <a:pt x="8" y="12"/>
                  </a:lnTo>
                  <a:lnTo>
                    <a:pt x="4" y="13"/>
                  </a:lnTo>
                  <a:lnTo>
                    <a:pt x="2" y="14"/>
                  </a:lnTo>
                  <a:lnTo>
                    <a:pt x="1" y="17"/>
                  </a:lnTo>
                  <a:lnTo>
                    <a:pt x="1" y="18"/>
                  </a:lnTo>
                  <a:lnTo>
                    <a:pt x="0" y="21"/>
                  </a:lnTo>
                  <a:lnTo>
                    <a:pt x="1" y="24"/>
                  </a:lnTo>
                  <a:lnTo>
                    <a:pt x="2" y="25"/>
                  </a:lnTo>
                  <a:lnTo>
                    <a:pt x="3" y="26"/>
                  </a:lnTo>
                  <a:lnTo>
                    <a:pt x="6" y="29"/>
                  </a:lnTo>
                  <a:lnTo>
                    <a:pt x="9" y="32"/>
                  </a:lnTo>
                  <a:lnTo>
                    <a:pt x="11" y="34"/>
                  </a:lnTo>
                  <a:lnTo>
                    <a:pt x="13" y="36"/>
                  </a:lnTo>
                  <a:lnTo>
                    <a:pt x="18" y="37"/>
                  </a:lnTo>
                  <a:lnTo>
                    <a:pt x="23" y="41"/>
                  </a:lnTo>
                  <a:lnTo>
                    <a:pt x="25" y="42"/>
                  </a:lnTo>
                  <a:lnTo>
                    <a:pt x="27" y="42"/>
                  </a:lnTo>
                  <a:lnTo>
                    <a:pt x="32" y="45"/>
                  </a:lnTo>
                  <a:lnTo>
                    <a:pt x="37" y="46"/>
                  </a:lnTo>
                  <a:lnTo>
                    <a:pt x="42" y="48"/>
                  </a:lnTo>
                  <a:lnTo>
                    <a:pt x="48" y="50"/>
                  </a:lnTo>
                  <a:lnTo>
                    <a:pt x="54" y="52"/>
                  </a:lnTo>
                  <a:lnTo>
                    <a:pt x="60" y="52"/>
                  </a:lnTo>
                  <a:lnTo>
                    <a:pt x="66" y="53"/>
                  </a:lnTo>
                  <a:lnTo>
                    <a:pt x="70" y="54"/>
                  </a:lnTo>
                  <a:lnTo>
                    <a:pt x="76" y="56"/>
                  </a:lnTo>
                  <a:lnTo>
                    <a:pt x="81" y="56"/>
                  </a:lnTo>
                  <a:lnTo>
                    <a:pt x="87" y="54"/>
                  </a:lnTo>
                  <a:lnTo>
                    <a:pt x="90" y="56"/>
                  </a:lnTo>
                  <a:lnTo>
                    <a:pt x="96" y="56"/>
                  </a:lnTo>
                  <a:lnTo>
                    <a:pt x="99" y="56"/>
                  </a:lnTo>
                  <a:lnTo>
                    <a:pt x="102" y="53"/>
                  </a:lnTo>
                  <a:lnTo>
                    <a:pt x="141" y="44"/>
                  </a:lnTo>
                  <a:lnTo>
                    <a:pt x="142" y="45"/>
                  </a:lnTo>
                  <a:lnTo>
                    <a:pt x="145" y="44"/>
                  </a:lnTo>
                  <a:lnTo>
                    <a:pt x="148" y="42"/>
                  </a:lnTo>
                  <a:lnTo>
                    <a:pt x="148" y="40"/>
                  </a:lnTo>
                  <a:lnTo>
                    <a:pt x="149" y="40"/>
                  </a:lnTo>
                  <a:lnTo>
                    <a:pt x="152" y="38"/>
                  </a:lnTo>
                  <a:lnTo>
                    <a:pt x="150" y="36"/>
                  </a:lnTo>
                  <a:lnTo>
                    <a:pt x="150" y="34"/>
                  </a:lnTo>
                  <a:lnTo>
                    <a:pt x="149" y="32"/>
                  </a:lnTo>
                  <a:lnTo>
                    <a:pt x="148" y="29"/>
                  </a:lnTo>
                  <a:lnTo>
                    <a:pt x="147" y="26"/>
                  </a:lnTo>
                  <a:lnTo>
                    <a:pt x="145" y="26"/>
                  </a:lnTo>
                  <a:lnTo>
                    <a:pt x="141" y="24"/>
                  </a:lnTo>
                  <a:lnTo>
                    <a:pt x="136" y="21"/>
                  </a:lnTo>
                  <a:lnTo>
                    <a:pt x="133" y="18"/>
                  </a:lnTo>
                  <a:lnTo>
                    <a:pt x="128" y="16"/>
                  </a:lnTo>
                  <a:lnTo>
                    <a:pt x="124" y="13"/>
                  </a:lnTo>
                  <a:lnTo>
                    <a:pt x="121" y="13"/>
                  </a:lnTo>
                  <a:lnTo>
                    <a:pt x="119" y="12"/>
                  </a:lnTo>
                  <a:lnTo>
                    <a:pt x="113" y="9"/>
                  </a:lnTo>
                  <a:lnTo>
                    <a:pt x="109" y="8"/>
                  </a:lnTo>
                  <a:lnTo>
                    <a:pt x="103" y="6"/>
                  </a:lnTo>
                  <a:lnTo>
                    <a:pt x="98" y="5"/>
                  </a:lnTo>
                  <a:lnTo>
                    <a:pt x="91" y="4"/>
                  </a:lnTo>
                  <a:lnTo>
                    <a:pt x="87" y="4"/>
                  </a:lnTo>
                  <a:lnTo>
                    <a:pt x="82" y="1"/>
                  </a:lnTo>
                  <a:lnTo>
                    <a:pt x="75" y="1"/>
                  </a:lnTo>
                  <a:lnTo>
                    <a:pt x="70" y="1"/>
                  </a:lnTo>
                  <a:lnTo>
                    <a:pt x="66" y="1"/>
                  </a:lnTo>
                  <a:lnTo>
                    <a:pt x="61" y="1"/>
                  </a:lnTo>
                  <a:lnTo>
                    <a:pt x="56" y="1"/>
                  </a:lnTo>
                  <a:lnTo>
                    <a:pt x="52" y="0"/>
                  </a:lnTo>
                  <a:lnTo>
                    <a:pt x="51" y="1"/>
                  </a:lnTo>
                  <a:lnTo>
                    <a:pt x="46" y="2"/>
                  </a:lnTo>
                  <a:lnTo>
                    <a:pt x="9" y="12"/>
                  </a:lnTo>
                </a:path>
              </a:pathLst>
            </a:custGeom>
            <a:noFill/>
            <a:ln w="12700" cap="rnd">
              <a:solidFill>
                <a:srgbClr val="000000"/>
              </a:solidFill>
              <a:round/>
              <a:headEnd/>
              <a:tailEnd/>
            </a:ln>
          </p:spPr>
          <p:txBody>
            <a:bodyPr/>
            <a:lstStyle/>
            <a:p>
              <a:endParaRPr lang="en-GB"/>
            </a:p>
          </p:txBody>
        </p:sp>
        <p:sp>
          <p:nvSpPr>
            <p:cNvPr id="20716" name="Freeform 235"/>
            <p:cNvSpPr>
              <a:spLocks/>
            </p:cNvSpPr>
            <p:nvPr/>
          </p:nvSpPr>
          <p:spPr bwMode="auto">
            <a:xfrm>
              <a:off x="3513" y="2709"/>
              <a:ext cx="107" cy="46"/>
            </a:xfrm>
            <a:custGeom>
              <a:avLst/>
              <a:gdLst>
                <a:gd name="T0" fmla="*/ 106 w 107"/>
                <a:gd name="T1" fmla="*/ 42 h 46"/>
                <a:gd name="T2" fmla="*/ 106 w 107"/>
                <a:gd name="T3" fmla="*/ 43 h 46"/>
                <a:gd name="T4" fmla="*/ 102 w 107"/>
                <a:gd name="T5" fmla="*/ 42 h 46"/>
                <a:gd name="T6" fmla="*/ 99 w 107"/>
                <a:gd name="T7" fmla="*/ 45 h 46"/>
                <a:gd name="T8" fmla="*/ 94 w 107"/>
                <a:gd name="T9" fmla="*/ 45 h 46"/>
                <a:gd name="T10" fmla="*/ 89 w 107"/>
                <a:gd name="T11" fmla="*/ 45 h 46"/>
                <a:gd name="T12" fmla="*/ 85 w 107"/>
                <a:gd name="T13" fmla="*/ 43 h 46"/>
                <a:gd name="T14" fmla="*/ 79 w 107"/>
                <a:gd name="T15" fmla="*/ 45 h 46"/>
                <a:gd name="T16" fmla="*/ 73 w 107"/>
                <a:gd name="T17" fmla="*/ 43 h 46"/>
                <a:gd name="T18" fmla="*/ 68 w 107"/>
                <a:gd name="T19" fmla="*/ 43 h 46"/>
                <a:gd name="T20" fmla="*/ 61 w 107"/>
                <a:gd name="T21" fmla="*/ 41 h 46"/>
                <a:gd name="T22" fmla="*/ 57 w 107"/>
                <a:gd name="T23" fmla="*/ 39 h 46"/>
                <a:gd name="T24" fmla="*/ 52 w 107"/>
                <a:gd name="T25" fmla="*/ 39 h 46"/>
                <a:gd name="T26" fmla="*/ 46 w 107"/>
                <a:gd name="T27" fmla="*/ 38 h 46"/>
                <a:gd name="T28" fmla="*/ 40 w 107"/>
                <a:gd name="T29" fmla="*/ 37 h 46"/>
                <a:gd name="T30" fmla="*/ 34 w 107"/>
                <a:gd name="T31" fmla="*/ 34 h 46"/>
                <a:gd name="T32" fmla="*/ 31 w 107"/>
                <a:gd name="T33" fmla="*/ 31 h 46"/>
                <a:gd name="T34" fmla="*/ 25 w 107"/>
                <a:gd name="T35" fmla="*/ 30 h 46"/>
                <a:gd name="T36" fmla="*/ 22 w 107"/>
                <a:gd name="T37" fmla="*/ 29 h 46"/>
                <a:gd name="T38" fmla="*/ 20 w 107"/>
                <a:gd name="T39" fmla="*/ 29 h 46"/>
                <a:gd name="T40" fmla="*/ 16 w 107"/>
                <a:gd name="T41" fmla="*/ 26 h 46"/>
                <a:gd name="T42" fmla="*/ 11 w 107"/>
                <a:gd name="T43" fmla="*/ 23 h 46"/>
                <a:gd name="T44" fmla="*/ 9 w 107"/>
                <a:gd name="T45" fmla="*/ 22 h 46"/>
                <a:gd name="T46" fmla="*/ 6 w 107"/>
                <a:gd name="T47" fmla="*/ 19 h 46"/>
                <a:gd name="T48" fmla="*/ 3 w 107"/>
                <a:gd name="T49" fmla="*/ 17 h 46"/>
                <a:gd name="T50" fmla="*/ 3 w 107"/>
                <a:gd name="T51" fmla="*/ 15 h 46"/>
                <a:gd name="T52" fmla="*/ 1 w 107"/>
                <a:gd name="T53" fmla="*/ 11 h 46"/>
                <a:gd name="T54" fmla="*/ 1 w 107"/>
                <a:gd name="T55" fmla="*/ 10 h 46"/>
                <a:gd name="T56" fmla="*/ 0 w 107"/>
                <a:gd name="T57" fmla="*/ 9 h 46"/>
                <a:gd name="T58" fmla="*/ 1 w 107"/>
                <a:gd name="T59" fmla="*/ 6 h 46"/>
                <a:gd name="T60" fmla="*/ 2 w 107"/>
                <a:gd name="T61" fmla="*/ 6 h 46"/>
                <a:gd name="T62" fmla="*/ 2 w 107"/>
                <a:gd name="T63" fmla="*/ 5 h 46"/>
                <a:gd name="T64" fmla="*/ 4 w 107"/>
                <a:gd name="T65" fmla="*/ 2 h 46"/>
                <a:gd name="T66" fmla="*/ 8 w 107"/>
                <a:gd name="T67" fmla="*/ 0 h 46"/>
                <a:gd name="T68" fmla="*/ 11 w 107"/>
                <a:gd name="T69" fmla="*/ 0 h 4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7"/>
                <a:gd name="T106" fmla="*/ 0 h 46"/>
                <a:gd name="T107" fmla="*/ 107 w 107"/>
                <a:gd name="T108" fmla="*/ 46 h 4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7" h="46">
                  <a:moveTo>
                    <a:pt x="106" y="42"/>
                  </a:moveTo>
                  <a:lnTo>
                    <a:pt x="106" y="43"/>
                  </a:lnTo>
                  <a:lnTo>
                    <a:pt x="102" y="42"/>
                  </a:lnTo>
                  <a:lnTo>
                    <a:pt x="99" y="45"/>
                  </a:lnTo>
                  <a:lnTo>
                    <a:pt x="94" y="45"/>
                  </a:lnTo>
                  <a:lnTo>
                    <a:pt x="89" y="45"/>
                  </a:lnTo>
                  <a:lnTo>
                    <a:pt x="85" y="43"/>
                  </a:lnTo>
                  <a:lnTo>
                    <a:pt x="79" y="45"/>
                  </a:lnTo>
                  <a:lnTo>
                    <a:pt x="73" y="43"/>
                  </a:lnTo>
                  <a:lnTo>
                    <a:pt x="68" y="43"/>
                  </a:lnTo>
                  <a:lnTo>
                    <a:pt x="61" y="41"/>
                  </a:lnTo>
                  <a:lnTo>
                    <a:pt x="57" y="39"/>
                  </a:lnTo>
                  <a:lnTo>
                    <a:pt x="52" y="39"/>
                  </a:lnTo>
                  <a:lnTo>
                    <a:pt x="46" y="38"/>
                  </a:lnTo>
                  <a:lnTo>
                    <a:pt x="40" y="37"/>
                  </a:lnTo>
                  <a:lnTo>
                    <a:pt x="34" y="34"/>
                  </a:lnTo>
                  <a:lnTo>
                    <a:pt x="31" y="31"/>
                  </a:lnTo>
                  <a:lnTo>
                    <a:pt x="25" y="30"/>
                  </a:lnTo>
                  <a:lnTo>
                    <a:pt x="22" y="29"/>
                  </a:lnTo>
                  <a:lnTo>
                    <a:pt x="20" y="29"/>
                  </a:lnTo>
                  <a:lnTo>
                    <a:pt x="16" y="26"/>
                  </a:lnTo>
                  <a:lnTo>
                    <a:pt x="11" y="23"/>
                  </a:lnTo>
                  <a:lnTo>
                    <a:pt x="9" y="22"/>
                  </a:lnTo>
                  <a:lnTo>
                    <a:pt x="6" y="19"/>
                  </a:lnTo>
                  <a:lnTo>
                    <a:pt x="3" y="17"/>
                  </a:lnTo>
                  <a:lnTo>
                    <a:pt x="3" y="15"/>
                  </a:lnTo>
                  <a:lnTo>
                    <a:pt x="1" y="11"/>
                  </a:lnTo>
                  <a:lnTo>
                    <a:pt x="1" y="10"/>
                  </a:lnTo>
                  <a:lnTo>
                    <a:pt x="0" y="9"/>
                  </a:lnTo>
                  <a:lnTo>
                    <a:pt x="1" y="6"/>
                  </a:lnTo>
                  <a:lnTo>
                    <a:pt x="2" y="6"/>
                  </a:lnTo>
                  <a:lnTo>
                    <a:pt x="2" y="5"/>
                  </a:lnTo>
                  <a:lnTo>
                    <a:pt x="4" y="2"/>
                  </a:lnTo>
                  <a:lnTo>
                    <a:pt x="8" y="0"/>
                  </a:lnTo>
                  <a:lnTo>
                    <a:pt x="11" y="0"/>
                  </a:lnTo>
                </a:path>
              </a:pathLst>
            </a:custGeom>
            <a:noFill/>
            <a:ln w="12700" cap="rnd">
              <a:solidFill>
                <a:srgbClr val="ABABAB"/>
              </a:solidFill>
              <a:round/>
              <a:headEnd/>
              <a:tailEnd/>
            </a:ln>
          </p:spPr>
          <p:txBody>
            <a:bodyPr/>
            <a:lstStyle/>
            <a:p>
              <a:endParaRPr lang="en-GB"/>
            </a:p>
          </p:txBody>
        </p:sp>
        <p:sp>
          <p:nvSpPr>
            <p:cNvPr id="20717" name="Freeform 236"/>
            <p:cNvSpPr>
              <a:spLocks/>
            </p:cNvSpPr>
            <p:nvPr/>
          </p:nvSpPr>
          <p:spPr bwMode="auto">
            <a:xfrm>
              <a:off x="3532" y="2712"/>
              <a:ext cx="88" cy="36"/>
            </a:xfrm>
            <a:custGeom>
              <a:avLst/>
              <a:gdLst>
                <a:gd name="T0" fmla="*/ 9 w 88"/>
                <a:gd name="T1" fmla="*/ 1 h 36"/>
                <a:gd name="T2" fmla="*/ 15 w 88"/>
                <a:gd name="T3" fmla="*/ 2 h 36"/>
                <a:gd name="T4" fmla="*/ 23 w 88"/>
                <a:gd name="T5" fmla="*/ 0 h 36"/>
                <a:gd name="T6" fmla="*/ 30 w 88"/>
                <a:gd name="T7" fmla="*/ 2 h 36"/>
                <a:gd name="T8" fmla="*/ 37 w 88"/>
                <a:gd name="T9" fmla="*/ 3 h 36"/>
                <a:gd name="T10" fmla="*/ 47 w 88"/>
                <a:gd name="T11" fmla="*/ 5 h 36"/>
                <a:gd name="T12" fmla="*/ 54 w 88"/>
                <a:gd name="T13" fmla="*/ 7 h 36"/>
                <a:gd name="T14" fmla="*/ 61 w 88"/>
                <a:gd name="T15" fmla="*/ 9 h 36"/>
                <a:gd name="T16" fmla="*/ 67 w 88"/>
                <a:gd name="T17" fmla="*/ 12 h 36"/>
                <a:gd name="T18" fmla="*/ 73 w 88"/>
                <a:gd name="T19" fmla="*/ 14 h 36"/>
                <a:gd name="T20" fmla="*/ 78 w 88"/>
                <a:gd name="T21" fmla="*/ 19 h 36"/>
                <a:gd name="T22" fmla="*/ 81 w 88"/>
                <a:gd name="T23" fmla="*/ 19 h 36"/>
                <a:gd name="T24" fmla="*/ 83 w 88"/>
                <a:gd name="T25" fmla="*/ 24 h 36"/>
                <a:gd name="T26" fmla="*/ 87 w 88"/>
                <a:gd name="T27" fmla="*/ 27 h 36"/>
                <a:gd name="T28" fmla="*/ 84 w 88"/>
                <a:gd name="T29" fmla="*/ 29 h 36"/>
                <a:gd name="T30" fmla="*/ 83 w 88"/>
                <a:gd name="T31" fmla="*/ 31 h 36"/>
                <a:gd name="T32" fmla="*/ 78 w 88"/>
                <a:gd name="T33" fmla="*/ 33 h 36"/>
                <a:gd name="T34" fmla="*/ 73 w 88"/>
                <a:gd name="T35" fmla="*/ 35 h 36"/>
                <a:gd name="T36" fmla="*/ 64 w 88"/>
                <a:gd name="T37" fmla="*/ 33 h 36"/>
                <a:gd name="T38" fmla="*/ 56 w 88"/>
                <a:gd name="T39" fmla="*/ 33 h 36"/>
                <a:gd name="T40" fmla="*/ 47 w 88"/>
                <a:gd name="T41" fmla="*/ 32 h 36"/>
                <a:gd name="T42" fmla="*/ 40 w 88"/>
                <a:gd name="T43" fmla="*/ 31 h 36"/>
                <a:gd name="T44" fmla="*/ 30 w 88"/>
                <a:gd name="T45" fmla="*/ 29 h 36"/>
                <a:gd name="T46" fmla="*/ 24 w 88"/>
                <a:gd name="T47" fmla="*/ 25 h 36"/>
                <a:gd name="T48" fmla="*/ 17 w 88"/>
                <a:gd name="T49" fmla="*/ 23 h 36"/>
                <a:gd name="T50" fmla="*/ 13 w 88"/>
                <a:gd name="T51" fmla="*/ 22 h 36"/>
                <a:gd name="T52" fmla="*/ 9 w 88"/>
                <a:gd name="T53" fmla="*/ 19 h 36"/>
                <a:gd name="T54" fmla="*/ 5 w 88"/>
                <a:gd name="T55" fmla="*/ 15 h 36"/>
                <a:gd name="T56" fmla="*/ 2 w 88"/>
                <a:gd name="T57" fmla="*/ 12 h 36"/>
                <a:gd name="T58" fmla="*/ 1 w 88"/>
                <a:gd name="T59" fmla="*/ 9 h 36"/>
                <a:gd name="T60" fmla="*/ 0 w 88"/>
                <a:gd name="T61" fmla="*/ 6 h 36"/>
                <a:gd name="T62" fmla="*/ 2 w 88"/>
                <a:gd name="T63" fmla="*/ 5 h 36"/>
                <a:gd name="T64" fmla="*/ 5 w 88"/>
                <a:gd name="T65" fmla="*/ 3 h 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8"/>
                <a:gd name="T100" fmla="*/ 0 h 36"/>
                <a:gd name="T101" fmla="*/ 88 w 88"/>
                <a:gd name="T102" fmla="*/ 36 h 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8" h="36">
                  <a:moveTo>
                    <a:pt x="5" y="3"/>
                  </a:moveTo>
                  <a:lnTo>
                    <a:pt x="9" y="1"/>
                  </a:lnTo>
                  <a:lnTo>
                    <a:pt x="12" y="0"/>
                  </a:lnTo>
                  <a:lnTo>
                    <a:pt x="15" y="2"/>
                  </a:lnTo>
                  <a:lnTo>
                    <a:pt x="18" y="1"/>
                  </a:lnTo>
                  <a:lnTo>
                    <a:pt x="23" y="0"/>
                  </a:lnTo>
                  <a:lnTo>
                    <a:pt x="26" y="1"/>
                  </a:lnTo>
                  <a:lnTo>
                    <a:pt x="30" y="2"/>
                  </a:lnTo>
                  <a:lnTo>
                    <a:pt x="34" y="2"/>
                  </a:lnTo>
                  <a:lnTo>
                    <a:pt x="37" y="3"/>
                  </a:lnTo>
                  <a:lnTo>
                    <a:pt x="42" y="5"/>
                  </a:lnTo>
                  <a:lnTo>
                    <a:pt x="47" y="5"/>
                  </a:lnTo>
                  <a:lnTo>
                    <a:pt x="49" y="5"/>
                  </a:lnTo>
                  <a:lnTo>
                    <a:pt x="54" y="7"/>
                  </a:lnTo>
                  <a:lnTo>
                    <a:pt x="58" y="9"/>
                  </a:lnTo>
                  <a:lnTo>
                    <a:pt x="61" y="9"/>
                  </a:lnTo>
                  <a:lnTo>
                    <a:pt x="66" y="11"/>
                  </a:lnTo>
                  <a:lnTo>
                    <a:pt x="67" y="12"/>
                  </a:lnTo>
                  <a:lnTo>
                    <a:pt x="68" y="12"/>
                  </a:lnTo>
                  <a:lnTo>
                    <a:pt x="73" y="14"/>
                  </a:lnTo>
                  <a:lnTo>
                    <a:pt x="74" y="18"/>
                  </a:lnTo>
                  <a:lnTo>
                    <a:pt x="78" y="19"/>
                  </a:lnTo>
                  <a:lnTo>
                    <a:pt x="80" y="20"/>
                  </a:lnTo>
                  <a:lnTo>
                    <a:pt x="81" y="19"/>
                  </a:lnTo>
                  <a:lnTo>
                    <a:pt x="82" y="23"/>
                  </a:lnTo>
                  <a:lnTo>
                    <a:pt x="83" y="24"/>
                  </a:lnTo>
                  <a:lnTo>
                    <a:pt x="84" y="25"/>
                  </a:lnTo>
                  <a:lnTo>
                    <a:pt x="87" y="27"/>
                  </a:lnTo>
                  <a:lnTo>
                    <a:pt x="85" y="28"/>
                  </a:lnTo>
                  <a:lnTo>
                    <a:pt x="84" y="29"/>
                  </a:lnTo>
                  <a:lnTo>
                    <a:pt x="84" y="31"/>
                  </a:lnTo>
                  <a:lnTo>
                    <a:pt x="83" y="31"/>
                  </a:lnTo>
                  <a:lnTo>
                    <a:pt x="81" y="32"/>
                  </a:lnTo>
                  <a:lnTo>
                    <a:pt x="78" y="33"/>
                  </a:lnTo>
                  <a:lnTo>
                    <a:pt x="76" y="33"/>
                  </a:lnTo>
                  <a:lnTo>
                    <a:pt x="73" y="35"/>
                  </a:lnTo>
                  <a:lnTo>
                    <a:pt x="70" y="35"/>
                  </a:lnTo>
                  <a:lnTo>
                    <a:pt x="64" y="33"/>
                  </a:lnTo>
                  <a:lnTo>
                    <a:pt x="61" y="33"/>
                  </a:lnTo>
                  <a:lnTo>
                    <a:pt x="56" y="33"/>
                  </a:lnTo>
                  <a:lnTo>
                    <a:pt x="52" y="32"/>
                  </a:lnTo>
                  <a:lnTo>
                    <a:pt x="47" y="32"/>
                  </a:lnTo>
                  <a:lnTo>
                    <a:pt x="44" y="32"/>
                  </a:lnTo>
                  <a:lnTo>
                    <a:pt x="40" y="31"/>
                  </a:lnTo>
                  <a:lnTo>
                    <a:pt x="35" y="29"/>
                  </a:lnTo>
                  <a:lnTo>
                    <a:pt x="30" y="29"/>
                  </a:lnTo>
                  <a:lnTo>
                    <a:pt x="26" y="28"/>
                  </a:lnTo>
                  <a:lnTo>
                    <a:pt x="24" y="25"/>
                  </a:lnTo>
                  <a:lnTo>
                    <a:pt x="19" y="24"/>
                  </a:lnTo>
                  <a:lnTo>
                    <a:pt x="17" y="23"/>
                  </a:lnTo>
                  <a:lnTo>
                    <a:pt x="15" y="22"/>
                  </a:lnTo>
                  <a:lnTo>
                    <a:pt x="13" y="22"/>
                  </a:lnTo>
                  <a:lnTo>
                    <a:pt x="11" y="20"/>
                  </a:lnTo>
                  <a:lnTo>
                    <a:pt x="9" y="19"/>
                  </a:lnTo>
                  <a:lnTo>
                    <a:pt x="6" y="16"/>
                  </a:lnTo>
                  <a:lnTo>
                    <a:pt x="5" y="15"/>
                  </a:lnTo>
                  <a:lnTo>
                    <a:pt x="3" y="12"/>
                  </a:lnTo>
                  <a:lnTo>
                    <a:pt x="2" y="12"/>
                  </a:lnTo>
                  <a:lnTo>
                    <a:pt x="1" y="11"/>
                  </a:lnTo>
                  <a:lnTo>
                    <a:pt x="1" y="9"/>
                  </a:lnTo>
                  <a:lnTo>
                    <a:pt x="0" y="9"/>
                  </a:lnTo>
                  <a:lnTo>
                    <a:pt x="0" y="6"/>
                  </a:lnTo>
                  <a:lnTo>
                    <a:pt x="1" y="6"/>
                  </a:lnTo>
                  <a:lnTo>
                    <a:pt x="2" y="5"/>
                  </a:lnTo>
                  <a:lnTo>
                    <a:pt x="3" y="3"/>
                  </a:lnTo>
                  <a:lnTo>
                    <a:pt x="5" y="3"/>
                  </a:lnTo>
                </a:path>
              </a:pathLst>
            </a:custGeom>
            <a:solidFill>
              <a:srgbClr val="ABABAB"/>
            </a:solidFill>
            <a:ln w="12700" cap="rnd">
              <a:noFill/>
              <a:round/>
              <a:headEnd/>
              <a:tailEnd/>
            </a:ln>
          </p:spPr>
          <p:txBody>
            <a:bodyPr/>
            <a:lstStyle/>
            <a:p>
              <a:endParaRPr lang="en-GB"/>
            </a:p>
          </p:txBody>
        </p:sp>
        <p:sp>
          <p:nvSpPr>
            <p:cNvPr id="20718" name="Freeform 237"/>
            <p:cNvSpPr>
              <a:spLocks/>
            </p:cNvSpPr>
            <p:nvPr/>
          </p:nvSpPr>
          <p:spPr bwMode="auto">
            <a:xfrm>
              <a:off x="3532" y="2712"/>
              <a:ext cx="88" cy="36"/>
            </a:xfrm>
            <a:custGeom>
              <a:avLst/>
              <a:gdLst>
                <a:gd name="T0" fmla="*/ 9 w 88"/>
                <a:gd name="T1" fmla="*/ 1 h 36"/>
                <a:gd name="T2" fmla="*/ 15 w 88"/>
                <a:gd name="T3" fmla="*/ 2 h 36"/>
                <a:gd name="T4" fmla="*/ 23 w 88"/>
                <a:gd name="T5" fmla="*/ 0 h 36"/>
                <a:gd name="T6" fmla="*/ 30 w 88"/>
                <a:gd name="T7" fmla="*/ 2 h 36"/>
                <a:gd name="T8" fmla="*/ 37 w 88"/>
                <a:gd name="T9" fmla="*/ 3 h 36"/>
                <a:gd name="T10" fmla="*/ 47 w 88"/>
                <a:gd name="T11" fmla="*/ 5 h 36"/>
                <a:gd name="T12" fmla="*/ 54 w 88"/>
                <a:gd name="T13" fmla="*/ 7 h 36"/>
                <a:gd name="T14" fmla="*/ 61 w 88"/>
                <a:gd name="T15" fmla="*/ 9 h 36"/>
                <a:gd name="T16" fmla="*/ 67 w 88"/>
                <a:gd name="T17" fmla="*/ 12 h 36"/>
                <a:gd name="T18" fmla="*/ 73 w 88"/>
                <a:gd name="T19" fmla="*/ 14 h 36"/>
                <a:gd name="T20" fmla="*/ 78 w 88"/>
                <a:gd name="T21" fmla="*/ 19 h 36"/>
                <a:gd name="T22" fmla="*/ 81 w 88"/>
                <a:gd name="T23" fmla="*/ 19 h 36"/>
                <a:gd name="T24" fmla="*/ 83 w 88"/>
                <a:gd name="T25" fmla="*/ 24 h 36"/>
                <a:gd name="T26" fmla="*/ 87 w 88"/>
                <a:gd name="T27" fmla="*/ 27 h 36"/>
                <a:gd name="T28" fmla="*/ 84 w 88"/>
                <a:gd name="T29" fmla="*/ 29 h 36"/>
                <a:gd name="T30" fmla="*/ 83 w 88"/>
                <a:gd name="T31" fmla="*/ 31 h 36"/>
                <a:gd name="T32" fmla="*/ 78 w 88"/>
                <a:gd name="T33" fmla="*/ 33 h 36"/>
                <a:gd name="T34" fmla="*/ 73 w 88"/>
                <a:gd name="T35" fmla="*/ 35 h 36"/>
                <a:gd name="T36" fmla="*/ 64 w 88"/>
                <a:gd name="T37" fmla="*/ 33 h 36"/>
                <a:gd name="T38" fmla="*/ 56 w 88"/>
                <a:gd name="T39" fmla="*/ 33 h 36"/>
                <a:gd name="T40" fmla="*/ 47 w 88"/>
                <a:gd name="T41" fmla="*/ 32 h 36"/>
                <a:gd name="T42" fmla="*/ 40 w 88"/>
                <a:gd name="T43" fmla="*/ 31 h 36"/>
                <a:gd name="T44" fmla="*/ 30 w 88"/>
                <a:gd name="T45" fmla="*/ 29 h 36"/>
                <a:gd name="T46" fmla="*/ 24 w 88"/>
                <a:gd name="T47" fmla="*/ 25 h 36"/>
                <a:gd name="T48" fmla="*/ 17 w 88"/>
                <a:gd name="T49" fmla="*/ 23 h 36"/>
                <a:gd name="T50" fmla="*/ 13 w 88"/>
                <a:gd name="T51" fmla="*/ 22 h 36"/>
                <a:gd name="T52" fmla="*/ 9 w 88"/>
                <a:gd name="T53" fmla="*/ 19 h 36"/>
                <a:gd name="T54" fmla="*/ 5 w 88"/>
                <a:gd name="T55" fmla="*/ 15 h 36"/>
                <a:gd name="T56" fmla="*/ 2 w 88"/>
                <a:gd name="T57" fmla="*/ 12 h 36"/>
                <a:gd name="T58" fmla="*/ 1 w 88"/>
                <a:gd name="T59" fmla="*/ 9 h 36"/>
                <a:gd name="T60" fmla="*/ 0 w 88"/>
                <a:gd name="T61" fmla="*/ 6 h 36"/>
                <a:gd name="T62" fmla="*/ 2 w 88"/>
                <a:gd name="T63" fmla="*/ 5 h 36"/>
                <a:gd name="T64" fmla="*/ 5 w 88"/>
                <a:gd name="T65" fmla="*/ 3 h 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8"/>
                <a:gd name="T100" fmla="*/ 0 h 36"/>
                <a:gd name="T101" fmla="*/ 88 w 88"/>
                <a:gd name="T102" fmla="*/ 36 h 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8" h="36">
                  <a:moveTo>
                    <a:pt x="5" y="3"/>
                  </a:moveTo>
                  <a:lnTo>
                    <a:pt x="9" y="1"/>
                  </a:lnTo>
                  <a:lnTo>
                    <a:pt x="12" y="0"/>
                  </a:lnTo>
                  <a:lnTo>
                    <a:pt x="15" y="2"/>
                  </a:lnTo>
                  <a:lnTo>
                    <a:pt x="18" y="1"/>
                  </a:lnTo>
                  <a:lnTo>
                    <a:pt x="23" y="0"/>
                  </a:lnTo>
                  <a:lnTo>
                    <a:pt x="26" y="1"/>
                  </a:lnTo>
                  <a:lnTo>
                    <a:pt x="30" y="2"/>
                  </a:lnTo>
                  <a:lnTo>
                    <a:pt x="34" y="2"/>
                  </a:lnTo>
                  <a:lnTo>
                    <a:pt x="37" y="3"/>
                  </a:lnTo>
                  <a:lnTo>
                    <a:pt x="42" y="5"/>
                  </a:lnTo>
                  <a:lnTo>
                    <a:pt x="47" y="5"/>
                  </a:lnTo>
                  <a:lnTo>
                    <a:pt x="49" y="5"/>
                  </a:lnTo>
                  <a:lnTo>
                    <a:pt x="54" y="7"/>
                  </a:lnTo>
                  <a:lnTo>
                    <a:pt x="58" y="9"/>
                  </a:lnTo>
                  <a:lnTo>
                    <a:pt x="61" y="9"/>
                  </a:lnTo>
                  <a:lnTo>
                    <a:pt x="66" y="11"/>
                  </a:lnTo>
                  <a:lnTo>
                    <a:pt x="67" y="12"/>
                  </a:lnTo>
                  <a:lnTo>
                    <a:pt x="68" y="12"/>
                  </a:lnTo>
                  <a:lnTo>
                    <a:pt x="73" y="14"/>
                  </a:lnTo>
                  <a:lnTo>
                    <a:pt x="74" y="18"/>
                  </a:lnTo>
                  <a:lnTo>
                    <a:pt x="78" y="19"/>
                  </a:lnTo>
                  <a:lnTo>
                    <a:pt x="80" y="20"/>
                  </a:lnTo>
                  <a:lnTo>
                    <a:pt x="81" y="19"/>
                  </a:lnTo>
                  <a:lnTo>
                    <a:pt x="82" y="23"/>
                  </a:lnTo>
                  <a:lnTo>
                    <a:pt x="83" y="24"/>
                  </a:lnTo>
                  <a:lnTo>
                    <a:pt x="84" y="25"/>
                  </a:lnTo>
                  <a:lnTo>
                    <a:pt x="87" y="27"/>
                  </a:lnTo>
                  <a:lnTo>
                    <a:pt x="85" y="28"/>
                  </a:lnTo>
                  <a:lnTo>
                    <a:pt x="84" y="29"/>
                  </a:lnTo>
                  <a:lnTo>
                    <a:pt x="84" y="31"/>
                  </a:lnTo>
                  <a:lnTo>
                    <a:pt x="83" y="31"/>
                  </a:lnTo>
                  <a:lnTo>
                    <a:pt x="81" y="32"/>
                  </a:lnTo>
                  <a:lnTo>
                    <a:pt x="78" y="33"/>
                  </a:lnTo>
                  <a:lnTo>
                    <a:pt x="76" y="33"/>
                  </a:lnTo>
                  <a:lnTo>
                    <a:pt x="73" y="35"/>
                  </a:lnTo>
                  <a:lnTo>
                    <a:pt x="70" y="35"/>
                  </a:lnTo>
                  <a:lnTo>
                    <a:pt x="64" y="33"/>
                  </a:lnTo>
                  <a:lnTo>
                    <a:pt x="61" y="33"/>
                  </a:lnTo>
                  <a:lnTo>
                    <a:pt x="56" y="33"/>
                  </a:lnTo>
                  <a:lnTo>
                    <a:pt x="52" y="32"/>
                  </a:lnTo>
                  <a:lnTo>
                    <a:pt x="47" y="32"/>
                  </a:lnTo>
                  <a:lnTo>
                    <a:pt x="44" y="32"/>
                  </a:lnTo>
                  <a:lnTo>
                    <a:pt x="40" y="31"/>
                  </a:lnTo>
                  <a:lnTo>
                    <a:pt x="35" y="29"/>
                  </a:lnTo>
                  <a:lnTo>
                    <a:pt x="30" y="29"/>
                  </a:lnTo>
                  <a:lnTo>
                    <a:pt x="26" y="28"/>
                  </a:lnTo>
                  <a:lnTo>
                    <a:pt x="24" y="25"/>
                  </a:lnTo>
                  <a:lnTo>
                    <a:pt x="19" y="24"/>
                  </a:lnTo>
                  <a:lnTo>
                    <a:pt x="17" y="23"/>
                  </a:lnTo>
                  <a:lnTo>
                    <a:pt x="15" y="22"/>
                  </a:lnTo>
                  <a:lnTo>
                    <a:pt x="13" y="22"/>
                  </a:lnTo>
                  <a:lnTo>
                    <a:pt x="11" y="20"/>
                  </a:lnTo>
                  <a:lnTo>
                    <a:pt x="9" y="19"/>
                  </a:lnTo>
                  <a:lnTo>
                    <a:pt x="6" y="16"/>
                  </a:lnTo>
                  <a:lnTo>
                    <a:pt x="5" y="15"/>
                  </a:lnTo>
                  <a:lnTo>
                    <a:pt x="3" y="12"/>
                  </a:lnTo>
                  <a:lnTo>
                    <a:pt x="2" y="12"/>
                  </a:lnTo>
                  <a:lnTo>
                    <a:pt x="1" y="11"/>
                  </a:lnTo>
                  <a:lnTo>
                    <a:pt x="1" y="9"/>
                  </a:lnTo>
                  <a:lnTo>
                    <a:pt x="0" y="9"/>
                  </a:lnTo>
                  <a:lnTo>
                    <a:pt x="0" y="6"/>
                  </a:lnTo>
                  <a:lnTo>
                    <a:pt x="1" y="6"/>
                  </a:lnTo>
                  <a:lnTo>
                    <a:pt x="2" y="5"/>
                  </a:lnTo>
                  <a:lnTo>
                    <a:pt x="3" y="3"/>
                  </a:lnTo>
                  <a:lnTo>
                    <a:pt x="5" y="3"/>
                  </a:lnTo>
                </a:path>
              </a:pathLst>
            </a:custGeom>
            <a:noFill/>
            <a:ln w="12700" cap="rnd">
              <a:solidFill>
                <a:srgbClr val="000000"/>
              </a:solidFill>
              <a:round/>
              <a:headEnd/>
              <a:tailEnd/>
            </a:ln>
          </p:spPr>
          <p:txBody>
            <a:bodyPr/>
            <a:lstStyle/>
            <a:p>
              <a:endParaRPr lang="en-GB"/>
            </a:p>
          </p:txBody>
        </p:sp>
        <p:sp>
          <p:nvSpPr>
            <p:cNvPr id="20719" name="Freeform 238"/>
            <p:cNvSpPr>
              <a:spLocks/>
            </p:cNvSpPr>
            <p:nvPr/>
          </p:nvSpPr>
          <p:spPr bwMode="auto">
            <a:xfrm>
              <a:off x="3548" y="2714"/>
              <a:ext cx="67" cy="29"/>
            </a:xfrm>
            <a:custGeom>
              <a:avLst/>
              <a:gdLst>
                <a:gd name="T0" fmla="*/ 0 w 67"/>
                <a:gd name="T1" fmla="*/ 2 h 29"/>
                <a:gd name="T2" fmla="*/ 2 w 67"/>
                <a:gd name="T3" fmla="*/ 1 h 29"/>
                <a:gd name="T4" fmla="*/ 8 w 67"/>
                <a:gd name="T5" fmla="*/ 2 h 29"/>
                <a:gd name="T6" fmla="*/ 12 w 67"/>
                <a:gd name="T7" fmla="*/ 4 h 29"/>
                <a:gd name="T8" fmla="*/ 17 w 67"/>
                <a:gd name="T9" fmla="*/ 5 h 29"/>
                <a:gd name="T10" fmla="*/ 22 w 67"/>
                <a:gd name="T11" fmla="*/ 6 h 29"/>
                <a:gd name="T12" fmla="*/ 26 w 67"/>
                <a:gd name="T13" fmla="*/ 8 h 29"/>
                <a:gd name="T14" fmla="*/ 32 w 67"/>
                <a:gd name="T15" fmla="*/ 8 h 29"/>
                <a:gd name="T16" fmla="*/ 37 w 67"/>
                <a:gd name="T17" fmla="*/ 10 h 29"/>
                <a:gd name="T18" fmla="*/ 41 w 67"/>
                <a:gd name="T19" fmla="*/ 12 h 29"/>
                <a:gd name="T20" fmla="*/ 45 w 67"/>
                <a:gd name="T21" fmla="*/ 14 h 29"/>
                <a:gd name="T22" fmla="*/ 50 w 67"/>
                <a:gd name="T23" fmla="*/ 16 h 29"/>
                <a:gd name="T24" fmla="*/ 54 w 67"/>
                <a:gd name="T25" fmla="*/ 18 h 29"/>
                <a:gd name="T26" fmla="*/ 57 w 67"/>
                <a:gd name="T27" fmla="*/ 20 h 29"/>
                <a:gd name="T28" fmla="*/ 60 w 67"/>
                <a:gd name="T29" fmla="*/ 22 h 29"/>
                <a:gd name="T30" fmla="*/ 61 w 67"/>
                <a:gd name="T31" fmla="*/ 24 h 29"/>
                <a:gd name="T32" fmla="*/ 64 w 67"/>
                <a:gd name="T33" fmla="*/ 28 h 29"/>
                <a:gd name="T34" fmla="*/ 66 w 67"/>
                <a:gd name="T35" fmla="*/ 25 h 29"/>
                <a:gd name="T36" fmla="*/ 63 w 67"/>
                <a:gd name="T37" fmla="*/ 25 h 29"/>
                <a:gd name="T38" fmla="*/ 64 w 67"/>
                <a:gd name="T39" fmla="*/ 24 h 29"/>
                <a:gd name="T40" fmla="*/ 63 w 67"/>
                <a:gd name="T41" fmla="*/ 21 h 29"/>
                <a:gd name="T42" fmla="*/ 60 w 67"/>
                <a:gd name="T43" fmla="*/ 18 h 29"/>
                <a:gd name="T44" fmla="*/ 57 w 67"/>
                <a:gd name="T45" fmla="*/ 17 h 29"/>
                <a:gd name="T46" fmla="*/ 53 w 67"/>
                <a:gd name="T47" fmla="*/ 14 h 29"/>
                <a:gd name="T48" fmla="*/ 47 w 67"/>
                <a:gd name="T49" fmla="*/ 10 h 29"/>
                <a:gd name="T50" fmla="*/ 42 w 67"/>
                <a:gd name="T51" fmla="*/ 9 h 29"/>
                <a:gd name="T52" fmla="*/ 37 w 67"/>
                <a:gd name="T53" fmla="*/ 6 h 29"/>
                <a:gd name="T54" fmla="*/ 32 w 67"/>
                <a:gd name="T55" fmla="*/ 5 h 29"/>
                <a:gd name="T56" fmla="*/ 25 w 67"/>
                <a:gd name="T57" fmla="*/ 4 h 29"/>
                <a:gd name="T58" fmla="*/ 20 w 67"/>
                <a:gd name="T59" fmla="*/ 2 h 29"/>
                <a:gd name="T60" fmla="*/ 13 w 67"/>
                <a:gd name="T61" fmla="*/ 4 h 29"/>
                <a:gd name="T62" fmla="*/ 8 w 67"/>
                <a:gd name="T63" fmla="*/ 1 h 29"/>
                <a:gd name="T64" fmla="*/ 4 w 67"/>
                <a:gd name="T65" fmla="*/ 0 h 29"/>
                <a:gd name="T66" fmla="*/ 0 w 67"/>
                <a:gd name="T67" fmla="*/ 2 h 29"/>
                <a:gd name="T68" fmla="*/ 0 w 67"/>
                <a:gd name="T69" fmla="*/ 2 h 2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7"/>
                <a:gd name="T106" fmla="*/ 0 h 29"/>
                <a:gd name="T107" fmla="*/ 67 w 67"/>
                <a:gd name="T108" fmla="*/ 29 h 2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7" h="29">
                  <a:moveTo>
                    <a:pt x="0" y="2"/>
                  </a:moveTo>
                  <a:lnTo>
                    <a:pt x="2" y="1"/>
                  </a:lnTo>
                  <a:lnTo>
                    <a:pt x="8" y="2"/>
                  </a:lnTo>
                  <a:lnTo>
                    <a:pt x="12" y="4"/>
                  </a:lnTo>
                  <a:lnTo>
                    <a:pt x="17" y="5"/>
                  </a:lnTo>
                  <a:lnTo>
                    <a:pt x="22" y="6"/>
                  </a:lnTo>
                  <a:lnTo>
                    <a:pt x="26" y="8"/>
                  </a:lnTo>
                  <a:lnTo>
                    <a:pt x="32" y="8"/>
                  </a:lnTo>
                  <a:lnTo>
                    <a:pt x="37" y="10"/>
                  </a:lnTo>
                  <a:lnTo>
                    <a:pt x="41" y="12"/>
                  </a:lnTo>
                  <a:lnTo>
                    <a:pt x="45" y="14"/>
                  </a:lnTo>
                  <a:lnTo>
                    <a:pt x="50" y="16"/>
                  </a:lnTo>
                  <a:lnTo>
                    <a:pt x="54" y="18"/>
                  </a:lnTo>
                  <a:lnTo>
                    <a:pt x="57" y="20"/>
                  </a:lnTo>
                  <a:lnTo>
                    <a:pt x="60" y="22"/>
                  </a:lnTo>
                  <a:lnTo>
                    <a:pt x="61" y="24"/>
                  </a:lnTo>
                  <a:lnTo>
                    <a:pt x="64" y="28"/>
                  </a:lnTo>
                  <a:lnTo>
                    <a:pt x="66" y="25"/>
                  </a:lnTo>
                  <a:lnTo>
                    <a:pt x="63" y="25"/>
                  </a:lnTo>
                  <a:lnTo>
                    <a:pt x="64" y="24"/>
                  </a:lnTo>
                  <a:lnTo>
                    <a:pt x="63" y="21"/>
                  </a:lnTo>
                  <a:lnTo>
                    <a:pt x="60" y="18"/>
                  </a:lnTo>
                  <a:lnTo>
                    <a:pt x="57" y="17"/>
                  </a:lnTo>
                  <a:lnTo>
                    <a:pt x="53" y="14"/>
                  </a:lnTo>
                  <a:lnTo>
                    <a:pt x="47" y="10"/>
                  </a:lnTo>
                  <a:lnTo>
                    <a:pt x="42" y="9"/>
                  </a:lnTo>
                  <a:lnTo>
                    <a:pt x="37" y="6"/>
                  </a:lnTo>
                  <a:lnTo>
                    <a:pt x="32" y="5"/>
                  </a:lnTo>
                  <a:lnTo>
                    <a:pt x="25" y="4"/>
                  </a:lnTo>
                  <a:lnTo>
                    <a:pt x="20" y="2"/>
                  </a:lnTo>
                  <a:lnTo>
                    <a:pt x="13" y="4"/>
                  </a:lnTo>
                  <a:lnTo>
                    <a:pt x="8" y="1"/>
                  </a:lnTo>
                  <a:lnTo>
                    <a:pt x="4" y="0"/>
                  </a:lnTo>
                  <a:lnTo>
                    <a:pt x="0" y="2"/>
                  </a:lnTo>
                </a:path>
              </a:pathLst>
            </a:custGeom>
            <a:solidFill>
              <a:srgbClr val="FFFFFF"/>
            </a:solidFill>
            <a:ln w="12700" cap="rnd">
              <a:noFill/>
              <a:round/>
              <a:headEnd/>
              <a:tailEnd/>
            </a:ln>
          </p:spPr>
          <p:txBody>
            <a:bodyPr/>
            <a:lstStyle/>
            <a:p>
              <a:endParaRPr lang="en-GB"/>
            </a:p>
          </p:txBody>
        </p:sp>
        <p:sp>
          <p:nvSpPr>
            <p:cNvPr id="20720" name="Freeform 239"/>
            <p:cNvSpPr>
              <a:spLocks/>
            </p:cNvSpPr>
            <p:nvPr/>
          </p:nvSpPr>
          <p:spPr bwMode="auto">
            <a:xfrm>
              <a:off x="3548" y="2714"/>
              <a:ext cx="67" cy="29"/>
            </a:xfrm>
            <a:custGeom>
              <a:avLst/>
              <a:gdLst>
                <a:gd name="T0" fmla="*/ 0 w 67"/>
                <a:gd name="T1" fmla="*/ 2 h 29"/>
                <a:gd name="T2" fmla="*/ 2 w 67"/>
                <a:gd name="T3" fmla="*/ 1 h 29"/>
                <a:gd name="T4" fmla="*/ 8 w 67"/>
                <a:gd name="T5" fmla="*/ 2 h 29"/>
                <a:gd name="T6" fmla="*/ 12 w 67"/>
                <a:gd name="T7" fmla="*/ 4 h 29"/>
                <a:gd name="T8" fmla="*/ 17 w 67"/>
                <a:gd name="T9" fmla="*/ 5 h 29"/>
                <a:gd name="T10" fmla="*/ 22 w 67"/>
                <a:gd name="T11" fmla="*/ 6 h 29"/>
                <a:gd name="T12" fmla="*/ 26 w 67"/>
                <a:gd name="T13" fmla="*/ 8 h 29"/>
                <a:gd name="T14" fmla="*/ 32 w 67"/>
                <a:gd name="T15" fmla="*/ 8 h 29"/>
                <a:gd name="T16" fmla="*/ 37 w 67"/>
                <a:gd name="T17" fmla="*/ 10 h 29"/>
                <a:gd name="T18" fmla="*/ 41 w 67"/>
                <a:gd name="T19" fmla="*/ 12 h 29"/>
                <a:gd name="T20" fmla="*/ 45 w 67"/>
                <a:gd name="T21" fmla="*/ 14 h 29"/>
                <a:gd name="T22" fmla="*/ 50 w 67"/>
                <a:gd name="T23" fmla="*/ 16 h 29"/>
                <a:gd name="T24" fmla="*/ 54 w 67"/>
                <a:gd name="T25" fmla="*/ 18 h 29"/>
                <a:gd name="T26" fmla="*/ 57 w 67"/>
                <a:gd name="T27" fmla="*/ 20 h 29"/>
                <a:gd name="T28" fmla="*/ 60 w 67"/>
                <a:gd name="T29" fmla="*/ 22 h 29"/>
                <a:gd name="T30" fmla="*/ 61 w 67"/>
                <a:gd name="T31" fmla="*/ 24 h 29"/>
                <a:gd name="T32" fmla="*/ 64 w 67"/>
                <a:gd name="T33" fmla="*/ 28 h 29"/>
                <a:gd name="T34" fmla="*/ 66 w 67"/>
                <a:gd name="T35" fmla="*/ 25 h 29"/>
                <a:gd name="T36" fmla="*/ 63 w 67"/>
                <a:gd name="T37" fmla="*/ 25 h 29"/>
                <a:gd name="T38" fmla="*/ 64 w 67"/>
                <a:gd name="T39" fmla="*/ 24 h 29"/>
                <a:gd name="T40" fmla="*/ 63 w 67"/>
                <a:gd name="T41" fmla="*/ 21 h 29"/>
                <a:gd name="T42" fmla="*/ 60 w 67"/>
                <a:gd name="T43" fmla="*/ 18 h 29"/>
                <a:gd name="T44" fmla="*/ 57 w 67"/>
                <a:gd name="T45" fmla="*/ 17 h 29"/>
                <a:gd name="T46" fmla="*/ 53 w 67"/>
                <a:gd name="T47" fmla="*/ 14 h 29"/>
                <a:gd name="T48" fmla="*/ 47 w 67"/>
                <a:gd name="T49" fmla="*/ 10 h 29"/>
                <a:gd name="T50" fmla="*/ 42 w 67"/>
                <a:gd name="T51" fmla="*/ 9 h 29"/>
                <a:gd name="T52" fmla="*/ 37 w 67"/>
                <a:gd name="T53" fmla="*/ 6 h 29"/>
                <a:gd name="T54" fmla="*/ 32 w 67"/>
                <a:gd name="T55" fmla="*/ 5 h 29"/>
                <a:gd name="T56" fmla="*/ 25 w 67"/>
                <a:gd name="T57" fmla="*/ 4 h 29"/>
                <a:gd name="T58" fmla="*/ 20 w 67"/>
                <a:gd name="T59" fmla="*/ 2 h 29"/>
                <a:gd name="T60" fmla="*/ 13 w 67"/>
                <a:gd name="T61" fmla="*/ 4 h 29"/>
                <a:gd name="T62" fmla="*/ 8 w 67"/>
                <a:gd name="T63" fmla="*/ 1 h 29"/>
                <a:gd name="T64" fmla="*/ 4 w 67"/>
                <a:gd name="T65" fmla="*/ 0 h 29"/>
                <a:gd name="T66" fmla="*/ 0 w 67"/>
                <a:gd name="T67" fmla="*/ 2 h 29"/>
                <a:gd name="T68" fmla="*/ 0 w 67"/>
                <a:gd name="T69" fmla="*/ 2 h 2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67"/>
                <a:gd name="T106" fmla="*/ 0 h 29"/>
                <a:gd name="T107" fmla="*/ 67 w 67"/>
                <a:gd name="T108" fmla="*/ 29 h 2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67" h="29">
                  <a:moveTo>
                    <a:pt x="0" y="2"/>
                  </a:moveTo>
                  <a:lnTo>
                    <a:pt x="2" y="1"/>
                  </a:lnTo>
                  <a:lnTo>
                    <a:pt x="8" y="2"/>
                  </a:lnTo>
                  <a:lnTo>
                    <a:pt x="12" y="4"/>
                  </a:lnTo>
                  <a:lnTo>
                    <a:pt x="17" y="5"/>
                  </a:lnTo>
                  <a:lnTo>
                    <a:pt x="22" y="6"/>
                  </a:lnTo>
                  <a:lnTo>
                    <a:pt x="26" y="8"/>
                  </a:lnTo>
                  <a:lnTo>
                    <a:pt x="32" y="8"/>
                  </a:lnTo>
                  <a:lnTo>
                    <a:pt x="37" y="10"/>
                  </a:lnTo>
                  <a:lnTo>
                    <a:pt x="41" y="12"/>
                  </a:lnTo>
                  <a:lnTo>
                    <a:pt x="45" y="14"/>
                  </a:lnTo>
                  <a:lnTo>
                    <a:pt x="50" y="16"/>
                  </a:lnTo>
                  <a:lnTo>
                    <a:pt x="54" y="18"/>
                  </a:lnTo>
                  <a:lnTo>
                    <a:pt x="57" y="20"/>
                  </a:lnTo>
                  <a:lnTo>
                    <a:pt x="60" y="22"/>
                  </a:lnTo>
                  <a:lnTo>
                    <a:pt x="61" y="24"/>
                  </a:lnTo>
                  <a:lnTo>
                    <a:pt x="64" y="28"/>
                  </a:lnTo>
                  <a:lnTo>
                    <a:pt x="66" y="25"/>
                  </a:lnTo>
                  <a:lnTo>
                    <a:pt x="63" y="25"/>
                  </a:lnTo>
                  <a:lnTo>
                    <a:pt x="64" y="24"/>
                  </a:lnTo>
                  <a:lnTo>
                    <a:pt x="63" y="21"/>
                  </a:lnTo>
                  <a:lnTo>
                    <a:pt x="60" y="18"/>
                  </a:lnTo>
                  <a:lnTo>
                    <a:pt x="57" y="17"/>
                  </a:lnTo>
                  <a:lnTo>
                    <a:pt x="53" y="14"/>
                  </a:lnTo>
                  <a:lnTo>
                    <a:pt x="47" y="10"/>
                  </a:lnTo>
                  <a:lnTo>
                    <a:pt x="42" y="9"/>
                  </a:lnTo>
                  <a:lnTo>
                    <a:pt x="37" y="6"/>
                  </a:lnTo>
                  <a:lnTo>
                    <a:pt x="32" y="5"/>
                  </a:lnTo>
                  <a:lnTo>
                    <a:pt x="25" y="4"/>
                  </a:lnTo>
                  <a:lnTo>
                    <a:pt x="20" y="2"/>
                  </a:lnTo>
                  <a:lnTo>
                    <a:pt x="13" y="4"/>
                  </a:lnTo>
                  <a:lnTo>
                    <a:pt x="8" y="1"/>
                  </a:lnTo>
                  <a:lnTo>
                    <a:pt x="4" y="0"/>
                  </a:lnTo>
                  <a:lnTo>
                    <a:pt x="0" y="2"/>
                  </a:lnTo>
                </a:path>
              </a:pathLst>
            </a:custGeom>
            <a:noFill/>
            <a:ln w="12700" cap="rnd">
              <a:solidFill>
                <a:srgbClr val="FFFFFF"/>
              </a:solidFill>
              <a:round/>
              <a:headEnd/>
              <a:tailEnd/>
            </a:ln>
          </p:spPr>
          <p:txBody>
            <a:bodyPr/>
            <a:lstStyle/>
            <a:p>
              <a:endParaRPr lang="en-GB"/>
            </a:p>
          </p:txBody>
        </p:sp>
        <p:sp>
          <p:nvSpPr>
            <p:cNvPr id="20721" name="Freeform 240"/>
            <p:cNvSpPr>
              <a:spLocks/>
            </p:cNvSpPr>
            <p:nvPr/>
          </p:nvSpPr>
          <p:spPr bwMode="auto">
            <a:xfrm>
              <a:off x="3445" y="2835"/>
              <a:ext cx="70" cy="30"/>
            </a:xfrm>
            <a:custGeom>
              <a:avLst/>
              <a:gdLst>
                <a:gd name="T0" fmla="*/ 56 w 70"/>
                <a:gd name="T1" fmla="*/ 29 h 30"/>
                <a:gd name="T2" fmla="*/ 69 w 70"/>
                <a:gd name="T3" fmla="*/ 25 h 30"/>
                <a:gd name="T4" fmla="*/ 67 w 70"/>
                <a:gd name="T5" fmla="*/ 23 h 30"/>
                <a:gd name="T6" fmla="*/ 66 w 70"/>
                <a:gd name="T7" fmla="*/ 22 h 30"/>
                <a:gd name="T8" fmla="*/ 62 w 70"/>
                <a:gd name="T9" fmla="*/ 21 h 30"/>
                <a:gd name="T10" fmla="*/ 59 w 70"/>
                <a:gd name="T11" fmla="*/ 21 h 30"/>
                <a:gd name="T12" fmla="*/ 55 w 70"/>
                <a:gd name="T13" fmla="*/ 19 h 30"/>
                <a:gd name="T14" fmla="*/ 52 w 70"/>
                <a:gd name="T15" fmla="*/ 17 h 30"/>
                <a:gd name="T16" fmla="*/ 48 w 70"/>
                <a:gd name="T17" fmla="*/ 15 h 30"/>
                <a:gd name="T18" fmla="*/ 46 w 70"/>
                <a:gd name="T19" fmla="*/ 13 h 30"/>
                <a:gd name="T20" fmla="*/ 42 w 70"/>
                <a:gd name="T21" fmla="*/ 11 h 30"/>
                <a:gd name="T22" fmla="*/ 40 w 70"/>
                <a:gd name="T23" fmla="*/ 11 h 30"/>
                <a:gd name="T24" fmla="*/ 36 w 70"/>
                <a:gd name="T25" fmla="*/ 9 h 30"/>
                <a:gd name="T26" fmla="*/ 35 w 70"/>
                <a:gd name="T27" fmla="*/ 7 h 30"/>
                <a:gd name="T28" fmla="*/ 33 w 70"/>
                <a:gd name="T29" fmla="*/ 5 h 30"/>
                <a:gd name="T30" fmla="*/ 32 w 70"/>
                <a:gd name="T31" fmla="*/ 3 h 30"/>
                <a:gd name="T32" fmla="*/ 31 w 70"/>
                <a:gd name="T33" fmla="*/ 3 h 30"/>
                <a:gd name="T34" fmla="*/ 31 w 70"/>
                <a:gd name="T35" fmla="*/ 2 h 30"/>
                <a:gd name="T36" fmla="*/ 29 w 70"/>
                <a:gd name="T37" fmla="*/ 0 h 30"/>
                <a:gd name="T38" fmla="*/ 0 w 70"/>
                <a:gd name="T39" fmla="*/ 9 h 30"/>
                <a:gd name="T40" fmla="*/ 2 w 70"/>
                <a:gd name="T41" fmla="*/ 7 h 30"/>
                <a:gd name="T42" fmla="*/ 5 w 70"/>
                <a:gd name="T43" fmla="*/ 9 h 30"/>
                <a:gd name="T44" fmla="*/ 9 w 70"/>
                <a:gd name="T45" fmla="*/ 9 h 30"/>
                <a:gd name="T46" fmla="*/ 12 w 70"/>
                <a:gd name="T47" fmla="*/ 10 h 30"/>
                <a:gd name="T48" fmla="*/ 17 w 70"/>
                <a:gd name="T49" fmla="*/ 10 h 30"/>
                <a:gd name="T50" fmla="*/ 21 w 70"/>
                <a:gd name="T51" fmla="*/ 13 h 30"/>
                <a:gd name="T52" fmla="*/ 25 w 70"/>
                <a:gd name="T53" fmla="*/ 14 h 30"/>
                <a:gd name="T54" fmla="*/ 27 w 70"/>
                <a:gd name="T55" fmla="*/ 17 h 30"/>
                <a:gd name="T56" fmla="*/ 32 w 70"/>
                <a:gd name="T57" fmla="*/ 19 h 30"/>
                <a:gd name="T58" fmla="*/ 36 w 70"/>
                <a:gd name="T59" fmla="*/ 19 h 30"/>
                <a:gd name="T60" fmla="*/ 40 w 70"/>
                <a:gd name="T61" fmla="*/ 21 h 30"/>
                <a:gd name="T62" fmla="*/ 43 w 70"/>
                <a:gd name="T63" fmla="*/ 21 h 30"/>
                <a:gd name="T64" fmla="*/ 47 w 70"/>
                <a:gd name="T65" fmla="*/ 23 h 30"/>
                <a:gd name="T66" fmla="*/ 49 w 70"/>
                <a:gd name="T67" fmla="*/ 26 h 30"/>
                <a:gd name="T68" fmla="*/ 52 w 70"/>
                <a:gd name="T69" fmla="*/ 27 h 30"/>
                <a:gd name="T70" fmla="*/ 56 w 70"/>
                <a:gd name="T71" fmla="*/ 29 h 30"/>
                <a:gd name="T72" fmla="*/ 56 w 70"/>
                <a:gd name="T73" fmla="*/ 29 h 3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0"/>
                <a:gd name="T112" fmla="*/ 0 h 30"/>
                <a:gd name="T113" fmla="*/ 70 w 70"/>
                <a:gd name="T114" fmla="*/ 30 h 3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0" h="30">
                  <a:moveTo>
                    <a:pt x="56" y="29"/>
                  </a:moveTo>
                  <a:lnTo>
                    <a:pt x="69" y="25"/>
                  </a:lnTo>
                  <a:lnTo>
                    <a:pt x="67" y="23"/>
                  </a:lnTo>
                  <a:lnTo>
                    <a:pt x="66" y="22"/>
                  </a:lnTo>
                  <a:lnTo>
                    <a:pt x="62" y="21"/>
                  </a:lnTo>
                  <a:lnTo>
                    <a:pt x="59" y="21"/>
                  </a:lnTo>
                  <a:lnTo>
                    <a:pt x="55" y="19"/>
                  </a:lnTo>
                  <a:lnTo>
                    <a:pt x="52" y="17"/>
                  </a:lnTo>
                  <a:lnTo>
                    <a:pt x="48" y="15"/>
                  </a:lnTo>
                  <a:lnTo>
                    <a:pt x="46" y="13"/>
                  </a:lnTo>
                  <a:lnTo>
                    <a:pt x="42" y="11"/>
                  </a:lnTo>
                  <a:lnTo>
                    <a:pt x="40" y="11"/>
                  </a:lnTo>
                  <a:lnTo>
                    <a:pt x="36" y="9"/>
                  </a:lnTo>
                  <a:lnTo>
                    <a:pt x="35" y="7"/>
                  </a:lnTo>
                  <a:lnTo>
                    <a:pt x="33" y="5"/>
                  </a:lnTo>
                  <a:lnTo>
                    <a:pt x="32" y="3"/>
                  </a:lnTo>
                  <a:lnTo>
                    <a:pt x="31" y="3"/>
                  </a:lnTo>
                  <a:lnTo>
                    <a:pt x="31" y="2"/>
                  </a:lnTo>
                  <a:lnTo>
                    <a:pt x="29" y="0"/>
                  </a:lnTo>
                  <a:lnTo>
                    <a:pt x="0" y="9"/>
                  </a:lnTo>
                  <a:lnTo>
                    <a:pt x="2" y="7"/>
                  </a:lnTo>
                  <a:lnTo>
                    <a:pt x="5" y="9"/>
                  </a:lnTo>
                  <a:lnTo>
                    <a:pt x="9" y="9"/>
                  </a:lnTo>
                  <a:lnTo>
                    <a:pt x="12" y="10"/>
                  </a:lnTo>
                  <a:lnTo>
                    <a:pt x="17" y="10"/>
                  </a:lnTo>
                  <a:lnTo>
                    <a:pt x="21" y="13"/>
                  </a:lnTo>
                  <a:lnTo>
                    <a:pt x="25" y="14"/>
                  </a:lnTo>
                  <a:lnTo>
                    <a:pt x="27" y="17"/>
                  </a:lnTo>
                  <a:lnTo>
                    <a:pt x="32" y="19"/>
                  </a:lnTo>
                  <a:lnTo>
                    <a:pt x="36" y="19"/>
                  </a:lnTo>
                  <a:lnTo>
                    <a:pt x="40" y="21"/>
                  </a:lnTo>
                  <a:lnTo>
                    <a:pt x="43" y="21"/>
                  </a:lnTo>
                  <a:lnTo>
                    <a:pt x="47" y="23"/>
                  </a:lnTo>
                  <a:lnTo>
                    <a:pt x="49" y="26"/>
                  </a:lnTo>
                  <a:lnTo>
                    <a:pt x="52" y="27"/>
                  </a:lnTo>
                  <a:lnTo>
                    <a:pt x="56" y="29"/>
                  </a:lnTo>
                </a:path>
              </a:pathLst>
            </a:custGeom>
            <a:solidFill>
              <a:srgbClr val="FFFFFF"/>
            </a:solidFill>
            <a:ln w="12700" cap="rnd">
              <a:noFill/>
              <a:round/>
              <a:headEnd/>
              <a:tailEnd/>
            </a:ln>
          </p:spPr>
          <p:txBody>
            <a:bodyPr/>
            <a:lstStyle/>
            <a:p>
              <a:endParaRPr lang="en-GB"/>
            </a:p>
          </p:txBody>
        </p:sp>
        <p:sp>
          <p:nvSpPr>
            <p:cNvPr id="20722" name="Freeform 241"/>
            <p:cNvSpPr>
              <a:spLocks/>
            </p:cNvSpPr>
            <p:nvPr/>
          </p:nvSpPr>
          <p:spPr bwMode="auto">
            <a:xfrm>
              <a:off x="3445" y="2835"/>
              <a:ext cx="70" cy="30"/>
            </a:xfrm>
            <a:custGeom>
              <a:avLst/>
              <a:gdLst>
                <a:gd name="T0" fmla="*/ 56 w 70"/>
                <a:gd name="T1" fmla="*/ 29 h 30"/>
                <a:gd name="T2" fmla="*/ 69 w 70"/>
                <a:gd name="T3" fmla="*/ 25 h 30"/>
                <a:gd name="T4" fmla="*/ 67 w 70"/>
                <a:gd name="T5" fmla="*/ 23 h 30"/>
                <a:gd name="T6" fmla="*/ 66 w 70"/>
                <a:gd name="T7" fmla="*/ 22 h 30"/>
                <a:gd name="T8" fmla="*/ 62 w 70"/>
                <a:gd name="T9" fmla="*/ 21 h 30"/>
                <a:gd name="T10" fmla="*/ 59 w 70"/>
                <a:gd name="T11" fmla="*/ 21 h 30"/>
                <a:gd name="T12" fmla="*/ 55 w 70"/>
                <a:gd name="T13" fmla="*/ 19 h 30"/>
                <a:gd name="T14" fmla="*/ 52 w 70"/>
                <a:gd name="T15" fmla="*/ 17 h 30"/>
                <a:gd name="T16" fmla="*/ 48 w 70"/>
                <a:gd name="T17" fmla="*/ 15 h 30"/>
                <a:gd name="T18" fmla="*/ 46 w 70"/>
                <a:gd name="T19" fmla="*/ 13 h 30"/>
                <a:gd name="T20" fmla="*/ 42 w 70"/>
                <a:gd name="T21" fmla="*/ 11 h 30"/>
                <a:gd name="T22" fmla="*/ 40 w 70"/>
                <a:gd name="T23" fmla="*/ 11 h 30"/>
                <a:gd name="T24" fmla="*/ 36 w 70"/>
                <a:gd name="T25" fmla="*/ 9 h 30"/>
                <a:gd name="T26" fmla="*/ 35 w 70"/>
                <a:gd name="T27" fmla="*/ 7 h 30"/>
                <a:gd name="T28" fmla="*/ 33 w 70"/>
                <a:gd name="T29" fmla="*/ 5 h 30"/>
                <a:gd name="T30" fmla="*/ 32 w 70"/>
                <a:gd name="T31" fmla="*/ 3 h 30"/>
                <a:gd name="T32" fmla="*/ 31 w 70"/>
                <a:gd name="T33" fmla="*/ 3 h 30"/>
                <a:gd name="T34" fmla="*/ 31 w 70"/>
                <a:gd name="T35" fmla="*/ 2 h 30"/>
                <a:gd name="T36" fmla="*/ 29 w 70"/>
                <a:gd name="T37" fmla="*/ 0 h 30"/>
                <a:gd name="T38" fmla="*/ 0 w 70"/>
                <a:gd name="T39" fmla="*/ 9 h 30"/>
                <a:gd name="T40" fmla="*/ 2 w 70"/>
                <a:gd name="T41" fmla="*/ 7 h 30"/>
                <a:gd name="T42" fmla="*/ 5 w 70"/>
                <a:gd name="T43" fmla="*/ 9 h 30"/>
                <a:gd name="T44" fmla="*/ 9 w 70"/>
                <a:gd name="T45" fmla="*/ 9 h 30"/>
                <a:gd name="T46" fmla="*/ 12 w 70"/>
                <a:gd name="T47" fmla="*/ 10 h 30"/>
                <a:gd name="T48" fmla="*/ 17 w 70"/>
                <a:gd name="T49" fmla="*/ 10 h 30"/>
                <a:gd name="T50" fmla="*/ 21 w 70"/>
                <a:gd name="T51" fmla="*/ 13 h 30"/>
                <a:gd name="T52" fmla="*/ 25 w 70"/>
                <a:gd name="T53" fmla="*/ 14 h 30"/>
                <a:gd name="T54" fmla="*/ 27 w 70"/>
                <a:gd name="T55" fmla="*/ 17 h 30"/>
                <a:gd name="T56" fmla="*/ 32 w 70"/>
                <a:gd name="T57" fmla="*/ 19 h 30"/>
                <a:gd name="T58" fmla="*/ 36 w 70"/>
                <a:gd name="T59" fmla="*/ 19 h 30"/>
                <a:gd name="T60" fmla="*/ 40 w 70"/>
                <a:gd name="T61" fmla="*/ 21 h 30"/>
                <a:gd name="T62" fmla="*/ 43 w 70"/>
                <a:gd name="T63" fmla="*/ 21 h 30"/>
                <a:gd name="T64" fmla="*/ 47 w 70"/>
                <a:gd name="T65" fmla="*/ 23 h 30"/>
                <a:gd name="T66" fmla="*/ 49 w 70"/>
                <a:gd name="T67" fmla="*/ 26 h 30"/>
                <a:gd name="T68" fmla="*/ 52 w 70"/>
                <a:gd name="T69" fmla="*/ 27 h 30"/>
                <a:gd name="T70" fmla="*/ 56 w 70"/>
                <a:gd name="T71" fmla="*/ 29 h 30"/>
                <a:gd name="T72" fmla="*/ 56 w 70"/>
                <a:gd name="T73" fmla="*/ 29 h 3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0"/>
                <a:gd name="T112" fmla="*/ 0 h 30"/>
                <a:gd name="T113" fmla="*/ 70 w 70"/>
                <a:gd name="T114" fmla="*/ 30 h 3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0" h="30">
                  <a:moveTo>
                    <a:pt x="56" y="29"/>
                  </a:moveTo>
                  <a:lnTo>
                    <a:pt x="69" y="25"/>
                  </a:lnTo>
                  <a:lnTo>
                    <a:pt x="67" y="23"/>
                  </a:lnTo>
                  <a:lnTo>
                    <a:pt x="66" y="22"/>
                  </a:lnTo>
                  <a:lnTo>
                    <a:pt x="62" y="21"/>
                  </a:lnTo>
                  <a:lnTo>
                    <a:pt x="59" y="21"/>
                  </a:lnTo>
                  <a:lnTo>
                    <a:pt x="55" y="19"/>
                  </a:lnTo>
                  <a:lnTo>
                    <a:pt x="52" y="17"/>
                  </a:lnTo>
                  <a:lnTo>
                    <a:pt x="48" y="15"/>
                  </a:lnTo>
                  <a:lnTo>
                    <a:pt x="46" y="13"/>
                  </a:lnTo>
                  <a:lnTo>
                    <a:pt x="42" y="11"/>
                  </a:lnTo>
                  <a:lnTo>
                    <a:pt x="40" y="11"/>
                  </a:lnTo>
                  <a:lnTo>
                    <a:pt x="36" y="9"/>
                  </a:lnTo>
                  <a:lnTo>
                    <a:pt x="35" y="7"/>
                  </a:lnTo>
                  <a:lnTo>
                    <a:pt x="33" y="5"/>
                  </a:lnTo>
                  <a:lnTo>
                    <a:pt x="32" y="3"/>
                  </a:lnTo>
                  <a:lnTo>
                    <a:pt x="31" y="3"/>
                  </a:lnTo>
                  <a:lnTo>
                    <a:pt x="31" y="2"/>
                  </a:lnTo>
                  <a:lnTo>
                    <a:pt x="29" y="0"/>
                  </a:lnTo>
                  <a:lnTo>
                    <a:pt x="0" y="9"/>
                  </a:lnTo>
                  <a:lnTo>
                    <a:pt x="2" y="7"/>
                  </a:lnTo>
                  <a:lnTo>
                    <a:pt x="5" y="9"/>
                  </a:lnTo>
                  <a:lnTo>
                    <a:pt x="9" y="9"/>
                  </a:lnTo>
                  <a:lnTo>
                    <a:pt x="12" y="10"/>
                  </a:lnTo>
                  <a:lnTo>
                    <a:pt x="17" y="10"/>
                  </a:lnTo>
                  <a:lnTo>
                    <a:pt x="21" y="13"/>
                  </a:lnTo>
                  <a:lnTo>
                    <a:pt x="25" y="14"/>
                  </a:lnTo>
                  <a:lnTo>
                    <a:pt x="27" y="17"/>
                  </a:lnTo>
                  <a:lnTo>
                    <a:pt x="32" y="19"/>
                  </a:lnTo>
                  <a:lnTo>
                    <a:pt x="36" y="19"/>
                  </a:lnTo>
                  <a:lnTo>
                    <a:pt x="40" y="21"/>
                  </a:lnTo>
                  <a:lnTo>
                    <a:pt x="43" y="21"/>
                  </a:lnTo>
                  <a:lnTo>
                    <a:pt x="47" y="23"/>
                  </a:lnTo>
                  <a:lnTo>
                    <a:pt x="49" y="26"/>
                  </a:lnTo>
                  <a:lnTo>
                    <a:pt x="52" y="27"/>
                  </a:lnTo>
                  <a:lnTo>
                    <a:pt x="56" y="29"/>
                  </a:lnTo>
                </a:path>
              </a:pathLst>
            </a:custGeom>
            <a:noFill/>
            <a:ln w="12700" cap="rnd">
              <a:solidFill>
                <a:srgbClr val="FFFFFF"/>
              </a:solidFill>
              <a:round/>
              <a:headEnd/>
              <a:tailEnd/>
            </a:ln>
          </p:spPr>
          <p:txBody>
            <a:bodyPr/>
            <a:lstStyle/>
            <a:p>
              <a:endParaRPr lang="en-GB"/>
            </a:p>
          </p:txBody>
        </p:sp>
        <p:sp>
          <p:nvSpPr>
            <p:cNvPr id="20723" name="Freeform 242"/>
            <p:cNvSpPr>
              <a:spLocks/>
            </p:cNvSpPr>
            <p:nvPr/>
          </p:nvSpPr>
          <p:spPr bwMode="auto">
            <a:xfrm>
              <a:off x="3650" y="2754"/>
              <a:ext cx="106" cy="22"/>
            </a:xfrm>
            <a:custGeom>
              <a:avLst/>
              <a:gdLst>
                <a:gd name="T0" fmla="*/ 105 w 106"/>
                <a:gd name="T1" fmla="*/ 21 h 22"/>
                <a:gd name="T2" fmla="*/ 56 w 106"/>
                <a:gd name="T3" fmla="*/ 3 h 22"/>
                <a:gd name="T4" fmla="*/ 52 w 106"/>
                <a:gd name="T5" fmla="*/ 3 h 22"/>
                <a:gd name="T6" fmla="*/ 50 w 106"/>
                <a:gd name="T7" fmla="*/ 3 h 22"/>
                <a:gd name="T8" fmla="*/ 47 w 106"/>
                <a:gd name="T9" fmla="*/ 0 h 22"/>
                <a:gd name="T10" fmla="*/ 44 w 106"/>
                <a:gd name="T11" fmla="*/ 1 h 22"/>
                <a:gd name="T12" fmla="*/ 40 w 106"/>
                <a:gd name="T13" fmla="*/ 1 h 22"/>
                <a:gd name="T14" fmla="*/ 39 w 106"/>
                <a:gd name="T15" fmla="*/ 1 h 22"/>
                <a:gd name="T16" fmla="*/ 36 w 106"/>
                <a:gd name="T17" fmla="*/ 1 h 22"/>
                <a:gd name="T18" fmla="*/ 0 w 106"/>
                <a:gd name="T19" fmla="*/ 16 h 22"/>
                <a:gd name="T20" fmla="*/ 36 w 106"/>
                <a:gd name="T21" fmla="*/ 7 h 22"/>
                <a:gd name="T22" fmla="*/ 38 w 106"/>
                <a:gd name="T23" fmla="*/ 6 h 22"/>
                <a:gd name="T24" fmla="*/ 40 w 106"/>
                <a:gd name="T25" fmla="*/ 6 h 22"/>
                <a:gd name="T26" fmla="*/ 43 w 106"/>
                <a:gd name="T27" fmla="*/ 4 h 22"/>
                <a:gd name="T28" fmla="*/ 47 w 106"/>
                <a:gd name="T29" fmla="*/ 4 h 22"/>
                <a:gd name="T30" fmla="*/ 51 w 106"/>
                <a:gd name="T31" fmla="*/ 6 h 22"/>
                <a:gd name="T32" fmla="*/ 54 w 106"/>
                <a:gd name="T33" fmla="*/ 6 h 22"/>
                <a:gd name="T34" fmla="*/ 58 w 106"/>
                <a:gd name="T35" fmla="*/ 7 h 22"/>
                <a:gd name="T36" fmla="*/ 105 w 106"/>
                <a:gd name="T37" fmla="*/ 21 h 22"/>
                <a:gd name="T38" fmla="*/ 105 w 106"/>
                <a:gd name="T39" fmla="*/ 21 h 2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6"/>
                <a:gd name="T61" fmla="*/ 0 h 22"/>
                <a:gd name="T62" fmla="*/ 106 w 106"/>
                <a:gd name="T63" fmla="*/ 22 h 2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6" h="22">
                  <a:moveTo>
                    <a:pt x="105" y="21"/>
                  </a:moveTo>
                  <a:lnTo>
                    <a:pt x="56" y="3"/>
                  </a:lnTo>
                  <a:lnTo>
                    <a:pt x="52" y="3"/>
                  </a:lnTo>
                  <a:lnTo>
                    <a:pt x="50" y="3"/>
                  </a:lnTo>
                  <a:lnTo>
                    <a:pt x="47" y="0"/>
                  </a:lnTo>
                  <a:lnTo>
                    <a:pt x="44" y="1"/>
                  </a:lnTo>
                  <a:lnTo>
                    <a:pt x="40" y="1"/>
                  </a:lnTo>
                  <a:lnTo>
                    <a:pt x="39" y="1"/>
                  </a:lnTo>
                  <a:lnTo>
                    <a:pt x="36" y="1"/>
                  </a:lnTo>
                  <a:lnTo>
                    <a:pt x="0" y="16"/>
                  </a:lnTo>
                  <a:lnTo>
                    <a:pt x="36" y="7"/>
                  </a:lnTo>
                  <a:lnTo>
                    <a:pt x="38" y="6"/>
                  </a:lnTo>
                  <a:lnTo>
                    <a:pt x="40" y="6"/>
                  </a:lnTo>
                  <a:lnTo>
                    <a:pt x="43" y="4"/>
                  </a:lnTo>
                  <a:lnTo>
                    <a:pt x="47" y="4"/>
                  </a:lnTo>
                  <a:lnTo>
                    <a:pt x="51" y="6"/>
                  </a:lnTo>
                  <a:lnTo>
                    <a:pt x="54" y="6"/>
                  </a:lnTo>
                  <a:lnTo>
                    <a:pt x="58" y="7"/>
                  </a:lnTo>
                  <a:lnTo>
                    <a:pt x="105" y="21"/>
                  </a:lnTo>
                </a:path>
              </a:pathLst>
            </a:custGeom>
            <a:solidFill>
              <a:srgbClr val="FFFFFF"/>
            </a:solidFill>
            <a:ln w="12700" cap="rnd">
              <a:noFill/>
              <a:round/>
              <a:headEnd/>
              <a:tailEnd/>
            </a:ln>
          </p:spPr>
          <p:txBody>
            <a:bodyPr/>
            <a:lstStyle/>
            <a:p>
              <a:endParaRPr lang="en-GB"/>
            </a:p>
          </p:txBody>
        </p:sp>
        <p:sp>
          <p:nvSpPr>
            <p:cNvPr id="20724" name="Freeform 243"/>
            <p:cNvSpPr>
              <a:spLocks/>
            </p:cNvSpPr>
            <p:nvPr/>
          </p:nvSpPr>
          <p:spPr bwMode="auto">
            <a:xfrm>
              <a:off x="3650" y="2754"/>
              <a:ext cx="106" cy="22"/>
            </a:xfrm>
            <a:custGeom>
              <a:avLst/>
              <a:gdLst>
                <a:gd name="T0" fmla="*/ 105 w 106"/>
                <a:gd name="T1" fmla="*/ 21 h 22"/>
                <a:gd name="T2" fmla="*/ 56 w 106"/>
                <a:gd name="T3" fmla="*/ 3 h 22"/>
                <a:gd name="T4" fmla="*/ 52 w 106"/>
                <a:gd name="T5" fmla="*/ 3 h 22"/>
                <a:gd name="T6" fmla="*/ 50 w 106"/>
                <a:gd name="T7" fmla="*/ 3 h 22"/>
                <a:gd name="T8" fmla="*/ 47 w 106"/>
                <a:gd name="T9" fmla="*/ 0 h 22"/>
                <a:gd name="T10" fmla="*/ 44 w 106"/>
                <a:gd name="T11" fmla="*/ 1 h 22"/>
                <a:gd name="T12" fmla="*/ 40 w 106"/>
                <a:gd name="T13" fmla="*/ 1 h 22"/>
                <a:gd name="T14" fmla="*/ 39 w 106"/>
                <a:gd name="T15" fmla="*/ 1 h 22"/>
                <a:gd name="T16" fmla="*/ 36 w 106"/>
                <a:gd name="T17" fmla="*/ 1 h 22"/>
                <a:gd name="T18" fmla="*/ 0 w 106"/>
                <a:gd name="T19" fmla="*/ 16 h 22"/>
                <a:gd name="T20" fmla="*/ 36 w 106"/>
                <a:gd name="T21" fmla="*/ 7 h 22"/>
                <a:gd name="T22" fmla="*/ 38 w 106"/>
                <a:gd name="T23" fmla="*/ 6 h 22"/>
                <a:gd name="T24" fmla="*/ 40 w 106"/>
                <a:gd name="T25" fmla="*/ 6 h 22"/>
                <a:gd name="T26" fmla="*/ 43 w 106"/>
                <a:gd name="T27" fmla="*/ 4 h 22"/>
                <a:gd name="T28" fmla="*/ 47 w 106"/>
                <a:gd name="T29" fmla="*/ 4 h 22"/>
                <a:gd name="T30" fmla="*/ 51 w 106"/>
                <a:gd name="T31" fmla="*/ 6 h 22"/>
                <a:gd name="T32" fmla="*/ 54 w 106"/>
                <a:gd name="T33" fmla="*/ 6 h 22"/>
                <a:gd name="T34" fmla="*/ 58 w 106"/>
                <a:gd name="T35" fmla="*/ 7 h 22"/>
                <a:gd name="T36" fmla="*/ 105 w 106"/>
                <a:gd name="T37" fmla="*/ 21 h 22"/>
                <a:gd name="T38" fmla="*/ 105 w 106"/>
                <a:gd name="T39" fmla="*/ 21 h 2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6"/>
                <a:gd name="T61" fmla="*/ 0 h 22"/>
                <a:gd name="T62" fmla="*/ 106 w 106"/>
                <a:gd name="T63" fmla="*/ 22 h 2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6" h="22">
                  <a:moveTo>
                    <a:pt x="105" y="21"/>
                  </a:moveTo>
                  <a:lnTo>
                    <a:pt x="56" y="3"/>
                  </a:lnTo>
                  <a:lnTo>
                    <a:pt x="52" y="3"/>
                  </a:lnTo>
                  <a:lnTo>
                    <a:pt x="50" y="3"/>
                  </a:lnTo>
                  <a:lnTo>
                    <a:pt x="47" y="0"/>
                  </a:lnTo>
                  <a:lnTo>
                    <a:pt x="44" y="1"/>
                  </a:lnTo>
                  <a:lnTo>
                    <a:pt x="40" y="1"/>
                  </a:lnTo>
                  <a:lnTo>
                    <a:pt x="39" y="1"/>
                  </a:lnTo>
                  <a:lnTo>
                    <a:pt x="36" y="1"/>
                  </a:lnTo>
                  <a:lnTo>
                    <a:pt x="0" y="16"/>
                  </a:lnTo>
                  <a:lnTo>
                    <a:pt x="36" y="7"/>
                  </a:lnTo>
                  <a:lnTo>
                    <a:pt x="38" y="6"/>
                  </a:lnTo>
                  <a:lnTo>
                    <a:pt x="40" y="6"/>
                  </a:lnTo>
                  <a:lnTo>
                    <a:pt x="43" y="4"/>
                  </a:lnTo>
                  <a:lnTo>
                    <a:pt x="47" y="4"/>
                  </a:lnTo>
                  <a:lnTo>
                    <a:pt x="51" y="6"/>
                  </a:lnTo>
                  <a:lnTo>
                    <a:pt x="54" y="6"/>
                  </a:lnTo>
                  <a:lnTo>
                    <a:pt x="58" y="7"/>
                  </a:lnTo>
                  <a:lnTo>
                    <a:pt x="105" y="21"/>
                  </a:lnTo>
                </a:path>
              </a:pathLst>
            </a:custGeom>
            <a:noFill/>
            <a:ln w="12700" cap="rnd">
              <a:solidFill>
                <a:srgbClr val="FFFFFF"/>
              </a:solidFill>
              <a:round/>
              <a:headEnd/>
              <a:tailEnd/>
            </a:ln>
          </p:spPr>
          <p:txBody>
            <a:bodyPr/>
            <a:lstStyle/>
            <a:p>
              <a:endParaRPr lang="en-GB"/>
            </a:p>
          </p:txBody>
        </p:sp>
        <p:sp>
          <p:nvSpPr>
            <p:cNvPr id="20725" name="Freeform 244"/>
            <p:cNvSpPr>
              <a:spLocks/>
            </p:cNvSpPr>
            <p:nvPr/>
          </p:nvSpPr>
          <p:spPr bwMode="auto">
            <a:xfrm>
              <a:off x="3227" y="2729"/>
              <a:ext cx="159" cy="60"/>
            </a:xfrm>
            <a:custGeom>
              <a:avLst/>
              <a:gdLst>
                <a:gd name="T0" fmla="*/ 1 w 159"/>
                <a:gd name="T1" fmla="*/ 27 h 60"/>
                <a:gd name="T2" fmla="*/ 72 w 159"/>
                <a:gd name="T3" fmla="*/ 59 h 60"/>
                <a:gd name="T4" fmla="*/ 74 w 159"/>
                <a:gd name="T5" fmla="*/ 57 h 60"/>
                <a:gd name="T6" fmla="*/ 81 w 159"/>
                <a:gd name="T7" fmla="*/ 59 h 60"/>
                <a:gd name="T8" fmla="*/ 88 w 159"/>
                <a:gd name="T9" fmla="*/ 59 h 60"/>
                <a:gd name="T10" fmla="*/ 94 w 159"/>
                <a:gd name="T11" fmla="*/ 59 h 60"/>
                <a:gd name="T12" fmla="*/ 102 w 159"/>
                <a:gd name="T13" fmla="*/ 56 h 60"/>
                <a:gd name="T14" fmla="*/ 110 w 159"/>
                <a:gd name="T15" fmla="*/ 55 h 60"/>
                <a:gd name="T16" fmla="*/ 119 w 159"/>
                <a:gd name="T17" fmla="*/ 53 h 60"/>
                <a:gd name="T18" fmla="*/ 127 w 159"/>
                <a:gd name="T19" fmla="*/ 49 h 60"/>
                <a:gd name="T20" fmla="*/ 133 w 159"/>
                <a:gd name="T21" fmla="*/ 48 h 60"/>
                <a:gd name="T22" fmla="*/ 140 w 159"/>
                <a:gd name="T23" fmla="*/ 44 h 60"/>
                <a:gd name="T24" fmla="*/ 147 w 159"/>
                <a:gd name="T25" fmla="*/ 43 h 60"/>
                <a:gd name="T26" fmla="*/ 152 w 159"/>
                <a:gd name="T27" fmla="*/ 41 h 60"/>
                <a:gd name="T28" fmla="*/ 155 w 159"/>
                <a:gd name="T29" fmla="*/ 38 h 60"/>
                <a:gd name="T30" fmla="*/ 158 w 159"/>
                <a:gd name="T31" fmla="*/ 35 h 60"/>
                <a:gd name="T32" fmla="*/ 155 w 159"/>
                <a:gd name="T33" fmla="*/ 32 h 60"/>
                <a:gd name="T34" fmla="*/ 155 w 159"/>
                <a:gd name="T35" fmla="*/ 31 h 60"/>
                <a:gd name="T36" fmla="*/ 85 w 159"/>
                <a:gd name="T37" fmla="*/ 1 h 60"/>
                <a:gd name="T38" fmla="*/ 83 w 159"/>
                <a:gd name="T39" fmla="*/ 3 h 60"/>
                <a:gd name="T40" fmla="*/ 80 w 159"/>
                <a:gd name="T41" fmla="*/ 2 h 60"/>
                <a:gd name="T42" fmla="*/ 76 w 159"/>
                <a:gd name="T43" fmla="*/ 1 h 60"/>
                <a:gd name="T44" fmla="*/ 75 w 159"/>
                <a:gd name="T45" fmla="*/ 3 h 60"/>
                <a:gd name="T46" fmla="*/ 73 w 159"/>
                <a:gd name="T47" fmla="*/ 3 h 60"/>
                <a:gd name="T48" fmla="*/ 63 w 159"/>
                <a:gd name="T49" fmla="*/ 0 h 60"/>
                <a:gd name="T50" fmla="*/ 1 w 159"/>
                <a:gd name="T51" fmla="*/ 19 h 60"/>
                <a:gd name="T52" fmla="*/ 9 w 159"/>
                <a:gd name="T53" fmla="*/ 22 h 60"/>
                <a:gd name="T54" fmla="*/ 5 w 159"/>
                <a:gd name="T55" fmla="*/ 23 h 60"/>
                <a:gd name="T56" fmla="*/ 4 w 159"/>
                <a:gd name="T57" fmla="*/ 23 h 60"/>
                <a:gd name="T58" fmla="*/ 3 w 159"/>
                <a:gd name="T59" fmla="*/ 24 h 60"/>
                <a:gd name="T60" fmla="*/ 2 w 159"/>
                <a:gd name="T61" fmla="*/ 23 h 60"/>
                <a:gd name="T62" fmla="*/ 0 w 159"/>
                <a:gd name="T63" fmla="*/ 26 h 60"/>
                <a:gd name="T64" fmla="*/ 1 w 159"/>
                <a:gd name="T65" fmla="*/ 27 h 60"/>
                <a:gd name="T66" fmla="*/ 1 w 159"/>
                <a:gd name="T67" fmla="*/ 27 h 6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59"/>
                <a:gd name="T103" fmla="*/ 0 h 60"/>
                <a:gd name="T104" fmla="*/ 159 w 159"/>
                <a:gd name="T105" fmla="*/ 60 h 6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59" h="60">
                  <a:moveTo>
                    <a:pt x="1" y="27"/>
                  </a:moveTo>
                  <a:lnTo>
                    <a:pt x="72" y="59"/>
                  </a:lnTo>
                  <a:lnTo>
                    <a:pt x="74" y="57"/>
                  </a:lnTo>
                  <a:lnTo>
                    <a:pt x="81" y="59"/>
                  </a:lnTo>
                  <a:lnTo>
                    <a:pt x="88" y="59"/>
                  </a:lnTo>
                  <a:lnTo>
                    <a:pt x="94" y="59"/>
                  </a:lnTo>
                  <a:lnTo>
                    <a:pt x="102" y="56"/>
                  </a:lnTo>
                  <a:lnTo>
                    <a:pt x="110" y="55"/>
                  </a:lnTo>
                  <a:lnTo>
                    <a:pt x="119" y="53"/>
                  </a:lnTo>
                  <a:lnTo>
                    <a:pt x="127" y="49"/>
                  </a:lnTo>
                  <a:lnTo>
                    <a:pt x="133" y="48"/>
                  </a:lnTo>
                  <a:lnTo>
                    <a:pt x="140" y="44"/>
                  </a:lnTo>
                  <a:lnTo>
                    <a:pt x="147" y="43"/>
                  </a:lnTo>
                  <a:lnTo>
                    <a:pt x="152" y="41"/>
                  </a:lnTo>
                  <a:lnTo>
                    <a:pt x="155" y="38"/>
                  </a:lnTo>
                  <a:lnTo>
                    <a:pt x="158" y="35"/>
                  </a:lnTo>
                  <a:lnTo>
                    <a:pt x="155" y="32"/>
                  </a:lnTo>
                  <a:lnTo>
                    <a:pt x="155" y="31"/>
                  </a:lnTo>
                  <a:lnTo>
                    <a:pt x="85" y="1"/>
                  </a:lnTo>
                  <a:lnTo>
                    <a:pt x="83" y="3"/>
                  </a:lnTo>
                  <a:lnTo>
                    <a:pt x="80" y="2"/>
                  </a:lnTo>
                  <a:lnTo>
                    <a:pt x="76" y="1"/>
                  </a:lnTo>
                  <a:lnTo>
                    <a:pt x="75" y="3"/>
                  </a:lnTo>
                  <a:lnTo>
                    <a:pt x="73" y="3"/>
                  </a:lnTo>
                  <a:lnTo>
                    <a:pt x="63" y="0"/>
                  </a:lnTo>
                  <a:lnTo>
                    <a:pt x="1" y="19"/>
                  </a:lnTo>
                  <a:lnTo>
                    <a:pt x="9" y="22"/>
                  </a:lnTo>
                  <a:lnTo>
                    <a:pt x="5" y="23"/>
                  </a:lnTo>
                  <a:lnTo>
                    <a:pt x="4" y="23"/>
                  </a:lnTo>
                  <a:lnTo>
                    <a:pt x="3" y="24"/>
                  </a:lnTo>
                  <a:lnTo>
                    <a:pt x="2" y="23"/>
                  </a:lnTo>
                  <a:lnTo>
                    <a:pt x="0" y="26"/>
                  </a:lnTo>
                  <a:lnTo>
                    <a:pt x="1" y="27"/>
                  </a:lnTo>
                </a:path>
              </a:pathLst>
            </a:custGeom>
            <a:solidFill>
              <a:srgbClr val="000000"/>
            </a:solidFill>
            <a:ln w="12700" cap="rnd">
              <a:noFill/>
              <a:round/>
              <a:headEnd/>
              <a:tailEnd/>
            </a:ln>
          </p:spPr>
          <p:txBody>
            <a:bodyPr/>
            <a:lstStyle/>
            <a:p>
              <a:endParaRPr lang="en-GB"/>
            </a:p>
          </p:txBody>
        </p:sp>
        <p:sp>
          <p:nvSpPr>
            <p:cNvPr id="20726" name="Freeform 245"/>
            <p:cNvSpPr>
              <a:spLocks/>
            </p:cNvSpPr>
            <p:nvPr/>
          </p:nvSpPr>
          <p:spPr bwMode="auto">
            <a:xfrm>
              <a:off x="3227" y="2729"/>
              <a:ext cx="159" cy="60"/>
            </a:xfrm>
            <a:custGeom>
              <a:avLst/>
              <a:gdLst>
                <a:gd name="T0" fmla="*/ 1 w 159"/>
                <a:gd name="T1" fmla="*/ 27 h 60"/>
                <a:gd name="T2" fmla="*/ 72 w 159"/>
                <a:gd name="T3" fmla="*/ 59 h 60"/>
                <a:gd name="T4" fmla="*/ 74 w 159"/>
                <a:gd name="T5" fmla="*/ 57 h 60"/>
                <a:gd name="T6" fmla="*/ 81 w 159"/>
                <a:gd name="T7" fmla="*/ 59 h 60"/>
                <a:gd name="T8" fmla="*/ 88 w 159"/>
                <a:gd name="T9" fmla="*/ 59 h 60"/>
                <a:gd name="T10" fmla="*/ 94 w 159"/>
                <a:gd name="T11" fmla="*/ 59 h 60"/>
                <a:gd name="T12" fmla="*/ 102 w 159"/>
                <a:gd name="T13" fmla="*/ 56 h 60"/>
                <a:gd name="T14" fmla="*/ 110 w 159"/>
                <a:gd name="T15" fmla="*/ 55 h 60"/>
                <a:gd name="T16" fmla="*/ 119 w 159"/>
                <a:gd name="T17" fmla="*/ 53 h 60"/>
                <a:gd name="T18" fmla="*/ 127 w 159"/>
                <a:gd name="T19" fmla="*/ 49 h 60"/>
                <a:gd name="T20" fmla="*/ 133 w 159"/>
                <a:gd name="T21" fmla="*/ 48 h 60"/>
                <a:gd name="T22" fmla="*/ 140 w 159"/>
                <a:gd name="T23" fmla="*/ 44 h 60"/>
                <a:gd name="T24" fmla="*/ 147 w 159"/>
                <a:gd name="T25" fmla="*/ 43 h 60"/>
                <a:gd name="T26" fmla="*/ 152 w 159"/>
                <a:gd name="T27" fmla="*/ 41 h 60"/>
                <a:gd name="T28" fmla="*/ 155 w 159"/>
                <a:gd name="T29" fmla="*/ 38 h 60"/>
                <a:gd name="T30" fmla="*/ 158 w 159"/>
                <a:gd name="T31" fmla="*/ 35 h 60"/>
                <a:gd name="T32" fmla="*/ 155 w 159"/>
                <a:gd name="T33" fmla="*/ 32 h 60"/>
                <a:gd name="T34" fmla="*/ 155 w 159"/>
                <a:gd name="T35" fmla="*/ 31 h 60"/>
                <a:gd name="T36" fmla="*/ 85 w 159"/>
                <a:gd name="T37" fmla="*/ 1 h 60"/>
                <a:gd name="T38" fmla="*/ 83 w 159"/>
                <a:gd name="T39" fmla="*/ 3 h 60"/>
                <a:gd name="T40" fmla="*/ 80 w 159"/>
                <a:gd name="T41" fmla="*/ 2 h 60"/>
                <a:gd name="T42" fmla="*/ 76 w 159"/>
                <a:gd name="T43" fmla="*/ 1 h 60"/>
                <a:gd name="T44" fmla="*/ 75 w 159"/>
                <a:gd name="T45" fmla="*/ 3 h 60"/>
                <a:gd name="T46" fmla="*/ 73 w 159"/>
                <a:gd name="T47" fmla="*/ 3 h 60"/>
                <a:gd name="T48" fmla="*/ 63 w 159"/>
                <a:gd name="T49" fmla="*/ 0 h 60"/>
                <a:gd name="T50" fmla="*/ 1 w 159"/>
                <a:gd name="T51" fmla="*/ 19 h 60"/>
                <a:gd name="T52" fmla="*/ 9 w 159"/>
                <a:gd name="T53" fmla="*/ 22 h 60"/>
                <a:gd name="T54" fmla="*/ 5 w 159"/>
                <a:gd name="T55" fmla="*/ 23 h 60"/>
                <a:gd name="T56" fmla="*/ 4 w 159"/>
                <a:gd name="T57" fmla="*/ 23 h 60"/>
                <a:gd name="T58" fmla="*/ 3 w 159"/>
                <a:gd name="T59" fmla="*/ 24 h 60"/>
                <a:gd name="T60" fmla="*/ 2 w 159"/>
                <a:gd name="T61" fmla="*/ 23 h 60"/>
                <a:gd name="T62" fmla="*/ 0 w 159"/>
                <a:gd name="T63" fmla="*/ 26 h 60"/>
                <a:gd name="T64" fmla="*/ 1 w 159"/>
                <a:gd name="T65" fmla="*/ 27 h 60"/>
                <a:gd name="T66" fmla="*/ 1 w 159"/>
                <a:gd name="T67" fmla="*/ 27 h 6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59"/>
                <a:gd name="T103" fmla="*/ 0 h 60"/>
                <a:gd name="T104" fmla="*/ 159 w 159"/>
                <a:gd name="T105" fmla="*/ 60 h 6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59" h="60">
                  <a:moveTo>
                    <a:pt x="1" y="27"/>
                  </a:moveTo>
                  <a:lnTo>
                    <a:pt x="72" y="59"/>
                  </a:lnTo>
                  <a:lnTo>
                    <a:pt x="74" y="57"/>
                  </a:lnTo>
                  <a:lnTo>
                    <a:pt x="81" y="59"/>
                  </a:lnTo>
                  <a:lnTo>
                    <a:pt x="88" y="59"/>
                  </a:lnTo>
                  <a:lnTo>
                    <a:pt x="94" y="59"/>
                  </a:lnTo>
                  <a:lnTo>
                    <a:pt x="102" y="56"/>
                  </a:lnTo>
                  <a:lnTo>
                    <a:pt x="110" y="55"/>
                  </a:lnTo>
                  <a:lnTo>
                    <a:pt x="119" y="53"/>
                  </a:lnTo>
                  <a:lnTo>
                    <a:pt x="127" y="49"/>
                  </a:lnTo>
                  <a:lnTo>
                    <a:pt x="133" y="48"/>
                  </a:lnTo>
                  <a:lnTo>
                    <a:pt x="140" y="44"/>
                  </a:lnTo>
                  <a:lnTo>
                    <a:pt x="147" y="43"/>
                  </a:lnTo>
                  <a:lnTo>
                    <a:pt x="152" y="41"/>
                  </a:lnTo>
                  <a:lnTo>
                    <a:pt x="155" y="38"/>
                  </a:lnTo>
                  <a:lnTo>
                    <a:pt x="158" y="35"/>
                  </a:lnTo>
                  <a:lnTo>
                    <a:pt x="155" y="32"/>
                  </a:lnTo>
                  <a:lnTo>
                    <a:pt x="155" y="31"/>
                  </a:lnTo>
                  <a:lnTo>
                    <a:pt x="85" y="1"/>
                  </a:lnTo>
                  <a:lnTo>
                    <a:pt x="83" y="3"/>
                  </a:lnTo>
                  <a:lnTo>
                    <a:pt x="80" y="2"/>
                  </a:lnTo>
                  <a:lnTo>
                    <a:pt x="76" y="1"/>
                  </a:lnTo>
                  <a:lnTo>
                    <a:pt x="75" y="3"/>
                  </a:lnTo>
                  <a:lnTo>
                    <a:pt x="73" y="3"/>
                  </a:lnTo>
                  <a:lnTo>
                    <a:pt x="63" y="0"/>
                  </a:lnTo>
                  <a:lnTo>
                    <a:pt x="1" y="19"/>
                  </a:lnTo>
                  <a:lnTo>
                    <a:pt x="9" y="22"/>
                  </a:lnTo>
                  <a:lnTo>
                    <a:pt x="5" y="23"/>
                  </a:lnTo>
                  <a:lnTo>
                    <a:pt x="4" y="23"/>
                  </a:lnTo>
                  <a:lnTo>
                    <a:pt x="3" y="24"/>
                  </a:lnTo>
                  <a:lnTo>
                    <a:pt x="2" y="23"/>
                  </a:lnTo>
                  <a:lnTo>
                    <a:pt x="0" y="26"/>
                  </a:lnTo>
                  <a:lnTo>
                    <a:pt x="1" y="27"/>
                  </a:lnTo>
                </a:path>
              </a:pathLst>
            </a:custGeom>
            <a:noFill/>
            <a:ln w="12700" cap="rnd">
              <a:solidFill>
                <a:srgbClr val="000000"/>
              </a:solidFill>
              <a:round/>
              <a:headEnd/>
              <a:tailEnd/>
            </a:ln>
          </p:spPr>
          <p:txBody>
            <a:bodyPr/>
            <a:lstStyle/>
            <a:p>
              <a:endParaRPr lang="en-GB"/>
            </a:p>
          </p:txBody>
        </p:sp>
        <p:sp>
          <p:nvSpPr>
            <p:cNvPr id="20727" name="Freeform 246"/>
            <p:cNvSpPr>
              <a:spLocks/>
            </p:cNvSpPr>
            <p:nvPr/>
          </p:nvSpPr>
          <p:spPr bwMode="auto">
            <a:xfrm>
              <a:off x="3233" y="2734"/>
              <a:ext cx="129" cy="43"/>
            </a:xfrm>
            <a:custGeom>
              <a:avLst/>
              <a:gdLst>
                <a:gd name="T0" fmla="*/ 0 w 129"/>
                <a:gd name="T1" fmla="*/ 34 h 43"/>
                <a:gd name="T2" fmla="*/ 0 w 129"/>
                <a:gd name="T3" fmla="*/ 32 h 43"/>
                <a:gd name="T4" fmla="*/ 1 w 129"/>
                <a:gd name="T5" fmla="*/ 30 h 43"/>
                <a:gd name="T6" fmla="*/ 3 w 129"/>
                <a:gd name="T7" fmla="*/ 30 h 43"/>
                <a:gd name="T8" fmla="*/ 5 w 129"/>
                <a:gd name="T9" fmla="*/ 30 h 43"/>
                <a:gd name="T10" fmla="*/ 6 w 129"/>
                <a:gd name="T11" fmla="*/ 28 h 43"/>
                <a:gd name="T12" fmla="*/ 8 w 129"/>
                <a:gd name="T13" fmla="*/ 27 h 43"/>
                <a:gd name="T14" fmla="*/ 10 w 129"/>
                <a:gd name="T15" fmla="*/ 28 h 43"/>
                <a:gd name="T16" fmla="*/ 95 w 129"/>
                <a:gd name="T17" fmla="*/ 2 h 43"/>
                <a:gd name="T18" fmla="*/ 91 w 129"/>
                <a:gd name="T19" fmla="*/ 2 h 43"/>
                <a:gd name="T20" fmla="*/ 94 w 129"/>
                <a:gd name="T21" fmla="*/ 0 h 43"/>
                <a:gd name="T22" fmla="*/ 95 w 129"/>
                <a:gd name="T23" fmla="*/ 1 h 43"/>
                <a:gd name="T24" fmla="*/ 98 w 129"/>
                <a:gd name="T25" fmla="*/ 0 h 43"/>
                <a:gd name="T26" fmla="*/ 101 w 129"/>
                <a:gd name="T27" fmla="*/ 0 h 43"/>
                <a:gd name="T28" fmla="*/ 103 w 129"/>
                <a:gd name="T29" fmla="*/ 0 h 43"/>
                <a:gd name="T30" fmla="*/ 107 w 129"/>
                <a:gd name="T31" fmla="*/ 0 h 43"/>
                <a:gd name="T32" fmla="*/ 108 w 129"/>
                <a:gd name="T33" fmla="*/ 0 h 43"/>
                <a:gd name="T34" fmla="*/ 128 w 129"/>
                <a:gd name="T35" fmla="*/ 7 h 43"/>
                <a:gd name="T36" fmla="*/ 126 w 129"/>
                <a:gd name="T37" fmla="*/ 11 h 43"/>
                <a:gd name="T38" fmla="*/ 124 w 129"/>
                <a:gd name="T39" fmla="*/ 14 h 43"/>
                <a:gd name="T40" fmla="*/ 118 w 129"/>
                <a:gd name="T41" fmla="*/ 15 h 43"/>
                <a:gd name="T42" fmla="*/ 111 w 129"/>
                <a:gd name="T43" fmla="*/ 18 h 43"/>
                <a:gd name="T44" fmla="*/ 102 w 129"/>
                <a:gd name="T45" fmla="*/ 22 h 43"/>
                <a:gd name="T46" fmla="*/ 94 w 129"/>
                <a:gd name="T47" fmla="*/ 24 h 43"/>
                <a:gd name="T48" fmla="*/ 82 w 129"/>
                <a:gd name="T49" fmla="*/ 27 h 43"/>
                <a:gd name="T50" fmla="*/ 72 w 129"/>
                <a:gd name="T51" fmla="*/ 31 h 43"/>
                <a:gd name="T52" fmla="*/ 61 w 129"/>
                <a:gd name="T53" fmla="*/ 34 h 43"/>
                <a:gd name="T54" fmla="*/ 52 w 129"/>
                <a:gd name="T55" fmla="*/ 36 h 43"/>
                <a:gd name="T56" fmla="*/ 41 w 129"/>
                <a:gd name="T57" fmla="*/ 40 h 43"/>
                <a:gd name="T58" fmla="*/ 33 w 129"/>
                <a:gd name="T59" fmla="*/ 40 h 43"/>
                <a:gd name="T60" fmla="*/ 26 w 129"/>
                <a:gd name="T61" fmla="*/ 42 h 43"/>
                <a:gd name="T62" fmla="*/ 22 w 129"/>
                <a:gd name="T63" fmla="*/ 42 h 43"/>
                <a:gd name="T64" fmla="*/ 18 w 129"/>
                <a:gd name="T65" fmla="*/ 42 h 43"/>
                <a:gd name="T66" fmla="*/ 0 w 129"/>
                <a:gd name="T67" fmla="*/ 34 h 43"/>
                <a:gd name="T68" fmla="*/ 0 w 129"/>
                <a:gd name="T69" fmla="*/ 34 h 4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9"/>
                <a:gd name="T106" fmla="*/ 0 h 43"/>
                <a:gd name="T107" fmla="*/ 129 w 129"/>
                <a:gd name="T108" fmla="*/ 43 h 4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9" h="43">
                  <a:moveTo>
                    <a:pt x="0" y="34"/>
                  </a:moveTo>
                  <a:lnTo>
                    <a:pt x="0" y="32"/>
                  </a:lnTo>
                  <a:lnTo>
                    <a:pt x="1" y="30"/>
                  </a:lnTo>
                  <a:lnTo>
                    <a:pt x="3" y="30"/>
                  </a:lnTo>
                  <a:lnTo>
                    <a:pt x="5" y="30"/>
                  </a:lnTo>
                  <a:lnTo>
                    <a:pt x="6" y="28"/>
                  </a:lnTo>
                  <a:lnTo>
                    <a:pt x="8" y="27"/>
                  </a:lnTo>
                  <a:lnTo>
                    <a:pt x="10" y="28"/>
                  </a:lnTo>
                  <a:lnTo>
                    <a:pt x="95" y="2"/>
                  </a:lnTo>
                  <a:lnTo>
                    <a:pt x="91" y="2"/>
                  </a:lnTo>
                  <a:lnTo>
                    <a:pt x="94" y="0"/>
                  </a:lnTo>
                  <a:lnTo>
                    <a:pt x="95" y="1"/>
                  </a:lnTo>
                  <a:lnTo>
                    <a:pt x="98" y="0"/>
                  </a:lnTo>
                  <a:lnTo>
                    <a:pt x="101" y="0"/>
                  </a:lnTo>
                  <a:lnTo>
                    <a:pt x="103" y="0"/>
                  </a:lnTo>
                  <a:lnTo>
                    <a:pt x="107" y="0"/>
                  </a:lnTo>
                  <a:lnTo>
                    <a:pt x="108" y="0"/>
                  </a:lnTo>
                  <a:lnTo>
                    <a:pt x="128" y="7"/>
                  </a:lnTo>
                  <a:lnTo>
                    <a:pt x="126" y="11"/>
                  </a:lnTo>
                  <a:lnTo>
                    <a:pt x="124" y="14"/>
                  </a:lnTo>
                  <a:lnTo>
                    <a:pt x="118" y="15"/>
                  </a:lnTo>
                  <a:lnTo>
                    <a:pt x="111" y="18"/>
                  </a:lnTo>
                  <a:lnTo>
                    <a:pt x="102" y="22"/>
                  </a:lnTo>
                  <a:lnTo>
                    <a:pt x="94" y="24"/>
                  </a:lnTo>
                  <a:lnTo>
                    <a:pt x="82" y="27"/>
                  </a:lnTo>
                  <a:lnTo>
                    <a:pt x="72" y="31"/>
                  </a:lnTo>
                  <a:lnTo>
                    <a:pt x="61" y="34"/>
                  </a:lnTo>
                  <a:lnTo>
                    <a:pt x="52" y="36"/>
                  </a:lnTo>
                  <a:lnTo>
                    <a:pt x="41" y="40"/>
                  </a:lnTo>
                  <a:lnTo>
                    <a:pt x="33" y="40"/>
                  </a:lnTo>
                  <a:lnTo>
                    <a:pt x="26" y="42"/>
                  </a:lnTo>
                  <a:lnTo>
                    <a:pt x="22" y="42"/>
                  </a:lnTo>
                  <a:lnTo>
                    <a:pt x="18" y="42"/>
                  </a:lnTo>
                  <a:lnTo>
                    <a:pt x="0" y="34"/>
                  </a:lnTo>
                </a:path>
              </a:pathLst>
            </a:custGeom>
            <a:solidFill>
              <a:srgbClr val="ABABAB"/>
            </a:solidFill>
            <a:ln w="12700" cap="rnd">
              <a:noFill/>
              <a:round/>
              <a:headEnd/>
              <a:tailEnd/>
            </a:ln>
          </p:spPr>
          <p:txBody>
            <a:bodyPr/>
            <a:lstStyle/>
            <a:p>
              <a:endParaRPr lang="en-GB"/>
            </a:p>
          </p:txBody>
        </p:sp>
        <p:sp>
          <p:nvSpPr>
            <p:cNvPr id="20728" name="Freeform 247"/>
            <p:cNvSpPr>
              <a:spLocks/>
            </p:cNvSpPr>
            <p:nvPr/>
          </p:nvSpPr>
          <p:spPr bwMode="auto">
            <a:xfrm>
              <a:off x="3233" y="2734"/>
              <a:ext cx="129" cy="43"/>
            </a:xfrm>
            <a:custGeom>
              <a:avLst/>
              <a:gdLst>
                <a:gd name="T0" fmla="*/ 0 w 129"/>
                <a:gd name="T1" fmla="*/ 34 h 43"/>
                <a:gd name="T2" fmla="*/ 0 w 129"/>
                <a:gd name="T3" fmla="*/ 32 h 43"/>
                <a:gd name="T4" fmla="*/ 1 w 129"/>
                <a:gd name="T5" fmla="*/ 30 h 43"/>
                <a:gd name="T6" fmla="*/ 3 w 129"/>
                <a:gd name="T7" fmla="*/ 30 h 43"/>
                <a:gd name="T8" fmla="*/ 5 w 129"/>
                <a:gd name="T9" fmla="*/ 30 h 43"/>
                <a:gd name="T10" fmla="*/ 6 w 129"/>
                <a:gd name="T11" fmla="*/ 28 h 43"/>
                <a:gd name="T12" fmla="*/ 8 w 129"/>
                <a:gd name="T13" fmla="*/ 27 h 43"/>
                <a:gd name="T14" fmla="*/ 10 w 129"/>
                <a:gd name="T15" fmla="*/ 28 h 43"/>
                <a:gd name="T16" fmla="*/ 95 w 129"/>
                <a:gd name="T17" fmla="*/ 2 h 43"/>
                <a:gd name="T18" fmla="*/ 91 w 129"/>
                <a:gd name="T19" fmla="*/ 2 h 43"/>
                <a:gd name="T20" fmla="*/ 94 w 129"/>
                <a:gd name="T21" fmla="*/ 0 h 43"/>
                <a:gd name="T22" fmla="*/ 95 w 129"/>
                <a:gd name="T23" fmla="*/ 1 h 43"/>
                <a:gd name="T24" fmla="*/ 98 w 129"/>
                <a:gd name="T25" fmla="*/ 0 h 43"/>
                <a:gd name="T26" fmla="*/ 101 w 129"/>
                <a:gd name="T27" fmla="*/ 0 h 43"/>
                <a:gd name="T28" fmla="*/ 103 w 129"/>
                <a:gd name="T29" fmla="*/ 0 h 43"/>
                <a:gd name="T30" fmla="*/ 107 w 129"/>
                <a:gd name="T31" fmla="*/ 0 h 43"/>
                <a:gd name="T32" fmla="*/ 108 w 129"/>
                <a:gd name="T33" fmla="*/ 0 h 43"/>
                <a:gd name="T34" fmla="*/ 128 w 129"/>
                <a:gd name="T35" fmla="*/ 7 h 43"/>
                <a:gd name="T36" fmla="*/ 126 w 129"/>
                <a:gd name="T37" fmla="*/ 11 h 43"/>
                <a:gd name="T38" fmla="*/ 124 w 129"/>
                <a:gd name="T39" fmla="*/ 14 h 43"/>
                <a:gd name="T40" fmla="*/ 118 w 129"/>
                <a:gd name="T41" fmla="*/ 15 h 43"/>
                <a:gd name="T42" fmla="*/ 111 w 129"/>
                <a:gd name="T43" fmla="*/ 18 h 43"/>
                <a:gd name="T44" fmla="*/ 102 w 129"/>
                <a:gd name="T45" fmla="*/ 22 h 43"/>
                <a:gd name="T46" fmla="*/ 94 w 129"/>
                <a:gd name="T47" fmla="*/ 24 h 43"/>
                <a:gd name="T48" fmla="*/ 82 w 129"/>
                <a:gd name="T49" fmla="*/ 27 h 43"/>
                <a:gd name="T50" fmla="*/ 72 w 129"/>
                <a:gd name="T51" fmla="*/ 31 h 43"/>
                <a:gd name="T52" fmla="*/ 61 w 129"/>
                <a:gd name="T53" fmla="*/ 34 h 43"/>
                <a:gd name="T54" fmla="*/ 52 w 129"/>
                <a:gd name="T55" fmla="*/ 36 h 43"/>
                <a:gd name="T56" fmla="*/ 41 w 129"/>
                <a:gd name="T57" fmla="*/ 40 h 43"/>
                <a:gd name="T58" fmla="*/ 33 w 129"/>
                <a:gd name="T59" fmla="*/ 40 h 43"/>
                <a:gd name="T60" fmla="*/ 26 w 129"/>
                <a:gd name="T61" fmla="*/ 42 h 43"/>
                <a:gd name="T62" fmla="*/ 22 w 129"/>
                <a:gd name="T63" fmla="*/ 42 h 43"/>
                <a:gd name="T64" fmla="*/ 18 w 129"/>
                <a:gd name="T65" fmla="*/ 42 h 43"/>
                <a:gd name="T66" fmla="*/ 0 w 129"/>
                <a:gd name="T67" fmla="*/ 34 h 43"/>
                <a:gd name="T68" fmla="*/ 0 w 129"/>
                <a:gd name="T69" fmla="*/ 34 h 4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29"/>
                <a:gd name="T106" fmla="*/ 0 h 43"/>
                <a:gd name="T107" fmla="*/ 129 w 129"/>
                <a:gd name="T108" fmla="*/ 43 h 43"/>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29" h="43">
                  <a:moveTo>
                    <a:pt x="0" y="34"/>
                  </a:moveTo>
                  <a:lnTo>
                    <a:pt x="0" y="32"/>
                  </a:lnTo>
                  <a:lnTo>
                    <a:pt x="1" y="30"/>
                  </a:lnTo>
                  <a:lnTo>
                    <a:pt x="3" y="30"/>
                  </a:lnTo>
                  <a:lnTo>
                    <a:pt x="5" y="30"/>
                  </a:lnTo>
                  <a:lnTo>
                    <a:pt x="6" y="28"/>
                  </a:lnTo>
                  <a:lnTo>
                    <a:pt x="8" y="27"/>
                  </a:lnTo>
                  <a:lnTo>
                    <a:pt x="10" y="28"/>
                  </a:lnTo>
                  <a:lnTo>
                    <a:pt x="95" y="2"/>
                  </a:lnTo>
                  <a:lnTo>
                    <a:pt x="91" y="2"/>
                  </a:lnTo>
                  <a:lnTo>
                    <a:pt x="94" y="0"/>
                  </a:lnTo>
                  <a:lnTo>
                    <a:pt x="95" y="1"/>
                  </a:lnTo>
                  <a:lnTo>
                    <a:pt x="98" y="0"/>
                  </a:lnTo>
                  <a:lnTo>
                    <a:pt x="101" y="0"/>
                  </a:lnTo>
                  <a:lnTo>
                    <a:pt x="103" y="0"/>
                  </a:lnTo>
                  <a:lnTo>
                    <a:pt x="107" y="0"/>
                  </a:lnTo>
                  <a:lnTo>
                    <a:pt x="108" y="0"/>
                  </a:lnTo>
                  <a:lnTo>
                    <a:pt x="128" y="7"/>
                  </a:lnTo>
                  <a:lnTo>
                    <a:pt x="126" y="11"/>
                  </a:lnTo>
                  <a:lnTo>
                    <a:pt x="124" y="14"/>
                  </a:lnTo>
                  <a:lnTo>
                    <a:pt x="118" y="15"/>
                  </a:lnTo>
                  <a:lnTo>
                    <a:pt x="111" y="18"/>
                  </a:lnTo>
                  <a:lnTo>
                    <a:pt x="102" y="22"/>
                  </a:lnTo>
                  <a:lnTo>
                    <a:pt x="94" y="24"/>
                  </a:lnTo>
                  <a:lnTo>
                    <a:pt x="82" y="27"/>
                  </a:lnTo>
                  <a:lnTo>
                    <a:pt x="72" y="31"/>
                  </a:lnTo>
                  <a:lnTo>
                    <a:pt x="61" y="34"/>
                  </a:lnTo>
                  <a:lnTo>
                    <a:pt x="52" y="36"/>
                  </a:lnTo>
                  <a:lnTo>
                    <a:pt x="41" y="40"/>
                  </a:lnTo>
                  <a:lnTo>
                    <a:pt x="33" y="40"/>
                  </a:lnTo>
                  <a:lnTo>
                    <a:pt x="26" y="42"/>
                  </a:lnTo>
                  <a:lnTo>
                    <a:pt x="22" y="42"/>
                  </a:lnTo>
                  <a:lnTo>
                    <a:pt x="18" y="42"/>
                  </a:lnTo>
                  <a:lnTo>
                    <a:pt x="0" y="34"/>
                  </a:lnTo>
                </a:path>
              </a:pathLst>
            </a:custGeom>
            <a:noFill/>
            <a:ln w="12700" cap="rnd">
              <a:solidFill>
                <a:srgbClr val="000000"/>
              </a:solidFill>
              <a:round/>
              <a:headEnd/>
              <a:tailEnd/>
            </a:ln>
          </p:spPr>
          <p:txBody>
            <a:bodyPr/>
            <a:lstStyle/>
            <a:p>
              <a:endParaRPr lang="en-GB"/>
            </a:p>
          </p:txBody>
        </p:sp>
        <p:sp>
          <p:nvSpPr>
            <p:cNvPr id="20729" name="Freeform 248"/>
            <p:cNvSpPr>
              <a:spLocks/>
            </p:cNvSpPr>
            <p:nvPr/>
          </p:nvSpPr>
          <p:spPr bwMode="auto">
            <a:xfrm>
              <a:off x="3382" y="2796"/>
              <a:ext cx="129" cy="44"/>
            </a:xfrm>
            <a:custGeom>
              <a:avLst/>
              <a:gdLst>
                <a:gd name="T0" fmla="*/ 0 w 129"/>
                <a:gd name="T1" fmla="*/ 35 h 44"/>
                <a:gd name="T2" fmla="*/ 1 w 129"/>
                <a:gd name="T3" fmla="*/ 33 h 44"/>
                <a:gd name="T4" fmla="*/ 2 w 129"/>
                <a:gd name="T5" fmla="*/ 32 h 44"/>
                <a:gd name="T6" fmla="*/ 4 w 129"/>
                <a:gd name="T7" fmla="*/ 32 h 44"/>
                <a:gd name="T8" fmla="*/ 8 w 129"/>
                <a:gd name="T9" fmla="*/ 31 h 44"/>
                <a:gd name="T10" fmla="*/ 11 w 129"/>
                <a:gd name="T11" fmla="*/ 29 h 44"/>
                <a:gd name="T12" fmla="*/ 17 w 129"/>
                <a:gd name="T13" fmla="*/ 26 h 44"/>
                <a:gd name="T14" fmla="*/ 20 w 129"/>
                <a:gd name="T15" fmla="*/ 27 h 44"/>
                <a:gd name="T16" fmla="*/ 23 w 129"/>
                <a:gd name="T17" fmla="*/ 24 h 44"/>
                <a:gd name="T18" fmla="*/ 27 w 129"/>
                <a:gd name="T19" fmla="*/ 23 h 44"/>
                <a:gd name="T20" fmla="*/ 32 w 129"/>
                <a:gd name="T21" fmla="*/ 23 h 44"/>
                <a:gd name="T22" fmla="*/ 38 w 129"/>
                <a:gd name="T23" fmla="*/ 20 h 44"/>
                <a:gd name="T24" fmla="*/ 41 w 129"/>
                <a:gd name="T25" fmla="*/ 18 h 44"/>
                <a:gd name="T26" fmla="*/ 45 w 129"/>
                <a:gd name="T27" fmla="*/ 18 h 44"/>
                <a:gd name="T28" fmla="*/ 47 w 129"/>
                <a:gd name="T29" fmla="*/ 15 h 44"/>
                <a:gd name="T30" fmla="*/ 48 w 129"/>
                <a:gd name="T31" fmla="*/ 15 h 44"/>
                <a:gd name="T32" fmla="*/ 50 w 129"/>
                <a:gd name="T33" fmla="*/ 15 h 44"/>
                <a:gd name="T34" fmla="*/ 53 w 129"/>
                <a:gd name="T35" fmla="*/ 14 h 44"/>
                <a:gd name="T36" fmla="*/ 58 w 129"/>
                <a:gd name="T37" fmla="*/ 13 h 44"/>
                <a:gd name="T38" fmla="*/ 61 w 129"/>
                <a:gd name="T39" fmla="*/ 13 h 44"/>
                <a:gd name="T40" fmla="*/ 66 w 129"/>
                <a:gd name="T41" fmla="*/ 10 h 44"/>
                <a:gd name="T42" fmla="*/ 72 w 129"/>
                <a:gd name="T43" fmla="*/ 9 h 44"/>
                <a:gd name="T44" fmla="*/ 75 w 129"/>
                <a:gd name="T45" fmla="*/ 7 h 44"/>
                <a:gd name="T46" fmla="*/ 82 w 129"/>
                <a:gd name="T47" fmla="*/ 6 h 44"/>
                <a:gd name="T48" fmla="*/ 87 w 129"/>
                <a:gd name="T49" fmla="*/ 5 h 44"/>
                <a:gd name="T50" fmla="*/ 90 w 129"/>
                <a:gd name="T51" fmla="*/ 3 h 44"/>
                <a:gd name="T52" fmla="*/ 95 w 129"/>
                <a:gd name="T53" fmla="*/ 2 h 44"/>
                <a:gd name="T54" fmla="*/ 100 w 129"/>
                <a:gd name="T55" fmla="*/ 1 h 44"/>
                <a:gd name="T56" fmla="*/ 102 w 129"/>
                <a:gd name="T57" fmla="*/ 1 h 44"/>
                <a:gd name="T58" fmla="*/ 105 w 129"/>
                <a:gd name="T59" fmla="*/ 1 h 44"/>
                <a:gd name="T60" fmla="*/ 108 w 129"/>
                <a:gd name="T61" fmla="*/ 0 h 44"/>
                <a:gd name="T62" fmla="*/ 128 w 129"/>
                <a:gd name="T63" fmla="*/ 7 h 44"/>
                <a:gd name="T64" fmla="*/ 128 w 129"/>
                <a:gd name="T65" fmla="*/ 9 h 44"/>
                <a:gd name="T66" fmla="*/ 128 w 129"/>
                <a:gd name="T67" fmla="*/ 11 h 44"/>
                <a:gd name="T68" fmla="*/ 123 w 129"/>
                <a:gd name="T69" fmla="*/ 13 h 44"/>
                <a:gd name="T70" fmla="*/ 117 w 129"/>
                <a:gd name="T71" fmla="*/ 16 h 44"/>
                <a:gd name="T72" fmla="*/ 110 w 129"/>
                <a:gd name="T73" fmla="*/ 20 h 44"/>
                <a:gd name="T74" fmla="*/ 101 w 129"/>
                <a:gd name="T75" fmla="*/ 23 h 44"/>
                <a:gd name="T76" fmla="*/ 91 w 129"/>
                <a:gd name="T77" fmla="*/ 26 h 44"/>
                <a:gd name="T78" fmla="*/ 81 w 129"/>
                <a:gd name="T79" fmla="*/ 29 h 44"/>
                <a:gd name="T80" fmla="*/ 70 w 129"/>
                <a:gd name="T81" fmla="*/ 33 h 44"/>
                <a:gd name="T82" fmla="*/ 60 w 129"/>
                <a:gd name="T83" fmla="*/ 35 h 44"/>
                <a:gd name="T84" fmla="*/ 52 w 129"/>
                <a:gd name="T85" fmla="*/ 37 h 44"/>
                <a:gd name="T86" fmla="*/ 41 w 129"/>
                <a:gd name="T87" fmla="*/ 40 h 44"/>
                <a:gd name="T88" fmla="*/ 34 w 129"/>
                <a:gd name="T89" fmla="*/ 41 h 44"/>
                <a:gd name="T90" fmla="*/ 26 w 129"/>
                <a:gd name="T91" fmla="*/ 43 h 44"/>
                <a:gd name="T92" fmla="*/ 22 w 129"/>
                <a:gd name="T93" fmla="*/ 43 h 44"/>
                <a:gd name="T94" fmla="*/ 18 w 129"/>
                <a:gd name="T95" fmla="*/ 43 h 44"/>
                <a:gd name="T96" fmla="*/ 0 w 129"/>
                <a:gd name="T97" fmla="*/ 35 h 44"/>
                <a:gd name="T98" fmla="*/ 0 w 129"/>
                <a:gd name="T99" fmla="*/ 35 h 4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29"/>
                <a:gd name="T151" fmla="*/ 0 h 44"/>
                <a:gd name="T152" fmla="*/ 129 w 129"/>
                <a:gd name="T153" fmla="*/ 44 h 4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29" h="44">
                  <a:moveTo>
                    <a:pt x="0" y="35"/>
                  </a:moveTo>
                  <a:lnTo>
                    <a:pt x="1" y="33"/>
                  </a:lnTo>
                  <a:lnTo>
                    <a:pt x="2" y="32"/>
                  </a:lnTo>
                  <a:lnTo>
                    <a:pt x="4" y="32"/>
                  </a:lnTo>
                  <a:lnTo>
                    <a:pt x="8" y="31"/>
                  </a:lnTo>
                  <a:lnTo>
                    <a:pt x="11" y="29"/>
                  </a:lnTo>
                  <a:lnTo>
                    <a:pt x="17" y="26"/>
                  </a:lnTo>
                  <a:lnTo>
                    <a:pt x="20" y="27"/>
                  </a:lnTo>
                  <a:lnTo>
                    <a:pt x="23" y="24"/>
                  </a:lnTo>
                  <a:lnTo>
                    <a:pt x="27" y="23"/>
                  </a:lnTo>
                  <a:lnTo>
                    <a:pt x="32" y="23"/>
                  </a:lnTo>
                  <a:lnTo>
                    <a:pt x="38" y="20"/>
                  </a:lnTo>
                  <a:lnTo>
                    <a:pt x="41" y="18"/>
                  </a:lnTo>
                  <a:lnTo>
                    <a:pt x="45" y="18"/>
                  </a:lnTo>
                  <a:lnTo>
                    <a:pt x="47" y="15"/>
                  </a:lnTo>
                  <a:lnTo>
                    <a:pt x="48" y="15"/>
                  </a:lnTo>
                  <a:lnTo>
                    <a:pt x="50" y="15"/>
                  </a:lnTo>
                  <a:lnTo>
                    <a:pt x="53" y="14"/>
                  </a:lnTo>
                  <a:lnTo>
                    <a:pt x="58" y="13"/>
                  </a:lnTo>
                  <a:lnTo>
                    <a:pt x="61" y="13"/>
                  </a:lnTo>
                  <a:lnTo>
                    <a:pt x="66" y="10"/>
                  </a:lnTo>
                  <a:lnTo>
                    <a:pt x="72" y="9"/>
                  </a:lnTo>
                  <a:lnTo>
                    <a:pt x="75" y="7"/>
                  </a:lnTo>
                  <a:lnTo>
                    <a:pt x="82" y="6"/>
                  </a:lnTo>
                  <a:lnTo>
                    <a:pt x="87" y="5"/>
                  </a:lnTo>
                  <a:lnTo>
                    <a:pt x="90" y="3"/>
                  </a:lnTo>
                  <a:lnTo>
                    <a:pt x="95" y="2"/>
                  </a:lnTo>
                  <a:lnTo>
                    <a:pt x="100" y="1"/>
                  </a:lnTo>
                  <a:lnTo>
                    <a:pt x="102" y="1"/>
                  </a:lnTo>
                  <a:lnTo>
                    <a:pt x="105" y="1"/>
                  </a:lnTo>
                  <a:lnTo>
                    <a:pt x="108" y="0"/>
                  </a:lnTo>
                  <a:lnTo>
                    <a:pt x="128" y="7"/>
                  </a:lnTo>
                  <a:lnTo>
                    <a:pt x="128" y="9"/>
                  </a:lnTo>
                  <a:lnTo>
                    <a:pt x="128" y="11"/>
                  </a:lnTo>
                  <a:lnTo>
                    <a:pt x="123" y="13"/>
                  </a:lnTo>
                  <a:lnTo>
                    <a:pt x="117" y="16"/>
                  </a:lnTo>
                  <a:lnTo>
                    <a:pt x="110" y="20"/>
                  </a:lnTo>
                  <a:lnTo>
                    <a:pt x="101" y="23"/>
                  </a:lnTo>
                  <a:lnTo>
                    <a:pt x="91" y="26"/>
                  </a:lnTo>
                  <a:lnTo>
                    <a:pt x="81" y="29"/>
                  </a:lnTo>
                  <a:lnTo>
                    <a:pt x="70" y="33"/>
                  </a:lnTo>
                  <a:lnTo>
                    <a:pt x="60" y="35"/>
                  </a:lnTo>
                  <a:lnTo>
                    <a:pt x="52" y="37"/>
                  </a:lnTo>
                  <a:lnTo>
                    <a:pt x="41" y="40"/>
                  </a:lnTo>
                  <a:lnTo>
                    <a:pt x="34" y="41"/>
                  </a:lnTo>
                  <a:lnTo>
                    <a:pt x="26" y="43"/>
                  </a:lnTo>
                  <a:lnTo>
                    <a:pt x="22" y="43"/>
                  </a:lnTo>
                  <a:lnTo>
                    <a:pt x="18" y="43"/>
                  </a:lnTo>
                  <a:lnTo>
                    <a:pt x="0" y="35"/>
                  </a:lnTo>
                </a:path>
              </a:pathLst>
            </a:custGeom>
            <a:solidFill>
              <a:srgbClr val="ABABAB"/>
            </a:solidFill>
            <a:ln w="12700" cap="rnd">
              <a:noFill/>
              <a:round/>
              <a:headEnd/>
              <a:tailEnd/>
            </a:ln>
          </p:spPr>
          <p:txBody>
            <a:bodyPr/>
            <a:lstStyle/>
            <a:p>
              <a:endParaRPr lang="en-GB"/>
            </a:p>
          </p:txBody>
        </p:sp>
        <p:sp>
          <p:nvSpPr>
            <p:cNvPr id="20730" name="Freeform 249"/>
            <p:cNvSpPr>
              <a:spLocks/>
            </p:cNvSpPr>
            <p:nvPr/>
          </p:nvSpPr>
          <p:spPr bwMode="auto">
            <a:xfrm>
              <a:off x="3382" y="2796"/>
              <a:ext cx="129" cy="44"/>
            </a:xfrm>
            <a:custGeom>
              <a:avLst/>
              <a:gdLst>
                <a:gd name="T0" fmla="*/ 0 w 129"/>
                <a:gd name="T1" fmla="*/ 35 h 44"/>
                <a:gd name="T2" fmla="*/ 1 w 129"/>
                <a:gd name="T3" fmla="*/ 33 h 44"/>
                <a:gd name="T4" fmla="*/ 2 w 129"/>
                <a:gd name="T5" fmla="*/ 32 h 44"/>
                <a:gd name="T6" fmla="*/ 4 w 129"/>
                <a:gd name="T7" fmla="*/ 32 h 44"/>
                <a:gd name="T8" fmla="*/ 8 w 129"/>
                <a:gd name="T9" fmla="*/ 31 h 44"/>
                <a:gd name="T10" fmla="*/ 11 w 129"/>
                <a:gd name="T11" fmla="*/ 29 h 44"/>
                <a:gd name="T12" fmla="*/ 17 w 129"/>
                <a:gd name="T13" fmla="*/ 26 h 44"/>
                <a:gd name="T14" fmla="*/ 20 w 129"/>
                <a:gd name="T15" fmla="*/ 27 h 44"/>
                <a:gd name="T16" fmla="*/ 23 w 129"/>
                <a:gd name="T17" fmla="*/ 24 h 44"/>
                <a:gd name="T18" fmla="*/ 27 w 129"/>
                <a:gd name="T19" fmla="*/ 23 h 44"/>
                <a:gd name="T20" fmla="*/ 32 w 129"/>
                <a:gd name="T21" fmla="*/ 23 h 44"/>
                <a:gd name="T22" fmla="*/ 38 w 129"/>
                <a:gd name="T23" fmla="*/ 20 h 44"/>
                <a:gd name="T24" fmla="*/ 41 w 129"/>
                <a:gd name="T25" fmla="*/ 18 h 44"/>
                <a:gd name="T26" fmla="*/ 45 w 129"/>
                <a:gd name="T27" fmla="*/ 18 h 44"/>
                <a:gd name="T28" fmla="*/ 47 w 129"/>
                <a:gd name="T29" fmla="*/ 15 h 44"/>
                <a:gd name="T30" fmla="*/ 48 w 129"/>
                <a:gd name="T31" fmla="*/ 15 h 44"/>
                <a:gd name="T32" fmla="*/ 50 w 129"/>
                <a:gd name="T33" fmla="*/ 15 h 44"/>
                <a:gd name="T34" fmla="*/ 53 w 129"/>
                <a:gd name="T35" fmla="*/ 14 h 44"/>
                <a:gd name="T36" fmla="*/ 58 w 129"/>
                <a:gd name="T37" fmla="*/ 13 h 44"/>
                <a:gd name="T38" fmla="*/ 61 w 129"/>
                <a:gd name="T39" fmla="*/ 13 h 44"/>
                <a:gd name="T40" fmla="*/ 66 w 129"/>
                <a:gd name="T41" fmla="*/ 10 h 44"/>
                <a:gd name="T42" fmla="*/ 72 w 129"/>
                <a:gd name="T43" fmla="*/ 9 h 44"/>
                <a:gd name="T44" fmla="*/ 75 w 129"/>
                <a:gd name="T45" fmla="*/ 7 h 44"/>
                <a:gd name="T46" fmla="*/ 82 w 129"/>
                <a:gd name="T47" fmla="*/ 6 h 44"/>
                <a:gd name="T48" fmla="*/ 87 w 129"/>
                <a:gd name="T49" fmla="*/ 5 h 44"/>
                <a:gd name="T50" fmla="*/ 90 w 129"/>
                <a:gd name="T51" fmla="*/ 3 h 44"/>
                <a:gd name="T52" fmla="*/ 95 w 129"/>
                <a:gd name="T53" fmla="*/ 2 h 44"/>
                <a:gd name="T54" fmla="*/ 100 w 129"/>
                <a:gd name="T55" fmla="*/ 1 h 44"/>
                <a:gd name="T56" fmla="*/ 102 w 129"/>
                <a:gd name="T57" fmla="*/ 1 h 44"/>
                <a:gd name="T58" fmla="*/ 105 w 129"/>
                <a:gd name="T59" fmla="*/ 1 h 44"/>
                <a:gd name="T60" fmla="*/ 108 w 129"/>
                <a:gd name="T61" fmla="*/ 0 h 44"/>
                <a:gd name="T62" fmla="*/ 128 w 129"/>
                <a:gd name="T63" fmla="*/ 7 h 44"/>
                <a:gd name="T64" fmla="*/ 128 w 129"/>
                <a:gd name="T65" fmla="*/ 9 h 44"/>
                <a:gd name="T66" fmla="*/ 128 w 129"/>
                <a:gd name="T67" fmla="*/ 11 h 44"/>
                <a:gd name="T68" fmla="*/ 123 w 129"/>
                <a:gd name="T69" fmla="*/ 13 h 44"/>
                <a:gd name="T70" fmla="*/ 117 w 129"/>
                <a:gd name="T71" fmla="*/ 16 h 44"/>
                <a:gd name="T72" fmla="*/ 110 w 129"/>
                <a:gd name="T73" fmla="*/ 20 h 44"/>
                <a:gd name="T74" fmla="*/ 101 w 129"/>
                <a:gd name="T75" fmla="*/ 23 h 44"/>
                <a:gd name="T76" fmla="*/ 91 w 129"/>
                <a:gd name="T77" fmla="*/ 26 h 44"/>
                <a:gd name="T78" fmla="*/ 81 w 129"/>
                <a:gd name="T79" fmla="*/ 29 h 44"/>
                <a:gd name="T80" fmla="*/ 70 w 129"/>
                <a:gd name="T81" fmla="*/ 33 h 44"/>
                <a:gd name="T82" fmla="*/ 60 w 129"/>
                <a:gd name="T83" fmla="*/ 35 h 44"/>
                <a:gd name="T84" fmla="*/ 52 w 129"/>
                <a:gd name="T85" fmla="*/ 37 h 44"/>
                <a:gd name="T86" fmla="*/ 41 w 129"/>
                <a:gd name="T87" fmla="*/ 40 h 44"/>
                <a:gd name="T88" fmla="*/ 34 w 129"/>
                <a:gd name="T89" fmla="*/ 41 h 44"/>
                <a:gd name="T90" fmla="*/ 26 w 129"/>
                <a:gd name="T91" fmla="*/ 43 h 44"/>
                <a:gd name="T92" fmla="*/ 22 w 129"/>
                <a:gd name="T93" fmla="*/ 43 h 44"/>
                <a:gd name="T94" fmla="*/ 18 w 129"/>
                <a:gd name="T95" fmla="*/ 43 h 44"/>
                <a:gd name="T96" fmla="*/ 0 w 129"/>
                <a:gd name="T97" fmla="*/ 35 h 44"/>
                <a:gd name="T98" fmla="*/ 0 w 129"/>
                <a:gd name="T99" fmla="*/ 35 h 4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29"/>
                <a:gd name="T151" fmla="*/ 0 h 44"/>
                <a:gd name="T152" fmla="*/ 129 w 129"/>
                <a:gd name="T153" fmla="*/ 44 h 4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29" h="44">
                  <a:moveTo>
                    <a:pt x="0" y="35"/>
                  </a:moveTo>
                  <a:lnTo>
                    <a:pt x="1" y="33"/>
                  </a:lnTo>
                  <a:lnTo>
                    <a:pt x="2" y="32"/>
                  </a:lnTo>
                  <a:lnTo>
                    <a:pt x="4" y="32"/>
                  </a:lnTo>
                  <a:lnTo>
                    <a:pt x="8" y="31"/>
                  </a:lnTo>
                  <a:lnTo>
                    <a:pt x="11" y="29"/>
                  </a:lnTo>
                  <a:lnTo>
                    <a:pt x="17" y="26"/>
                  </a:lnTo>
                  <a:lnTo>
                    <a:pt x="20" y="27"/>
                  </a:lnTo>
                  <a:lnTo>
                    <a:pt x="23" y="24"/>
                  </a:lnTo>
                  <a:lnTo>
                    <a:pt x="27" y="23"/>
                  </a:lnTo>
                  <a:lnTo>
                    <a:pt x="32" y="23"/>
                  </a:lnTo>
                  <a:lnTo>
                    <a:pt x="38" y="20"/>
                  </a:lnTo>
                  <a:lnTo>
                    <a:pt x="41" y="18"/>
                  </a:lnTo>
                  <a:lnTo>
                    <a:pt x="45" y="18"/>
                  </a:lnTo>
                  <a:lnTo>
                    <a:pt x="47" y="15"/>
                  </a:lnTo>
                  <a:lnTo>
                    <a:pt x="48" y="15"/>
                  </a:lnTo>
                  <a:lnTo>
                    <a:pt x="50" y="15"/>
                  </a:lnTo>
                  <a:lnTo>
                    <a:pt x="53" y="14"/>
                  </a:lnTo>
                  <a:lnTo>
                    <a:pt x="58" y="13"/>
                  </a:lnTo>
                  <a:lnTo>
                    <a:pt x="61" y="13"/>
                  </a:lnTo>
                  <a:lnTo>
                    <a:pt x="66" y="10"/>
                  </a:lnTo>
                  <a:lnTo>
                    <a:pt x="72" y="9"/>
                  </a:lnTo>
                  <a:lnTo>
                    <a:pt x="75" y="7"/>
                  </a:lnTo>
                  <a:lnTo>
                    <a:pt x="82" y="6"/>
                  </a:lnTo>
                  <a:lnTo>
                    <a:pt x="87" y="5"/>
                  </a:lnTo>
                  <a:lnTo>
                    <a:pt x="90" y="3"/>
                  </a:lnTo>
                  <a:lnTo>
                    <a:pt x="95" y="2"/>
                  </a:lnTo>
                  <a:lnTo>
                    <a:pt x="100" y="1"/>
                  </a:lnTo>
                  <a:lnTo>
                    <a:pt x="102" y="1"/>
                  </a:lnTo>
                  <a:lnTo>
                    <a:pt x="105" y="1"/>
                  </a:lnTo>
                  <a:lnTo>
                    <a:pt x="108" y="0"/>
                  </a:lnTo>
                  <a:lnTo>
                    <a:pt x="128" y="7"/>
                  </a:lnTo>
                  <a:lnTo>
                    <a:pt x="128" y="9"/>
                  </a:lnTo>
                  <a:lnTo>
                    <a:pt x="128" y="11"/>
                  </a:lnTo>
                  <a:lnTo>
                    <a:pt x="123" y="13"/>
                  </a:lnTo>
                  <a:lnTo>
                    <a:pt x="117" y="16"/>
                  </a:lnTo>
                  <a:lnTo>
                    <a:pt x="110" y="20"/>
                  </a:lnTo>
                  <a:lnTo>
                    <a:pt x="101" y="23"/>
                  </a:lnTo>
                  <a:lnTo>
                    <a:pt x="91" y="26"/>
                  </a:lnTo>
                  <a:lnTo>
                    <a:pt x="81" y="29"/>
                  </a:lnTo>
                  <a:lnTo>
                    <a:pt x="70" y="33"/>
                  </a:lnTo>
                  <a:lnTo>
                    <a:pt x="60" y="35"/>
                  </a:lnTo>
                  <a:lnTo>
                    <a:pt x="52" y="37"/>
                  </a:lnTo>
                  <a:lnTo>
                    <a:pt x="41" y="40"/>
                  </a:lnTo>
                  <a:lnTo>
                    <a:pt x="34" y="41"/>
                  </a:lnTo>
                  <a:lnTo>
                    <a:pt x="26" y="43"/>
                  </a:lnTo>
                  <a:lnTo>
                    <a:pt x="22" y="43"/>
                  </a:lnTo>
                  <a:lnTo>
                    <a:pt x="18" y="43"/>
                  </a:lnTo>
                  <a:lnTo>
                    <a:pt x="0" y="35"/>
                  </a:lnTo>
                </a:path>
              </a:pathLst>
            </a:custGeom>
            <a:noFill/>
            <a:ln w="12700" cap="rnd">
              <a:solidFill>
                <a:srgbClr val="000000"/>
              </a:solidFill>
              <a:round/>
              <a:headEnd/>
              <a:tailEnd/>
            </a:ln>
          </p:spPr>
          <p:txBody>
            <a:bodyPr/>
            <a:lstStyle/>
            <a:p>
              <a:endParaRPr lang="en-GB"/>
            </a:p>
          </p:txBody>
        </p:sp>
        <p:sp>
          <p:nvSpPr>
            <p:cNvPr id="20731" name="Freeform 250"/>
            <p:cNvSpPr>
              <a:spLocks/>
            </p:cNvSpPr>
            <p:nvPr/>
          </p:nvSpPr>
          <p:spPr bwMode="auto">
            <a:xfrm>
              <a:off x="3233" y="2739"/>
              <a:ext cx="113" cy="45"/>
            </a:xfrm>
            <a:custGeom>
              <a:avLst/>
              <a:gdLst>
                <a:gd name="T0" fmla="*/ 0 w 113"/>
                <a:gd name="T1" fmla="*/ 30 h 45"/>
                <a:gd name="T2" fmla="*/ 4 w 113"/>
                <a:gd name="T3" fmla="*/ 37 h 45"/>
                <a:gd name="T4" fmla="*/ 7 w 113"/>
                <a:gd name="T5" fmla="*/ 37 h 45"/>
                <a:gd name="T6" fmla="*/ 9 w 113"/>
                <a:gd name="T7" fmla="*/ 40 h 45"/>
                <a:gd name="T8" fmla="*/ 14 w 113"/>
                <a:gd name="T9" fmla="*/ 44 h 45"/>
                <a:gd name="T10" fmla="*/ 16 w 113"/>
                <a:gd name="T11" fmla="*/ 38 h 45"/>
                <a:gd name="T12" fmla="*/ 21 w 113"/>
                <a:gd name="T13" fmla="*/ 37 h 45"/>
                <a:gd name="T14" fmla="*/ 26 w 113"/>
                <a:gd name="T15" fmla="*/ 40 h 45"/>
                <a:gd name="T16" fmla="*/ 31 w 113"/>
                <a:gd name="T17" fmla="*/ 42 h 45"/>
                <a:gd name="T18" fmla="*/ 33 w 113"/>
                <a:gd name="T19" fmla="*/ 37 h 45"/>
                <a:gd name="T20" fmla="*/ 39 w 113"/>
                <a:gd name="T21" fmla="*/ 40 h 45"/>
                <a:gd name="T22" fmla="*/ 44 w 113"/>
                <a:gd name="T23" fmla="*/ 34 h 45"/>
                <a:gd name="T24" fmla="*/ 50 w 113"/>
                <a:gd name="T25" fmla="*/ 32 h 45"/>
                <a:gd name="T26" fmla="*/ 57 w 113"/>
                <a:gd name="T27" fmla="*/ 34 h 45"/>
                <a:gd name="T28" fmla="*/ 60 w 113"/>
                <a:gd name="T29" fmla="*/ 33 h 45"/>
                <a:gd name="T30" fmla="*/ 66 w 113"/>
                <a:gd name="T31" fmla="*/ 32 h 45"/>
                <a:gd name="T32" fmla="*/ 70 w 113"/>
                <a:gd name="T33" fmla="*/ 26 h 45"/>
                <a:gd name="T34" fmla="*/ 77 w 113"/>
                <a:gd name="T35" fmla="*/ 28 h 45"/>
                <a:gd name="T36" fmla="*/ 80 w 113"/>
                <a:gd name="T37" fmla="*/ 28 h 45"/>
                <a:gd name="T38" fmla="*/ 86 w 113"/>
                <a:gd name="T39" fmla="*/ 21 h 45"/>
                <a:gd name="T40" fmla="*/ 89 w 113"/>
                <a:gd name="T41" fmla="*/ 20 h 45"/>
                <a:gd name="T42" fmla="*/ 94 w 113"/>
                <a:gd name="T43" fmla="*/ 18 h 45"/>
                <a:gd name="T44" fmla="*/ 98 w 113"/>
                <a:gd name="T45" fmla="*/ 17 h 45"/>
                <a:gd name="T46" fmla="*/ 100 w 113"/>
                <a:gd name="T47" fmla="*/ 13 h 45"/>
                <a:gd name="T48" fmla="*/ 105 w 113"/>
                <a:gd name="T49" fmla="*/ 12 h 45"/>
                <a:gd name="T50" fmla="*/ 106 w 113"/>
                <a:gd name="T51" fmla="*/ 10 h 45"/>
                <a:gd name="T52" fmla="*/ 108 w 113"/>
                <a:gd name="T53" fmla="*/ 5 h 45"/>
                <a:gd name="T54" fmla="*/ 109 w 113"/>
                <a:gd name="T55" fmla="*/ 5 h 45"/>
                <a:gd name="T56" fmla="*/ 112 w 113"/>
                <a:gd name="T57" fmla="*/ 4 h 45"/>
                <a:gd name="T58" fmla="*/ 112 w 113"/>
                <a:gd name="T59" fmla="*/ 0 h 4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3"/>
                <a:gd name="T91" fmla="*/ 0 h 45"/>
                <a:gd name="T92" fmla="*/ 113 w 113"/>
                <a:gd name="T93" fmla="*/ 45 h 45"/>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3" h="45">
                  <a:moveTo>
                    <a:pt x="0" y="30"/>
                  </a:moveTo>
                  <a:lnTo>
                    <a:pt x="4" y="37"/>
                  </a:lnTo>
                  <a:lnTo>
                    <a:pt x="7" y="37"/>
                  </a:lnTo>
                  <a:lnTo>
                    <a:pt x="9" y="40"/>
                  </a:lnTo>
                  <a:lnTo>
                    <a:pt x="14" y="44"/>
                  </a:lnTo>
                  <a:lnTo>
                    <a:pt x="16" y="38"/>
                  </a:lnTo>
                  <a:lnTo>
                    <a:pt x="21" y="37"/>
                  </a:lnTo>
                  <a:lnTo>
                    <a:pt x="26" y="40"/>
                  </a:lnTo>
                  <a:lnTo>
                    <a:pt x="31" y="42"/>
                  </a:lnTo>
                  <a:lnTo>
                    <a:pt x="33" y="37"/>
                  </a:lnTo>
                  <a:lnTo>
                    <a:pt x="39" y="40"/>
                  </a:lnTo>
                  <a:lnTo>
                    <a:pt x="44" y="34"/>
                  </a:lnTo>
                  <a:lnTo>
                    <a:pt x="50" y="32"/>
                  </a:lnTo>
                  <a:lnTo>
                    <a:pt x="57" y="34"/>
                  </a:lnTo>
                  <a:lnTo>
                    <a:pt x="60" y="33"/>
                  </a:lnTo>
                  <a:lnTo>
                    <a:pt x="66" y="32"/>
                  </a:lnTo>
                  <a:lnTo>
                    <a:pt x="70" y="26"/>
                  </a:lnTo>
                  <a:lnTo>
                    <a:pt x="77" y="28"/>
                  </a:lnTo>
                  <a:lnTo>
                    <a:pt x="80" y="28"/>
                  </a:lnTo>
                  <a:lnTo>
                    <a:pt x="86" y="21"/>
                  </a:lnTo>
                  <a:lnTo>
                    <a:pt x="89" y="20"/>
                  </a:lnTo>
                  <a:lnTo>
                    <a:pt x="94" y="18"/>
                  </a:lnTo>
                  <a:lnTo>
                    <a:pt x="98" y="17"/>
                  </a:lnTo>
                  <a:lnTo>
                    <a:pt x="100" y="13"/>
                  </a:lnTo>
                  <a:lnTo>
                    <a:pt x="105" y="12"/>
                  </a:lnTo>
                  <a:lnTo>
                    <a:pt x="106" y="10"/>
                  </a:lnTo>
                  <a:lnTo>
                    <a:pt x="108" y="5"/>
                  </a:lnTo>
                  <a:lnTo>
                    <a:pt x="109" y="5"/>
                  </a:lnTo>
                  <a:lnTo>
                    <a:pt x="112" y="4"/>
                  </a:lnTo>
                  <a:lnTo>
                    <a:pt x="112" y="0"/>
                  </a:lnTo>
                </a:path>
              </a:pathLst>
            </a:custGeom>
            <a:noFill/>
            <a:ln w="12700" cap="rnd">
              <a:solidFill>
                <a:srgbClr val="FFFFFF"/>
              </a:solidFill>
              <a:round/>
              <a:headEnd/>
              <a:tailEnd/>
            </a:ln>
          </p:spPr>
          <p:txBody>
            <a:bodyPr/>
            <a:lstStyle/>
            <a:p>
              <a:endParaRPr lang="en-GB"/>
            </a:p>
          </p:txBody>
        </p:sp>
        <p:sp>
          <p:nvSpPr>
            <p:cNvPr id="20732" name="Freeform 251"/>
            <p:cNvSpPr>
              <a:spLocks/>
            </p:cNvSpPr>
            <p:nvPr/>
          </p:nvSpPr>
          <p:spPr bwMode="auto">
            <a:xfrm>
              <a:off x="3384" y="2798"/>
              <a:ext cx="111" cy="46"/>
            </a:xfrm>
            <a:custGeom>
              <a:avLst/>
              <a:gdLst>
                <a:gd name="T0" fmla="*/ 0 w 111"/>
                <a:gd name="T1" fmla="*/ 38 h 46"/>
                <a:gd name="T2" fmla="*/ 3 w 111"/>
                <a:gd name="T3" fmla="*/ 42 h 46"/>
                <a:gd name="T4" fmla="*/ 4 w 111"/>
                <a:gd name="T5" fmla="*/ 41 h 46"/>
                <a:gd name="T6" fmla="*/ 8 w 111"/>
                <a:gd name="T7" fmla="*/ 45 h 46"/>
                <a:gd name="T8" fmla="*/ 10 w 111"/>
                <a:gd name="T9" fmla="*/ 39 h 46"/>
                <a:gd name="T10" fmla="*/ 15 w 111"/>
                <a:gd name="T11" fmla="*/ 42 h 46"/>
                <a:gd name="T12" fmla="*/ 18 w 111"/>
                <a:gd name="T13" fmla="*/ 41 h 46"/>
                <a:gd name="T14" fmla="*/ 24 w 111"/>
                <a:gd name="T15" fmla="*/ 43 h 46"/>
                <a:gd name="T16" fmla="*/ 28 w 111"/>
                <a:gd name="T17" fmla="*/ 42 h 46"/>
                <a:gd name="T18" fmla="*/ 32 w 111"/>
                <a:gd name="T19" fmla="*/ 41 h 46"/>
                <a:gd name="T20" fmla="*/ 38 w 111"/>
                <a:gd name="T21" fmla="*/ 39 h 46"/>
                <a:gd name="T22" fmla="*/ 43 w 111"/>
                <a:gd name="T23" fmla="*/ 38 h 46"/>
                <a:gd name="T24" fmla="*/ 49 w 111"/>
                <a:gd name="T25" fmla="*/ 41 h 46"/>
                <a:gd name="T26" fmla="*/ 55 w 111"/>
                <a:gd name="T27" fmla="*/ 39 h 46"/>
                <a:gd name="T28" fmla="*/ 57 w 111"/>
                <a:gd name="T29" fmla="*/ 34 h 46"/>
                <a:gd name="T30" fmla="*/ 63 w 111"/>
                <a:gd name="T31" fmla="*/ 31 h 46"/>
                <a:gd name="T32" fmla="*/ 69 w 111"/>
                <a:gd name="T33" fmla="*/ 30 h 46"/>
                <a:gd name="T34" fmla="*/ 76 w 111"/>
                <a:gd name="T35" fmla="*/ 33 h 46"/>
                <a:gd name="T36" fmla="*/ 80 w 111"/>
                <a:gd name="T37" fmla="*/ 31 h 46"/>
                <a:gd name="T38" fmla="*/ 83 w 111"/>
                <a:gd name="T39" fmla="*/ 21 h 46"/>
                <a:gd name="T40" fmla="*/ 88 w 111"/>
                <a:gd name="T41" fmla="*/ 25 h 46"/>
                <a:gd name="T42" fmla="*/ 93 w 111"/>
                <a:gd name="T43" fmla="*/ 23 h 46"/>
                <a:gd name="T44" fmla="*/ 94 w 111"/>
                <a:gd name="T45" fmla="*/ 18 h 46"/>
                <a:gd name="T46" fmla="*/ 99 w 111"/>
                <a:gd name="T47" fmla="*/ 17 h 46"/>
                <a:gd name="T48" fmla="*/ 101 w 111"/>
                <a:gd name="T49" fmla="*/ 15 h 46"/>
                <a:gd name="T50" fmla="*/ 104 w 111"/>
                <a:gd name="T51" fmla="*/ 10 h 46"/>
                <a:gd name="T52" fmla="*/ 106 w 111"/>
                <a:gd name="T53" fmla="*/ 10 h 46"/>
                <a:gd name="T54" fmla="*/ 108 w 111"/>
                <a:gd name="T55" fmla="*/ 9 h 46"/>
                <a:gd name="T56" fmla="*/ 108 w 111"/>
                <a:gd name="T57" fmla="*/ 5 h 46"/>
                <a:gd name="T58" fmla="*/ 110 w 111"/>
                <a:gd name="T59" fmla="*/ 0 h 4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1"/>
                <a:gd name="T91" fmla="*/ 0 h 46"/>
                <a:gd name="T92" fmla="*/ 111 w 111"/>
                <a:gd name="T93" fmla="*/ 46 h 4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1" h="46">
                  <a:moveTo>
                    <a:pt x="0" y="38"/>
                  </a:moveTo>
                  <a:lnTo>
                    <a:pt x="3" y="42"/>
                  </a:lnTo>
                  <a:lnTo>
                    <a:pt x="4" y="41"/>
                  </a:lnTo>
                  <a:lnTo>
                    <a:pt x="8" y="45"/>
                  </a:lnTo>
                  <a:lnTo>
                    <a:pt x="10" y="39"/>
                  </a:lnTo>
                  <a:lnTo>
                    <a:pt x="15" y="42"/>
                  </a:lnTo>
                  <a:lnTo>
                    <a:pt x="18" y="41"/>
                  </a:lnTo>
                  <a:lnTo>
                    <a:pt x="24" y="43"/>
                  </a:lnTo>
                  <a:lnTo>
                    <a:pt x="28" y="42"/>
                  </a:lnTo>
                  <a:lnTo>
                    <a:pt x="32" y="41"/>
                  </a:lnTo>
                  <a:lnTo>
                    <a:pt x="38" y="39"/>
                  </a:lnTo>
                  <a:lnTo>
                    <a:pt x="43" y="38"/>
                  </a:lnTo>
                  <a:lnTo>
                    <a:pt x="49" y="41"/>
                  </a:lnTo>
                  <a:lnTo>
                    <a:pt x="55" y="39"/>
                  </a:lnTo>
                  <a:lnTo>
                    <a:pt x="57" y="34"/>
                  </a:lnTo>
                  <a:lnTo>
                    <a:pt x="63" y="31"/>
                  </a:lnTo>
                  <a:lnTo>
                    <a:pt x="69" y="30"/>
                  </a:lnTo>
                  <a:lnTo>
                    <a:pt x="76" y="33"/>
                  </a:lnTo>
                  <a:lnTo>
                    <a:pt x="80" y="31"/>
                  </a:lnTo>
                  <a:lnTo>
                    <a:pt x="83" y="21"/>
                  </a:lnTo>
                  <a:lnTo>
                    <a:pt x="88" y="25"/>
                  </a:lnTo>
                  <a:lnTo>
                    <a:pt x="93" y="23"/>
                  </a:lnTo>
                  <a:lnTo>
                    <a:pt x="94" y="18"/>
                  </a:lnTo>
                  <a:lnTo>
                    <a:pt x="99" y="17"/>
                  </a:lnTo>
                  <a:lnTo>
                    <a:pt x="101" y="15"/>
                  </a:lnTo>
                  <a:lnTo>
                    <a:pt x="104" y="10"/>
                  </a:lnTo>
                  <a:lnTo>
                    <a:pt x="106" y="10"/>
                  </a:lnTo>
                  <a:lnTo>
                    <a:pt x="108" y="9"/>
                  </a:lnTo>
                  <a:lnTo>
                    <a:pt x="108" y="5"/>
                  </a:lnTo>
                  <a:lnTo>
                    <a:pt x="110" y="0"/>
                  </a:lnTo>
                </a:path>
              </a:pathLst>
            </a:custGeom>
            <a:noFill/>
            <a:ln w="12700" cap="rnd">
              <a:solidFill>
                <a:srgbClr val="FFFFFF"/>
              </a:solidFill>
              <a:round/>
              <a:headEnd/>
              <a:tailEnd/>
            </a:ln>
          </p:spPr>
          <p:txBody>
            <a:bodyPr/>
            <a:lstStyle/>
            <a:p>
              <a:endParaRPr lang="en-GB"/>
            </a:p>
          </p:txBody>
        </p:sp>
        <p:sp>
          <p:nvSpPr>
            <p:cNvPr id="20733" name="Freeform 252"/>
            <p:cNvSpPr>
              <a:spLocks/>
            </p:cNvSpPr>
            <p:nvPr/>
          </p:nvSpPr>
          <p:spPr bwMode="auto">
            <a:xfrm>
              <a:off x="3283" y="2731"/>
              <a:ext cx="28" cy="22"/>
            </a:xfrm>
            <a:custGeom>
              <a:avLst/>
              <a:gdLst>
                <a:gd name="T0" fmla="*/ 0 w 28"/>
                <a:gd name="T1" fmla="*/ 6 h 22"/>
                <a:gd name="T2" fmla="*/ 16 w 28"/>
                <a:gd name="T3" fmla="*/ 21 h 22"/>
                <a:gd name="T4" fmla="*/ 27 w 28"/>
                <a:gd name="T5" fmla="*/ 9 h 22"/>
                <a:gd name="T6" fmla="*/ 25 w 28"/>
                <a:gd name="T7" fmla="*/ 12 h 22"/>
                <a:gd name="T8" fmla="*/ 21 w 28"/>
                <a:gd name="T9" fmla="*/ 7 h 22"/>
                <a:gd name="T10" fmla="*/ 15 w 28"/>
                <a:gd name="T11" fmla="*/ 4 h 22"/>
                <a:gd name="T12" fmla="*/ 10 w 28"/>
                <a:gd name="T13" fmla="*/ 0 h 22"/>
                <a:gd name="T14" fmla="*/ 4 w 28"/>
                <a:gd name="T15" fmla="*/ 4 h 22"/>
                <a:gd name="T16" fmla="*/ 1 w 28"/>
                <a:gd name="T17" fmla="*/ 0 h 22"/>
                <a:gd name="T18" fmla="*/ 0 w 28"/>
                <a:gd name="T19" fmla="*/ 6 h 22"/>
                <a:gd name="T20" fmla="*/ 0 w 28"/>
                <a:gd name="T21" fmla="*/ 6 h 2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
                <a:gd name="T34" fmla="*/ 0 h 22"/>
                <a:gd name="T35" fmla="*/ 28 w 28"/>
                <a:gd name="T36" fmla="*/ 22 h 2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 h="22">
                  <a:moveTo>
                    <a:pt x="0" y="6"/>
                  </a:moveTo>
                  <a:lnTo>
                    <a:pt x="16" y="21"/>
                  </a:lnTo>
                  <a:lnTo>
                    <a:pt x="27" y="9"/>
                  </a:lnTo>
                  <a:lnTo>
                    <a:pt x="25" y="12"/>
                  </a:lnTo>
                  <a:lnTo>
                    <a:pt x="21" y="7"/>
                  </a:lnTo>
                  <a:lnTo>
                    <a:pt x="15" y="4"/>
                  </a:lnTo>
                  <a:lnTo>
                    <a:pt x="10" y="0"/>
                  </a:lnTo>
                  <a:lnTo>
                    <a:pt x="4" y="4"/>
                  </a:lnTo>
                  <a:lnTo>
                    <a:pt x="1" y="0"/>
                  </a:lnTo>
                  <a:lnTo>
                    <a:pt x="0" y="6"/>
                  </a:lnTo>
                </a:path>
              </a:pathLst>
            </a:custGeom>
            <a:solidFill>
              <a:srgbClr val="ABABAB"/>
            </a:solidFill>
            <a:ln w="12700" cap="rnd">
              <a:noFill/>
              <a:round/>
              <a:headEnd/>
              <a:tailEnd/>
            </a:ln>
          </p:spPr>
          <p:txBody>
            <a:bodyPr/>
            <a:lstStyle/>
            <a:p>
              <a:endParaRPr lang="en-GB"/>
            </a:p>
          </p:txBody>
        </p:sp>
        <p:sp>
          <p:nvSpPr>
            <p:cNvPr id="20734" name="Freeform 253"/>
            <p:cNvSpPr>
              <a:spLocks/>
            </p:cNvSpPr>
            <p:nvPr/>
          </p:nvSpPr>
          <p:spPr bwMode="auto">
            <a:xfrm>
              <a:off x="3283" y="2731"/>
              <a:ext cx="28" cy="22"/>
            </a:xfrm>
            <a:custGeom>
              <a:avLst/>
              <a:gdLst>
                <a:gd name="T0" fmla="*/ 0 w 28"/>
                <a:gd name="T1" fmla="*/ 6 h 22"/>
                <a:gd name="T2" fmla="*/ 16 w 28"/>
                <a:gd name="T3" fmla="*/ 21 h 22"/>
                <a:gd name="T4" fmla="*/ 27 w 28"/>
                <a:gd name="T5" fmla="*/ 9 h 22"/>
                <a:gd name="T6" fmla="*/ 25 w 28"/>
                <a:gd name="T7" fmla="*/ 12 h 22"/>
                <a:gd name="T8" fmla="*/ 21 w 28"/>
                <a:gd name="T9" fmla="*/ 7 h 22"/>
                <a:gd name="T10" fmla="*/ 15 w 28"/>
                <a:gd name="T11" fmla="*/ 4 h 22"/>
                <a:gd name="T12" fmla="*/ 10 w 28"/>
                <a:gd name="T13" fmla="*/ 0 h 22"/>
                <a:gd name="T14" fmla="*/ 4 w 28"/>
                <a:gd name="T15" fmla="*/ 4 h 22"/>
                <a:gd name="T16" fmla="*/ 1 w 28"/>
                <a:gd name="T17" fmla="*/ 0 h 22"/>
                <a:gd name="T18" fmla="*/ 0 w 28"/>
                <a:gd name="T19" fmla="*/ 6 h 22"/>
                <a:gd name="T20" fmla="*/ 0 w 28"/>
                <a:gd name="T21" fmla="*/ 6 h 2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
                <a:gd name="T34" fmla="*/ 0 h 22"/>
                <a:gd name="T35" fmla="*/ 28 w 28"/>
                <a:gd name="T36" fmla="*/ 22 h 2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 h="22">
                  <a:moveTo>
                    <a:pt x="0" y="6"/>
                  </a:moveTo>
                  <a:lnTo>
                    <a:pt x="16" y="21"/>
                  </a:lnTo>
                  <a:lnTo>
                    <a:pt x="27" y="9"/>
                  </a:lnTo>
                  <a:lnTo>
                    <a:pt x="25" y="12"/>
                  </a:lnTo>
                  <a:lnTo>
                    <a:pt x="21" y="7"/>
                  </a:lnTo>
                  <a:lnTo>
                    <a:pt x="15" y="4"/>
                  </a:lnTo>
                  <a:lnTo>
                    <a:pt x="10" y="0"/>
                  </a:lnTo>
                  <a:lnTo>
                    <a:pt x="4" y="4"/>
                  </a:lnTo>
                  <a:lnTo>
                    <a:pt x="1" y="0"/>
                  </a:lnTo>
                  <a:lnTo>
                    <a:pt x="0" y="6"/>
                  </a:lnTo>
                </a:path>
              </a:pathLst>
            </a:custGeom>
            <a:noFill/>
            <a:ln w="12700" cap="rnd">
              <a:solidFill>
                <a:srgbClr val="ABABAB"/>
              </a:solidFill>
              <a:round/>
              <a:headEnd/>
              <a:tailEnd/>
            </a:ln>
          </p:spPr>
          <p:txBody>
            <a:bodyPr/>
            <a:lstStyle/>
            <a:p>
              <a:endParaRPr lang="en-GB"/>
            </a:p>
          </p:txBody>
        </p:sp>
        <p:sp>
          <p:nvSpPr>
            <p:cNvPr id="20735" name="Freeform 254"/>
            <p:cNvSpPr>
              <a:spLocks/>
            </p:cNvSpPr>
            <p:nvPr/>
          </p:nvSpPr>
          <p:spPr bwMode="auto">
            <a:xfrm>
              <a:off x="3283" y="2755"/>
              <a:ext cx="86" cy="39"/>
            </a:xfrm>
            <a:custGeom>
              <a:avLst/>
              <a:gdLst>
                <a:gd name="T0" fmla="*/ 0 w 86"/>
                <a:gd name="T1" fmla="*/ 30 h 39"/>
                <a:gd name="T2" fmla="*/ 1 w 86"/>
                <a:gd name="T3" fmla="*/ 30 h 39"/>
                <a:gd name="T4" fmla="*/ 4 w 86"/>
                <a:gd name="T5" fmla="*/ 32 h 39"/>
                <a:gd name="T6" fmla="*/ 5 w 86"/>
                <a:gd name="T7" fmla="*/ 32 h 39"/>
                <a:gd name="T8" fmla="*/ 8 w 86"/>
                <a:gd name="T9" fmla="*/ 31 h 39"/>
                <a:gd name="T10" fmla="*/ 11 w 86"/>
                <a:gd name="T11" fmla="*/ 35 h 39"/>
                <a:gd name="T12" fmla="*/ 13 w 86"/>
                <a:gd name="T13" fmla="*/ 34 h 39"/>
                <a:gd name="T14" fmla="*/ 19 w 86"/>
                <a:gd name="T15" fmla="*/ 38 h 39"/>
                <a:gd name="T16" fmla="*/ 22 w 86"/>
                <a:gd name="T17" fmla="*/ 36 h 39"/>
                <a:gd name="T18" fmla="*/ 25 w 86"/>
                <a:gd name="T19" fmla="*/ 35 h 39"/>
                <a:gd name="T20" fmla="*/ 29 w 86"/>
                <a:gd name="T21" fmla="*/ 34 h 39"/>
                <a:gd name="T22" fmla="*/ 33 w 86"/>
                <a:gd name="T23" fmla="*/ 38 h 39"/>
                <a:gd name="T24" fmla="*/ 37 w 86"/>
                <a:gd name="T25" fmla="*/ 36 h 39"/>
                <a:gd name="T26" fmla="*/ 41 w 86"/>
                <a:gd name="T27" fmla="*/ 35 h 39"/>
                <a:gd name="T28" fmla="*/ 45 w 86"/>
                <a:gd name="T29" fmla="*/ 34 h 39"/>
                <a:gd name="T30" fmla="*/ 50 w 86"/>
                <a:gd name="T31" fmla="*/ 32 h 39"/>
                <a:gd name="T32" fmla="*/ 54 w 86"/>
                <a:gd name="T33" fmla="*/ 31 h 39"/>
                <a:gd name="T34" fmla="*/ 57 w 86"/>
                <a:gd name="T35" fmla="*/ 30 h 39"/>
                <a:gd name="T36" fmla="*/ 61 w 86"/>
                <a:gd name="T37" fmla="*/ 28 h 39"/>
                <a:gd name="T38" fmla="*/ 64 w 86"/>
                <a:gd name="T39" fmla="*/ 23 h 39"/>
                <a:gd name="T40" fmla="*/ 67 w 86"/>
                <a:gd name="T41" fmla="*/ 22 h 39"/>
                <a:gd name="T42" fmla="*/ 71 w 86"/>
                <a:gd name="T43" fmla="*/ 22 h 39"/>
                <a:gd name="T44" fmla="*/ 73 w 86"/>
                <a:gd name="T45" fmla="*/ 17 h 39"/>
                <a:gd name="T46" fmla="*/ 76 w 86"/>
                <a:gd name="T47" fmla="*/ 19 h 39"/>
                <a:gd name="T48" fmla="*/ 78 w 86"/>
                <a:gd name="T49" fmla="*/ 15 h 39"/>
                <a:gd name="T50" fmla="*/ 81 w 86"/>
                <a:gd name="T51" fmla="*/ 14 h 39"/>
                <a:gd name="T52" fmla="*/ 82 w 86"/>
                <a:gd name="T53" fmla="*/ 14 h 39"/>
                <a:gd name="T54" fmla="*/ 85 w 86"/>
                <a:gd name="T55" fmla="*/ 13 h 39"/>
                <a:gd name="T56" fmla="*/ 85 w 86"/>
                <a:gd name="T57" fmla="*/ 9 h 39"/>
                <a:gd name="T58" fmla="*/ 85 w 86"/>
                <a:gd name="T59" fmla="*/ 3 h 39"/>
                <a:gd name="T60" fmla="*/ 83 w 86"/>
                <a:gd name="T61" fmla="*/ 0 h 3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86"/>
                <a:gd name="T94" fmla="*/ 0 h 39"/>
                <a:gd name="T95" fmla="*/ 86 w 86"/>
                <a:gd name="T96" fmla="*/ 39 h 3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86" h="39">
                  <a:moveTo>
                    <a:pt x="0" y="30"/>
                  </a:moveTo>
                  <a:lnTo>
                    <a:pt x="1" y="30"/>
                  </a:lnTo>
                  <a:lnTo>
                    <a:pt x="4" y="32"/>
                  </a:lnTo>
                  <a:lnTo>
                    <a:pt x="5" y="32"/>
                  </a:lnTo>
                  <a:lnTo>
                    <a:pt x="8" y="31"/>
                  </a:lnTo>
                  <a:lnTo>
                    <a:pt x="11" y="35"/>
                  </a:lnTo>
                  <a:lnTo>
                    <a:pt x="13" y="34"/>
                  </a:lnTo>
                  <a:lnTo>
                    <a:pt x="19" y="38"/>
                  </a:lnTo>
                  <a:lnTo>
                    <a:pt x="22" y="36"/>
                  </a:lnTo>
                  <a:lnTo>
                    <a:pt x="25" y="35"/>
                  </a:lnTo>
                  <a:lnTo>
                    <a:pt x="29" y="34"/>
                  </a:lnTo>
                  <a:lnTo>
                    <a:pt x="33" y="38"/>
                  </a:lnTo>
                  <a:lnTo>
                    <a:pt x="37" y="36"/>
                  </a:lnTo>
                  <a:lnTo>
                    <a:pt x="41" y="35"/>
                  </a:lnTo>
                  <a:lnTo>
                    <a:pt x="45" y="34"/>
                  </a:lnTo>
                  <a:lnTo>
                    <a:pt x="50" y="32"/>
                  </a:lnTo>
                  <a:lnTo>
                    <a:pt x="54" y="31"/>
                  </a:lnTo>
                  <a:lnTo>
                    <a:pt x="57" y="30"/>
                  </a:lnTo>
                  <a:lnTo>
                    <a:pt x="61" y="28"/>
                  </a:lnTo>
                  <a:lnTo>
                    <a:pt x="64" y="23"/>
                  </a:lnTo>
                  <a:lnTo>
                    <a:pt x="67" y="22"/>
                  </a:lnTo>
                  <a:lnTo>
                    <a:pt x="71" y="22"/>
                  </a:lnTo>
                  <a:lnTo>
                    <a:pt x="73" y="17"/>
                  </a:lnTo>
                  <a:lnTo>
                    <a:pt x="76" y="19"/>
                  </a:lnTo>
                  <a:lnTo>
                    <a:pt x="78" y="15"/>
                  </a:lnTo>
                  <a:lnTo>
                    <a:pt x="81" y="14"/>
                  </a:lnTo>
                  <a:lnTo>
                    <a:pt x="82" y="14"/>
                  </a:lnTo>
                  <a:lnTo>
                    <a:pt x="85" y="13"/>
                  </a:lnTo>
                  <a:lnTo>
                    <a:pt x="85" y="9"/>
                  </a:lnTo>
                  <a:lnTo>
                    <a:pt x="85" y="3"/>
                  </a:lnTo>
                  <a:lnTo>
                    <a:pt x="83" y="0"/>
                  </a:lnTo>
                </a:path>
              </a:pathLst>
            </a:custGeom>
            <a:noFill/>
            <a:ln w="12700" cap="rnd">
              <a:solidFill>
                <a:srgbClr val="ABABAB"/>
              </a:solidFill>
              <a:round/>
              <a:headEnd/>
              <a:tailEnd/>
            </a:ln>
          </p:spPr>
          <p:txBody>
            <a:bodyPr/>
            <a:lstStyle/>
            <a:p>
              <a:endParaRPr lang="en-GB"/>
            </a:p>
          </p:txBody>
        </p:sp>
        <p:sp>
          <p:nvSpPr>
            <p:cNvPr id="20736" name="Freeform 255"/>
            <p:cNvSpPr>
              <a:spLocks/>
            </p:cNvSpPr>
            <p:nvPr/>
          </p:nvSpPr>
          <p:spPr bwMode="auto">
            <a:xfrm>
              <a:off x="3409" y="2810"/>
              <a:ext cx="60" cy="30"/>
            </a:xfrm>
            <a:custGeom>
              <a:avLst/>
              <a:gdLst>
                <a:gd name="T0" fmla="*/ 26 w 60"/>
                <a:gd name="T1" fmla="*/ 7 h 30"/>
                <a:gd name="T2" fmla="*/ 27 w 60"/>
                <a:gd name="T3" fmla="*/ 7 h 30"/>
                <a:gd name="T4" fmla="*/ 28 w 60"/>
                <a:gd name="T5" fmla="*/ 7 h 30"/>
                <a:gd name="T6" fmla="*/ 32 w 60"/>
                <a:gd name="T7" fmla="*/ 6 h 30"/>
                <a:gd name="T8" fmla="*/ 34 w 60"/>
                <a:gd name="T9" fmla="*/ 5 h 30"/>
                <a:gd name="T10" fmla="*/ 35 w 60"/>
                <a:gd name="T11" fmla="*/ 0 h 30"/>
                <a:gd name="T12" fmla="*/ 39 w 60"/>
                <a:gd name="T13" fmla="*/ 3 h 30"/>
                <a:gd name="T14" fmla="*/ 42 w 60"/>
                <a:gd name="T15" fmla="*/ 2 h 30"/>
                <a:gd name="T16" fmla="*/ 43 w 60"/>
                <a:gd name="T17" fmla="*/ 2 h 30"/>
                <a:gd name="T18" fmla="*/ 46 w 60"/>
                <a:gd name="T19" fmla="*/ 2 h 30"/>
                <a:gd name="T20" fmla="*/ 48 w 60"/>
                <a:gd name="T21" fmla="*/ 1 h 30"/>
                <a:gd name="T22" fmla="*/ 49 w 60"/>
                <a:gd name="T23" fmla="*/ 1 h 30"/>
                <a:gd name="T24" fmla="*/ 52 w 60"/>
                <a:gd name="T25" fmla="*/ 0 h 30"/>
                <a:gd name="T26" fmla="*/ 55 w 60"/>
                <a:gd name="T27" fmla="*/ 5 h 30"/>
                <a:gd name="T28" fmla="*/ 59 w 60"/>
                <a:gd name="T29" fmla="*/ 3 h 30"/>
                <a:gd name="T30" fmla="*/ 57 w 60"/>
                <a:gd name="T31" fmla="*/ 9 h 30"/>
                <a:gd name="T32" fmla="*/ 53 w 60"/>
                <a:gd name="T33" fmla="*/ 5 h 30"/>
                <a:gd name="T34" fmla="*/ 53 w 60"/>
                <a:gd name="T35" fmla="*/ 10 h 30"/>
                <a:gd name="T36" fmla="*/ 52 w 60"/>
                <a:gd name="T37" fmla="*/ 11 h 30"/>
                <a:gd name="T38" fmla="*/ 49 w 60"/>
                <a:gd name="T39" fmla="*/ 11 h 30"/>
                <a:gd name="T40" fmla="*/ 46 w 60"/>
                <a:gd name="T41" fmla="*/ 13 h 30"/>
                <a:gd name="T42" fmla="*/ 43 w 60"/>
                <a:gd name="T43" fmla="*/ 13 h 30"/>
                <a:gd name="T44" fmla="*/ 42 w 60"/>
                <a:gd name="T45" fmla="*/ 14 h 30"/>
                <a:gd name="T46" fmla="*/ 40 w 60"/>
                <a:gd name="T47" fmla="*/ 14 h 30"/>
                <a:gd name="T48" fmla="*/ 39 w 60"/>
                <a:gd name="T49" fmla="*/ 21 h 30"/>
                <a:gd name="T50" fmla="*/ 35 w 60"/>
                <a:gd name="T51" fmla="*/ 22 h 30"/>
                <a:gd name="T52" fmla="*/ 32 w 60"/>
                <a:gd name="T53" fmla="*/ 17 h 30"/>
                <a:gd name="T54" fmla="*/ 32 w 60"/>
                <a:gd name="T55" fmla="*/ 22 h 30"/>
                <a:gd name="T56" fmla="*/ 28 w 60"/>
                <a:gd name="T57" fmla="*/ 18 h 30"/>
                <a:gd name="T58" fmla="*/ 26 w 60"/>
                <a:gd name="T59" fmla="*/ 19 h 30"/>
                <a:gd name="T60" fmla="*/ 24 w 60"/>
                <a:gd name="T61" fmla="*/ 25 h 30"/>
                <a:gd name="T62" fmla="*/ 20 w 60"/>
                <a:gd name="T63" fmla="*/ 21 h 30"/>
                <a:gd name="T64" fmla="*/ 17 w 60"/>
                <a:gd name="T65" fmla="*/ 22 h 30"/>
                <a:gd name="T66" fmla="*/ 16 w 60"/>
                <a:gd name="T67" fmla="*/ 27 h 30"/>
                <a:gd name="T68" fmla="*/ 13 w 60"/>
                <a:gd name="T69" fmla="*/ 22 h 30"/>
                <a:gd name="T70" fmla="*/ 12 w 60"/>
                <a:gd name="T71" fmla="*/ 29 h 30"/>
                <a:gd name="T72" fmla="*/ 9 w 60"/>
                <a:gd name="T73" fmla="*/ 23 h 30"/>
                <a:gd name="T74" fmla="*/ 8 w 60"/>
                <a:gd name="T75" fmla="*/ 25 h 30"/>
                <a:gd name="T76" fmla="*/ 6 w 60"/>
                <a:gd name="T77" fmla="*/ 25 h 30"/>
                <a:gd name="T78" fmla="*/ 4 w 60"/>
                <a:gd name="T79" fmla="*/ 26 h 30"/>
                <a:gd name="T80" fmla="*/ 0 w 60"/>
                <a:gd name="T81" fmla="*/ 22 h 30"/>
                <a:gd name="T82" fmla="*/ 3 w 60"/>
                <a:gd name="T83" fmla="*/ 21 h 30"/>
                <a:gd name="T84" fmla="*/ 4 w 60"/>
                <a:gd name="T85" fmla="*/ 21 h 30"/>
                <a:gd name="T86" fmla="*/ 4 w 60"/>
                <a:gd name="T87" fmla="*/ 14 h 30"/>
                <a:gd name="T88" fmla="*/ 6 w 60"/>
                <a:gd name="T89" fmla="*/ 19 h 30"/>
                <a:gd name="T90" fmla="*/ 8 w 60"/>
                <a:gd name="T91" fmla="*/ 13 h 30"/>
                <a:gd name="T92" fmla="*/ 11 w 60"/>
                <a:gd name="T93" fmla="*/ 18 h 30"/>
                <a:gd name="T94" fmla="*/ 12 w 60"/>
                <a:gd name="T95" fmla="*/ 11 h 30"/>
                <a:gd name="T96" fmla="*/ 13 w 60"/>
                <a:gd name="T97" fmla="*/ 11 h 30"/>
                <a:gd name="T98" fmla="*/ 17 w 60"/>
                <a:gd name="T99" fmla="*/ 10 h 30"/>
                <a:gd name="T100" fmla="*/ 20 w 60"/>
                <a:gd name="T101" fmla="*/ 10 h 30"/>
                <a:gd name="T102" fmla="*/ 23 w 60"/>
                <a:gd name="T103" fmla="*/ 9 h 30"/>
                <a:gd name="T104" fmla="*/ 26 w 60"/>
                <a:gd name="T105" fmla="*/ 7 h 30"/>
                <a:gd name="T106" fmla="*/ 26 w 60"/>
                <a:gd name="T107" fmla="*/ 7 h 3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0"/>
                <a:gd name="T163" fmla="*/ 0 h 30"/>
                <a:gd name="T164" fmla="*/ 60 w 60"/>
                <a:gd name="T165" fmla="*/ 30 h 3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0" h="30">
                  <a:moveTo>
                    <a:pt x="26" y="7"/>
                  </a:moveTo>
                  <a:lnTo>
                    <a:pt x="27" y="7"/>
                  </a:lnTo>
                  <a:lnTo>
                    <a:pt x="28" y="7"/>
                  </a:lnTo>
                  <a:lnTo>
                    <a:pt x="32" y="6"/>
                  </a:lnTo>
                  <a:lnTo>
                    <a:pt x="34" y="5"/>
                  </a:lnTo>
                  <a:lnTo>
                    <a:pt x="35" y="0"/>
                  </a:lnTo>
                  <a:lnTo>
                    <a:pt x="39" y="3"/>
                  </a:lnTo>
                  <a:lnTo>
                    <a:pt x="42" y="2"/>
                  </a:lnTo>
                  <a:lnTo>
                    <a:pt x="43" y="2"/>
                  </a:lnTo>
                  <a:lnTo>
                    <a:pt x="46" y="2"/>
                  </a:lnTo>
                  <a:lnTo>
                    <a:pt x="48" y="1"/>
                  </a:lnTo>
                  <a:lnTo>
                    <a:pt x="49" y="1"/>
                  </a:lnTo>
                  <a:lnTo>
                    <a:pt x="52" y="0"/>
                  </a:lnTo>
                  <a:lnTo>
                    <a:pt x="55" y="5"/>
                  </a:lnTo>
                  <a:lnTo>
                    <a:pt x="59" y="3"/>
                  </a:lnTo>
                  <a:lnTo>
                    <a:pt x="57" y="9"/>
                  </a:lnTo>
                  <a:lnTo>
                    <a:pt x="53" y="5"/>
                  </a:lnTo>
                  <a:lnTo>
                    <a:pt x="53" y="10"/>
                  </a:lnTo>
                  <a:lnTo>
                    <a:pt x="52" y="11"/>
                  </a:lnTo>
                  <a:lnTo>
                    <a:pt x="49" y="11"/>
                  </a:lnTo>
                  <a:lnTo>
                    <a:pt x="46" y="13"/>
                  </a:lnTo>
                  <a:lnTo>
                    <a:pt x="43" y="13"/>
                  </a:lnTo>
                  <a:lnTo>
                    <a:pt x="42" y="14"/>
                  </a:lnTo>
                  <a:lnTo>
                    <a:pt x="40" y="14"/>
                  </a:lnTo>
                  <a:lnTo>
                    <a:pt x="39" y="21"/>
                  </a:lnTo>
                  <a:lnTo>
                    <a:pt x="35" y="22"/>
                  </a:lnTo>
                  <a:lnTo>
                    <a:pt x="32" y="17"/>
                  </a:lnTo>
                  <a:lnTo>
                    <a:pt x="32" y="22"/>
                  </a:lnTo>
                  <a:lnTo>
                    <a:pt x="28" y="18"/>
                  </a:lnTo>
                  <a:lnTo>
                    <a:pt x="26" y="19"/>
                  </a:lnTo>
                  <a:lnTo>
                    <a:pt x="24" y="25"/>
                  </a:lnTo>
                  <a:lnTo>
                    <a:pt x="20" y="21"/>
                  </a:lnTo>
                  <a:lnTo>
                    <a:pt x="17" y="22"/>
                  </a:lnTo>
                  <a:lnTo>
                    <a:pt x="16" y="27"/>
                  </a:lnTo>
                  <a:lnTo>
                    <a:pt x="13" y="22"/>
                  </a:lnTo>
                  <a:lnTo>
                    <a:pt x="12" y="29"/>
                  </a:lnTo>
                  <a:lnTo>
                    <a:pt x="9" y="23"/>
                  </a:lnTo>
                  <a:lnTo>
                    <a:pt x="8" y="25"/>
                  </a:lnTo>
                  <a:lnTo>
                    <a:pt x="6" y="25"/>
                  </a:lnTo>
                  <a:lnTo>
                    <a:pt x="4" y="26"/>
                  </a:lnTo>
                  <a:lnTo>
                    <a:pt x="0" y="22"/>
                  </a:lnTo>
                  <a:lnTo>
                    <a:pt x="3" y="21"/>
                  </a:lnTo>
                  <a:lnTo>
                    <a:pt x="4" y="21"/>
                  </a:lnTo>
                  <a:lnTo>
                    <a:pt x="4" y="14"/>
                  </a:lnTo>
                  <a:lnTo>
                    <a:pt x="6" y="19"/>
                  </a:lnTo>
                  <a:lnTo>
                    <a:pt x="8" y="13"/>
                  </a:lnTo>
                  <a:lnTo>
                    <a:pt x="11" y="18"/>
                  </a:lnTo>
                  <a:lnTo>
                    <a:pt x="12" y="11"/>
                  </a:lnTo>
                  <a:lnTo>
                    <a:pt x="13" y="11"/>
                  </a:lnTo>
                  <a:lnTo>
                    <a:pt x="17" y="10"/>
                  </a:lnTo>
                  <a:lnTo>
                    <a:pt x="20" y="10"/>
                  </a:lnTo>
                  <a:lnTo>
                    <a:pt x="23" y="9"/>
                  </a:lnTo>
                  <a:lnTo>
                    <a:pt x="26" y="7"/>
                  </a:lnTo>
                </a:path>
              </a:pathLst>
            </a:custGeom>
            <a:solidFill>
              <a:srgbClr val="000000"/>
            </a:solidFill>
            <a:ln w="12700" cap="rnd">
              <a:noFill/>
              <a:round/>
              <a:headEnd/>
              <a:tailEnd/>
            </a:ln>
          </p:spPr>
          <p:txBody>
            <a:bodyPr/>
            <a:lstStyle/>
            <a:p>
              <a:endParaRPr lang="en-GB"/>
            </a:p>
          </p:txBody>
        </p:sp>
        <p:sp>
          <p:nvSpPr>
            <p:cNvPr id="20737" name="Freeform 256"/>
            <p:cNvSpPr>
              <a:spLocks/>
            </p:cNvSpPr>
            <p:nvPr/>
          </p:nvSpPr>
          <p:spPr bwMode="auto">
            <a:xfrm>
              <a:off x="3409" y="2810"/>
              <a:ext cx="60" cy="30"/>
            </a:xfrm>
            <a:custGeom>
              <a:avLst/>
              <a:gdLst>
                <a:gd name="T0" fmla="*/ 26 w 60"/>
                <a:gd name="T1" fmla="*/ 7 h 30"/>
                <a:gd name="T2" fmla="*/ 27 w 60"/>
                <a:gd name="T3" fmla="*/ 7 h 30"/>
                <a:gd name="T4" fmla="*/ 28 w 60"/>
                <a:gd name="T5" fmla="*/ 7 h 30"/>
                <a:gd name="T6" fmla="*/ 32 w 60"/>
                <a:gd name="T7" fmla="*/ 6 h 30"/>
                <a:gd name="T8" fmla="*/ 34 w 60"/>
                <a:gd name="T9" fmla="*/ 5 h 30"/>
                <a:gd name="T10" fmla="*/ 35 w 60"/>
                <a:gd name="T11" fmla="*/ 0 h 30"/>
                <a:gd name="T12" fmla="*/ 39 w 60"/>
                <a:gd name="T13" fmla="*/ 3 h 30"/>
                <a:gd name="T14" fmla="*/ 42 w 60"/>
                <a:gd name="T15" fmla="*/ 2 h 30"/>
                <a:gd name="T16" fmla="*/ 43 w 60"/>
                <a:gd name="T17" fmla="*/ 2 h 30"/>
                <a:gd name="T18" fmla="*/ 46 w 60"/>
                <a:gd name="T19" fmla="*/ 2 h 30"/>
                <a:gd name="T20" fmla="*/ 48 w 60"/>
                <a:gd name="T21" fmla="*/ 1 h 30"/>
                <a:gd name="T22" fmla="*/ 49 w 60"/>
                <a:gd name="T23" fmla="*/ 1 h 30"/>
                <a:gd name="T24" fmla="*/ 52 w 60"/>
                <a:gd name="T25" fmla="*/ 0 h 30"/>
                <a:gd name="T26" fmla="*/ 55 w 60"/>
                <a:gd name="T27" fmla="*/ 5 h 30"/>
                <a:gd name="T28" fmla="*/ 59 w 60"/>
                <a:gd name="T29" fmla="*/ 3 h 30"/>
                <a:gd name="T30" fmla="*/ 57 w 60"/>
                <a:gd name="T31" fmla="*/ 9 h 30"/>
                <a:gd name="T32" fmla="*/ 53 w 60"/>
                <a:gd name="T33" fmla="*/ 5 h 30"/>
                <a:gd name="T34" fmla="*/ 53 w 60"/>
                <a:gd name="T35" fmla="*/ 10 h 30"/>
                <a:gd name="T36" fmla="*/ 52 w 60"/>
                <a:gd name="T37" fmla="*/ 11 h 30"/>
                <a:gd name="T38" fmla="*/ 49 w 60"/>
                <a:gd name="T39" fmla="*/ 11 h 30"/>
                <a:gd name="T40" fmla="*/ 46 w 60"/>
                <a:gd name="T41" fmla="*/ 13 h 30"/>
                <a:gd name="T42" fmla="*/ 43 w 60"/>
                <a:gd name="T43" fmla="*/ 13 h 30"/>
                <a:gd name="T44" fmla="*/ 42 w 60"/>
                <a:gd name="T45" fmla="*/ 14 h 30"/>
                <a:gd name="T46" fmla="*/ 40 w 60"/>
                <a:gd name="T47" fmla="*/ 14 h 30"/>
                <a:gd name="T48" fmla="*/ 39 w 60"/>
                <a:gd name="T49" fmla="*/ 21 h 30"/>
                <a:gd name="T50" fmla="*/ 35 w 60"/>
                <a:gd name="T51" fmla="*/ 22 h 30"/>
                <a:gd name="T52" fmla="*/ 32 w 60"/>
                <a:gd name="T53" fmla="*/ 17 h 30"/>
                <a:gd name="T54" fmla="*/ 32 w 60"/>
                <a:gd name="T55" fmla="*/ 22 h 30"/>
                <a:gd name="T56" fmla="*/ 28 w 60"/>
                <a:gd name="T57" fmla="*/ 18 h 30"/>
                <a:gd name="T58" fmla="*/ 26 w 60"/>
                <a:gd name="T59" fmla="*/ 19 h 30"/>
                <a:gd name="T60" fmla="*/ 24 w 60"/>
                <a:gd name="T61" fmla="*/ 25 h 30"/>
                <a:gd name="T62" fmla="*/ 20 w 60"/>
                <a:gd name="T63" fmla="*/ 21 h 30"/>
                <a:gd name="T64" fmla="*/ 17 w 60"/>
                <a:gd name="T65" fmla="*/ 22 h 30"/>
                <a:gd name="T66" fmla="*/ 16 w 60"/>
                <a:gd name="T67" fmla="*/ 27 h 30"/>
                <a:gd name="T68" fmla="*/ 13 w 60"/>
                <a:gd name="T69" fmla="*/ 22 h 30"/>
                <a:gd name="T70" fmla="*/ 12 w 60"/>
                <a:gd name="T71" fmla="*/ 29 h 30"/>
                <a:gd name="T72" fmla="*/ 9 w 60"/>
                <a:gd name="T73" fmla="*/ 23 h 30"/>
                <a:gd name="T74" fmla="*/ 8 w 60"/>
                <a:gd name="T75" fmla="*/ 25 h 30"/>
                <a:gd name="T76" fmla="*/ 6 w 60"/>
                <a:gd name="T77" fmla="*/ 25 h 30"/>
                <a:gd name="T78" fmla="*/ 4 w 60"/>
                <a:gd name="T79" fmla="*/ 26 h 30"/>
                <a:gd name="T80" fmla="*/ 0 w 60"/>
                <a:gd name="T81" fmla="*/ 22 h 30"/>
                <a:gd name="T82" fmla="*/ 3 w 60"/>
                <a:gd name="T83" fmla="*/ 21 h 30"/>
                <a:gd name="T84" fmla="*/ 4 w 60"/>
                <a:gd name="T85" fmla="*/ 21 h 30"/>
                <a:gd name="T86" fmla="*/ 4 w 60"/>
                <a:gd name="T87" fmla="*/ 14 h 30"/>
                <a:gd name="T88" fmla="*/ 6 w 60"/>
                <a:gd name="T89" fmla="*/ 19 h 30"/>
                <a:gd name="T90" fmla="*/ 8 w 60"/>
                <a:gd name="T91" fmla="*/ 13 h 30"/>
                <a:gd name="T92" fmla="*/ 11 w 60"/>
                <a:gd name="T93" fmla="*/ 18 h 30"/>
                <a:gd name="T94" fmla="*/ 12 w 60"/>
                <a:gd name="T95" fmla="*/ 11 h 30"/>
                <a:gd name="T96" fmla="*/ 13 w 60"/>
                <a:gd name="T97" fmla="*/ 11 h 30"/>
                <a:gd name="T98" fmla="*/ 17 w 60"/>
                <a:gd name="T99" fmla="*/ 10 h 30"/>
                <a:gd name="T100" fmla="*/ 20 w 60"/>
                <a:gd name="T101" fmla="*/ 10 h 30"/>
                <a:gd name="T102" fmla="*/ 23 w 60"/>
                <a:gd name="T103" fmla="*/ 9 h 30"/>
                <a:gd name="T104" fmla="*/ 26 w 60"/>
                <a:gd name="T105" fmla="*/ 7 h 30"/>
                <a:gd name="T106" fmla="*/ 26 w 60"/>
                <a:gd name="T107" fmla="*/ 7 h 3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60"/>
                <a:gd name="T163" fmla="*/ 0 h 30"/>
                <a:gd name="T164" fmla="*/ 60 w 60"/>
                <a:gd name="T165" fmla="*/ 30 h 3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60" h="30">
                  <a:moveTo>
                    <a:pt x="26" y="7"/>
                  </a:moveTo>
                  <a:lnTo>
                    <a:pt x="27" y="7"/>
                  </a:lnTo>
                  <a:lnTo>
                    <a:pt x="28" y="7"/>
                  </a:lnTo>
                  <a:lnTo>
                    <a:pt x="32" y="6"/>
                  </a:lnTo>
                  <a:lnTo>
                    <a:pt x="34" y="5"/>
                  </a:lnTo>
                  <a:lnTo>
                    <a:pt x="35" y="0"/>
                  </a:lnTo>
                  <a:lnTo>
                    <a:pt x="39" y="3"/>
                  </a:lnTo>
                  <a:lnTo>
                    <a:pt x="42" y="2"/>
                  </a:lnTo>
                  <a:lnTo>
                    <a:pt x="43" y="2"/>
                  </a:lnTo>
                  <a:lnTo>
                    <a:pt x="46" y="2"/>
                  </a:lnTo>
                  <a:lnTo>
                    <a:pt x="48" y="1"/>
                  </a:lnTo>
                  <a:lnTo>
                    <a:pt x="49" y="1"/>
                  </a:lnTo>
                  <a:lnTo>
                    <a:pt x="52" y="0"/>
                  </a:lnTo>
                  <a:lnTo>
                    <a:pt x="55" y="5"/>
                  </a:lnTo>
                  <a:lnTo>
                    <a:pt x="59" y="3"/>
                  </a:lnTo>
                  <a:lnTo>
                    <a:pt x="57" y="9"/>
                  </a:lnTo>
                  <a:lnTo>
                    <a:pt x="53" y="5"/>
                  </a:lnTo>
                  <a:lnTo>
                    <a:pt x="53" y="10"/>
                  </a:lnTo>
                  <a:lnTo>
                    <a:pt x="52" y="11"/>
                  </a:lnTo>
                  <a:lnTo>
                    <a:pt x="49" y="11"/>
                  </a:lnTo>
                  <a:lnTo>
                    <a:pt x="46" y="13"/>
                  </a:lnTo>
                  <a:lnTo>
                    <a:pt x="43" y="13"/>
                  </a:lnTo>
                  <a:lnTo>
                    <a:pt x="42" y="14"/>
                  </a:lnTo>
                  <a:lnTo>
                    <a:pt x="40" y="14"/>
                  </a:lnTo>
                  <a:lnTo>
                    <a:pt x="39" y="21"/>
                  </a:lnTo>
                  <a:lnTo>
                    <a:pt x="35" y="22"/>
                  </a:lnTo>
                  <a:lnTo>
                    <a:pt x="32" y="17"/>
                  </a:lnTo>
                  <a:lnTo>
                    <a:pt x="32" y="22"/>
                  </a:lnTo>
                  <a:lnTo>
                    <a:pt x="28" y="18"/>
                  </a:lnTo>
                  <a:lnTo>
                    <a:pt x="26" y="19"/>
                  </a:lnTo>
                  <a:lnTo>
                    <a:pt x="24" y="25"/>
                  </a:lnTo>
                  <a:lnTo>
                    <a:pt x="20" y="21"/>
                  </a:lnTo>
                  <a:lnTo>
                    <a:pt x="17" y="22"/>
                  </a:lnTo>
                  <a:lnTo>
                    <a:pt x="16" y="27"/>
                  </a:lnTo>
                  <a:lnTo>
                    <a:pt x="13" y="22"/>
                  </a:lnTo>
                  <a:lnTo>
                    <a:pt x="12" y="29"/>
                  </a:lnTo>
                  <a:lnTo>
                    <a:pt x="9" y="23"/>
                  </a:lnTo>
                  <a:lnTo>
                    <a:pt x="8" y="25"/>
                  </a:lnTo>
                  <a:lnTo>
                    <a:pt x="6" y="25"/>
                  </a:lnTo>
                  <a:lnTo>
                    <a:pt x="4" y="26"/>
                  </a:lnTo>
                  <a:lnTo>
                    <a:pt x="0" y="22"/>
                  </a:lnTo>
                  <a:lnTo>
                    <a:pt x="3" y="21"/>
                  </a:lnTo>
                  <a:lnTo>
                    <a:pt x="4" y="21"/>
                  </a:lnTo>
                  <a:lnTo>
                    <a:pt x="4" y="14"/>
                  </a:lnTo>
                  <a:lnTo>
                    <a:pt x="6" y="19"/>
                  </a:lnTo>
                  <a:lnTo>
                    <a:pt x="8" y="13"/>
                  </a:lnTo>
                  <a:lnTo>
                    <a:pt x="11" y="18"/>
                  </a:lnTo>
                  <a:lnTo>
                    <a:pt x="12" y="11"/>
                  </a:lnTo>
                  <a:lnTo>
                    <a:pt x="13" y="11"/>
                  </a:lnTo>
                  <a:lnTo>
                    <a:pt x="17" y="10"/>
                  </a:lnTo>
                  <a:lnTo>
                    <a:pt x="20" y="10"/>
                  </a:lnTo>
                  <a:lnTo>
                    <a:pt x="23" y="9"/>
                  </a:lnTo>
                  <a:lnTo>
                    <a:pt x="26" y="7"/>
                  </a:lnTo>
                </a:path>
              </a:pathLst>
            </a:custGeom>
            <a:noFill/>
            <a:ln w="12700" cap="rnd">
              <a:solidFill>
                <a:srgbClr val="000000"/>
              </a:solidFill>
              <a:round/>
              <a:headEnd/>
              <a:tailEnd/>
            </a:ln>
          </p:spPr>
          <p:txBody>
            <a:bodyPr/>
            <a:lstStyle/>
            <a:p>
              <a:endParaRPr lang="en-GB"/>
            </a:p>
          </p:txBody>
        </p:sp>
        <p:sp>
          <p:nvSpPr>
            <p:cNvPr id="20738" name="Freeform 257"/>
            <p:cNvSpPr>
              <a:spLocks/>
            </p:cNvSpPr>
            <p:nvPr/>
          </p:nvSpPr>
          <p:spPr bwMode="auto">
            <a:xfrm>
              <a:off x="1795" y="2888"/>
              <a:ext cx="38" cy="26"/>
            </a:xfrm>
            <a:custGeom>
              <a:avLst/>
              <a:gdLst>
                <a:gd name="T0" fmla="*/ 0 w 38"/>
                <a:gd name="T1" fmla="*/ 19 h 26"/>
                <a:gd name="T2" fmla="*/ 4 w 38"/>
                <a:gd name="T3" fmla="*/ 23 h 26"/>
                <a:gd name="T4" fmla="*/ 11 w 38"/>
                <a:gd name="T5" fmla="*/ 25 h 26"/>
                <a:gd name="T6" fmla="*/ 13 w 38"/>
                <a:gd name="T7" fmla="*/ 21 h 26"/>
                <a:gd name="T8" fmla="*/ 17 w 38"/>
                <a:gd name="T9" fmla="*/ 25 h 26"/>
                <a:gd name="T10" fmla="*/ 19 w 38"/>
                <a:gd name="T11" fmla="*/ 22 h 26"/>
                <a:gd name="T12" fmla="*/ 24 w 38"/>
                <a:gd name="T13" fmla="*/ 23 h 26"/>
                <a:gd name="T14" fmla="*/ 25 w 38"/>
                <a:gd name="T15" fmla="*/ 19 h 26"/>
                <a:gd name="T16" fmla="*/ 27 w 38"/>
                <a:gd name="T17" fmla="*/ 19 h 26"/>
                <a:gd name="T18" fmla="*/ 31 w 38"/>
                <a:gd name="T19" fmla="*/ 18 h 26"/>
                <a:gd name="T20" fmla="*/ 30 w 38"/>
                <a:gd name="T21" fmla="*/ 15 h 26"/>
                <a:gd name="T22" fmla="*/ 33 w 38"/>
                <a:gd name="T23" fmla="*/ 14 h 26"/>
                <a:gd name="T24" fmla="*/ 34 w 38"/>
                <a:gd name="T25" fmla="*/ 14 h 26"/>
                <a:gd name="T26" fmla="*/ 35 w 38"/>
                <a:gd name="T27" fmla="*/ 14 h 26"/>
                <a:gd name="T28" fmla="*/ 37 w 38"/>
                <a:gd name="T29" fmla="*/ 11 h 26"/>
                <a:gd name="T30" fmla="*/ 34 w 38"/>
                <a:gd name="T31" fmla="*/ 9 h 26"/>
                <a:gd name="T32" fmla="*/ 35 w 38"/>
                <a:gd name="T33" fmla="*/ 6 h 26"/>
                <a:gd name="T34" fmla="*/ 33 w 38"/>
                <a:gd name="T35" fmla="*/ 3 h 26"/>
                <a:gd name="T36" fmla="*/ 32 w 38"/>
                <a:gd name="T37" fmla="*/ 1 h 26"/>
                <a:gd name="T38" fmla="*/ 31 w 38"/>
                <a:gd name="T39" fmla="*/ 2 h 26"/>
                <a:gd name="T40" fmla="*/ 30 w 38"/>
                <a:gd name="T41" fmla="*/ 2 h 26"/>
                <a:gd name="T42" fmla="*/ 26 w 38"/>
                <a:gd name="T43" fmla="*/ 0 h 26"/>
                <a:gd name="T44" fmla="*/ 25 w 38"/>
                <a:gd name="T45" fmla="*/ 1 h 26"/>
                <a:gd name="T46" fmla="*/ 23 w 38"/>
                <a:gd name="T47" fmla="*/ 1 h 26"/>
                <a:gd name="T48" fmla="*/ 19 w 38"/>
                <a:gd name="T49" fmla="*/ 2 h 26"/>
                <a:gd name="T50" fmla="*/ 18 w 38"/>
                <a:gd name="T51" fmla="*/ 3 h 26"/>
                <a:gd name="T52" fmla="*/ 15 w 38"/>
                <a:gd name="T53" fmla="*/ 6 h 26"/>
                <a:gd name="T54" fmla="*/ 12 w 38"/>
                <a:gd name="T55" fmla="*/ 10 h 26"/>
                <a:gd name="T56" fmla="*/ 9 w 38"/>
                <a:gd name="T57" fmla="*/ 11 h 26"/>
                <a:gd name="T58" fmla="*/ 0 w 38"/>
                <a:gd name="T59" fmla="*/ 19 h 26"/>
                <a:gd name="T60" fmla="*/ 0 w 38"/>
                <a:gd name="T61" fmla="*/ 19 h 2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8"/>
                <a:gd name="T94" fmla="*/ 0 h 26"/>
                <a:gd name="T95" fmla="*/ 38 w 38"/>
                <a:gd name="T96" fmla="*/ 26 h 2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8" h="26">
                  <a:moveTo>
                    <a:pt x="0" y="19"/>
                  </a:moveTo>
                  <a:lnTo>
                    <a:pt x="4" y="23"/>
                  </a:lnTo>
                  <a:lnTo>
                    <a:pt x="11" y="25"/>
                  </a:lnTo>
                  <a:lnTo>
                    <a:pt x="13" y="21"/>
                  </a:lnTo>
                  <a:lnTo>
                    <a:pt x="17" y="25"/>
                  </a:lnTo>
                  <a:lnTo>
                    <a:pt x="19" y="22"/>
                  </a:lnTo>
                  <a:lnTo>
                    <a:pt x="24" y="23"/>
                  </a:lnTo>
                  <a:lnTo>
                    <a:pt x="25" y="19"/>
                  </a:lnTo>
                  <a:lnTo>
                    <a:pt x="27" y="19"/>
                  </a:lnTo>
                  <a:lnTo>
                    <a:pt x="31" y="18"/>
                  </a:lnTo>
                  <a:lnTo>
                    <a:pt x="30" y="15"/>
                  </a:lnTo>
                  <a:lnTo>
                    <a:pt x="33" y="14"/>
                  </a:lnTo>
                  <a:lnTo>
                    <a:pt x="34" y="14"/>
                  </a:lnTo>
                  <a:lnTo>
                    <a:pt x="35" y="14"/>
                  </a:lnTo>
                  <a:lnTo>
                    <a:pt x="37" y="11"/>
                  </a:lnTo>
                  <a:lnTo>
                    <a:pt x="34" y="9"/>
                  </a:lnTo>
                  <a:lnTo>
                    <a:pt x="35" y="6"/>
                  </a:lnTo>
                  <a:lnTo>
                    <a:pt x="33" y="3"/>
                  </a:lnTo>
                  <a:lnTo>
                    <a:pt x="32" y="1"/>
                  </a:lnTo>
                  <a:lnTo>
                    <a:pt x="31" y="2"/>
                  </a:lnTo>
                  <a:lnTo>
                    <a:pt x="30" y="2"/>
                  </a:lnTo>
                  <a:lnTo>
                    <a:pt x="26" y="0"/>
                  </a:lnTo>
                  <a:lnTo>
                    <a:pt x="25" y="1"/>
                  </a:lnTo>
                  <a:lnTo>
                    <a:pt x="23" y="1"/>
                  </a:lnTo>
                  <a:lnTo>
                    <a:pt x="19" y="2"/>
                  </a:lnTo>
                  <a:lnTo>
                    <a:pt x="18" y="3"/>
                  </a:lnTo>
                  <a:lnTo>
                    <a:pt x="15" y="6"/>
                  </a:lnTo>
                  <a:lnTo>
                    <a:pt x="12" y="10"/>
                  </a:lnTo>
                  <a:lnTo>
                    <a:pt x="9" y="11"/>
                  </a:lnTo>
                  <a:lnTo>
                    <a:pt x="0" y="19"/>
                  </a:lnTo>
                </a:path>
              </a:pathLst>
            </a:custGeom>
            <a:solidFill>
              <a:srgbClr val="0000FF"/>
            </a:solidFill>
            <a:ln w="12700" cap="rnd">
              <a:noFill/>
              <a:round/>
              <a:headEnd/>
              <a:tailEnd/>
            </a:ln>
          </p:spPr>
          <p:txBody>
            <a:bodyPr/>
            <a:lstStyle/>
            <a:p>
              <a:endParaRPr lang="en-GB"/>
            </a:p>
          </p:txBody>
        </p:sp>
        <p:sp>
          <p:nvSpPr>
            <p:cNvPr id="20739" name="Freeform 258"/>
            <p:cNvSpPr>
              <a:spLocks/>
            </p:cNvSpPr>
            <p:nvPr/>
          </p:nvSpPr>
          <p:spPr bwMode="auto">
            <a:xfrm>
              <a:off x="1583" y="2792"/>
              <a:ext cx="37" cy="26"/>
            </a:xfrm>
            <a:custGeom>
              <a:avLst/>
              <a:gdLst>
                <a:gd name="T0" fmla="*/ 0 w 37"/>
                <a:gd name="T1" fmla="*/ 21 h 26"/>
                <a:gd name="T2" fmla="*/ 5 w 37"/>
                <a:gd name="T3" fmla="*/ 22 h 26"/>
                <a:gd name="T4" fmla="*/ 9 w 37"/>
                <a:gd name="T5" fmla="*/ 21 h 26"/>
                <a:gd name="T6" fmla="*/ 13 w 37"/>
                <a:gd name="T7" fmla="*/ 22 h 26"/>
                <a:gd name="T8" fmla="*/ 18 w 37"/>
                <a:gd name="T9" fmla="*/ 25 h 26"/>
                <a:gd name="T10" fmla="*/ 20 w 37"/>
                <a:gd name="T11" fmla="*/ 23 h 26"/>
                <a:gd name="T12" fmla="*/ 23 w 37"/>
                <a:gd name="T13" fmla="*/ 23 h 26"/>
                <a:gd name="T14" fmla="*/ 25 w 37"/>
                <a:gd name="T15" fmla="*/ 22 h 26"/>
                <a:gd name="T16" fmla="*/ 27 w 37"/>
                <a:gd name="T17" fmla="*/ 21 h 26"/>
                <a:gd name="T18" fmla="*/ 30 w 37"/>
                <a:gd name="T19" fmla="*/ 18 h 26"/>
                <a:gd name="T20" fmla="*/ 32 w 37"/>
                <a:gd name="T21" fmla="*/ 17 h 26"/>
                <a:gd name="T22" fmla="*/ 33 w 37"/>
                <a:gd name="T23" fmla="*/ 17 h 26"/>
                <a:gd name="T24" fmla="*/ 33 w 37"/>
                <a:gd name="T25" fmla="*/ 14 h 26"/>
                <a:gd name="T26" fmla="*/ 33 w 37"/>
                <a:gd name="T27" fmla="*/ 10 h 26"/>
                <a:gd name="T28" fmla="*/ 34 w 37"/>
                <a:gd name="T29" fmla="*/ 10 h 26"/>
                <a:gd name="T30" fmla="*/ 36 w 37"/>
                <a:gd name="T31" fmla="*/ 6 h 26"/>
                <a:gd name="T32" fmla="*/ 34 w 37"/>
                <a:gd name="T33" fmla="*/ 3 h 26"/>
                <a:gd name="T34" fmla="*/ 33 w 37"/>
                <a:gd name="T35" fmla="*/ 1 h 26"/>
                <a:gd name="T36" fmla="*/ 32 w 37"/>
                <a:gd name="T37" fmla="*/ 5 h 26"/>
                <a:gd name="T38" fmla="*/ 32 w 37"/>
                <a:gd name="T39" fmla="*/ 1 h 26"/>
                <a:gd name="T40" fmla="*/ 31 w 37"/>
                <a:gd name="T41" fmla="*/ 2 h 26"/>
                <a:gd name="T42" fmla="*/ 27 w 37"/>
                <a:gd name="T43" fmla="*/ 0 h 26"/>
                <a:gd name="T44" fmla="*/ 26 w 37"/>
                <a:gd name="T45" fmla="*/ 0 h 26"/>
                <a:gd name="T46" fmla="*/ 24 w 37"/>
                <a:gd name="T47" fmla="*/ 1 h 26"/>
                <a:gd name="T48" fmla="*/ 22 w 37"/>
                <a:gd name="T49" fmla="*/ 1 h 26"/>
                <a:gd name="T50" fmla="*/ 19 w 37"/>
                <a:gd name="T51" fmla="*/ 2 h 26"/>
                <a:gd name="T52" fmla="*/ 15 w 37"/>
                <a:gd name="T53" fmla="*/ 3 h 26"/>
                <a:gd name="T54" fmla="*/ 13 w 37"/>
                <a:gd name="T55" fmla="*/ 3 h 26"/>
                <a:gd name="T56" fmla="*/ 10 w 37"/>
                <a:gd name="T57" fmla="*/ 5 h 26"/>
                <a:gd name="T58" fmla="*/ 8 w 37"/>
                <a:gd name="T59" fmla="*/ 11 h 26"/>
                <a:gd name="T60" fmla="*/ 0 w 37"/>
                <a:gd name="T61" fmla="*/ 21 h 26"/>
                <a:gd name="T62" fmla="*/ 0 w 37"/>
                <a:gd name="T63" fmla="*/ 21 h 2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7"/>
                <a:gd name="T97" fmla="*/ 0 h 26"/>
                <a:gd name="T98" fmla="*/ 37 w 37"/>
                <a:gd name="T99" fmla="*/ 26 h 2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7" h="26">
                  <a:moveTo>
                    <a:pt x="0" y="21"/>
                  </a:moveTo>
                  <a:lnTo>
                    <a:pt x="5" y="22"/>
                  </a:lnTo>
                  <a:lnTo>
                    <a:pt x="9" y="21"/>
                  </a:lnTo>
                  <a:lnTo>
                    <a:pt x="13" y="22"/>
                  </a:lnTo>
                  <a:lnTo>
                    <a:pt x="18" y="25"/>
                  </a:lnTo>
                  <a:lnTo>
                    <a:pt x="20" y="23"/>
                  </a:lnTo>
                  <a:lnTo>
                    <a:pt x="23" y="23"/>
                  </a:lnTo>
                  <a:lnTo>
                    <a:pt x="25" y="22"/>
                  </a:lnTo>
                  <a:lnTo>
                    <a:pt x="27" y="21"/>
                  </a:lnTo>
                  <a:lnTo>
                    <a:pt x="30" y="18"/>
                  </a:lnTo>
                  <a:lnTo>
                    <a:pt x="32" y="17"/>
                  </a:lnTo>
                  <a:lnTo>
                    <a:pt x="33" y="17"/>
                  </a:lnTo>
                  <a:lnTo>
                    <a:pt x="33" y="14"/>
                  </a:lnTo>
                  <a:lnTo>
                    <a:pt x="33" y="10"/>
                  </a:lnTo>
                  <a:lnTo>
                    <a:pt x="34" y="10"/>
                  </a:lnTo>
                  <a:lnTo>
                    <a:pt x="36" y="6"/>
                  </a:lnTo>
                  <a:lnTo>
                    <a:pt x="34" y="3"/>
                  </a:lnTo>
                  <a:lnTo>
                    <a:pt x="33" y="1"/>
                  </a:lnTo>
                  <a:lnTo>
                    <a:pt x="32" y="5"/>
                  </a:lnTo>
                  <a:lnTo>
                    <a:pt x="32" y="1"/>
                  </a:lnTo>
                  <a:lnTo>
                    <a:pt x="31" y="2"/>
                  </a:lnTo>
                  <a:lnTo>
                    <a:pt x="27" y="0"/>
                  </a:lnTo>
                  <a:lnTo>
                    <a:pt x="26" y="0"/>
                  </a:lnTo>
                  <a:lnTo>
                    <a:pt x="24" y="1"/>
                  </a:lnTo>
                  <a:lnTo>
                    <a:pt x="22" y="1"/>
                  </a:lnTo>
                  <a:lnTo>
                    <a:pt x="19" y="2"/>
                  </a:lnTo>
                  <a:lnTo>
                    <a:pt x="15" y="3"/>
                  </a:lnTo>
                  <a:lnTo>
                    <a:pt x="13" y="3"/>
                  </a:lnTo>
                  <a:lnTo>
                    <a:pt x="10" y="5"/>
                  </a:lnTo>
                  <a:lnTo>
                    <a:pt x="8" y="11"/>
                  </a:lnTo>
                  <a:lnTo>
                    <a:pt x="0" y="21"/>
                  </a:lnTo>
                </a:path>
              </a:pathLst>
            </a:custGeom>
            <a:solidFill>
              <a:srgbClr val="0000FF"/>
            </a:solidFill>
            <a:ln w="12700" cap="rnd">
              <a:noFill/>
              <a:round/>
              <a:headEnd/>
              <a:tailEnd/>
            </a:ln>
          </p:spPr>
          <p:txBody>
            <a:bodyPr/>
            <a:lstStyle/>
            <a:p>
              <a:endParaRPr lang="en-GB"/>
            </a:p>
          </p:txBody>
        </p:sp>
        <p:sp>
          <p:nvSpPr>
            <p:cNvPr id="20740" name="Freeform 259"/>
            <p:cNvSpPr>
              <a:spLocks/>
            </p:cNvSpPr>
            <p:nvPr/>
          </p:nvSpPr>
          <p:spPr bwMode="auto">
            <a:xfrm>
              <a:off x="2580" y="2372"/>
              <a:ext cx="22" cy="29"/>
            </a:xfrm>
            <a:custGeom>
              <a:avLst/>
              <a:gdLst>
                <a:gd name="T0" fmla="*/ 5 w 22"/>
                <a:gd name="T1" fmla="*/ 26 h 29"/>
                <a:gd name="T2" fmla="*/ 9 w 22"/>
                <a:gd name="T3" fmla="*/ 25 h 29"/>
                <a:gd name="T4" fmla="*/ 12 w 22"/>
                <a:gd name="T5" fmla="*/ 24 h 29"/>
                <a:gd name="T6" fmla="*/ 15 w 22"/>
                <a:gd name="T7" fmla="*/ 21 h 29"/>
                <a:gd name="T8" fmla="*/ 17 w 22"/>
                <a:gd name="T9" fmla="*/ 18 h 29"/>
                <a:gd name="T10" fmla="*/ 17 w 22"/>
                <a:gd name="T11" fmla="*/ 17 h 29"/>
                <a:gd name="T12" fmla="*/ 18 w 22"/>
                <a:gd name="T13" fmla="*/ 13 h 29"/>
                <a:gd name="T14" fmla="*/ 21 w 22"/>
                <a:gd name="T15" fmla="*/ 10 h 29"/>
                <a:gd name="T16" fmla="*/ 19 w 22"/>
                <a:gd name="T17" fmla="*/ 9 h 29"/>
                <a:gd name="T18" fmla="*/ 18 w 22"/>
                <a:gd name="T19" fmla="*/ 6 h 29"/>
                <a:gd name="T20" fmla="*/ 17 w 22"/>
                <a:gd name="T21" fmla="*/ 6 h 29"/>
                <a:gd name="T22" fmla="*/ 15 w 22"/>
                <a:gd name="T23" fmla="*/ 4 h 29"/>
                <a:gd name="T24" fmla="*/ 14 w 22"/>
                <a:gd name="T25" fmla="*/ 2 h 29"/>
                <a:gd name="T26" fmla="*/ 12 w 22"/>
                <a:gd name="T27" fmla="*/ 1 h 29"/>
                <a:gd name="T28" fmla="*/ 10 w 22"/>
                <a:gd name="T29" fmla="*/ 1 h 29"/>
                <a:gd name="T30" fmla="*/ 8 w 22"/>
                <a:gd name="T31" fmla="*/ 0 h 29"/>
                <a:gd name="T32" fmla="*/ 7 w 22"/>
                <a:gd name="T33" fmla="*/ 1 h 29"/>
                <a:gd name="T34" fmla="*/ 7 w 22"/>
                <a:gd name="T35" fmla="*/ 2 h 29"/>
                <a:gd name="T36" fmla="*/ 4 w 22"/>
                <a:gd name="T37" fmla="*/ 1 h 29"/>
                <a:gd name="T38" fmla="*/ 4 w 22"/>
                <a:gd name="T39" fmla="*/ 2 h 29"/>
                <a:gd name="T40" fmla="*/ 3 w 22"/>
                <a:gd name="T41" fmla="*/ 5 h 29"/>
                <a:gd name="T42" fmla="*/ 1 w 22"/>
                <a:gd name="T43" fmla="*/ 6 h 29"/>
                <a:gd name="T44" fmla="*/ 1 w 22"/>
                <a:gd name="T45" fmla="*/ 9 h 29"/>
                <a:gd name="T46" fmla="*/ 0 w 22"/>
                <a:gd name="T47" fmla="*/ 9 h 29"/>
                <a:gd name="T48" fmla="*/ 0 w 22"/>
                <a:gd name="T49" fmla="*/ 10 h 29"/>
                <a:gd name="T50" fmla="*/ 2 w 22"/>
                <a:gd name="T51" fmla="*/ 16 h 29"/>
                <a:gd name="T52" fmla="*/ 1 w 22"/>
                <a:gd name="T53" fmla="*/ 17 h 29"/>
                <a:gd name="T54" fmla="*/ 2 w 22"/>
                <a:gd name="T55" fmla="*/ 21 h 29"/>
                <a:gd name="T56" fmla="*/ 8 w 22"/>
                <a:gd name="T57" fmla="*/ 28 h 29"/>
                <a:gd name="T58" fmla="*/ 5 w 22"/>
                <a:gd name="T59" fmla="*/ 26 h 2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2"/>
                <a:gd name="T91" fmla="*/ 0 h 29"/>
                <a:gd name="T92" fmla="*/ 22 w 22"/>
                <a:gd name="T93" fmla="*/ 29 h 29"/>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2" h="29">
                  <a:moveTo>
                    <a:pt x="5" y="26"/>
                  </a:moveTo>
                  <a:lnTo>
                    <a:pt x="9" y="25"/>
                  </a:lnTo>
                  <a:lnTo>
                    <a:pt x="12" y="24"/>
                  </a:lnTo>
                  <a:lnTo>
                    <a:pt x="15" y="21"/>
                  </a:lnTo>
                  <a:lnTo>
                    <a:pt x="17" y="18"/>
                  </a:lnTo>
                  <a:lnTo>
                    <a:pt x="17" y="17"/>
                  </a:lnTo>
                  <a:lnTo>
                    <a:pt x="18" y="13"/>
                  </a:lnTo>
                  <a:lnTo>
                    <a:pt x="21" y="10"/>
                  </a:lnTo>
                  <a:lnTo>
                    <a:pt x="19" y="9"/>
                  </a:lnTo>
                  <a:lnTo>
                    <a:pt x="18" y="6"/>
                  </a:lnTo>
                  <a:lnTo>
                    <a:pt x="17" y="6"/>
                  </a:lnTo>
                  <a:lnTo>
                    <a:pt x="15" y="4"/>
                  </a:lnTo>
                  <a:lnTo>
                    <a:pt x="14" y="2"/>
                  </a:lnTo>
                  <a:lnTo>
                    <a:pt x="12" y="1"/>
                  </a:lnTo>
                  <a:lnTo>
                    <a:pt x="10" y="1"/>
                  </a:lnTo>
                  <a:lnTo>
                    <a:pt x="8" y="0"/>
                  </a:lnTo>
                  <a:lnTo>
                    <a:pt x="7" y="1"/>
                  </a:lnTo>
                  <a:lnTo>
                    <a:pt x="7" y="2"/>
                  </a:lnTo>
                  <a:lnTo>
                    <a:pt x="4" y="1"/>
                  </a:lnTo>
                  <a:lnTo>
                    <a:pt x="4" y="2"/>
                  </a:lnTo>
                  <a:lnTo>
                    <a:pt x="3" y="5"/>
                  </a:lnTo>
                  <a:lnTo>
                    <a:pt x="1" y="6"/>
                  </a:lnTo>
                  <a:lnTo>
                    <a:pt x="1" y="9"/>
                  </a:lnTo>
                  <a:lnTo>
                    <a:pt x="0" y="9"/>
                  </a:lnTo>
                  <a:lnTo>
                    <a:pt x="0" y="10"/>
                  </a:lnTo>
                  <a:lnTo>
                    <a:pt x="2" y="16"/>
                  </a:lnTo>
                  <a:lnTo>
                    <a:pt x="1" y="17"/>
                  </a:lnTo>
                  <a:lnTo>
                    <a:pt x="2" y="21"/>
                  </a:lnTo>
                  <a:lnTo>
                    <a:pt x="8" y="28"/>
                  </a:lnTo>
                  <a:lnTo>
                    <a:pt x="5" y="26"/>
                  </a:lnTo>
                </a:path>
              </a:pathLst>
            </a:custGeom>
            <a:solidFill>
              <a:srgbClr val="0000FF"/>
            </a:solidFill>
            <a:ln w="12700" cap="rnd">
              <a:noFill/>
              <a:round/>
              <a:headEnd/>
              <a:tailEnd/>
            </a:ln>
          </p:spPr>
          <p:txBody>
            <a:bodyPr/>
            <a:lstStyle/>
            <a:p>
              <a:endParaRPr lang="en-GB"/>
            </a:p>
          </p:txBody>
        </p:sp>
        <p:sp>
          <p:nvSpPr>
            <p:cNvPr id="20741" name="Freeform 260"/>
            <p:cNvSpPr>
              <a:spLocks/>
            </p:cNvSpPr>
            <p:nvPr/>
          </p:nvSpPr>
          <p:spPr bwMode="auto">
            <a:xfrm>
              <a:off x="2245" y="2443"/>
              <a:ext cx="19" cy="28"/>
            </a:xfrm>
            <a:custGeom>
              <a:avLst/>
              <a:gdLst>
                <a:gd name="T0" fmla="*/ 3 w 19"/>
                <a:gd name="T1" fmla="*/ 27 h 28"/>
                <a:gd name="T2" fmla="*/ 8 w 19"/>
                <a:gd name="T3" fmla="*/ 24 h 28"/>
                <a:gd name="T4" fmla="*/ 12 w 19"/>
                <a:gd name="T5" fmla="*/ 22 h 28"/>
                <a:gd name="T6" fmla="*/ 14 w 19"/>
                <a:gd name="T7" fmla="*/ 20 h 28"/>
                <a:gd name="T8" fmla="*/ 15 w 19"/>
                <a:gd name="T9" fmla="*/ 17 h 28"/>
                <a:gd name="T10" fmla="*/ 18 w 19"/>
                <a:gd name="T11" fmla="*/ 14 h 28"/>
                <a:gd name="T12" fmla="*/ 16 w 19"/>
                <a:gd name="T13" fmla="*/ 13 h 28"/>
                <a:gd name="T14" fmla="*/ 16 w 19"/>
                <a:gd name="T15" fmla="*/ 9 h 28"/>
                <a:gd name="T16" fmla="*/ 18 w 19"/>
                <a:gd name="T17" fmla="*/ 9 h 28"/>
                <a:gd name="T18" fmla="*/ 18 w 19"/>
                <a:gd name="T19" fmla="*/ 6 h 28"/>
                <a:gd name="T20" fmla="*/ 16 w 19"/>
                <a:gd name="T21" fmla="*/ 5 h 28"/>
                <a:gd name="T22" fmla="*/ 15 w 19"/>
                <a:gd name="T23" fmla="*/ 2 h 28"/>
                <a:gd name="T24" fmla="*/ 14 w 19"/>
                <a:gd name="T25" fmla="*/ 4 h 28"/>
                <a:gd name="T26" fmla="*/ 13 w 19"/>
                <a:gd name="T27" fmla="*/ 2 h 28"/>
                <a:gd name="T28" fmla="*/ 13 w 19"/>
                <a:gd name="T29" fmla="*/ 1 h 28"/>
                <a:gd name="T30" fmla="*/ 10 w 19"/>
                <a:gd name="T31" fmla="*/ 0 h 28"/>
                <a:gd name="T32" fmla="*/ 10 w 19"/>
                <a:gd name="T33" fmla="*/ 1 h 28"/>
                <a:gd name="T34" fmla="*/ 8 w 19"/>
                <a:gd name="T35" fmla="*/ 1 h 28"/>
                <a:gd name="T36" fmla="*/ 7 w 19"/>
                <a:gd name="T37" fmla="*/ 1 h 28"/>
                <a:gd name="T38" fmla="*/ 4 w 19"/>
                <a:gd name="T39" fmla="*/ 1 h 28"/>
                <a:gd name="T40" fmla="*/ 4 w 19"/>
                <a:gd name="T41" fmla="*/ 2 h 28"/>
                <a:gd name="T42" fmla="*/ 1 w 19"/>
                <a:gd name="T43" fmla="*/ 1 h 28"/>
                <a:gd name="T44" fmla="*/ 2 w 19"/>
                <a:gd name="T45" fmla="*/ 2 h 28"/>
                <a:gd name="T46" fmla="*/ 0 w 19"/>
                <a:gd name="T47" fmla="*/ 6 h 28"/>
                <a:gd name="T48" fmla="*/ 0 w 19"/>
                <a:gd name="T49" fmla="*/ 9 h 28"/>
                <a:gd name="T50" fmla="*/ 0 w 19"/>
                <a:gd name="T51" fmla="*/ 10 h 28"/>
                <a:gd name="T52" fmla="*/ 1 w 19"/>
                <a:gd name="T53" fmla="*/ 13 h 28"/>
                <a:gd name="T54" fmla="*/ 0 w 19"/>
                <a:gd name="T55" fmla="*/ 16 h 28"/>
                <a:gd name="T56" fmla="*/ 1 w 19"/>
                <a:gd name="T57" fmla="*/ 20 h 28"/>
                <a:gd name="T58" fmla="*/ 3 w 19"/>
                <a:gd name="T59" fmla="*/ 27 h 28"/>
                <a:gd name="T60" fmla="*/ 3 w 19"/>
                <a:gd name="T61" fmla="*/ 27 h 2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9"/>
                <a:gd name="T94" fmla="*/ 0 h 28"/>
                <a:gd name="T95" fmla="*/ 19 w 19"/>
                <a:gd name="T96" fmla="*/ 28 h 2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9" h="28">
                  <a:moveTo>
                    <a:pt x="3" y="27"/>
                  </a:moveTo>
                  <a:lnTo>
                    <a:pt x="8" y="24"/>
                  </a:lnTo>
                  <a:lnTo>
                    <a:pt x="12" y="22"/>
                  </a:lnTo>
                  <a:lnTo>
                    <a:pt x="14" y="20"/>
                  </a:lnTo>
                  <a:lnTo>
                    <a:pt x="15" y="17"/>
                  </a:lnTo>
                  <a:lnTo>
                    <a:pt x="18" y="14"/>
                  </a:lnTo>
                  <a:lnTo>
                    <a:pt x="16" y="13"/>
                  </a:lnTo>
                  <a:lnTo>
                    <a:pt x="16" y="9"/>
                  </a:lnTo>
                  <a:lnTo>
                    <a:pt x="18" y="9"/>
                  </a:lnTo>
                  <a:lnTo>
                    <a:pt x="18" y="6"/>
                  </a:lnTo>
                  <a:lnTo>
                    <a:pt x="16" y="5"/>
                  </a:lnTo>
                  <a:lnTo>
                    <a:pt x="15" y="2"/>
                  </a:lnTo>
                  <a:lnTo>
                    <a:pt x="14" y="4"/>
                  </a:lnTo>
                  <a:lnTo>
                    <a:pt x="13" y="2"/>
                  </a:lnTo>
                  <a:lnTo>
                    <a:pt x="13" y="1"/>
                  </a:lnTo>
                  <a:lnTo>
                    <a:pt x="10" y="0"/>
                  </a:lnTo>
                  <a:lnTo>
                    <a:pt x="10" y="1"/>
                  </a:lnTo>
                  <a:lnTo>
                    <a:pt x="8" y="1"/>
                  </a:lnTo>
                  <a:lnTo>
                    <a:pt x="7" y="1"/>
                  </a:lnTo>
                  <a:lnTo>
                    <a:pt x="4" y="1"/>
                  </a:lnTo>
                  <a:lnTo>
                    <a:pt x="4" y="2"/>
                  </a:lnTo>
                  <a:lnTo>
                    <a:pt x="1" y="1"/>
                  </a:lnTo>
                  <a:lnTo>
                    <a:pt x="2" y="2"/>
                  </a:lnTo>
                  <a:lnTo>
                    <a:pt x="0" y="6"/>
                  </a:lnTo>
                  <a:lnTo>
                    <a:pt x="0" y="9"/>
                  </a:lnTo>
                  <a:lnTo>
                    <a:pt x="0" y="10"/>
                  </a:lnTo>
                  <a:lnTo>
                    <a:pt x="1" y="13"/>
                  </a:lnTo>
                  <a:lnTo>
                    <a:pt x="0" y="16"/>
                  </a:lnTo>
                  <a:lnTo>
                    <a:pt x="1" y="20"/>
                  </a:lnTo>
                  <a:lnTo>
                    <a:pt x="3" y="27"/>
                  </a:lnTo>
                </a:path>
              </a:pathLst>
            </a:custGeom>
            <a:solidFill>
              <a:srgbClr val="0000FF"/>
            </a:solidFill>
            <a:ln w="12700" cap="rnd">
              <a:noFill/>
              <a:round/>
              <a:headEnd/>
              <a:tailEnd/>
            </a:ln>
          </p:spPr>
          <p:txBody>
            <a:bodyPr/>
            <a:lstStyle/>
            <a:p>
              <a:endParaRPr lang="en-GB"/>
            </a:p>
          </p:txBody>
        </p:sp>
      </p:gr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B27A0671-9D43-4576-8A10-55A3A3C5F959}" type="slidenum">
              <a:rPr lang="en-US"/>
              <a:pPr>
                <a:defRPr/>
              </a:pPr>
              <a:t>12</a:t>
            </a:fld>
            <a:endParaRPr lang="en-US"/>
          </a:p>
        </p:txBody>
      </p:sp>
      <p:sp>
        <p:nvSpPr>
          <p:cNvPr id="70658" name="Rectangle 2"/>
          <p:cNvSpPr>
            <a:spLocks noGrp="1" noChangeArrowheads="1"/>
          </p:cNvSpPr>
          <p:nvPr>
            <p:ph type="title"/>
          </p:nvPr>
        </p:nvSpPr>
        <p:spPr/>
        <p:txBody>
          <a:bodyPr/>
          <a:lstStyle/>
          <a:p>
            <a:pPr eaLnBrk="1" hangingPunct="1">
              <a:defRPr/>
            </a:pPr>
            <a:r>
              <a:rPr lang="en-US" sz="4000" b="1" smtClean="0"/>
              <a:t>Contemporary research definitions</a:t>
            </a:r>
          </a:p>
        </p:txBody>
      </p:sp>
      <p:sp>
        <p:nvSpPr>
          <p:cNvPr id="70659" name="Rectangle 3"/>
          <p:cNvSpPr>
            <a:spLocks noGrp="1" noChangeArrowheads="1"/>
          </p:cNvSpPr>
          <p:nvPr>
            <p:ph type="body" idx="1"/>
          </p:nvPr>
        </p:nvSpPr>
        <p:spPr/>
        <p:txBody>
          <a:bodyPr/>
          <a:lstStyle/>
          <a:p>
            <a:pPr eaLnBrk="1" hangingPunct="1">
              <a:lnSpc>
                <a:spcPct val="90000"/>
              </a:lnSpc>
              <a:defRPr/>
            </a:pPr>
            <a:r>
              <a:rPr lang="en-GB" sz="2000" i="1" smtClean="0"/>
              <a:t>Research is a systematic and organised effort to investigate a specific problem that needs a solution</a:t>
            </a:r>
            <a:r>
              <a:rPr lang="en-GB" sz="2000" smtClean="0"/>
              <a:t> </a:t>
            </a:r>
          </a:p>
          <a:p>
            <a:pPr eaLnBrk="1" hangingPunct="1">
              <a:lnSpc>
                <a:spcPct val="90000"/>
              </a:lnSpc>
              <a:buFont typeface="Wingdings" pitchFamily="2" charset="2"/>
              <a:buNone/>
              <a:defRPr/>
            </a:pPr>
            <a:r>
              <a:rPr lang="en-GB" sz="2000" smtClean="0"/>
              <a:t>( Sekaran, 1992:4)</a:t>
            </a:r>
          </a:p>
          <a:p>
            <a:pPr eaLnBrk="1" hangingPunct="1">
              <a:lnSpc>
                <a:spcPct val="90000"/>
              </a:lnSpc>
              <a:buFont typeface="Wingdings" pitchFamily="2" charset="2"/>
              <a:buNone/>
              <a:defRPr/>
            </a:pPr>
            <a:endParaRPr lang="en-GB" sz="2000" smtClean="0"/>
          </a:p>
          <a:p>
            <a:pPr eaLnBrk="1" hangingPunct="1">
              <a:lnSpc>
                <a:spcPct val="90000"/>
              </a:lnSpc>
              <a:defRPr/>
            </a:pPr>
            <a:r>
              <a:rPr lang="en-GB" sz="2000" i="1" smtClean="0"/>
              <a:t>Research is a process of enquiry and investigations: it is systematic and methodical; research increases knowledge</a:t>
            </a:r>
            <a:r>
              <a:rPr lang="en-GB" sz="2000" smtClean="0"/>
              <a:t> (Hussy,1997:1)</a:t>
            </a:r>
          </a:p>
          <a:p>
            <a:pPr eaLnBrk="1" hangingPunct="1">
              <a:lnSpc>
                <a:spcPct val="90000"/>
              </a:lnSpc>
              <a:buFont typeface="Wingdings" pitchFamily="2" charset="2"/>
              <a:buNone/>
              <a:defRPr/>
            </a:pPr>
            <a:endParaRPr lang="en-GB" sz="2000" smtClean="0"/>
          </a:p>
          <a:p>
            <a:pPr eaLnBrk="1" hangingPunct="1">
              <a:lnSpc>
                <a:spcPct val="90000"/>
              </a:lnSpc>
              <a:defRPr/>
            </a:pPr>
            <a:r>
              <a:rPr lang="en-GB" sz="2000" i="1" smtClean="0"/>
              <a:t>Research is not simply describing what you find: it goes further than that, when we speak of research we mean studying something at a deeper level so that we can explain it and predict its behaviour</a:t>
            </a:r>
            <a:r>
              <a:rPr lang="en-GB" sz="2000" smtClean="0"/>
              <a:t> (Marshall,1997:9) </a:t>
            </a:r>
            <a:endParaRPr lang="en-US" sz="200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ABC4B15E-DB66-4254-8AC6-7BB4D81EA5AF}" type="slidenum">
              <a:rPr lang="en-US"/>
              <a:pPr>
                <a:defRPr/>
              </a:pPr>
              <a:t>13</a:t>
            </a:fld>
            <a:endParaRPr lang="en-US"/>
          </a:p>
        </p:txBody>
      </p:sp>
      <p:sp>
        <p:nvSpPr>
          <p:cNvPr id="56322" name="Rectangle 2"/>
          <p:cNvSpPr>
            <a:spLocks noGrp="1" noChangeArrowheads="1"/>
          </p:cNvSpPr>
          <p:nvPr>
            <p:ph type="title"/>
          </p:nvPr>
        </p:nvSpPr>
        <p:spPr/>
        <p:txBody>
          <a:bodyPr/>
          <a:lstStyle/>
          <a:p>
            <a:pPr eaLnBrk="1" hangingPunct="1">
              <a:defRPr/>
            </a:pPr>
            <a:r>
              <a:rPr lang="en-US" sz="3600" b="1" smtClean="0"/>
              <a:t>Contemporary research definitions</a:t>
            </a:r>
            <a:endParaRPr lang="en-US" smtClean="0"/>
          </a:p>
        </p:txBody>
      </p:sp>
      <p:sp>
        <p:nvSpPr>
          <p:cNvPr id="56323" name="Rectangle 3"/>
          <p:cNvSpPr>
            <a:spLocks noGrp="1" noChangeArrowheads="1"/>
          </p:cNvSpPr>
          <p:nvPr>
            <p:ph type="body" idx="1"/>
          </p:nvPr>
        </p:nvSpPr>
        <p:spPr/>
        <p:txBody>
          <a:bodyPr/>
          <a:lstStyle/>
          <a:p>
            <a:pPr eaLnBrk="1" hangingPunct="1">
              <a:defRPr/>
            </a:pPr>
            <a:r>
              <a:rPr lang="en-US" i="1" smtClean="0"/>
              <a:t>Research is about enquiry, about discovery, about revealing something that was previously unknown or testing the validity of existing knowledge. Good research adds to our body of knowledge</a:t>
            </a:r>
            <a:r>
              <a:rPr lang="en-US" smtClean="0"/>
              <a:t>. (Finn et al, 2002:1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56322"/>
                                        </p:tgtEl>
                                        <p:attrNameLst>
                                          <p:attrName>style.visibility</p:attrName>
                                        </p:attrNameLst>
                                      </p:cBhvr>
                                      <p:to>
                                        <p:strVal val="visible"/>
                                      </p:to>
                                    </p:set>
                                    <p:anim calcmode="lin" valueType="num">
                                      <p:cBhvr additive="base">
                                        <p:cTn id="7" dur="500" fill="hold"/>
                                        <p:tgtEl>
                                          <p:spTgt spid="56322"/>
                                        </p:tgtEl>
                                        <p:attrNameLst>
                                          <p:attrName>ppt_x</p:attrName>
                                        </p:attrNameLst>
                                      </p:cBhvr>
                                      <p:tavLst>
                                        <p:tav tm="0">
                                          <p:val>
                                            <p:strVal val="#ppt_x"/>
                                          </p:val>
                                        </p:tav>
                                        <p:tav tm="100000">
                                          <p:val>
                                            <p:strVal val="#ppt_x"/>
                                          </p:val>
                                        </p:tav>
                                      </p:tavLst>
                                    </p:anim>
                                    <p:anim calcmode="lin" valueType="num">
                                      <p:cBhvr additive="base">
                                        <p:cTn id="8" dur="500" fill="hold"/>
                                        <p:tgtEl>
                                          <p:spTgt spid="5632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12" fill="hold" grpId="0" nodeType="afterEffect">
                                  <p:stCondLst>
                                    <p:cond delay="0"/>
                                  </p:stCondLst>
                                  <p:childTnLst>
                                    <p:set>
                                      <p:cBhvr>
                                        <p:cTn id="11" dur="1" fill="hold">
                                          <p:stCondLst>
                                            <p:cond delay="0"/>
                                          </p:stCondLst>
                                        </p:cTn>
                                        <p:tgtEl>
                                          <p:spTgt spid="56323">
                                            <p:txEl>
                                              <p:pRg st="0" end="0"/>
                                            </p:txEl>
                                          </p:spTgt>
                                        </p:tgtEl>
                                        <p:attrNameLst>
                                          <p:attrName>style.visibility</p:attrName>
                                        </p:attrNameLst>
                                      </p:cBhvr>
                                      <p:to>
                                        <p:strVal val="visible"/>
                                      </p:to>
                                    </p:set>
                                    <p:anim calcmode="lin" valueType="num">
                                      <p:cBhvr additive="base">
                                        <p:cTn id="12" dur="500" fill="hold"/>
                                        <p:tgtEl>
                                          <p:spTgt spid="56323">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632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autoUpdateAnimBg="0"/>
      <p:bldP spid="56323" grpId="0" build="p" autoUpdateAnimBg="0" advAuto="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61A09FAC-4A02-4994-B20D-D029FBB7E168}" type="slidenum">
              <a:rPr lang="en-US"/>
              <a:pPr>
                <a:defRPr/>
              </a:pPr>
              <a:t>14</a:t>
            </a:fld>
            <a:endParaRPr lang="en-US"/>
          </a:p>
        </p:txBody>
      </p:sp>
      <p:sp>
        <p:nvSpPr>
          <p:cNvPr id="8194" name="Rectangle 2"/>
          <p:cNvSpPr>
            <a:spLocks noGrp="1" noChangeArrowheads="1"/>
          </p:cNvSpPr>
          <p:nvPr>
            <p:ph type="title"/>
          </p:nvPr>
        </p:nvSpPr>
        <p:spPr>
          <a:xfrm>
            <a:off x="609600" y="228600"/>
            <a:ext cx="7772400" cy="1143000"/>
          </a:xfrm>
        </p:spPr>
        <p:txBody>
          <a:bodyPr/>
          <a:lstStyle/>
          <a:p>
            <a:pPr eaLnBrk="1" hangingPunct="1">
              <a:defRPr/>
            </a:pPr>
            <a:r>
              <a:rPr lang="en-US" sz="3600" b="1" smtClean="0"/>
              <a:t>THE PROCESS OF RESEARCH</a:t>
            </a:r>
            <a:endParaRPr lang="en-US" smtClean="0"/>
          </a:p>
        </p:txBody>
      </p:sp>
      <p:sp>
        <p:nvSpPr>
          <p:cNvPr id="8195" name="Rectangle 3"/>
          <p:cNvSpPr>
            <a:spLocks noGrp="1" noChangeArrowheads="1"/>
          </p:cNvSpPr>
          <p:nvPr>
            <p:ph type="body" idx="1"/>
          </p:nvPr>
        </p:nvSpPr>
        <p:spPr>
          <a:xfrm>
            <a:off x="323850" y="1989138"/>
            <a:ext cx="7772400" cy="4114800"/>
          </a:xfrm>
        </p:spPr>
        <p:txBody>
          <a:bodyPr/>
          <a:lstStyle/>
          <a:p>
            <a:pPr eaLnBrk="1" hangingPunct="1">
              <a:lnSpc>
                <a:spcPct val="80000"/>
              </a:lnSpc>
              <a:defRPr/>
            </a:pPr>
            <a:r>
              <a:rPr lang="en-US" sz="2000" b="1" smtClean="0"/>
              <a:t>Largely circular in configuration</a:t>
            </a:r>
          </a:p>
          <a:p>
            <a:pPr eaLnBrk="1" hangingPunct="1">
              <a:lnSpc>
                <a:spcPct val="80000"/>
              </a:lnSpc>
              <a:defRPr/>
            </a:pPr>
            <a:r>
              <a:rPr lang="en-US" sz="2000" b="1" smtClean="0"/>
              <a:t>Begins with a problem or question</a:t>
            </a:r>
          </a:p>
          <a:p>
            <a:pPr eaLnBrk="1" hangingPunct="1">
              <a:lnSpc>
                <a:spcPct val="80000"/>
              </a:lnSpc>
              <a:defRPr/>
            </a:pPr>
            <a:r>
              <a:rPr lang="en-US" sz="2000" b="1" smtClean="0"/>
              <a:t>Making an hypothesis/research question/aims and objectives </a:t>
            </a:r>
          </a:p>
          <a:p>
            <a:pPr eaLnBrk="1" hangingPunct="1">
              <a:lnSpc>
                <a:spcPct val="80000"/>
              </a:lnSpc>
              <a:defRPr/>
            </a:pPr>
            <a:r>
              <a:rPr lang="en-US" sz="2000" b="1" smtClean="0"/>
              <a:t>Investigating secondary data sources/Literature</a:t>
            </a:r>
          </a:p>
          <a:p>
            <a:pPr eaLnBrk="1" hangingPunct="1">
              <a:lnSpc>
                <a:spcPct val="80000"/>
              </a:lnSpc>
              <a:defRPr/>
            </a:pPr>
            <a:r>
              <a:rPr lang="en-US" sz="2000" b="1" smtClean="0"/>
              <a:t>Obtaining data relating to the problem- Primary or secondary</a:t>
            </a:r>
          </a:p>
          <a:p>
            <a:pPr eaLnBrk="1" hangingPunct="1">
              <a:lnSpc>
                <a:spcPct val="80000"/>
              </a:lnSpc>
              <a:defRPr/>
            </a:pPr>
            <a:r>
              <a:rPr lang="en-US" sz="2000" b="1" smtClean="0"/>
              <a:t>Assessing data in terms of the aims and objectives set</a:t>
            </a:r>
          </a:p>
          <a:p>
            <a:pPr eaLnBrk="1" hangingPunct="1">
              <a:lnSpc>
                <a:spcPct val="80000"/>
              </a:lnSpc>
              <a:defRPr/>
            </a:pPr>
            <a:r>
              <a:rPr lang="en-GB" sz="2000" b="1" smtClean="0"/>
              <a:t>Evaluating results against existing data/knowledge/theories</a:t>
            </a:r>
            <a:endParaRPr lang="en-US" sz="2000" b="1" smtClean="0"/>
          </a:p>
          <a:p>
            <a:pPr eaLnBrk="1" hangingPunct="1">
              <a:lnSpc>
                <a:spcPct val="80000"/>
              </a:lnSpc>
              <a:defRPr/>
            </a:pPr>
            <a:r>
              <a:rPr lang="en-US" sz="2000" b="1" smtClean="0"/>
              <a:t>Discussing the implications of the research</a:t>
            </a:r>
          </a:p>
          <a:p>
            <a:pPr eaLnBrk="1" hangingPunct="1">
              <a:lnSpc>
                <a:spcPct val="80000"/>
              </a:lnSpc>
              <a:defRPr/>
            </a:pPr>
            <a:r>
              <a:rPr lang="en-US" sz="2000" b="1" smtClean="0"/>
              <a:t>Providing outcomes or recommendations</a:t>
            </a:r>
            <a:endParaRPr lang="en-US" sz="1800" smtClean="0">
              <a:solidFill>
                <a:srgbClr val="66FF33"/>
              </a:solidFill>
            </a:endParaRPr>
          </a:p>
        </p:txBody>
      </p:sp>
      <p:graphicFrame>
        <p:nvGraphicFramePr>
          <p:cNvPr id="4098" name="Object 5"/>
          <p:cNvGraphicFramePr>
            <a:graphicFrameLocks noChangeAspect="1"/>
          </p:cNvGraphicFramePr>
          <p:nvPr/>
        </p:nvGraphicFramePr>
        <p:xfrm>
          <a:off x="6834188" y="1341438"/>
          <a:ext cx="2309812" cy="3176587"/>
        </p:xfrm>
        <a:graphic>
          <a:graphicData uri="http://schemas.openxmlformats.org/presentationml/2006/ole">
            <p:oleObj spid="_x0000_s4098" name="Clip" r:id="rId3" imgW="2309760" imgH="3176280" progId="MS_ClipArt_Gallery.2">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additive="base">
                                        <p:cTn id="7" dur="500" fill="hold"/>
                                        <p:tgtEl>
                                          <p:spTgt spid="8194"/>
                                        </p:tgtEl>
                                        <p:attrNameLst>
                                          <p:attrName>ppt_x</p:attrName>
                                        </p:attrNameLst>
                                      </p:cBhvr>
                                      <p:tavLst>
                                        <p:tav tm="0">
                                          <p:val>
                                            <p:strVal val="#ppt_x"/>
                                          </p:val>
                                        </p:tav>
                                        <p:tav tm="100000">
                                          <p:val>
                                            <p:strVal val="#ppt_x"/>
                                          </p:val>
                                        </p:tav>
                                      </p:tavLst>
                                    </p:anim>
                                    <p:anim calcmode="lin" valueType="num">
                                      <p:cBhvr additive="base">
                                        <p:cTn id="8" dur="500" fill="hold"/>
                                        <p:tgtEl>
                                          <p:spTgt spid="819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8195">
                                            <p:txEl>
                                              <p:pRg st="0" end="0"/>
                                            </p:txEl>
                                          </p:spTgt>
                                        </p:tgtEl>
                                        <p:attrNameLst>
                                          <p:attrName>style.visibility</p:attrName>
                                        </p:attrNameLst>
                                      </p:cBhvr>
                                      <p:to>
                                        <p:strVal val="visible"/>
                                      </p:to>
                                    </p:set>
                                    <p:anim calcmode="lin" valueType="num">
                                      <p:cBhvr additive="base">
                                        <p:cTn id="12"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8195">
                                            <p:txEl>
                                              <p:pRg st="1" end="1"/>
                                            </p:txEl>
                                          </p:spTgt>
                                        </p:tgtEl>
                                        <p:attrNameLst>
                                          <p:attrName>style.visibility</p:attrName>
                                        </p:attrNameLst>
                                      </p:cBhvr>
                                      <p:to>
                                        <p:strVal val="visible"/>
                                      </p:to>
                                    </p:set>
                                    <p:anim calcmode="lin" valueType="num">
                                      <p:cBhvr additive="base">
                                        <p:cTn id="17"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8195">
                                            <p:txEl>
                                              <p:pRg st="2" end="2"/>
                                            </p:txEl>
                                          </p:spTgt>
                                        </p:tgtEl>
                                        <p:attrNameLst>
                                          <p:attrName>style.visibility</p:attrName>
                                        </p:attrNameLst>
                                      </p:cBhvr>
                                      <p:to>
                                        <p:strVal val="visible"/>
                                      </p:to>
                                    </p:set>
                                    <p:anim calcmode="lin" valueType="num">
                                      <p:cBhvr additive="base">
                                        <p:cTn id="22"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8195">
                                            <p:txEl>
                                              <p:pRg st="3" end="3"/>
                                            </p:txEl>
                                          </p:spTgt>
                                        </p:tgtEl>
                                        <p:attrNameLst>
                                          <p:attrName>style.visibility</p:attrName>
                                        </p:attrNameLst>
                                      </p:cBhvr>
                                      <p:to>
                                        <p:strVal val="visible"/>
                                      </p:to>
                                    </p:set>
                                    <p:anim calcmode="lin" valueType="num">
                                      <p:cBhvr additive="base">
                                        <p:cTn id="27"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8195">
                                            <p:txEl>
                                              <p:pRg st="4" end="4"/>
                                            </p:txEl>
                                          </p:spTgt>
                                        </p:tgtEl>
                                        <p:attrNameLst>
                                          <p:attrName>style.visibility</p:attrName>
                                        </p:attrNameLst>
                                      </p:cBhvr>
                                      <p:to>
                                        <p:strVal val="visible"/>
                                      </p:to>
                                    </p:set>
                                    <p:anim calcmode="lin" valueType="num">
                                      <p:cBhvr additive="base">
                                        <p:cTn id="32"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8195">
                                            <p:txEl>
                                              <p:pRg st="5" end="5"/>
                                            </p:txEl>
                                          </p:spTgt>
                                        </p:tgtEl>
                                        <p:attrNameLst>
                                          <p:attrName>style.visibility</p:attrName>
                                        </p:attrNameLst>
                                      </p:cBhvr>
                                      <p:to>
                                        <p:strVal val="visible"/>
                                      </p:to>
                                    </p:set>
                                    <p:anim calcmode="lin" valueType="num">
                                      <p:cBhvr additive="base">
                                        <p:cTn id="37"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195">
                                            <p:txEl>
                                              <p:pRg st="5" end="5"/>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4" fill="hold" grpId="0" nodeType="afterEffect">
                                  <p:stCondLst>
                                    <p:cond delay="0"/>
                                  </p:stCondLst>
                                  <p:childTnLst>
                                    <p:set>
                                      <p:cBhvr>
                                        <p:cTn id="41" dur="1" fill="hold">
                                          <p:stCondLst>
                                            <p:cond delay="0"/>
                                          </p:stCondLst>
                                        </p:cTn>
                                        <p:tgtEl>
                                          <p:spTgt spid="8195">
                                            <p:txEl>
                                              <p:pRg st="6" end="6"/>
                                            </p:txEl>
                                          </p:spTgt>
                                        </p:tgtEl>
                                        <p:attrNameLst>
                                          <p:attrName>style.visibility</p:attrName>
                                        </p:attrNameLst>
                                      </p:cBhvr>
                                      <p:to>
                                        <p:strVal val="visible"/>
                                      </p:to>
                                    </p:set>
                                    <p:anim calcmode="lin" valueType="num">
                                      <p:cBhvr additive="base">
                                        <p:cTn id="42" dur="500" fill="hold"/>
                                        <p:tgtEl>
                                          <p:spTgt spid="8195">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8195">
                                            <p:txEl>
                                              <p:pRg st="6" end="6"/>
                                            </p:txEl>
                                          </p:spTgt>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4" fill="hold" grpId="0" nodeType="afterEffect">
                                  <p:stCondLst>
                                    <p:cond delay="0"/>
                                  </p:stCondLst>
                                  <p:childTnLst>
                                    <p:set>
                                      <p:cBhvr>
                                        <p:cTn id="46" dur="1" fill="hold">
                                          <p:stCondLst>
                                            <p:cond delay="0"/>
                                          </p:stCondLst>
                                        </p:cTn>
                                        <p:tgtEl>
                                          <p:spTgt spid="8195">
                                            <p:txEl>
                                              <p:pRg st="7" end="7"/>
                                            </p:txEl>
                                          </p:spTgt>
                                        </p:tgtEl>
                                        <p:attrNameLst>
                                          <p:attrName>style.visibility</p:attrName>
                                        </p:attrNameLst>
                                      </p:cBhvr>
                                      <p:to>
                                        <p:strVal val="visible"/>
                                      </p:to>
                                    </p:set>
                                    <p:anim calcmode="lin" valueType="num">
                                      <p:cBhvr additive="base">
                                        <p:cTn id="47" dur="500" fill="hold"/>
                                        <p:tgtEl>
                                          <p:spTgt spid="8195">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8195">
                                            <p:txEl>
                                              <p:pRg st="7" end="7"/>
                                            </p:txEl>
                                          </p:spTgt>
                                        </p:tgtEl>
                                        <p:attrNameLst>
                                          <p:attrName>ppt_y</p:attrName>
                                        </p:attrNameLst>
                                      </p:cBhvr>
                                      <p:tavLst>
                                        <p:tav tm="0">
                                          <p:val>
                                            <p:strVal val="1+#ppt_h/2"/>
                                          </p:val>
                                        </p:tav>
                                        <p:tav tm="100000">
                                          <p:val>
                                            <p:strVal val="#ppt_y"/>
                                          </p:val>
                                        </p:tav>
                                      </p:tavLst>
                                    </p:anim>
                                  </p:childTnLst>
                                </p:cTn>
                              </p:par>
                            </p:childTnLst>
                          </p:cTn>
                        </p:par>
                        <p:par>
                          <p:cTn id="49" fill="hold">
                            <p:stCondLst>
                              <p:cond delay="4500"/>
                            </p:stCondLst>
                            <p:childTnLst>
                              <p:par>
                                <p:cTn id="50" presetID="2" presetClass="entr" presetSubtype="4" fill="hold" grpId="0" nodeType="afterEffect">
                                  <p:stCondLst>
                                    <p:cond delay="0"/>
                                  </p:stCondLst>
                                  <p:childTnLst>
                                    <p:set>
                                      <p:cBhvr>
                                        <p:cTn id="51" dur="1" fill="hold">
                                          <p:stCondLst>
                                            <p:cond delay="0"/>
                                          </p:stCondLst>
                                        </p:cTn>
                                        <p:tgtEl>
                                          <p:spTgt spid="8195">
                                            <p:txEl>
                                              <p:pRg st="8" end="8"/>
                                            </p:txEl>
                                          </p:spTgt>
                                        </p:tgtEl>
                                        <p:attrNameLst>
                                          <p:attrName>style.visibility</p:attrName>
                                        </p:attrNameLst>
                                      </p:cBhvr>
                                      <p:to>
                                        <p:strVal val="visible"/>
                                      </p:to>
                                    </p:set>
                                    <p:anim calcmode="lin" valueType="num">
                                      <p:cBhvr additive="base">
                                        <p:cTn id="52" dur="500" fill="hold"/>
                                        <p:tgtEl>
                                          <p:spTgt spid="8195">
                                            <p:txEl>
                                              <p:pRg st="8" end="8"/>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819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autoUpdateAnimBg="0"/>
      <p:bldP spid="8195" grpId="0" build="p" autoUpdateAnimBg="0" advAuto="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F4BF49CA-6126-4FB3-A9D9-018135688A4E}" type="slidenum">
              <a:rPr lang="en-US"/>
              <a:pPr>
                <a:defRPr/>
              </a:pPr>
              <a:t>15</a:t>
            </a:fld>
            <a:endParaRPr lang="en-US"/>
          </a:p>
        </p:txBody>
      </p:sp>
      <p:sp>
        <p:nvSpPr>
          <p:cNvPr id="81922" name="Rectangle 2"/>
          <p:cNvSpPr>
            <a:spLocks noGrp="1" noChangeArrowheads="1"/>
          </p:cNvSpPr>
          <p:nvPr>
            <p:ph type="title"/>
          </p:nvPr>
        </p:nvSpPr>
        <p:spPr/>
        <p:txBody>
          <a:bodyPr/>
          <a:lstStyle/>
          <a:p>
            <a:pPr eaLnBrk="1" hangingPunct="1">
              <a:defRPr/>
            </a:pPr>
            <a:r>
              <a:rPr lang="en-GB" smtClean="0"/>
              <a:t>TYPES OF DATA</a:t>
            </a:r>
            <a:endParaRPr lang="en-US" smtClean="0"/>
          </a:p>
        </p:txBody>
      </p:sp>
      <p:sp>
        <p:nvSpPr>
          <p:cNvPr id="81923" name="Rectangle 3"/>
          <p:cNvSpPr>
            <a:spLocks noGrp="1" noChangeArrowheads="1"/>
          </p:cNvSpPr>
          <p:nvPr>
            <p:ph type="body" idx="1"/>
          </p:nvPr>
        </p:nvSpPr>
        <p:spPr/>
        <p:txBody>
          <a:bodyPr/>
          <a:lstStyle/>
          <a:p>
            <a:pPr marL="609600" indent="-609600" eaLnBrk="1" hangingPunct="1">
              <a:lnSpc>
                <a:spcPct val="90000"/>
              </a:lnSpc>
              <a:defRPr/>
            </a:pPr>
            <a:r>
              <a:rPr lang="en-GB" sz="2800" i="1" smtClean="0">
                <a:solidFill>
                  <a:srgbClr val="FFFF00"/>
                </a:solidFill>
              </a:rPr>
              <a:t>PRIMARY DATA</a:t>
            </a:r>
          </a:p>
          <a:p>
            <a:pPr marL="609600" indent="-609600" eaLnBrk="1" hangingPunct="1">
              <a:lnSpc>
                <a:spcPct val="90000"/>
              </a:lnSpc>
              <a:buFont typeface="Wingdings" pitchFamily="2" charset="2"/>
              <a:buNone/>
              <a:defRPr/>
            </a:pPr>
            <a:r>
              <a:rPr lang="en-GB" sz="2800" b="1" i="1" smtClean="0"/>
              <a:t>Primary research generally refers to  research that involves the collection of original data using an accepted research methodology</a:t>
            </a:r>
          </a:p>
          <a:p>
            <a:pPr marL="609600" indent="-609600" eaLnBrk="1" hangingPunct="1">
              <a:lnSpc>
                <a:spcPct val="90000"/>
              </a:lnSpc>
              <a:defRPr/>
            </a:pPr>
            <a:r>
              <a:rPr lang="en-GB" sz="2800" b="1" i="1" smtClean="0">
                <a:solidFill>
                  <a:srgbClr val="FFFF00"/>
                </a:solidFill>
              </a:rPr>
              <a:t>SECONDARY DATA</a:t>
            </a:r>
          </a:p>
          <a:p>
            <a:pPr marL="609600" indent="-609600" eaLnBrk="1" hangingPunct="1">
              <a:lnSpc>
                <a:spcPct val="90000"/>
              </a:lnSpc>
              <a:buFont typeface="Wingdings" pitchFamily="2" charset="2"/>
              <a:buNone/>
              <a:defRPr/>
            </a:pPr>
            <a:r>
              <a:rPr lang="en-GB" sz="2400" b="1" i="1" smtClean="0"/>
              <a:t>Secondary research usually denotes an activity whereby no original data is collected but where the research project draws from existing (secondary) data sources alone </a:t>
            </a:r>
          </a:p>
          <a:p>
            <a:pPr marL="609600" indent="-609600" eaLnBrk="1" hangingPunct="1">
              <a:lnSpc>
                <a:spcPct val="90000"/>
              </a:lnSpc>
              <a:buFont typeface="Wingdings" pitchFamily="2" charset="2"/>
              <a:buNone/>
              <a:defRPr/>
            </a:pPr>
            <a:endParaRPr lang="en-GB" sz="2400" b="1" i="1" smtClean="0"/>
          </a:p>
          <a:p>
            <a:pPr marL="609600" indent="-609600" eaLnBrk="1" hangingPunct="1">
              <a:lnSpc>
                <a:spcPct val="90000"/>
              </a:lnSpc>
              <a:buFont typeface="Wingdings" pitchFamily="2" charset="2"/>
              <a:buNone/>
              <a:defRPr/>
            </a:pPr>
            <a:r>
              <a:rPr lang="en-GB" sz="2400" b="1" i="1" smtClean="0"/>
              <a:t>(Clark &amp; Riley et al. 1998)</a:t>
            </a:r>
            <a:endParaRPr lang="en-US" sz="2400" b="1" i="1"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652A0C03-2385-4605-B00C-EF39ECA66FAE}" type="slidenum">
              <a:rPr lang="en-US"/>
              <a:pPr>
                <a:defRPr/>
              </a:pPr>
              <a:t>16</a:t>
            </a:fld>
            <a:endParaRPr lang="en-US"/>
          </a:p>
        </p:txBody>
      </p:sp>
      <p:sp>
        <p:nvSpPr>
          <p:cNvPr id="23554" name="Rectangle 2"/>
          <p:cNvSpPr>
            <a:spLocks noGrp="1" noChangeArrowheads="1"/>
          </p:cNvSpPr>
          <p:nvPr>
            <p:ph type="title"/>
          </p:nvPr>
        </p:nvSpPr>
        <p:spPr>
          <a:xfrm>
            <a:off x="304800" y="1752600"/>
            <a:ext cx="7772400" cy="1143000"/>
          </a:xfrm>
        </p:spPr>
        <p:txBody>
          <a:bodyPr/>
          <a:lstStyle/>
          <a:p>
            <a:pPr eaLnBrk="1" hangingPunct="1">
              <a:defRPr/>
            </a:pPr>
            <a:r>
              <a:rPr lang="en-US" sz="3600" b="1" smtClean="0"/>
              <a:t>ETICS AND EMICS</a:t>
            </a:r>
            <a:br>
              <a:rPr lang="en-US" sz="3600" b="1" smtClean="0"/>
            </a:br>
            <a:r>
              <a:rPr lang="en-US" sz="3600" b="1" smtClean="0"/>
              <a:t>EARLY RESEARCH DEFINITIONS</a:t>
            </a:r>
            <a:br>
              <a:rPr lang="en-US" sz="3600" b="1" smtClean="0"/>
            </a:br>
            <a:r>
              <a:rPr lang="en-US" sz="3600" b="1" smtClean="0"/>
              <a:t/>
            </a:r>
            <a:br>
              <a:rPr lang="en-US" sz="3600" b="1" smtClean="0"/>
            </a:br>
            <a:r>
              <a:rPr lang="en-US" sz="3600" b="1" smtClean="0"/>
              <a:t>(numbers vis a vis words)</a:t>
            </a:r>
            <a:br>
              <a:rPr lang="en-US" sz="3600" b="1" smtClean="0"/>
            </a:br>
            <a:endParaRPr lang="en-US" sz="3600" b="1" smtClean="0"/>
          </a:p>
        </p:txBody>
      </p:sp>
      <p:sp>
        <p:nvSpPr>
          <p:cNvPr id="23555" name="Rectangle 3"/>
          <p:cNvSpPr>
            <a:spLocks noGrp="1" noChangeArrowheads="1"/>
          </p:cNvSpPr>
          <p:nvPr>
            <p:ph type="body" idx="1"/>
          </p:nvPr>
        </p:nvSpPr>
        <p:spPr>
          <a:xfrm>
            <a:off x="762000" y="3733800"/>
            <a:ext cx="7772400" cy="4114800"/>
          </a:xfrm>
        </p:spPr>
        <p:txBody>
          <a:bodyPr/>
          <a:lstStyle/>
          <a:p>
            <a:pPr eaLnBrk="1" hangingPunct="1">
              <a:defRPr/>
            </a:pPr>
            <a:r>
              <a:rPr lang="en-US" sz="2400" b="1" smtClean="0"/>
              <a:t>Pike (1957) classified research into ETICS (rigorous/quantitative research) and EMICS (less rigorous qualitative</a:t>
            </a:r>
            <a:r>
              <a:rPr lang="en-US" sz="2400" smtClean="0"/>
              <a:t> </a:t>
            </a:r>
            <a:r>
              <a:rPr lang="en-US" sz="2400" b="1" smtClean="0"/>
              <a:t>research)</a:t>
            </a:r>
          </a:p>
          <a:p>
            <a:pPr eaLnBrk="1" hangingPunct="1">
              <a:defRPr/>
            </a:pPr>
            <a:endParaRPr lang="en-US" sz="2400" b="1" smtClean="0"/>
          </a:p>
          <a:p>
            <a:pPr algn="ctr" eaLnBrk="1" hangingPunct="1">
              <a:buFont typeface="Wingdings" pitchFamily="2" charset="2"/>
              <a:buNone/>
              <a:defRPr/>
            </a:pPr>
            <a:r>
              <a:rPr lang="en-US" sz="2400" b="1" smtClean="0"/>
              <a:t>QUALITATIVE RESEARCH</a:t>
            </a:r>
          </a:p>
          <a:p>
            <a:pPr algn="ctr" eaLnBrk="1" hangingPunct="1">
              <a:buFont typeface="Wingdings" pitchFamily="2" charset="2"/>
              <a:buNone/>
              <a:defRPr/>
            </a:pPr>
            <a:r>
              <a:rPr lang="en-US" sz="2400" b="1" smtClean="0"/>
              <a:t>QUANTITATIVE RESEARCH</a:t>
            </a:r>
          </a:p>
          <a:p>
            <a:pPr eaLnBrk="1" hangingPunct="1">
              <a:defRPr/>
            </a:pPr>
            <a:endParaRPr lang="en-US" b="1" smtClean="0"/>
          </a:p>
          <a:p>
            <a:pPr eaLnBrk="1" hangingPunct="1">
              <a:defRPr/>
            </a:pPr>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3554"/>
                                        </p:tgtEl>
                                        <p:attrNameLst>
                                          <p:attrName>style.visibility</p:attrName>
                                        </p:attrNameLst>
                                      </p:cBhvr>
                                      <p:to>
                                        <p:strVal val="visible"/>
                                      </p:to>
                                    </p:set>
                                    <p:anim calcmode="lin" valueType="num">
                                      <p:cBhvr additive="base">
                                        <p:cTn id="7" dur="500" fill="hold"/>
                                        <p:tgtEl>
                                          <p:spTgt spid="23554"/>
                                        </p:tgtEl>
                                        <p:attrNameLst>
                                          <p:attrName>ppt_x</p:attrName>
                                        </p:attrNameLst>
                                      </p:cBhvr>
                                      <p:tavLst>
                                        <p:tav tm="0">
                                          <p:val>
                                            <p:strVal val="#ppt_x"/>
                                          </p:val>
                                        </p:tav>
                                        <p:tav tm="100000">
                                          <p:val>
                                            <p:strVal val="#ppt_x"/>
                                          </p:val>
                                        </p:tav>
                                      </p:tavLst>
                                    </p:anim>
                                    <p:anim calcmode="lin" valueType="num">
                                      <p:cBhvr additive="base">
                                        <p:cTn id="8" dur="500" fill="hold"/>
                                        <p:tgtEl>
                                          <p:spTgt spid="23554"/>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3" fill="hold" grpId="0" nodeType="afterEffect">
                                  <p:stCondLst>
                                    <p:cond delay="0"/>
                                  </p:stCondLst>
                                  <p:childTnLst>
                                    <p:set>
                                      <p:cBhvr>
                                        <p:cTn id="11" dur="1" fill="hold">
                                          <p:stCondLst>
                                            <p:cond delay="0"/>
                                          </p:stCondLst>
                                        </p:cTn>
                                        <p:tgtEl>
                                          <p:spTgt spid="23555">
                                            <p:txEl>
                                              <p:pRg st="0" end="0"/>
                                            </p:txEl>
                                          </p:spTgt>
                                        </p:tgtEl>
                                        <p:attrNameLst>
                                          <p:attrName>style.visibility</p:attrName>
                                        </p:attrNameLst>
                                      </p:cBhvr>
                                      <p:to>
                                        <p:strVal val="visible"/>
                                      </p:to>
                                    </p:set>
                                    <p:anim calcmode="lin" valueType="num">
                                      <p:cBhvr additive="base">
                                        <p:cTn id="12" dur="500" fill="hold"/>
                                        <p:tgtEl>
                                          <p:spTgt spid="23555">
                                            <p:txEl>
                                              <p:pRg st="0" end="0"/>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23555">
                                            <p:txEl>
                                              <p:pRg st="0" end="0"/>
                                            </p:txEl>
                                          </p:spTgt>
                                        </p:tgtEl>
                                        <p:attrNameLst>
                                          <p:attrName>ppt_y</p:attrName>
                                        </p:attrNameLst>
                                      </p:cBhvr>
                                      <p:tavLst>
                                        <p:tav tm="0">
                                          <p:val>
                                            <p:strVal val="0-#ppt_h/2"/>
                                          </p:val>
                                        </p:tav>
                                        <p:tav tm="100000">
                                          <p:val>
                                            <p:strVal val="#ppt_y"/>
                                          </p:val>
                                        </p:tav>
                                      </p:tavLst>
                                    </p:anim>
                                  </p:childTnLst>
                                </p:cTn>
                              </p:par>
                            </p:childTnLst>
                          </p:cTn>
                        </p:par>
                        <p:par>
                          <p:cTn id="14" fill="hold">
                            <p:stCondLst>
                              <p:cond delay="1000"/>
                            </p:stCondLst>
                            <p:childTnLst>
                              <p:par>
                                <p:cTn id="15" presetID="2" presetClass="entr" presetSubtype="3" fill="hold" grpId="0" nodeType="after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 calcmode="lin" valueType="num">
                                      <p:cBhvr additive="base">
                                        <p:cTn id="17" dur="500" fill="hold"/>
                                        <p:tgtEl>
                                          <p:spTgt spid="23555">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23555">
                                            <p:txEl>
                                              <p:pRg st="2" end="2"/>
                                            </p:txEl>
                                          </p:spTgt>
                                        </p:tgtEl>
                                        <p:attrNameLst>
                                          <p:attrName>ppt_y</p:attrName>
                                        </p:attrNameLst>
                                      </p:cBhvr>
                                      <p:tavLst>
                                        <p:tav tm="0">
                                          <p:val>
                                            <p:strVal val="0-#ppt_h/2"/>
                                          </p:val>
                                        </p:tav>
                                        <p:tav tm="100000">
                                          <p:val>
                                            <p:strVal val="#ppt_y"/>
                                          </p:val>
                                        </p:tav>
                                      </p:tavLst>
                                    </p:anim>
                                  </p:childTnLst>
                                </p:cTn>
                              </p:par>
                            </p:childTnLst>
                          </p:cTn>
                        </p:par>
                        <p:par>
                          <p:cTn id="19" fill="hold">
                            <p:stCondLst>
                              <p:cond delay="1500"/>
                            </p:stCondLst>
                            <p:childTnLst>
                              <p:par>
                                <p:cTn id="20" presetID="2" presetClass="entr" presetSubtype="3" fill="hold" grpId="0" nodeType="after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 calcmode="lin" valueType="num">
                                      <p:cBhvr additive="base">
                                        <p:cTn id="22" dur="500" fill="hold"/>
                                        <p:tgtEl>
                                          <p:spTgt spid="23555">
                                            <p:txEl>
                                              <p:pRg st="3" end="3"/>
                                            </p:tx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23555">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autoUpdateAnimBg="0"/>
      <p:bldP spid="23555" grpId="0" build="p" autoUpdateAnimBg="0" advAuto="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918062FA-00FF-416B-88FA-811D4F1A8F24}" type="slidenum">
              <a:rPr lang="en-US"/>
              <a:pPr>
                <a:defRPr/>
              </a:pPr>
              <a:t>17</a:t>
            </a:fld>
            <a:endParaRPr lang="en-US"/>
          </a:p>
        </p:txBody>
      </p:sp>
      <p:sp>
        <p:nvSpPr>
          <p:cNvPr id="25603" name="Rectangle 2"/>
          <p:cNvSpPr>
            <a:spLocks noGrp="1" noChangeArrowheads="1"/>
          </p:cNvSpPr>
          <p:nvPr>
            <p:ph type="title"/>
          </p:nvPr>
        </p:nvSpPr>
        <p:spPr/>
        <p:txBody>
          <a:bodyPr/>
          <a:lstStyle/>
          <a:p>
            <a:pPr eaLnBrk="1" hangingPunct="1"/>
            <a:r>
              <a:rPr lang="en-US" sz="1600" b="1" smtClean="0">
                <a:effectLst/>
              </a:rPr>
              <a:t>ETICS AND EMICS (NOT TO MENTION ANEMICS AND</a:t>
            </a:r>
            <a:br>
              <a:rPr lang="en-US" sz="1600" b="1" smtClean="0">
                <a:effectLst/>
              </a:rPr>
            </a:br>
            <a:r>
              <a:rPr lang="en-US" sz="1600" b="1" smtClean="0">
                <a:effectLst/>
              </a:rPr>
              <a:t>EMETICS) IN THE HISTORY OF THE SCIENCES</a:t>
            </a:r>
            <a:br>
              <a:rPr lang="en-US" sz="1600" b="1" smtClean="0">
                <a:effectLst/>
              </a:rPr>
            </a:br>
            <a:r>
              <a:rPr lang="en-US" sz="1600" b="1" smtClean="0">
                <a:effectLst/>
              </a:rPr>
              <a:t>Nick Jardine</a:t>
            </a:r>
            <a:br>
              <a:rPr lang="en-US" sz="1600" b="1" smtClean="0">
                <a:effectLst/>
              </a:rPr>
            </a:br>
            <a:r>
              <a:rPr lang="en-US" sz="1600" i="1" smtClean="0">
                <a:effectLst/>
              </a:rPr>
              <a:t>University of Cambridge  - History Science 2004</a:t>
            </a:r>
          </a:p>
        </p:txBody>
      </p:sp>
      <p:sp>
        <p:nvSpPr>
          <p:cNvPr id="25604" name="Rectangle 3"/>
          <p:cNvSpPr>
            <a:spLocks noGrp="1" noChangeArrowheads="1"/>
          </p:cNvSpPr>
          <p:nvPr>
            <p:ph type="body" idx="1"/>
          </p:nvPr>
        </p:nvSpPr>
        <p:spPr/>
        <p:txBody>
          <a:bodyPr/>
          <a:lstStyle/>
          <a:p>
            <a:pPr algn="ctr" eaLnBrk="1" hangingPunct="1">
              <a:buFont typeface="Wingdings" pitchFamily="2" charset="2"/>
              <a:buNone/>
            </a:pPr>
            <a:r>
              <a:rPr lang="en-US" sz="2800" smtClean="0">
                <a:effectLst/>
              </a:rPr>
              <a:t>‘In 1954 Kenneth Pike distinguished </a:t>
            </a:r>
            <a:r>
              <a:rPr lang="en-US" sz="2800" i="1" smtClean="0">
                <a:effectLst/>
              </a:rPr>
              <a:t>etics</a:t>
            </a:r>
            <a:r>
              <a:rPr lang="en-US" sz="2800" smtClean="0">
                <a:effectLst/>
              </a:rPr>
              <a:t>, the application of our theories in analysing</a:t>
            </a:r>
          </a:p>
          <a:p>
            <a:pPr algn="ctr" eaLnBrk="1" hangingPunct="1">
              <a:buFont typeface="Wingdings" pitchFamily="2" charset="2"/>
              <a:buNone/>
            </a:pPr>
            <a:r>
              <a:rPr lang="en-US" sz="2800" smtClean="0">
                <a:effectLst/>
              </a:rPr>
              <a:t>others’ behaviour and/or institutions, from </a:t>
            </a:r>
            <a:r>
              <a:rPr lang="en-US" sz="2800" i="1" smtClean="0">
                <a:effectLst/>
              </a:rPr>
              <a:t>emics</a:t>
            </a:r>
            <a:r>
              <a:rPr lang="en-US" sz="2800" smtClean="0">
                <a:effectLst/>
              </a:rPr>
              <a:t>, the interpretation of others’ worlds as</a:t>
            </a:r>
          </a:p>
          <a:p>
            <a:pPr algn="ctr" eaLnBrk="1" hangingPunct="1">
              <a:buFont typeface="Wingdings" pitchFamily="2" charset="2"/>
              <a:buNone/>
            </a:pPr>
            <a:r>
              <a:rPr lang="en-US" sz="2800" smtClean="0">
                <a:effectLst/>
              </a:rPr>
              <a:t>they appear to them. Pike’s distinction — memorably travestied by Gerald D. Berreman</a:t>
            </a:r>
          </a:p>
          <a:p>
            <a:pPr algn="ctr" eaLnBrk="1" hangingPunct="1">
              <a:buFont typeface="Wingdings" pitchFamily="2" charset="2"/>
              <a:buNone/>
            </a:pPr>
            <a:r>
              <a:rPr lang="en-US" sz="2800" smtClean="0">
                <a:effectLst/>
              </a:rPr>
              <a:t>as cold, distanced, scientistic </a:t>
            </a:r>
            <a:r>
              <a:rPr lang="en-US" sz="2800" i="1" smtClean="0">
                <a:effectLst/>
              </a:rPr>
              <a:t>anemics </a:t>
            </a:r>
            <a:r>
              <a:rPr lang="en-US" sz="2800" smtClean="0">
                <a:effectLst/>
              </a:rPr>
              <a:t>versus sympathetic, engaged, intuitive</a:t>
            </a:r>
          </a:p>
          <a:p>
            <a:pPr algn="ctr" eaLnBrk="1" hangingPunct="1">
              <a:buFont typeface="Wingdings" pitchFamily="2" charset="2"/>
              <a:buNone/>
            </a:pPr>
            <a:r>
              <a:rPr lang="en-US" sz="2800" i="1" smtClean="0">
                <a:effectLst/>
              </a:rPr>
              <a:t>emetics </a:t>
            </a:r>
            <a:r>
              <a:rPr lang="en-US" sz="2800" smtClean="0">
                <a:effectLst/>
              </a:rPr>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6"/>
          <p:cNvSpPr>
            <a:spLocks noGrp="1"/>
          </p:cNvSpPr>
          <p:nvPr>
            <p:ph type="sldNum" sz="quarter" idx="12"/>
          </p:nvPr>
        </p:nvSpPr>
        <p:spPr/>
        <p:txBody>
          <a:bodyPr/>
          <a:lstStyle/>
          <a:p>
            <a:pPr>
              <a:defRPr/>
            </a:pPr>
            <a:fld id="{B14855F0-2A1B-447C-B604-25EAC75C10F9}" type="slidenum">
              <a:rPr lang="en-US"/>
              <a:pPr>
                <a:defRPr/>
              </a:pPr>
              <a:t>18</a:t>
            </a:fld>
            <a:endParaRPr lang="en-US"/>
          </a:p>
        </p:txBody>
      </p:sp>
      <p:sp>
        <p:nvSpPr>
          <p:cNvPr id="62466" name="Rectangle 2"/>
          <p:cNvSpPr>
            <a:spLocks noGrp="1" noChangeArrowheads="1"/>
          </p:cNvSpPr>
          <p:nvPr>
            <p:ph type="title"/>
          </p:nvPr>
        </p:nvSpPr>
        <p:spPr/>
        <p:txBody>
          <a:bodyPr/>
          <a:lstStyle/>
          <a:p>
            <a:pPr eaLnBrk="1" hangingPunct="1">
              <a:defRPr/>
            </a:pPr>
            <a:r>
              <a:rPr lang="en-GB" smtClean="0"/>
              <a:t>Contemporary research definitions</a:t>
            </a:r>
            <a:br>
              <a:rPr lang="en-GB" smtClean="0"/>
            </a:br>
            <a:r>
              <a:rPr lang="en-GB" smtClean="0"/>
              <a:t>The research paradigm</a:t>
            </a:r>
          </a:p>
        </p:txBody>
      </p:sp>
      <p:sp>
        <p:nvSpPr>
          <p:cNvPr id="62467" name="Rectangle 3"/>
          <p:cNvSpPr>
            <a:spLocks noGrp="1" noChangeArrowheads="1"/>
          </p:cNvSpPr>
          <p:nvPr>
            <p:ph type="body" sz="half" idx="1"/>
          </p:nvPr>
        </p:nvSpPr>
        <p:spPr>
          <a:xfrm>
            <a:off x="533400" y="2438400"/>
            <a:ext cx="3810000" cy="4114800"/>
          </a:xfrm>
        </p:spPr>
        <p:txBody>
          <a:bodyPr/>
          <a:lstStyle/>
          <a:p>
            <a:pPr algn="ctr" eaLnBrk="1" hangingPunct="1">
              <a:buFont typeface="Wingdings" pitchFamily="2" charset="2"/>
              <a:buNone/>
              <a:defRPr/>
            </a:pPr>
            <a:r>
              <a:rPr lang="en-GB" sz="2400" b="1" smtClean="0"/>
              <a:t>POSITIVIST</a:t>
            </a:r>
          </a:p>
          <a:p>
            <a:pPr algn="ctr" eaLnBrk="1" hangingPunct="1">
              <a:buFont typeface="Wingdings" pitchFamily="2" charset="2"/>
              <a:buNone/>
              <a:defRPr/>
            </a:pPr>
            <a:r>
              <a:rPr lang="en-GB" sz="2400" b="1" smtClean="0"/>
              <a:t>PARADIGM</a:t>
            </a:r>
          </a:p>
          <a:p>
            <a:pPr algn="ctr" eaLnBrk="1" hangingPunct="1">
              <a:buFont typeface="Wingdings" pitchFamily="2" charset="2"/>
              <a:buNone/>
              <a:defRPr/>
            </a:pPr>
            <a:endParaRPr lang="en-GB" sz="2400" b="1" smtClean="0"/>
          </a:p>
          <a:p>
            <a:pPr eaLnBrk="1" hangingPunct="1">
              <a:defRPr/>
            </a:pPr>
            <a:r>
              <a:rPr lang="en-GB" sz="2400" b="1" smtClean="0"/>
              <a:t>Quantitative</a:t>
            </a:r>
          </a:p>
          <a:p>
            <a:pPr eaLnBrk="1" hangingPunct="1">
              <a:defRPr/>
            </a:pPr>
            <a:r>
              <a:rPr lang="en-GB" sz="2400" b="1" smtClean="0"/>
              <a:t>Objective</a:t>
            </a:r>
          </a:p>
          <a:p>
            <a:pPr eaLnBrk="1" hangingPunct="1">
              <a:defRPr/>
            </a:pPr>
            <a:r>
              <a:rPr lang="en-GB" sz="2400" b="1" smtClean="0"/>
              <a:t>Scientific</a:t>
            </a:r>
          </a:p>
          <a:p>
            <a:pPr eaLnBrk="1" hangingPunct="1">
              <a:defRPr/>
            </a:pPr>
            <a:r>
              <a:rPr lang="en-GB" sz="2400" b="1" smtClean="0"/>
              <a:t>Experimentalist</a:t>
            </a:r>
          </a:p>
          <a:p>
            <a:pPr eaLnBrk="1" hangingPunct="1">
              <a:defRPr/>
            </a:pPr>
            <a:r>
              <a:rPr lang="en-GB" sz="2400" b="1" smtClean="0"/>
              <a:t>traditionalist</a:t>
            </a:r>
          </a:p>
        </p:txBody>
      </p:sp>
      <p:sp>
        <p:nvSpPr>
          <p:cNvPr id="62468" name="Rectangle 4"/>
          <p:cNvSpPr>
            <a:spLocks noGrp="1" noChangeArrowheads="1"/>
          </p:cNvSpPr>
          <p:nvPr>
            <p:ph type="body" sz="half" idx="2"/>
          </p:nvPr>
        </p:nvSpPr>
        <p:spPr>
          <a:xfrm>
            <a:off x="4648200" y="2438400"/>
            <a:ext cx="3810000" cy="4114800"/>
          </a:xfrm>
        </p:spPr>
        <p:txBody>
          <a:bodyPr/>
          <a:lstStyle/>
          <a:p>
            <a:pPr algn="ctr" eaLnBrk="1" hangingPunct="1">
              <a:buFont typeface="Wingdings" pitchFamily="2" charset="2"/>
              <a:buNone/>
              <a:defRPr/>
            </a:pPr>
            <a:r>
              <a:rPr lang="en-GB" sz="2400" b="1" smtClean="0"/>
              <a:t>PHENOMENOLOGICAL</a:t>
            </a:r>
          </a:p>
          <a:p>
            <a:pPr algn="ctr" eaLnBrk="1" hangingPunct="1">
              <a:buFont typeface="Wingdings" pitchFamily="2" charset="2"/>
              <a:buNone/>
              <a:defRPr/>
            </a:pPr>
            <a:r>
              <a:rPr lang="en-GB" sz="2400" b="1" smtClean="0"/>
              <a:t>PARADIGM</a:t>
            </a:r>
          </a:p>
          <a:p>
            <a:pPr algn="ctr" eaLnBrk="1" hangingPunct="1">
              <a:buFont typeface="Wingdings" pitchFamily="2" charset="2"/>
              <a:buNone/>
              <a:defRPr/>
            </a:pPr>
            <a:endParaRPr lang="en-GB" sz="2400" b="1" smtClean="0"/>
          </a:p>
          <a:p>
            <a:pPr eaLnBrk="1" hangingPunct="1">
              <a:defRPr/>
            </a:pPr>
            <a:r>
              <a:rPr lang="en-GB" sz="2400" b="1" smtClean="0"/>
              <a:t>Qualitative</a:t>
            </a:r>
          </a:p>
          <a:p>
            <a:pPr eaLnBrk="1" hangingPunct="1">
              <a:defRPr/>
            </a:pPr>
            <a:r>
              <a:rPr lang="en-GB" sz="2400" b="1" smtClean="0"/>
              <a:t>Subjectivist</a:t>
            </a:r>
          </a:p>
          <a:p>
            <a:pPr eaLnBrk="1" hangingPunct="1">
              <a:defRPr/>
            </a:pPr>
            <a:r>
              <a:rPr lang="en-GB" sz="2400" b="1" smtClean="0"/>
              <a:t>Humanistic</a:t>
            </a:r>
          </a:p>
          <a:p>
            <a:pPr eaLnBrk="1" hangingPunct="1">
              <a:defRPr/>
            </a:pPr>
            <a:r>
              <a:rPr lang="en-GB" sz="2400" b="1" smtClean="0"/>
              <a:t>Interpretist</a:t>
            </a:r>
          </a:p>
          <a:p>
            <a:pPr eaLnBrk="1" hangingPunct="1">
              <a:defRPr/>
            </a:pPr>
            <a:endParaRPr lang="en-GB" sz="2400" b="1" smtClean="0"/>
          </a:p>
          <a:p>
            <a:pPr algn="r" eaLnBrk="1" hangingPunct="1">
              <a:buFont typeface="Wingdings" pitchFamily="2" charset="2"/>
              <a:buNone/>
              <a:defRPr/>
            </a:pPr>
            <a:r>
              <a:rPr lang="en-GB" sz="1600" b="1" smtClean="0"/>
              <a:t>(Collis and Hussey, 2003)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0"/>
          <p:cNvSpPr>
            <a:spLocks noGrp="1" noChangeArrowheads="1"/>
          </p:cNvSpPr>
          <p:nvPr>
            <p:ph type="sldNum" sz="quarter" idx="12"/>
          </p:nvPr>
        </p:nvSpPr>
        <p:spPr/>
        <p:txBody>
          <a:bodyPr/>
          <a:lstStyle/>
          <a:p>
            <a:pPr>
              <a:defRPr/>
            </a:pPr>
            <a:fld id="{5839F6C1-7321-45CA-B40F-CA8118DE7D2A}" type="slidenum">
              <a:rPr lang="en-US"/>
              <a:pPr>
                <a:defRPr/>
              </a:pPr>
              <a:t>19</a:t>
            </a:fld>
            <a:endParaRPr lang="en-US"/>
          </a:p>
        </p:txBody>
      </p:sp>
      <p:sp>
        <p:nvSpPr>
          <p:cNvPr id="63490" name="Rectangle 2"/>
          <p:cNvSpPr>
            <a:spLocks noGrp="1" noChangeArrowheads="1"/>
          </p:cNvSpPr>
          <p:nvPr>
            <p:ph type="ctrTitle"/>
          </p:nvPr>
        </p:nvSpPr>
        <p:spPr>
          <a:xfrm>
            <a:off x="762000" y="838200"/>
            <a:ext cx="7772400" cy="1143000"/>
          </a:xfrm>
        </p:spPr>
        <p:txBody>
          <a:bodyPr/>
          <a:lstStyle/>
          <a:p>
            <a:pPr eaLnBrk="1" hangingPunct="1">
              <a:defRPr/>
            </a:pPr>
            <a:r>
              <a:rPr lang="en-GB" smtClean="0"/>
              <a:t>THE POSITIVIST PARADIGM</a:t>
            </a:r>
          </a:p>
        </p:txBody>
      </p:sp>
      <p:sp>
        <p:nvSpPr>
          <p:cNvPr id="63491" name="Rectangle 3"/>
          <p:cNvSpPr>
            <a:spLocks noGrp="1" noChangeArrowheads="1"/>
          </p:cNvSpPr>
          <p:nvPr>
            <p:ph type="subTitle" idx="1"/>
          </p:nvPr>
        </p:nvSpPr>
        <p:spPr>
          <a:xfrm>
            <a:off x="1371600" y="2209800"/>
            <a:ext cx="6400800" cy="1752600"/>
          </a:xfrm>
        </p:spPr>
        <p:txBody>
          <a:bodyPr/>
          <a:lstStyle/>
          <a:p>
            <a:pPr eaLnBrk="1" hangingPunct="1">
              <a:defRPr/>
            </a:pPr>
            <a:r>
              <a:rPr lang="en-GB" sz="2800" i="1" smtClean="0"/>
              <a:t>‘The positivist approach seeks the facts or causes of social phenomena with little regard to the subjective state.</a:t>
            </a:r>
          </a:p>
          <a:p>
            <a:pPr eaLnBrk="1" hangingPunct="1">
              <a:defRPr/>
            </a:pPr>
            <a:r>
              <a:rPr lang="en-GB" sz="2800" i="1" smtClean="0"/>
              <a:t>Thus logical reasoning is applied to the research so that precision, objectivity and rigour replace hunches, experience and intuition as a means of investigating the research problem.’</a:t>
            </a:r>
          </a:p>
          <a:p>
            <a:pPr eaLnBrk="1" hangingPunct="1">
              <a:defRPr/>
            </a:pPr>
            <a:endParaRPr lang="en-GB" sz="2800" i="1" smtClean="0"/>
          </a:p>
          <a:p>
            <a:pPr algn="r" eaLnBrk="1" hangingPunct="1">
              <a:defRPr/>
            </a:pPr>
            <a:r>
              <a:rPr lang="en-GB" sz="1600" smtClean="0"/>
              <a:t>(Collis and Hussey, 2003:52)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0"/>
          <p:cNvSpPr>
            <a:spLocks noGrp="1" noChangeArrowheads="1"/>
          </p:cNvSpPr>
          <p:nvPr>
            <p:ph type="sldNum" sz="quarter" idx="12"/>
          </p:nvPr>
        </p:nvSpPr>
        <p:spPr/>
        <p:txBody>
          <a:bodyPr/>
          <a:lstStyle/>
          <a:p>
            <a:pPr>
              <a:defRPr/>
            </a:pPr>
            <a:fld id="{D91F25A6-4AE7-4B42-9B95-ED6D8518A0F5}" type="slidenum">
              <a:rPr lang="en-US"/>
              <a:pPr>
                <a:defRPr/>
              </a:pPr>
              <a:t>20</a:t>
            </a:fld>
            <a:endParaRPr lang="en-US"/>
          </a:p>
        </p:txBody>
      </p:sp>
      <p:sp>
        <p:nvSpPr>
          <p:cNvPr id="64514" name="Rectangle 2"/>
          <p:cNvSpPr>
            <a:spLocks noGrp="1" noChangeArrowheads="1"/>
          </p:cNvSpPr>
          <p:nvPr>
            <p:ph type="ctrTitle"/>
          </p:nvPr>
        </p:nvSpPr>
        <p:spPr>
          <a:xfrm>
            <a:off x="684213" y="1412875"/>
            <a:ext cx="7772400" cy="1143000"/>
          </a:xfrm>
        </p:spPr>
        <p:txBody>
          <a:bodyPr/>
          <a:lstStyle/>
          <a:p>
            <a:pPr eaLnBrk="1" hangingPunct="1">
              <a:defRPr/>
            </a:pPr>
            <a:r>
              <a:rPr lang="en-GB" smtClean="0"/>
              <a:t>THE PHENOMENOLOGICAL PARADIGM</a:t>
            </a:r>
          </a:p>
        </p:txBody>
      </p:sp>
      <p:sp>
        <p:nvSpPr>
          <p:cNvPr id="64515" name="Rectangle 3"/>
          <p:cNvSpPr>
            <a:spLocks noGrp="1" noChangeArrowheads="1"/>
          </p:cNvSpPr>
          <p:nvPr>
            <p:ph type="subTitle" idx="1"/>
          </p:nvPr>
        </p:nvSpPr>
        <p:spPr>
          <a:xfrm>
            <a:off x="1295400" y="2590800"/>
            <a:ext cx="6400800" cy="1752600"/>
          </a:xfrm>
        </p:spPr>
        <p:txBody>
          <a:bodyPr/>
          <a:lstStyle/>
          <a:p>
            <a:pPr eaLnBrk="1" hangingPunct="1">
              <a:defRPr/>
            </a:pPr>
            <a:r>
              <a:rPr lang="en-GB" sz="2800" i="1" smtClean="0"/>
              <a:t>‘The phenomenological paradigm is concerned with understanding human behaviour.</a:t>
            </a:r>
          </a:p>
          <a:p>
            <a:pPr eaLnBrk="1" hangingPunct="1">
              <a:defRPr/>
            </a:pPr>
            <a:r>
              <a:rPr lang="en-GB" sz="2800" i="1" smtClean="0"/>
              <a:t>This approach stresses the subjective aspects of human activity by focussing on the meaning, rather than measurement of social phenomena.’</a:t>
            </a:r>
          </a:p>
          <a:p>
            <a:pPr eaLnBrk="1" hangingPunct="1">
              <a:defRPr/>
            </a:pPr>
            <a:endParaRPr lang="en-GB" sz="2800" i="1" smtClean="0"/>
          </a:p>
          <a:p>
            <a:pPr algn="r" eaLnBrk="1" hangingPunct="1">
              <a:defRPr/>
            </a:pPr>
            <a:r>
              <a:rPr lang="en-GB" sz="1600" smtClean="0"/>
              <a:t>(Collis and Hussey, 2003:53)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6"/>
          <p:cNvSpPr>
            <a:spLocks noGrp="1"/>
          </p:cNvSpPr>
          <p:nvPr>
            <p:ph type="sldNum" sz="quarter" idx="12"/>
          </p:nvPr>
        </p:nvSpPr>
        <p:spPr/>
        <p:txBody>
          <a:bodyPr/>
          <a:lstStyle/>
          <a:p>
            <a:pPr>
              <a:defRPr/>
            </a:pPr>
            <a:fld id="{1356EEDE-E5F2-4F62-A2E6-F5E878E9E65B}" type="slidenum">
              <a:rPr lang="en-US"/>
              <a:pPr>
                <a:defRPr/>
              </a:pPr>
              <a:t>21</a:t>
            </a:fld>
            <a:endParaRPr lang="en-US"/>
          </a:p>
        </p:txBody>
      </p:sp>
      <p:sp>
        <p:nvSpPr>
          <p:cNvPr id="65538" name="Rectangle 2"/>
          <p:cNvSpPr>
            <a:spLocks noGrp="1" noChangeArrowheads="1"/>
          </p:cNvSpPr>
          <p:nvPr>
            <p:ph type="title"/>
          </p:nvPr>
        </p:nvSpPr>
        <p:spPr/>
        <p:txBody>
          <a:bodyPr/>
          <a:lstStyle/>
          <a:p>
            <a:pPr eaLnBrk="1" hangingPunct="1">
              <a:defRPr/>
            </a:pPr>
            <a:r>
              <a:rPr lang="en-GB" smtClean="0"/>
              <a:t>Features of the two main paradigms</a:t>
            </a:r>
          </a:p>
        </p:txBody>
      </p:sp>
      <p:sp>
        <p:nvSpPr>
          <p:cNvPr id="65539" name="Rectangle 3"/>
          <p:cNvSpPr>
            <a:spLocks noGrp="1" noChangeArrowheads="1"/>
          </p:cNvSpPr>
          <p:nvPr>
            <p:ph type="body" sz="half" idx="1"/>
          </p:nvPr>
        </p:nvSpPr>
        <p:spPr>
          <a:xfrm>
            <a:off x="457200" y="1600200"/>
            <a:ext cx="4033838" cy="4525963"/>
          </a:xfrm>
        </p:spPr>
        <p:txBody>
          <a:bodyPr/>
          <a:lstStyle/>
          <a:p>
            <a:pPr algn="ctr" eaLnBrk="1" hangingPunct="1">
              <a:lnSpc>
                <a:spcPct val="90000"/>
              </a:lnSpc>
              <a:buFont typeface="Wingdings" pitchFamily="2" charset="2"/>
              <a:buNone/>
              <a:defRPr/>
            </a:pPr>
            <a:r>
              <a:rPr lang="en-GB" sz="2000" b="1" smtClean="0">
                <a:solidFill>
                  <a:srgbClr val="FFFF00"/>
                </a:solidFill>
              </a:rPr>
              <a:t>Positivist paradigm</a:t>
            </a:r>
          </a:p>
          <a:p>
            <a:pPr algn="ctr" eaLnBrk="1" hangingPunct="1">
              <a:lnSpc>
                <a:spcPct val="90000"/>
              </a:lnSpc>
              <a:buFont typeface="Wingdings" pitchFamily="2" charset="2"/>
              <a:buNone/>
              <a:defRPr/>
            </a:pPr>
            <a:endParaRPr lang="en-GB" sz="2000" b="1" smtClean="0"/>
          </a:p>
          <a:p>
            <a:pPr eaLnBrk="1" hangingPunct="1">
              <a:lnSpc>
                <a:spcPct val="90000"/>
              </a:lnSpc>
              <a:defRPr/>
            </a:pPr>
            <a:r>
              <a:rPr lang="en-GB" sz="2000" b="1" smtClean="0"/>
              <a:t>Tends to produce quantitative data</a:t>
            </a:r>
          </a:p>
          <a:p>
            <a:pPr eaLnBrk="1" hangingPunct="1">
              <a:lnSpc>
                <a:spcPct val="90000"/>
              </a:lnSpc>
              <a:defRPr/>
            </a:pPr>
            <a:r>
              <a:rPr lang="en-GB" sz="2000" b="1" smtClean="0"/>
              <a:t>Uses large samples</a:t>
            </a:r>
          </a:p>
          <a:p>
            <a:pPr eaLnBrk="1" hangingPunct="1">
              <a:lnSpc>
                <a:spcPct val="90000"/>
              </a:lnSpc>
              <a:defRPr/>
            </a:pPr>
            <a:r>
              <a:rPr lang="en-GB" sz="2000" b="1" smtClean="0"/>
              <a:t>Concerned with hypothesis &amp; theory testing</a:t>
            </a:r>
          </a:p>
          <a:p>
            <a:pPr eaLnBrk="1" hangingPunct="1">
              <a:lnSpc>
                <a:spcPct val="90000"/>
              </a:lnSpc>
              <a:defRPr/>
            </a:pPr>
            <a:r>
              <a:rPr lang="en-GB" sz="2000" b="1" smtClean="0"/>
              <a:t>Data is highly specific and precise</a:t>
            </a:r>
          </a:p>
          <a:p>
            <a:pPr eaLnBrk="1" hangingPunct="1">
              <a:lnSpc>
                <a:spcPct val="90000"/>
              </a:lnSpc>
              <a:defRPr/>
            </a:pPr>
            <a:r>
              <a:rPr lang="en-GB" sz="2000" b="1" smtClean="0"/>
              <a:t>Location is often remote</a:t>
            </a:r>
          </a:p>
          <a:p>
            <a:pPr eaLnBrk="1" hangingPunct="1">
              <a:lnSpc>
                <a:spcPct val="90000"/>
              </a:lnSpc>
              <a:defRPr/>
            </a:pPr>
            <a:r>
              <a:rPr lang="en-GB" sz="2000" b="1" smtClean="0"/>
              <a:t>Reliability (Truth) is high</a:t>
            </a:r>
          </a:p>
          <a:p>
            <a:pPr eaLnBrk="1" hangingPunct="1">
              <a:lnSpc>
                <a:spcPct val="90000"/>
              </a:lnSpc>
              <a:defRPr/>
            </a:pPr>
            <a:r>
              <a:rPr lang="en-GB" sz="2000" b="1" smtClean="0"/>
              <a:t>Validity  (depth) is low</a:t>
            </a:r>
          </a:p>
          <a:p>
            <a:pPr eaLnBrk="1" hangingPunct="1">
              <a:lnSpc>
                <a:spcPct val="90000"/>
              </a:lnSpc>
              <a:defRPr/>
            </a:pPr>
            <a:r>
              <a:rPr lang="en-GB" sz="2000" b="1" smtClean="0"/>
              <a:t>Represents  general ‘truth’ from sample to total population</a:t>
            </a:r>
          </a:p>
        </p:txBody>
      </p:sp>
      <p:sp>
        <p:nvSpPr>
          <p:cNvPr id="65540" name="Rectangle 4"/>
          <p:cNvSpPr>
            <a:spLocks noGrp="1" noChangeArrowheads="1"/>
          </p:cNvSpPr>
          <p:nvPr>
            <p:ph type="body" sz="half" idx="2"/>
          </p:nvPr>
        </p:nvSpPr>
        <p:spPr>
          <a:xfrm>
            <a:off x="4648200" y="1981200"/>
            <a:ext cx="4114800" cy="4114800"/>
          </a:xfrm>
        </p:spPr>
        <p:txBody>
          <a:bodyPr/>
          <a:lstStyle/>
          <a:p>
            <a:pPr algn="ctr" eaLnBrk="1" hangingPunct="1">
              <a:lnSpc>
                <a:spcPct val="90000"/>
              </a:lnSpc>
              <a:buFont typeface="Wingdings" pitchFamily="2" charset="2"/>
              <a:buNone/>
              <a:defRPr/>
            </a:pPr>
            <a:r>
              <a:rPr lang="en-GB" sz="2000" b="1" smtClean="0">
                <a:solidFill>
                  <a:srgbClr val="FFFF00"/>
                </a:solidFill>
              </a:rPr>
              <a:t>Phenomenological paradigm</a:t>
            </a:r>
          </a:p>
          <a:p>
            <a:pPr algn="ctr" eaLnBrk="1" hangingPunct="1">
              <a:lnSpc>
                <a:spcPct val="90000"/>
              </a:lnSpc>
              <a:buFont typeface="Wingdings" pitchFamily="2" charset="2"/>
              <a:buNone/>
              <a:defRPr/>
            </a:pPr>
            <a:endParaRPr lang="en-GB" sz="2000" b="1" smtClean="0">
              <a:solidFill>
                <a:srgbClr val="FFFF00"/>
              </a:solidFill>
            </a:endParaRPr>
          </a:p>
          <a:p>
            <a:pPr eaLnBrk="1" hangingPunct="1">
              <a:lnSpc>
                <a:spcPct val="90000"/>
              </a:lnSpc>
              <a:defRPr/>
            </a:pPr>
            <a:r>
              <a:rPr lang="en-GB" sz="2000" b="1" smtClean="0"/>
              <a:t>Tends to produce qualitative data</a:t>
            </a:r>
          </a:p>
          <a:p>
            <a:pPr eaLnBrk="1" hangingPunct="1">
              <a:lnSpc>
                <a:spcPct val="90000"/>
              </a:lnSpc>
              <a:defRPr/>
            </a:pPr>
            <a:r>
              <a:rPr lang="en-GB" sz="2000" b="1" smtClean="0"/>
              <a:t>Uses small samples</a:t>
            </a:r>
          </a:p>
          <a:p>
            <a:pPr eaLnBrk="1" hangingPunct="1">
              <a:lnSpc>
                <a:spcPct val="90000"/>
              </a:lnSpc>
              <a:defRPr/>
            </a:pPr>
            <a:r>
              <a:rPr lang="en-GB" sz="2000" b="1" smtClean="0"/>
              <a:t>Concerned with generalising theories</a:t>
            </a:r>
          </a:p>
          <a:p>
            <a:pPr eaLnBrk="1" hangingPunct="1">
              <a:lnSpc>
                <a:spcPct val="90000"/>
              </a:lnSpc>
              <a:defRPr/>
            </a:pPr>
            <a:r>
              <a:rPr lang="en-GB" sz="2000" b="1" smtClean="0"/>
              <a:t>Data is rich and subjective</a:t>
            </a:r>
          </a:p>
          <a:p>
            <a:pPr eaLnBrk="1" hangingPunct="1">
              <a:lnSpc>
                <a:spcPct val="90000"/>
              </a:lnSpc>
              <a:defRPr/>
            </a:pPr>
            <a:r>
              <a:rPr lang="en-GB" sz="2000" b="1" smtClean="0"/>
              <a:t>The location is  ‘in house’ controlled</a:t>
            </a:r>
          </a:p>
          <a:p>
            <a:pPr eaLnBrk="1" hangingPunct="1">
              <a:lnSpc>
                <a:spcPct val="90000"/>
              </a:lnSpc>
              <a:defRPr/>
            </a:pPr>
            <a:r>
              <a:rPr lang="en-GB" sz="2000" b="1" smtClean="0"/>
              <a:t>Reliability (truth) is low</a:t>
            </a:r>
          </a:p>
          <a:p>
            <a:pPr eaLnBrk="1" hangingPunct="1">
              <a:lnSpc>
                <a:spcPct val="90000"/>
              </a:lnSpc>
              <a:defRPr/>
            </a:pPr>
            <a:r>
              <a:rPr lang="en-GB" sz="2000" b="1" smtClean="0"/>
              <a:t>Validity  (depth) is high</a:t>
            </a:r>
          </a:p>
          <a:p>
            <a:pPr eaLnBrk="1" hangingPunct="1">
              <a:lnSpc>
                <a:spcPct val="90000"/>
              </a:lnSpc>
              <a:defRPr/>
            </a:pPr>
            <a:r>
              <a:rPr lang="en-GB" sz="2000" b="1" smtClean="0"/>
              <a:t>Cant generalise from sample to broader population</a:t>
            </a:r>
          </a:p>
          <a:p>
            <a:pPr algn="r" eaLnBrk="1" hangingPunct="1">
              <a:lnSpc>
                <a:spcPct val="90000"/>
              </a:lnSpc>
              <a:buFont typeface="Wingdings" pitchFamily="2" charset="2"/>
              <a:buNone/>
              <a:defRPr/>
            </a:pPr>
            <a:r>
              <a:rPr lang="en-GB" sz="1600" smtClean="0"/>
              <a:t>(Collis and Hussey, 2003:55)</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110296AD-2827-4844-9855-B3A81754B4A6}" type="slidenum">
              <a:rPr lang="en-US"/>
              <a:pPr>
                <a:defRPr/>
              </a:pPr>
              <a:t>22</a:t>
            </a:fld>
            <a:endParaRPr lang="en-US"/>
          </a:p>
        </p:txBody>
      </p:sp>
      <p:sp>
        <p:nvSpPr>
          <p:cNvPr id="12290" name="Rectangle 2"/>
          <p:cNvSpPr>
            <a:spLocks noGrp="1" noChangeArrowheads="1"/>
          </p:cNvSpPr>
          <p:nvPr>
            <p:ph type="title"/>
          </p:nvPr>
        </p:nvSpPr>
        <p:spPr/>
        <p:txBody>
          <a:bodyPr/>
          <a:lstStyle/>
          <a:p>
            <a:pPr eaLnBrk="1" hangingPunct="1">
              <a:defRPr/>
            </a:pPr>
            <a:r>
              <a:rPr lang="en-US" sz="3200" b="1" smtClean="0"/>
              <a:t>THE POSITIVIST PARADIGM</a:t>
            </a:r>
            <a:br>
              <a:rPr lang="en-US" sz="3200" b="1" smtClean="0"/>
            </a:br>
            <a:r>
              <a:rPr lang="en-US" sz="3200" b="1" i="1" smtClean="0"/>
              <a:t>QUANTITATIVE DATA</a:t>
            </a:r>
            <a:endParaRPr lang="en-US" sz="3200" smtClean="0"/>
          </a:p>
        </p:txBody>
      </p:sp>
      <p:sp>
        <p:nvSpPr>
          <p:cNvPr id="12291" name="Rectangle 3"/>
          <p:cNvSpPr>
            <a:spLocks noGrp="1" noChangeArrowheads="1"/>
          </p:cNvSpPr>
          <p:nvPr>
            <p:ph type="body" idx="1"/>
          </p:nvPr>
        </p:nvSpPr>
        <p:spPr/>
        <p:txBody>
          <a:bodyPr/>
          <a:lstStyle/>
          <a:p>
            <a:pPr eaLnBrk="1" hangingPunct="1">
              <a:defRPr/>
            </a:pPr>
            <a:r>
              <a:rPr lang="en-US" sz="2800" b="1" smtClean="0"/>
              <a:t>Mainly numeric data</a:t>
            </a:r>
          </a:p>
          <a:p>
            <a:pPr eaLnBrk="1" hangingPunct="1">
              <a:defRPr/>
            </a:pPr>
            <a:r>
              <a:rPr lang="en-US" sz="2800" b="1" smtClean="0"/>
              <a:t>experimental</a:t>
            </a:r>
          </a:p>
          <a:p>
            <a:pPr eaLnBrk="1" hangingPunct="1">
              <a:defRPr/>
            </a:pPr>
            <a:r>
              <a:rPr lang="en-US" sz="2800" b="1" smtClean="0"/>
              <a:t>quasi-experimental</a:t>
            </a:r>
          </a:p>
          <a:p>
            <a:pPr eaLnBrk="1" hangingPunct="1">
              <a:defRPr/>
            </a:pPr>
            <a:r>
              <a:rPr lang="en-US" sz="2800" b="1" smtClean="0"/>
              <a:t>statistical-analytical</a:t>
            </a:r>
          </a:p>
          <a:p>
            <a:pPr eaLnBrk="1" hangingPunct="1">
              <a:buFont typeface="Wingdings" pitchFamily="2" charset="2"/>
              <a:buNone/>
              <a:defRPr/>
            </a:pPr>
            <a:endParaRPr lang="en-US" sz="2800" b="1" smtClean="0"/>
          </a:p>
          <a:p>
            <a:pPr algn="ctr" eaLnBrk="1" hangingPunct="1">
              <a:buFont typeface="Wingdings" pitchFamily="2" charset="2"/>
              <a:buNone/>
              <a:defRPr/>
            </a:pPr>
            <a:r>
              <a:rPr lang="en-US" b="1" i="1" smtClean="0"/>
              <a:t>Quantitative research is empirical research where the data is  in the form of numbers</a:t>
            </a:r>
            <a:endParaRPr lang="en-US" smtClean="0"/>
          </a:p>
          <a:p>
            <a:pPr algn="ctr" eaLnBrk="1" hangingPunct="1">
              <a:buFont typeface="Wingdings" pitchFamily="2" charset="2"/>
              <a:buNone/>
              <a:defRPr/>
            </a:pPr>
            <a:r>
              <a:rPr lang="en-US" b="1" smtClean="0"/>
              <a:t>(Punch, 2000:3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afterEffect">
                                  <p:stCondLst>
                                    <p:cond delay="0"/>
                                  </p:stCondLst>
                                  <p:childTnLst>
                                    <p:set>
                                      <p:cBhvr>
                                        <p:cTn id="6" dur="1" fill="hold">
                                          <p:stCondLst>
                                            <p:cond delay="0"/>
                                          </p:stCondLst>
                                        </p:cTn>
                                        <p:tgtEl>
                                          <p:spTgt spid="12290"/>
                                        </p:tgtEl>
                                        <p:attrNameLst>
                                          <p:attrName>style.visibility</p:attrName>
                                        </p:attrNameLst>
                                      </p:cBhvr>
                                      <p:to>
                                        <p:strVal val="visible"/>
                                      </p:to>
                                    </p:set>
                                    <p:anim calcmode="lin" valueType="num">
                                      <p:cBhvr additive="base">
                                        <p:cTn id="7" dur="500" fill="hold"/>
                                        <p:tgtEl>
                                          <p:spTgt spid="12290"/>
                                        </p:tgtEl>
                                        <p:attrNameLst>
                                          <p:attrName>ppt_x</p:attrName>
                                        </p:attrNameLst>
                                      </p:cBhvr>
                                      <p:tavLst>
                                        <p:tav tm="0">
                                          <p:val>
                                            <p:strVal val="0-#ppt_w/2"/>
                                          </p:val>
                                        </p:tav>
                                        <p:tav tm="100000">
                                          <p:val>
                                            <p:strVal val="#ppt_x"/>
                                          </p:val>
                                        </p:tav>
                                      </p:tavLst>
                                    </p:anim>
                                    <p:anim calcmode="lin" valueType="num">
                                      <p:cBhvr additive="base">
                                        <p:cTn id="8" dur="500" fill="hold"/>
                                        <p:tgtEl>
                                          <p:spTgt spid="1229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2" fill="hold" grpId="0" nodeType="after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 calcmode="lin" valueType="num">
                                      <p:cBhvr additive="base">
                                        <p:cTn id="12" dur="500" fill="hold"/>
                                        <p:tgtEl>
                                          <p:spTgt spid="12291">
                                            <p:txEl>
                                              <p:pRg st="0" end="0"/>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12291">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2" fill="hold" grpId="0" nodeType="afterEffect">
                                  <p:stCondLst>
                                    <p:cond delay="0"/>
                                  </p:stCondLst>
                                  <p:childTnLst>
                                    <p:set>
                                      <p:cBhvr>
                                        <p:cTn id="16" dur="1" fill="hold">
                                          <p:stCondLst>
                                            <p:cond delay="0"/>
                                          </p:stCondLst>
                                        </p:cTn>
                                        <p:tgtEl>
                                          <p:spTgt spid="12291">
                                            <p:txEl>
                                              <p:pRg st="1" end="1"/>
                                            </p:txEl>
                                          </p:spTgt>
                                        </p:tgtEl>
                                        <p:attrNameLst>
                                          <p:attrName>style.visibility</p:attrName>
                                        </p:attrNameLst>
                                      </p:cBhvr>
                                      <p:to>
                                        <p:strVal val="visible"/>
                                      </p:to>
                                    </p:set>
                                    <p:anim calcmode="lin" valueType="num">
                                      <p:cBhvr additive="base">
                                        <p:cTn id="17" dur="500" fill="hold"/>
                                        <p:tgtEl>
                                          <p:spTgt spid="12291">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2291">
                                            <p:txEl>
                                              <p:pRg st="1" end="1"/>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2" fill="hold" grpId="0" nodeType="afterEffect">
                                  <p:stCondLst>
                                    <p:cond delay="0"/>
                                  </p:stCondLst>
                                  <p:childTnLst>
                                    <p:set>
                                      <p:cBhvr>
                                        <p:cTn id="21" dur="1" fill="hold">
                                          <p:stCondLst>
                                            <p:cond delay="0"/>
                                          </p:stCondLst>
                                        </p:cTn>
                                        <p:tgtEl>
                                          <p:spTgt spid="12291">
                                            <p:txEl>
                                              <p:pRg st="2" end="2"/>
                                            </p:txEl>
                                          </p:spTgt>
                                        </p:tgtEl>
                                        <p:attrNameLst>
                                          <p:attrName>style.visibility</p:attrName>
                                        </p:attrNameLst>
                                      </p:cBhvr>
                                      <p:to>
                                        <p:strVal val="visible"/>
                                      </p:to>
                                    </p:set>
                                    <p:anim calcmode="lin" valueType="num">
                                      <p:cBhvr additive="base">
                                        <p:cTn id="22" dur="500" fill="hold"/>
                                        <p:tgtEl>
                                          <p:spTgt spid="12291">
                                            <p:txEl>
                                              <p:pRg st="2" end="2"/>
                                            </p:tx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12291">
                                            <p:txEl>
                                              <p:pRg st="2" end="2"/>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2" fill="hold" grpId="0" nodeType="afterEffect">
                                  <p:stCondLst>
                                    <p:cond delay="0"/>
                                  </p:stCondLst>
                                  <p:childTnLst>
                                    <p:set>
                                      <p:cBhvr>
                                        <p:cTn id="26" dur="1" fill="hold">
                                          <p:stCondLst>
                                            <p:cond delay="0"/>
                                          </p:stCondLst>
                                        </p:cTn>
                                        <p:tgtEl>
                                          <p:spTgt spid="12291">
                                            <p:txEl>
                                              <p:pRg st="3" end="3"/>
                                            </p:txEl>
                                          </p:spTgt>
                                        </p:tgtEl>
                                        <p:attrNameLst>
                                          <p:attrName>style.visibility</p:attrName>
                                        </p:attrNameLst>
                                      </p:cBhvr>
                                      <p:to>
                                        <p:strVal val="visible"/>
                                      </p:to>
                                    </p:set>
                                    <p:anim calcmode="lin" valueType="num">
                                      <p:cBhvr additive="base">
                                        <p:cTn id="27" dur="500" fill="hold"/>
                                        <p:tgtEl>
                                          <p:spTgt spid="12291">
                                            <p:txEl>
                                              <p:pRg st="3" end="3"/>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2291">
                                            <p:txEl>
                                              <p:pRg st="3" end="3"/>
                                            </p:tx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2" fill="hold" grpId="0" nodeType="after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 calcmode="lin" valueType="num">
                                      <p:cBhvr additive="base">
                                        <p:cTn id="32" dur="500" fill="hold"/>
                                        <p:tgtEl>
                                          <p:spTgt spid="12291">
                                            <p:txEl>
                                              <p:pRg st="5" end="5"/>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12291">
                                            <p:txEl>
                                              <p:pRg st="5" end="5"/>
                                            </p:txEl>
                                          </p:spTgt>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2" fill="hold" grpId="0" nodeType="after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 calcmode="lin" valueType="num">
                                      <p:cBhvr additive="base">
                                        <p:cTn id="37" dur="500" fill="hold"/>
                                        <p:tgtEl>
                                          <p:spTgt spid="12291">
                                            <p:txEl>
                                              <p:pRg st="6" end="6"/>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12291">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autoUpdateAnimBg="0"/>
      <p:bldP spid="12291" grpId="0" build="p" autoUpdateAnimBg="0" advAuto="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C8028548-9956-4BEF-88E8-DC5F761F47A5}" type="slidenum">
              <a:rPr lang="en-US"/>
              <a:pPr>
                <a:defRPr/>
              </a:pPr>
              <a:t>23</a:t>
            </a:fld>
            <a:endParaRPr lang="en-US"/>
          </a:p>
        </p:txBody>
      </p:sp>
      <p:sp>
        <p:nvSpPr>
          <p:cNvPr id="71682" name="Rectangle 2"/>
          <p:cNvSpPr>
            <a:spLocks noGrp="1" noChangeArrowheads="1"/>
          </p:cNvSpPr>
          <p:nvPr>
            <p:ph type="title"/>
          </p:nvPr>
        </p:nvSpPr>
        <p:spPr/>
        <p:txBody>
          <a:bodyPr/>
          <a:lstStyle/>
          <a:p>
            <a:pPr eaLnBrk="1" hangingPunct="1">
              <a:defRPr/>
            </a:pPr>
            <a:r>
              <a:rPr lang="en-US" sz="3200" b="1" smtClean="0"/>
              <a:t>THE POSITIVIST PARADIGM</a:t>
            </a:r>
            <a:br>
              <a:rPr lang="en-US" sz="3200" b="1" smtClean="0"/>
            </a:br>
            <a:r>
              <a:rPr lang="en-US" sz="3200" b="1" i="1" smtClean="0"/>
              <a:t>QUANTITATIVE DATA</a:t>
            </a:r>
            <a:endParaRPr lang="en-US" sz="3200" smtClean="0"/>
          </a:p>
        </p:txBody>
      </p:sp>
      <p:sp>
        <p:nvSpPr>
          <p:cNvPr id="71683" name="Rectangle 3"/>
          <p:cNvSpPr>
            <a:spLocks noGrp="1" noChangeArrowheads="1"/>
          </p:cNvSpPr>
          <p:nvPr>
            <p:ph type="body" idx="1"/>
          </p:nvPr>
        </p:nvSpPr>
        <p:spPr/>
        <p:txBody>
          <a:bodyPr/>
          <a:lstStyle/>
          <a:p>
            <a:pPr eaLnBrk="1" hangingPunct="1">
              <a:defRPr/>
            </a:pPr>
            <a:r>
              <a:rPr lang="en-GB" sz="2400" b="1" i="1" smtClean="0"/>
              <a:t>The information about each variable is numerical, very large amounts of it can be handled, and statistical methods may be used to verify the sampling and to discover the relationship between variables</a:t>
            </a:r>
            <a:r>
              <a:rPr lang="en-GB" sz="2400" b="1" smtClean="0"/>
              <a:t> </a:t>
            </a:r>
          </a:p>
          <a:p>
            <a:pPr eaLnBrk="1" hangingPunct="1">
              <a:buFont typeface="Wingdings" pitchFamily="2" charset="2"/>
              <a:buNone/>
              <a:defRPr/>
            </a:pPr>
            <a:r>
              <a:rPr lang="en-GB" sz="2400" b="1" smtClean="0"/>
              <a:t>(Scarrott, 1999:14)</a:t>
            </a:r>
          </a:p>
          <a:p>
            <a:pPr eaLnBrk="1" hangingPunct="1">
              <a:buFont typeface="Wingdings" pitchFamily="2" charset="2"/>
              <a:buNone/>
              <a:defRPr/>
            </a:pPr>
            <a:endParaRPr lang="en-GB" sz="2400" b="1" smtClean="0"/>
          </a:p>
          <a:p>
            <a:pPr eaLnBrk="1" hangingPunct="1">
              <a:defRPr/>
            </a:pPr>
            <a:r>
              <a:rPr lang="en-GB" sz="2400" b="1" i="1" smtClean="0"/>
              <a:t>There is a security in  numerical data which the researchers feel protect their research from criticism</a:t>
            </a:r>
            <a:r>
              <a:rPr lang="en-GB" sz="2400" b="1" smtClean="0"/>
              <a:t> (Scarrott, 1999: 15)</a:t>
            </a:r>
            <a:endParaRPr lang="en-US" sz="2400" b="1"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afterEffect">
                                  <p:stCondLst>
                                    <p:cond delay="0"/>
                                  </p:stCondLst>
                                  <p:childTnLst>
                                    <p:set>
                                      <p:cBhvr>
                                        <p:cTn id="6" dur="1" fill="hold">
                                          <p:stCondLst>
                                            <p:cond delay="0"/>
                                          </p:stCondLst>
                                        </p:cTn>
                                        <p:tgtEl>
                                          <p:spTgt spid="71682"/>
                                        </p:tgtEl>
                                        <p:attrNameLst>
                                          <p:attrName>style.visibility</p:attrName>
                                        </p:attrNameLst>
                                      </p:cBhvr>
                                      <p:to>
                                        <p:strVal val="visible"/>
                                      </p:to>
                                    </p:set>
                                    <p:anim calcmode="lin" valueType="num">
                                      <p:cBhvr additive="base">
                                        <p:cTn id="7" dur="500" fill="hold"/>
                                        <p:tgtEl>
                                          <p:spTgt spid="71682"/>
                                        </p:tgtEl>
                                        <p:attrNameLst>
                                          <p:attrName>ppt_x</p:attrName>
                                        </p:attrNameLst>
                                      </p:cBhvr>
                                      <p:tavLst>
                                        <p:tav tm="0">
                                          <p:val>
                                            <p:strVal val="0-#ppt_w/2"/>
                                          </p:val>
                                        </p:tav>
                                        <p:tav tm="100000">
                                          <p:val>
                                            <p:strVal val="#ppt_x"/>
                                          </p:val>
                                        </p:tav>
                                      </p:tavLst>
                                    </p:anim>
                                    <p:anim calcmode="lin" valueType="num">
                                      <p:cBhvr additive="base">
                                        <p:cTn id="8" dur="500" fill="hold"/>
                                        <p:tgtEl>
                                          <p:spTgt spid="7168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2" fill="hold" grpId="0" nodeType="afterEffect">
                                  <p:stCondLst>
                                    <p:cond delay="0"/>
                                  </p:stCondLst>
                                  <p:childTnLst>
                                    <p:set>
                                      <p:cBhvr>
                                        <p:cTn id="11" dur="1" fill="hold">
                                          <p:stCondLst>
                                            <p:cond delay="0"/>
                                          </p:stCondLst>
                                        </p:cTn>
                                        <p:tgtEl>
                                          <p:spTgt spid="71683">
                                            <p:txEl>
                                              <p:pRg st="0" end="0"/>
                                            </p:txEl>
                                          </p:spTgt>
                                        </p:tgtEl>
                                        <p:attrNameLst>
                                          <p:attrName>style.visibility</p:attrName>
                                        </p:attrNameLst>
                                      </p:cBhvr>
                                      <p:to>
                                        <p:strVal val="visible"/>
                                      </p:to>
                                    </p:set>
                                    <p:anim calcmode="lin" valueType="num">
                                      <p:cBhvr additive="base">
                                        <p:cTn id="12" dur="500" fill="hold"/>
                                        <p:tgtEl>
                                          <p:spTgt spid="71683">
                                            <p:txEl>
                                              <p:pRg st="0" end="0"/>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71683">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2" fill="hold" grpId="0" nodeType="afterEffect">
                                  <p:stCondLst>
                                    <p:cond delay="0"/>
                                  </p:stCondLst>
                                  <p:childTnLst>
                                    <p:set>
                                      <p:cBhvr>
                                        <p:cTn id="16" dur="1" fill="hold">
                                          <p:stCondLst>
                                            <p:cond delay="0"/>
                                          </p:stCondLst>
                                        </p:cTn>
                                        <p:tgtEl>
                                          <p:spTgt spid="71683">
                                            <p:txEl>
                                              <p:pRg st="1" end="1"/>
                                            </p:txEl>
                                          </p:spTgt>
                                        </p:tgtEl>
                                        <p:attrNameLst>
                                          <p:attrName>style.visibility</p:attrName>
                                        </p:attrNameLst>
                                      </p:cBhvr>
                                      <p:to>
                                        <p:strVal val="visible"/>
                                      </p:to>
                                    </p:set>
                                    <p:anim calcmode="lin" valueType="num">
                                      <p:cBhvr additive="base">
                                        <p:cTn id="17" dur="500" fill="hold"/>
                                        <p:tgtEl>
                                          <p:spTgt spid="71683">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71683">
                                            <p:txEl>
                                              <p:pRg st="1" end="1"/>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2" fill="hold" grpId="0" nodeType="afterEffect">
                                  <p:stCondLst>
                                    <p:cond delay="0"/>
                                  </p:stCondLst>
                                  <p:childTnLst>
                                    <p:set>
                                      <p:cBhvr>
                                        <p:cTn id="21" dur="1" fill="hold">
                                          <p:stCondLst>
                                            <p:cond delay="0"/>
                                          </p:stCondLst>
                                        </p:cTn>
                                        <p:tgtEl>
                                          <p:spTgt spid="71683">
                                            <p:txEl>
                                              <p:pRg st="3" end="3"/>
                                            </p:txEl>
                                          </p:spTgt>
                                        </p:tgtEl>
                                        <p:attrNameLst>
                                          <p:attrName>style.visibility</p:attrName>
                                        </p:attrNameLst>
                                      </p:cBhvr>
                                      <p:to>
                                        <p:strVal val="visible"/>
                                      </p:to>
                                    </p:set>
                                    <p:anim calcmode="lin" valueType="num">
                                      <p:cBhvr additive="base">
                                        <p:cTn id="22" dur="500" fill="hold"/>
                                        <p:tgtEl>
                                          <p:spTgt spid="71683">
                                            <p:txEl>
                                              <p:pRg st="3" end="3"/>
                                            </p:tx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7168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autoUpdateAnimBg="0"/>
      <p:bldP spid="71683" grpId="0" build="p" autoUpdateAnimBg="0" advAuto="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234F9ECC-3F1E-47B3-8E79-FCAE5990F275}" type="slidenum">
              <a:rPr lang="en-US"/>
              <a:pPr>
                <a:defRPr/>
              </a:pPr>
              <a:t>24</a:t>
            </a:fld>
            <a:endParaRPr lang="en-US"/>
          </a:p>
        </p:txBody>
      </p:sp>
      <p:sp>
        <p:nvSpPr>
          <p:cNvPr id="11266" name="Rectangle 2"/>
          <p:cNvSpPr>
            <a:spLocks noGrp="1" noChangeArrowheads="1"/>
          </p:cNvSpPr>
          <p:nvPr>
            <p:ph type="title"/>
          </p:nvPr>
        </p:nvSpPr>
        <p:spPr>
          <a:xfrm>
            <a:off x="609600" y="414338"/>
            <a:ext cx="7772400" cy="939800"/>
          </a:xfrm>
        </p:spPr>
        <p:txBody>
          <a:bodyPr/>
          <a:lstStyle/>
          <a:p>
            <a:pPr eaLnBrk="1" hangingPunct="1">
              <a:defRPr/>
            </a:pPr>
            <a:r>
              <a:rPr lang="en-US" sz="3200" b="1" smtClean="0"/>
              <a:t>THE PHENOMELOGICAL PARADIGM </a:t>
            </a:r>
            <a:r>
              <a:rPr lang="en-US" sz="3200" b="1" i="1" smtClean="0"/>
              <a:t>QUALITATIVE DATA</a:t>
            </a:r>
            <a:endParaRPr lang="en-US" smtClean="0"/>
          </a:p>
        </p:txBody>
      </p:sp>
      <p:sp>
        <p:nvSpPr>
          <p:cNvPr id="11267" name="Rectangle 3"/>
          <p:cNvSpPr>
            <a:spLocks noGrp="1" noChangeArrowheads="1"/>
          </p:cNvSpPr>
          <p:nvPr>
            <p:ph type="body" idx="1"/>
          </p:nvPr>
        </p:nvSpPr>
        <p:spPr>
          <a:xfrm>
            <a:off x="762000" y="1600200"/>
            <a:ext cx="7772400" cy="4525963"/>
          </a:xfrm>
        </p:spPr>
        <p:txBody>
          <a:bodyPr/>
          <a:lstStyle/>
          <a:p>
            <a:pPr eaLnBrk="1" hangingPunct="1">
              <a:defRPr/>
            </a:pPr>
            <a:r>
              <a:rPr lang="en-US" sz="2400" b="1" smtClean="0"/>
              <a:t>Mainly verbal data</a:t>
            </a:r>
          </a:p>
          <a:p>
            <a:pPr eaLnBrk="1" hangingPunct="1">
              <a:defRPr/>
            </a:pPr>
            <a:r>
              <a:rPr lang="en-US" sz="2400" b="1" smtClean="0"/>
              <a:t>Descriptive data</a:t>
            </a:r>
          </a:p>
          <a:p>
            <a:pPr eaLnBrk="1" hangingPunct="1">
              <a:defRPr/>
            </a:pPr>
            <a:r>
              <a:rPr lang="en-US" sz="2400" b="1" smtClean="0"/>
              <a:t>interview focused</a:t>
            </a:r>
          </a:p>
          <a:p>
            <a:pPr eaLnBrk="1" hangingPunct="1">
              <a:defRPr/>
            </a:pPr>
            <a:r>
              <a:rPr lang="en-US" sz="2400" b="1" smtClean="0"/>
              <a:t>discursive in nature</a:t>
            </a:r>
          </a:p>
          <a:p>
            <a:pPr eaLnBrk="1" hangingPunct="1">
              <a:defRPr/>
            </a:pPr>
            <a:r>
              <a:rPr lang="en-US" sz="2400" b="1" smtClean="0"/>
              <a:t>Exploratory</a:t>
            </a:r>
          </a:p>
          <a:p>
            <a:pPr eaLnBrk="1" hangingPunct="1">
              <a:defRPr/>
            </a:pPr>
            <a:r>
              <a:rPr lang="en-US" sz="2400" b="1" smtClean="0"/>
              <a:t>Case study based</a:t>
            </a:r>
          </a:p>
          <a:p>
            <a:pPr algn="ctr" eaLnBrk="1" hangingPunct="1">
              <a:buFont typeface="Wingdings" pitchFamily="2" charset="2"/>
              <a:buNone/>
              <a:defRPr/>
            </a:pPr>
            <a:r>
              <a:rPr lang="en-US" sz="2400" b="1" i="1" smtClean="0"/>
              <a:t>Qualitative research is empirical research where the data is not in the form of numbers</a:t>
            </a:r>
            <a:endParaRPr lang="en-US" sz="2400" smtClean="0"/>
          </a:p>
          <a:p>
            <a:pPr algn="ctr" eaLnBrk="1" hangingPunct="1">
              <a:buFont typeface="Wingdings" pitchFamily="2" charset="2"/>
              <a:buNone/>
              <a:defRPr/>
            </a:pPr>
            <a:r>
              <a:rPr lang="en-US" sz="2800" b="1" smtClean="0"/>
              <a:t>(Punch, 2000:3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afterEffect">
                                  <p:stCondLst>
                                    <p:cond delay="0"/>
                                  </p:stCondLst>
                                  <p:childTnLst>
                                    <p:set>
                                      <p:cBhvr>
                                        <p:cTn id="6" dur="1" fill="hold">
                                          <p:stCondLst>
                                            <p:cond delay="0"/>
                                          </p:stCondLst>
                                        </p:cTn>
                                        <p:tgtEl>
                                          <p:spTgt spid="11266"/>
                                        </p:tgtEl>
                                        <p:attrNameLst>
                                          <p:attrName>style.visibility</p:attrName>
                                        </p:attrNameLst>
                                      </p:cBhvr>
                                      <p:to>
                                        <p:strVal val="visible"/>
                                      </p:to>
                                    </p:set>
                                    <p:anim calcmode="lin" valueType="num">
                                      <p:cBhvr additive="base">
                                        <p:cTn id="7" dur="500" fill="hold"/>
                                        <p:tgtEl>
                                          <p:spTgt spid="11266"/>
                                        </p:tgtEl>
                                        <p:attrNameLst>
                                          <p:attrName>ppt_x</p:attrName>
                                        </p:attrNameLst>
                                      </p:cBhvr>
                                      <p:tavLst>
                                        <p:tav tm="0">
                                          <p:val>
                                            <p:strVal val="0-#ppt_w/2"/>
                                          </p:val>
                                        </p:tav>
                                        <p:tav tm="100000">
                                          <p:val>
                                            <p:strVal val="#ppt_x"/>
                                          </p:val>
                                        </p:tav>
                                      </p:tavLst>
                                    </p:anim>
                                    <p:anim calcmode="lin" valueType="num">
                                      <p:cBhvr additive="base">
                                        <p:cTn id="8" dur="500" fill="hold"/>
                                        <p:tgtEl>
                                          <p:spTgt spid="11266"/>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6" fill="hold" grpId="0" nodeType="afterEffect">
                                  <p:stCondLst>
                                    <p:cond delay="0"/>
                                  </p:stCondLst>
                                  <p:childTnLst>
                                    <p:set>
                                      <p:cBhvr>
                                        <p:cTn id="11" dur="1" fill="hold">
                                          <p:stCondLst>
                                            <p:cond delay="0"/>
                                          </p:stCondLst>
                                        </p:cTn>
                                        <p:tgtEl>
                                          <p:spTgt spid="11267">
                                            <p:txEl>
                                              <p:pRg st="0" end="0"/>
                                            </p:txEl>
                                          </p:spTgt>
                                        </p:tgtEl>
                                        <p:attrNameLst>
                                          <p:attrName>style.visibility</p:attrName>
                                        </p:attrNameLst>
                                      </p:cBhvr>
                                      <p:to>
                                        <p:strVal val="visible"/>
                                      </p:to>
                                    </p:set>
                                    <p:anim calcmode="lin" valueType="num">
                                      <p:cBhvr additive="base">
                                        <p:cTn id="12" dur="500" fill="hold"/>
                                        <p:tgtEl>
                                          <p:spTgt spid="11267">
                                            <p:txEl>
                                              <p:pRg st="0" end="0"/>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6" fill="hold" grpId="0" nodeType="afterEffect">
                                  <p:stCondLst>
                                    <p:cond delay="0"/>
                                  </p:stCondLst>
                                  <p:childTnLst>
                                    <p:set>
                                      <p:cBhvr>
                                        <p:cTn id="16" dur="1" fill="hold">
                                          <p:stCondLst>
                                            <p:cond delay="0"/>
                                          </p:stCondLst>
                                        </p:cTn>
                                        <p:tgtEl>
                                          <p:spTgt spid="11267">
                                            <p:txEl>
                                              <p:pRg st="1" end="1"/>
                                            </p:txEl>
                                          </p:spTgt>
                                        </p:tgtEl>
                                        <p:attrNameLst>
                                          <p:attrName>style.visibility</p:attrName>
                                        </p:attrNameLst>
                                      </p:cBhvr>
                                      <p:to>
                                        <p:strVal val="visible"/>
                                      </p:to>
                                    </p:set>
                                    <p:anim calcmode="lin" valueType="num">
                                      <p:cBhvr additive="base">
                                        <p:cTn id="17" dur="500" fill="hold"/>
                                        <p:tgtEl>
                                          <p:spTgt spid="11267">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6" fill="hold" grpId="0" nodeType="afterEffect">
                                  <p:stCondLst>
                                    <p:cond delay="0"/>
                                  </p:stCondLst>
                                  <p:childTnLst>
                                    <p:set>
                                      <p:cBhvr>
                                        <p:cTn id="21" dur="1" fill="hold">
                                          <p:stCondLst>
                                            <p:cond delay="0"/>
                                          </p:stCondLst>
                                        </p:cTn>
                                        <p:tgtEl>
                                          <p:spTgt spid="11267">
                                            <p:txEl>
                                              <p:pRg st="2" end="2"/>
                                            </p:txEl>
                                          </p:spTgt>
                                        </p:tgtEl>
                                        <p:attrNameLst>
                                          <p:attrName>style.visibility</p:attrName>
                                        </p:attrNameLst>
                                      </p:cBhvr>
                                      <p:to>
                                        <p:strVal val="visible"/>
                                      </p:to>
                                    </p:set>
                                    <p:anim calcmode="lin" valueType="num">
                                      <p:cBhvr additive="base">
                                        <p:cTn id="22" dur="500" fill="hold"/>
                                        <p:tgtEl>
                                          <p:spTgt spid="11267">
                                            <p:txEl>
                                              <p:pRg st="2" end="2"/>
                                            </p:tx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6" fill="hold" grpId="0" nodeType="afterEffect">
                                  <p:stCondLst>
                                    <p:cond delay="0"/>
                                  </p:stCondLst>
                                  <p:childTnLst>
                                    <p:set>
                                      <p:cBhvr>
                                        <p:cTn id="26" dur="1" fill="hold">
                                          <p:stCondLst>
                                            <p:cond delay="0"/>
                                          </p:stCondLst>
                                        </p:cTn>
                                        <p:tgtEl>
                                          <p:spTgt spid="11267">
                                            <p:txEl>
                                              <p:pRg st="3" end="3"/>
                                            </p:txEl>
                                          </p:spTgt>
                                        </p:tgtEl>
                                        <p:attrNameLst>
                                          <p:attrName>style.visibility</p:attrName>
                                        </p:attrNameLst>
                                      </p:cBhvr>
                                      <p:to>
                                        <p:strVal val="visible"/>
                                      </p:to>
                                    </p:set>
                                    <p:anim calcmode="lin" valueType="num">
                                      <p:cBhvr additive="base">
                                        <p:cTn id="27" dur="500" fill="hold"/>
                                        <p:tgtEl>
                                          <p:spTgt spid="11267">
                                            <p:txEl>
                                              <p:pRg st="3" end="3"/>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6" fill="hold" grpId="0" nodeType="afterEffect">
                                  <p:stCondLst>
                                    <p:cond delay="0"/>
                                  </p:stCondLst>
                                  <p:childTnLst>
                                    <p:set>
                                      <p:cBhvr>
                                        <p:cTn id="31" dur="1" fill="hold">
                                          <p:stCondLst>
                                            <p:cond delay="0"/>
                                          </p:stCondLst>
                                        </p:cTn>
                                        <p:tgtEl>
                                          <p:spTgt spid="11267">
                                            <p:txEl>
                                              <p:pRg st="4" end="4"/>
                                            </p:txEl>
                                          </p:spTgt>
                                        </p:tgtEl>
                                        <p:attrNameLst>
                                          <p:attrName>style.visibility</p:attrName>
                                        </p:attrNameLst>
                                      </p:cBhvr>
                                      <p:to>
                                        <p:strVal val="visible"/>
                                      </p:to>
                                    </p:set>
                                    <p:anim calcmode="lin" valueType="num">
                                      <p:cBhvr additive="base">
                                        <p:cTn id="32" dur="500" fill="hold"/>
                                        <p:tgtEl>
                                          <p:spTgt spid="11267">
                                            <p:txEl>
                                              <p:pRg st="4" end="4"/>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6" fill="hold" grpId="0" nodeType="after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500" fill="hold"/>
                                        <p:tgtEl>
                                          <p:spTgt spid="11267">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6" fill="hold" grpId="0" nodeType="afterEffect">
                                  <p:stCondLst>
                                    <p:cond delay="0"/>
                                  </p:stCondLst>
                                  <p:childTnLst>
                                    <p:set>
                                      <p:cBhvr>
                                        <p:cTn id="41" dur="1" fill="hold">
                                          <p:stCondLst>
                                            <p:cond delay="0"/>
                                          </p:stCondLst>
                                        </p:cTn>
                                        <p:tgtEl>
                                          <p:spTgt spid="11267">
                                            <p:txEl>
                                              <p:pRg st="6" end="6"/>
                                            </p:txEl>
                                          </p:spTgt>
                                        </p:tgtEl>
                                        <p:attrNameLst>
                                          <p:attrName>style.visibility</p:attrName>
                                        </p:attrNameLst>
                                      </p:cBhvr>
                                      <p:to>
                                        <p:strVal val="visible"/>
                                      </p:to>
                                    </p:set>
                                    <p:anim calcmode="lin" valueType="num">
                                      <p:cBhvr additive="base">
                                        <p:cTn id="42" dur="500" fill="hold"/>
                                        <p:tgtEl>
                                          <p:spTgt spid="11267">
                                            <p:txEl>
                                              <p:pRg st="6" end="6"/>
                                            </p:txEl>
                                          </p:spTgt>
                                        </p:tgtEl>
                                        <p:attrNameLst>
                                          <p:attrName>ppt_x</p:attrName>
                                        </p:attrNameLst>
                                      </p:cBhvr>
                                      <p:tavLst>
                                        <p:tav tm="0">
                                          <p:val>
                                            <p:strVal val="1+#ppt_w/2"/>
                                          </p:val>
                                        </p:tav>
                                        <p:tav tm="100000">
                                          <p:val>
                                            <p:strVal val="#ppt_x"/>
                                          </p:val>
                                        </p:tav>
                                      </p:tavLst>
                                    </p:anim>
                                    <p:anim calcmode="lin" valueType="num">
                                      <p:cBhvr additive="base">
                                        <p:cTn id="43"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6" fill="hold" grpId="0" nodeType="afterEffect">
                                  <p:stCondLst>
                                    <p:cond delay="0"/>
                                  </p:stCondLst>
                                  <p:childTnLst>
                                    <p:set>
                                      <p:cBhvr>
                                        <p:cTn id="46" dur="1" fill="hold">
                                          <p:stCondLst>
                                            <p:cond delay="0"/>
                                          </p:stCondLst>
                                        </p:cTn>
                                        <p:tgtEl>
                                          <p:spTgt spid="11267">
                                            <p:txEl>
                                              <p:pRg st="7" end="7"/>
                                            </p:txEl>
                                          </p:spTgt>
                                        </p:tgtEl>
                                        <p:attrNameLst>
                                          <p:attrName>style.visibility</p:attrName>
                                        </p:attrNameLst>
                                      </p:cBhvr>
                                      <p:to>
                                        <p:strVal val="visible"/>
                                      </p:to>
                                    </p:set>
                                    <p:anim calcmode="lin" valueType="num">
                                      <p:cBhvr additive="base">
                                        <p:cTn id="47" dur="500" fill="hold"/>
                                        <p:tgtEl>
                                          <p:spTgt spid="11267">
                                            <p:txEl>
                                              <p:pRg st="7" end="7"/>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1126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autoUpdateAnimBg="0"/>
      <p:bldP spid="11267" grpId="0" build="p" autoUpdateAnimBg="0" advAuto="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20C13F50-9E5F-4EFD-8718-302475EE58BF}" type="slidenum">
              <a:rPr lang="en-US"/>
              <a:pPr>
                <a:defRPr/>
              </a:pPr>
              <a:t>25</a:t>
            </a:fld>
            <a:endParaRPr lang="en-US"/>
          </a:p>
        </p:txBody>
      </p:sp>
      <p:sp>
        <p:nvSpPr>
          <p:cNvPr id="73730" name="Rectangle 2"/>
          <p:cNvSpPr>
            <a:spLocks noGrp="1" noChangeArrowheads="1"/>
          </p:cNvSpPr>
          <p:nvPr>
            <p:ph type="title"/>
          </p:nvPr>
        </p:nvSpPr>
        <p:spPr>
          <a:xfrm>
            <a:off x="609600" y="414338"/>
            <a:ext cx="7772400" cy="939800"/>
          </a:xfrm>
        </p:spPr>
        <p:txBody>
          <a:bodyPr/>
          <a:lstStyle/>
          <a:p>
            <a:pPr eaLnBrk="1" hangingPunct="1">
              <a:defRPr/>
            </a:pPr>
            <a:r>
              <a:rPr lang="en-US" sz="3200" b="1" smtClean="0"/>
              <a:t>THE PHENOMELOGICAL PARADIGM </a:t>
            </a:r>
            <a:r>
              <a:rPr lang="en-US" sz="3200" b="1" i="1" smtClean="0"/>
              <a:t>QUALITATIVE DATA</a:t>
            </a:r>
            <a:endParaRPr lang="en-US" smtClean="0"/>
          </a:p>
        </p:txBody>
      </p:sp>
      <p:sp>
        <p:nvSpPr>
          <p:cNvPr id="73731" name="Rectangle 3"/>
          <p:cNvSpPr>
            <a:spLocks noGrp="1" noChangeArrowheads="1"/>
          </p:cNvSpPr>
          <p:nvPr>
            <p:ph type="body" idx="1"/>
          </p:nvPr>
        </p:nvSpPr>
        <p:spPr>
          <a:xfrm>
            <a:off x="762000" y="1600200"/>
            <a:ext cx="7772400" cy="4525963"/>
          </a:xfrm>
        </p:spPr>
        <p:txBody>
          <a:bodyPr/>
          <a:lstStyle/>
          <a:p>
            <a:pPr eaLnBrk="1" hangingPunct="1">
              <a:lnSpc>
                <a:spcPct val="90000"/>
              </a:lnSpc>
              <a:defRPr/>
            </a:pPr>
            <a:r>
              <a:rPr lang="en-GB" sz="2400" b="1" i="1" smtClean="0"/>
              <a:t>Qualitative data, usually in the form of words rather than numbers, has always been the staple of some fields in the social sciences, notable anthropology, history and political science</a:t>
            </a:r>
            <a:r>
              <a:rPr lang="en-GB" sz="2400" b="1" smtClean="0"/>
              <a:t> (Miles &amp; Huberman, 1994:1)</a:t>
            </a:r>
          </a:p>
          <a:p>
            <a:pPr eaLnBrk="1" hangingPunct="1">
              <a:lnSpc>
                <a:spcPct val="90000"/>
              </a:lnSpc>
              <a:defRPr/>
            </a:pPr>
            <a:endParaRPr lang="en-GB" sz="2400" b="1" smtClean="0"/>
          </a:p>
          <a:p>
            <a:pPr eaLnBrk="1" hangingPunct="1">
              <a:lnSpc>
                <a:spcPct val="90000"/>
              </a:lnSpc>
              <a:defRPr/>
            </a:pPr>
            <a:r>
              <a:rPr lang="en-GB" sz="2400" b="1" i="1" smtClean="0"/>
              <a:t>The qualitative approach tends to collect a great deal of rich information about relatively few people rather than more limited information about a large number of people</a:t>
            </a:r>
            <a:r>
              <a:rPr lang="en-GB" sz="2400" b="1" smtClean="0"/>
              <a:t> (Veal, 1997: 129)</a:t>
            </a:r>
            <a:endParaRPr lang="en-US" sz="2400" b="1"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afterEffect">
                                  <p:stCondLst>
                                    <p:cond delay="0"/>
                                  </p:stCondLst>
                                  <p:childTnLst>
                                    <p:set>
                                      <p:cBhvr>
                                        <p:cTn id="6" dur="1" fill="hold">
                                          <p:stCondLst>
                                            <p:cond delay="0"/>
                                          </p:stCondLst>
                                        </p:cTn>
                                        <p:tgtEl>
                                          <p:spTgt spid="73730"/>
                                        </p:tgtEl>
                                        <p:attrNameLst>
                                          <p:attrName>style.visibility</p:attrName>
                                        </p:attrNameLst>
                                      </p:cBhvr>
                                      <p:to>
                                        <p:strVal val="visible"/>
                                      </p:to>
                                    </p:set>
                                    <p:anim calcmode="lin" valueType="num">
                                      <p:cBhvr additive="base">
                                        <p:cTn id="7" dur="500" fill="hold"/>
                                        <p:tgtEl>
                                          <p:spTgt spid="73730"/>
                                        </p:tgtEl>
                                        <p:attrNameLst>
                                          <p:attrName>ppt_x</p:attrName>
                                        </p:attrNameLst>
                                      </p:cBhvr>
                                      <p:tavLst>
                                        <p:tav tm="0">
                                          <p:val>
                                            <p:strVal val="0-#ppt_w/2"/>
                                          </p:val>
                                        </p:tav>
                                        <p:tav tm="100000">
                                          <p:val>
                                            <p:strVal val="#ppt_x"/>
                                          </p:val>
                                        </p:tav>
                                      </p:tavLst>
                                    </p:anim>
                                    <p:anim calcmode="lin" valueType="num">
                                      <p:cBhvr additive="base">
                                        <p:cTn id="8" dur="500" fill="hold"/>
                                        <p:tgtEl>
                                          <p:spTgt spid="73730"/>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6" fill="hold" grpId="0" nodeType="afterEffect">
                                  <p:stCondLst>
                                    <p:cond delay="0"/>
                                  </p:stCondLst>
                                  <p:childTnLst>
                                    <p:set>
                                      <p:cBhvr>
                                        <p:cTn id="11" dur="1" fill="hold">
                                          <p:stCondLst>
                                            <p:cond delay="0"/>
                                          </p:stCondLst>
                                        </p:cTn>
                                        <p:tgtEl>
                                          <p:spTgt spid="73731">
                                            <p:txEl>
                                              <p:pRg st="0" end="0"/>
                                            </p:txEl>
                                          </p:spTgt>
                                        </p:tgtEl>
                                        <p:attrNameLst>
                                          <p:attrName>style.visibility</p:attrName>
                                        </p:attrNameLst>
                                      </p:cBhvr>
                                      <p:to>
                                        <p:strVal val="visible"/>
                                      </p:to>
                                    </p:set>
                                    <p:anim calcmode="lin" valueType="num">
                                      <p:cBhvr additive="base">
                                        <p:cTn id="12" dur="500" fill="hold"/>
                                        <p:tgtEl>
                                          <p:spTgt spid="73731">
                                            <p:txEl>
                                              <p:pRg st="0" end="0"/>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73731">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6" fill="hold" grpId="0" nodeType="after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 calcmode="lin" valueType="num">
                                      <p:cBhvr additive="base">
                                        <p:cTn id="17" dur="500" fill="hold"/>
                                        <p:tgtEl>
                                          <p:spTgt spid="73731">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7373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autoUpdateAnimBg="0"/>
      <p:bldP spid="73731" grpId="0" build="p" autoUpdateAnimBg="0" advAuto="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373793CA-A3D1-458C-8F80-51B0600B728A}" type="slidenum">
              <a:rPr lang="en-US"/>
              <a:pPr>
                <a:defRPr/>
              </a:pPr>
              <a:t>26</a:t>
            </a:fld>
            <a:endParaRPr lang="en-US"/>
          </a:p>
        </p:txBody>
      </p:sp>
      <p:sp>
        <p:nvSpPr>
          <p:cNvPr id="25602" name="Rectangle 2"/>
          <p:cNvSpPr>
            <a:spLocks noGrp="1" noChangeArrowheads="1"/>
          </p:cNvSpPr>
          <p:nvPr>
            <p:ph type="title"/>
          </p:nvPr>
        </p:nvSpPr>
        <p:spPr/>
        <p:txBody>
          <a:bodyPr/>
          <a:lstStyle/>
          <a:p>
            <a:pPr eaLnBrk="1" hangingPunct="1">
              <a:defRPr/>
            </a:pPr>
            <a:r>
              <a:rPr lang="en-US" sz="3200" b="1" smtClean="0"/>
              <a:t>THE POSITIVIST PARADIGM</a:t>
            </a:r>
            <a:br>
              <a:rPr lang="en-US" sz="3200" b="1" smtClean="0"/>
            </a:br>
            <a:r>
              <a:rPr lang="en-US" sz="2400" b="1" smtClean="0"/>
              <a:t>QUANTITATIVE </a:t>
            </a:r>
            <a:br>
              <a:rPr lang="en-US" sz="2400" b="1" smtClean="0"/>
            </a:br>
            <a:r>
              <a:rPr lang="en-US" sz="2400" b="1" smtClean="0"/>
              <a:t>DATA COLLECTION TECHNIQUES</a:t>
            </a:r>
          </a:p>
        </p:txBody>
      </p:sp>
      <p:sp>
        <p:nvSpPr>
          <p:cNvPr id="25603" name="Rectangle 3"/>
          <p:cNvSpPr>
            <a:spLocks noGrp="1" noChangeArrowheads="1"/>
          </p:cNvSpPr>
          <p:nvPr>
            <p:ph type="body" idx="1"/>
          </p:nvPr>
        </p:nvSpPr>
        <p:spPr/>
        <p:txBody>
          <a:bodyPr/>
          <a:lstStyle/>
          <a:p>
            <a:pPr eaLnBrk="1" hangingPunct="1">
              <a:defRPr/>
            </a:pPr>
            <a:r>
              <a:rPr lang="en-US" sz="2800" b="1" smtClean="0"/>
              <a:t>Structured questionnaires</a:t>
            </a:r>
          </a:p>
          <a:p>
            <a:pPr eaLnBrk="1" hangingPunct="1">
              <a:defRPr/>
            </a:pPr>
            <a:r>
              <a:rPr lang="en-US" sz="2800" b="1" smtClean="0"/>
              <a:t>structured interviews</a:t>
            </a:r>
          </a:p>
          <a:p>
            <a:pPr eaLnBrk="1" hangingPunct="1">
              <a:defRPr/>
            </a:pPr>
            <a:r>
              <a:rPr lang="en-US" sz="2800" b="1" smtClean="0"/>
              <a:t>direct measurement</a:t>
            </a:r>
          </a:p>
          <a:p>
            <a:pPr eaLnBrk="1" hangingPunct="1">
              <a:defRPr/>
            </a:pPr>
            <a:r>
              <a:rPr lang="en-US" sz="2800" b="1" smtClean="0"/>
              <a:t>experimentation</a:t>
            </a:r>
          </a:p>
          <a:p>
            <a:pPr eaLnBrk="1" hangingPunct="1">
              <a:buFont typeface="Wingdings" pitchFamily="2" charset="2"/>
              <a:buNone/>
              <a:defRPr/>
            </a:pPr>
            <a:r>
              <a:rPr lang="en-US" sz="2800" b="1" smtClean="0"/>
              <a:t>(Finn,2000; Marshall, 1997)</a:t>
            </a:r>
          </a:p>
          <a:p>
            <a:pPr eaLnBrk="1" hangingPunct="1">
              <a:buFont typeface="Wingdings" pitchFamily="2" charset="2"/>
              <a:buNone/>
              <a:defRPr/>
            </a:pPr>
            <a:endParaRPr lang="en-US" b="1" smtClean="0"/>
          </a:p>
          <a:p>
            <a:pPr algn="ctr" eaLnBrk="1" hangingPunct="1">
              <a:lnSpc>
                <a:spcPct val="80000"/>
              </a:lnSpc>
              <a:buFont typeface="Wingdings" pitchFamily="2" charset="2"/>
              <a:buNone/>
              <a:defRPr/>
            </a:pPr>
            <a:r>
              <a:rPr lang="en-US" sz="2000" b="1" i="1" smtClean="0"/>
              <a:t>This method of research is regarded as a method of pre-ordinate design which is impersonal, controlled, manipulative and rational with a purpose of confirming theory</a:t>
            </a:r>
            <a:r>
              <a:rPr lang="en-US" b="1" smtClean="0"/>
              <a:t> </a:t>
            </a:r>
            <a:r>
              <a:rPr lang="en-US" sz="2000" b="1" smtClean="0"/>
              <a:t>(Finn, 2000:8)</a:t>
            </a:r>
            <a:endParaRPr lang="en-US" sz="20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5602"/>
                                        </p:tgtEl>
                                        <p:attrNameLst>
                                          <p:attrName>style.visibility</p:attrName>
                                        </p:attrNameLst>
                                      </p:cBhvr>
                                      <p:to>
                                        <p:strVal val="visible"/>
                                      </p:to>
                                    </p:set>
                                    <p:anim calcmode="lin" valueType="num">
                                      <p:cBhvr additive="base">
                                        <p:cTn id="7" dur="500" fill="hold"/>
                                        <p:tgtEl>
                                          <p:spTgt spid="25602"/>
                                        </p:tgtEl>
                                        <p:attrNameLst>
                                          <p:attrName>ppt_x</p:attrName>
                                        </p:attrNameLst>
                                      </p:cBhvr>
                                      <p:tavLst>
                                        <p:tav tm="0">
                                          <p:val>
                                            <p:strVal val="0-#ppt_w/2"/>
                                          </p:val>
                                        </p:tav>
                                        <p:tav tm="100000">
                                          <p:val>
                                            <p:strVal val="#ppt_x"/>
                                          </p:val>
                                        </p:tav>
                                      </p:tavLst>
                                    </p:anim>
                                    <p:anim calcmode="lin" valueType="num">
                                      <p:cBhvr additive="base">
                                        <p:cTn id="8" dur="500" fill="hold"/>
                                        <p:tgtEl>
                                          <p:spTgt spid="2560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15" presetClass="entr" presetSubtype="0" fill="hold" grpId="0" nodeType="afterEffect">
                                  <p:stCondLst>
                                    <p:cond delay="0"/>
                                  </p:stCondLst>
                                  <p:childTnLst>
                                    <p:set>
                                      <p:cBhvr>
                                        <p:cTn id="11" dur="1" fill="hold">
                                          <p:stCondLst>
                                            <p:cond delay="0"/>
                                          </p:stCondLst>
                                        </p:cTn>
                                        <p:tgtEl>
                                          <p:spTgt spid="25603">
                                            <p:txEl>
                                              <p:pRg st="0" end="0"/>
                                            </p:txEl>
                                          </p:spTgt>
                                        </p:tgtEl>
                                        <p:attrNameLst>
                                          <p:attrName>style.visibility</p:attrName>
                                        </p:attrNameLst>
                                      </p:cBhvr>
                                      <p:to>
                                        <p:strVal val="visible"/>
                                      </p:to>
                                    </p:set>
                                    <p:anim calcmode="lin" valueType="num">
                                      <p:cBhvr>
                                        <p:cTn id="12" dur="1000" fill="hold"/>
                                        <p:tgtEl>
                                          <p:spTgt spid="2560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2560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2560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2560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par>
                          <p:cTn id="16" fill="hold">
                            <p:stCondLst>
                              <p:cond delay="1500"/>
                            </p:stCondLst>
                            <p:childTnLst>
                              <p:par>
                                <p:cTn id="17" presetID="15" presetClass="entr" presetSubtype="0" fill="hold" grpId="0" nodeType="afterEffect">
                                  <p:stCondLst>
                                    <p:cond delay="0"/>
                                  </p:stCondLst>
                                  <p:childTnLst>
                                    <p:set>
                                      <p:cBhvr>
                                        <p:cTn id="18" dur="1" fill="hold">
                                          <p:stCondLst>
                                            <p:cond delay="0"/>
                                          </p:stCondLst>
                                        </p:cTn>
                                        <p:tgtEl>
                                          <p:spTgt spid="25603">
                                            <p:txEl>
                                              <p:pRg st="1" end="1"/>
                                            </p:txEl>
                                          </p:spTgt>
                                        </p:tgtEl>
                                        <p:attrNameLst>
                                          <p:attrName>style.visibility</p:attrName>
                                        </p:attrNameLst>
                                      </p:cBhvr>
                                      <p:to>
                                        <p:strVal val="visible"/>
                                      </p:to>
                                    </p:set>
                                    <p:anim calcmode="lin" valueType="num">
                                      <p:cBhvr>
                                        <p:cTn id="19" dur="1000" fill="hold"/>
                                        <p:tgtEl>
                                          <p:spTgt spid="25603">
                                            <p:txEl>
                                              <p:pRg st="1" end="1"/>
                                            </p:txEl>
                                          </p:spTgt>
                                        </p:tgtEl>
                                        <p:attrNameLst>
                                          <p:attrName>ppt_w</p:attrName>
                                        </p:attrNameLst>
                                      </p:cBhvr>
                                      <p:tavLst>
                                        <p:tav tm="0">
                                          <p:val>
                                            <p:fltVal val="0"/>
                                          </p:val>
                                        </p:tav>
                                        <p:tav tm="100000">
                                          <p:val>
                                            <p:strVal val="#ppt_w"/>
                                          </p:val>
                                        </p:tav>
                                      </p:tavLst>
                                    </p:anim>
                                    <p:anim calcmode="lin" valueType="num">
                                      <p:cBhvr>
                                        <p:cTn id="20" dur="1000" fill="hold"/>
                                        <p:tgtEl>
                                          <p:spTgt spid="25603">
                                            <p:txEl>
                                              <p:pRg st="1" end="1"/>
                                            </p:txEl>
                                          </p:spTgt>
                                        </p:tgtEl>
                                        <p:attrNameLst>
                                          <p:attrName>ppt_h</p:attrName>
                                        </p:attrNameLst>
                                      </p:cBhvr>
                                      <p:tavLst>
                                        <p:tav tm="0">
                                          <p:val>
                                            <p:fltVal val="0"/>
                                          </p:val>
                                        </p:tav>
                                        <p:tav tm="100000">
                                          <p:val>
                                            <p:strVal val="#ppt_h"/>
                                          </p:val>
                                        </p:tav>
                                      </p:tavLst>
                                    </p:anim>
                                    <p:anim calcmode="lin" valueType="num">
                                      <p:cBhvr>
                                        <p:cTn id="21" dur="1000" fill="hold"/>
                                        <p:tgtEl>
                                          <p:spTgt spid="2560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2" dur="1000" fill="hold"/>
                                        <p:tgtEl>
                                          <p:spTgt spid="2560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par>
                          <p:cTn id="23" fill="hold">
                            <p:stCondLst>
                              <p:cond delay="2500"/>
                            </p:stCondLst>
                            <p:childTnLst>
                              <p:par>
                                <p:cTn id="24" presetID="15" presetClass="entr" presetSubtype="0" fill="hold" grpId="0" nodeType="afterEffect">
                                  <p:stCondLst>
                                    <p:cond delay="0"/>
                                  </p:stCondLst>
                                  <p:childTnLst>
                                    <p:set>
                                      <p:cBhvr>
                                        <p:cTn id="25" dur="1" fill="hold">
                                          <p:stCondLst>
                                            <p:cond delay="0"/>
                                          </p:stCondLst>
                                        </p:cTn>
                                        <p:tgtEl>
                                          <p:spTgt spid="25603">
                                            <p:txEl>
                                              <p:pRg st="2" end="2"/>
                                            </p:txEl>
                                          </p:spTgt>
                                        </p:tgtEl>
                                        <p:attrNameLst>
                                          <p:attrName>style.visibility</p:attrName>
                                        </p:attrNameLst>
                                      </p:cBhvr>
                                      <p:to>
                                        <p:strVal val="visible"/>
                                      </p:to>
                                    </p:set>
                                    <p:anim calcmode="lin" valueType="num">
                                      <p:cBhvr>
                                        <p:cTn id="26" dur="1000" fill="hold"/>
                                        <p:tgtEl>
                                          <p:spTgt spid="25603">
                                            <p:txEl>
                                              <p:pRg st="2" end="2"/>
                                            </p:txEl>
                                          </p:spTgt>
                                        </p:tgtEl>
                                        <p:attrNameLst>
                                          <p:attrName>ppt_w</p:attrName>
                                        </p:attrNameLst>
                                      </p:cBhvr>
                                      <p:tavLst>
                                        <p:tav tm="0">
                                          <p:val>
                                            <p:fltVal val="0"/>
                                          </p:val>
                                        </p:tav>
                                        <p:tav tm="100000">
                                          <p:val>
                                            <p:strVal val="#ppt_w"/>
                                          </p:val>
                                        </p:tav>
                                      </p:tavLst>
                                    </p:anim>
                                    <p:anim calcmode="lin" valueType="num">
                                      <p:cBhvr>
                                        <p:cTn id="27" dur="1000" fill="hold"/>
                                        <p:tgtEl>
                                          <p:spTgt spid="25603">
                                            <p:txEl>
                                              <p:pRg st="2" end="2"/>
                                            </p:txEl>
                                          </p:spTgt>
                                        </p:tgtEl>
                                        <p:attrNameLst>
                                          <p:attrName>ppt_h</p:attrName>
                                        </p:attrNameLst>
                                      </p:cBhvr>
                                      <p:tavLst>
                                        <p:tav tm="0">
                                          <p:val>
                                            <p:fltVal val="0"/>
                                          </p:val>
                                        </p:tav>
                                        <p:tav tm="100000">
                                          <p:val>
                                            <p:strVal val="#ppt_h"/>
                                          </p:val>
                                        </p:tav>
                                      </p:tavLst>
                                    </p:anim>
                                    <p:anim calcmode="lin" valueType="num">
                                      <p:cBhvr>
                                        <p:cTn id="28" dur="1000" fill="hold"/>
                                        <p:tgtEl>
                                          <p:spTgt spid="2560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9" dur="1000" fill="hold"/>
                                        <p:tgtEl>
                                          <p:spTgt spid="2560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par>
                          <p:cTn id="30" fill="hold">
                            <p:stCondLst>
                              <p:cond delay="3500"/>
                            </p:stCondLst>
                            <p:childTnLst>
                              <p:par>
                                <p:cTn id="31" presetID="15" presetClass="entr" presetSubtype="0" fill="hold" grpId="0" nodeType="afterEffect">
                                  <p:stCondLst>
                                    <p:cond delay="0"/>
                                  </p:stCondLst>
                                  <p:childTnLst>
                                    <p:set>
                                      <p:cBhvr>
                                        <p:cTn id="32" dur="1" fill="hold">
                                          <p:stCondLst>
                                            <p:cond delay="0"/>
                                          </p:stCondLst>
                                        </p:cTn>
                                        <p:tgtEl>
                                          <p:spTgt spid="25603">
                                            <p:txEl>
                                              <p:pRg st="3" end="3"/>
                                            </p:txEl>
                                          </p:spTgt>
                                        </p:tgtEl>
                                        <p:attrNameLst>
                                          <p:attrName>style.visibility</p:attrName>
                                        </p:attrNameLst>
                                      </p:cBhvr>
                                      <p:to>
                                        <p:strVal val="visible"/>
                                      </p:to>
                                    </p:set>
                                    <p:anim calcmode="lin" valueType="num">
                                      <p:cBhvr>
                                        <p:cTn id="33" dur="1000" fill="hold"/>
                                        <p:tgtEl>
                                          <p:spTgt spid="25603">
                                            <p:txEl>
                                              <p:pRg st="3" end="3"/>
                                            </p:txEl>
                                          </p:spTgt>
                                        </p:tgtEl>
                                        <p:attrNameLst>
                                          <p:attrName>ppt_w</p:attrName>
                                        </p:attrNameLst>
                                      </p:cBhvr>
                                      <p:tavLst>
                                        <p:tav tm="0">
                                          <p:val>
                                            <p:fltVal val="0"/>
                                          </p:val>
                                        </p:tav>
                                        <p:tav tm="100000">
                                          <p:val>
                                            <p:strVal val="#ppt_w"/>
                                          </p:val>
                                        </p:tav>
                                      </p:tavLst>
                                    </p:anim>
                                    <p:anim calcmode="lin" valueType="num">
                                      <p:cBhvr>
                                        <p:cTn id="34" dur="1000" fill="hold"/>
                                        <p:tgtEl>
                                          <p:spTgt spid="25603">
                                            <p:txEl>
                                              <p:pRg st="3" end="3"/>
                                            </p:txEl>
                                          </p:spTgt>
                                        </p:tgtEl>
                                        <p:attrNameLst>
                                          <p:attrName>ppt_h</p:attrName>
                                        </p:attrNameLst>
                                      </p:cBhvr>
                                      <p:tavLst>
                                        <p:tav tm="0">
                                          <p:val>
                                            <p:fltVal val="0"/>
                                          </p:val>
                                        </p:tav>
                                        <p:tav tm="100000">
                                          <p:val>
                                            <p:strVal val="#ppt_h"/>
                                          </p:val>
                                        </p:tav>
                                      </p:tavLst>
                                    </p:anim>
                                    <p:anim calcmode="lin" valueType="num">
                                      <p:cBhvr>
                                        <p:cTn id="35" dur="1000" fill="hold"/>
                                        <p:tgtEl>
                                          <p:spTgt spid="2560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6" dur="1000" fill="hold"/>
                                        <p:tgtEl>
                                          <p:spTgt spid="2560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par>
                          <p:cTn id="37" fill="hold">
                            <p:stCondLst>
                              <p:cond delay="4500"/>
                            </p:stCondLst>
                            <p:childTnLst>
                              <p:par>
                                <p:cTn id="38" presetID="15" presetClass="entr" presetSubtype="0" fill="hold" grpId="0" nodeType="afterEffect">
                                  <p:stCondLst>
                                    <p:cond delay="0"/>
                                  </p:stCondLst>
                                  <p:childTnLst>
                                    <p:set>
                                      <p:cBhvr>
                                        <p:cTn id="39" dur="1" fill="hold">
                                          <p:stCondLst>
                                            <p:cond delay="0"/>
                                          </p:stCondLst>
                                        </p:cTn>
                                        <p:tgtEl>
                                          <p:spTgt spid="25603">
                                            <p:txEl>
                                              <p:pRg st="4" end="4"/>
                                            </p:txEl>
                                          </p:spTgt>
                                        </p:tgtEl>
                                        <p:attrNameLst>
                                          <p:attrName>style.visibility</p:attrName>
                                        </p:attrNameLst>
                                      </p:cBhvr>
                                      <p:to>
                                        <p:strVal val="visible"/>
                                      </p:to>
                                    </p:set>
                                    <p:anim calcmode="lin" valueType="num">
                                      <p:cBhvr>
                                        <p:cTn id="40" dur="1000" fill="hold"/>
                                        <p:tgtEl>
                                          <p:spTgt spid="25603">
                                            <p:txEl>
                                              <p:pRg st="4" end="4"/>
                                            </p:txEl>
                                          </p:spTgt>
                                        </p:tgtEl>
                                        <p:attrNameLst>
                                          <p:attrName>ppt_w</p:attrName>
                                        </p:attrNameLst>
                                      </p:cBhvr>
                                      <p:tavLst>
                                        <p:tav tm="0">
                                          <p:val>
                                            <p:fltVal val="0"/>
                                          </p:val>
                                        </p:tav>
                                        <p:tav tm="100000">
                                          <p:val>
                                            <p:strVal val="#ppt_w"/>
                                          </p:val>
                                        </p:tav>
                                      </p:tavLst>
                                    </p:anim>
                                    <p:anim calcmode="lin" valueType="num">
                                      <p:cBhvr>
                                        <p:cTn id="41" dur="1000" fill="hold"/>
                                        <p:tgtEl>
                                          <p:spTgt spid="25603">
                                            <p:txEl>
                                              <p:pRg st="4" end="4"/>
                                            </p:txEl>
                                          </p:spTgt>
                                        </p:tgtEl>
                                        <p:attrNameLst>
                                          <p:attrName>ppt_h</p:attrName>
                                        </p:attrNameLst>
                                      </p:cBhvr>
                                      <p:tavLst>
                                        <p:tav tm="0">
                                          <p:val>
                                            <p:fltVal val="0"/>
                                          </p:val>
                                        </p:tav>
                                        <p:tav tm="100000">
                                          <p:val>
                                            <p:strVal val="#ppt_h"/>
                                          </p:val>
                                        </p:tav>
                                      </p:tavLst>
                                    </p:anim>
                                    <p:anim calcmode="lin" valueType="num">
                                      <p:cBhvr>
                                        <p:cTn id="42" dur="1000" fill="hold"/>
                                        <p:tgtEl>
                                          <p:spTgt spid="25603">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3" dur="1000" fill="hold"/>
                                        <p:tgtEl>
                                          <p:spTgt spid="25603">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par>
                          <p:cTn id="44" fill="hold">
                            <p:stCondLst>
                              <p:cond delay="5500"/>
                            </p:stCondLst>
                            <p:childTnLst>
                              <p:par>
                                <p:cTn id="45" presetID="15" presetClass="entr" presetSubtype="0" fill="hold" grpId="0" nodeType="afterEffect">
                                  <p:stCondLst>
                                    <p:cond delay="0"/>
                                  </p:stCondLst>
                                  <p:childTnLst>
                                    <p:set>
                                      <p:cBhvr>
                                        <p:cTn id="46" dur="1" fill="hold">
                                          <p:stCondLst>
                                            <p:cond delay="0"/>
                                          </p:stCondLst>
                                        </p:cTn>
                                        <p:tgtEl>
                                          <p:spTgt spid="25603">
                                            <p:txEl>
                                              <p:pRg st="6" end="6"/>
                                            </p:txEl>
                                          </p:spTgt>
                                        </p:tgtEl>
                                        <p:attrNameLst>
                                          <p:attrName>style.visibility</p:attrName>
                                        </p:attrNameLst>
                                      </p:cBhvr>
                                      <p:to>
                                        <p:strVal val="visible"/>
                                      </p:to>
                                    </p:set>
                                    <p:anim calcmode="lin" valueType="num">
                                      <p:cBhvr>
                                        <p:cTn id="47" dur="1000" fill="hold"/>
                                        <p:tgtEl>
                                          <p:spTgt spid="25603">
                                            <p:txEl>
                                              <p:pRg st="6" end="6"/>
                                            </p:txEl>
                                          </p:spTgt>
                                        </p:tgtEl>
                                        <p:attrNameLst>
                                          <p:attrName>ppt_w</p:attrName>
                                        </p:attrNameLst>
                                      </p:cBhvr>
                                      <p:tavLst>
                                        <p:tav tm="0">
                                          <p:val>
                                            <p:fltVal val="0"/>
                                          </p:val>
                                        </p:tav>
                                        <p:tav tm="100000">
                                          <p:val>
                                            <p:strVal val="#ppt_w"/>
                                          </p:val>
                                        </p:tav>
                                      </p:tavLst>
                                    </p:anim>
                                    <p:anim calcmode="lin" valueType="num">
                                      <p:cBhvr>
                                        <p:cTn id="48" dur="1000" fill="hold"/>
                                        <p:tgtEl>
                                          <p:spTgt spid="25603">
                                            <p:txEl>
                                              <p:pRg st="6" end="6"/>
                                            </p:txEl>
                                          </p:spTgt>
                                        </p:tgtEl>
                                        <p:attrNameLst>
                                          <p:attrName>ppt_h</p:attrName>
                                        </p:attrNameLst>
                                      </p:cBhvr>
                                      <p:tavLst>
                                        <p:tav tm="0">
                                          <p:val>
                                            <p:fltVal val="0"/>
                                          </p:val>
                                        </p:tav>
                                        <p:tav tm="100000">
                                          <p:val>
                                            <p:strVal val="#ppt_h"/>
                                          </p:val>
                                        </p:tav>
                                      </p:tavLst>
                                    </p:anim>
                                    <p:anim calcmode="lin" valueType="num">
                                      <p:cBhvr>
                                        <p:cTn id="49" dur="1000" fill="hold"/>
                                        <p:tgtEl>
                                          <p:spTgt spid="25603">
                                            <p:txEl>
                                              <p:pRg st="6" end="6"/>
                                            </p:txEl>
                                          </p:spTgt>
                                        </p:tgtEl>
                                        <p:attrNameLst>
                                          <p:attrName>ppt_x</p:attrName>
                                        </p:attrNameLst>
                                      </p:cBhvr>
                                      <p:tavLst>
                                        <p:tav tm="0" fmla="#ppt_x+(cos(-2*pi*(1-$))*-#ppt_x-sin(-2*pi*(1-$))*(1-#ppt_y))*(1-$)">
                                          <p:val>
                                            <p:fltVal val="0"/>
                                          </p:val>
                                        </p:tav>
                                        <p:tav tm="100000">
                                          <p:val>
                                            <p:fltVal val="1"/>
                                          </p:val>
                                        </p:tav>
                                      </p:tavLst>
                                    </p:anim>
                                    <p:anim calcmode="lin" valueType="num">
                                      <p:cBhvr>
                                        <p:cTn id="50" dur="1000" fill="hold"/>
                                        <p:tgtEl>
                                          <p:spTgt spid="25603">
                                            <p:txEl>
                                              <p:pRg st="6" end="6"/>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autoUpdateAnimBg="0"/>
      <p:bldP spid="25603" grpId="0" build="p" autoUpdateAnimBg="0" advAuto="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830EB26B-06EE-4039-82C9-89C88B0A15E9}" type="slidenum">
              <a:rPr lang="en-US"/>
              <a:pPr>
                <a:defRPr/>
              </a:pPr>
              <a:t>27</a:t>
            </a:fld>
            <a:endParaRPr lang="en-US"/>
          </a:p>
        </p:txBody>
      </p:sp>
      <p:sp>
        <p:nvSpPr>
          <p:cNvPr id="24578" name="Rectangle 2"/>
          <p:cNvSpPr>
            <a:spLocks noGrp="1" noChangeArrowheads="1"/>
          </p:cNvSpPr>
          <p:nvPr>
            <p:ph type="title"/>
          </p:nvPr>
        </p:nvSpPr>
        <p:spPr/>
        <p:txBody>
          <a:bodyPr/>
          <a:lstStyle/>
          <a:p>
            <a:pPr eaLnBrk="1" hangingPunct="1">
              <a:defRPr/>
            </a:pPr>
            <a:r>
              <a:rPr lang="en-US" sz="3200" b="1" smtClean="0"/>
              <a:t>THE PHENOMELOGICAL PARADIGM </a:t>
            </a:r>
            <a:r>
              <a:rPr lang="en-US" sz="2400" b="1" smtClean="0"/>
              <a:t>QUALITATIVE </a:t>
            </a:r>
            <a:br>
              <a:rPr lang="en-US" sz="2400" b="1" smtClean="0"/>
            </a:br>
            <a:r>
              <a:rPr lang="en-US" sz="2400" b="1" smtClean="0"/>
              <a:t> DATA COLLECTION TECHNIQUES </a:t>
            </a:r>
          </a:p>
        </p:txBody>
      </p:sp>
      <p:sp>
        <p:nvSpPr>
          <p:cNvPr id="24579" name="Rectangle 3"/>
          <p:cNvSpPr>
            <a:spLocks noGrp="1" noChangeArrowheads="1"/>
          </p:cNvSpPr>
          <p:nvPr>
            <p:ph type="body" idx="1"/>
          </p:nvPr>
        </p:nvSpPr>
        <p:spPr/>
        <p:txBody>
          <a:bodyPr/>
          <a:lstStyle/>
          <a:p>
            <a:pPr eaLnBrk="1" hangingPunct="1">
              <a:defRPr/>
            </a:pPr>
            <a:r>
              <a:rPr lang="en-US" sz="2400" b="1" smtClean="0"/>
              <a:t>Observation</a:t>
            </a:r>
          </a:p>
          <a:p>
            <a:pPr eaLnBrk="1" hangingPunct="1">
              <a:defRPr/>
            </a:pPr>
            <a:r>
              <a:rPr lang="en-US" sz="2400" b="1" smtClean="0"/>
              <a:t>Unstructured in depth interviews</a:t>
            </a:r>
          </a:p>
          <a:p>
            <a:pPr eaLnBrk="1" hangingPunct="1">
              <a:defRPr/>
            </a:pPr>
            <a:r>
              <a:rPr lang="en-US" sz="2400" b="1" smtClean="0"/>
              <a:t>content analysis</a:t>
            </a:r>
          </a:p>
          <a:p>
            <a:pPr eaLnBrk="1" hangingPunct="1">
              <a:defRPr/>
            </a:pPr>
            <a:r>
              <a:rPr lang="en-US" sz="2400" b="1" smtClean="0"/>
              <a:t>focus groups and the  delphi technique</a:t>
            </a:r>
          </a:p>
          <a:p>
            <a:pPr eaLnBrk="1" hangingPunct="1">
              <a:defRPr/>
            </a:pPr>
            <a:r>
              <a:rPr lang="en-US" sz="2400" b="1" smtClean="0"/>
              <a:t>case studies</a:t>
            </a:r>
          </a:p>
          <a:p>
            <a:pPr eaLnBrk="1" hangingPunct="1">
              <a:buFont typeface="Wingdings" pitchFamily="2" charset="2"/>
              <a:buNone/>
              <a:defRPr/>
            </a:pPr>
            <a:r>
              <a:rPr lang="en-US" sz="2400" b="1" smtClean="0"/>
              <a:t>(Warner, 1999)</a:t>
            </a:r>
          </a:p>
          <a:p>
            <a:pPr eaLnBrk="1" hangingPunct="1">
              <a:buFont typeface="Wingdings" pitchFamily="2" charset="2"/>
              <a:buNone/>
              <a:defRPr/>
            </a:pPr>
            <a:endParaRPr lang="en-US" sz="2000" b="1" smtClean="0"/>
          </a:p>
          <a:p>
            <a:pPr algn="ctr" eaLnBrk="1" hangingPunct="1">
              <a:buFont typeface="Wingdings" pitchFamily="2" charset="2"/>
              <a:buNone/>
              <a:defRPr/>
            </a:pPr>
            <a:r>
              <a:rPr lang="en-US" sz="2000" b="1" i="1" smtClean="0"/>
              <a:t>sometimes researchers seek to understand rather than to explain or predict behavior</a:t>
            </a:r>
            <a:r>
              <a:rPr lang="en-US" sz="2000" b="1" smtClean="0"/>
              <a:t> (Marshall, 1997:46)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4578"/>
                                        </p:tgtEl>
                                        <p:attrNameLst>
                                          <p:attrName>style.visibility</p:attrName>
                                        </p:attrNameLst>
                                      </p:cBhvr>
                                      <p:to>
                                        <p:strVal val="visible"/>
                                      </p:to>
                                    </p:set>
                                    <p:anim calcmode="lin" valueType="num">
                                      <p:cBhvr additive="base">
                                        <p:cTn id="7" dur="500" fill="hold"/>
                                        <p:tgtEl>
                                          <p:spTgt spid="24578"/>
                                        </p:tgtEl>
                                        <p:attrNameLst>
                                          <p:attrName>ppt_x</p:attrName>
                                        </p:attrNameLst>
                                      </p:cBhvr>
                                      <p:tavLst>
                                        <p:tav tm="0">
                                          <p:val>
                                            <p:strVal val="0-#ppt_w/2"/>
                                          </p:val>
                                        </p:tav>
                                        <p:tav tm="100000">
                                          <p:val>
                                            <p:strVal val="#ppt_x"/>
                                          </p:val>
                                        </p:tav>
                                      </p:tavLst>
                                    </p:anim>
                                    <p:anim calcmode="lin" valueType="num">
                                      <p:cBhvr additive="base">
                                        <p:cTn id="8" dur="500" fill="hold"/>
                                        <p:tgtEl>
                                          <p:spTgt spid="24578"/>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grpId="0" nodeType="afterEffect">
                                  <p:stCondLst>
                                    <p:cond delay="0"/>
                                  </p:stCondLst>
                                  <p:childTnLst>
                                    <p:set>
                                      <p:cBhvr>
                                        <p:cTn id="11" dur="1" fill="hold">
                                          <p:stCondLst>
                                            <p:cond delay="0"/>
                                          </p:stCondLst>
                                        </p:cTn>
                                        <p:tgtEl>
                                          <p:spTgt spid="24579">
                                            <p:txEl>
                                              <p:pRg st="0" end="0"/>
                                            </p:txEl>
                                          </p:spTgt>
                                        </p:tgtEl>
                                        <p:attrNameLst>
                                          <p:attrName>style.visibility</p:attrName>
                                        </p:attrNameLst>
                                      </p:cBhvr>
                                      <p:to>
                                        <p:strVal val="visible"/>
                                      </p:to>
                                    </p:set>
                                    <p:anim calcmode="lin" valueType="num">
                                      <p:cBhvr additive="base">
                                        <p:cTn id="12" dur="500" fill="hold"/>
                                        <p:tgtEl>
                                          <p:spTgt spid="24579">
                                            <p:txEl>
                                              <p:pRg st="0" end="0"/>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24579">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2" fill="hold" grpId="0" nodeType="afterEffect">
                                  <p:stCondLst>
                                    <p:cond delay="0"/>
                                  </p:stCondLst>
                                  <p:childTnLst>
                                    <p:set>
                                      <p:cBhvr>
                                        <p:cTn id="16" dur="1" fill="hold">
                                          <p:stCondLst>
                                            <p:cond delay="0"/>
                                          </p:stCondLst>
                                        </p:cTn>
                                        <p:tgtEl>
                                          <p:spTgt spid="24579">
                                            <p:txEl>
                                              <p:pRg st="1" end="1"/>
                                            </p:txEl>
                                          </p:spTgt>
                                        </p:tgtEl>
                                        <p:attrNameLst>
                                          <p:attrName>style.visibility</p:attrName>
                                        </p:attrNameLst>
                                      </p:cBhvr>
                                      <p:to>
                                        <p:strVal val="visible"/>
                                      </p:to>
                                    </p:set>
                                    <p:anim calcmode="lin" valueType="num">
                                      <p:cBhvr additive="base">
                                        <p:cTn id="17" dur="500" fill="hold"/>
                                        <p:tgtEl>
                                          <p:spTgt spid="24579">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24579">
                                            <p:txEl>
                                              <p:pRg st="1" end="1"/>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2" fill="hold" grpId="0" nodeType="afterEffect">
                                  <p:stCondLst>
                                    <p:cond delay="0"/>
                                  </p:stCondLst>
                                  <p:childTnLst>
                                    <p:set>
                                      <p:cBhvr>
                                        <p:cTn id="21" dur="1" fill="hold">
                                          <p:stCondLst>
                                            <p:cond delay="0"/>
                                          </p:stCondLst>
                                        </p:cTn>
                                        <p:tgtEl>
                                          <p:spTgt spid="24579">
                                            <p:txEl>
                                              <p:pRg st="2" end="2"/>
                                            </p:txEl>
                                          </p:spTgt>
                                        </p:tgtEl>
                                        <p:attrNameLst>
                                          <p:attrName>style.visibility</p:attrName>
                                        </p:attrNameLst>
                                      </p:cBhvr>
                                      <p:to>
                                        <p:strVal val="visible"/>
                                      </p:to>
                                    </p:set>
                                    <p:anim calcmode="lin" valueType="num">
                                      <p:cBhvr additive="base">
                                        <p:cTn id="22" dur="500" fill="hold"/>
                                        <p:tgtEl>
                                          <p:spTgt spid="24579">
                                            <p:txEl>
                                              <p:pRg st="2" end="2"/>
                                            </p:tx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24579">
                                            <p:txEl>
                                              <p:pRg st="2" end="2"/>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2" fill="hold" grpId="0" nodeType="afterEffect">
                                  <p:stCondLst>
                                    <p:cond delay="0"/>
                                  </p:stCondLst>
                                  <p:childTnLst>
                                    <p:set>
                                      <p:cBhvr>
                                        <p:cTn id="26" dur="1" fill="hold">
                                          <p:stCondLst>
                                            <p:cond delay="0"/>
                                          </p:stCondLst>
                                        </p:cTn>
                                        <p:tgtEl>
                                          <p:spTgt spid="24579">
                                            <p:txEl>
                                              <p:pRg st="3" end="3"/>
                                            </p:txEl>
                                          </p:spTgt>
                                        </p:tgtEl>
                                        <p:attrNameLst>
                                          <p:attrName>style.visibility</p:attrName>
                                        </p:attrNameLst>
                                      </p:cBhvr>
                                      <p:to>
                                        <p:strVal val="visible"/>
                                      </p:to>
                                    </p:set>
                                    <p:anim calcmode="lin" valueType="num">
                                      <p:cBhvr additive="base">
                                        <p:cTn id="27" dur="500" fill="hold"/>
                                        <p:tgtEl>
                                          <p:spTgt spid="24579">
                                            <p:txEl>
                                              <p:pRg st="3" end="3"/>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24579">
                                            <p:txEl>
                                              <p:pRg st="3" end="3"/>
                                            </p:tx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2" fill="hold" grpId="0" nodeType="afterEffect">
                                  <p:stCondLst>
                                    <p:cond delay="0"/>
                                  </p:stCondLst>
                                  <p:childTnLst>
                                    <p:set>
                                      <p:cBhvr>
                                        <p:cTn id="31" dur="1" fill="hold">
                                          <p:stCondLst>
                                            <p:cond delay="0"/>
                                          </p:stCondLst>
                                        </p:cTn>
                                        <p:tgtEl>
                                          <p:spTgt spid="24579">
                                            <p:txEl>
                                              <p:pRg st="4" end="4"/>
                                            </p:txEl>
                                          </p:spTgt>
                                        </p:tgtEl>
                                        <p:attrNameLst>
                                          <p:attrName>style.visibility</p:attrName>
                                        </p:attrNameLst>
                                      </p:cBhvr>
                                      <p:to>
                                        <p:strVal val="visible"/>
                                      </p:to>
                                    </p:set>
                                    <p:anim calcmode="lin" valueType="num">
                                      <p:cBhvr additive="base">
                                        <p:cTn id="32" dur="500" fill="hold"/>
                                        <p:tgtEl>
                                          <p:spTgt spid="24579">
                                            <p:txEl>
                                              <p:pRg st="4" end="4"/>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24579">
                                            <p:txEl>
                                              <p:pRg st="4" end="4"/>
                                            </p:txEl>
                                          </p:spTgt>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2" fill="hold" grpId="0" nodeType="afterEffect">
                                  <p:stCondLst>
                                    <p:cond delay="0"/>
                                  </p:stCondLst>
                                  <p:childTnLst>
                                    <p:set>
                                      <p:cBhvr>
                                        <p:cTn id="36" dur="1" fill="hold">
                                          <p:stCondLst>
                                            <p:cond delay="0"/>
                                          </p:stCondLst>
                                        </p:cTn>
                                        <p:tgtEl>
                                          <p:spTgt spid="24579">
                                            <p:txEl>
                                              <p:pRg st="5" end="5"/>
                                            </p:txEl>
                                          </p:spTgt>
                                        </p:tgtEl>
                                        <p:attrNameLst>
                                          <p:attrName>style.visibility</p:attrName>
                                        </p:attrNameLst>
                                      </p:cBhvr>
                                      <p:to>
                                        <p:strVal val="visible"/>
                                      </p:to>
                                    </p:set>
                                    <p:anim calcmode="lin" valueType="num">
                                      <p:cBhvr additive="base">
                                        <p:cTn id="37" dur="500" fill="hold"/>
                                        <p:tgtEl>
                                          <p:spTgt spid="24579">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24579">
                                            <p:txEl>
                                              <p:pRg st="5" end="5"/>
                                            </p:txEl>
                                          </p:spTgt>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2" fill="hold" grpId="0" nodeType="afterEffect">
                                  <p:stCondLst>
                                    <p:cond delay="0"/>
                                  </p:stCondLst>
                                  <p:childTnLst>
                                    <p:set>
                                      <p:cBhvr>
                                        <p:cTn id="41" dur="1" fill="hold">
                                          <p:stCondLst>
                                            <p:cond delay="0"/>
                                          </p:stCondLst>
                                        </p:cTn>
                                        <p:tgtEl>
                                          <p:spTgt spid="24579">
                                            <p:txEl>
                                              <p:pRg st="7" end="7"/>
                                            </p:txEl>
                                          </p:spTgt>
                                        </p:tgtEl>
                                        <p:attrNameLst>
                                          <p:attrName>style.visibility</p:attrName>
                                        </p:attrNameLst>
                                      </p:cBhvr>
                                      <p:to>
                                        <p:strVal val="visible"/>
                                      </p:to>
                                    </p:set>
                                    <p:anim calcmode="lin" valueType="num">
                                      <p:cBhvr additive="base">
                                        <p:cTn id="42" dur="500" fill="hold"/>
                                        <p:tgtEl>
                                          <p:spTgt spid="24579">
                                            <p:txEl>
                                              <p:pRg st="7" end="7"/>
                                            </p:txEl>
                                          </p:spTgt>
                                        </p:tgtEl>
                                        <p:attrNameLst>
                                          <p:attrName>ppt_x</p:attrName>
                                        </p:attrNameLst>
                                      </p:cBhvr>
                                      <p:tavLst>
                                        <p:tav tm="0">
                                          <p:val>
                                            <p:strVal val="1+#ppt_w/2"/>
                                          </p:val>
                                        </p:tav>
                                        <p:tav tm="100000">
                                          <p:val>
                                            <p:strVal val="#ppt_x"/>
                                          </p:val>
                                        </p:tav>
                                      </p:tavLst>
                                    </p:anim>
                                    <p:anim calcmode="lin" valueType="num">
                                      <p:cBhvr additive="base">
                                        <p:cTn id="43" dur="500" fill="hold"/>
                                        <p:tgtEl>
                                          <p:spTgt spid="24579">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autoUpdateAnimBg="0"/>
      <p:bldP spid="24579" grpId="0" build="p" autoUpdateAnimBg="0" advAuto="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Slide Number Placeholder 6"/>
          <p:cNvSpPr>
            <a:spLocks noGrp="1"/>
          </p:cNvSpPr>
          <p:nvPr>
            <p:ph type="sldNum" sz="quarter" idx="12"/>
          </p:nvPr>
        </p:nvSpPr>
        <p:spPr/>
        <p:txBody>
          <a:bodyPr/>
          <a:lstStyle/>
          <a:p>
            <a:pPr>
              <a:defRPr/>
            </a:pPr>
            <a:fld id="{3C422F0C-9967-4365-8C18-301AF3BE602B}" type="slidenum">
              <a:rPr lang="en-US"/>
              <a:pPr>
                <a:defRPr/>
              </a:pPr>
              <a:t>28</a:t>
            </a:fld>
            <a:endParaRPr lang="en-US"/>
          </a:p>
        </p:txBody>
      </p:sp>
      <p:sp>
        <p:nvSpPr>
          <p:cNvPr id="27650" name="Rectangle 2"/>
          <p:cNvSpPr>
            <a:spLocks noGrp="1" noChangeArrowheads="1"/>
          </p:cNvSpPr>
          <p:nvPr>
            <p:ph type="title"/>
          </p:nvPr>
        </p:nvSpPr>
        <p:spPr/>
        <p:txBody>
          <a:bodyPr/>
          <a:lstStyle/>
          <a:p>
            <a:pPr eaLnBrk="1" hangingPunct="1">
              <a:defRPr/>
            </a:pPr>
            <a:r>
              <a:rPr lang="en-US" sz="3200" b="1" smtClean="0"/>
              <a:t>THE PROs &amp; CONs</a:t>
            </a:r>
            <a:br>
              <a:rPr lang="en-US" sz="3200" b="1" smtClean="0"/>
            </a:br>
            <a:r>
              <a:rPr lang="en-US" sz="3200" b="1" smtClean="0"/>
              <a:t>Quantitative methods</a:t>
            </a:r>
            <a:br>
              <a:rPr lang="en-US" sz="3200" b="1" smtClean="0"/>
            </a:br>
            <a:r>
              <a:rPr lang="en-US" sz="1800" b="1" i="1" smtClean="0"/>
              <a:t>(Scrimshaw,1990)</a:t>
            </a:r>
            <a:endParaRPr lang="en-US" sz="3200" b="1" smtClean="0"/>
          </a:p>
        </p:txBody>
      </p:sp>
      <p:sp>
        <p:nvSpPr>
          <p:cNvPr id="27651" name="Rectangle 3"/>
          <p:cNvSpPr>
            <a:spLocks noGrp="1" noChangeArrowheads="1"/>
          </p:cNvSpPr>
          <p:nvPr>
            <p:ph type="body" sz="half" idx="1"/>
          </p:nvPr>
        </p:nvSpPr>
        <p:spPr>
          <a:xfrm>
            <a:off x="457200" y="1600200"/>
            <a:ext cx="4033838" cy="4525963"/>
          </a:xfrm>
        </p:spPr>
        <p:txBody>
          <a:bodyPr/>
          <a:lstStyle/>
          <a:p>
            <a:pPr eaLnBrk="1" hangingPunct="1">
              <a:lnSpc>
                <a:spcPct val="90000"/>
              </a:lnSpc>
              <a:defRPr/>
            </a:pPr>
            <a:r>
              <a:rPr lang="en-US" b="1" smtClean="0"/>
              <a:t>Random sampling possible</a:t>
            </a:r>
          </a:p>
          <a:p>
            <a:pPr eaLnBrk="1" hangingPunct="1">
              <a:lnSpc>
                <a:spcPct val="90000"/>
              </a:lnSpc>
              <a:defRPr/>
            </a:pPr>
            <a:r>
              <a:rPr lang="en-US" b="1" smtClean="0"/>
              <a:t>easy to analyse statistically</a:t>
            </a:r>
          </a:p>
          <a:p>
            <a:pPr eaLnBrk="1" hangingPunct="1">
              <a:lnSpc>
                <a:spcPct val="90000"/>
              </a:lnSpc>
              <a:defRPr/>
            </a:pPr>
            <a:r>
              <a:rPr lang="en-US" b="1" smtClean="0"/>
              <a:t>large populations can be surveyed</a:t>
            </a:r>
          </a:p>
          <a:p>
            <a:pPr eaLnBrk="1" hangingPunct="1">
              <a:lnSpc>
                <a:spcPct val="90000"/>
              </a:lnSpc>
              <a:defRPr/>
            </a:pPr>
            <a:r>
              <a:rPr lang="en-US" b="1" smtClean="0"/>
              <a:t>rapid data collection</a:t>
            </a:r>
          </a:p>
          <a:p>
            <a:pPr eaLnBrk="1" hangingPunct="1">
              <a:lnSpc>
                <a:spcPct val="90000"/>
              </a:lnSpc>
              <a:defRPr/>
            </a:pPr>
            <a:r>
              <a:rPr lang="en-US" b="1" smtClean="0"/>
              <a:t>un biased survey</a:t>
            </a:r>
          </a:p>
          <a:p>
            <a:pPr eaLnBrk="1" hangingPunct="1">
              <a:lnSpc>
                <a:spcPct val="90000"/>
              </a:lnSpc>
              <a:defRPr/>
            </a:pPr>
            <a:r>
              <a:rPr lang="en-US" b="1" smtClean="0"/>
              <a:t>easy to replicate</a:t>
            </a:r>
          </a:p>
          <a:p>
            <a:pPr eaLnBrk="1" hangingPunct="1">
              <a:lnSpc>
                <a:spcPct val="90000"/>
              </a:lnSpc>
              <a:defRPr/>
            </a:pPr>
            <a:r>
              <a:rPr lang="en-GB" b="1" smtClean="0"/>
              <a:t>reliability</a:t>
            </a:r>
            <a:endParaRPr lang="en-US" b="1" smtClean="0"/>
          </a:p>
        </p:txBody>
      </p:sp>
      <p:sp>
        <p:nvSpPr>
          <p:cNvPr id="27652" name="Rectangle 4"/>
          <p:cNvSpPr>
            <a:spLocks noGrp="1" noChangeArrowheads="1"/>
          </p:cNvSpPr>
          <p:nvPr>
            <p:ph type="body" sz="half" idx="2"/>
          </p:nvPr>
        </p:nvSpPr>
        <p:spPr>
          <a:xfrm>
            <a:off x="4652963" y="1600200"/>
            <a:ext cx="4033837" cy="4525963"/>
          </a:xfrm>
        </p:spPr>
        <p:txBody>
          <a:bodyPr/>
          <a:lstStyle/>
          <a:p>
            <a:pPr eaLnBrk="1" hangingPunct="1">
              <a:defRPr/>
            </a:pPr>
            <a:r>
              <a:rPr lang="en-US" sz="2400" b="1" smtClean="0"/>
              <a:t>Difficult to deal with sensitive topics</a:t>
            </a:r>
          </a:p>
          <a:p>
            <a:pPr eaLnBrk="1" hangingPunct="1">
              <a:defRPr/>
            </a:pPr>
            <a:r>
              <a:rPr lang="en-US" sz="2400" b="1" smtClean="0"/>
              <a:t>in built structural bias</a:t>
            </a:r>
          </a:p>
          <a:p>
            <a:pPr eaLnBrk="1" hangingPunct="1">
              <a:defRPr/>
            </a:pPr>
            <a:r>
              <a:rPr lang="en-US" sz="2400" b="1" smtClean="0"/>
              <a:t>limited information</a:t>
            </a:r>
          </a:p>
          <a:p>
            <a:pPr eaLnBrk="1" hangingPunct="1">
              <a:defRPr/>
            </a:pPr>
            <a:r>
              <a:rPr lang="en-US" sz="2400" b="1" smtClean="0"/>
              <a:t>little time or rapport with sample</a:t>
            </a:r>
          </a:p>
          <a:p>
            <a:pPr eaLnBrk="1" hangingPunct="1">
              <a:defRPr/>
            </a:pPr>
            <a:r>
              <a:rPr lang="en-US" sz="2400" b="1" smtClean="0"/>
              <a:t>pre selected questions</a:t>
            </a:r>
          </a:p>
          <a:p>
            <a:pPr eaLnBrk="1" hangingPunct="1">
              <a:defRPr/>
            </a:pPr>
            <a:r>
              <a:rPr lang="en-US" sz="2400" b="1" smtClean="0"/>
              <a:t>need for  good prior understanding of topic </a:t>
            </a:r>
          </a:p>
          <a:p>
            <a:pPr eaLnBrk="1" hangingPunct="1">
              <a:defRPr/>
            </a:pPr>
            <a:r>
              <a:rPr lang="en-US" sz="2400" b="1" smtClean="0"/>
              <a:t>may miss important issues/topics</a:t>
            </a:r>
          </a:p>
          <a:p>
            <a:pPr eaLnBrk="1" hangingPunct="1">
              <a:defRPr/>
            </a:pPr>
            <a:r>
              <a:rPr lang="en-GB" sz="2400" b="1" smtClean="0"/>
              <a:t>validity</a:t>
            </a:r>
            <a:endParaRPr lang="en-US" smtClean="0"/>
          </a:p>
        </p:txBody>
      </p:sp>
      <p:pic>
        <p:nvPicPr>
          <p:cNvPr id="27653" name="Picture 5" descr="good"/>
          <p:cNvPicPr>
            <a:picLocks noChangeAspect="1" noChangeArrowheads="1"/>
          </p:cNvPicPr>
          <p:nvPr/>
        </p:nvPicPr>
        <p:blipFill>
          <a:blip r:embed="rId2"/>
          <a:srcRect/>
          <a:stretch>
            <a:fillRect/>
          </a:stretch>
        </p:blipFill>
        <p:spPr bwMode="auto">
          <a:xfrm>
            <a:off x="1187450" y="981075"/>
            <a:ext cx="685800" cy="685800"/>
          </a:xfrm>
          <a:prstGeom prst="rect">
            <a:avLst/>
          </a:prstGeom>
          <a:noFill/>
          <a:ln w="9525">
            <a:noFill/>
            <a:miter lim="800000"/>
            <a:headEnd/>
            <a:tailEnd/>
          </a:ln>
        </p:spPr>
      </p:pic>
      <p:pic>
        <p:nvPicPr>
          <p:cNvPr id="27655" name="Picture 7" descr="poor"/>
          <p:cNvPicPr>
            <a:picLocks noChangeAspect="1" noChangeArrowheads="1"/>
          </p:cNvPicPr>
          <p:nvPr/>
        </p:nvPicPr>
        <p:blipFill>
          <a:blip r:embed="rId3"/>
          <a:srcRect/>
          <a:stretch>
            <a:fillRect/>
          </a:stretch>
        </p:blipFill>
        <p:spPr bwMode="auto">
          <a:xfrm>
            <a:off x="7308850" y="908050"/>
            <a:ext cx="762000" cy="7620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276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7653"/>
                                        </p:tgtEl>
                                        <p:attrNameLst>
                                          <p:attrName>style.visibility</p:attrName>
                                        </p:attrNameLst>
                                      </p:cBhvr>
                                      <p:to>
                                        <p:strVal val="visible"/>
                                      </p:to>
                                    </p:set>
                                    <p:anim calcmode="lin" valueType="num">
                                      <p:cBhvr additive="base">
                                        <p:cTn id="11" dur="500" fill="hold"/>
                                        <p:tgtEl>
                                          <p:spTgt spid="27653"/>
                                        </p:tgtEl>
                                        <p:attrNameLst>
                                          <p:attrName>ppt_x</p:attrName>
                                        </p:attrNameLst>
                                      </p:cBhvr>
                                      <p:tavLst>
                                        <p:tav tm="0">
                                          <p:val>
                                            <p:strVal val="0-#ppt_w/2"/>
                                          </p:val>
                                        </p:tav>
                                        <p:tav tm="100000">
                                          <p:val>
                                            <p:strVal val="#ppt_x"/>
                                          </p:val>
                                        </p:tav>
                                      </p:tavLst>
                                    </p:anim>
                                    <p:anim calcmode="lin" valueType="num">
                                      <p:cBhvr additive="base">
                                        <p:cTn id="12" dur="500" fill="hold"/>
                                        <p:tgtEl>
                                          <p:spTgt spid="27653"/>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2" presetClass="entr" presetSubtype="12" fill="hold" grpId="0" nodeType="afterEffect">
                                  <p:stCondLst>
                                    <p:cond delay="0"/>
                                  </p:stCondLst>
                                  <p:childTnLst>
                                    <p:set>
                                      <p:cBhvr>
                                        <p:cTn id="15" dur="1" fill="hold">
                                          <p:stCondLst>
                                            <p:cond delay="0"/>
                                          </p:stCondLst>
                                        </p:cTn>
                                        <p:tgtEl>
                                          <p:spTgt spid="27651">
                                            <p:txEl>
                                              <p:pRg st="0" end="0"/>
                                            </p:txEl>
                                          </p:spTgt>
                                        </p:tgtEl>
                                        <p:attrNameLst>
                                          <p:attrName>style.visibility</p:attrName>
                                        </p:attrNameLst>
                                      </p:cBhvr>
                                      <p:to>
                                        <p:strVal val="visible"/>
                                      </p:to>
                                    </p:set>
                                    <p:anim calcmode="lin" valueType="num">
                                      <p:cBhvr additive="base">
                                        <p:cTn id="16" dur="500" fill="hold"/>
                                        <p:tgtEl>
                                          <p:spTgt spid="27651">
                                            <p:txEl>
                                              <p:pRg st="0" end="0"/>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27651">
                                            <p:txEl>
                                              <p:pRg st="0" end="0"/>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2" presetClass="entr" presetSubtype="12" fill="hold" grpId="0" nodeType="afterEffect">
                                  <p:stCondLst>
                                    <p:cond delay="0"/>
                                  </p:stCondLst>
                                  <p:childTnLst>
                                    <p:set>
                                      <p:cBhvr>
                                        <p:cTn id="20" dur="1" fill="hold">
                                          <p:stCondLst>
                                            <p:cond delay="0"/>
                                          </p:stCondLst>
                                        </p:cTn>
                                        <p:tgtEl>
                                          <p:spTgt spid="27651">
                                            <p:txEl>
                                              <p:pRg st="1" end="1"/>
                                            </p:txEl>
                                          </p:spTgt>
                                        </p:tgtEl>
                                        <p:attrNameLst>
                                          <p:attrName>style.visibility</p:attrName>
                                        </p:attrNameLst>
                                      </p:cBhvr>
                                      <p:to>
                                        <p:strVal val="visible"/>
                                      </p:to>
                                    </p:set>
                                    <p:anim calcmode="lin" valueType="num">
                                      <p:cBhvr additive="base">
                                        <p:cTn id="21" dur="500" fill="hold"/>
                                        <p:tgtEl>
                                          <p:spTgt spid="27651">
                                            <p:txEl>
                                              <p:pRg st="1" end="1"/>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par>
                          <p:cTn id="23" fill="hold">
                            <p:stCondLst>
                              <p:cond delay="1500"/>
                            </p:stCondLst>
                            <p:childTnLst>
                              <p:par>
                                <p:cTn id="24" presetID="2" presetClass="entr" presetSubtype="12" fill="hold" grpId="0" nodeType="afterEffect">
                                  <p:stCondLst>
                                    <p:cond delay="0"/>
                                  </p:stCondLst>
                                  <p:childTnLst>
                                    <p:set>
                                      <p:cBhvr>
                                        <p:cTn id="25" dur="1" fill="hold">
                                          <p:stCondLst>
                                            <p:cond delay="0"/>
                                          </p:stCondLst>
                                        </p:cTn>
                                        <p:tgtEl>
                                          <p:spTgt spid="27651">
                                            <p:txEl>
                                              <p:pRg st="2" end="2"/>
                                            </p:txEl>
                                          </p:spTgt>
                                        </p:tgtEl>
                                        <p:attrNameLst>
                                          <p:attrName>style.visibility</p:attrName>
                                        </p:attrNameLst>
                                      </p:cBhvr>
                                      <p:to>
                                        <p:strVal val="visible"/>
                                      </p:to>
                                    </p:set>
                                    <p:anim calcmode="lin" valueType="num">
                                      <p:cBhvr additive="base">
                                        <p:cTn id="26" dur="500" fill="hold"/>
                                        <p:tgtEl>
                                          <p:spTgt spid="27651">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27651">
                                            <p:txEl>
                                              <p:pRg st="2" end="2"/>
                                            </p:txEl>
                                          </p:spTgt>
                                        </p:tgtEl>
                                        <p:attrNameLst>
                                          <p:attrName>ppt_y</p:attrName>
                                        </p:attrNameLst>
                                      </p:cBhvr>
                                      <p:tavLst>
                                        <p:tav tm="0">
                                          <p:val>
                                            <p:strVal val="1+#ppt_h/2"/>
                                          </p:val>
                                        </p:tav>
                                        <p:tav tm="100000">
                                          <p:val>
                                            <p:strVal val="#ppt_y"/>
                                          </p:val>
                                        </p:tav>
                                      </p:tavLst>
                                    </p:anim>
                                  </p:childTnLst>
                                </p:cTn>
                              </p:par>
                            </p:childTnLst>
                          </p:cTn>
                        </p:par>
                        <p:par>
                          <p:cTn id="28" fill="hold">
                            <p:stCondLst>
                              <p:cond delay="2000"/>
                            </p:stCondLst>
                            <p:childTnLst>
                              <p:par>
                                <p:cTn id="29" presetID="2" presetClass="entr" presetSubtype="12" fill="hold" grpId="0" nodeType="afterEffect">
                                  <p:stCondLst>
                                    <p:cond delay="0"/>
                                  </p:stCondLst>
                                  <p:childTnLst>
                                    <p:set>
                                      <p:cBhvr>
                                        <p:cTn id="30" dur="1" fill="hold">
                                          <p:stCondLst>
                                            <p:cond delay="0"/>
                                          </p:stCondLst>
                                        </p:cTn>
                                        <p:tgtEl>
                                          <p:spTgt spid="27651">
                                            <p:txEl>
                                              <p:pRg st="3" end="3"/>
                                            </p:txEl>
                                          </p:spTgt>
                                        </p:tgtEl>
                                        <p:attrNameLst>
                                          <p:attrName>style.visibility</p:attrName>
                                        </p:attrNameLst>
                                      </p:cBhvr>
                                      <p:to>
                                        <p:strVal val="visible"/>
                                      </p:to>
                                    </p:set>
                                    <p:anim calcmode="lin" valueType="num">
                                      <p:cBhvr additive="base">
                                        <p:cTn id="31" dur="500" fill="hold"/>
                                        <p:tgtEl>
                                          <p:spTgt spid="2765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7651">
                                            <p:txEl>
                                              <p:pRg st="3" end="3"/>
                                            </p:txEl>
                                          </p:spTgt>
                                        </p:tgtEl>
                                        <p:attrNameLst>
                                          <p:attrName>ppt_y</p:attrName>
                                        </p:attrNameLst>
                                      </p:cBhvr>
                                      <p:tavLst>
                                        <p:tav tm="0">
                                          <p:val>
                                            <p:strVal val="1+#ppt_h/2"/>
                                          </p:val>
                                        </p:tav>
                                        <p:tav tm="100000">
                                          <p:val>
                                            <p:strVal val="#ppt_y"/>
                                          </p:val>
                                        </p:tav>
                                      </p:tavLst>
                                    </p:anim>
                                  </p:childTnLst>
                                </p:cTn>
                              </p:par>
                            </p:childTnLst>
                          </p:cTn>
                        </p:par>
                        <p:par>
                          <p:cTn id="33" fill="hold">
                            <p:stCondLst>
                              <p:cond delay="2500"/>
                            </p:stCondLst>
                            <p:childTnLst>
                              <p:par>
                                <p:cTn id="34" presetID="2" presetClass="entr" presetSubtype="12" fill="hold" grpId="0" nodeType="afterEffect">
                                  <p:stCondLst>
                                    <p:cond delay="0"/>
                                  </p:stCondLst>
                                  <p:childTnLst>
                                    <p:set>
                                      <p:cBhvr>
                                        <p:cTn id="35" dur="1" fill="hold">
                                          <p:stCondLst>
                                            <p:cond delay="0"/>
                                          </p:stCondLst>
                                        </p:cTn>
                                        <p:tgtEl>
                                          <p:spTgt spid="27651">
                                            <p:txEl>
                                              <p:pRg st="4" end="4"/>
                                            </p:txEl>
                                          </p:spTgt>
                                        </p:tgtEl>
                                        <p:attrNameLst>
                                          <p:attrName>style.visibility</p:attrName>
                                        </p:attrNameLst>
                                      </p:cBhvr>
                                      <p:to>
                                        <p:strVal val="visible"/>
                                      </p:to>
                                    </p:set>
                                    <p:anim calcmode="lin" valueType="num">
                                      <p:cBhvr additive="base">
                                        <p:cTn id="36" dur="500" fill="hold"/>
                                        <p:tgtEl>
                                          <p:spTgt spid="27651">
                                            <p:txEl>
                                              <p:pRg st="4" end="4"/>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7651">
                                            <p:txEl>
                                              <p:pRg st="4" end="4"/>
                                            </p:txEl>
                                          </p:spTgt>
                                        </p:tgtEl>
                                        <p:attrNameLst>
                                          <p:attrName>ppt_y</p:attrName>
                                        </p:attrNameLst>
                                      </p:cBhvr>
                                      <p:tavLst>
                                        <p:tav tm="0">
                                          <p:val>
                                            <p:strVal val="1+#ppt_h/2"/>
                                          </p:val>
                                        </p:tav>
                                        <p:tav tm="100000">
                                          <p:val>
                                            <p:strVal val="#ppt_y"/>
                                          </p:val>
                                        </p:tav>
                                      </p:tavLst>
                                    </p:anim>
                                  </p:childTnLst>
                                </p:cTn>
                              </p:par>
                            </p:childTnLst>
                          </p:cTn>
                        </p:par>
                        <p:par>
                          <p:cTn id="38" fill="hold">
                            <p:stCondLst>
                              <p:cond delay="3000"/>
                            </p:stCondLst>
                            <p:childTnLst>
                              <p:par>
                                <p:cTn id="39" presetID="2" presetClass="entr" presetSubtype="12" fill="hold" grpId="0" nodeType="afterEffect">
                                  <p:stCondLst>
                                    <p:cond delay="0"/>
                                  </p:stCondLst>
                                  <p:childTnLst>
                                    <p:set>
                                      <p:cBhvr>
                                        <p:cTn id="40" dur="1" fill="hold">
                                          <p:stCondLst>
                                            <p:cond delay="0"/>
                                          </p:stCondLst>
                                        </p:cTn>
                                        <p:tgtEl>
                                          <p:spTgt spid="27651">
                                            <p:txEl>
                                              <p:pRg st="5" end="5"/>
                                            </p:txEl>
                                          </p:spTgt>
                                        </p:tgtEl>
                                        <p:attrNameLst>
                                          <p:attrName>style.visibility</p:attrName>
                                        </p:attrNameLst>
                                      </p:cBhvr>
                                      <p:to>
                                        <p:strVal val="visible"/>
                                      </p:to>
                                    </p:set>
                                    <p:anim calcmode="lin" valueType="num">
                                      <p:cBhvr additive="base">
                                        <p:cTn id="41" dur="500" fill="hold"/>
                                        <p:tgtEl>
                                          <p:spTgt spid="27651">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27651">
                                            <p:txEl>
                                              <p:pRg st="5" end="5"/>
                                            </p:txEl>
                                          </p:spTgt>
                                        </p:tgtEl>
                                        <p:attrNameLst>
                                          <p:attrName>ppt_y</p:attrName>
                                        </p:attrNameLst>
                                      </p:cBhvr>
                                      <p:tavLst>
                                        <p:tav tm="0">
                                          <p:val>
                                            <p:strVal val="1+#ppt_h/2"/>
                                          </p:val>
                                        </p:tav>
                                        <p:tav tm="100000">
                                          <p:val>
                                            <p:strVal val="#ppt_y"/>
                                          </p:val>
                                        </p:tav>
                                      </p:tavLst>
                                    </p:anim>
                                  </p:childTnLst>
                                </p:cTn>
                              </p:par>
                            </p:childTnLst>
                          </p:cTn>
                        </p:par>
                        <p:par>
                          <p:cTn id="43" fill="hold">
                            <p:stCondLst>
                              <p:cond delay="3500"/>
                            </p:stCondLst>
                            <p:childTnLst>
                              <p:par>
                                <p:cTn id="44" presetID="2" presetClass="entr" presetSubtype="12" fill="hold" grpId="0" nodeType="afterEffect">
                                  <p:stCondLst>
                                    <p:cond delay="0"/>
                                  </p:stCondLst>
                                  <p:childTnLst>
                                    <p:set>
                                      <p:cBhvr>
                                        <p:cTn id="45" dur="1" fill="hold">
                                          <p:stCondLst>
                                            <p:cond delay="0"/>
                                          </p:stCondLst>
                                        </p:cTn>
                                        <p:tgtEl>
                                          <p:spTgt spid="27651">
                                            <p:txEl>
                                              <p:pRg st="6" end="6"/>
                                            </p:txEl>
                                          </p:spTgt>
                                        </p:tgtEl>
                                        <p:attrNameLst>
                                          <p:attrName>style.visibility</p:attrName>
                                        </p:attrNameLst>
                                      </p:cBhvr>
                                      <p:to>
                                        <p:strVal val="visible"/>
                                      </p:to>
                                    </p:set>
                                    <p:anim calcmode="lin" valueType="num">
                                      <p:cBhvr additive="base">
                                        <p:cTn id="46" dur="500" fill="hold"/>
                                        <p:tgtEl>
                                          <p:spTgt spid="27651">
                                            <p:txEl>
                                              <p:pRg st="6" end="6"/>
                                            </p:txEl>
                                          </p:spTgt>
                                        </p:tgtEl>
                                        <p:attrNameLst>
                                          <p:attrName>ppt_x</p:attrName>
                                        </p:attrNameLst>
                                      </p:cBhvr>
                                      <p:tavLst>
                                        <p:tav tm="0">
                                          <p:val>
                                            <p:strVal val="0-#ppt_w/2"/>
                                          </p:val>
                                        </p:tav>
                                        <p:tav tm="100000">
                                          <p:val>
                                            <p:strVal val="#ppt_x"/>
                                          </p:val>
                                        </p:tav>
                                      </p:tavLst>
                                    </p:anim>
                                    <p:anim calcmode="lin" valueType="num">
                                      <p:cBhvr additive="base">
                                        <p:cTn id="47" dur="500" fill="hold"/>
                                        <p:tgtEl>
                                          <p:spTgt spid="2765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8" fill="hold" nodeType="clickEffect">
                                  <p:stCondLst>
                                    <p:cond delay="0"/>
                                  </p:stCondLst>
                                  <p:childTnLst>
                                    <p:set>
                                      <p:cBhvr>
                                        <p:cTn id="51" dur="1" fill="hold">
                                          <p:stCondLst>
                                            <p:cond delay="0"/>
                                          </p:stCondLst>
                                        </p:cTn>
                                        <p:tgtEl>
                                          <p:spTgt spid="27655"/>
                                        </p:tgtEl>
                                        <p:attrNameLst>
                                          <p:attrName>style.visibility</p:attrName>
                                        </p:attrNameLst>
                                      </p:cBhvr>
                                      <p:to>
                                        <p:strVal val="visible"/>
                                      </p:to>
                                    </p:set>
                                    <p:anim calcmode="lin" valueType="num">
                                      <p:cBhvr additive="base">
                                        <p:cTn id="52" dur="500" fill="hold"/>
                                        <p:tgtEl>
                                          <p:spTgt spid="27655"/>
                                        </p:tgtEl>
                                        <p:attrNameLst>
                                          <p:attrName>ppt_x</p:attrName>
                                        </p:attrNameLst>
                                      </p:cBhvr>
                                      <p:tavLst>
                                        <p:tav tm="0">
                                          <p:val>
                                            <p:strVal val="0-#ppt_w/2"/>
                                          </p:val>
                                        </p:tav>
                                        <p:tav tm="100000">
                                          <p:val>
                                            <p:strVal val="#ppt_x"/>
                                          </p:val>
                                        </p:tav>
                                      </p:tavLst>
                                    </p:anim>
                                    <p:anim calcmode="lin" valueType="num">
                                      <p:cBhvr additive="base">
                                        <p:cTn id="53" dur="500" fill="hold"/>
                                        <p:tgtEl>
                                          <p:spTgt spid="27655"/>
                                        </p:tgtEl>
                                        <p:attrNameLst>
                                          <p:attrName>ppt_y</p:attrName>
                                        </p:attrNameLst>
                                      </p:cBhvr>
                                      <p:tavLst>
                                        <p:tav tm="0">
                                          <p:val>
                                            <p:strVal val="#ppt_y"/>
                                          </p:val>
                                        </p:tav>
                                        <p:tav tm="100000">
                                          <p:val>
                                            <p:strVal val="#ppt_y"/>
                                          </p:val>
                                        </p:tav>
                                      </p:tavLst>
                                    </p:anim>
                                  </p:childTnLst>
                                </p:cTn>
                              </p:par>
                            </p:childTnLst>
                          </p:cTn>
                        </p:par>
                        <p:par>
                          <p:cTn id="54" fill="hold">
                            <p:stCondLst>
                              <p:cond delay="500"/>
                            </p:stCondLst>
                            <p:childTnLst>
                              <p:par>
                                <p:cTn id="55" presetID="2" presetClass="entr" presetSubtype="6" fill="hold" grpId="0" nodeType="afterEffect">
                                  <p:stCondLst>
                                    <p:cond delay="0"/>
                                  </p:stCondLst>
                                  <p:childTnLst>
                                    <p:set>
                                      <p:cBhvr>
                                        <p:cTn id="56" dur="1" fill="hold">
                                          <p:stCondLst>
                                            <p:cond delay="0"/>
                                          </p:stCondLst>
                                        </p:cTn>
                                        <p:tgtEl>
                                          <p:spTgt spid="27652">
                                            <p:txEl>
                                              <p:pRg st="0" end="0"/>
                                            </p:txEl>
                                          </p:spTgt>
                                        </p:tgtEl>
                                        <p:attrNameLst>
                                          <p:attrName>style.visibility</p:attrName>
                                        </p:attrNameLst>
                                      </p:cBhvr>
                                      <p:to>
                                        <p:strVal val="visible"/>
                                      </p:to>
                                    </p:set>
                                    <p:anim calcmode="lin" valueType="num">
                                      <p:cBhvr additive="base">
                                        <p:cTn id="57" dur="500" fill="hold"/>
                                        <p:tgtEl>
                                          <p:spTgt spid="27652">
                                            <p:txEl>
                                              <p:pRg st="0" end="0"/>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27652">
                                            <p:txEl>
                                              <p:pRg st="0" end="0"/>
                                            </p:txEl>
                                          </p:spTgt>
                                        </p:tgtEl>
                                        <p:attrNameLst>
                                          <p:attrName>ppt_y</p:attrName>
                                        </p:attrNameLst>
                                      </p:cBhvr>
                                      <p:tavLst>
                                        <p:tav tm="0">
                                          <p:val>
                                            <p:strVal val="1+#ppt_h/2"/>
                                          </p:val>
                                        </p:tav>
                                        <p:tav tm="100000">
                                          <p:val>
                                            <p:strVal val="#ppt_y"/>
                                          </p:val>
                                        </p:tav>
                                      </p:tavLst>
                                    </p:anim>
                                  </p:childTnLst>
                                </p:cTn>
                              </p:par>
                            </p:childTnLst>
                          </p:cTn>
                        </p:par>
                        <p:par>
                          <p:cTn id="59" fill="hold">
                            <p:stCondLst>
                              <p:cond delay="1000"/>
                            </p:stCondLst>
                            <p:childTnLst>
                              <p:par>
                                <p:cTn id="60" presetID="2" presetClass="entr" presetSubtype="6" fill="hold" grpId="0" nodeType="afterEffect">
                                  <p:stCondLst>
                                    <p:cond delay="0"/>
                                  </p:stCondLst>
                                  <p:childTnLst>
                                    <p:set>
                                      <p:cBhvr>
                                        <p:cTn id="61" dur="1" fill="hold">
                                          <p:stCondLst>
                                            <p:cond delay="0"/>
                                          </p:stCondLst>
                                        </p:cTn>
                                        <p:tgtEl>
                                          <p:spTgt spid="27652">
                                            <p:txEl>
                                              <p:pRg st="1" end="1"/>
                                            </p:txEl>
                                          </p:spTgt>
                                        </p:tgtEl>
                                        <p:attrNameLst>
                                          <p:attrName>style.visibility</p:attrName>
                                        </p:attrNameLst>
                                      </p:cBhvr>
                                      <p:to>
                                        <p:strVal val="visible"/>
                                      </p:to>
                                    </p:set>
                                    <p:anim calcmode="lin" valueType="num">
                                      <p:cBhvr additive="base">
                                        <p:cTn id="62" dur="500" fill="hold"/>
                                        <p:tgtEl>
                                          <p:spTgt spid="27652">
                                            <p:txEl>
                                              <p:pRg st="1" end="1"/>
                                            </p:txEl>
                                          </p:spTgt>
                                        </p:tgtEl>
                                        <p:attrNameLst>
                                          <p:attrName>ppt_x</p:attrName>
                                        </p:attrNameLst>
                                      </p:cBhvr>
                                      <p:tavLst>
                                        <p:tav tm="0">
                                          <p:val>
                                            <p:strVal val="1+#ppt_w/2"/>
                                          </p:val>
                                        </p:tav>
                                        <p:tav tm="100000">
                                          <p:val>
                                            <p:strVal val="#ppt_x"/>
                                          </p:val>
                                        </p:tav>
                                      </p:tavLst>
                                    </p:anim>
                                    <p:anim calcmode="lin" valueType="num">
                                      <p:cBhvr additive="base">
                                        <p:cTn id="63" dur="500" fill="hold"/>
                                        <p:tgtEl>
                                          <p:spTgt spid="27652">
                                            <p:txEl>
                                              <p:pRg st="1" end="1"/>
                                            </p:txEl>
                                          </p:spTgt>
                                        </p:tgtEl>
                                        <p:attrNameLst>
                                          <p:attrName>ppt_y</p:attrName>
                                        </p:attrNameLst>
                                      </p:cBhvr>
                                      <p:tavLst>
                                        <p:tav tm="0">
                                          <p:val>
                                            <p:strVal val="1+#ppt_h/2"/>
                                          </p:val>
                                        </p:tav>
                                        <p:tav tm="100000">
                                          <p:val>
                                            <p:strVal val="#ppt_y"/>
                                          </p:val>
                                        </p:tav>
                                      </p:tavLst>
                                    </p:anim>
                                  </p:childTnLst>
                                </p:cTn>
                              </p:par>
                            </p:childTnLst>
                          </p:cTn>
                        </p:par>
                        <p:par>
                          <p:cTn id="64" fill="hold">
                            <p:stCondLst>
                              <p:cond delay="1500"/>
                            </p:stCondLst>
                            <p:childTnLst>
                              <p:par>
                                <p:cTn id="65" presetID="2" presetClass="entr" presetSubtype="6" fill="hold" grpId="0" nodeType="afterEffect">
                                  <p:stCondLst>
                                    <p:cond delay="0"/>
                                  </p:stCondLst>
                                  <p:childTnLst>
                                    <p:set>
                                      <p:cBhvr>
                                        <p:cTn id="66" dur="1" fill="hold">
                                          <p:stCondLst>
                                            <p:cond delay="0"/>
                                          </p:stCondLst>
                                        </p:cTn>
                                        <p:tgtEl>
                                          <p:spTgt spid="27652">
                                            <p:txEl>
                                              <p:pRg st="2" end="2"/>
                                            </p:txEl>
                                          </p:spTgt>
                                        </p:tgtEl>
                                        <p:attrNameLst>
                                          <p:attrName>style.visibility</p:attrName>
                                        </p:attrNameLst>
                                      </p:cBhvr>
                                      <p:to>
                                        <p:strVal val="visible"/>
                                      </p:to>
                                    </p:set>
                                    <p:anim calcmode="lin" valueType="num">
                                      <p:cBhvr additive="base">
                                        <p:cTn id="67" dur="500" fill="hold"/>
                                        <p:tgtEl>
                                          <p:spTgt spid="27652">
                                            <p:txEl>
                                              <p:pRg st="2" end="2"/>
                                            </p:txEl>
                                          </p:spTgt>
                                        </p:tgtEl>
                                        <p:attrNameLst>
                                          <p:attrName>ppt_x</p:attrName>
                                        </p:attrNameLst>
                                      </p:cBhvr>
                                      <p:tavLst>
                                        <p:tav tm="0">
                                          <p:val>
                                            <p:strVal val="1+#ppt_w/2"/>
                                          </p:val>
                                        </p:tav>
                                        <p:tav tm="100000">
                                          <p:val>
                                            <p:strVal val="#ppt_x"/>
                                          </p:val>
                                        </p:tav>
                                      </p:tavLst>
                                    </p:anim>
                                    <p:anim calcmode="lin" valueType="num">
                                      <p:cBhvr additive="base">
                                        <p:cTn id="68" dur="500" fill="hold"/>
                                        <p:tgtEl>
                                          <p:spTgt spid="27652">
                                            <p:txEl>
                                              <p:pRg st="2" end="2"/>
                                            </p:txEl>
                                          </p:spTgt>
                                        </p:tgtEl>
                                        <p:attrNameLst>
                                          <p:attrName>ppt_y</p:attrName>
                                        </p:attrNameLst>
                                      </p:cBhvr>
                                      <p:tavLst>
                                        <p:tav tm="0">
                                          <p:val>
                                            <p:strVal val="1+#ppt_h/2"/>
                                          </p:val>
                                        </p:tav>
                                        <p:tav tm="100000">
                                          <p:val>
                                            <p:strVal val="#ppt_y"/>
                                          </p:val>
                                        </p:tav>
                                      </p:tavLst>
                                    </p:anim>
                                  </p:childTnLst>
                                </p:cTn>
                              </p:par>
                            </p:childTnLst>
                          </p:cTn>
                        </p:par>
                        <p:par>
                          <p:cTn id="69" fill="hold">
                            <p:stCondLst>
                              <p:cond delay="2000"/>
                            </p:stCondLst>
                            <p:childTnLst>
                              <p:par>
                                <p:cTn id="70" presetID="2" presetClass="entr" presetSubtype="6" fill="hold" grpId="0" nodeType="afterEffect">
                                  <p:stCondLst>
                                    <p:cond delay="0"/>
                                  </p:stCondLst>
                                  <p:childTnLst>
                                    <p:set>
                                      <p:cBhvr>
                                        <p:cTn id="71" dur="1" fill="hold">
                                          <p:stCondLst>
                                            <p:cond delay="0"/>
                                          </p:stCondLst>
                                        </p:cTn>
                                        <p:tgtEl>
                                          <p:spTgt spid="27652">
                                            <p:txEl>
                                              <p:pRg st="3" end="3"/>
                                            </p:txEl>
                                          </p:spTgt>
                                        </p:tgtEl>
                                        <p:attrNameLst>
                                          <p:attrName>style.visibility</p:attrName>
                                        </p:attrNameLst>
                                      </p:cBhvr>
                                      <p:to>
                                        <p:strVal val="visible"/>
                                      </p:to>
                                    </p:set>
                                    <p:anim calcmode="lin" valueType="num">
                                      <p:cBhvr additive="base">
                                        <p:cTn id="72" dur="500" fill="hold"/>
                                        <p:tgtEl>
                                          <p:spTgt spid="27652">
                                            <p:txEl>
                                              <p:pRg st="3" end="3"/>
                                            </p:txEl>
                                          </p:spTgt>
                                        </p:tgtEl>
                                        <p:attrNameLst>
                                          <p:attrName>ppt_x</p:attrName>
                                        </p:attrNameLst>
                                      </p:cBhvr>
                                      <p:tavLst>
                                        <p:tav tm="0">
                                          <p:val>
                                            <p:strVal val="1+#ppt_w/2"/>
                                          </p:val>
                                        </p:tav>
                                        <p:tav tm="100000">
                                          <p:val>
                                            <p:strVal val="#ppt_x"/>
                                          </p:val>
                                        </p:tav>
                                      </p:tavLst>
                                    </p:anim>
                                    <p:anim calcmode="lin" valueType="num">
                                      <p:cBhvr additive="base">
                                        <p:cTn id="73" dur="500" fill="hold"/>
                                        <p:tgtEl>
                                          <p:spTgt spid="27652">
                                            <p:txEl>
                                              <p:pRg st="3" end="3"/>
                                            </p:txEl>
                                          </p:spTgt>
                                        </p:tgtEl>
                                        <p:attrNameLst>
                                          <p:attrName>ppt_y</p:attrName>
                                        </p:attrNameLst>
                                      </p:cBhvr>
                                      <p:tavLst>
                                        <p:tav tm="0">
                                          <p:val>
                                            <p:strVal val="1+#ppt_h/2"/>
                                          </p:val>
                                        </p:tav>
                                        <p:tav tm="100000">
                                          <p:val>
                                            <p:strVal val="#ppt_y"/>
                                          </p:val>
                                        </p:tav>
                                      </p:tavLst>
                                    </p:anim>
                                  </p:childTnLst>
                                </p:cTn>
                              </p:par>
                            </p:childTnLst>
                          </p:cTn>
                        </p:par>
                        <p:par>
                          <p:cTn id="74" fill="hold">
                            <p:stCondLst>
                              <p:cond delay="2500"/>
                            </p:stCondLst>
                            <p:childTnLst>
                              <p:par>
                                <p:cTn id="75" presetID="2" presetClass="entr" presetSubtype="6" fill="hold" grpId="0" nodeType="afterEffect">
                                  <p:stCondLst>
                                    <p:cond delay="0"/>
                                  </p:stCondLst>
                                  <p:childTnLst>
                                    <p:set>
                                      <p:cBhvr>
                                        <p:cTn id="76" dur="1" fill="hold">
                                          <p:stCondLst>
                                            <p:cond delay="0"/>
                                          </p:stCondLst>
                                        </p:cTn>
                                        <p:tgtEl>
                                          <p:spTgt spid="27652">
                                            <p:txEl>
                                              <p:pRg st="4" end="4"/>
                                            </p:txEl>
                                          </p:spTgt>
                                        </p:tgtEl>
                                        <p:attrNameLst>
                                          <p:attrName>style.visibility</p:attrName>
                                        </p:attrNameLst>
                                      </p:cBhvr>
                                      <p:to>
                                        <p:strVal val="visible"/>
                                      </p:to>
                                    </p:set>
                                    <p:anim calcmode="lin" valueType="num">
                                      <p:cBhvr additive="base">
                                        <p:cTn id="77" dur="500" fill="hold"/>
                                        <p:tgtEl>
                                          <p:spTgt spid="27652">
                                            <p:txEl>
                                              <p:pRg st="4" end="4"/>
                                            </p:txEl>
                                          </p:spTgt>
                                        </p:tgtEl>
                                        <p:attrNameLst>
                                          <p:attrName>ppt_x</p:attrName>
                                        </p:attrNameLst>
                                      </p:cBhvr>
                                      <p:tavLst>
                                        <p:tav tm="0">
                                          <p:val>
                                            <p:strVal val="1+#ppt_w/2"/>
                                          </p:val>
                                        </p:tav>
                                        <p:tav tm="100000">
                                          <p:val>
                                            <p:strVal val="#ppt_x"/>
                                          </p:val>
                                        </p:tav>
                                      </p:tavLst>
                                    </p:anim>
                                    <p:anim calcmode="lin" valueType="num">
                                      <p:cBhvr additive="base">
                                        <p:cTn id="78" dur="500" fill="hold"/>
                                        <p:tgtEl>
                                          <p:spTgt spid="27652">
                                            <p:txEl>
                                              <p:pRg st="4" end="4"/>
                                            </p:txEl>
                                          </p:spTgt>
                                        </p:tgtEl>
                                        <p:attrNameLst>
                                          <p:attrName>ppt_y</p:attrName>
                                        </p:attrNameLst>
                                      </p:cBhvr>
                                      <p:tavLst>
                                        <p:tav tm="0">
                                          <p:val>
                                            <p:strVal val="1+#ppt_h/2"/>
                                          </p:val>
                                        </p:tav>
                                        <p:tav tm="100000">
                                          <p:val>
                                            <p:strVal val="#ppt_y"/>
                                          </p:val>
                                        </p:tav>
                                      </p:tavLst>
                                    </p:anim>
                                  </p:childTnLst>
                                </p:cTn>
                              </p:par>
                            </p:childTnLst>
                          </p:cTn>
                        </p:par>
                        <p:par>
                          <p:cTn id="79" fill="hold">
                            <p:stCondLst>
                              <p:cond delay="3000"/>
                            </p:stCondLst>
                            <p:childTnLst>
                              <p:par>
                                <p:cTn id="80" presetID="2" presetClass="entr" presetSubtype="6" fill="hold" grpId="0" nodeType="afterEffect">
                                  <p:stCondLst>
                                    <p:cond delay="0"/>
                                  </p:stCondLst>
                                  <p:childTnLst>
                                    <p:set>
                                      <p:cBhvr>
                                        <p:cTn id="81" dur="1" fill="hold">
                                          <p:stCondLst>
                                            <p:cond delay="0"/>
                                          </p:stCondLst>
                                        </p:cTn>
                                        <p:tgtEl>
                                          <p:spTgt spid="27652">
                                            <p:txEl>
                                              <p:pRg st="5" end="5"/>
                                            </p:txEl>
                                          </p:spTgt>
                                        </p:tgtEl>
                                        <p:attrNameLst>
                                          <p:attrName>style.visibility</p:attrName>
                                        </p:attrNameLst>
                                      </p:cBhvr>
                                      <p:to>
                                        <p:strVal val="visible"/>
                                      </p:to>
                                    </p:set>
                                    <p:anim calcmode="lin" valueType="num">
                                      <p:cBhvr additive="base">
                                        <p:cTn id="82" dur="500" fill="hold"/>
                                        <p:tgtEl>
                                          <p:spTgt spid="27652">
                                            <p:txEl>
                                              <p:pRg st="5" end="5"/>
                                            </p:txEl>
                                          </p:spTgt>
                                        </p:tgtEl>
                                        <p:attrNameLst>
                                          <p:attrName>ppt_x</p:attrName>
                                        </p:attrNameLst>
                                      </p:cBhvr>
                                      <p:tavLst>
                                        <p:tav tm="0">
                                          <p:val>
                                            <p:strVal val="1+#ppt_w/2"/>
                                          </p:val>
                                        </p:tav>
                                        <p:tav tm="100000">
                                          <p:val>
                                            <p:strVal val="#ppt_x"/>
                                          </p:val>
                                        </p:tav>
                                      </p:tavLst>
                                    </p:anim>
                                    <p:anim calcmode="lin" valueType="num">
                                      <p:cBhvr additive="base">
                                        <p:cTn id="83" dur="500" fill="hold"/>
                                        <p:tgtEl>
                                          <p:spTgt spid="27652">
                                            <p:txEl>
                                              <p:pRg st="5" end="5"/>
                                            </p:txEl>
                                          </p:spTgt>
                                        </p:tgtEl>
                                        <p:attrNameLst>
                                          <p:attrName>ppt_y</p:attrName>
                                        </p:attrNameLst>
                                      </p:cBhvr>
                                      <p:tavLst>
                                        <p:tav tm="0">
                                          <p:val>
                                            <p:strVal val="1+#ppt_h/2"/>
                                          </p:val>
                                        </p:tav>
                                        <p:tav tm="100000">
                                          <p:val>
                                            <p:strVal val="#ppt_y"/>
                                          </p:val>
                                        </p:tav>
                                      </p:tavLst>
                                    </p:anim>
                                  </p:childTnLst>
                                </p:cTn>
                              </p:par>
                            </p:childTnLst>
                          </p:cTn>
                        </p:par>
                        <p:par>
                          <p:cTn id="84" fill="hold">
                            <p:stCondLst>
                              <p:cond delay="3500"/>
                            </p:stCondLst>
                            <p:childTnLst>
                              <p:par>
                                <p:cTn id="85" presetID="2" presetClass="entr" presetSubtype="6" fill="hold" grpId="0" nodeType="afterEffect">
                                  <p:stCondLst>
                                    <p:cond delay="0"/>
                                  </p:stCondLst>
                                  <p:childTnLst>
                                    <p:set>
                                      <p:cBhvr>
                                        <p:cTn id="86" dur="1" fill="hold">
                                          <p:stCondLst>
                                            <p:cond delay="0"/>
                                          </p:stCondLst>
                                        </p:cTn>
                                        <p:tgtEl>
                                          <p:spTgt spid="27652">
                                            <p:txEl>
                                              <p:pRg st="6" end="6"/>
                                            </p:txEl>
                                          </p:spTgt>
                                        </p:tgtEl>
                                        <p:attrNameLst>
                                          <p:attrName>style.visibility</p:attrName>
                                        </p:attrNameLst>
                                      </p:cBhvr>
                                      <p:to>
                                        <p:strVal val="visible"/>
                                      </p:to>
                                    </p:set>
                                    <p:anim calcmode="lin" valueType="num">
                                      <p:cBhvr additive="base">
                                        <p:cTn id="87" dur="500" fill="hold"/>
                                        <p:tgtEl>
                                          <p:spTgt spid="27652">
                                            <p:txEl>
                                              <p:pRg st="6" end="6"/>
                                            </p:txEl>
                                          </p:spTgt>
                                        </p:tgtEl>
                                        <p:attrNameLst>
                                          <p:attrName>ppt_x</p:attrName>
                                        </p:attrNameLst>
                                      </p:cBhvr>
                                      <p:tavLst>
                                        <p:tav tm="0">
                                          <p:val>
                                            <p:strVal val="1+#ppt_w/2"/>
                                          </p:val>
                                        </p:tav>
                                        <p:tav tm="100000">
                                          <p:val>
                                            <p:strVal val="#ppt_x"/>
                                          </p:val>
                                        </p:tav>
                                      </p:tavLst>
                                    </p:anim>
                                    <p:anim calcmode="lin" valueType="num">
                                      <p:cBhvr additive="base">
                                        <p:cTn id="88" dur="500" fill="hold"/>
                                        <p:tgtEl>
                                          <p:spTgt spid="27652">
                                            <p:txEl>
                                              <p:pRg st="6" end="6"/>
                                            </p:txEl>
                                          </p:spTgt>
                                        </p:tgtEl>
                                        <p:attrNameLst>
                                          <p:attrName>ppt_y</p:attrName>
                                        </p:attrNameLst>
                                      </p:cBhvr>
                                      <p:tavLst>
                                        <p:tav tm="0">
                                          <p:val>
                                            <p:strVal val="1+#ppt_h/2"/>
                                          </p:val>
                                        </p:tav>
                                        <p:tav tm="100000">
                                          <p:val>
                                            <p:strVal val="#ppt_y"/>
                                          </p:val>
                                        </p:tav>
                                      </p:tavLst>
                                    </p:anim>
                                  </p:childTnLst>
                                </p:cTn>
                              </p:par>
                            </p:childTnLst>
                          </p:cTn>
                        </p:par>
                        <p:par>
                          <p:cTn id="89" fill="hold">
                            <p:stCondLst>
                              <p:cond delay="4000"/>
                            </p:stCondLst>
                            <p:childTnLst>
                              <p:par>
                                <p:cTn id="90" presetID="2" presetClass="entr" presetSubtype="6" fill="hold" grpId="0" nodeType="afterEffect">
                                  <p:stCondLst>
                                    <p:cond delay="0"/>
                                  </p:stCondLst>
                                  <p:childTnLst>
                                    <p:set>
                                      <p:cBhvr>
                                        <p:cTn id="91" dur="1" fill="hold">
                                          <p:stCondLst>
                                            <p:cond delay="0"/>
                                          </p:stCondLst>
                                        </p:cTn>
                                        <p:tgtEl>
                                          <p:spTgt spid="27652">
                                            <p:txEl>
                                              <p:pRg st="7" end="7"/>
                                            </p:txEl>
                                          </p:spTgt>
                                        </p:tgtEl>
                                        <p:attrNameLst>
                                          <p:attrName>style.visibility</p:attrName>
                                        </p:attrNameLst>
                                      </p:cBhvr>
                                      <p:to>
                                        <p:strVal val="visible"/>
                                      </p:to>
                                    </p:set>
                                    <p:anim calcmode="lin" valueType="num">
                                      <p:cBhvr additive="base">
                                        <p:cTn id="92" dur="500" fill="hold"/>
                                        <p:tgtEl>
                                          <p:spTgt spid="27652">
                                            <p:txEl>
                                              <p:pRg st="7" end="7"/>
                                            </p:txEl>
                                          </p:spTgt>
                                        </p:tgtEl>
                                        <p:attrNameLst>
                                          <p:attrName>ppt_x</p:attrName>
                                        </p:attrNameLst>
                                      </p:cBhvr>
                                      <p:tavLst>
                                        <p:tav tm="0">
                                          <p:val>
                                            <p:strVal val="1+#ppt_w/2"/>
                                          </p:val>
                                        </p:tav>
                                        <p:tav tm="100000">
                                          <p:val>
                                            <p:strVal val="#ppt_x"/>
                                          </p:val>
                                        </p:tav>
                                      </p:tavLst>
                                    </p:anim>
                                    <p:anim calcmode="lin" valueType="num">
                                      <p:cBhvr additive="base">
                                        <p:cTn id="93" dur="500" fill="hold"/>
                                        <p:tgtEl>
                                          <p:spTgt spid="2765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autoUpdateAnimBg="0"/>
      <p:bldP spid="27651" grpId="0" build="p" autoUpdateAnimBg="0" advAuto="0"/>
      <p:bldP spid="27652" grpId="0" build="p" autoUpdateAnimBg="0" advAuto="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Slide Number Placeholder 6"/>
          <p:cNvSpPr>
            <a:spLocks noGrp="1"/>
          </p:cNvSpPr>
          <p:nvPr>
            <p:ph type="sldNum" sz="quarter" idx="12"/>
          </p:nvPr>
        </p:nvSpPr>
        <p:spPr/>
        <p:txBody>
          <a:bodyPr/>
          <a:lstStyle/>
          <a:p>
            <a:pPr>
              <a:defRPr/>
            </a:pPr>
            <a:fld id="{D64E05BE-2DAA-4ABE-AF00-01E293C3649C}" type="slidenum">
              <a:rPr lang="en-US"/>
              <a:pPr>
                <a:defRPr/>
              </a:pPr>
              <a:t>29</a:t>
            </a:fld>
            <a:endParaRPr lang="en-US"/>
          </a:p>
        </p:txBody>
      </p:sp>
      <p:sp>
        <p:nvSpPr>
          <p:cNvPr id="26626" name="Rectangle 2"/>
          <p:cNvSpPr>
            <a:spLocks noGrp="1" noChangeArrowheads="1"/>
          </p:cNvSpPr>
          <p:nvPr>
            <p:ph type="title"/>
          </p:nvPr>
        </p:nvSpPr>
        <p:spPr>
          <a:xfrm>
            <a:off x="685800" y="350838"/>
            <a:ext cx="7772400" cy="941387"/>
          </a:xfrm>
        </p:spPr>
        <p:txBody>
          <a:bodyPr/>
          <a:lstStyle/>
          <a:p>
            <a:pPr eaLnBrk="1" hangingPunct="1">
              <a:defRPr/>
            </a:pPr>
            <a:r>
              <a:rPr lang="en-US" sz="3200" b="1" smtClean="0"/>
              <a:t>THE PROS &amp; CONs</a:t>
            </a:r>
            <a:br>
              <a:rPr lang="en-US" sz="3200" b="1" smtClean="0"/>
            </a:br>
            <a:r>
              <a:rPr lang="en-US" sz="3200" b="1" smtClean="0"/>
              <a:t>Qualitative methods</a:t>
            </a:r>
            <a:br>
              <a:rPr lang="en-US" sz="3200" b="1" smtClean="0"/>
            </a:br>
            <a:r>
              <a:rPr lang="en-US" sz="1800" b="1" i="1" smtClean="0"/>
              <a:t>(Scrimshaw,1990; Marshall, 1997)</a:t>
            </a:r>
            <a:endParaRPr lang="en-US" smtClean="0"/>
          </a:p>
        </p:txBody>
      </p:sp>
      <p:sp>
        <p:nvSpPr>
          <p:cNvPr id="26627" name="Rectangle 3"/>
          <p:cNvSpPr>
            <a:spLocks noGrp="1" noChangeArrowheads="1"/>
          </p:cNvSpPr>
          <p:nvPr>
            <p:ph type="body" sz="half" idx="1"/>
          </p:nvPr>
        </p:nvSpPr>
        <p:spPr>
          <a:xfrm>
            <a:off x="381000" y="2133600"/>
            <a:ext cx="3810000" cy="4114800"/>
          </a:xfrm>
        </p:spPr>
        <p:txBody>
          <a:bodyPr/>
          <a:lstStyle/>
          <a:p>
            <a:pPr eaLnBrk="1" hangingPunct="1">
              <a:defRPr/>
            </a:pPr>
            <a:r>
              <a:rPr lang="en-US" sz="2400" b="1" smtClean="0"/>
              <a:t>Attitudes can be revealed</a:t>
            </a:r>
          </a:p>
          <a:p>
            <a:pPr eaLnBrk="1" hangingPunct="1">
              <a:defRPr/>
            </a:pPr>
            <a:r>
              <a:rPr lang="en-US" sz="2400" b="1" smtClean="0"/>
              <a:t>observation possible</a:t>
            </a:r>
          </a:p>
          <a:p>
            <a:pPr eaLnBrk="1" hangingPunct="1">
              <a:defRPr/>
            </a:pPr>
            <a:r>
              <a:rPr lang="en-US" sz="2400" b="1" smtClean="0"/>
              <a:t>open-ended sensitive topics can be explored</a:t>
            </a:r>
          </a:p>
          <a:p>
            <a:pPr eaLnBrk="1" hangingPunct="1">
              <a:defRPr/>
            </a:pPr>
            <a:r>
              <a:rPr lang="en-US" sz="2400" b="1" smtClean="0"/>
              <a:t>findings are often relevant and applicable</a:t>
            </a:r>
          </a:p>
          <a:p>
            <a:pPr eaLnBrk="1" hangingPunct="1">
              <a:defRPr/>
            </a:pPr>
            <a:r>
              <a:rPr lang="en-US" sz="2400" b="1" smtClean="0"/>
              <a:t>possible to identify real behaviour</a:t>
            </a:r>
          </a:p>
          <a:p>
            <a:pPr eaLnBrk="1" hangingPunct="1">
              <a:defRPr/>
            </a:pPr>
            <a:r>
              <a:rPr lang="en-GB" sz="2400" b="1" smtClean="0"/>
              <a:t>validity</a:t>
            </a:r>
            <a:endParaRPr lang="en-US" sz="2400" b="1" smtClean="0"/>
          </a:p>
        </p:txBody>
      </p:sp>
      <p:sp>
        <p:nvSpPr>
          <p:cNvPr id="26628" name="Rectangle 4"/>
          <p:cNvSpPr>
            <a:spLocks noGrp="1" noChangeArrowheads="1"/>
          </p:cNvSpPr>
          <p:nvPr>
            <p:ph type="body" sz="half" idx="2"/>
          </p:nvPr>
        </p:nvSpPr>
        <p:spPr>
          <a:xfrm>
            <a:off x="4876800" y="1981200"/>
            <a:ext cx="3810000" cy="4114800"/>
          </a:xfrm>
        </p:spPr>
        <p:txBody>
          <a:bodyPr/>
          <a:lstStyle/>
          <a:p>
            <a:pPr eaLnBrk="1" hangingPunct="1">
              <a:defRPr/>
            </a:pPr>
            <a:r>
              <a:rPr lang="en-US" sz="2400" b="1" smtClean="0"/>
              <a:t>Random sampling not possible</a:t>
            </a:r>
          </a:p>
          <a:p>
            <a:pPr eaLnBrk="1" hangingPunct="1">
              <a:defRPr/>
            </a:pPr>
            <a:r>
              <a:rPr lang="en-US" sz="2400" b="1" smtClean="0"/>
              <a:t>little statistical testing of data</a:t>
            </a:r>
          </a:p>
          <a:p>
            <a:pPr eaLnBrk="1" hangingPunct="1">
              <a:defRPr/>
            </a:pPr>
            <a:r>
              <a:rPr lang="en-US" sz="2400" b="1" smtClean="0"/>
              <a:t>problems in data interpretation and reliability</a:t>
            </a:r>
          </a:p>
          <a:p>
            <a:pPr eaLnBrk="1" hangingPunct="1">
              <a:defRPr/>
            </a:pPr>
            <a:r>
              <a:rPr lang="en-US" sz="2400" b="1" smtClean="0"/>
              <a:t>small survey samples</a:t>
            </a:r>
          </a:p>
          <a:p>
            <a:pPr eaLnBrk="1" hangingPunct="1">
              <a:defRPr/>
            </a:pPr>
            <a:r>
              <a:rPr lang="en-US" sz="2400" b="1" smtClean="0"/>
              <a:t>Very time consuming</a:t>
            </a:r>
          </a:p>
          <a:p>
            <a:pPr eaLnBrk="1" hangingPunct="1">
              <a:defRPr/>
            </a:pPr>
            <a:r>
              <a:rPr lang="en-US" sz="2400" b="1" smtClean="0"/>
              <a:t>difficult to replicate study</a:t>
            </a:r>
          </a:p>
          <a:p>
            <a:pPr eaLnBrk="1" hangingPunct="1">
              <a:defRPr/>
            </a:pPr>
            <a:r>
              <a:rPr lang="en-US" sz="2400" b="1" smtClean="0"/>
              <a:t>open to bias</a:t>
            </a:r>
          </a:p>
        </p:txBody>
      </p:sp>
      <p:pic>
        <p:nvPicPr>
          <p:cNvPr id="26629" name="Picture 5" descr="good"/>
          <p:cNvPicPr>
            <a:picLocks noChangeAspect="1" noChangeArrowheads="1"/>
          </p:cNvPicPr>
          <p:nvPr/>
        </p:nvPicPr>
        <p:blipFill>
          <a:blip r:embed="rId2"/>
          <a:srcRect/>
          <a:stretch>
            <a:fillRect/>
          </a:stretch>
        </p:blipFill>
        <p:spPr bwMode="auto">
          <a:xfrm>
            <a:off x="990600" y="1219200"/>
            <a:ext cx="685800" cy="685800"/>
          </a:xfrm>
          <a:prstGeom prst="rect">
            <a:avLst/>
          </a:prstGeom>
          <a:noFill/>
          <a:ln w="9525">
            <a:noFill/>
            <a:miter lim="800000"/>
            <a:headEnd/>
            <a:tailEnd/>
          </a:ln>
        </p:spPr>
      </p:pic>
      <p:pic>
        <p:nvPicPr>
          <p:cNvPr id="26630" name="Picture 6" descr="poor"/>
          <p:cNvPicPr>
            <a:picLocks noChangeAspect="1" noChangeArrowheads="1"/>
          </p:cNvPicPr>
          <p:nvPr/>
        </p:nvPicPr>
        <p:blipFill>
          <a:blip r:embed="rId3"/>
          <a:srcRect/>
          <a:stretch>
            <a:fillRect/>
          </a:stretch>
        </p:blipFill>
        <p:spPr bwMode="auto">
          <a:xfrm>
            <a:off x="7162800" y="1295400"/>
            <a:ext cx="685800" cy="6858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6626"/>
                                        </p:tgtEl>
                                        <p:attrNameLst>
                                          <p:attrName>style.visibility</p:attrName>
                                        </p:attrNameLst>
                                      </p:cBhvr>
                                      <p:to>
                                        <p:strVal val="visible"/>
                                      </p:to>
                                    </p:set>
                                    <p:anim calcmode="lin" valueType="num">
                                      <p:cBhvr additive="base">
                                        <p:cTn id="7" dur="500" fill="hold"/>
                                        <p:tgtEl>
                                          <p:spTgt spid="26626"/>
                                        </p:tgtEl>
                                        <p:attrNameLst>
                                          <p:attrName>ppt_x</p:attrName>
                                        </p:attrNameLst>
                                      </p:cBhvr>
                                      <p:tavLst>
                                        <p:tav tm="0">
                                          <p:val>
                                            <p:strVal val="#ppt_x"/>
                                          </p:val>
                                        </p:tav>
                                        <p:tav tm="100000">
                                          <p:val>
                                            <p:strVal val="#ppt_x"/>
                                          </p:val>
                                        </p:tav>
                                      </p:tavLst>
                                    </p:anim>
                                    <p:anim calcmode="lin" valueType="num">
                                      <p:cBhvr additive="base">
                                        <p:cTn id="8" dur="500" fill="hold"/>
                                        <p:tgtEl>
                                          <p:spTgt spid="266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6629"/>
                                        </p:tgtEl>
                                        <p:attrNameLst>
                                          <p:attrName>style.visibility</p:attrName>
                                        </p:attrNameLst>
                                      </p:cBhvr>
                                      <p:to>
                                        <p:strVal val="visible"/>
                                      </p:to>
                                    </p:set>
                                    <p:anim calcmode="lin" valueType="num">
                                      <p:cBhvr additive="base">
                                        <p:cTn id="13" dur="500" fill="hold"/>
                                        <p:tgtEl>
                                          <p:spTgt spid="26629"/>
                                        </p:tgtEl>
                                        <p:attrNameLst>
                                          <p:attrName>ppt_x</p:attrName>
                                        </p:attrNameLst>
                                      </p:cBhvr>
                                      <p:tavLst>
                                        <p:tav tm="0">
                                          <p:val>
                                            <p:strVal val="0-#ppt_w/2"/>
                                          </p:val>
                                        </p:tav>
                                        <p:tav tm="100000">
                                          <p:val>
                                            <p:strVal val="#ppt_x"/>
                                          </p:val>
                                        </p:tav>
                                      </p:tavLst>
                                    </p:anim>
                                    <p:anim calcmode="lin" valueType="num">
                                      <p:cBhvr additive="base">
                                        <p:cTn id="14" dur="500" fill="hold"/>
                                        <p:tgtEl>
                                          <p:spTgt spid="26629"/>
                                        </p:tgtEl>
                                        <p:attrNameLst>
                                          <p:attrName>ppt_y</p:attrName>
                                        </p:attrNameLst>
                                      </p:cBhvr>
                                      <p:tavLst>
                                        <p:tav tm="0">
                                          <p:val>
                                            <p:strVal val="#ppt_y"/>
                                          </p:val>
                                        </p:tav>
                                        <p:tav tm="100000">
                                          <p:val>
                                            <p:strVal val="#ppt_y"/>
                                          </p:val>
                                        </p:tav>
                                      </p:tavLst>
                                    </p:anim>
                                  </p:childTnLst>
                                </p:cTn>
                              </p:par>
                            </p:childTnLst>
                          </p:cTn>
                        </p:par>
                        <p:par>
                          <p:cTn id="15" fill="hold">
                            <p:stCondLst>
                              <p:cond delay="500"/>
                            </p:stCondLst>
                            <p:childTnLst>
                              <p:par>
                                <p:cTn id="16" presetID="2" presetClass="entr" presetSubtype="12" fill="hold" grpId="0" nodeType="afterEffect">
                                  <p:stCondLst>
                                    <p:cond delay="0"/>
                                  </p:stCondLst>
                                  <p:childTnLst>
                                    <p:set>
                                      <p:cBhvr>
                                        <p:cTn id="17" dur="1" fill="hold">
                                          <p:stCondLst>
                                            <p:cond delay="0"/>
                                          </p:stCondLst>
                                        </p:cTn>
                                        <p:tgtEl>
                                          <p:spTgt spid="26627">
                                            <p:txEl>
                                              <p:pRg st="0" end="0"/>
                                            </p:txEl>
                                          </p:spTgt>
                                        </p:tgtEl>
                                        <p:attrNameLst>
                                          <p:attrName>style.visibility</p:attrName>
                                        </p:attrNameLst>
                                      </p:cBhvr>
                                      <p:to>
                                        <p:strVal val="visible"/>
                                      </p:to>
                                    </p:set>
                                    <p:anim calcmode="lin" valueType="num">
                                      <p:cBhvr additive="base">
                                        <p:cTn id="18" dur="500" fill="hold"/>
                                        <p:tgtEl>
                                          <p:spTgt spid="26627">
                                            <p:txEl>
                                              <p:pRg st="0" end="0"/>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6627">
                                            <p:txEl>
                                              <p:pRg st="0" end="0"/>
                                            </p:txEl>
                                          </p:spTgt>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2" presetClass="entr" presetSubtype="12" fill="hold" grpId="0" nodeType="afterEffect">
                                  <p:stCondLst>
                                    <p:cond delay="0"/>
                                  </p:stCondLst>
                                  <p:childTnLst>
                                    <p:set>
                                      <p:cBhvr>
                                        <p:cTn id="22" dur="1" fill="hold">
                                          <p:stCondLst>
                                            <p:cond delay="0"/>
                                          </p:stCondLst>
                                        </p:cTn>
                                        <p:tgtEl>
                                          <p:spTgt spid="26627">
                                            <p:txEl>
                                              <p:pRg st="1" end="1"/>
                                            </p:txEl>
                                          </p:spTgt>
                                        </p:tgtEl>
                                        <p:attrNameLst>
                                          <p:attrName>style.visibility</p:attrName>
                                        </p:attrNameLst>
                                      </p:cBhvr>
                                      <p:to>
                                        <p:strVal val="visible"/>
                                      </p:to>
                                    </p:set>
                                    <p:anim calcmode="lin" valueType="num">
                                      <p:cBhvr additive="base">
                                        <p:cTn id="23" dur="500" fill="hold"/>
                                        <p:tgtEl>
                                          <p:spTgt spid="26627">
                                            <p:txEl>
                                              <p:pRg st="1" end="1"/>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6627">
                                            <p:txEl>
                                              <p:pRg st="1" end="1"/>
                                            </p:txEl>
                                          </p:spTgt>
                                        </p:tgtEl>
                                        <p:attrNameLst>
                                          <p:attrName>ppt_y</p:attrName>
                                        </p:attrNameLst>
                                      </p:cBhvr>
                                      <p:tavLst>
                                        <p:tav tm="0">
                                          <p:val>
                                            <p:strVal val="1+#ppt_h/2"/>
                                          </p:val>
                                        </p:tav>
                                        <p:tav tm="100000">
                                          <p:val>
                                            <p:strVal val="#ppt_y"/>
                                          </p:val>
                                        </p:tav>
                                      </p:tavLst>
                                    </p:anim>
                                  </p:childTnLst>
                                </p:cTn>
                              </p:par>
                            </p:childTnLst>
                          </p:cTn>
                        </p:par>
                        <p:par>
                          <p:cTn id="25" fill="hold">
                            <p:stCondLst>
                              <p:cond delay="1500"/>
                            </p:stCondLst>
                            <p:childTnLst>
                              <p:par>
                                <p:cTn id="26" presetID="2" presetClass="entr" presetSubtype="12" fill="hold" grpId="0" nodeType="afterEffect">
                                  <p:stCondLst>
                                    <p:cond delay="0"/>
                                  </p:stCondLst>
                                  <p:childTnLst>
                                    <p:set>
                                      <p:cBhvr>
                                        <p:cTn id="27" dur="1" fill="hold">
                                          <p:stCondLst>
                                            <p:cond delay="0"/>
                                          </p:stCondLst>
                                        </p:cTn>
                                        <p:tgtEl>
                                          <p:spTgt spid="26627">
                                            <p:txEl>
                                              <p:pRg st="2" end="2"/>
                                            </p:txEl>
                                          </p:spTgt>
                                        </p:tgtEl>
                                        <p:attrNameLst>
                                          <p:attrName>style.visibility</p:attrName>
                                        </p:attrNameLst>
                                      </p:cBhvr>
                                      <p:to>
                                        <p:strVal val="visible"/>
                                      </p:to>
                                    </p:set>
                                    <p:anim calcmode="lin" valueType="num">
                                      <p:cBhvr additive="base">
                                        <p:cTn id="28" dur="500" fill="hold"/>
                                        <p:tgtEl>
                                          <p:spTgt spid="26627">
                                            <p:txEl>
                                              <p:pRg st="2" end="2"/>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par>
                          <p:cTn id="30" fill="hold">
                            <p:stCondLst>
                              <p:cond delay="2000"/>
                            </p:stCondLst>
                            <p:childTnLst>
                              <p:par>
                                <p:cTn id="31" presetID="2" presetClass="entr" presetSubtype="12" fill="hold" grpId="0" nodeType="afterEffect">
                                  <p:stCondLst>
                                    <p:cond delay="0"/>
                                  </p:stCondLst>
                                  <p:childTnLst>
                                    <p:set>
                                      <p:cBhvr>
                                        <p:cTn id="32" dur="1" fill="hold">
                                          <p:stCondLst>
                                            <p:cond delay="0"/>
                                          </p:stCondLst>
                                        </p:cTn>
                                        <p:tgtEl>
                                          <p:spTgt spid="26627">
                                            <p:txEl>
                                              <p:pRg st="3" end="3"/>
                                            </p:txEl>
                                          </p:spTgt>
                                        </p:tgtEl>
                                        <p:attrNameLst>
                                          <p:attrName>style.visibility</p:attrName>
                                        </p:attrNameLst>
                                      </p:cBhvr>
                                      <p:to>
                                        <p:strVal val="visible"/>
                                      </p:to>
                                    </p:set>
                                    <p:anim calcmode="lin" valueType="num">
                                      <p:cBhvr additive="base">
                                        <p:cTn id="33" dur="500" fill="hold"/>
                                        <p:tgtEl>
                                          <p:spTgt spid="26627">
                                            <p:txEl>
                                              <p:pRg st="3" end="3"/>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par>
                          <p:cTn id="35" fill="hold">
                            <p:stCondLst>
                              <p:cond delay="2500"/>
                            </p:stCondLst>
                            <p:childTnLst>
                              <p:par>
                                <p:cTn id="36" presetID="2" presetClass="entr" presetSubtype="12" fill="hold" grpId="0" nodeType="afterEffect">
                                  <p:stCondLst>
                                    <p:cond delay="0"/>
                                  </p:stCondLst>
                                  <p:childTnLst>
                                    <p:set>
                                      <p:cBhvr>
                                        <p:cTn id="37" dur="1" fill="hold">
                                          <p:stCondLst>
                                            <p:cond delay="0"/>
                                          </p:stCondLst>
                                        </p:cTn>
                                        <p:tgtEl>
                                          <p:spTgt spid="26627">
                                            <p:txEl>
                                              <p:pRg st="4" end="4"/>
                                            </p:txEl>
                                          </p:spTgt>
                                        </p:tgtEl>
                                        <p:attrNameLst>
                                          <p:attrName>style.visibility</p:attrName>
                                        </p:attrNameLst>
                                      </p:cBhvr>
                                      <p:to>
                                        <p:strVal val="visible"/>
                                      </p:to>
                                    </p:set>
                                    <p:anim calcmode="lin" valueType="num">
                                      <p:cBhvr additive="base">
                                        <p:cTn id="38" dur="500" fill="hold"/>
                                        <p:tgtEl>
                                          <p:spTgt spid="26627">
                                            <p:txEl>
                                              <p:pRg st="4" end="4"/>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26627">
                                            <p:txEl>
                                              <p:pRg st="4" end="4"/>
                                            </p:txEl>
                                          </p:spTgt>
                                        </p:tgtEl>
                                        <p:attrNameLst>
                                          <p:attrName>ppt_y</p:attrName>
                                        </p:attrNameLst>
                                      </p:cBhvr>
                                      <p:tavLst>
                                        <p:tav tm="0">
                                          <p:val>
                                            <p:strVal val="1+#ppt_h/2"/>
                                          </p:val>
                                        </p:tav>
                                        <p:tav tm="100000">
                                          <p:val>
                                            <p:strVal val="#ppt_y"/>
                                          </p:val>
                                        </p:tav>
                                      </p:tavLst>
                                    </p:anim>
                                  </p:childTnLst>
                                </p:cTn>
                              </p:par>
                            </p:childTnLst>
                          </p:cTn>
                        </p:par>
                        <p:par>
                          <p:cTn id="40" fill="hold">
                            <p:stCondLst>
                              <p:cond delay="3000"/>
                            </p:stCondLst>
                            <p:childTnLst>
                              <p:par>
                                <p:cTn id="41" presetID="2" presetClass="entr" presetSubtype="12" fill="hold" grpId="0" nodeType="afterEffect">
                                  <p:stCondLst>
                                    <p:cond delay="0"/>
                                  </p:stCondLst>
                                  <p:childTnLst>
                                    <p:set>
                                      <p:cBhvr>
                                        <p:cTn id="42" dur="1" fill="hold">
                                          <p:stCondLst>
                                            <p:cond delay="0"/>
                                          </p:stCondLst>
                                        </p:cTn>
                                        <p:tgtEl>
                                          <p:spTgt spid="26627">
                                            <p:txEl>
                                              <p:pRg st="5" end="5"/>
                                            </p:txEl>
                                          </p:spTgt>
                                        </p:tgtEl>
                                        <p:attrNameLst>
                                          <p:attrName>style.visibility</p:attrName>
                                        </p:attrNameLst>
                                      </p:cBhvr>
                                      <p:to>
                                        <p:strVal val="visible"/>
                                      </p:to>
                                    </p:set>
                                    <p:anim calcmode="lin" valueType="num">
                                      <p:cBhvr additive="base">
                                        <p:cTn id="43" dur="500" fill="hold"/>
                                        <p:tgtEl>
                                          <p:spTgt spid="26627">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662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26630"/>
                                        </p:tgtEl>
                                        <p:attrNameLst>
                                          <p:attrName>style.visibility</p:attrName>
                                        </p:attrNameLst>
                                      </p:cBhvr>
                                      <p:to>
                                        <p:strVal val="visible"/>
                                      </p:to>
                                    </p:set>
                                    <p:anim calcmode="lin" valueType="num">
                                      <p:cBhvr additive="base">
                                        <p:cTn id="49" dur="500" fill="hold"/>
                                        <p:tgtEl>
                                          <p:spTgt spid="26630"/>
                                        </p:tgtEl>
                                        <p:attrNameLst>
                                          <p:attrName>ppt_x</p:attrName>
                                        </p:attrNameLst>
                                      </p:cBhvr>
                                      <p:tavLst>
                                        <p:tav tm="0">
                                          <p:val>
                                            <p:strVal val="0-#ppt_w/2"/>
                                          </p:val>
                                        </p:tav>
                                        <p:tav tm="100000">
                                          <p:val>
                                            <p:strVal val="#ppt_x"/>
                                          </p:val>
                                        </p:tav>
                                      </p:tavLst>
                                    </p:anim>
                                    <p:anim calcmode="lin" valueType="num">
                                      <p:cBhvr additive="base">
                                        <p:cTn id="50" dur="500" fill="hold"/>
                                        <p:tgtEl>
                                          <p:spTgt spid="26630"/>
                                        </p:tgtEl>
                                        <p:attrNameLst>
                                          <p:attrName>ppt_y</p:attrName>
                                        </p:attrNameLst>
                                      </p:cBhvr>
                                      <p:tavLst>
                                        <p:tav tm="0">
                                          <p:val>
                                            <p:strVal val="#ppt_y"/>
                                          </p:val>
                                        </p:tav>
                                        <p:tav tm="100000">
                                          <p:val>
                                            <p:strVal val="#ppt_y"/>
                                          </p:val>
                                        </p:tav>
                                      </p:tavLst>
                                    </p:anim>
                                  </p:childTnLst>
                                </p:cTn>
                              </p:par>
                            </p:childTnLst>
                          </p:cTn>
                        </p:par>
                        <p:par>
                          <p:cTn id="51" fill="hold">
                            <p:stCondLst>
                              <p:cond delay="500"/>
                            </p:stCondLst>
                            <p:childTnLst>
                              <p:par>
                                <p:cTn id="52" presetID="2" presetClass="entr" presetSubtype="6" fill="hold" grpId="0" nodeType="afterEffect">
                                  <p:stCondLst>
                                    <p:cond delay="0"/>
                                  </p:stCondLst>
                                  <p:childTnLst>
                                    <p:set>
                                      <p:cBhvr>
                                        <p:cTn id="53" dur="1" fill="hold">
                                          <p:stCondLst>
                                            <p:cond delay="0"/>
                                          </p:stCondLst>
                                        </p:cTn>
                                        <p:tgtEl>
                                          <p:spTgt spid="26628">
                                            <p:txEl>
                                              <p:pRg st="0" end="0"/>
                                            </p:txEl>
                                          </p:spTgt>
                                        </p:tgtEl>
                                        <p:attrNameLst>
                                          <p:attrName>style.visibility</p:attrName>
                                        </p:attrNameLst>
                                      </p:cBhvr>
                                      <p:to>
                                        <p:strVal val="visible"/>
                                      </p:to>
                                    </p:set>
                                    <p:anim calcmode="lin" valueType="num">
                                      <p:cBhvr additive="base">
                                        <p:cTn id="54" dur="500" fill="hold"/>
                                        <p:tgtEl>
                                          <p:spTgt spid="26628">
                                            <p:txEl>
                                              <p:pRg st="0" end="0"/>
                                            </p:txEl>
                                          </p:spTgt>
                                        </p:tgtEl>
                                        <p:attrNameLst>
                                          <p:attrName>ppt_x</p:attrName>
                                        </p:attrNameLst>
                                      </p:cBhvr>
                                      <p:tavLst>
                                        <p:tav tm="0">
                                          <p:val>
                                            <p:strVal val="1+#ppt_w/2"/>
                                          </p:val>
                                        </p:tav>
                                        <p:tav tm="100000">
                                          <p:val>
                                            <p:strVal val="#ppt_x"/>
                                          </p:val>
                                        </p:tav>
                                      </p:tavLst>
                                    </p:anim>
                                    <p:anim calcmode="lin" valueType="num">
                                      <p:cBhvr additive="base">
                                        <p:cTn id="55" dur="500" fill="hold"/>
                                        <p:tgtEl>
                                          <p:spTgt spid="26628">
                                            <p:txEl>
                                              <p:pRg st="0" end="0"/>
                                            </p:txEl>
                                          </p:spTgt>
                                        </p:tgtEl>
                                        <p:attrNameLst>
                                          <p:attrName>ppt_y</p:attrName>
                                        </p:attrNameLst>
                                      </p:cBhvr>
                                      <p:tavLst>
                                        <p:tav tm="0">
                                          <p:val>
                                            <p:strVal val="1+#ppt_h/2"/>
                                          </p:val>
                                        </p:tav>
                                        <p:tav tm="100000">
                                          <p:val>
                                            <p:strVal val="#ppt_y"/>
                                          </p:val>
                                        </p:tav>
                                      </p:tavLst>
                                    </p:anim>
                                  </p:childTnLst>
                                </p:cTn>
                              </p:par>
                            </p:childTnLst>
                          </p:cTn>
                        </p:par>
                        <p:par>
                          <p:cTn id="56" fill="hold">
                            <p:stCondLst>
                              <p:cond delay="1000"/>
                            </p:stCondLst>
                            <p:childTnLst>
                              <p:par>
                                <p:cTn id="57" presetID="2" presetClass="entr" presetSubtype="6" fill="hold" grpId="0" nodeType="afterEffect">
                                  <p:stCondLst>
                                    <p:cond delay="0"/>
                                  </p:stCondLst>
                                  <p:childTnLst>
                                    <p:set>
                                      <p:cBhvr>
                                        <p:cTn id="58" dur="1" fill="hold">
                                          <p:stCondLst>
                                            <p:cond delay="0"/>
                                          </p:stCondLst>
                                        </p:cTn>
                                        <p:tgtEl>
                                          <p:spTgt spid="26628">
                                            <p:txEl>
                                              <p:pRg st="1" end="1"/>
                                            </p:txEl>
                                          </p:spTgt>
                                        </p:tgtEl>
                                        <p:attrNameLst>
                                          <p:attrName>style.visibility</p:attrName>
                                        </p:attrNameLst>
                                      </p:cBhvr>
                                      <p:to>
                                        <p:strVal val="visible"/>
                                      </p:to>
                                    </p:set>
                                    <p:anim calcmode="lin" valueType="num">
                                      <p:cBhvr additive="base">
                                        <p:cTn id="59" dur="500" fill="hold"/>
                                        <p:tgtEl>
                                          <p:spTgt spid="26628">
                                            <p:txEl>
                                              <p:pRg st="1" end="1"/>
                                            </p:txEl>
                                          </p:spTgt>
                                        </p:tgtEl>
                                        <p:attrNameLst>
                                          <p:attrName>ppt_x</p:attrName>
                                        </p:attrNameLst>
                                      </p:cBhvr>
                                      <p:tavLst>
                                        <p:tav tm="0">
                                          <p:val>
                                            <p:strVal val="1+#ppt_w/2"/>
                                          </p:val>
                                        </p:tav>
                                        <p:tav tm="100000">
                                          <p:val>
                                            <p:strVal val="#ppt_x"/>
                                          </p:val>
                                        </p:tav>
                                      </p:tavLst>
                                    </p:anim>
                                    <p:anim calcmode="lin" valueType="num">
                                      <p:cBhvr additive="base">
                                        <p:cTn id="60" dur="500" fill="hold"/>
                                        <p:tgtEl>
                                          <p:spTgt spid="26628">
                                            <p:txEl>
                                              <p:pRg st="1" end="1"/>
                                            </p:txEl>
                                          </p:spTgt>
                                        </p:tgtEl>
                                        <p:attrNameLst>
                                          <p:attrName>ppt_y</p:attrName>
                                        </p:attrNameLst>
                                      </p:cBhvr>
                                      <p:tavLst>
                                        <p:tav tm="0">
                                          <p:val>
                                            <p:strVal val="1+#ppt_h/2"/>
                                          </p:val>
                                        </p:tav>
                                        <p:tav tm="100000">
                                          <p:val>
                                            <p:strVal val="#ppt_y"/>
                                          </p:val>
                                        </p:tav>
                                      </p:tavLst>
                                    </p:anim>
                                  </p:childTnLst>
                                </p:cTn>
                              </p:par>
                            </p:childTnLst>
                          </p:cTn>
                        </p:par>
                        <p:par>
                          <p:cTn id="61" fill="hold">
                            <p:stCondLst>
                              <p:cond delay="1500"/>
                            </p:stCondLst>
                            <p:childTnLst>
                              <p:par>
                                <p:cTn id="62" presetID="2" presetClass="entr" presetSubtype="6" fill="hold" grpId="0" nodeType="afterEffect">
                                  <p:stCondLst>
                                    <p:cond delay="0"/>
                                  </p:stCondLst>
                                  <p:childTnLst>
                                    <p:set>
                                      <p:cBhvr>
                                        <p:cTn id="63" dur="1" fill="hold">
                                          <p:stCondLst>
                                            <p:cond delay="0"/>
                                          </p:stCondLst>
                                        </p:cTn>
                                        <p:tgtEl>
                                          <p:spTgt spid="26628">
                                            <p:txEl>
                                              <p:pRg st="2" end="2"/>
                                            </p:txEl>
                                          </p:spTgt>
                                        </p:tgtEl>
                                        <p:attrNameLst>
                                          <p:attrName>style.visibility</p:attrName>
                                        </p:attrNameLst>
                                      </p:cBhvr>
                                      <p:to>
                                        <p:strVal val="visible"/>
                                      </p:to>
                                    </p:set>
                                    <p:anim calcmode="lin" valueType="num">
                                      <p:cBhvr additive="base">
                                        <p:cTn id="64" dur="500" fill="hold"/>
                                        <p:tgtEl>
                                          <p:spTgt spid="26628">
                                            <p:txEl>
                                              <p:pRg st="2" end="2"/>
                                            </p:txEl>
                                          </p:spTgt>
                                        </p:tgtEl>
                                        <p:attrNameLst>
                                          <p:attrName>ppt_x</p:attrName>
                                        </p:attrNameLst>
                                      </p:cBhvr>
                                      <p:tavLst>
                                        <p:tav tm="0">
                                          <p:val>
                                            <p:strVal val="1+#ppt_w/2"/>
                                          </p:val>
                                        </p:tav>
                                        <p:tav tm="100000">
                                          <p:val>
                                            <p:strVal val="#ppt_x"/>
                                          </p:val>
                                        </p:tav>
                                      </p:tavLst>
                                    </p:anim>
                                    <p:anim calcmode="lin" valueType="num">
                                      <p:cBhvr additive="base">
                                        <p:cTn id="65" dur="500" fill="hold"/>
                                        <p:tgtEl>
                                          <p:spTgt spid="26628">
                                            <p:txEl>
                                              <p:pRg st="2" end="2"/>
                                            </p:txEl>
                                          </p:spTgt>
                                        </p:tgtEl>
                                        <p:attrNameLst>
                                          <p:attrName>ppt_y</p:attrName>
                                        </p:attrNameLst>
                                      </p:cBhvr>
                                      <p:tavLst>
                                        <p:tav tm="0">
                                          <p:val>
                                            <p:strVal val="1+#ppt_h/2"/>
                                          </p:val>
                                        </p:tav>
                                        <p:tav tm="100000">
                                          <p:val>
                                            <p:strVal val="#ppt_y"/>
                                          </p:val>
                                        </p:tav>
                                      </p:tavLst>
                                    </p:anim>
                                  </p:childTnLst>
                                </p:cTn>
                              </p:par>
                            </p:childTnLst>
                          </p:cTn>
                        </p:par>
                        <p:par>
                          <p:cTn id="66" fill="hold">
                            <p:stCondLst>
                              <p:cond delay="2000"/>
                            </p:stCondLst>
                            <p:childTnLst>
                              <p:par>
                                <p:cTn id="67" presetID="2" presetClass="entr" presetSubtype="6" fill="hold" grpId="0" nodeType="afterEffect">
                                  <p:stCondLst>
                                    <p:cond delay="0"/>
                                  </p:stCondLst>
                                  <p:childTnLst>
                                    <p:set>
                                      <p:cBhvr>
                                        <p:cTn id="68" dur="1" fill="hold">
                                          <p:stCondLst>
                                            <p:cond delay="0"/>
                                          </p:stCondLst>
                                        </p:cTn>
                                        <p:tgtEl>
                                          <p:spTgt spid="26628">
                                            <p:txEl>
                                              <p:pRg st="3" end="3"/>
                                            </p:txEl>
                                          </p:spTgt>
                                        </p:tgtEl>
                                        <p:attrNameLst>
                                          <p:attrName>style.visibility</p:attrName>
                                        </p:attrNameLst>
                                      </p:cBhvr>
                                      <p:to>
                                        <p:strVal val="visible"/>
                                      </p:to>
                                    </p:set>
                                    <p:anim calcmode="lin" valueType="num">
                                      <p:cBhvr additive="base">
                                        <p:cTn id="69" dur="500" fill="hold"/>
                                        <p:tgtEl>
                                          <p:spTgt spid="26628">
                                            <p:txEl>
                                              <p:pRg st="3" end="3"/>
                                            </p:txEl>
                                          </p:spTgt>
                                        </p:tgtEl>
                                        <p:attrNameLst>
                                          <p:attrName>ppt_x</p:attrName>
                                        </p:attrNameLst>
                                      </p:cBhvr>
                                      <p:tavLst>
                                        <p:tav tm="0">
                                          <p:val>
                                            <p:strVal val="1+#ppt_w/2"/>
                                          </p:val>
                                        </p:tav>
                                        <p:tav tm="100000">
                                          <p:val>
                                            <p:strVal val="#ppt_x"/>
                                          </p:val>
                                        </p:tav>
                                      </p:tavLst>
                                    </p:anim>
                                    <p:anim calcmode="lin" valueType="num">
                                      <p:cBhvr additive="base">
                                        <p:cTn id="70" dur="500" fill="hold"/>
                                        <p:tgtEl>
                                          <p:spTgt spid="26628">
                                            <p:txEl>
                                              <p:pRg st="3" end="3"/>
                                            </p:txEl>
                                          </p:spTgt>
                                        </p:tgtEl>
                                        <p:attrNameLst>
                                          <p:attrName>ppt_y</p:attrName>
                                        </p:attrNameLst>
                                      </p:cBhvr>
                                      <p:tavLst>
                                        <p:tav tm="0">
                                          <p:val>
                                            <p:strVal val="1+#ppt_h/2"/>
                                          </p:val>
                                        </p:tav>
                                        <p:tav tm="100000">
                                          <p:val>
                                            <p:strVal val="#ppt_y"/>
                                          </p:val>
                                        </p:tav>
                                      </p:tavLst>
                                    </p:anim>
                                  </p:childTnLst>
                                </p:cTn>
                              </p:par>
                            </p:childTnLst>
                          </p:cTn>
                        </p:par>
                        <p:par>
                          <p:cTn id="71" fill="hold">
                            <p:stCondLst>
                              <p:cond delay="2500"/>
                            </p:stCondLst>
                            <p:childTnLst>
                              <p:par>
                                <p:cTn id="72" presetID="2" presetClass="entr" presetSubtype="6" fill="hold" grpId="0" nodeType="afterEffect">
                                  <p:stCondLst>
                                    <p:cond delay="0"/>
                                  </p:stCondLst>
                                  <p:childTnLst>
                                    <p:set>
                                      <p:cBhvr>
                                        <p:cTn id="73" dur="1" fill="hold">
                                          <p:stCondLst>
                                            <p:cond delay="0"/>
                                          </p:stCondLst>
                                        </p:cTn>
                                        <p:tgtEl>
                                          <p:spTgt spid="26628">
                                            <p:txEl>
                                              <p:pRg st="4" end="4"/>
                                            </p:txEl>
                                          </p:spTgt>
                                        </p:tgtEl>
                                        <p:attrNameLst>
                                          <p:attrName>style.visibility</p:attrName>
                                        </p:attrNameLst>
                                      </p:cBhvr>
                                      <p:to>
                                        <p:strVal val="visible"/>
                                      </p:to>
                                    </p:set>
                                    <p:anim calcmode="lin" valueType="num">
                                      <p:cBhvr additive="base">
                                        <p:cTn id="74" dur="500" fill="hold"/>
                                        <p:tgtEl>
                                          <p:spTgt spid="26628">
                                            <p:txEl>
                                              <p:pRg st="4" end="4"/>
                                            </p:txEl>
                                          </p:spTgt>
                                        </p:tgtEl>
                                        <p:attrNameLst>
                                          <p:attrName>ppt_x</p:attrName>
                                        </p:attrNameLst>
                                      </p:cBhvr>
                                      <p:tavLst>
                                        <p:tav tm="0">
                                          <p:val>
                                            <p:strVal val="1+#ppt_w/2"/>
                                          </p:val>
                                        </p:tav>
                                        <p:tav tm="100000">
                                          <p:val>
                                            <p:strVal val="#ppt_x"/>
                                          </p:val>
                                        </p:tav>
                                      </p:tavLst>
                                    </p:anim>
                                    <p:anim calcmode="lin" valueType="num">
                                      <p:cBhvr additive="base">
                                        <p:cTn id="75" dur="500" fill="hold"/>
                                        <p:tgtEl>
                                          <p:spTgt spid="26628">
                                            <p:txEl>
                                              <p:pRg st="4" end="4"/>
                                            </p:txEl>
                                          </p:spTgt>
                                        </p:tgtEl>
                                        <p:attrNameLst>
                                          <p:attrName>ppt_y</p:attrName>
                                        </p:attrNameLst>
                                      </p:cBhvr>
                                      <p:tavLst>
                                        <p:tav tm="0">
                                          <p:val>
                                            <p:strVal val="1+#ppt_h/2"/>
                                          </p:val>
                                        </p:tav>
                                        <p:tav tm="100000">
                                          <p:val>
                                            <p:strVal val="#ppt_y"/>
                                          </p:val>
                                        </p:tav>
                                      </p:tavLst>
                                    </p:anim>
                                  </p:childTnLst>
                                </p:cTn>
                              </p:par>
                            </p:childTnLst>
                          </p:cTn>
                        </p:par>
                        <p:par>
                          <p:cTn id="76" fill="hold">
                            <p:stCondLst>
                              <p:cond delay="3000"/>
                            </p:stCondLst>
                            <p:childTnLst>
                              <p:par>
                                <p:cTn id="77" presetID="2" presetClass="entr" presetSubtype="6" fill="hold" grpId="0" nodeType="afterEffect">
                                  <p:stCondLst>
                                    <p:cond delay="0"/>
                                  </p:stCondLst>
                                  <p:childTnLst>
                                    <p:set>
                                      <p:cBhvr>
                                        <p:cTn id="78" dur="1" fill="hold">
                                          <p:stCondLst>
                                            <p:cond delay="0"/>
                                          </p:stCondLst>
                                        </p:cTn>
                                        <p:tgtEl>
                                          <p:spTgt spid="26628">
                                            <p:txEl>
                                              <p:pRg st="5" end="5"/>
                                            </p:txEl>
                                          </p:spTgt>
                                        </p:tgtEl>
                                        <p:attrNameLst>
                                          <p:attrName>style.visibility</p:attrName>
                                        </p:attrNameLst>
                                      </p:cBhvr>
                                      <p:to>
                                        <p:strVal val="visible"/>
                                      </p:to>
                                    </p:set>
                                    <p:anim calcmode="lin" valueType="num">
                                      <p:cBhvr additive="base">
                                        <p:cTn id="79" dur="500" fill="hold"/>
                                        <p:tgtEl>
                                          <p:spTgt spid="26628">
                                            <p:txEl>
                                              <p:pRg st="5" end="5"/>
                                            </p:txEl>
                                          </p:spTgt>
                                        </p:tgtEl>
                                        <p:attrNameLst>
                                          <p:attrName>ppt_x</p:attrName>
                                        </p:attrNameLst>
                                      </p:cBhvr>
                                      <p:tavLst>
                                        <p:tav tm="0">
                                          <p:val>
                                            <p:strVal val="1+#ppt_w/2"/>
                                          </p:val>
                                        </p:tav>
                                        <p:tav tm="100000">
                                          <p:val>
                                            <p:strVal val="#ppt_x"/>
                                          </p:val>
                                        </p:tav>
                                      </p:tavLst>
                                    </p:anim>
                                    <p:anim calcmode="lin" valueType="num">
                                      <p:cBhvr additive="base">
                                        <p:cTn id="80" dur="500" fill="hold"/>
                                        <p:tgtEl>
                                          <p:spTgt spid="26628">
                                            <p:txEl>
                                              <p:pRg st="5" end="5"/>
                                            </p:txEl>
                                          </p:spTgt>
                                        </p:tgtEl>
                                        <p:attrNameLst>
                                          <p:attrName>ppt_y</p:attrName>
                                        </p:attrNameLst>
                                      </p:cBhvr>
                                      <p:tavLst>
                                        <p:tav tm="0">
                                          <p:val>
                                            <p:strVal val="1+#ppt_h/2"/>
                                          </p:val>
                                        </p:tav>
                                        <p:tav tm="100000">
                                          <p:val>
                                            <p:strVal val="#ppt_y"/>
                                          </p:val>
                                        </p:tav>
                                      </p:tavLst>
                                    </p:anim>
                                  </p:childTnLst>
                                </p:cTn>
                              </p:par>
                            </p:childTnLst>
                          </p:cTn>
                        </p:par>
                        <p:par>
                          <p:cTn id="81" fill="hold">
                            <p:stCondLst>
                              <p:cond delay="3500"/>
                            </p:stCondLst>
                            <p:childTnLst>
                              <p:par>
                                <p:cTn id="82" presetID="2" presetClass="entr" presetSubtype="6" fill="hold" grpId="0" nodeType="afterEffect">
                                  <p:stCondLst>
                                    <p:cond delay="0"/>
                                  </p:stCondLst>
                                  <p:childTnLst>
                                    <p:set>
                                      <p:cBhvr>
                                        <p:cTn id="83" dur="1" fill="hold">
                                          <p:stCondLst>
                                            <p:cond delay="0"/>
                                          </p:stCondLst>
                                        </p:cTn>
                                        <p:tgtEl>
                                          <p:spTgt spid="26628">
                                            <p:txEl>
                                              <p:pRg st="6" end="6"/>
                                            </p:txEl>
                                          </p:spTgt>
                                        </p:tgtEl>
                                        <p:attrNameLst>
                                          <p:attrName>style.visibility</p:attrName>
                                        </p:attrNameLst>
                                      </p:cBhvr>
                                      <p:to>
                                        <p:strVal val="visible"/>
                                      </p:to>
                                    </p:set>
                                    <p:anim calcmode="lin" valueType="num">
                                      <p:cBhvr additive="base">
                                        <p:cTn id="84" dur="500" fill="hold"/>
                                        <p:tgtEl>
                                          <p:spTgt spid="26628">
                                            <p:txEl>
                                              <p:pRg st="6" end="6"/>
                                            </p:txEl>
                                          </p:spTgt>
                                        </p:tgtEl>
                                        <p:attrNameLst>
                                          <p:attrName>ppt_x</p:attrName>
                                        </p:attrNameLst>
                                      </p:cBhvr>
                                      <p:tavLst>
                                        <p:tav tm="0">
                                          <p:val>
                                            <p:strVal val="1+#ppt_w/2"/>
                                          </p:val>
                                        </p:tav>
                                        <p:tav tm="100000">
                                          <p:val>
                                            <p:strVal val="#ppt_x"/>
                                          </p:val>
                                        </p:tav>
                                      </p:tavLst>
                                    </p:anim>
                                    <p:anim calcmode="lin" valueType="num">
                                      <p:cBhvr additive="base">
                                        <p:cTn id="85" dur="500" fill="hold"/>
                                        <p:tgtEl>
                                          <p:spTgt spid="2662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autoUpdateAnimBg="0"/>
      <p:bldP spid="26627" grpId="0" build="p" autoUpdateAnimBg="0" advAuto="0"/>
      <p:bldP spid="26628" grpId="0" build="p" autoUpdateAnimBg="0" advAuto="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A32AAF47-2EF0-46B1-879B-5BCA04CB3C83}" type="slidenum">
              <a:rPr lang="en-US"/>
              <a:pPr>
                <a:defRPr/>
              </a:pPr>
              <a:t>30</a:t>
            </a:fld>
            <a:endParaRPr lang="en-US"/>
          </a:p>
        </p:txBody>
      </p:sp>
      <p:sp>
        <p:nvSpPr>
          <p:cNvPr id="10242" name="Rectangle 2"/>
          <p:cNvSpPr>
            <a:spLocks noGrp="1" noChangeArrowheads="1"/>
          </p:cNvSpPr>
          <p:nvPr>
            <p:ph type="title"/>
          </p:nvPr>
        </p:nvSpPr>
        <p:spPr/>
        <p:txBody>
          <a:bodyPr/>
          <a:lstStyle/>
          <a:p>
            <a:pPr eaLnBrk="1" hangingPunct="1">
              <a:defRPr/>
            </a:pPr>
            <a:r>
              <a:rPr lang="en-US" sz="3600" b="1" smtClean="0"/>
              <a:t>RESEARCH TOOLS</a:t>
            </a:r>
            <a:br>
              <a:rPr lang="en-US" sz="3600" b="1" smtClean="0"/>
            </a:br>
            <a:r>
              <a:rPr lang="en-US" sz="3600" b="1" smtClean="0"/>
              <a:t>Skills you need</a:t>
            </a:r>
            <a:endParaRPr lang="en-US" smtClean="0"/>
          </a:p>
        </p:txBody>
      </p:sp>
      <p:sp>
        <p:nvSpPr>
          <p:cNvPr id="10243" name="Rectangle 3"/>
          <p:cNvSpPr>
            <a:spLocks noGrp="1" noChangeArrowheads="1"/>
          </p:cNvSpPr>
          <p:nvPr>
            <p:ph type="body" idx="1"/>
          </p:nvPr>
        </p:nvSpPr>
        <p:spPr/>
        <p:txBody>
          <a:bodyPr/>
          <a:lstStyle/>
          <a:p>
            <a:pPr eaLnBrk="1" hangingPunct="1">
              <a:defRPr/>
            </a:pPr>
            <a:r>
              <a:rPr lang="en-US" sz="2800" b="1" smtClean="0"/>
              <a:t>Ability to use library sources (literature review-contextual review-secondary data) </a:t>
            </a:r>
          </a:p>
          <a:p>
            <a:pPr eaLnBrk="1" hangingPunct="1">
              <a:defRPr/>
            </a:pPr>
            <a:r>
              <a:rPr lang="en-US" sz="2800" b="1" smtClean="0"/>
              <a:t>Ability to make measurements (survey methods -primary data)</a:t>
            </a:r>
          </a:p>
          <a:p>
            <a:pPr eaLnBrk="1" hangingPunct="1">
              <a:defRPr/>
            </a:pPr>
            <a:r>
              <a:rPr lang="en-US" sz="2800" b="1" smtClean="0"/>
              <a:t>Ability to use statistics (data synthesis) </a:t>
            </a:r>
          </a:p>
          <a:p>
            <a:pPr eaLnBrk="1" hangingPunct="1">
              <a:defRPr/>
            </a:pPr>
            <a:r>
              <a:rPr lang="en-US" sz="2800" b="1" smtClean="0"/>
              <a:t>Processing power of computers </a:t>
            </a:r>
          </a:p>
          <a:p>
            <a:pPr eaLnBrk="1" hangingPunct="1">
              <a:defRPr/>
            </a:pPr>
            <a:r>
              <a:rPr lang="en-US" sz="2800" b="1" smtClean="0"/>
              <a:t>communicative power of language </a:t>
            </a:r>
          </a:p>
          <a:p>
            <a:pPr eaLnBrk="1" hangingPunct="1">
              <a:defRPr/>
            </a:pPr>
            <a:r>
              <a:rPr lang="en-US" sz="2800" b="1" smtClean="0"/>
              <a:t>Intellectual skills</a:t>
            </a:r>
          </a:p>
        </p:txBody>
      </p:sp>
      <p:graphicFrame>
        <p:nvGraphicFramePr>
          <p:cNvPr id="10249" name="Object 9"/>
          <p:cNvGraphicFramePr>
            <a:graphicFrameLocks noChangeAspect="1"/>
          </p:cNvGraphicFramePr>
          <p:nvPr/>
        </p:nvGraphicFramePr>
        <p:xfrm>
          <a:off x="5867400" y="5113338"/>
          <a:ext cx="2665413" cy="1744662"/>
        </p:xfrm>
        <a:graphic>
          <a:graphicData uri="http://schemas.openxmlformats.org/presentationml/2006/ole">
            <p:oleObj spid="_x0000_s5122" name="Clip" r:id="rId3" imgW="3025440" imgH="3252600" progId="MS_ClipArt_Gallery.2">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additive="base">
                                        <p:cTn id="7" dur="500" fill="hold"/>
                                        <p:tgtEl>
                                          <p:spTgt spid="10242"/>
                                        </p:tgtEl>
                                        <p:attrNameLst>
                                          <p:attrName>ppt_x</p:attrName>
                                        </p:attrNameLst>
                                      </p:cBhvr>
                                      <p:tavLst>
                                        <p:tav tm="0">
                                          <p:val>
                                            <p:strVal val="#ppt_x"/>
                                          </p:val>
                                        </p:tav>
                                        <p:tav tm="100000">
                                          <p:val>
                                            <p:strVal val="#ppt_x"/>
                                          </p:val>
                                        </p:tav>
                                      </p:tavLst>
                                    </p:anim>
                                    <p:anim calcmode="lin" valueType="num">
                                      <p:cBhvr additive="base">
                                        <p:cTn id="8" dur="500" fill="hold"/>
                                        <p:tgtEl>
                                          <p:spTgt spid="1024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10243">
                                            <p:txEl>
                                              <p:pRg st="0" end="0"/>
                                            </p:txEl>
                                          </p:spTgt>
                                        </p:tgtEl>
                                        <p:attrNameLst>
                                          <p:attrName>style.visibility</p:attrName>
                                        </p:attrNameLst>
                                      </p:cBhvr>
                                      <p:to>
                                        <p:strVal val="visible"/>
                                      </p:to>
                                    </p:set>
                                    <p:anim calcmode="lin" valueType="num">
                                      <p:cBhvr additive="base">
                                        <p:cTn id="13" dur="500" fill="hold"/>
                                        <p:tgtEl>
                                          <p:spTgt spid="10243">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024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3" fill="hold" grpId="0" nodeType="clickEffect">
                                  <p:stCondLst>
                                    <p:cond delay="0"/>
                                  </p:stCondLst>
                                  <p:childTnLst>
                                    <p:set>
                                      <p:cBhvr>
                                        <p:cTn id="18" dur="1" fill="hold">
                                          <p:stCondLst>
                                            <p:cond delay="0"/>
                                          </p:stCondLst>
                                        </p:cTn>
                                        <p:tgtEl>
                                          <p:spTgt spid="10243">
                                            <p:txEl>
                                              <p:pRg st="1" end="1"/>
                                            </p:txEl>
                                          </p:spTgt>
                                        </p:tgtEl>
                                        <p:attrNameLst>
                                          <p:attrName>style.visibility</p:attrName>
                                        </p:attrNameLst>
                                      </p:cBhvr>
                                      <p:to>
                                        <p:strVal val="visible"/>
                                      </p:to>
                                    </p:set>
                                    <p:anim calcmode="lin" valueType="num">
                                      <p:cBhvr additive="base">
                                        <p:cTn id="19" dur="500" fill="hold"/>
                                        <p:tgtEl>
                                          <p:spTgt spid="10243">
                                            <p:txEl>
                                              <p:pRg st="1" end="1"/>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024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grpId="0" nodeType="clickEffect">
                                  <p:stCondLst>
                                    <p:cond delay="0"/>
                                  </p:stCondLst>
                                  <p:childTnLst>
                                    <p:set>
                                      <p:cBhvr>
                                        <p:cTn id="24" dur="1" fill="hold">
                                          <p:stCondLst>
                                            <p:cond delay="0"/>
                                          </p:stCondLst>
                                        </p:cTn>
                                        <p:tgtEl>
                                          <p:spTgt spid="10243">
                                            <p:txEl>
                                              <p:pRg st="2" end="2"/>
                                            </p:txEl>
                                          </p:spTgt>
                                        </p:tgtEl>
                                        <p:attrNameLst>
                                          <p:attrName>style.visibility</p:attrName>
                                        </p:attrNameLst>
                                      </p:cBhvr>
                                      <p:to>
                                        <p:strVal val="visible"/>
                                      </p:to>
                                    </p:set>
                                    <p:anim calcmode="lin" valueType="num">
                                      <p:cBhvr additive="base">
                                        <p:cTn id="25" dur="500" fill="hold"/>
                                        <p:tgtEl>
                                          <p:spTgt spid="10243">
                                            <p:txEl>
                                              <p:pRg st="2" end="2"/>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1024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3" fill="hold" grpId="0" nodeType="clickEffect">
                                  <p:stCondLst>
                                    <p:cond delay="0"/>
                                  </p:stCondLst>
                                  <p:childTnLst>
                                    <p:set>
                                      <p:cBhvr>
                                        <p:cTn id="30" dur="1" fill="hold">
                                          <p:stCondLst>
                                            <p:cond delay="0"/>
                                          </p:stCondLst>
                                        </p:cTn>
                                        <p:tgtEl>
                                          <p:spTgt spid="10243">
                                            <p:txEl>
                                              <p:pRg st="3" end="3"/>
                                            </p:txEl>
                                          </p:spTgt>
                                        </p:tgtEl>
                                        <p:attrNameLst>
                                          <p:attrName>style.visibility</p:attrName>
                                        </p:attrNameLst>
                                      </p:cBhvr>
                                      <p:to>
                                        <p:strVal val="visible"/>
                                      </p:to>
                                    </p:set>
                                    <p:anim calcmode="lin" valueType="num">
                                      <p:cBhvr additive="base">
                                        <p:cTn id="31" dur="500" fill="hold"/>
                                        <p:tgtEl>
                                          <p:spTgt spid="10243">
                                            <p:txEl>
                                              <p:pRg st="3" end="3"/>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0243">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3" fill="hold" grpId="0" nodeType="clickEffect">
                                  <p:stCondLst>
                                    <p:cond delay="0"/>
                                  </p:stCondLst>
                                  <p:childTnLst>
                                    <p:set>
                                      <p:cBhvr>
                                        <p:cTn id="36" dur="1" fill="hold">
                                          <p:stCondLst>
                                            <p:cond delay="0"/>
                                          </p:stCondLst>
                                        </p:cTn>
                                        <p:tgtEl>
                                          <p:spTgt spid="10243">
                                            <p:txEl>
                                              <p:pRg st="4" end="4"/>
                                            </p:txEl>
                                          </p:spTgt>
                                        </p:tgtEl>
                                        <p:attrNameLst>
                                          <p:attrName>style.visibility</p:attrName>
                                        </p:attrNameLst>
                                      </p:cBhvr>
                                      <p:to>
                                        <p:strVal val="visible"/>
                                      </p:to>
                                    </p:set>
                                    <p:anim calcmode="lin" valueType="num">
                                      <p:cBhvr additive="base">
                                        <p:cTn id="37" dur="500" fill="hold"/>
                                        <p:tgtEl>
                                          <p:spTgt spid="10243">
                                            <p:txEl>
                                              <p:pRg st="4" end="4"/>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1024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3" fill="hold" grpId="0" nodeType="clickEffect">
                                  <p:stCondLst>
                                    <p:cond delay="0"/>
                                  </p:stCondLst>
                                  <p:childTnLst>
                                    <p:set>
                                      <p:cBhvr>
                                        <p:cTn id="42" dur="1" fill="hold">
                                          <p:stCondLst>
                                            <p:cond delay="0"/>
                                          </p:stCondLst>
                                        </p:cTn>
                                        <p:tgtEl>
                                          <p:spTgt spid="10243">
                                            <p:txEl>
                                              <p:pRg st="5" end="5"/>
                                            </p:txEl>
                                          </p:spTgt>
                                        </p:tgtEl>
                                        <p:attrNameLst>
                                          <p:attrName>style.visibility</p:attrName>
                                        </p:attrNameLst>
                                      </p:cBhvr>
                                      <p:to>
                                        <p:strVal val="visible"/>
                                      </p:to>
                                    </p:set>
                                    <p:anim calcmode="lin" valueType="num">
                                      <p:cBhvr additive="base">
                                        <p:cTn id="43" dur="500" fill="hold"/>
                                        <p:tgtEl>
                                          <p:spTgt spid="10243">
                                            <p:txEl>
                                              <p:pRg st="5" end="5"/>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10243">
                                            <p:txEl>
                                              <p:pRg st="5" end="5"/>
                                            </p:txEl>
                                          </p:spTgt>
                                        </p:tgtEl>
                                        <p:attrNameLst>
                                          <p:attrName>ppt_y</p:attrName>
                                        </p:attrNameLst>
                                      </p:cBhvr>
                                      <p:tavLst>
                                        <p:tav tm="0">
                                          <p:val>
                                            <p:strVal val="0-#ppt_h/2"/>
                                          </p:val>
                                        </p:tav>
                                        <p:tav tm="100000">
                                          <p:val>
                                            <p:strVal val="#ppt_y"/>
                                          </p:val>
                                        </p:tav>
                                      </p:tavLst>
                                    </p:anim>
                                  </p:childTnLst>
                                </p:cTn>
                              </p:par>
                            </p:childTnLst>
                          </p:cTn>
                        </p:par>
                        <p:par>
                          <p:cTn id="45" fill="hold">
                            <p:stCondLst>
                              <p:cond delay="500"/>
                            </p:stCondLst>
                            <p:childTnLst>
                              <p:par>
                                <p:cTn id="46" presetID="2" presetClass="entr" presetSubtype="8" fill="hold" nodeType="afterEffect">
                                  <p:stCondLst>
                                    <p:cond delay="0"/>
                                  </p:stCondLst>
                                  <p:childTnLst>
                                    <p:set>
                                      <p:cBhvr>
                                        <p:cTn id="47" dur="1" fill="hold">
                                          <p:stCondLst>
                                            <p:cond delay="0"/>
                                          </p:stCondLst>
                                        </p:cTn>
                                        <p:tgtEl>
                                          <p:spTgt spid="10249"/>
                                        </p:tgtEl>
                                        <p:attrNameLst>
                                          <p:attrName>style.visibility</p:attrName>
                                        </p:attrNameLst>
                                      </p:cBhvr>
                                      <p:to>
                                        <p:strVal val="visible"/>
                                      </p:to>
                                    </p:set>
                                    <p:anim calcmode="lin" valueType="num">
                                      <p:cBhvr additive="base">
                                        <p:cTn id="48" dur="500" fill="hold"/>
                                        <p:tgtEl>
                                          <p:spTgt spid="10249"/>
                                        </p:tgtEl>
                                        <p:attrNameLst>
                                          <p:attrName>ppt_x</p:attrName>
                                        </p:attrNameLst>
                                      </p:cBhvr>
                                      <p:tavLst>
                                        <p:tav tm="0">
                                          <p:val>
                                            <p:strVal val="0-#ppt_w/2"/>
                                          </p:val>
                                        </p:tav>
                                        <p:tav tm="100000">
                                          <p:val>
                                            <p:strVal val="#ppt_x"/>
                                          </p:val>
                                        </p:tav>
                                      </p:tavLst>
                                    </p:anim>
                                    <p:anim calcmode="lin" valueType="num">
                                      <p:cBhvr additive="base">
                                        <p:cTn id="49" dur="500" fill="hold"/>
                                        <p:tgtEl>
                                          <p:spTgt spid="102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autoUpdateAnimBg="0"/>
      <p:bldP spid="10243"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3AEAA4B0-195B-4A67-9AC7-0E36458324CB}" type="slidenum">
              <a:rPr lang="en-US"/>
              <a:pPr>
                <a:defRPr/>
              </a:pPr>
              <a:t>31</a:t>
            </a:fld>
            <a:endParaRPr lang="en-US"/>
          </a:p>
        </p:txBody>
      </p:sp>
      <p:sp>
        <p:nvSpPr>
          <p:cNvPr id="13314" name="Rectangle 2"/>
          <p:cNvSpPr>
            <a:spLocks noGrp="1" noChangeArrowheads="1"/>
          </p:cNvSpPr>
          <p:nvPr>
            <p:ph type="title"/>
          </p:nvPr>
        </p:nvSpPr>
        <p:spPr/>
        <p:txBody>
          <a:bodyPr/>
          <a:lstStyle/>
          <a:p>
            <a:pPr eaLnBrk="1" hangingPunct="1">
              <a:defRPr/>
            </a:pPr>
            <a:r>
              <a:rPr lang="en-US" sz="3600" b="1" smtClean="0"/>
              <a:t>RESEARCH INGREDIENTS</a:t>
            </a:r>
            <a:endParaRPr lang="en-US" smtClean="0"/>
          </a:p>
        </p:txBody>
      </p:sp>
      <p:sp>
        <p:nvSpPr>
          <p:cNvPr id="13315" name="Rectangle 3"/>
          <p:cNvSpPr>
            <a:spLocks noGrp="1" noChangeArrowheads="1"/>
          </p:cNvSpPr>
          <p:nvPr>
            <p:ph type="body" idx="1"/>
          </p:nvPr>
        </p:nvSpPr>
        <p:spPr>
          <a:xfrm>
            <a:off x="609600" y="1676400"/>
            <a:ext cx="7772400" cy="4114800"/>
          </a:xfrm>
        </p:spPr>
        <p:txBody>
          <a:bodyPr/>
          <a:lstStyle/>
          <a:p>
            <a:pPr marL="457200" indent="-457200" eaLnBrk="1" hangingPunct="1">
              <a:lnSpc>
                <a:spcPct val="80000"/>
              </a:lnSpc>
              <a:defRPr/>
            </a:pPr>
            <a:r>
              <a:rPr lang="en-US" sz="2400" b="1" i="1" smtClean="0">
                <a:solidFill>
                  <a:srgbClr val="FF0000"/>
                </a:solidFill>
              </a:rPr>
              <a:t> </a:t>
            </a:r>
            <a:r>
              <a:rPr lang="en-US" sz="2400" b="1" i="1" smtClean="0">
                <a:solidFill>
                  <a:srgbClr val="FFFF00"/>
                </a:solidFill>
              </a:rPr>
              <a:t>Develop Hypothesis or Question +Aims and Objectives</a:t>
            </a:r>
          </a:p>
          <a:p>
            <a:pPr marL="457200" indent="-457200" eaLnBrk="1" hangingPunct="1">
              <a:lnSpc>
                <a:spcPct val="80000"/>
              </a:lnSpc>
              <a:defRPr/>
            </a:pPr>
            <a:r>
              <a:rPr lang="en-US" sz="2400" b="1" i="1" smtClean="0">
                <a:solidFill>
                  <a:srgbClr val="FFFF00"/>
                </a:solidFill>
              </a:rPr>
              <a:t> Research Literature review</a:t>
            </a:r>
          </a:p>
          <a:p>
            <a:pPr marL="457200" indent="-457200" eaLnBrk="1" hangingPunct="1">
              <a:lnSpc>
                <a:spcPct val="80000"/>
              </a:lnSpc>
              <a:defRPr/>
            </a:pPr>
            <a:r>
              <a:rPr lang="en-US" sz="2400" b="1" i="1" smtClean="0">
                <a:solidFill>
                  <a:srgbClr val="FFFF00"/>
                </a:solidFill>
              </a:rPr>
              <a:t>Formulate  Research method</a:t>
            </a:r>
          </a:p>
          <a:p>
            <a:pPr marL="457200" indent="-457200" eaLnBrk="1" hangingPunct="1">
              <a:lnSpc>
                <a:spcPct val="80000"/>
              </a:lnSpc>
              <a:defRPr/>
            </a:pPr>
            <a:r>
              <a:rPr lang="en-US" sz="2400" b="1" i="1" smtClean="0">
                <a:solidFill>
                  <a:srgbClr val="FFFF00"/>
                </a:solidFill>
              </a:rPr>
              <a:t>Choose Survey  type &amp;  sample framework: check validity &amp; reliability </a:t>
            </a:r>
          </a:p>
          <a:p>
            <a:pPr marL="457200" indent="-457200" eaLnBrk="1" hangingPunct="1">
              <a:lnSpc>
                <a:spcPct val="80000"/>
              </a:lnSpc>
              <a:defRPr/>
            </a:pPr>
            <a:r>
              <a:rPr lang="en-US" sz="2400" b="1" i="1" smtClean="0">
                <a:solidFill>
                  <a:srgbClr val="FFFF00"/>
                </a:solidFill>
              </a:rPr>
              <a:t>Data collection - input &amp; manipulation</a:t>
            </a:r>
          </a:p>
          <a:p>
            <a:pPr marL="457200" indent="-457200" eaLnBrk="1" hangingPunct="1">
              <a:lnSpc>
                <a:spcPct val="80000"/>
              </a:lnSpc>
              <a:defRPr/>
            </a:pPr>
            <a:r>
              <a:rPr lang="en-US" sz="2400" b="1" i="1" smtClean="0">
                <a:solidFill>
                  <a:srgbClr val="FFFF00"/>
                </a:solidFill>
              </a:rPr>
              <a:t>Data analysis  - intellect &amp; synthesis</a:t>
            </a:r>
          </a:p>
          <a:p>
            <a:pPr marL="457200" indent="-457200" eaLnBrk="1" hangingPunct="1">
              <a:lnSpc>
                <a:spcPct val="80000"/>
              </a:lnSpc>
              <a:defRPr/>
            </a:pPr>
            <a:r>
              <a:rPr lang="en-US" sz="2400" b="1" i="1" smtClean="0">
                <a:solidFill>
                  <a:srgbClr val="FFFF00"/>
                </a:solidFill>
              </a:rPr>
              <a:t>Present and discuss results, conclusions and recommendations</a:t>
            </a:r>
          </a:p>
          <a:p>
            <a:pPr marL="457200" indent="-457200" eaLnBrk="1" hangingPunct="1">
              <a:lnSpc>
                <a:spcPct val="80000"/>
              </a:lnSpc>
              <a:defRPr/>
            </a:pPr>
            <a:r>
              <a:rPr lang="en-US" sz="2400" b="1" i="1" smtClean="0">
                <a:solidFill>
                  <a:srgbClr val="FFFF00"/>
                </a:solidFill>
              </a:rPr>
              <a:t> Research ethics</a:t>
            </a:r>
          </a:p>
          <a:p>
            <a:pPr marL="457200" indent="-457200" eaLnBrk="1" hangingPunct="1">
              <a:lnSpc>
                <a:spcPct val="80000"/>
              </a:lnSpc>
              <a:buFont typeface="Wingdings" pitchFamily="2" charset="2"/>
              <a:buNone/>
              <a:defRPr/>
            </a:pPr>
            <a:endParaRPr lang="en-US" sz="2400" smtClean="0">
              <a:solidFill>
                <a:srgbClr val="FFFF00"/>
              </a:solidFill>
            </a:endParaRPr>
          </a:p>
        </p:txBody>
      </p:sp>
      <p:graphicFrame>
        <p:nvGraphicFramePr>
          <p:cNvPr id="13316" name="Object 4"/>
          <p:cNvGraphicFramePr>
            <a:graphicFrameLocks noChangeAspect="1"/>
          </p:cNvGraphicFramePr>
          <p:nvPr/>
        </p:nvGraphicFramePr>
        <p:xfrm>
          <a:off x="6300788" y="5013325"/>
          <a:ext cx="1817687" cy="1506538"/>
        </p:xfrm>
        <a:graphic>
          <a:graphicData uri="http://schemas.openxmlformats.org/presentationml/2006/ole">
            <p:oleObj spid="_x0000_s6146" name="Clip" r:id="rId3" imgW="3452400" imgH="3458520" progId="MS_ClipArt_Gallery.5">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133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315">
                                            <p:txEl>
                                              <p:pRg st="0" end="0"/>
                                            </p:txEl>
                                          </p:spTgt>
                                        </p:tgtEl>
                                        <p:attrNameLst>
                                          <p:attrName>style.visibility</p:attrName>
                                        </p:attrNameLst>
                                      </p:cBhvr>
                                      <p:to>
                                        <p:strVal val="visible"/>
                                      </p:to>
                                    </p:set>
                                    <p:anim calcmode="lin" valueType="num">
                                      <p:cBhvr additive="base">
                                        <p:cTn id="11"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315">
                                            <p:txEl>
                                              <p:pRg st="1" end="1"/>
                                            </p:txEl>
                                          </p:spTgt>
                                        </p:tgtEl>
                                        <p:attrNameLst>
                                          <p:attrName>style.visibility</p:attrName>
                                        </p:attrNameLst>
                                      </p:cBhvr>
                                      <p:to>
                                        <p:strVal val="visible"/>
                                      </p:to>
                                    </p:set>
                                    <p:anim calcmode="lin" valueType="num">
                                      <p:cBhvr additive="base">
                                        <p:cTn id="17"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315">
                                            <p:txEl>
                                              <p:pRg st="2" end="2"/>
                                            </p:txEl>
                                          </p:spTgt>
                                        </p:tgtEl>
                                        <p:attrNameLst>
                                          <p:attrName>style.visibility</p:attrName>
                                        </p:attrNameLst>
                                      </p:cBhvr>
                                      <p:to>
                                        <p:strVal val="visible"/>
                                      </p:to>
                                    </p:set>
                                    <p:anim calcmode="lin" valueType="num">
                                      <p:cBhvr additive="base">
                                        <p:cTn id="23"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3315">
                                            <p:txEl>
                                              <p:pRg st="3" end="3"/>
                                            </p:txEl>
                                          </p:spTgt>
                                        </p:tgtEl>
                                        <p:attrNameLst>
                                          <p:attrName>style.visibility</p:attrName>
                                        </p:attrNameLst>
                                      </p:cBhvr>
                                      <p:to>
                                        <p:strVal val="visible"/>
                                      </p:to>
                                    </p:set>
                                    <p:anim calcmode="lin" valueType="num">
                                      <p:cBhvr additive="base">
                                        <p:cTn id="29"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3315">
                                            <p:txEl>
                                              <p:pRg st="4" end="4"/>
                                            </p:txEl>
                                          </p:spTgt>
                                        </p:tgtEl>
                                        <p:attrNameLst>
                                          <p:attrName>style.visibility</p:attrName>
                                        </p:attrNameLst>
                                      </p:cBhvr>
                                      <p:to>
                                        <p:strVal val="visible"/>
                                      </p:to>
                                    </p:set>
                                    <p:anim calcmode="lin" valueType="num">
                                      <p:cBhvr additive="base">
                                        <p:cTn id="35" dur="5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3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3315">
                                            <p:txEl>
                                              <p:pRg st="5" end="5"/>
                                            </p:txEl>
                                          </p:spTgt>
                                        </p:tgtEl>
                                        <p:attrNameLst>
                                          <p:attrName>style.visibility</p:attrName>
                                        </p:attrNameLst>
                                      </p:cBhvr>
                                      <p:to>
                                        <p:strVal val="visible"/>
                                      </p:to>
                                    </p:set>
                                    <p:anim calcmode="lin" valueType="num">
                                      <p:cBhvr additive="base">
                                        <p:cTn id="41" dur="5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331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3315">
                                            <p:txEl>
                                              <p:pRg st="6" end="6"/>
                                            </p:txEl>
                                          </p:spTgt>
                                        </p:tgtEl>
                                        <p:attrNameLst>
                                          <p:attrName>style.visibility</p:attrName>
                                        </p:attrNameLst>
                                      </p:cBhvr>
                                      <p:to>
                                        <p:strVal val="visible"/>
                                      </p:to>
                                    </p:set>
                                    <p:anim calcmode="lin" valueType="num">
                                      <p:cBhvr additive="base">
                                        <p:cTn id="47" dur="500" fill="hold"/>
                                        <p:tgtEl>
                                          <p:spTgt spid="13315">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331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3315">
                                            <p:txEl>
                                              <p:pRg st="7" end="7"/>
                                            </p:txEl>
                                          </p:spTgt>
                                        </p:tgtEl>
                                        <p:attrNameLst>
                                          <p:attrName>style.visibility</p:attrName>
                                        </p:attrNameLst>
                                      </p:cBhvr>
                                      <p:to>
                                        <p:strVal val="visible"/>
                                      </p:to>
                                    </p:set>
                                    <p:anim calcmode="lin" valueType="num">
                                      <p:cBhvr additive="base">
                                        <p:cTn id="53" dur="500" fill="hold"/>
                                        <p:tgtEl>
                                          <p:spTgt spid="13315">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331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9" presetClass="entr" presetSubtype="0" fill="hold" nodeType="clickEffect">
                                  <p:stCondLst>
                                    <p:cond delay="0"/>
                                  </p:stCondLst>
                                  <p:childTnLst>
                                    <p:set>
                                      <p:cBhvr>
                                        <p:cTn id="58" dur="1" fill="hold">
                                          <p:stCondLst>
                                            <p:cond delay="0"/>
                                          </p:stCondLst>
                                        </p:cTn>
                                        <p:tgtEl>
                                          <p:spTgt spid="13316"/>
                                        </p:tgtEl>
                                        <p:attrNameLst>
                                          <p:attrName>style.visibility</p:attrName>
                                        </p:attrNameLst>
                                      </p:cBhvr>
                                      <p:to>
                                        <p:strVal val="visible"/>
                                      </p:to>
                                    </p:set>
                                    <p:animEffect transition="in" filter="dissolve">
                                      <p:cBhvr>
                                        <p:cTn id="59" dur="500"/>
                                        <p:tgtEl>
                                          <p:spTgt spid="133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autoUpdateAnimBg="0"/>
      <p:bldP spid="13315"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Slide Number Placeholder 3"/>
          <p:cNvSpPr>
            <a:spLocks noGrp="1"/>
          </p:cNvSpPr>
          <p:nvPr>
            <p:ph type="sldNum" sz="quarter" idx="12"/>
          </p:nvPr>
        </p:nvSpPr>
        <p:spPr/>
        <p:txBody>
          <a:bodyPr/>
          <a:lstStyle/>
          <a:p>
            <a:pPr>
              <a:defRPr/>
            </a:pPr>
            <a:fld id="{37F48732-C824-4C33-B989-F2814C0DCC2A}" type="slidenum">
              <a:rPr lang="en-US"/>
              <a:pPr>
                <a:defRPr/>
              </a:pPr>
              <a:t>32</a:t>
            </a:fld>
            <a:endParaRPr lang="en-US"/>
          </a:p>
        </p:txBody>
      </p:sp>
      <p:sp>
        <p:nvSpPr>
          <p:cNvPr id="38915" name="Rectangle 2"/>
          <p:cNvSpPr>
            <a:spLocks noChangeArrowheads="1"/>
          </p:cNvSpPr>
          <p:nvPr/>
        </p:nvSpPr>
        <p:spPr bwMode="auto">
          <a:xfrm>
            <a:off x="685800" y="6248400"/>
            <a:ext cx="1905000" cy="457200"/>
          </a:xfrm>
          <a:prstGeom prst="rect">
            <a:avLst/>
          </a:prstGeom>
          <a:noFill/>
          <a:ln w="12700">
            <a:noFill/>
            <a:miter lim="800000"/>
            <a:headEnd/>
            <a:tailEnd/>
          </a:ln>
        </p:spPr>
        <p:txBody>
          <a:bodyPr wrap="none" anchor="ctr"/>
          <a:lstStyle/>
          <a:p>
            <a:endParaRPr lang="en-GB"/>
          </a:p>
        </p:txBody>
      </p:sp>
      <p:sp>
        <p:nvSpPr>
          <p:cNvPr id="38916" name="Rectangle 3"/>
          <p:cNvSpPr>
            <a:spLocks noChangeArrowheads="1"/>
          </p:cNvSpPr>
          <p:nvPr/>
        </p:nvSpPr>
        <p:spPr bwMode="auto">
          <a:xfrm>
            <a:off x="3124200" y="6248400"/>
            <a:ext cx="2895600" cy="457200"/>
          </a:xfrm>
          <a:prstGeom prst="rect">
            <a:avLst/>
          </a:prstGeom>
          <a:noFill/>
          <a:ln w="12700">
            <a:noFill/>
            <a:miter lim="800000"/>
            <a:headEnd/>
            <a:tailEnd/>
          </a:ln>
        </p:spPr>
        <p:txBody>
          <a:bodyPr wrap="none" anchor="ctr"/>
          <a:lstStyle/>
          <a:p>
            <a:endParaRPr lang="en-GB"/>
          </a:p>
        </p:txBody>
      </p:sp>
      <p:grpSp>
        <p:nvGrpSpPr>
          <p:cNvPr id="38917" name="Group 4"/>
          <p:cNvGrpSpPr>
            <a:grpSpLocks/>
          </p:cNvGrpSpPr>
          <p:nvPr/>
        </p:nvGrpSpPr>
        <p:grpSpPr bwMode="auto">
          <a:xfrm>
            <a:off x="61913" y="317500"/>
            <a:ext cx="8907462" cy="6410325"/>
            <a:chOff x="39" y="200"/>
            <a:chExt cx="5611" cy="4038"/>
          </a:xfrm>
        </p:grpSpPr>
        <p:sp>
          <p:nvSpPr>
            <p:cNvPr id="38918" name="Rectangle 5"/>
            <p:cNvSpPr>
              <a:spLocks noChangeArrowheads="1"/>
            </p:cNvSpPr>
            <p:nvPr/>
          </p:nvSpPr>
          <p:spPr bwMode="auto">
            <a:xfrm>
              <a:off x="1544" y="200"/>
              <a:ext cx="2912" cy="368"/>
            </a:xfrm>
            <a:prstGeom prst="rect">
              <a:avLst/>
            </a:prstGeom>
            <a:solidFill>
              <a:srgbClr val="CCFF99"/>
            </a:solidFill>
            <a:ln w="25400">
              <a:solidFill>
                <a:schemeClr val="tx1"/>
              </a:solidFill>
              <a:miter lim="800000"/>
              <a:headEnd/>
              <a:tailEnd/>
            </a:ln>
          </p:spPr>
          <p:txBody>
            <a:bodyPr wrap="none" anchor="ctr"/>
            <a:lstStyle/>
            <a:p>
              <a:endParaRPr lang="en-GB"/>
            </a:p>
          </p:txBody>
        </p:sp>
        <p:sp>
          <p:nvSpPr>
            <p:cNvPr id="38919" name="Rectangle 6"/>
            <p:cNvSpPr>
              <a:spLocks noChangeArrowheads="1"/>
            </p:cNvSpPr>
            <p:nvPr/>
          </p:nvSpPr>
          <p:spPr bwMode="auto">
            <a:xfrm>
              <a:off x="1544" y="776"/>
              <a:ext cx="2912" cy="368"/>
            </a:xfrm>
            <a:prstGeom prst="rect">
              <a:avLst/>
            </a:prstGeom>
            <a:solidFill>
              <a:srgbClr val="99FF99"/>
            </a:solidFill>
            <a:ln w="25400">
              <a:solidFill>
                <a:schemeClr val="tx1"/>
              </a:solidFill>
              <a:miter lim="800000"/>
              <a:headEnd/>
              <a:tailEnd/>
            </a:ln>
          </p:spPr>
          <p:txBody>
            <a:bodyPr wrap="none" anchor="ctr"/>
            <a:lstStyle/>
            <a:p>
              <a:endParaRPr lang="en-GB"/>
            </a:p>
          </p:txBody>
        </p:sp>
        <p:sp>
          <p:nvSpPr>
            <p:cNvPr id="38920" name="Rectangle 7"/>
            <p:cNvSpPr>
              <a:spLocks noChangeArrowheads="1"/>
            </p:cNvSpPr>
            <p:nvPr/>
          </p:nvSpPr>
          <p:spPr bwMode="auto">
            <a:xfrm>
              <a:off x="1544" y="1352"/>
              <a:ext cx="2912" cy="368"/>
            </a:xfrm>
            <a:prstGeom prst="rect">
              <a:avLst/>
            </a:prstGeom>
            <a:solidFill>
              <a:srgbClr val="66FF99"/>
            </a:solidFill>
            <a:ln w="25400">
              <a:solidFill>
                <a:schemeClr val="tx1"/>
              </a:solidFill>
              <a:miter lim="800000"/>
              <a:headEnd/>
              <a:tailEnd/>
            </a:ln>
          </p:spPr>
          <p:txBody>
            <a:bodyPr wrap="none" anchor="ctr"/>
            <a:lstStyle/>
            <a:p>
              <a:endParaRPr lang="en-GB"/>
            </a:p>
          </p:txBody>
        </p:sp>
        <p:sp>
          <p:nvSpPr>
            <p:cNvPr id="38921" name="Line 8"/>
            <p:cNvSpPr>
              <a:spLocks noChangeShapeType="1"/>
            </p:cNvSpPr>
            <p:nvPr/>
          </p:nvSpPr>
          <p:spPr bwMode="auto">
            <a:xfrm>
              <a:off x="3024" y="576"/>
              <a:ext cx="0" cy="192"/>
            </a:xfrm>
            <a:prstGeom prst="line">
              <a:avLst/>
            </a:prstGeom>
            <a:noFill/>
            <a:ln w="25400">
              <a:solidFill>
                <a:schemeClr val="tx1"/>
              </a:solidFill>
              <a:round/>
              <a:headEnd/>
              <a:tailEnd type="triangle" w="med" len="med"/>
            </a:ln>
          </p:spPr>
          <p:txBody>
            <a:bodyPr/>
            <a:lstStyle/>
            <a:p>
              <a:endParaRPr lang="en-US"/>
            </a:p>
          </p:txBody>
        </p:sp>
        <p:sp>
          <p:nvSpPr>
            <p:cNvPr id="38922" name="Line 9"/>
            <p:cNvSpPr>
              <a:spLocks noChangeShapeType="1"/>
            </p:cNvSpPr>
            <p:nvPr/>
          </p:nvSpPr>
          <p:spPr bwMode="auto">
            <a:xfrm>
              <a:off x="3024" y="1152"/>
              <a:ext cx="0" cy="192"/>
            </a:xfrm>
            <a:prstGeom prst="line">
              <a:avLst/>
            </a:prstGeom>
            <a:noFill/>
            <a:ln w="25400">
              <a:solidFill>
                <a:schemeClr val="tx1"/>
              </a:solidFill>
              <a:round/>
              <a:headEnd/>
              <a:tailEnd type="triangle" w="med" len="med"/>
            </a:ln>
          </p:spPr>
          <p:txBody>
            <a:bodyPr/>
            <a:lstStyle/>
            <a:p>
              <a:endParaRPr lang="en-US"/>
            </a:p>
          </p:txBody>
        </p:sp>
        <p:sp>
          <p:nvSpPr>
            <p:cNvPr id="38923" name="Rectangle 10"/>
            <p:cNvSpPr>
              <a:spLocks noChangeArrowheads="1"/>
            </p:cNvSpPr>
            <p:nvPr/>
          </p:nvSpPr>
          <p:spPr bwMode="auto">
            <a:xfrm>
              <a:off x="2006" y="231"/>
              <a:ext cx="1982" cy="288"/>
            </a:xfrm>
            <a:prstGeom prst="rect">
              <a:avLst/>
            </a:prstGeom>
            <a:noFill/>
            <a:ln w="12700">
              <a:noFill/>
              <a:miter lim="800000"/>
              <a:headEnd/>
              <a:tailEnd/>
            </a:ln>
          </p:spPr>
          <p:txBody>
            <a:bodyPr wrap="none" lIns="90488" tIns="44450" rIns="90488" bIns="44450">
              <a:spAutoFit/>
            </a:bodyPr>
            <a:lstStyle/>
            <a:p>
              <a:pPr eaLnBrk="0" hangingPunct="0"/>
              <a:r>
                <a:rPr lang="en-US" sz="2400">
                  <a:latin typeface="Times New Roman" pitchFamily="18" charset="0"/>
                </a:rPr>
                <a:t>Understand the Problem</a:t>
              </a:r>
            </a:p>
          </p:txBody>
        </p:sp>
        <p:sp>
          <p:nvSpPr>
            <p:cNvPr id="38924" name="Rectangle 11"/>
            <p:cNvSpPr>
              <a:spLocks noChangeArrowheads="1"/>
            </p:cNvSpPr>
            <p:nvPr/>
          </p:nvSpPr>
          <p:spPr bwMode="auto">
            <a:xfrm>
              <a:off x="2294" y="807"/>
              <a:ext cx="1540" cy="288"/>
            </a:xfrm>
            <a:prstGeom prst="rect">
              <a:avLst/>
            </a:prstGeom>
            <a:noFill/>
            <a:ln w="12700">
              <a:noFill/>
              <a:miter lim="800000"/>
              <a:headEnd/>
              <a:tailEnd/>
            </a:ln>
          </p:spPr>
          <p:txBody>
            <a:bodyPr wrap="none" lIns="90488" tIns="44450" rIns="90488" bIns="44450">
              <a:spAutoFit/>
            </a:bodyPr>
            <a:lstStyle/>
            <a:p>
              <a:pPr eaLnBrk="0" hangingPunct="0"/>
              <a:r>
                <a:rPr lang="en-US" sz="2400">
                  <a:latin typeface="Times New Roman" pitchFamily="18" charset="0"/>
                </a:rPr>
                <a:t>Identify Questions</a:t>
              </a:r>
            </a:p>
          </p:txBody>
        </p:sp>
        <p:sp>
          <p:nvSpPr>
            <p:cNvPr id="97292" name="Rectangle 12"/>
            <p:cNvSpPr>
              <a:spLocks noChangeArrowheads="1"/>
            </p:cNvSpPr>
            <p:nvPr/>
          </p:nvSpPr>
          <p:spPr bwMode="auto">
            <a:xfrm>
              <a:off x="2102" y="1383"/>
              <a:ext cx="2020" cy="288"/>
            </a:xfrm>
            <a:prstGeom prst="rect">
              <a:avLst/>
            </a:prstGeom>
            <a:noFill/>
            <a:ln w="12700">
              <a:noFill/>
              <a:miter lim="800000"/>
              <a:headEnd/>
              <a:tailEnd/>
            </a:ln>
            <a:effectLst/>
          </p:spPr>
          <p:txBody>
            <a:bodyPr wrap="none" lIns="90488" tIns="44450" rIns="90488" bIns="44450">
              <a:spAutoFit/>
            </a:bodyPr>
            <a:lstStyle/>
            <a:p>
              <a:pPr eaLnBrk="0" hangingPunct="0">
                <a:defRPr/>
              </a:pPr>
              <a:r>
                <a:rPr lang="en-US" sz="2400">
                  <a:latin typeface="Times New Roman" pitchFamily="18" charset="0"/>
                </a:rPr>
                <a:t>Refine/Revise</a:t>
              </a:r>
              <a:r>
                <a:rPr lang="en-US" sz="2400">
                  <a:effectLst>
                    <a:outerShdw blurRad="38100" dist="38100" dir="2700000" algn="tl">
                      <a:srgbClr val="000000"/>
                    </a:outerShdw>
                  </a:effectLst>
                  <a:latin typeface="Times New Roman" pitchFamily="18" charset="0"/>
                </a:rPr>
                <a:t> </a:t>
              </a:r>
              <a:r>
                <a:rPr lang="en-US" sz="2400">
                  <a:latin typeface="Times New Roman" pitchFamily="18" charset="0"/>
                </a:rPr>
                <a:t>Questions</a:t>
              </a:r>
            </a:p>
          </p:txBody>
        </p:sp>
        <p:sp>
          <p:nvSpPr>
            <p:cNvPr id="38926" name="Line 13"/>
            <p:cNvSpPr>
              <a:spLocks noChangeShapeType="1"/>
            </p:cNvSpPr>
            <p:nvPr/>
          </p:nvSpPr>
          <p:spPr bwMode="auto">
            <a:xfrm>
              <a:off x="3024" y="1728"/>
              <a:ext cx="0" cy="432"/>
            </a:xfrm>
            <a:prstGeom prst="line">
              <a:avLst/>
            </a:prstGeom>
            <a:noFill/>
            <a:ln w="25400">
              <a:solidFill>
                <a:schemeClr val="tx1"/>
              </a:solidFill>
              <a:round/>
              <a:headEnd/>
              <a:tailEnd type="triangle" w="med" len="med"/>
            </a:ln>
          </p:spPr>
          <p:txBody>
            <a:bodyPr/>
            <a:lstStyle/>
            <a:p>
              <a:endParaRPr lang="en-US"/>
            </a:p>
          </p:txBody>
        </p:sp>
        <p:sp>
          <p:nvSpPr>
            <p:cNvPr id="97294" name="Rectangle 14"/>
            <p:cNvSpPr>
              <a:spLocks noChangeArrowheads="1"/>
            </p:cNvSpPr>
            <p:nvPr/>
          </p:nvSpPr>
          <p:spPr bwMode="auto">
            <a:xfrm>
              <a:off x="2270" y="2270"/>
              <a:ext cx="1620" cy="336"/>
            </a:xfrm>
            <a:prstGeom prst="rect">
              <a:avLst/>
            </a:prstGeom>
            <a:solidFill>
              <a:srgbClr val="66CCFF"/>
            </a:solidFill>
            <a:ln w="76200">
              <a:solidFill>
                <a:schemeClr val="bg2"/>
              </a:solidFill>
              <a:miter lim="800000"/>
              <a:headEnd/>
              <a:tailEnd/>
            </a:ln>
            <a:effectLst/>
          </p:spPr>
          <p:txBody>
            <a:bodyPr wrap="none" lIns="90488" tIns="44450" rIns="90488" bIns="44450">
              <a:spAutoFit/>
            </a:bodyPr>
            <a:lstStyle/>
            <a:p>
              <a:pPr eaLnBrk="0" hangingPunct="0">
                <a:defRPr/>
              </a:pPr>
              <a:r>
                <a:rPr lang="en-US" sz="2400">
                  <a:solidFill>
                    <a:srgbClr val="FFFF00"/>
                  </a:solidFill>
                  <a:effectLst>
                    <a:outerShdw blurRad="38100" dist="38100" dir="2700000" algn="tl">
                      <a:srgbClr val="000000"/>
                    </a:outerShdw>
                  </a:effectLst>
                  <a:latin typeface="Times New Roman" pitchFamily="18" charset="0"/>
                </a:rPr>
                <a:t>   Choose Design   </a:t>
              </a:r>
            </a:p>
          </p:txBody>
        </p:sp>
        <p:sp>
          <p:nvSpPr>
            <p:cNvPr id="97295" name="Rectangle 15"/>
            <p:cNvSpPr>
              <a:spLocks noChangeArrowheads="1"/>
            </p:cNvSpPr>
            <p:nvPr/>
          </p:nvSpPr>
          <p:spPr bwMode="auto">
            <a:xfrm>
              <a:off x="3902" y="3086"/>
              <a:ext cx="1748" cy="336"/>
            </a:xfrm>
            <a:prstGeom prst="rect">
              <a:avLst/>
            </a:prstGeom>
            <a:solidFill>
              <a:srgbClr val="3399FF"/>
            </a:solidFill>
            <a:ln w="76200">
              <a:solidFill>
                <a:schemeClr val="bg2"/>
              </a:solidFill>
              <a:miter lim="800000"/>
              <a:headEnd/>
              <a:tailEnd/>
            </a:ln>
            <a:effectLst/>
          </p:spPr>
          <p:txBody>
            <a:bodyPr wrap="none" lIns="90488" tIns="44450" rIns="90488" bIns="44450">
              <a:spAutoFit/>
            </a:bodyPr>
            <a:lstStyle/>
            <a:p>
              <a:pPr eaLnBrk="0" hangingPunct="0">
                <a:defRPr/>
              </a:pPr>
              <a:r>
                <a:rPr lang="en-US" sz="2400">
                  <a:solidFill>
                    <a:srgbClr val="FFFF00"/>
                  </a:solidFill>
                  <a:effectLst>
                    <a:outerShdw blurRad="38100" dist="38100" dir="2700000" algn="tl">
                      <a:srgbClr val="000000"/>
                    </a:outerShdw>
                  </a:effectLst>
                  <a:latin typeface="Times New Roman" pitchFamily="18" charset="0"/>
                </a:rPr>
                <a:t>Inventory Resources</a:t>
              </a:r>
            </a:p>
          </p:txBody>
        </p:sp>
        <p:sp>
          <p:nvSpPr>
            <p:cNvPr id="97296" name="Rectangle 16"/>
            <p:cNvSpPr>
              <a:spLocks noChangeArrowheads="1"/>
            </p:cNvSpPr>
            <p:nvPr/>
          </p:nvSpPr>
          <p:spPr bwMode="auto">
            <a:xfrm>
              <a:off x="2270" y="3902"/>
              <a:ext cx="1641" cy="336"/>
            </a:xfrm>
            <a:prstGeom prst="rect">
              <a:avLst/>
            </a:prstGeom>
            <a:solidFill>
              <a:srgbClr val="0066FF"/>
            </a:solidFill>
            <a:ln w="76200">
              <a:solidFill>
                <a:schemeClr val="bg2"/>
              </a:solidFill>
              <a:miter lim="800000"/>
              <a:headEnd/>
              <a:tailEnd/>
            </a:ln>
            <a:effectLst/>
          </p:spPr>
          <p:txBody>
            <a:bodyPr wrap="none" lIns="90488" tIns="44450" rIns="90488" bIns="44450">
              <a:spAutoFit/>
            </a:bodyPr>
            <a:lstStyle/>
            <a:p>
              <a:pPr eaLnBrk="0" hangingPunct="0">
                <a:defRPr/>
              </a:pPr>
              <a:r>
                <a:rPr lang="en-US" sz="2400">
                  <a:solidFill>
                    <a:srgbClr val="FFFF00"/>
                  </a:solidFill>
                  <a:effectLst>
                    <a:outerShdw blurRad="38100" dist="38100" dir="2700000" algn="tl">
                      <a:srgbClr val="000000"/>
                    </a:outerShdw>
                  </a:effectLst>
                  <a:latin typeface="Times New Roman" pitchFamily="18" charset="0"/>
                </a:rPr>
                <a:t> Assess Feasibility </a:t>
              </a:r>
            </a:p>
          </p:txBody>
        </p:sp>
        <p:sp>
          <p:nvSpPr>
            <p:cNvPr id="97297" name="Rectangle 17"/>
            <p:cNvSpPr>
              <a:spLocks noChangeArrowheads="1"/>
            </p:cNvSpPr>
            <p:nvPr/>
          </p:nvSpPr>
          <p:spPr bwMode="auto">
            <a:xfrm>
              <a:off x="638" y="3086"/>
              <a:ext cx="1832" cy="336"/>
            </a:xfrm>
            <a:prstGeom prst="rect">
              <a:avLst/>
            </a:prstGeom>
            <a:solidFill>
              <a:srgbClr val="0000FF"/>
            </a:solidFill>
            <a:ln w="76200">
              <a:solidFill>
                <a:schemeClr val="bg2"/>
              </a:solidFill>
              <a:miter lim="800000"/>
              <a:headEnd/>
              <a:tailEnd/>
            </a:ln>
            <a:effectLst/>
          </p:spPr>
          <p:txBody>
            <a:bodyPr wrap="none" lIns="90488" tIns="44450" rIns="90488" bIns="44450">
              <a:spAutoFit/>
            </a:bodyPr>
            <a:lstStyle/>
            <a:p>
              <a:pPr eaLnBrk="0" hangingPunct="0">
                <a:defRPr/>
              </a:pPr>
              <a:r>
                <a:rPr lang="en-US" sz="2400">
                  <a:solidFill>
                    <a:srgbClr val="FFFF00"/>
                  </a:solidFill>
                  <a:effectLst>
                    <a:outerShdw blurRad="38100" dist="38100" dir="2700000" algn="tl">
                      <a:srgbClr val="000000"/>
                    </a:outerShdw>
                  </a:effectLst>
                  <a:latin typeface="Times New Roman" pitchFamily="18" charset="0"/>
                </a:rPr>
                <a:t>Determine Trade-offs</a:t>
              </a:r>
            </a:p>
          </p:txBody>
        </p:sp>
        <p:sp>
          <p:nvSpPr>
            <p:cNvPr id="38931" name="Line 18"/>
            <p:cNvSpPr>
              <a:spLocks noChangeShapeType="1"/>
            </p:cNvSpPr>
            <p:nvPr/>
          </p:nvSpPr>
          <p:spPr bwMode="auto">
            <a:xfrm>
              <a:off x="816" y="1920"/>
              <a:ext cx="4656" cy="0"/>
            </a:xfrm>
            <a:prstGeom prst="line">
              <a:avLst/>
            </a:prstGeom>
            <a:noFill/>
            <a:ln w="25400">
              <a:solidFill>
                <a:schemeClr val="bg2"/>
              </a:solidFill>
              <a:prstDash val="sysDot"/>
              <a:round/>
              <a:headEnd/>
              <a:tailEnd/>
            </a:ln>
          </p:spPr>
          <p:txBody>
            <a:bodyPr/>
            <a:lstStyle/>
            <a:p>
              <a:endParaRPr lang="en-US"/>
            </a:p>
          </p:txBody>
        </p:sp>
        <p:sp>
          <p:nvSpPr>
            <p:cNvPr id="38932" name="Rectangle 19"/>
            <p:cNvSpPr>
              <a:spLocks noChangeArrowheads="1"/>
            </p:cNvSpPr>
            <p:nvPr/>
          </p:nvSpPr>
          <p:spPr bwMode="auto">
            <a:xfrm>
              <a:off x="39" y="471"/>
              <a:ext cx="1204" cy="748"/>
            </a:xfrm>
            <a:prstGeom prst="rect">
              <a:avLst/>
            </a:prstGeom>
            <a:noFill/>
            <a:ln w="12700">
              <a:noFill/>
              <a:miter lim="800000"/>
              <a:headEnd/>
              <a:tailEnd/>
            </a:ln>
          </p:spPr>
          <p:txBody>
            <a:bodyPr wrap="none" lIns="90488" tIns="44450" rIns="90488" bIns="44450">
              <a:spAutoFit/>
            </a:bodyPr>
            <a:lstStyle/>
            <a:p>
              <a:pPr eaLnBrk="0" hangingPunct="0"/>
              <a:r>
                <a:rPr lang="en-US" sz="2400">
                  <a:latin typeface="Times New Roman" pitchFamily="18" charset="0"/>
                </a:rPr>
                <a:t>STAGE 1:</a:t>
              </a:r>
            </a:p>
            <a:p>
              <a:pPr eaLnBrk="0" hangingPunct="0"/>
              <a:r>
                <a:rPr lang="en-US" sz="2400">
                  <a:latin typeface="Times New Roman" pitchFamily="18" charset="0"/>
                </a:rPr>
                <a:t>RESEARCH</a:t>
              </a:r>
            </a:p>
            <a:p>
              <a:pPr eaLnBrk="0" hangingPunct="0"/>
              <a:r>
                <a:rPr lang="en-US" sz="2400">
                  <a:latin typeface="Times New Roman" pitchFamily="18" charset="0"/>
                </a:rPr>
                <a:t>DEFINITION</a:t>
              </a:r>
            </a:p>
          </p:txBody>
        </p:sp>
        <p:sp>
          <p:nvSpPr>
            <p:cNvPr id="38933" name="Rectangle 20"/>
            <p:cNvSpPr>
              <a:spLocks noChangeArrowheads="1"/>
            </p:cNvSpPr>
            <p:nvPr/>
          </p:nvSpPr>
          <p:spPr bwMode="auto">
            <a:xfrm>
              <a:off x="39" y="2006"/>
              <a:ext cx="1375" cy="748"/>
            </a:xfrm>
            <a:prstGeom prst="rect">
              <a:avLst/>
            </a:prstGeom>
            <a:noFill/>
            <a:ln w="12700">
              <a:noFill/>
              <a:miter lim="800000"/>
              <a:headEnd/>
              <a:tailEnd/>
            </a:ln>
          </p:spPr>
          <p:txBody>
            <a:bodyPr wrap="none" lIns="90488" tIns="44450" rIns="90488" bIns="44450">
              <a:spAutoFit/>
            </a:bodyPr>
            <a:lstStyle/>
            <a:p>
              <a:pPr eaLnBrk="0" hangingPunct="0"/>
              <a:r>
                <a:rPr lang="en-US" sz="2400">
                  <a:latin typeface="Times New Roman" pitchFamily="18" charset="0"/>
                </a:rPr>
                <a:t>STAGE 2:</a:t>
              </a:r>
            </a:p>
            <a:p>
              <a:pPr eaLnBrk="0" hangingPunct="0"/>
              <a:r>
                <a:rPr lang="en-US" sz="2400">
                  <a:latin typeface="Times New Roman" pitchFamily="18" charset="0"/>
                </a:rPr>
                <a:t>RESEARCH</a:t>
              </a:r>
            </a:p>
            <a:p>
              <a:pPr eaLnBrk="0" hangingPunct="0"/>
              <a:r>
                <a:rPr lang="en-US" sz="2400">
                  <a:latin typeface="Times New Roman" pitchFamily="18" charset="0"/>
                </a:rPr>
                <a:t>PLAN/DESIGN</a:t>
              </a:r>
            </a:p>
          </p:txBody>
        </p:sp>
        <p:sp>
          <p:nvSpPr>
            <p:cNvPr id="38934" name="Freeform 21"/>
            <p:cNvSpPr>
              <a:spLocks/>
            </p:cNvSpPr>
            <p:nvPr/>
          </p:nvSpPr>
          <p:spPr bwMode="auto">
            <a:xfrm>
              <a:off x="4034" y="2420"/>
              <a:ext cx="671" cy="605"/>
            </a:xfrm>
            <a:custGeom>
              <a:avLst/>
              <a:gdLst>
                <a:gd name="T0" fmla="*/ 0 w 671"/>
                <a:gd name="T1" fmla="*/ 3 h 605"/>
                <a:gd name="T2" fmla="*/ 12 w 671"/>
                <a:gd name="T3" fmla="*/ 107 h 605"/>
                <a:gd name="T4" fmla="*/ 29 w 671"/>
                <a:gd name="T5" fmla="*/ 107 h 605"/>
                <a:gd name="T6" fmla="*/ 48 w 671"/>
                <a:gd name="T7" fmla="*/ 106 h 605"/>
                <a:gd name="T8" fmla="*/ 65 w 671"/>
                <a:gd name="T9" fmla="*/ 107 h 605"/>
                <a:gd name="T10" fmla="*/ 84 w 671"/>
                <a:gd name="T11" fmla="*/ 108 h 605"/>
                <a:gd name="T12" fmla="*/ 103 w 671"/>
                <a:gd name="T13" fmla="*/ 111 h 605"/>
                <a:gd name="T14" fmla="*/ 122 w 671"/>
                <a:gd name="T15" fmla="*/ 114 h 605"/>
                <a:gd name="T16" fmla="*/ 136 w 671"/>
                <a:gd name="T17" fmla="*/ 118 h 605"/>
                <a:gd name="T18" fmla="*/ 154 w 671"/>
                <a:gd name="T19" fmla="*/ 123 h 605"/>
                <a:gd name="T20" fmla="*/ 171 w 671"/>
                <a:gd name="T21" fmla="*/ 129 h 605"/>
                <a:gd name="T22" fmla="*/ 183 w 671"/>
                <a:gd name="T23" fmla="*/ 133 h 605"/>
                <a:gd name="T24" fmla="*/ 203 w 671"/>
                <a:gd name="T25" fmla="*/ 140 h 605"/>
                <a:gd name="T26" fmla="*/ 227 w 671"/>
                <a:gd name="T27" fmla="*/ 150 h 605"/>
                <a:gd name="T28" fmla="*/ 249 w 671"/>
                <a:gd name="T29" fmla="*/ 162 h 605"/>
                <a:gd name="T30" fmla="*/ 272 w 671"/>
                <a:gd name="T31" fmla="*/ 174 h 605"/>
                <a:gd name="T32" fmla="*/ 292 w 671"/>
                <a:gd name="T33" fmla="*/ 187 h 605"/>
                <a:gd name="T34" fmla="*/ 316 w 671"/>
                <a:gd name="T35" fmla="*/ 204 h 605"/>
                <a:gd name="T36" fmla="*/ 338 w 671"/>
                <a:gd name="T37" fmla="*/ 221 h 605"/>
                <a:gd name="T38" fmla="*/ 360 w 671"/>
                <a:gd name="T39" fmla="*/ 242 h 605"/>
                <a:gd name="T40" fmla="*/ 380 w 671"/>
                <a:gd name="T41" fmla="*/ 261 h 605"/>
                <a:gd name="T42" fmla="*/ 398 w 671"/>
                <a:gd name="T43" fmla="*/ 280 h 605"/>
                <a:gd name="T44" fmla="*/ 414 w 671"/>
                <a:gd name="T45" fmla="*/ 300 h 605"/>
                <a:gd name="T46" fmla="*/ 431 w 671"/>
                <a:gd name="T47" fmla="*/ 322 h 605"/>
                <a:gd name="T48" fmla="*/ 448 w 671"/>
                <a:gd name="T49" fmla="*/ 346 h 605"/>
                <a:gd name="T50" fmla="*/ 462 w 671"/>
                <a:gd name="T51" fmla="*/ 372 h 605"/>
                <a:gd name="T52" fmla="*/ 477 w 671"/>
                <a:gd name="T53" fmla="*/ 399 h 605"/>
                <a:gd name="T54" fmla="*/ 490 w 671"/>
                <a:gd name="T55" fmla="*/ 428 h 605"/>
                <a:gd name="T56" fmla="*/ 501 w 671"/>
                <a:gd name="T57" fmla="*/ 458 h 605"/>
                <a:gd name="T58" fmla="*/ 631 w 671"/>
                <a:gd name="T59" fmla="*/ 604 h 605"/>
                <a:gd name="T60" fmla="*/ 589 w 671"/>
                <a:gd name="T61" fmla="*/ 422 h 605"/>
                <a:gd name="T62" fmla="*/ 575 w 671"/>
                <a:gd name="T63" fmla="*/ 387 h 605"/>
                <a:gd name="T64" fmla="*/ 560 w 671"/>
                <a:gd name="T65" fmla="*/ 357 h 605"/>
                <a:gd name="T66" fmla="*/ 547 w 671"/>
                <a:gd name="T67" fmla="*/ 330 h 605"/>
                <a:gd name="T68" fmla="*/ 532 w 671"/>
                <a:gd name="T69" fmla="*/ 304 h 605"/>
                <a:gd name="T70" fmla="*/ 517 w 671"/>
                <a:gd name="T71" fmla="*/ 280 h 605"/>
                <a:gd name="T72" fmla="*/ 498 w 671"/>
                <a:gd name="T73" fmla="*/ 252 h 605"/>
                <a:gd name="T74" fmla="*/ 481 w 671"/>
                <a:gd name="T75" fmla="*/ 230 h 605"/>
                <a:gd name="T76" fmla="*/ 460 w 671"/>
                <a:gd name="T77" fmla="*/ 206 h 605"/>
                <a:gd name="T78" fmla="*/ 441 w 671"/>
                <a:gd name="T79" fmla="*/ 185 h 605"/>
                <a:gd name="T80" fmla="*/ 417 w 671"/>
                <a:gd name="T81" fmla="*/ 162 h 605"/>
                <a:gd name="T82" fmla="*/ 397 w 671"/>
                <a:gd name="T83" fmla="*/ 143 h 605"/>
                <a:gd name="T84" fmla="*/ 376 w 671"/>
                <a:gd name="T85" fmla="*/ 125 h 605"/>
                <a:gd name="T86" fmla="*/ 353 w 671"/>
                <a:gd name="T87" fmla="*/ 108 h 605"/>
                <a:gd name="T88" fmla="*/ 329 w 671"/>
                <a:gd name="T89" fmla="*/ 91 h 605"/>
                <a:gd name="T90" fmla="*/ 305 w 671"/>
                <a:gd name="T91" fmla="*/ 78 h 605"/>
                <a:gd name="T92" fmla="*/ 286 w 671"/>
                <a:gd name="T93" fmla="*/ 67 h 605"/>
                <a:gd name="T94" fmla="*/ 259 w 671"/>
                <a:gd name="T95" fmla="*/ 53 h 605"/>
                <a:gd name="T96" fmla="*/ 235 w 671"/>
                <a:gd name="T97" fmla="*/ 44 h 605"/>
                <a:gd name="T98" fmla="*/ 209 w 671"/>
                <a:gd name="T99" fmla="*/ 35 h 605"/>
                <a:gd name="T100" fmla="*/ 185 w 671"/>
                <a:gd name="T101" fmla="*/ 25 h 605"/>
                <a:gd name="T102" fmla="*/ 160 w 671"/>
                <a:gd name="T103" fmla="*/ 18 h 605"/>
                <a:gd name="T104" fmla="*/ 141 w 671"/>
                <a:gd name="T105" fmla="*/ 13 h 605"/>
                <a:gd name="T106" fmla="*/ 128 w 671"/>
                <a:gd name="T107" fmla="*/ 10 h 605"/>
                <a:gd name="T108" fmla="*/ 116 w 671"/>
                <a:gd name="T109" fmla="*/ 8 h 605"/>
                <a:gd name="T110" fmla="*/ 101 w 671"/>
                <a:gd name="T111" fmla="*/ 7 h 605"/>
                <a:gd name="T112" fmla="*/ 88 w 671"/>
                <a:gd name="T113" fmla="*/ 4 h 605"/>
                <a:gd name="T114" fmla="*/ 73 w 671"/>
                <a:gd name="T115" fmla="*/ 2 h 605"/>
                <a:gd name="T116" fmla="*/ 57 w 671"/>
                <a:gd name="T117" fmla="*/ 1 h 605"/>
                <a:gd name="T118" fmla="*/ 43 w 671"/>
                <a:gd name="T119" fmla="*/ 0 h 605"/>
                <a:gd name="T120" fmla="*/ 29 w 671"/>
                <a:gd name="T121" fmla="*/ 1 h 605"/>
                <a:gd name="T122" fmla="*/ 15 w 671"/>
                <a:gd name="T123" fmla="*/ 1 h 60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71"/>
                <a:gd name="T187" fmla="*/ 0 h 605"/>
                <a:gd name="T188" fmla="*/ 671 w 671"/>
                <a:gd name="T189" fmla="*/ 605 h 60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71" h="605">
                  <a:moveTo>
                    <a:pt x="9" y="2"/>
                  </a:moveTo>
                  <a:lnTo>
                    <a:pt x="0" y="3"/>
                  </a:lnTo>
                  <a:lnTo>
                    <a:pt x="2" y="106"/>
                  </a:lnTo>
                  <a:lnTo>
                    <a:pt x="12" y="107"/>
                  </a:lnTo>
                  <a:lnTo>
                    <a:pt x="21" y="106"/>
                  </a:lnTo>
                  <a:lnTo>
                    <a:pt x="29" y="107"/>
                  </a:lnTo>
                  <a:lnTo>
                    <a:pt x="39" y="106"/>
                  </a:lnTo>
                  <a:lnTo>
                    <a:pt x="48" y="106"/>
                  </a:lnTo>
                  <a:lnTo>
                    <a:pt x="58" y="107"/>
                  </a:lnTo>
                  <a:lnTo>
                    <a:pt x="65" y="107"/>
                  </a:lnTo>
                  <a:lnTo>
                    <a:pt x="75" y="108"/>
                  </a:lnTo>
                  <a:lnTo>
                    <a:pt x="84" y="108"/>
                  </a:lnTo>
                  <a:lnTo>
                    <a:pt x="93" y="110"/>
                  </a:lnTo>
                  <a:lnTo>
                    <a:pt x="103" y="111"/>
                  </a:lnTo>
                  <a:lnTo>
                    <a:pt x="113" y="113"/>
                  </a:lnTo>
                  <a:lnTo>
                    <a:pt x="122" y="114"/>
                  </a:lnTo>
                  <a:lnTo>
                    <a:pt x="129" y="117"/>
                  </a:lnTo>
                  <a:lnTo>
                    <a:pt x="136" y="118"/>
                  </a:lnTo>
                  <a:lnTo>
                    <a:pt x="145" y="120"/>
                  </a:lnTo>
                  <a:lnTo>
                    <a:pt x="154" y="123"/>
                  </a:lnTo>
                  <a:lnTo>
                    <a:pt x="162" y="126"/>
                  </a:lnTo>
                  <a:lnTo>
                    <a:pt x="171" y="129"/>
                  </a:lnTo>
                  <a:lnTo>
                    <a:pt x="176" y="131"/>
                  </a:lnTo>
                  <a:lnTo>
                    <a:pt x="183" y="133"/>
                  </a:lnTo>
                  <a:lnTo>
                    <a:pt x="193" y="137"/>
                  </a:lnTo>
                  <a:lnTo>
                    <a:pt x="203" y="140"/>
                  </a:lnTo>
                  <a:lnTo>
                    <a:pt x="215" y="145"/>
                  </a:lnTo>
                  <a:lnTo>
                    <a:pt x="227" y="150"/>
                  </a:lnTo>
                  <a:lnTo>
                    <a:pt x="239" y="154"/>
                  </a:lnTo>
                  <a:lnTo>
                    <a:pt x="249" y="162"/>
                  </a:lnTo>
                  <a:lnTo>
                    <a:pt x="261" y="168"/>
                  </a:lnTo>
                  <a:lnTo>
                    <a:pt x="272" y="174"/>
                  </a:lnTo>
                  <a:lnTo>
                    <a:pt x="281" y="181"/>
                  </a:lnTo>
                  <a:lnTo>
                    <a:pt x="292" y="187"/>
                  </a:lnTo>
                  <a:lnTo>
                    <a:pt x="304" y="195"/>
                  </a:lnTo>
                  <a:lnTo>
                    <a:pt x="316" y="204"/>
                  </a:lnTo>
                  <a:lnTo>
                    <a:pt x="327" y="212"/>
                  </a:lnTo>
                  <a:lnTo>
                    <a:pt x="338" y="221"/>
                  </a:lnTo>
                  <a:lnTo>
                    <a:pt x="352" y="231"/>
                  </a:lnTo>
                  <a:lnTo>
                    <a:pt x="360" y="242"/>
                  </a:lnTo>
                  <a:lnTo>
                    <a:pt x="370" y="251"/>
                  </a:lnTo>
                  <a:lnTo>
                    <a:pt x="380" y="261"/>
                  </a:lnTo>
                  <a:lnTo>
                    <a:pt x="389" y="270"/>
                  </a:lnTo>
                  <a:lnTo>
                    <a:pt x="398" y="280"/>
                  </a:lnTo>
                  <a:lnTo>
                    <a:pt x="407" y="291"/>
                  </a:lnTo>
                  <a:lnTo>
                    <a:pt x="414" y="300"/>
                  </a:lnTo>
                  <a:lnTo>
                    <a:pt x="423" y="312"/>
                  </a:lnTo>
                  <a:lnTo>
                    <a:pt x="431" y="322"/>
                  </a:lnTo>
                  <a:lnTo>
                    <a:pt x="439" y="335"/>
                  </a:lnTo>
                  <a:lnTo>
                    <a:pt x="448" y="346"/>
                  </a:lnTo>
                  <a:lnTo>
                    <a:pt x="456" y="360"/>
                  </a:lnTo>
                  <a:lnTo>
                    <a:pt x="462" y="372"/>
                  </a:lnTo>
                  <a:lnTo>
                    <a:pt x="472" y="388"/>
                  </a:lnTo>
                  <a:lnTo>
                    <a:pt x="477" y="399"/>
                  </a:lnTo>
                  <a:lnTo>
                    <a:pt x="484" y="412"/>
                  </a:lnTo>
                  <a:lnTo>
                    <a:pt x="490" y="428"/>
                  </a:lnTo>
                  <a:lnTo>
                    <a:pt x="496" y="441"/>
                  </a:lnTo>
                  <a:lnTo>
                    <a:pt x="501" y="458"/>
                  </a:lnTo>
                  <a:lnTo>
                    <a:pt x="417" y="469"/>
                  </a:lnTo>
                  <a:lnTo>
                    <a:pt x="631" y="604"/>
                  </a:lnTo>
                  <a:lnTo>
                    <a:pt x="670" y="403"/>
                  </a:lnTo>
                  <a:lnTo>
                    <a:pt x="589" y="422"/>
                  </a:lnTo>
                  <a:lnTo>
                    <a:pt x="582" y="404"/>
                  </a:lnTo>
                  <a:lnTo>
                    <a:pt x="575" y="387"/>
                  </a:lnTo>
                  <a:lnTo>
                    <a:pt x="567" y="370"/>
                  </a:lnTo>
                  <a:lnTo>
                    <a:pt x="560" y="357"/>
                  </a:lnTo>
                  <a:lnTo>
                    <a:pt x="555" y="343"/>
                  </a:lnTo>
                  <a:lnTo>
                    <a:pt x="547" y="330"/>
                  </a:lnTo>
                  <a:lnTo>
                    <a:pt x="539" y="316"/>
                  </a:lnTo>
                  <a:lnTo>
                    <a:pt x="532" y="304"/>
                  </a:lnTo>
                  <a:lnTo>
                    <a:pt x="525" y="293"/>
                  </a:lnTo>
                  <a:lnTo>
                    <a:pt x="517" y="280"/>
                  </a:lnTo>
                  <a:lnTo>
                    <a:pt x="507" y="264"/>
                  </a:lnTo>
                  <a:lnTo>
                    <a:pt x="498" y="252"/>
                  </a:lnTo>
                  <a:lnTo>
                    <a:pt x="490" y="242"/>
                  </a:lnTo>
                  <a:lnTo>
                    <a:pt x="481" y="230"/>
                  </a:lnTo>
                  <a:lnTo>
                    <a:pt x="471" y="218"/>
                  </a:lnTo>
                  <a:lnTo>
                    <a:pt x="460" y="206"/>
                  </a:lnTo>
                  <a:lnTo>
                    <a:pt x="450" y="196"/>
                  </a:lnTo>
                  <a:lnTo>
                    <a:pt x="441" y="185"/>
                  </a:lnTo>
                  <a:lnTo>
                    <a:pt x="429" y="173"/>
                  </a:lnTo>
                  <a:lnTo>
                    <a:pt x="417" y="162"/>
                  </a:lnTo>
                  <a:lnTo>
                    <a:pt x="409" y="152"/>
                  </a:lnTo>
                  <a:lnTo>
                    <a:pt x="397" y="143"/>
                  </a:lnTo>
                  <a:lnTo>
                    <a:pt x="387" y="135"/>
                  </a:lnTo>
                  <a:lnTo>
                    <a:pt x="376" y="125"/>
                  </a:lnTo>
                  <a:lnTo>
                    <a:pt x="366" y="117"/>
                  </a:lnTo>
                  <a:lnTo>
                    <a:pt x="353" y="108"/>
                  </a:lnTo>
                  <a:lnTo>
                    <a:pt x="341" y="100"/>
                  </a:lnTo>
                  <a:lnTo>
                    <a:pt x="329" y="91"/>
                  </a:lnTo>
                  <a:lnTo>
                    <a:pt x="317" y="86"/>
                  </a:lnTo>
                  <a:lnTo>
                    <a:pt x="305" y="78"/>
                  </a:lnTo>
                  <a:lnTo>
                    <a:pt x="294" y="72"/>
                  </a:lnTo>
                  <a:lnTo>
                    <a:pt x="286" y="67"/>
                  </a:lnTo>
                  <a:lnTo>
                    <a:pt x="272" y="59"/>
                  </a:lnTo>
                  <a:lnTo>
                    <a:pt x="259" y="53"/>
                  </a:lnTo>
                  <a:lnTo>
                    <a:pt x="246" y="49"/>
                  </a:lnTo>
                  <a:lnTo>
                    <a:pt x="235" y="44"/>
                  </a:lnTo>
                  <a:lnTo>
                    <a:pt x="223" y="40"/>
                  </a:lnTo>
                  <a:lnTo>
                    <a:pt x="209" y="35"/>
                  </a:lnTo>
                  <a:lnTo>
                    <a:pt x="197" y="29"/>
                  </a:lnTo>
                  <a:lnTo>
                    <a:pt x="185" y="25"/>
                  </a:lnTo>
                  <a:lnTo>
                    <a:pt x="171" y="20"/>
                  </a:lnTo>
                  <a:lnTo>
                    <a:pt x="160" y="18"/>
                  </a:lnTo>
                  <a:lnTo>
                    <a:pt x="149" y="15"/>
                  </a:lnTo>
                  <a:lnTo>
                    <a:pt x="141" y="13"/>
                  </a:lnTo>
                  <a:lnTo>
                    <a:pt x="135" y="11"/>
                  </a:lnTo>
                  <a:lnTo>
                    <a:pt x="128" y="10"/>
                  </a:lnTo>
                  <a:lnTo>
                    <a:pt x="123" y="9"/>
                  </a:lnTo>
                  <a:lnTo>
                    <a:pt x="116" y="8"/>
                  </a:lnTo>
                  <a:lnTo>
                    <a:pt x="109" y="7"/>
                  </a:lnTo>
                  <a:lnTo>
                    <a:pt x="101" y="7"/>
                  </a:lnTo>
                  <a:lnTo>
                    <a:pt x="94" y="6"/>
                  </a:lnTo>
                  <a:lnTo>
                    <a:pt x="88" y="4"/>
                  </a:lnTo>
                  <a:lnTo>
                    <a:pt x="80" y="4"/>
                  </a:lnTo>
                  <a:lnTo>
                    <a:pt x="73" y="2"/>
                  </a:lnTo>
                  <a:lnTo>
                    <a:pt x="64" y="2"/>
                  </a:lnTo>
                  <a:lnTo>
                    <a:pt x="57" y="1"/>
                  </a:lnTo>
                  <a:lnTo>
                    <a:pt x="49" y="1"/>
                  </a:lnTo>
                  <a:lnTo>
                    <a:pt x="43" y="0"/>
                  </a:lnTo>
                  <a:lnTo>
                    <a:pt x="36" y="1"/>
                  </a:lnTo>
                  <a:lnTo>
                    <a:pt x="29" y="1"/>
                  </a:lnTo>
                  <a:lnTo>
                    <a:pt x="21" y="0"/>
                  </a:lnTo>
                  <a:lnTo>
                    <a:pt x="15" y="1"/>
                  </a:lnTo>
                  <a:lnTo>
                    <a:pt x="9" y="2"/>
                  </a:lnTo>
                </a:path>
              </a:pathLst>
            </a:custGeom>
            <a:solidFill>
              <a:srgbClr val="CCCCFF"/>
            </a:solidFill>
            <a:ln w="12700" cap="rnd">
              <a:noFill/>
              <a:round/>
              <a:headEnd/>
              <a:tailEnd/>
            </a:ln>
          </p:spPr>
          <p:txBody>
            <a:bodyPr/>
            <a:lstStyle/>
            <a:p>
              <a:endParaRPr lang="en-GB"/>
            </a:p>
          </p:txBody>
        </p:sp>
        <p:sp>
          <p:nvSpPr>
            <p:cNvPr id="38935" name="Freeform 22"/>
            <p:cNvSpPr>
              <a:spLocks/>
            </p:cNvSpPr>
            <p:nvPr/>
          </p:nvSpPr>
          <p:spPr bwMode="auto">
            <a:xfrm>
              <a:off x="4066" y="3539"/>
              <a:ext cx="605" cy="671"/>
            </a:xfrm>
            <a:custGeom>
              <a:avLst/>
              <a:gdLst>
                <a:gd name="T0" fmla="*/ 601 w 605"/>
                <a:gd name="T1" fmla="*/ 0 h 671"/>
                <a:gd name="T2" fmla="*/ 497 w 605"/>
                <a:gd name="T3" fmla="*/ 13 h 671"/>
                <a:gd name="T4" fmla="*/ 497 w 605"/>
                <a:gd name="T5" fmla="*/ 30 h 671"/>
                <a:gd name="T6" fmla="*/ 498 w 605"/>
                <a:gd name="T7" fmla="*/ 49 h 671"/>
                <a:gd name="T8" fmla="*/ 497 w 605"/>
                <a:gd name="T9" fmla="*/ 66 h 671"/>
                <a:gd name="T10" fmla="*/ 496 w 605"/>
                <a:gd name="T11" fmla="*/ 84 h 671"/>
                <a:gd name="T12" fmla="*/ 493 w 605"/>
                <a:gd name="T13" fmla="*/ 103 h 671"/>
                <a:gd name="T14" fmla="*/ 490 w 605"/>
                <a:gd name="T15" fmla="*/ 122 h 671"/>
                <a:gd name="T16" fmla="*/ 486 w 605"/>
                <a:gd name="T17" fmla="*/ 136 h 671"/>
                <a:gd name="T18" fmla="*/ 481 w 605"/>
                <a:gd name="T19" fmla="*/ 154 h 671"/>
                <a:gd name="T20" fmla="*/ 475 w 605"/>
                <a:gd name="T21" fmla="*/ 171 h 671"/>
                <a:gd name="T22" fmla="*/ 471 w 605"/>
                <a:gd name="T23" fmla="*/ 184 h 671"/>
                <a:gd name="T24" fmla="*/ 464 w 605"/>
                <a:gd name="T25" fmla="*/ 203 h 671"/>
                <a:gd name="T26" fmla="*/ 454 w 605"/>
                <a:gd name="T27" fmla="*/ 228 h 671"/>
                <a:gd name="T28" fmla="*/ 442 w 605"/>
                <a:gd name="T29" fmla="*/ 250 h 671"/>
                <a:gd name="T30" fmla="*/ 430 w 605"/>
                <a:gd name="T31" fmla="*/ 272 h 671"/>
                <a:gd name="T32" fmla="*/ 417 w 605"/>
                <a:gd name="T33" fmla="*/ 292 h 671"/>
                <a:gd name="T34" fmla="*/ 400 w 605"/>
                <a:gd name="T35" fmla="*/ 317 h 671"/>
                <a:gd name="T36" fmla="*/ 383 w 605"/>
                <a:gd name="T37" fmla="*/ 338 h 671"/>
                <a:gd name="T38" fmla="*/ 362 w 605"/>
                <a:gd name="T39" fmla="*/ 361 h 671"/>
                <a:gd name="T40" fmla="*/ 343 w 605"/>
                <a:gd name="T41" fmla="*/ 381 h 671"/>
                <a:gd name="T42" fmla="*/ 324 w 605"/>
                <a:gd name="T43" fmla="*/ 399 h 671"/>
                <a:gd name="T44" fmla="*/ 304 w 605"/>
                <a:gd name="T45" fmla="*/ 415 h 671"/>
                <a:gd name="T46" fmla="*/ 282 w 605"/>
                <a:gd name="T47" fmla="*/ 432 h 671"/>
                <a:gd name="T48" fmla="*/ 258 w 605"/>
                <a:gd name="T49" fmla="*/ 449 h 671"/>
                <a:gd name="T50" fmla="*/ 232 w 605"/>
                <a:gd name="T51" fmla="*/ 463 h 671"/>
                <a:gd name="T52" fmla="*/ 205 w 605"/>
                <a:gd name="T53" fmla="*/ 478 h 671"/>
                <a:gd name="T54" fmla="*/ 176 w 605"/>
                <a:gd name="T55" fmla="*/ 490 h 671"/>
                <a:gd name="T56" fmla="*/ 146 w 605"/>
                <a:gd name="T57" fmla="*/ 502 h 671"/>
                <a:gd name="T58" fmla="*/ 0 w 605"/>
                <a:gd name="T59" fmla="*/ 632 h 671"/>
                <a:gd name="T60" fmla="*/ 182 w 605"/>
                <a:gd name="T61" fmla="*/ 589 h 671"/>
                <a:gd name="T62" fmla="*/ 217 w 605"/>
                <a:gd name="T63" fmla="*/ 575 h 671"/>
                <a:gd name="T64" fmla="*/ 247 w 605"/>
                <a:gd name="T65" fmla="*/ 560 h 671"/>
                <a:gd name="T66" fmla="*/ 274 w 605"/>
                <a:gd name="T67" fmla="*/ 548 h 671"/>
                <a:gd name="T68" fmla="*/ 300 w 605"/>
                <a:gd name="T69" fmla="*/ 533 h 671"/>
                <a:gd name="T70" fmla="*/ 324 w 605"/>
                <a:gd name="T71" fmla="*/ 518 h 671"/>
                <a:gd name="T72" fmla="*/ 352 w 605"/>
                <a:gd name="T73" fmla="*/ 499 h 671"/>
                <a:gd name="T74" fmla="*/ 374 w 605"/>
                <a:gd name="T75" fmla="*/ 482 h 671"/>
                <a:gd name="T76" fmla="*/ 398 w 605"/>
                <a:gd name="T77" fmla="*/ 460 h 671"/>
                <a:gd name="T78" fmla="*/ 419 w 605"/>
                <a:gd name="T79" fmla="*/ 441 h 671"/>
                <a:gd name="T80" fmla="*/ 442 w 605"/>
                <a:gd name="T81" fmla="*/ 418 h 671"/>
                <a:gd name="T82" fmla="*/ 461 w 605"/>
                <a:gd name="T83" fmla="*/ 398 h 671"/>
                <a:gd name="T84" fmla="*/ 479 w 605"/>
                <a:gd name="T85" fmla="*/ 376 h 671"/>
                <a:gd name="T86" fmla="*/ 496 w 605"/>
                <a:gd name="T87" fmla="*/ 353 h 671"/>
                <a:gd name="T88" fmla="*/ 513 w 605"/>
                <a:gd name="T89" fmla="*/ 330 h 671"/>
                <a:gd name="T90" fmla="*/ 526 w 605"/>
                <a:gd name="T91" fmla="*/ 305 h 671"/>
                <a:gd name="T92" fmla="*/ 537 w 605"/>
                <a:gd name="T93" fmla="*/ 286 h 671"/>
                <a:gd name="T94" fmla="*/ 551 w 605"/>
                <a:gd name="T95" fmla="*/ 259 h 671"/>
                <a:gd name="T96" fmla="*/ 560 w 605"/>
                <a:gd name="T97" fmla="*/ 235 h 671"/>
                <a:gd name="T98" fmla="*/ 569 w 605"/>
                <a:gd name="T99" fmla="*/ 210 h 671"/>
                <a:gd name="T100" fmla="*/ 579 w 605"/>
                <a:gd name="T101" fmla="*/ 185 h 671"/>
                <a:gd name="T102" fmla="*/ 586 w 605"/>
                <a:gd name="T103" fmla="*/ 161 h 671"/>
                <a:gd name="T104" fmla="*/ 591 w 605"/>
                <a:gd name="T105" fmla="*/ 141 h 671"/>
                <a:gd name="T106" fmla="*/ 594 w 605"/>
                <a:gd name="T107" fmla="*/ 129 h 671"/>
                <a:gd name="T108" fmla="*/ 596 w 605"/>
                <a:gd name="T109" fmla="*/ 117 h 671"/>
                <a:gd name="T110" fmla="*/ 597 w 605"/>
                <a:gd name="T111" fmla="*/ 101 h 671"/>
                <a:gd name="T112" fmla="*/ 600 w 605"/>
                <a:gd name="T113" fmla="*/ 88 h 671"/>
                <a:gd name="T114" fmla="*/ 602 w 605"/>
                <a:gd name="T115" fmla="*/ 73 h 671"/>
                <a:gd name="T116" fmla="*/ 603 w 605"/>
                <a:gd name="T117" fmla="*/ 57 h 671"/>
                <a:gd name="T118" fmla="*/ 604 w 605"/>
                <a:gd name="T119" fmla="*/ 44 h 671"/>
                <a:gd name="T120" fmla="*/ 603 w 605"/>
                <a:gd name="T121" fmla="*/ 30 h 671"/>
                <a:gd name="T122" fmla="*/ 603 w 605"/>
                <a:gd name="T123" fmla="*/ 16 h 671"/>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05"/>
                <a:gd name="T187" fmla="*/ 0 h 671"/>
                <a:gd name="T188" fmla="*/ 605 w 605"/>
                <a:gd name="T189" fmla="*/ 671 h 671"/>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05" h="671">
                  <a:moveTo>
                    <a:pt x="602" y="10"/>
                  </a:moveTo>
                  <a:lnTo>
                    <a:pt x="601" y="0"/>
                  </a:lnTo>
                  <a:lnTo>
                    <a:pt x="498" y="2"/>
                  </a:lnTo>
                  <a:lnTo>
                    <a:pt x="497" y="13"/>
                  </a:lnTo>
                  <a:lnTo>
                    <a:pt x="498" y="21"/>
                  </a:lnTo>
                  <a:lnTo>
                    <a:pt x="497" y="30"/>
                  </a:lnTo>
                  <a:lnTo>
                    <a:pt x="498" y="39"/>
                  </a:lnTo>
                  <a:lnTo>
                    <a:pt x="498" y="49"/>
                  </a:lnTo>
                  <a:lnTo>
                    <a:pt x="497" y="58"/>
                  </a:lnTo>
                  <a:lnTo>
                    <a:pt x="497" y="66"/>
                  </a:lnTo>
                  <a:lnTo>
                    <a:pt x="496" y="76"/>
                  </a:lnTo>
                  <a:lnTo>
                    <a:pt x="496" y="84"/>
                  </a:lnTo>
                  <a:lnTo>
                    <a:pt x="494" y="94"/>
                  </a:lnTo>
                  <a:lnTo>
                    <a:pt x="493" y="103"/>
                  </a:lnTo>
                  <a:lnTo>
                    <a:pt x="491" y="114"/>
                  </a:lnTo>
                  <a:lnTo>
                    <a:pt x="490" y="122"/>
                  </a:lnTo>
                  <a:lnTo>
                    <a:pt x="487" y="130"/>
                  </a:lnTo>
                  <a:lnTo>
                    <a:pt x="486" y="136"/>
                  </a:lnTo>
                  <a:lnTo>
                    <a:pt x="484" y="146"/>
                  </a:lnTo>
                  <a:lnTo>
                    <a:pt x="481" y="154"/>
                  </a:lnTo>
                  <a:lnTo>
                    <a:pt x="477" y="163"/>
                  </a:lnTo>
                  <a:lnTo>
                    <a:pt x="475" y="171"/>
                  </a:lnTo>
                  <a:lnTo>
                    <a:pt x="473" y="177"/>
                  </a:lnTo>
                  <a:lnTo>
                    <a:pt x="471" y="184"/>
                  </a:lnTo>
                  <a:lnTo>
                    <a:pt x="467" y="194"/>
                  </a:lnTo>
                  <a:lnTo>
                    <a:pt x="464" y="203"/>
                  </a:lnTo>
                  <a:lnTo>
                    <a:pt x="459" y="216"/>
                  </a:lnTo>
                  <a:lnTo>
                    <a:pt x="454" y="228"/>
                  </a:lnTo>
                  <a:lnTo>
                    <a:pt x="450" y="239"/>
                  </a:lnTo>
                  <a:lnTo>
                    <a:pt x="442" y="250"/>
                  </a:lnTo>
                  <a:lnTo>
                    <a:pt x="436" y="262"/>
                  </a:lnTo>
                  <a:lnTo>
                    <a:pt x="430" y="272"/>
                  </a:lnTo>
                  <a:lnTo>
                    <a:pt x="423" y="282"/>
                  </a:lnTo>
                  <a:lnTo>
                    <a:pt x="417" y="292"/>
                  </a:lnTo>
                  <a:lnTo>
                    <a:pt x="409" y="304"/>
                  </a:lnTo>
                  <a:lnTo>
                    <a:pt x="400" y="317"/>
                  </a:lnTo>
                  <a:lnTo>
                    <a:pt x="392" y="328"/>
                  </a:lnTo>
                  <a:lnTo>
                    <a:pt x="383" y="338"/>
                  </a:lnTo>
                  <a:lnTo>
                    <a:pt x="373" y="352"/>
                  </a:lnTo>
                  <a:lnTo>
                    <a:pt x="362" y="361"/>
                  </a:lnTo>
                  <a:lnTo>
                    <a:pt x="353" y="370"/>
                  </a:lnTo>
                  <a:lnTo>
                    <a:pt x="343" y="381"/>
                  </a:lnTo>
                  <a:lnTo>
                    <a:pt x="334" y="389"/>
                  </a:lnTo>
                  <a:lnTo>
                    <a:pt x="324" y="399"/>
                  </a:lnTo>
                  <a:lnTo>
                    <a:pt x="313" y="407"/>
                  </a:lnTo>
                  <a:lnTo>
                    <a:pt x="304" y="415"/>
                  </a:lnTo>
                  <a:lnTo>
                    <a:pt x="292" y="423"/>
                  </a:lnTo>
                  <a:lnTo>
                    <a:pt x="282" y="432"/>
                  </a:lnTo>
                  <a:lnTo>
                    <a:pt x="269" y="439"/>
                  </a:lnTo>
                  <a:lnTo>
                    <a:pt x="258" y="449"/>
                  </a:lnTo>
                  <a:lnTo>
                    <a:pt x="244" y="456"/>
                  </a:lnTo>
                  <a:lnTo>
                    <a:pt x="232" y="463"/>
                  </a:lnTo>
                  <a:lnTo>
                    <a:pt x="216" y="472"/>
                  </a:lnTo>
                  <a:lnTo>
                    <a:pt x="205" y="478"/>
                  </a:lnTo>
                  <a:lnTo>
                    <a:pt x="191" y="485"/>
                  </a:lnTo>
                  <a:lnTo>
                    <a:pt x="176" y="490"/>
                  </a:lnTo>
                  <a:lnTo>
                    <a:pt x="163" y="497"/>
                  </a:lnTo>
                  <a:lnTo>
                    <a:pt x="146" y="502"/>
                  </a:lnTo>
                  <a:lnTo>
                    <a:pt x="135" y="418"/>
                  </a:lnTo>
                  <a:lnTo>
                    <a:pt x="0" y="632"/>
                  </a:lnTo>
                  <a:lnTo>
                    <a:pt x="201" y="670"/>
                  </a:lnTo>
                  <a:lnTo>
                    <a:pt x="182" y="589"/>
                  </a:lnTo>
                  <a:lnTo>
                    <a:pt x="200" y="583"/>
                  </a:lnTo>
                  <a:lnTo>
                    <a:pt x="217" y="575"/>
                  </a:lnTo>
                  <a:lnTo>
                    <a:pt x="234" y="568"/>
                  </a:lnTo>
                  <a:lnTo>
                    <a:pt x="247" y="560"/>
                  </a:lnTo>
                  <a:lnTo>
                    <a:pt x="261" y="555"/>
                  </a:lnTo>
                  <a:lnTo>
                    <a:pt x="274" y="548"/>
                  </a:lnTo>
                  <a:lnTo>
                    <a:pt x="288" y="539"/>
                  </a:lnTo>
                  <a:lnTo>
                    <a:pt x="300" y="533"/>
                  </a:lnTo>
                  <a:lnTo>
                    <a:pt x="311" y="525"/>
                  </a:lnTo>
                  <a:lnTo>
                    <a:pt x="324" y="518"/>
                  </a:lnTo>
                  <a:lnTo>
                    <a:pt x="340" y="507"/>
                  </a:lnTo>
                  <a:lnTo>
                    <a:pt x="352" y="499"/>
                  </a:lnTo>
                  <a:lnTo>
                    <a:pt x="362" y="490"/>
                  </a:lnTo>
                  <a:lnTo>
                    <a:pt x="374" y="482"/>
                  </a:lnTo>
                  <a:lnTo>
                    <a:pt x="386" y="471"/>
                  </a:lnTo>
                  <a:lnTo>
                    <a:pt x="398" y="460"/>
                  </a:lnTo>
                  <a:lnTo>
                    <a:pt x="408" y="451"/>
                  </a:lnTo>
                  <a:lnTo>
                    <a:pt x="419" y="441"/>
                  </a:lnTo>
                  <a:lnTo>
                    <a:pt x="431" y="430"/>
                  </a:lnTo>
                  <a:lnTo>
                    <a:pt x="442" y="418"/>
                  </a:lnTo>
                  <a:lnTo>
                    <a:pt x="452" y="409"/>
                  </a:lnTo>
                  <a:lnTo>
                    <a:pt x="461" y="398"/>
                  </a:lnTo>
                  <a:lnTo>
                    <a:pt x="469" y="387"/>
                  </a:lnTo>
                  <a:lnTo>
                    <a:pt x="479" y="376"/>
                  </a:lnTo>
                  <a:lnTo>
                    <a:pt x="487" y="367"/>
                  </a:lnTo>
                  <a:lnTo>
                    <a:pt x="496" y="353"/>
                  </a:lnTo>
                  <a:lnTo>
                    <a:pt x="504" y="341"/>
                  </a:lnTo>
                  <a:lnTo>
                    <a:pt x="513" y="330"/>
                  </a:lnTo>
                  <a:lnTo>
                    <a:pt x="518" y="318"/>
                  </a:lnTo>
                  <a:lnTo>
                    <a:pt x="526" y="305"/>
                  </a:lnTo>
                  <a:lnTo>
                    <a:pt x="532" y="295"/>
                  </a:lnTo>
                  <a:lnTo>
                    <a:pt x="537" y="286"/>
                  </a:lnTo>
                  <a:lnTo>
                    <a:pt x="545" y="272"/>
                  </a:lnTo>
                  <a:lnTo>
                    <a:pt x="551" y="259"/>
                  </a:lnTo>
                  <a:lnTo>
                    <a:pt x="555" y="247"/>
                  </a:lnTo>
                  <a:lnTo>
                    <a:pt x="560" y="235"/>
                  </a:lnTo>
                  <a:lnTo>
                    <a:pt x="564" y="223"/>
                  </a:lnTo>
                  <a:lnTo>
                    <a:pt x="569" y="210"/>
                  </a:lnTo>
                  <a:lnTo>
                    <a:pt x="575" y="198"/>
                  </a:lnTo>
                  <a:lnTo>
                    <a:pt x="579" y="185"/>
                  </a:lnTo>
                  <a:lnTo>
                    <a:pt x="584" y="171"/>
                  </a:lnTo>
                  <a:lnTo>
                    <a:pt x="586" y="161"/>
                  </a:lnTo>
                  <a:lnTo>
                    <a:pt x="589" y="150"/>
                  </a:lnTo>
                  <a:lnTo>
                    <a:pt x="591" y="141"/>
                  </a:lnTo>
                  <a:lnTo>
                    <a:pt x="593" y="135"/>
                  </a:lnTo>
                  <a:lnTo>
                    <a:pt x="594" y="129"/>
                  </a:lnTo>
                  <a:lnTo>
                    <a:pt x="595" y="123"/>
                  </a:lnTo>
                  <a:lnTo>
                    <a:pt x="596" y="117"/>
                  </a:lnTo>
                  <a:lnTo>
                    <a:pt x="597" y="110"/>
                  </a:lnTo>
                  <a:lnTo>
                    <a:pt x="597" y="101"/>
                  </a:lnTo>
                  <a:lnTo>
                    <a:pt x="598" y="95"/>
                  </a:lnTo>
                  <a:lnTo>
                    <a:pt x="600" y="88"/>
                  </a:lnTo>
                  <a:lnTo>
                    <a:pt x="600" y="81"/>
                  </a:lnTo>
                  <a:lnTo>
                    <a:pt x="602" y="73"/>
                  </a:lnTo>
                  <a:lnTo>
                    <a:pt x="602" y="65"/>
                  </a:lnTo>
                  <a:lnTo>
                    <a:pt x="603" y="57"/>
                  </a:lnTo>
                  <a:lnTo>
                    <a:pt x="603" y="50"/>
                  </a:lnTo>
                  <a:lnTo>
                    <a:pt x="604" y="44"/>
                  </a:lnTo>
                  <a:lnTo>
                    <a:pt x="603" y="36"/>
                  </a:lnTo>
                  <a:lnTo>
                    <a:pt x="603" y="30"/>
                  </a:lnTo>
                  <a:lnTo>
                    <a:pt x="604" y="21"/>
                  </a:lnTo>
                  <a:lnTo>
                    <a:pt x="603" y="16"/>
                  </a:lnTo>
                  <a:lnTo>
                    <a:pt x="602" y="10"/>
                  </a:lnTo>
                </a:path>
              </a:pathLst>
            </a:custGeom>
            <a:solidFill>
              <a:srgbClr val="CCCCFF"/>
            </a:solidFill>
            <a:ln w="12700" cap="rnd">
              <a:noFill/>
              <a:round/>
              <a:headEnd/>
              <a:tailEnd/>
            </a:ln>
          </p:spPr>
          <p:txBody>
            <a:bodyPr/>
            <a:lstStyle/>
            <a:p>
              <a:endParaRPr lang="en-GB"/>
            </a:p>
          </p:txBody>
        </p:sp>
        <p:sp>
          <p:nvSpPr>
            <p:cNvPr id="38936" name="Freeform 23"/>
            <p:cNvSpPr>
              <a:spLocks/>
            </p:cNvSpPr>
            <p:nvPr/>
          </p:nvSpPr>
          <p:spPr bwMode="auto">
            <a:xfrm>
              <a:off x="1490" y="3525"/>
              <a:ext cx="671" cy="605"/>
            </a:xfrm>
            <a:custGeom>
              <a:avLst/>
              <a:gdLst>
                <a:gd name="T0" fmla="*/ 670 w 671"/>
                <a:gd name="T1" fmla="*/ 601 h 605"/>
                <a:gd name="T2" fmla="*/ 657 w 671"/>
                <a:gd name="T3" fmla="*/ 497 h 605"/>
                <a:gd name="T4" fmla="*/ 640 w 671"/>
                <a:gd name="T5" fmla="*/ 497 h 605"/>
                <a:gd name="T6" fmla="*/ 621 w 671"/>
                <a:gd name="T7" fmla="*/ 498 h 605"/>
                <a:gd name="T8" fmla="*/ 604 w 671"/>
                <a:gd name="T9" fmla="*/ 497 h 605"/>
                <a:gd name="T10" fmla="*/ 586 w 671"/>
                <a:gd name="T11" fmla="*/ 496 h 605"/>
                <a:gd name="T12" fmla="*/ 567 w 671"/>
                <a:gd name="T13" fmla="*/ 493 h 605"/>
                <a:gd name="T14" fmla="*/ 548 w 671"/>
                <a:gd name="T15" fmla="*/ 490 h 605"/>
                <a:gd name="T16" fmla="*/ 534 w 671"/>
                <a:gd name="T17" fmla="*/ 486 h 605"/>
                <a:gd name="T18" fmla="*/ 516 w 671"/>
                <a:gd name="T19" fmla="*/ 481 h 605"/>
                <a:gd name="T20" fmla="*/ 499 w 671"/>
                <a:gd name="T21" fmla="*/ 475 h 605"/>
                <a:gd name="T22" fmla="*/ 486 w 671"/>
                <a:gd name="T23" fmla="*/ 471 h 605"/>
                <a:gd name="T24" fmla="*/ 467 w 671"/>
                <a:gd name="T25" fmla="*/ 464 h 605"/>
                <a:gd name="T26" fmla="*/ 442 w 671"/>
                <a:gd name="T27" fmla="*/ 454 h 605"/>
                <a:gd name="T28" fmla="*/ 420 w 671"/>
                <a:gd name="T29" fmla="*/ 442 h 605"/>
                <a:gd name="T30" fmla="*/ 398 w 671"/>
                <a:gd name="T31" fmla="*/ 430 h 605"/>
                <a:gd name="T32" fmla="*/ 378 w 671"/>
                <a:gd name="T33" fmla="*/ 417 h 605"/>
                <a:gd name="T34" fmla="*/ 353 w 671"/>
                <a:gd name="T35" fmla="*/ 400 h 605"/>
                <a:gd name="T36" fmla="*/ 332 w 671"/>
                <a:gd name="T37" fmla="*/ 383 h 605"/>
                <a:gd name="T38" fmla="*/ 309 w 671"/>
                <a:gd name="T39" fmla="*/ 362 h 605"/>
                <a:gd name="T40" fmla="*/ 289 w 671"/>
                <a:gd name="T41" fmla="*/ 343 h 605"/>
                <a:gd name="T42" fmla="*/ 271 w 671"/>
                <a:gd name="T43" fmla="*/ 324 h 605"/>
                <a:gd name="T44" fmla="*/ 255 w 671"/>
                <a:gd name="T45" fmla="*/ 304 h 605"/>
                <a:gd name="T46" fmla="*/ 238 w 671"/>
                <a:gd name="T47" fmla="*/ 282 h 605"/>
                <a:gd name="T48" fmla="*/ 221 w 671"/>
                <a:gd name="T49" fmla="*/ 258 h 605"/>
                <a:gd name="T50" fmla="*/ 207 w 671"/>
                <a:gd name="T51" fmla="*/ 232 h 605"/>
                <a:gd name="T52" fmla="*/ 192 w 671"/>
                <a:gd name="T53" fmla="*/ 205 h 605"/>
                <a:gd name="T54" fmla="*/ 180 w 671"/>
                <a:gd name="T55" fmla="*/ 176 h 605"/>
                <a:gd name="T56" fmla="*/ 168 w 671"/>
                <a:gd name="T57" fmla="*/ 146 h 605"/>
                <a:gd name="T58" fmla="*/ 38 w 671"/>
                <a:gd name="T59" fmla="*/ 0 h 605"/>
                <a:gd name="T60" fmla="*/ 81 w 671"/>
                <a:gd name="T61" fmla="*/ 182 h 605"/>
                <a:gd name="T62" fmla="*/ 95 w 671"/>
                <a:gd name="T63" fmla="*/ 217 h 605"/>
                <a:gd name="T64" fmla="*/ 110 w 671"/>
                <a:gd name="T65" fmla="*/ 247 h 605"/>
                <a:gd name="T66" fmla="*/ 122 w 671"/>
                <a:gd name="T67" fmla="*/ 274 h 605"/>
                <a:gd name="T68" fmla="*/ 137 w 671"/>
                <a:gd name="T69" fmla="*/ 300 h 605"/>
                <a:gd name="T70" fmla="*/ 152 w 671"/>
                <a:gd name="T71" fmla="*/ 324 h 605"/>
                <a:gd name="T72" fmla="*/ 171 w 671"/>
                <a:gd name="T73" fmla="*/ 352 h 605"/>
                <a:gd name="T74" fmla="*/ 188 w 671"/>
                <a:gd name="T75" fmla="*/ 374 h 605"/>
                <a:gd name="T76" fmla="*/ 210 w 671"/>
                <a:gd name="T77" fmla="*/ 398 h 605"/>
                <a:gd name="T78" fmla="*/ 229 w 671"/>
                <a:gd name="T79" fmla="*/ 419 h 605"/>
                <a:gd name="T80" fmla="*/ 252 w 671"/>
                <a:gd name="T81" fmla="*/ 442 h 605"/>
                <a:gd name="T82" fmla="*/ 272 w 671"/>
                <a:gd name="T83" fmla="*/ 461 h 605"/>
                <a:gd name="T84" fmla="*/ 294 w 671"/>
                <a:gd name="T85" fmla="*/ 479 h 605"/>
                <a:gd name="T86" fmla="*/ 317 w 671"/>
                <a:gd name="T87" fmla="*/ 496 h 605"/>
                <a:gd name="T88" fmla="*/ 340 w 671"/>
                <a:gd name="T89" fmla="*/ 513 h 605"/>
                <a:gd name="T90" fmla="*/ 365 w 671"/>
                <a:gd name="T91" fmla="*/ 526 h 605"/>
                <a:gd name="T92" fmla="*/ 384 w 671"/>
                <a:gd name="T93" fmla="*/ 537 h 605"/>
                <a:gd name="T94" fmla="*/ 411 w 671"/>
                <a:gd name="T95" fmla="*/ 551 h 605"/>
                <a:gd name="T96" fmla="*/ 435 w 671"/>
                <a:gd name="T97" fmla="*/ 560 h 605"/>
                <a:gd name="T98" fmla="*/ 460 w 671"/>
                <a:gd name="T99" fmla="*/ 569 h 605"/>
                <a:gd name="T100" fmla="*/ 485 w 671"/>
                <a:gd name="T101" fmla="*/ 579 h 605"/>
                <a:gd name="T102" fmla="*/ 509 w 671"/>
                <a:gd name="T103" fmla="*/ 586 h 605"/>
                <a:gd name="T104" fmla="*/ 529 w 671"/>
                <a:gd name="T105" fmla="*/ 591 h 605"/>
                <a:gd name="T106" fmla="*/ 541 w 671"/>
                <a:gd name="T107" fmla="*/ 594 h 605"/>
                <a:gd name="T108" fmla="*/ 553 w 671"/>
                <a:gd name="T109" fmla="*/ 596 h 605"/>
                <a:gd name="T110" fmla="*/ 569 w 671"/>
                <a:gd name="T111" fmla="*/ 597 h 605"/>
                <a:gd name="T112" fmla="*/ 582 w 671"/>
                <a:gd name="T113" fmla="*/ 600 h 605"/>
                <a:gd name="T114" fmla="*/ 597 w 671"/>
                <a:gd name="T115" fmla="*/ 602 h 605"/>
                <a:gd name="T116" fmla="*/ 613 w 671"/>
                <a:gd name="T117" fmla="*/ 603 h 605"/>
                <a:gd name="T118" fmla="*/ 626 w 671"/>
                <a:gd name="T119" fmla="*/ 604 h 605"/>
                <a:gd name="T120" fmla="*/ 640 w 671"/>
                <a:gd name="T121" fmla="*/ 603 h 605"/>
                <a:gd name="T122" fmla="*/ 654 w 671"/>
                <a:gd name="T123" fmla="*/ 603 h 60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71"/>
                <a:gd name="T187" fmla="*/ 0 h 605"/>
                <a:gd name="T188" fmla="*/ 671 w 671"/>
                <a:gd name="T189" fmla="*/ 605 h 60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71" h="605">
                  <a:moveTo>
                    <a:pt x="660" y="602"/>
                  </a:moveTo>
                  <a:lnTo>
                    <a:pt x="670" y="601"/>
                  </a:lnTo>
                  <a:lnTo>
                    <a:pt x="668" y="498"/>
                  </a:lnTo>
                  <a:lnTo>
                    <a:pt x="657" y="497"/>
                  </a:lnTo>
                  <a:lnTo>
                    <a:pt x="649" y="498"/>
                  </a:lnTo>
                  <a:lnTo>
                    <a:pt x="640" y="497"/>
                  </a:lnTo>
                  <a:lnTo>
                    <a:pt x="631" y="498"/>
                  </a:lnTo>
                  <a:lnTo>
                    <a:pt x="621" y="498"/>
                  </a:lnTo>
                  <a:lnTo>
                    <a:pt x="612" y="497"/>
                  </a:lnTo>
                  <a:lnTo>
                    <a:pt x="604" y="497"/>
                  </a:lnTo>
                  <a:lnTo>
                    <a:pt x="594" y="496"/>
                  </a:lnTo>
                  <a:lnTo>
                    <a:pt x="586" y="496"/>
                  </a:lnTo>
                  <a:lnTo>
                    <a:pt x="576" y="494"/>
                  </a:lnTo>
                  <a:lnTo>
                    <a:pt x="567" y="493"/>
                  </a:lnTo>
                  <a:lnTo>
                    <a:pt x="556" y="491"/>
                  </a:lnTo>
                  <a:lnTo>
                    <a:pt x="548" y="490"/>
                  </a:lnTo>
                  <a:lnTo>
                    <a:pt x="540" y="487"/>
                  </a:lnTo>
                  <a:lnTo>
                    <a:pt x="534" y="486"/>
                  </a:lnTo>
                  <a:lnTo>
                    <a:pt x="524" y="484"/>
                  </a:lnTo>
                  <a:lnTo>
                    <a:pt x="516" y="481"/>
                  </a:lnTo>
                  <a:lnTo>
                    <a:pt x="507" y="477"/>
                  </a:lnTo>
                  <a:lnTo>
                    <a:pt x="499" y="475"/>
                  </a:lnTo>
                  <a:lnTo>
                    <a:pt x="493" y="473"/>
                  </a:lnTo>
                  <a:lnTo>
                    <a:pt x="486" y="471"/>
                  </a:lnTo>
                  <a:lnTo>
                    <a:pt x="476" y="467"/>
                  </a:lnTo>
                  <a:lnTo>
                    <a:pt x="467" y="464"/>
                  </a:lnTo>
                  <a:lnTo>
                    <a:pt x="454" y="459"/>
                  </a:lnTo>
                  <a:lnTo>
                    <a:pt x="442" y="454"/>
                  </a:lnTo>
                  <a:lnTo>
                    <a:pt x="431" y="450"/>
                  </a:lnTo>
                  <a:lnTo>
                    <a:pt x="420" y="442"/>
                  </a:lnTo>
                  <a:lnTo>
                    <a:pt x="408" y="436"/>
                  </a:lnTo>
                  <a:lnTo>
                    <a:pt x="398" y="430"/>
                  </a:lnTo>
                  <a:lnTo>
                    <a:pt x="388" y="423"/>
                  </a:lnTo>
                  <a:lnTo>
                    <a:pt x="378" y="417"/>
                  </a:lnTo>
                  <a:lnTo>
                    <a:pt x="366" y="409"/>
                  </a:lnTo>
                  <a:lnTo>
                    <a:pt x="353" y="400"/>
                  </a:lnTo>
                  <a:lnTo>
                    <a:pt x="342" y="392"/>
                  </a:lnTo>
                  <a:lnTo>
                    <a:pt x="332" y="383"/>
                  </a:lnTo>
                  <a:lnTo>
                    <a:pt x="318" y="373"/>
                  </a:lnTo>
                  <a:lnTo>
                    <a:pt x="309" y="362"/>
                  </a:lnTo>
                  <a:lnTo>
                    <a:pt x="300" y="353"/>
                  </a:lnTo>
                  <a:lnTo>
                    <a:pt x="289" y="343"/>
                  </a:lnTo>
                  <a:lnTo>
                    <a:pt x="281" y="334"/>
                  </a:lnTo>
                  <a:lnTo>
                    <a:pt x="271" y="324"/>
                  </a:lnTo>
                  <a:lnTo>
                    <a:pt x="263" y="313"/>
                  </a:lnTo>
                  <a:lnTo>
                    <a:pt x="255" y="304"/>
                  </a:lnTo>
                  <a:lnTo>
                    <a:pt x="247" y="292"/>
                  </a:lnTo>
                  <a:lnTo>
                    <a:pt x="238" y="282"/>
                  </a:lnTo>
                  <a:lnTo>
                    <a:pt x="231" y="269"/>
                  </a:lnTo>
                  <a:lnTo>
                    <a:pt x="221" y="258"/>
                  </a:lnTo>
                  <a:lnTo>
                    <a:pt x="214" y="244"/>
                  </a:lnTo>
                  <a:lnTo>
                    <a:pt x="207" y="232"/>
                  </a:lnTo>
                  <a:lnTo>
                    <a:pt x="198" y="216"/>
                  </a:lnTo>
                  <a:lnTo>
                    <a:pt x="192" y="205"/>
                  </a:lnTo>
                  <a:lnTo>
                    <a:pt x="185" y="191"/>
                  </a:lnTo>
                  <a:lnTo>
                    <a:pt x="180" y="176"/>
                  </a:lnTo>
                  <a:lnTo>
                    <a:pt x="173" y="163"/>
                  </a:lnTo>
                  <a:lnTo>
                    <a:pt x="168" y="146"/>
                  </a:lnTo>
                  <a:lnTo>
                    <a:pt x="252" y="135"/>
                  </a:lnTo>
                  <a:lnTo>
                    <a:pt x="38" y="0"/>
                  </a:lnTo>
                  <a:lnTo>
                    <a:pt x="0" y="201"/>
                  </a:lnTo>
                  <a:lnTo>
                    <a:pt x="81" y="182"/>
                  </a:lnTo>
                  <a:lnTo>
                    <a:pt x="87" y="200"/>
                  </a:lnTo>
                  <a:lnTo>
                    <a:pt x="95" y="217"/>
                  </a:lnTo>
                  <a:lnTo>
                    <a:pt x="102" y="234"/>
                  </a:lnTo>
                  <a:lnTo>
                    <a:pt x="110" y="247"/>
                  </a:lnTo>
                  <a:lnTo>
                    <a:pt x="115" y="261"/>
                  </a:lnTo>
                  <a:lnTo>
                    <a:pt x="122" y="274"/>
                  </a:lnTo>
                  <a:lnTo>
                    <a:pt x="131" y="288"/>
                  </a:lnTo>
                  <a:lnTo>
                    <a:pt x="137" y="300"/>
                  </a:lnTo>
                  <a:lnTo>
                    <a:pt x="145" y="311"/>
                  </a:lnTo>
                  <a:lnTo>
                    <a:pt x="152" y="324"/>
                  </a:lnTo>
                  <a:lnTo>
                    <a:pt x="163" y="340"/>
                  </a:lnTo>
                  <a:lnTo>
                    <a:pt x="171" y="352"/>
                  </a:lnTo>
                  <a:lnTo>
                    <a:pt x="180" y="362"/>
                  </a:lnTo>
                  <a:lnTo>
                    <a:pt x="188" y="374"/>
                  </a:lnTo>
                  <a:lnTo>
                    <a:pt x="199" y="386"/>
                  </a:lnTo>
                  <a:lnTo>
                    <a:pt x="210" y="398"/>
                  </a:lnTo>
                  <a:lnTo>
                    <a:pt x="219" y="408"/>
                  </a:lnTo>
                  <a:lnTo>
                    <a:pt x="229" y="419"/>
                  </a:lnTo>
                  <a:lnTo>
                    <a:pt x="240" y="431"/>
                  </a:lnTo>
                  <a:lnTo>
                    <a:pt x="252" y="442"/>
                  </a:lnTo>
                  <a:lnTo>
                    <a:pt x="261" y="452"/>
                  </a:lnTo>
                  <a:lnTo>
                    <a:pt x="272" y="461"/>
                  </a:lnTo>
                  <a:lnTo>
                    <a:pt x="283" y="469"/>
                  </a:lnTo>
                  <a:lnTo>
                    <a:pt x="294" y="479"/>
                  </a:lnTo>
                  <a:lnTo>
                    <a:pt x="303" y="487"/>
                  </a:lnTo>
                  <a:lnTo>
                    <a:pt x="317" y="496"/>
                  </a:lnTo>
                  <a:lnTo>
                    <a:pt x="329" y="504"/>
                  </a:lnTo>
                  <a:lnTo>
                    <a:pt x="340" y="513"/>
                  </a:lnTo>
                  <a:lnTo>
                    <a:pt x="352" y="518"/>
                  </a:lnTo>
                  <a:lnTo>
                    <a:pt x="365" y="526"/>
                  </a:lnTo>
                  <a:lnTo>
                    <a:pt x="375" y="532"/>
                  </a:lnTo>
                  <a:lnTo>
                    <a:pt x="384" y="537"/>
                  </a:lnTo>
                  <a:lnTo>
                    <a:pt x="398" y="545"/>
                  </a:lnTo>
                  <a:lnTo>
                    <a:pt x="411" y="551"/>
                  </a:lnTo>
                  <a:lnTo>
                    <a:pt x="423" y="555"/>
                  </a:lnTo>
                  <a:lnTo>
                    <a:pt x="435" y="560"/>
                  </a:lnTo>
                  <a:lnTo>
                    <a:pt x="447" y="564"/>
                  </a:lnTo>
                  <a:lnTo>
                    <a:pt x="460" y="569"/>
                  </a:lnTo>
                  <a:lnTo>
                    <a:pt x="472" y="575"/>
                  </a:lnTo>
                  <a:lnTo>
                    <a:pt x="485" y="579"/>
                  </a:lnTo>
                  <a:lnTo>
                    <a:pt x="499" y="584"/>
                  </a:lnTo>
                  <a:lnTo>
                    <a:pt x="509" y="586"/>
                  </a:lnTo>
                  <a:lnTo>
                    <a:pt x="520" y="589"/>
                  </a:lnTo>
                  <a:lnTo>
                    <a:pt x="529" y="591"/>
                  </a:lnTo>
                  <a:lnTo>
                    <a:pt x="535" y="593"/>
                  </a:lnTo>
                  <a:lnTo>
                    <a:pt x="541" y="594"/>
                  </a:lnTo>
                  <a:lnTo>
                    <a:pt x="547" y="595"/>
                  </a:lnTo>
                  <a:lnTo>
                    <a:pt x="553" y="596"/>
                  </a:lnTo>
                  <a:lnTo>
                    <a:pt x="560" y="597"/>
                  </a:lnTo>
                  <a:lnTo>
                    <a:pt x="569" y="597"/>
                  </a:lnTo>
                  <a:lnTo>
                    <a:pt x="575" y="598"/>
                  </a:lnTo>
                  <a:lnTo>
                    <a:pt x="582" y="600"/>
                  </a:lnTo>
                  <a:lnTo>
                    <a:pt x="589" y="600"/>
                  </a:lnTo>
                  <a:lnTo>
                    <a:pt x="597" y="602"/>
                  </a:lnTo>
                  <a:lnTo>
                    <a:pt x="605" y="602"/>
                  </a:lnTo>
                  <a:lnTo>
                    <a:pt x="613" y="603"/>
                  </a:lnTo>
                  <a:lnTo>
                    <a:pt x="620" y="603"/>
                  </a:lnTo>
                  <a:lnTo>
                    <a:pt x="626" y="604"/>
                  </a:lnTo>
                  <a:lnTo>
                    <a:pt x="634" y="603"/>
                  </a:lnTo>
                  <a:lnTo>
                    <a:pt x="640" y="603"/>
                  </a:lnTo>
                  <a:lnTo>
                    <a:pt x="649" y="604"/>
                  </a:lnTo>
                  <a:lnTo>
                    <a:pt x="654" y="603"/>
                  </a:lnTo>
                  <a:lnTo>
                    <a:pt x="660" y="602"/>
                  </a:lnTo>
                </a:path>
              </a:pathLst>
            </a:custGeom>
            <a:solidFill>
              <a:srgbClr val="CCCCFF"/>
            </a:solidFill>
            <a:ln w="12700" cap="rnd">
              <a:noFill/>
              <a:round/>
              <a:headEnd/>
              <a:tailEnd/>
            </a:ln>
          </p:spPr>
          <p:txBody>
            <a:bodyPr/>
            <a:lstStyle/>
            <a:p>
              <a:endParaRPr lang="en-GB"/>
            </a:p>
          </p:txBody>
        </p:sp>
        <p:sp>
          <p:nvSpPr>
            <p:cNvPr id="38937" name="Freeform 24"/>
            <p:cNvSpPr>
              <a:spLocks/>
            </p:cNvSpPr>
            <p:nvPr/>
          </p:nvSpPr>
          <p:spPr bwMode="auto">
            <a:xfrm>
              <a:off x="1461" y="2415"/>
              <a:ext cx="721" cy="594"/>
            </a:xfrm>
            <a:custGeom>
              <a:avLst/>
              <a:gdLst>
                <a:gd name="T0" fmla="*/ 0 w 721"/>
                <a:gd name="T1" fmla="*/ 572 h 594"/>
                <a:gd name="T2" fmla="*/ 105 w 721"/>
                <a:gd name="T3" fmla="*/ 582 h 594"/>
                <a:gd name="T4" fmla="*/ 108 w 721"/>
                <a:gd name="T5" fmla="*/ 565 h 594"/>
                <a:gd name="T6" fmla="*/ 112 w 721"/>
                <a:gd name="T7" fmla="*/ 546 h 594"/>
                <a:gd name="T8" fmla="*/ 116 w 721"/>
                <a:gd name="T9" fmla="*/ 529 h 594"/>
                <a:gd name="T10" fmla="*/ 121 w 721"/>
                <a:gd name="T11" fmla="*/ 512 h 594"/>
                <a:gd name="T12" fmla="*/ 127 w 721"/>
                <a:gd name="T13" fmla="*/ 494 h 594"/>
                <a:gd name="T14" fmla="*/ 133 w 721"/>
                <a:gd name="T15" fmla="*/ 476 h 594"/>
                <a:gd name="T16" fmla="*/ 140 w 721"/>
                <a:gd name="T17" fmla="*/ 464 h 594"/>
                <a:gd name="T18" fmla="*/ 150 w 721"/>
                <a:gd name="T19" fmla="*/ 447 h 594"/>
                <a:gd name="T20" fmla="*/ 159 w 721"/>
                <a:gd name="T21" fmla="*/ 432 h 594"/>
                <a:gd name="T22" fmla="*/ 165 w 721"/>
                <a:gd name="T23" fmla="*/ 420 h 594"/>
                <a:gd name="T24" fmla="*/ 176 w 721"/>
                <a:gd name="T25" fmla="*/ 402 h 594"/>
                <a:gd name="T26" fmla="*/ 192 w 721"/>
                <a:gd name="T27" fmla="*/ 380 h 594"/>
                <a:gd name="T28" fmla="*/ 208 w 721"/>
                <a:gd name="T29" fmla="*/ 361 h 594"/>
                <a:gd name="T30" fmla="*/ 224 w 721"/>
                <a:gd name="T31" fmla="*/ 343 h 594"/>
                <a:gd name="T32" fmla="*/ 241 w 721"/>
                <a:gd name="T33" fmla="*/ 326 h 594"/>
                <a:gd name="T34" fmla="*/ 263 w 721"/>
                <a:gd name="T35" fmla="*/ 304 h 594"/>
                <a:gd name="T36" fmla="*/ 284 w 721"/>
                <a:gd name="T37" fmla="*/ 288 h 594"/>
                <a:gd name="T38" fmla="*/ 308 w 721"/>
                <a:gd name="T39" fmla="*/ 269 h 594"/>
                <a:gd name="T40" fmla="*/ 331 w 721"/>
                <a:gd name="T41" fmla="*/ 254 h 594"/>
                <a:gd name="T42" fmla="*/ 354 w 721"/>
                <a:gd name="T43" fmla="*/ 240 h 594"/>
                <a:gd name="T44" fmla="*/ 377 w 721"/>
                <a:gd name="T45" fmla="*/ 229 h 594"/>
                <a:gd name="T46" fmla="*/ 401 w 721"/>
                <a:gd name="T47" fmla="*/ 216 h 594"/>
                <a:gd name="T48" fmla="*/ 429 w 721"/>
                <a:gd name="T49" fmla="*/ 204 h 594"/>
                <a:gd name="T50" fmla="*/ 457 w 721"/>
                <a:gd name="T51" fmla="*/ 197 h 594"/>
                <a:gd name="T52" fmla="*/ 487 w 721"/>
                <a:gd name="T53" fmla="*/ 187 h 594"/>
                <a:gd name="T54" fmla="*/ 517 w 721"/>
                <a:gd name="T55" fmla="*/ 182 h 594"/>
                <a:gd name="T56" fmla="*/ 550 w 721"/>
                <a:gd name="T57" fmla="*/ 176 h 594"/>
                <a:gd name="T58" fmla="*/ 720 w 721"/>
                <a:gd name="T59" fmla="*/ 79 h 594"/>
                <a:gd name="T60" fmla="*/ 532 w 721"/>
                <a:gd name="T61" fmla="*/ 84 h 594"/>
                <a:gd name="T62" fmla="*/ 496 w 721"/>
                <a:gd name="T63" fmla="*/ 90 h 594"/>
                <a:gd name="T64" fmla="*/ 463 w 721"/>
                <a:gd name="T65" fmla="*/ 99 h 594"/>
                <a:gd name="T66" fmla="*/ 433 w 721"/>
                <a:gd name="T67" fmla="*/ 105 h 594"/>
                <a:gd name="T68" fmla="*/ 405 w 721"/>
                <a:gd name="T69" fmla="*/ 114 h 594"/>
                <a:gd name="T70" fmla="*/ 378 w 721"/>
                <a:gd name="T71" fmla="*/ 124 h 594"/>
                <a:gd name="T72" fmla="*/ 347 w 721"/>
                <a:gd name="T73" fmla="*/ 136 h 594"/>
                <a:gd name="T74" fmla="*/ 322 w 721"/>
                <a:gd name="T75" fmla="*/ 148 h 594"/>
                <a:gd name="T76" fmla="*/ 294 w 721"/>
                <a:gd name="T77" fmla="*/ 164 h 594"/>
                <a:gd name="T78" fmla="*/ 270 w 721"/>
                <a:gd name="T79" fmla="*/ 179 h 594"/>
                <a:gd name="T80" fmla="*/ 243 w 721"/>
                <a:gd name="T81" fmla="*/ 197 h 594"/>
                <a:gd name="T82" fmla="*/ 219 w 721"/>
                <a:gd name="T83" fmla="*/ 212 h 594"/>
                <a:gd name="T84" fmla="*/ 197 w 721"/>
                <a:gd name="T85" fmla="*/ 230 h 594"/>
                <a:gd name="T86" fmla="*/ 176 w 721"/>
                <a:gd name="T87" fmla="*/ 249 h 594"/>
                <a:gd name="T88" fmla="*/ 154 w 721"/>
                <a:gd name="T89" fmla="*/ 268 h 594"/>
                <a:gd name="T90" fmla="*/ 137 w 721"/>
                <a:gd name="T91" fmla="*/ 289 h 594"/>
                <a:gd name="T92" fmla="*/ 122 w 721"/>
                <a:gd name="T93" fmla="*/ 306 h 594"/>
                <a:gd name="T94" fmla="*/ 103 w 721"/>
                <a:gd name="T95" fmla="*/ 330 h 594"/>
                <a:gd name="T96" fmla="*/ 89 w 721"/>
                <a:gd name="T97" fmla="*/ 351 h 594"/>
                <a:gd name="T98" fmla="*/ 75 w 721"/>
                <a:gd name="T99" fmla="*/ 373 h 594"/>
                <a:gd name="T100" fmla="*/ 60 w 721"/>
                <a:gd name="T101" fmla="*/ 396 h 594"/>
                <a:gd name="T102" fmla="*/ 48 w 721"/>
                <a:gd name="T103" fmla="*/ 419 h 594"/>
                <a:gd name="T104" fmla="*/ 39 w 721"/>
                <a:gd name="T105" fmla="*/ 436 h 594"/>
                <a:gd name="T106" fmla="*/ 34 w 721"/>
                <a:gd name="T107" fmla="*/ 448 h 594"/>
                <a:gd name="T108" fmla="*/ 29 w 721"/>
                <a:gd name="T109" fmla="*/ 460 h 594"/>
                <a:gd name="T110" fmla="*/ 25 w 721"/>
                <a:gd name="T111" fmla="*/ 475 h 594"/>
                <a:gd name="T112" fmla="*/ 20 w 721"/>
                <a:gd name="T113" fmla="*/ 486 h 594"/>
                <a:gd name="T114" fmla="*/ 14 w 721"/>
                <a:gd name="T115" fmla="*/ 501 h 594"/>
                <a:gd name="T116" fmla="*/ 10 w 721"/>
                <a:gd name="T117" fmla="*/ 517 h 594"/>
                <a:gd name="T118" fmla="*/ 6 w 721"/>
                <a:gd name="T119" fmla="*/ 530 h 594"/>
                <a:gd name="T120" fmla="*/ 5 w 721"/>
                <a:gd name="T121" fmla="*/ 544 h 594"/>
                <a:gd name="T122" fmla="*/ 1 w 721"/>
                <a:gd name="T123" fmla="*/ 557 h 59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721"/>
                <a:gd name="T187" fmla="*/ 0 h 594"/>
                <a:gd name="T188" fmla="*/ 721 w 721"/>
                <a:gd name="T189" fmla="*/ 594 h 59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721" h="594">
                  <a:moveTo>
                    <a:pt x="2" y="564"/>
                  </a:moveTo>
                  <a:lnTo>
                    <a:pt x="0" y="572"/>
                  </a:lnTo>
                  <a:lnTo>
                    <a:pt x="101" y="593"/>
                  </a:lnTo>
                  <a:lnTo>
                    <a:pt x="105" y="582"/>
                  </a:lnTo>
                  <a:lnTo>
                    <a:pt x="105" y="574"/>
                  </a:lnTo>
                  <a:lnTo>
                    <a:pt x="108" y="565"/>
                  </a:lnTo>
                  <a:lnTo>
                    <a:pt x="109" y="556"/>
                  </a:lnTo>
                  <a:lnTo>
                    <a:pt x="112" y="546"/>
                  </a:lnTo>
                  <a:lnTo>
                    <a:pt x="114" y="537"/>
                  </a:lnTo>
                  <a:lnTo>
                    <a:pt x="116" y="529"/>
                  </a:lnTo>
                  <a:lnTo>
                    <a:pt x="118" y="520"/>
                  </a:lnTo>
                  <a:lnTo>
                    <a:pt x="121" y="512"/>
                  </a:lnTo>
                  <a:lnTo>
                    <a:pt x="125" y="503"/>
                  </a:lnTo>
                  <a:lnTo>
                    <a:pt x="127" y="494"/>
                  </a:lnTo>
                  <a:lnTo>
                    <a:pt x="131" y="484"/>
                  </a:lnTo>
                  <a:lnTo>
                    <a:pt x="133" y="476"/>
                  </a:lnTo>
                  <a:lnTo>
                    <a:pt x="139" y="470"/>
                  </a:lnTo>
                  <a:lnTo>
                    <a:pt x="140" y="464"/>
                  </a:lnTo>
                  <a:lnTo>
                    <a:pt x="145" y="454"/>
                  </a:lnTo>
                  <a:lnTo>
                    <a:pt x="150" y="447"/>
                  </a:lnTo>
                  <a:lnTo>
                    <a:pt x="155" y="438"/>
                  </a:lnTo>
                  <a:lnTo>
                    <a:pt x="159" y="432"/>
                  </a:lnTo>
                  <a:lnTo>
                    <a:pt x="162" y="426"/>
                  </a:lnTo>
                  <a:lnTo>
                    <a:pt x="165" y="420"/>
                  </a:lnTo>
                  <a:lnTo>
                    <a:pt x="171" y="410"/>
                  </a:lnTo>
                  <a:lnTo>
                    <a:pt x="176" y="402"/>
                  </a:lnTo>
                  <a:lnTo>
                    <a:pt x="184" y="391"/>
                  </a:lnTo>
                  <a:lnTo>
                    <a:pt x="192" y="380"/>
                  </a:lnTo>
                  <a:lnTo>
                    <a:pt x="197" y="371"/>
                  </a:lnTo>
                  <a:lnTo>
                    <a:pt x="208" y="361"/>
                  </a:lnTo>
                  <a:lnTo>
                    <a:pt x="216" y="350"/>
                  </a:lnTo>
                  <a:lnTo>
                    <a:pt x="224" y="343"/>
                  </a:lnTo>
                  <a:lnTo>
                    <a:pt x="233" y="333"/>
                  </a:lnTo>
                  <a:lnTo>
                    <a:pt x="241" y="326"/>
                  </a:lnTo>
                  <a:lnTo>
                    <a:pt x="251" y="315"/>
                  </a:lnTo>
                  <a:lnTo>
                    <a:pt x="263" y="304"/>
                  </a:lnTo>
                  <a:lnTo>
                    <a:pt x="273" y="295"/>
                  </a:lnTo>
                  <a:lnTo>
                    <a:pt x="284" y="288"/>
                  </a:lnTo>
                  <a:lnTo>
                    <a:pt x="296" y="276"/>
                  </a:lnTo>
                  <a:lnTo>
                    <a:pt x="308" y="269"/>
                  </a:lnTo>
                  <a:lnTo>
                    <a:pt x="319" y="263"/>
                  </a:lnTo>
                  <a:lnTo>
                    <a:pt x="331" y="254"/>
                  </a:lnTo>
                  <a:lnTo>
                    <a:pt x="343" y="247"/>
                  </a:lnTo>
                  <a:lnTo>
                    <a:pt x="354" y="240"/>
                  </a:lnTo>
                  <a:lnTo>
                    <a:pt x="366" y="234"/>
                  </a:lnTo>
                  <a:lnTo>
                    <a:pt x="377" y="229"/>
                  </a:lnTo>
                  <a:lnTo>
                    <a:pt x="391" y="223"/>
                  </a:lnTo>
                  <a:lnTo>
                    <a:pt x="401" y="216"/>
                  </a:lnTo>
                  <a:lnTo>
                    <a:pt x="417" y="212"/>
                  </a:lnTo>
                  <a:lnTo>
                    <a:pt x="429" y="204"/>
                  </a:lnTo>
                  <a:lnTo>
                    <a:pt x="444" y="201"/>
                  </a:lnTo>
                  <a:lnTo>
                    <a:pt x="457" y="197"/>
                  </a:lnTo>
                  <a:lnTo>
                    <a:pt x="475" y="191"/>
                  </a:lnTo>
                  <a:lnTo>
                    <a:pt x="487" y="187"/>
                  </a:lnTo>
                  <a:lnTo>
                    <a:pt x="502" y="183"/>
                  </a:lnTo>
                  <a:lnTo>
                    <a:pt x="517" y="182"/>
                  </a:lnTo>
                  <a:lnTo>
                    <a:pt x="533" y="178"/>
                  </a:lnTo>
                  <a:lnTo>
                    <a:pt x="550" y="176"/>
                  </a:lnTo>
                  <a:lnTo>
                    <a:pt x="543" y="260"/>
                  </a:lnTo>
                  <a:lnTo>
                    <a:pt x="720" y="79"/>
                  </a:lnTo>
                  <a:lnTo>
                    <a:pt x="531" y="0"/>
                  </a:lnTo>
                  <a:lnTo>
                    <a:pt x="532" y="84"/>
                  </a:lnTo>
                  <a:lnTo>
                    <a:pt x="513" y="86"/>
                  </a:lnTo>
                  <a:lnTo>
                    <a:pt x="496" y="90"/>
                  </a:lnTo>
                  <a:lnTo>
                    <a:pt x="477" y="94"/>
                  </a:lnTo>
                  <a:lnTo>
                    <a:pt x="463" y="99"/>
                  </a:lnTo>
                  <a:lnTo>
                    <a:pt x="449" y="100"/>
                  </a:lnTo>
                  <a:lnTo>
                    <a:pt x="433" y="105"/>
                  </a:lnTo>
                  <a:lnTo>
                    <a:pt x="419" y="111"/>
                  </a:lnTo>
                  <a:lnTo>
                    <a:pt x="405" y="114"/>
                  </a:lnTo>
                  <a:lnTo>
                    <a:pt x="393" y="119"/>
                  </a:lnTo>
                  <a:lnTo>
                    <a:pt x="378" y="124"/>
                  </a:lnTo>
                  <a:lnTo>
                    <a:pt x="361" y="131"/>
                  </a:lnTo>
                  <a:lnTo>
                    <a:pt x="347" y="136"/>
                  </a:lnTo>
                  <a:lnTo>
                    <a:pt x="336" y="142"/>
                  </a:lnTo>
                  <a:lnTo>
                    <a:pt x="322" y="148"/>
                  </a:lnTo>
                  <a:lnTo>
                    <a:pt x="308" y="156"/>
                  </a:lnTo>
                  <a:lnTo>
                    <a:pt x="294" y="164"/>
                  </a:lnTo>
                  <a:lnTo>
                    <a:pt x="284" y="172"/>
                  </a:lnTo>
                  <a:lnTo>
                    <a:pt x="270" y="179"/>
                  </a:lnTo>
                  <a:lnTo>
                    <a:pt x="256" y="187"/>
                  </a:lnTo>
                  <a:lnTo>
                    <a:pt x="243" y="197"/>
                  </a:lnTo>
                  <a:lnTo>
                    <a:pt x="231" y="203"/>
                  </a:lnTo>
                  <a:lnTo>
                    <a:pt x="219" y="212"/>
                  </a:lnTo>
                  <a:lnTo>
                    <a:pt x="210" y="222"/>
                  </a:lnTo>
                  <a:lnTo>
                    <a:pt x="197" y="230"/>
                  </a:lnTo>
                  <a:lnTo>
                    <a:pt x="187" y="237"/>
                  </a:lnTo>
                  <a:lnTo>
                    <a:pt x="176" y="249"/>
                  </a:lnTo>
                  <a:lnTo>
                    <a:pt x="166" y="259"/>
                  </a:lnTo>
                  <a:lnTo>
                    <a:pt x="154" y="268"/>
                  </a:lnTo>
                  <a:lnTo>
                    <a:pt x="147" y="279"/>
                  </a:lnTo>
                  <a:lnTo>
                    <a:pt x="137" y="289"/>
                  </a:lnTo>
                  <a:lnTo>
                    <a:pt x="129" y="299"/>
                  </a:lnTo>
                  <a:lnTo>
                    <a:pt x="122" y="306"/>
                  </a:lnTo>
                  <a:lnTo>
                    <a:pt x="111" y="319"/>
                  </a:lnTo>
                  <a:lnTo>
                    <a:pt x="103" y="330"/>
                  </a:lnTo>
                  <a:lnTo>
                    <a:pt x="96" y="341"/>
                  </a:lnTo>
                  <a:lnTo>
                    <a:pt x="89" y="351"/>
                  </a:lnTo>
                  <a:lnTo>
                    <a:pt x="82" y="363"/>
                  </a:lnTo>
                  <a:lnTo>
                    <a:pt x="75" y="373"/>
                  </a:lnTo>
                  <a:lnTo>
                    <a:pt x="66" y="385"/>
                  </a:lnTo>
                  <a:lnTo>
                    <a:pt x="60" y="396"/>
                  </a:lnTo>
                  <a:lnTo>
                    <a:pt x="53" y="409"/>
                  </a:lnTo>
                  <a:lnTo>
                    <a:pt x="48" y="419"/>
                  </a:lnTo>
                  <a:lnTo>
                    <a:pt x="43" y="429"/>
                  </a:lnTo>
                  <a:lnTo>
                    <a:pt x="39" y="436"/>
                  </a:lnTo>
                  <a:lnTo>
                    <a:pt x="36" y="442"/>
                  </a:lnTo>
                  <a:lnTo>
                    <a:pt x="34" y="448"/>
                  </a:lnTo>
                  <a:lnTo>
                    <a:pt x="31" y="454"/>
                  </a:lnTo>
                  <a:lnTo>
                    <a:pt x="29" y="460"/>
                  </a:lnTo>
                  <a:lnTo>
                    <a:pt x="28" y="466"/>
                  </a:lnTo>
                  <a:lnTo>
                    <a:pt x="25" y="475"/>
                  </a:lnTo>
                  <a:lnTo>
                    <a:pt x="23" y="480"/>
                  </a:lnTo>
                  <a:lnTo>
                    <a:pt x="20" y="486"/>
                  </a:lnTo>
                  <a:lnTo>
                    <a:pt x="18" y="493"/>
                  </a:lnTo>
                  <a:lnTo>
                    <a:pt x="14" y="501"/>
                  </a:lnTo>
                  <a:lnTo>
                    <a:pt x="13" y="509"/>
                  </a:lnTo>
                  <a:lnTo>
                    <a:pt x="10" y="517"/>
                  </a:lnTo>
                  <a:lnTo>
                    <a:pt x="8" y="524"/>
                  </a:lnTo>
                  <a:lnTo>
                    <a:pt x="6" y="530"/>
                  </a:lnTo>
                  <a:lnTo>
                    <a:pt x="5" y="538"/>
                  </a:lnTo>
                  <a:lnTo>
                    <a:pt x="5" y="544"/>
                  </a:lnTo>
                  <a:lnTo>
                    <a:pt x="2" y="551"/>
                  </a:lnTo>
                  <a:lnTo>
                    <a:pt x="1" y="557"/>
                  </a:lnTo>
                  <a:lnTo>
                    <a:pt x="2" y="564"/>
                  </a:lnTo>
                </a:path>
              </a:pathLst>
            </a:custGeom>
            <a:solidFill>
              <a:srgbClr val="CCCCFF"/>
            </a:solidFill>
            <a:ln w="12700" cap="rnd">
              <a:noFill/>
              <a:round/>
              <a:headEnd/>
              <a:tailEnd/>
            </a:ln>
          </p:spPr>
          <p:txBody>
            <a:bodyPr/>
            <a:lstStyle/>
            <a:p>
              <a:endParaRPr lang="en-GB"/>
            </a:p>
          </p:txBody>
        </p:sp>
      </p:gr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9A3F020-9993-4AC7-A26F-3C7B9CA15C2A}" type="slidenum">
              <a:rPr lang="en-US"/>
              <a:pPr>
                <a:defRPr/>
              </a:pPr>
              <a:t>33</a:t>
            </a:fld>
            <a:endParaRPr lang="en-US"/>
          </a:p>
        </p:txBody>
      </p:sp>
      <p:sp>
        <p:nvSpPr>
          <p:cNvPr id="16386" name="Rectangle 2"/>
          <p:cNvSpPr>
            <a:spLocks noGrp="1" noChangeArrowheads="1"/>
          </p:cNvSpPr>
          <p:nvPr>
            <p:ph type="title"/>
          </p:nvPr>
        </p:nvSpPr>
        <p:spPr/>
        <p:txBody>
          <a:bodyPr/>
          <a:lstStyle/>
          <a:p>
            <a:pPr eaLnBrk="1" hangingPunct="1">
              <a:defRPr/>
            </a:pPr>
            <a:r>
              <a:rPr lang="en-US" sz="3600" b="1" smtClean="0"/>
              <a:t>RESEARCH INGREDIENTS</a:t>
            </a:r>
            <a:br>
              <a:rPr lang="en-US" sz="3600" b="1" smtClean="0"/>
            </a:br>
            <a:r>
              <a:rPr lang="en-US" sz="3600" b="1" i="1" smtClean="0">
                <a:solidFill>
                  <a:srgbClr val="FFFF00"/>
                </a:solidFill>
              </a:rPr>
              <a:t>The Hypothesis/Question + Aims and Objectives</a:t>
            </a:r>
            <a:endParaRPr lang="en-US" smtClean="0">
              <a:solidFill>
                <a:srgbClr val="FFFF00"/>
              </a:solidFill>
            </a:endParaRPr>
          </a:p>
        </p:txBody>
      </p:sp>
      <p:sp>
        <p:nvSpPr>
          <p:cNvPr id="16387" name="Rectangle 3"/>
          <p:cNvSpPr>
            <a:spLocks noGrp="1" noChangeArrowheads="1"/>
          </p:cNvSpPr>
          <p:nvPr>
            <p:ph type="body" idx="1"/>
          </p:nvPr>
        </p:nvSpPr>
        <p:spPr/>
        <p:txBody>
          <a:bodyPr/>
          <a:lstStyle/>
          <a:p>
            <a:pPr eaLnBrk="1" hangingPunct="1">
              <a:defRPr/>
            </a:pPr>
            <a:r>
              <a:rPr lang="en-US" b="1" smtClean="0"/>
              <a:t>Proposes hypothesis or line of investigation (question)</a:t>
            </a:r>
          </a:p>
          <a:p>
            <a:pPr eaLnBrk="1" hangingPunct="1">
              <a:defRPr/>
            </a:pPr>
            <a:r>
              <a:rPr lang="en-US" b="1" smtClean="0"/>
              <a:t>Sets framework for aims and objectives</a:t>
            </a:r>
          </a:p>
          <a:p>
            <a:pPr eaLnBrk="1" hangingPunct="1">
              <a:defRPr/>
            </a:pPr>
            <a:r>
              <a:rPr lang="en-US" b="1" smtClean="0"/>
              <a:t>provides basis for discussion of results and conclusions</a:t>
            </a:r>
          </a:p>
        </p:txBody>
      </p:sp>
      <p:graphicFrame>
        <p:nvGraphicFramePr>
          <p:cNvPr id="16390" name="Object 6"/>
          <p:cNvGraphicFramePr>
            <a:graphicFrameLocks noChangeAspect="1"/>
          </p:cNvGraphicFramePr>
          <p:nvPr/>
        </p:nvGraphicFramePr>
        <p:xfrm>
          <a:off x="7086600" y="2514600"/>
          <a:ext cx="1857375" cy="3995738"/>
        </p:xfrm>
        <a:graphic>
          <a:graphicData uri="http://schemas.openxmlformats.org/presentationml/2006/ole">
            <p:oleObj spid="_x0000_s7170" name="Clip" r:id="rId3" imgW="1857600" imgH="3995640" progId="MS_ClipArt_Gallery.2">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16386"/>
                                        </p:tgtEl>
                                        <p:attrNameLst>
                                          <p:attrName>style.visibility</p:attrName>
                                        </p:attrNameLst>
                                      </p:cBhvr>
                                      <p:to>
                                        <p:strVal val="visible"/>
                                      </p:to>
                                    </p:set>
                                  </p:childTnLst>
                                </p:cTn>
                              </p:par>
                            </p:childTnLst>
                          </p:cTn>
                        </p:par>
                        <p:par>
                          <p:cTn id="7" fill="hold">
                            <p:stCondLst>
                              <p:cond delay="500"/>
                            </p:stCondLst>
                            <p:childTnLst>
                              <p:par>
                                <p:cTn id="8" presetID="2" presetClass="entr" presetSubtype="3" fill="hold" nodeType="afterEffect">
                                  <p:stCondLst>
                                    <p:cond delay="0"/>
                                  </p:stCondLst>
                                  <p:childTnLst>
                                    <p:set>
                                      <p:cBhvr>
                                        <p:cTn id="9" dur="1" fill="hold">
                                          <p:stCondLst>
                                            <p:cond delay="0"/>
                                          </p:stCondLst>
                                        </p:cTn>
                                        <p:tgtEl>
                                          <p:spTgt spid="16390"/>
                                        </p:tgtEl>
                                        <p:attrNameLst>
                                          <p:attrName>style.visibility</p:attrName>
                                        </p:attrNameLst>
                                      </p:cBhvr>
                                      <p:to>
                                        <p:strVal val="visible"/>
                                      </p:to>
                                    </p:set>
                                    <p:anim calcmode="lin" valueType="num">
                                      <p:cBhvr additive="base">
                                        <p:cTn id="10" dur="500" fill="hold"/>
                                        <p:tgtEl>
                                          <p:spTgt spid="16390"/>
                                        </p:tgtEl>
                                        <p:attrNameLst>
                                          <p:attrName>ppt_x</p:attrName>
                                        </p:attrNameLst>
                                      </p:cBhvr>
                                      <p:tavLst>
                                        <p:tav tm="0">
                                          <p:val>
                                            <p:strVal val="1+#ppt_w/2"/>
                                          </p:val>
                                        </p:tav>
                                        <p:tav tm="100000">
                                          <p:val>
                                            <p:strVal val="#ppt_x"/>
                                          </p:val>
                                        </p:tav>
                                      </p:tavLst>
                                    </p:anim>
                                    <p:anim calcmode="lin" valueType="num">
                                      <p:cBhvr additive="base">
                                        <p:cTn id="11" dur="500" fill="hold"/>
                                        <p:tgtEl>
                                          <p:spTgt spid="16390"/>
                                        </p:tgtEl>
                                        <p:attrNameLst>
                                          <p:attrName>ppt_y</p:attrName>
                                        </p:attrNameLst>
                                      </p:cBhvr>
                                      <p:tavLst>
                                        <p:tav tm="0">
                                          <p:val>
                                            <p:strVal val="0-#ppt_h/2"/>
                                          </p:val>
                                        </p:tav>
                                        <p:tav tm="100000">
                                          <p:val>
                                            <p:strVal val="#ppt_y"/>
                                          </p:val>
                                        </p:tav>
                                      </p:tavLst>
                                    </p:anim>
                                  </p:childTnLst>
                                </p:cTn>
                              </p:par>
                            </p:childTnLst>
                          </p:cTn>
                        </p:par>
                        <p:par>
                          <p:cTn id="12" fill="hold">
                            <p:stCondLst>
                              <p:cond delay="1000"/>
                            </p:stCondLst>
                            <p:childTnLst>
                              <p:par>
                                <p:cTn id="13" presetID="2" presetClass="entr" presetSubtype="2" fill="hold" grpId="0" nodeType="afterEffect">
                                  <p:stCondLst>
                                    <p:cond delay="0"/>
                                  </p:stCondLst>
                                  <p:childTnLst>
                                    <p:set>
                                      <p:cBhvr>
                                        <p:cTn id="14" dur="1" fill="hold">
                                          <p:stCondLst>
                                            <p:cond delay="0"/>
                                          </p:stCondLst>
                                        </p:cTn>
                                        <p:tgtEl>
                                          <p:spTgt spid="16387">
                                            <p:txEl>
                                              <p:pRg st="0" end="0"/>
                                            </p:txEl>
                                          </p:spTgt>
                                        </p:tgtEl>
                                        <p:attrNameLst>
                                          <p:attrName>style.visibility</p:attrName>
                                        </p:attrNameLst>
                                      </p:cBhvr>
                                      <p:to>
                                        <p:strVal val="visible"/>
                                      </p:to>
                                    </p:set>
                                    <p:anim calcmode="lin" valueType="num">
                                      <p:cBhvr additive="base">
                                        <p:cTn id="15" dur="500" fill="hold"/>
                                        <p:tgtEl>
                                          <p:spTgt spid="16387">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16387">
                                            <p:txEl>
                                              <p:pRg st="0" end="0"/>
                                            </p:txEl>
                                          </p:spTgt>
                                        </p:tgtEl>
                                        <p:attrNameLst>
                                          <p:attrName>ppt_y</p:attrName>
                                        </p:attrNameLst>
                                      </p:cBhvr>
                                      <p:tavLst>
                                        <p:tav tm="0">
                                          <p:val>
                                            <p:strVal val="#ppt_y"/>
                                          </p:val>
                                        </p:tav>
                                        <p:tav tm="100000">
                                          <p:val>
                                            <p:strVal val="#ppt_y"/>
                                          </p:val>
                                        </p:tav>
                                      </p:tavLst>
                                    </p:anim>
                                  </p:childTnLst>
                                </p:cTn>
                              </p:par>
                            </p:childTnLst>
                          </p:cTn>
                        </p:par>
                        <p:par>
                          <p:cTn id="17" fill="hold">
                            <p:stCondLst>
                              <p:cond delay="1500"/>
                            </p:stCondLst>
                            <p:childTnLst>
                              <p:par>
                                <p:cTn id="18" presetID="2" presetClass="entr" presetSubtype="2" fill="hold" grpId="0" nodeType="afterEffect">
                                  <p:stCondLst>
                                    <p:cond delay="0"/>
                                  </p:stCondLst>
                                  <p:childTnLst>
                                    <p:set>
                                      <p:cBhvr>
                                        <p:cTn id="19" dur="1" fill="hold">
                                          <p:stCondLst>
                                            <p:cond delay="0"/>
                                          </p:stCondLst>
                                        </p:cTn>
                                        <p:tgtEl>
                                          <p:spTgt spid="16387">
                                            <p:txEl>
                                              <p:pRg st="1" end="1"/>
                                            </p:txEl>
                                          </p:spTgt>
                                        </p:tgtEl>
                                        <p:attrNameLst>
                                          <p:attrName>style.visibility</p:attrName>
                                        </p:attrNameLst>
                                      </p:cBhvr>
                                      <p:to>
                                        <p:strVal val="visible"/>
                                      </p:to>
                                    </p:set>
                                    <p:anim calcmode="lin" valueType="num">
                                      <p:cBhvr additive="base">
                                        <p:cTn id="20" dur="500" fill="hold"/>
                                        <p:tgtEl>
                                          <p:spTgt spid="16387">
                                            <p:txEl>
                                              <p:pRg st="1" end="1"/>
                                            </p:txEl>
                                          </p:spTgt>
                                        </p:tgtEl>
                                        <p:attrNameLst>
                                          <p:attrName>ppt_x</p:attrName>
                                        </p:attrNameLst>
                                      </p:cBhvr>
                                      <p:tavLst>
                                        <p:tav tm="0">
                                          <p:val>
                                            <p:strVal val="1+#ppt_w/2"/>
                                          </p:val>
                                        </p:tav>
                                        <p:tav tm="100000">
                                          <p:val>
                                            <p:strVal val="#ppt_x"/>
                                          </p:val>
                                        </p:tav>
                                      </p:tavLst>
                                    </p:anim>
                                    <p:anim calcmode="lin" valueType="num">
                                      <p:cBhvr additive="base">
                                        <p:cTn id="21" dur="500" fill="hold"/>
                                        <p:tgtEl>
                                          <p:spTgt spid="16387">
                                            <p:txEl>
                                              <p:pRg st="1" end="1"/>
                                            </p:txEl>
                                          </p:spTgt>
                                        </p:tgtEl>
                                        <p:attrNameLst>
                                          <p:attrName>ppt_y</p:attrName>
                                        </p:attrNameLst>
                                      </p:cBhvr>
                                      <p:tavLst>
                                        <p:tav tm="0">
                                          <p:val>
                                            <p:strVal val="#ppt_y"/>
                                          </p:val>
                                        </p:tav>
                                        <p:tav tm="100000">
                                          <p:val>
                                            <p:strVal val="#ppt_y"/>
                                          </p:val>
                                        </p:tav>
                                      </p:tavLst>
                                    </p:anim>
                                  </p:childTnLst>
                                </p:cTn>
                              </p:par>
                            </p:childTnLst>
                          </p:cTn>
                        </p:par>
                        <p:par>
                          <p:cTn id="22" fill="hold">
                            <p:stCondLst>
                              <p:cond delay="2000"/>
                            </p:stCondLst>
                            <p:childTnLst>
                              <p:par>
                                <p:cTn id="23" presetID="2" presetClass="entr" presetSubtype="2" fill="hold" grpId="0" nodeType="afterEffect">
                                  <p:stCondLst>
                                    <p:cond delay="0"/>
                                  </p:stCondLst>
                                  <p:childTnLst>
                                    <p:set>
                                      <p:cBhvr>
                                        <p:cTn id="24" dur="1" fill="hold">
                                          <p:stCondLst>
                                            <p:cond delay="0"/>
                                          </p:stCondLst>
                                        </p:cTn>
                                        <p:tgtEl>
                                          <p:spTgt spid="16387">
                                            <p:txEl>
                                              <p:pRg st="2" end="2"/>
                                            </p:txEl>
                                          </p:spTgt>
                                        </p:tgtEl>
                                        <p:attrNameLst>
                                          <p:attrName>style.visibility</p:attrName>
                                        </p:attrNameLst>
                                      </p:cBhvr>
                                      <p:to>
                                        <p:strVal val="visible"/>
                                      </p:to>
                                    </p:set>
                                    <p:anim calcmode="lin" valueType="num">
                                      <p:cBhvr additive="base">
                                        <p:cTn id="25" dur="500" fill="hold"/>
                                        <p:tgtEl>
                                          <p:spTgt spid="16387">
                                            <p:txEl>
                                              <p:pRg st="2" end="2"/>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1638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autoUpdateAnimBg="0"/>
      <p:bldP spid="16387" grpId="0" build="p" autoUpdateAnimBg="0" advAuto="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EC472F9-9F1C-48A3-87FB-2E4407C9DE5F}" type="slidenum">
              <a:rPr lang="en-US"/>
              <a:pPr>
                <a:defRPr/>
              </a:pPr>
              <a:t>34</a:t>
            </a:fld>
            <a:endParaRPr lang="en-US"/>
          </a:p>
        </p:txBody>
      </p:sp>
      <p:sp>
        <p:nvSpPr>
          <p:cNvPr id="18434" name="Rectangle 2"/>
          <p:cNvSpPr>
            <a:spLocks noGrp="1" noChangeArrowheads="1"/>
          </p:cNvSpPr>
          <p:nvPr>
            <p:ph type="title"/>
          </p:nvPr>
        </p:nvSpPr>
        <p:spPr/>
        <p:txBody>
          <a:bodyPr/>
          <a:lstStyle/>
          <a:p>
            <a:pPr eaLnBrk="1" hangingPunct="1">
              <a:defRPr/>
            </a:pPr>
            <a:r>
              <a:rPr lang="en-US" sz="3600" b="1" smtClean="0"/>
              <a:t>RESEARCH INGREDIENTS</a:t>
            </a:r>
            <a:br>
              <a:rPr lang="en-US" sz="3600" b="1" smtClean="0"/>
            </a:br>
            <a:r>
              <a:rPr lang="en-US" sz="3600" b="1" smtClean="0">
                <a:solidFill>
                  <a:srgbClr val="0000FF"/>
                </a:solidFill>
              </a:rPr>
              <a:t> </a:t>
            </a:r>
            <a:r>
              <a:rPr lang="en-US" sz="3600" b="1" i="1" smtClean="0">
                <a:solidFill>
                  <a:srgbClr val="FFFF00"/>
                </a:solidFill>
              </a:rPr>
              <a:t>The role of the lit review</a:t>
            </a:r>
            <a:endParaRPr lang="en-US" smtClean="0">
              <a:solidFill>
                <a:srgbClr val="FFFF00"/>
              </a:solidFill>
            </a:endParaRPr>
          </a:p>
        </p:txBody>
      </p:sp>
      <p:sp>
        <p:nvSpPr>
          <p:cNvPr id="18435" name="Rectangle 3"/>
          <p:cNvSpPr>
            <a:spLocks noGrp="1" noChangeArrowheads="1"/>
          </p:cNvSpPr>
          <p:nvPr>
            <p:ph type="body" idx="1"/>
          </p:nvPr>
        </p:nvSpPr>
        <p:spPr/>
        <p:txBody>
          <a:bodyPr/>
          <a:lstStyle/>
          <a:p>
            <a:pPr eaLnBrk="1" hangingPunct="1">
              <a:lnSpc>
                <a:spcPct val="90000"/>
              </a:lnSpc>
              <a:defRPr/>
            </a:pPr>
            <a:r>
              <a:rPr lang="en-US" sz="2800" b="1" smtClean="0"/>
              <a:t>Reveal similar investigations</a:t>
            </a:r>
          </a:p>
          <a:p>
            <a:pPr eaLnBrk="1" hangingPunct="1">
              <a:lnSpc>
                <a:spcPct val="90000"/>
              </a:lnSpc>
              <a:defRPr/>
            </a:pPr>
            <a:r>
              <a:rPr lang="en-US" sz="2800" b="1" smtClean="0"/>
              <a:t>reveals comparative work</a:t>
            </a:r>
          </a:p>
          <a:p>
            <a:pPr eaLnBrk="1" hangingPunct="1">
              <a:lnSpc>
                <a:spcPct val="90000"/>
              </a:lnSpc>
              <a:defRPr/>
            </a:pPr>
            <a:r>
              <a:rPr lang="en-US" sz="2800" b="1" smtClean="0"/>
              <a:t>suggests similar  lines of investigation</a:t>
            </a:r>
          </a:p>
          <a:p>
            <a:pPr eaLnBrk="1" hangingPunct="1">
              <a:lnSpc>
                <a:spcPct val="90000"/>
              </a:lnSpc>
              <a:defRPr/>
            </a:pPr>
            <a:r>
              <a:rPr lang="en-US" sz="2800" b="1" smtClean="0"/>
              <a:t>reveals new/data sources not known</a:t>
            </a:r>
          </a:p>
          <a:p>
            <a:pPr eaLnBrk="1" hangingPunct="1">
              <a:lnSpc>
                <a:spcPct val="90000"/>
              </a:lnSpc>
              <a:defRPr/>
            </a:pPr>
            <a:r>
              <a:rPr lang="en-US" sz="2800" b="1" smtClean="0"/>
              <a:t>Introduces important research personalities/bodies of work</a:t>
            </a:r>
          </a:p>
          <a:p>
            <a:pPr eaLnBrk="1" hangingPunct="1">
              <a:lnSpc>
                <a:spcPct val="90000"/>
              </a:lnSpc>
              <a:defRPr/>
            </a:pPr>
            <a:r>
              <a:rPr lang="en-US" sz="2800" b="1" smtClean="0"/>
              <a:t>Puts study into context/perspective</a:t>
            </a:r>
          </a:p>
          <a:p>
            <a:pPr algn="ctr" eaLnBrk="1" hangingPunct="1">
              <a:lnSpc>
                <a:spcPct val="90000"/>
              </a:lnSpc>
              <a:buFont typeface="Wingdings" pitchFamily="2" charset="2"/>
              <a:buNone/>
              <a:defRPr/>
            </a:pPr>
            <a:r>
              <a:rPr lang="en-US" sz="2800" b="1" smtClean="0"/>
              <a:t>SETS THE SCENE – RESEARCH FRAMEWORK</a:t>
            </a:r>
          </a:p>
          <a:p>
            <a:pPr algn="ctr" eaLnBrk="1" hangingPunct="1">
              <a:lnSpc>
                <a:spcPct val="90000"/>
              </a:lnSpc>
              <a:buFont typeface="Wingdings" pitchFamily="2" charset="2"/>
              <a:buNone/>
              <a:defRPr/>
            </a:pPr>
            <a:r>
              <a:rPr lang="en-GB" sz="2800" b="1" smtClean="0"/>
              <a:t>PROVIDES A BENCH MARK TO COMPARE RESULTS</a:t>
            </a:r>
            <a:endParaRPr lang="en-US" sz="2800" smtClean="0"/>
          </a:p>
        </p:txBody>
      </p:sp>
      <p:pic>
        <p:nvPicPr>
          <p:cNvPr id="39941" name="Picture 4"/>
          <p:cNvPicPr>
            <a:picLocks noChangeArrowheads="1"/>
          </p:cNvPicPr>
          <p:nvPr/>
        </p:nvPicPr>
        <p:blipFill>
          <a:blip r:embed="rId2"/>
          <a:srcRect/>
          <a:stretch>
            <a:fillRect/>
          </a:stretch>
        </p:blipFill>
        <p:spPr bwMode="auto">
          <a:xfrm>
            <a:off x="7416800" y="981075"/>
            <a:ext cx="1727200" cy="1763713"/>
          </a:xfrm>
          <a:prstGeom prst="rect">
            <a:avLst/>
          </a:prstGeom>
          <a:noFill/>
          <a:ln w="12700">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8434"/>
                                        </p:tgtEl>
                                        <p:attrNameLst>
                                          <p:attrName>style.visibility</p:attrName>
                                        </p:attrNameLst>
                                      </p:cBhvr>
                                      <p:to>
                                        <p:strVal val="visible"/>
                                      </p:to>
                                    </p:set>
                                    <p:anim calcmode="lin" valueType="num">
                                      <p:cBhvr additive="base">
                                        <p:cTn id="7" dur="500" fill="hold"/>
                                        <p:tgtEl>
                                          <p:spTgt spid="18434"/>
                                        </p:tgtEl>
                                        <p:attrNameLst>
                                          <p:attrName>ppt_x</p:attrName>
                                        </p:attrNameLst>
                                      </p:cBhvr>
                                      <p:tavLst>
                                        <p:tav tm="0">
                                          <p:val>
                                            <p:strVal val="1+#ppt_w/2"/>
                                          </p:val>
                                        </p:tav>
                                        <p:tav tm="100000">
                                          <p:val>
                                            <p:strVal val="#ppt_x"/>
                                          </p:val>
                                        </p:tav>
                                      </p:tavLst>
                                    </p:anim>
                                    <p:anim calcmode="lin" valueType="num">
                                      <p:cBhvr additive="base">
                                        <p:cTn id="8" dur="500" fill="hold"/>
                                        <p:tgtEl>
                                          <p:spTgt spid="18434"/>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6" fill="hold" grpId="0" nodeType="afterEffect">
                                  <p:stCondLst>
                                    <p:cond delay="0"/>
                                  </p:stCondLst>
                                  <p:childTnLst>
                                    <p:set>
                                      <p:cBhvr>
                                        <p:cTn id="11" dur="1" fill="hold">
                                          <p:stCondLst>
                                            <p:cond delay="0"/>
                                          </p:stCondLst>
                                        </p:cTn>
                                        <p:tgtEl>
                                          <p:spTgt spid="18435">
                                            <p:txEl>
                                              <p:pRg st="0" end="0"/>
                                            </p:txEl>
                                          </p:spTgt>
                                        </p:tgtEl>
                                        <p:attrNameLst>
                                          <p:attrName>style.visibility</p:attrName>
                                        </p:attrNameLst>
                                      </p:cBhvr>
                                      <p:to>
                                        <p:strVal val="visible"/>
                                      </p:to>
                                    </p:set>
                                    <p:anim calcmode="lin" valueType="num">
                                      <p:cBhvr additive="base">
                                        <p:cTn id="12" dur="500" fill="hold"/>
                                        <p:tgtEl>
                                          <p:spTgt spid="18435">
                                            <p:txEl>
                                              <p:pRg st="0" end="0"/>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6" fill="hold" grpId="0" nodeType="afterEffect">
                                  <p:stCondLst>
                                    <p:cond delay="0"/>
                                  </p:stCondLst>
                                  <p:childTnLst>
                                    <p:set>
                                      <p:cBhvr>
                                        <p:cTn id="16" dur="1" fill="hold">
                                          <p:stCondLst>
                                            <p:cond delay="0"/>
                                          </p:stCondLst>
                                        </p:cTn>
                                        <p:tgtEl>
                                          <p:spTgt spid="18435">
                                            <p:txEl>
                                              <p:pRg st="1" end="1"/>
                                            </p:txEl>
                                          </p:spTgt>
                                        </p:tgtEl>
                                        <p:attrNameLst>
                                          <p:attrName>style.visibility</p:attrName>
                                        </p:attrNameLst>
                                      </p:cBhvr>
                                      <p:to>
                                        <p:strVal val="visible"/>
                                      </p:to>
                                    </p:set>
                                    <p:anim calcmode="lin" valueType="num">
                                      <p:cBhvr additive="base">
                                        <p:cTn id="17" dur="500" fill="hold"/>
                                        <p:tgtEl>
                                          <p:spTgt spid="18435">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6" fill="hold" grpId="0" nodeType="afterEffect">
                                  <p:stCondLst>
                                    <p:cond delay="0"/>
                                  </p:stCondLst>
                                  <p:childTnLst>
                                    <p:set>
                                      <p:cBhvr>
                                        <p:cTn id="21" dur="1" fill="hold">
                                          <p:stCondLst>
                                            <p:cond delay="0"/>
                                          </p:stCondLst>
                                        </p:cTn>
                                        <p:tgtEl>
                                          <p:spTgt spid="18435">
                                            <p:txEl>
                                              <p:pRg st="2" end="2"/>
                                            </p:txEl>
                                          </p:spTgt>
                                        </p:tgtEl>
                                        <p:attrNameLst>
                                          <p:attrName>style.visibility</p:attrName>
                                        </p:attrNameLst>
                                      </p:cBhvr>
                                      <p:to>
                                        <p:strVal val="visible"/>
                                      </p:to>
                                    </p:set>
                                    <p:anim calcmode="lin" valueType="num">
                                      <p:cBhvr additive="base">
                                        <p:cTn id="22" dur="500" fill="hold"/>
                                        <p:tgtEl>
                                          <p:spTgt spid="18435">
                                            <p:txEl>
                                              <p:pRg st="2" end="2"/>
                                            </p:tx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6" fill="hold" grpId="0" nodeType="afterEffect">
                                  <p:stCondLst>
                                    <p:cond delay="0"/>
                                  </p:stCondLst>
                                  <p:childTnLst>
                                    <p:set>
                                      <p:cBhvr>
                                        <p:cTn id="26" dur="1" fill="hold">
                                          <p:stCondLst>
                                            <p:cond delay="0"/>
                                          </p:stCondLst>
                                        </p:cTn>
                                        <p:tgtEl>
                                          <p:spTgt spid="18435">
                                            <p:txEl>
                                              <p:pRg st="3" end="3"/>
                                            </p:txEl>
                                          </p:spTgt>
                                        </p:tgtEl>
                                        <p:attrNameLst>
                                          <p:attrName>style.visibility</p:attrName>
                                        </p:attrNameLst>
                                      </p:cBhvr>
                                      <p:to>
                                        <p:strVal val="visible"/>
                                      </p:to>
                                    </p:set>
                                    <p:anim calcmode="lin" valueType="num">
                                      <p:cBhvr additive="base">
                                        <p:cTn id="27" dur="500" fill="hold"/>
                                        <p:tgtEl>
                                          <p:spTgt spid="18435">
                                            <p:txEl>
                                              <p:pRg st="3" end="3"/>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6" fill="hold" grpId="0" nodeType="afterEffect">
                                  <p:stCondLst>
                                    <p:cond delay="0"/>
                                  </p:stCondLst>
                                  <p:childTnLst>
                                    <p:set>
                                      <p:cBhvr>
                                        <p:cTn id="31" dur="1" fill="hold">
                                          <p:stCondLst>
                                            <p:cond delay="0"/>
                                          </p:stCondLst>
                                        </p:cTn>
                                        <p:tgtEl>
                                          <p:spTgt spid="18435">
                                            <p:txEl>
                                              <p:pRg st="4" end="4"/>
                                            </p:txEl>
                                          </p:spTgt>
                                        </p:tgtEl>
                                        <p:attrNameLst>
                                          <p:attrName>style.visibility</p:attrName>
                                        </p:attrNameLst>
                                      </p:cBhvr>
                                      <p:to>
                                        <p:strVal val="visible"/>
                                      </p:to>
                                    </p:set>
                                    <p:anim calcmode="lin" valueType="num">
                                      <p:cBhvr additive="base">
                                        <p:cTn id="32" dur="500" fill="hold"/>
                                        <p:tgtEl>
                                          <p:spTgt spid="18435">
                                            <p:txEl>
                                              <p:pRg st="4" end="4"/>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6" fill="hold" grpId="0" nodeType="afterEffect">
                                  <p:stCondLst>
                                    <p:cond delay="0"/>
                                  </p:stCondLst>
                                  <p:childTnLst>
                                    <p:set>
                                      <p:cBhvr>
                                        <p:cTn id="36" dur="1" fill="hold">
                                          <p:stCondLst>
                                            <p:cond delay="0"/>
                                          </p:stCondLst>
                                        </p:cTn>
                                        <p:tgtEl>
                                          <p:spTgt spid="18435">
                                            <p:txEl>
                                              <p:pRg st="5" end="5"/>
                                            </p:txEl>
                                          </p:spTgt>
                                        </p:tgtEl>
                                        <p:attrNameLst>
                                          <p:attrName>style.visibility</p:attrName>
                                        </p:attrNameLst>
                                      </p:cBhvr>
                                      <p:to>
                                        <p:strVal val="visible"/>
                                      </p:to>
                                    </p:set>
                                    <p:anim calcmode="lin" valueType="num">
                                      <p:cBhvr additive="base">
                                        <p:cTn id="37" dur="500" fill="hold"/>
                                        <p:tgtEl>
                                          <p:spTgt spid="18435">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6" fill="hold" grpId="0" nodeType="afterEffect">
                                  <p:stCondLst>
                                    <p:cond delay="0"/>
                                  </p:stCondLst>
                                  <p:childTnLst>
                                    <p:set>
                                      <p:cBhvr>
                                        <p:cTn id="41" dur="1" fill="hold">
                                          <p:stCondLst>
                                            <p:cond delay="0"/>
                                          </p:stCondLst>
                                        </p:cTn>
                                        <p:tgtEl>
                                          <p:spTgt spid="18435">
                                            <p:txEl>
                                              <p:pRg st="6" end="6"/>
                                            </p:txEl>
                                          </p:spTgt>
                                        </p:tgtEl>
                                        <p:attrNameLst>
                                          <p:attrName>style.visibility</p:attrName>
                                        </p:attrNameLst>
                                      </p:cBhvr>
                                      <p:to>
                                        <p:strVal val="visible"/>
                                      </p:to>
                                    </p:set>
                                    <p:anim calcmode="lin" valueType="num">
                                      <p:cBhvr additive="base">
                                        <p:cTn id="42" dur="500" fill="hold"/>
                                        <p:tgtEl>
                                          <p:spTgt spid="18435">
                                            <p:txEl>
                                              <p:pRg st="6" end="6"/>
                                            </p:txEl>
                                          </p:spTgt>
                                        </p:tgtEl>
                                        <p:attrNameLst>
                                          <p:attrName>ppt_x</p:attrName>
                                        </p:attrNameLst>
                                      </p:cBhvr>
                                      <p:tavLst>
                                        <p:tav tm="0">
                                          <p:val>
                                            <p:strVal val="1+#ppt_w/2"/>
                                          </p:val>
                                        </p:tav>
                                        <p:tav tm="100000">
                                          <p:val>
                                            <p:strVal val="#ppt_x"/>
                                          </p:val>
                                        </p:tav>
                                      </p:tavLst>
                                    </p:anim>
                                    <p:anim calcmode="lin" valueType="num">
                                      <p:cBhvr additive="base">
                                        <p:cTn id="43"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6" fill="hold" grpId="0" nodeType="afterEffect">
                                  <p:stCondLst>
                                    <p:cond delay="0"/>
                                  </p:stCondLst>
                                  <p:childTnLst>
                                    <p:set>
                                      <p:cBhvr>
                                        <p:cTn id="46" dur="1" fill="hold">
                                          <p:stCondLst>
                                            <p:cond delay="0"/>
                                          </p:stCondLst>
                                        </p:cTn>
                                        <p:tgtEl>
                                          <p:spTgt spid="18435">
                                            <p:txEl>
                                              <p:pRg st="7" end="7"/>
                                            </p:txEl>
                                          </p:spTgt>
                                        </p:tgtEl>
                                        <p:attrNameLst>
                                          <p:attrName>style.visibility</p:attrName>
                                        </p:attrNameLst>
                                      </p:cBhvr>
                                      <p:to>
                                        <p:strVal val="visible"/>
                                      </p:to>
                                    </p:set>
                                    <p:anim calcmode="lin" valueType="num">
                                      <p:cBhvr additive="base">
                                        <p:cTn id="47" dur="500" fill="hold"/>
                                        <p:tgtEl>
                                          <p:spTgt spid="18435">
                                            <p:txEl>
                                              <p:pRg st="7" end="7"/>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1843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autoUpdateAnimBg="0"/>
      <p:bldP spid="18435" grpId="0" build="p" autoUpdateAnimBg="0" advAuto="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CAA8AED3-D03A-4293-A856-D0638C32DF22}" type="slidenum">
              <a:rPr lang="en-US"/>
              <a:pPr>
                <a:defRPr/>
              </a:pPr>
              <a:t>35</a:t>
            </a:fld>
            <a:endParaRPr lang="en-US"/>
          </a:p>
        </p:txBody>
      </p:sp>
      <p:sp>
        <p:nvSpPr>
          <p:cNvPr id="15362" name="Rectangle 2"/>
          <p:cNvSpPr>
            <a:spLocks noGrp="1" noChangeArrowheads="1"/>
          </p:cNvSpPr>
          <p:nvPr>
            <p:ph type="title"/>
          </p:nvPr>
        </p:nvSpPr>
        <p:spPr/>
        <p:txBody>
          <a:bodyPr/>
          <a:lstStyle/>
          <a:p>
            <a:pPr eaLnBrk="1" hangingPunct="1">
              <a:defRPr/>
            </a:pPr>
            <a:r>
              <a:rPr lang="en-US" sz="3600" b="1" smtClean="0"/>
              <a:t>RESEARCH INGREDIENTS</a:t>
            </a:r>
            <a:br>
              <a:rPr lang="en-US" sz="3600" b="1" smtClean="0"/>
            </a:br>
            <a:r>
              <a:rPr lang="en-US" sz="3600" b="1" smtClean="0">
                <a:solidFill>
                  <a:srgbClr val="0000FF"/>
                </a:solidFill>
              </a:rPr>
              <a:t> </a:t>
            </a:r>
            <a:r>
              <a:rPr lang="en-US" sz="3600" b="1" i="1" smtClean="0">
                <a:solidFill>
                  <a:srgbClr val="FFFF00"/>
                </a:solidFill>
              </a:rPr>
              <a:t>The literature review Secondary data The context</a:t>
            </a:r>
            <a:endParaRPr lang="en-US" smtClean="0">
              <a:solidFill>
                <a:srgbClr val="FFFF00"/>
              </a:solidFill>
            </a:endParaRPr>
          </a:p>
        </p:txBody>
      </p:sp>
      <p:sp>
        <p:nvSpPr>
          <p:cNvPr id="15363" name="Rectangle 3"/>
          <p:cNvSpPr>
            <a:spLocks noGrp="1" noChangeArrowheads="1"/>
          </p:cNvSpPr>
          <p:nvPr>
            <p:ph type="body" idx="1"/>
          </p:nvPr>
        </p:nvSpPr>
        <p:spPr/>
        <p:txBody>
          <a:bodyPr/>
          <a:lstStyle/>
          <a:p>
            <a:pPr algn="ctr" eaLnBrk="1" hangingPunct="1">
              <a:buFont typeface="Wingdings" pitchFamily="2" charset="2"/>
              <a:buNone/>
              <a:defRPr/>
            </a:pPr>
            <a:r>
              <a:rPr lang="en-US" b="1" smtClean="0"/>
              <a:t>THE LIBRARY SEARCH</a:t>
            </a:r>
          </a:p>
          <a:p>
            <a:pPr eaLnBrk="1" hangingPunct="1">
              <a:buFont typeface="Wingdings" pitchFamily="2" charset="2"/>
              <a:buNone/>
              <a:defRPr/>
            </a:pPr>
            <a:r>
              <a:rPr lang="en-US" b="1" smtClean="0"/>
              <a:t> </a:t>
            </a:r>
            <a:r>
              <a:rPr lang="en-US" sz="2800" b="1" smtClean="0"/>
              <a:t>books-research journals-papers-reports </a:t>
            </a:r>
          </a:p>
          <a:p>
            <a:pPr eaLnBrk="1" hangingPunct="1">
              <a:buFont typeface="Wingdings" pitchFamily="2" charset="2"/>
              <a:buNone/>
              <a:defRPr/>
            </a:pPr>
            <a:r>
              <a:rPr lang="en-US" sz="2800" b="1" smtClean="0"/>
              <a:t>Dissertations</a:t>
            </a:r>
          </a:p>
          <a:p>
            <a:pPr eaLnBrk="1" hangingPunct="1">
              <a:buFont typeface="Wingdings" pitchFamily="2" charset="2"/>
              <a:buNone/>
              <a:defRPr/>
            </a:pPr>
            <a:r>
              <a:rPr lang="en-US" sz="2800" b="1" smtClean="0"/>
              <a:t>Indexes and abstracts</a:t>
            </a:r>
          </a:p>
          <a:p>
            <a:pPr eaLnBrk="1" hangingPunct="1">
              <a:buFont typeface="Wingdings" pitchFamily="2" charset="2"/>
              <a:buNone/>
              <a:defRPr/>
            </a:pPr>
            <a:r>
              <a:rPr lang="en-US" sz="2800" b="1" smtClean="0"/>
              <a:t>CD Rom data bases</a:t>
            </a:r>
          </a:p>
          <a:p>
            <a:pPr eaLnBrk="1" hangingPunct="1">
              <a:buFont typeface="Wingdings" pitchFamily="2" charset="2"/>
              <a:buNone/>
              <a:defRPr/>
            </a:pPr>
            <a:r>
              <a:rPr lang="en-US" sz="2800" b="1" smtClean="0"/>
              <a:t>On line data bases- emerald zetoc ebsco</a:t>
            </a:r>
          </a:p>
          <a:p>
            <a:pPr eaLnBrk="1" hangingPunct="1">
              <a:buFont typeface="Wingdings" pitchFamily="2" charset="2"/>
              <a:buNone/>
              <a:defRPr/>
            </a:pPr>
            <a:r>
              <a:rPr lang="en-US" sz="2800" b="1" smtClean="0"/>
              <a:t>Inter Net. search engines/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grpId="0" nodeType="afterEffect">
                                  <p:stCondLst>
                                    <p:cond delay="0"/>
                                  </p:stCondLst>
                                  <p:childTnLst>
                                    <p:set>
                                      <p:cBhvr>
                                        <p:cTn id="6" dur="1" fill="hold">
                                          <p:stCondLst>
                                            <p:cond delay="0"/>
                                          </p:stCondLst>
                                        </p:cTn>
                                        <p:tgtEl>
                                          <p:spTgt spid="15362"/>
                                        </p:tgtEl>
                                        <p:attrNameLst>
                                          <p:attrName>style.visibility</p:attrName>
                                        </p:attrNameLst>
                                      </p:cBhvr>
                                      <p:to>
                                        <p:strVal val="visible"/>
                                      </p:to>
                                    </p:set>
                                    <p:anim calcmode="lin" valueType="num">
                                      <p:cBhvr additive="base">
                                        <p:cTn id="7" dur="500" fill="hold"/>
                                        <p:tgtEl>
                                          <p:spTgt spid="15362"/>
                                        </p:tgtEl>
                                        <p:attrNameLst>
                                          <p:attrName>ppt_x</p:attrName>
                                        </p:attrNameLst>
                                      </p:cBhvr>
                                      <p:tavLst>
                                        <p:tav tm="0">
                                          <p:val>
                                            <p:strVal val="1+#ppt_w/2"/>
                                          </p:val>
                                        </p:tav>
                                        <p:tav tm="100000">
                                          <p:val>
                                            <p:strVal val="#ppt_x"/>
                                          </p:val>
                                        </p:tav>
                                      </p:tavLst>
                                    </p:anim>
                                    <p:anim calcmode="lin" valueType="num">
                                      <p:cBhvr additive="base">
                                        <p:cTn id="8" dur="500" fill="hold"/>
                                        <p:tgtEl>
                                          <p:spTgt spid="1536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2" presetClass="entr" presetSubtype="8" fill="hold" grpId="0" nodeType="afterEffect">
                                  <p:stCondLst>
                                    <p:cond delay="0"/>
                                  </p:stCondLst>
                                  <p:childTnLst>
                                    <p:set>
                                      <p:cBhvr>
                                        <p:cTn id="11" dur="1" fill="hold">
                                          <p:stCondLst>
                                            <p:cond delay="0"/>
                                          </p:stCondLst>
                                        </p:cTn>
                                        <p:tgtEl>
                                          <p:spTgt spid="15363">
                                            <p:txEl>
                                              <p:pRg st="0" end="0"/>
                                            </p:txEl>
                                          </p:spTgt>
                                        </p:tgtEl>
                                        <p:attrNameLst>
                                          <p:attrName>style.visibility</p:attrName>
                                        </p:attrNameLst>
                                      </p:cBhvr>
                                      <p:to>
                                        <p:strVal val="visible"/>
                                      </p:to>
                                    </p:set>
                                    <p:animEffect transition="in" filter="wipe(left)">
                                      <p:cBhvr>
                                        <p:cTn id="12" dur="500"/>
                                        <p:tgtEl>
                                          <p:spTgt spid="15363">
                                            <p:txEl>
                                              <p:pRg st="0" end="0"/>
                                            </p:txEl>
                                          </p:spTgt>
                                        </p:tgtEl>
                                      </p:cBhvr>
                                    </p:animEffect>
                                  </p:childTnLst>
                                </p:cTn>
                              </p:par>
                            </p:childTnLst>
                          </p:cTn>
                        </p:par>
                        <p:par>
                          <p:cTn id="13" fill="hold">
                            <p:stCondLst>
                              <p:cond delay="1000"/>
                            </p:stCondLst>
                            <p:childTnLst>
                              <p:par>
                                <p:cTn id="14" presetID="22" presetClass="entr" presetSubtype="8" fill="hold" grpId="0" nodeType="afterEffect">
                                  <p:stCondLst>
                                    <p:cond delay="0"/>
                                  </p:stCondLst>
                                  <p:childTnLst>
                                    <p:set>
                                      <p:cBhvr>
                                        <p:cTn id="15" dur="1" fill="hold">
                                          <p:stCondLst>
                                            <p:cond delay="0"/>
                                          </p:stCondLst>
                                        </p:cTn>
                                        <p:tgtEl>
                                          <p:spTgt spid="15363">
                                            <p:txEl>
                                              <p:pRg st="1" end="1"/>
                                            </p:txEl>
                                          </p:spTgt>
                                        </p:tgtEl>
                                        <p:attrNameLst>
                                          <p:attrName>style.visibility</p:attrName>
                                        </p:attrNameLst>
                                      </p:cBhvr>
                                      <p:to>
                                        <p:strVal val="visible"/>
                                      </p:to>
                                    </p:set>
                                    <p:animEffect transition="in" filter="wipe(left)">
                                      <p:cBhvr>
                                        <p:cTn id="16" dur="500"/>
                                        <p:tgtEl>
                                          <p:spTgt spid="15363">
                                            <p:txEl>
                                              <p:pRg st="1" end="1"/>
                                            </p:txEl>
                                          </p:spTgt>
                                        </p:tgtEl>
                                      </p:cBhvr>
                                    </p:animEffect>
                                  </p:childTnLst>
                                </p:cTn>
                              </p:par>
                            </p:childTnLst>
                          </p:cTn>
                        </p:par>
                        <p:par>
                          <p:cTn id="17" fill="hold">
                            <p:stCondLst>
                              <p:cond delay="1500"/>
                            </p:stCondLst>
                            <p:childTnLst>
                              <p:par>
                                <p:cTn id="18" presetID="22" presetClass="entr" presetSubtype="8" fill="hold" grpId="0" nodeType="afterEffect">
                                  <p:stCondLst>
                                    <p:cond delay="0"/>
                                  </p:stCondLst>
                                  <p:childTnLst>
                                    <p:set>
                                      <p:cBhvr>
                                        <p:cTn id="19" dur="1" fill="hold">
                                          <p:stCondLst>
                                            <p:cond delay="0"/>
                                          </p:stCondLst>
                                        </p:cTn>
                                        <p:tgtEl>
                                          <p:spTgt spid="15363">
                                            <p:txEl>
                                              <p:pRg st="2" end="2"/>
                                            </p:txEl>
                                          </p:spTgt>
                                        </p:tgtEl>
                                        <p:attrNameLst>
                                          <p:attrName>style.visibility</p:attrName>
                                        </p:attrNameLst>
                                      </p:cBhvr>
                                      <p:to>
                                        <p:strVal val="visible"/>
                                      </p:to>
                                    </p:set>
                                    <p:animEffect transition="in" filter="wipe(left)">
                                      <p:cBhvr>
                                        <p:cTn id="20" dur="500"/>
                                        <p:tgtEl>
                                          <p:spTgt spid="15363">
                                            <p:txEl>
                                              <p:pRg st="2" end="2"/>
                                            </p:txEl>
                                          </p:spTgt>
                                        </p:tgtEl>
                                      </p:cBhvr>
                                    </p:animEffect>
                                  </p:childTnLst>
                                </p:cTn>
                              </p:par>
                            </p:childTnLst>
                          </p:cTn>
                        </p:par>
                        <p:par>
                          <p:cTn id="21" fill="hold">
                            <p:stCondLst>
                              <p:cond delay="2000"/>
                            </p:stCondLst>
                            <p:childTnLst>
                              <p:par>
                                <p:cTn id="22" presetID="22" presetClass="entr" presetSubtype="8" fill="hold" grpId="0" nodeType="afterEffect">
                                  <p:stCondLst>
                                    <p:cond delay="0"/>
                                  </p:stCondLst>
                                  <p:childTnLst>
                                    <p:set>
                                      <p:cBhvr>
                                        <p:cTn id="23" dur="1" fill="hold">
                                          <p:stCondLst>
                                            <p:cond delay="0"/>
                                          </p:stCondLst>
                                        </p:cTn>
                                        <p:tgtEl>
                                          <p:spTgt spid="15363">
                                            <p:txEl>
                                              <p:pRg st="3" end="3"/>
                                            </p:txEl>
                                          </p:spTgt>
                                        </p:tgtEl>
                                        <p:attrNameLst>
                                          <p:attrName>style.visibility</p:attrName>
                                        </p:attrNameLst>
                                      </p:cBhvr>
                                      <p:to>
                                        <p:strVal val="visible"/>
                                      </p:to>
                                    </p:set>
                                    <p:animEffect transition="in" filter="wipe(left)">
                                      <p:cBhvr>
                                        <p:cTn id="24" dur="500"/>
                                        <p:tgtEl>
                                          <p:spTgt spid="15363">
                                            <p:txEl>
                                              <p:pRg st="3" end="3"/>
                                            </p:txEl>
                                          </p:spTgt>
                                        </p:tgtEl>
                                      </p:cBhvr>
                                    </p:animEffect>
                                  </p:childTnLst>
                                </p:cTn>
                              </p:par>
                            </p:childTnLst>
                          </p:cTn>
                        </p:par>
                        <p:par>
                          <p:cTn id="25" fill="hold">
                            <p:stCondLst>
                              <p:cond delay="2500"/>
                            </p:stCondLst>
                            <p:childTnLst>
                              <p:par>
                                <p:cTn id="26" presetID="22" presetClass="entr" presetSubtype="8" fill="hold" grpId="0" nodeType="afterEffect">
                                  <p:stCondLst>
                                    <p:cond delay="0"/>
                                  </p:stCondLst>
                                  <p:childTnLst>
                                    <p:set>
                                      <p:cBhvr>
                                        <p:cTn id="27" dur="1" fill="hold">
                                          <p:stCondLst>
                                            <p:cond delay="0"/>
                                          </p:stCondLst>
                                        </p:cTn>
                                        <p:tgtEl>
                                          <p:spTgt spid="15363">
                                            <p:txEl>
                                              <p:pRg st="4" end="4"/>
                                            </p:txEl>
                                          </p:spTgt>
                                        </p:tgtEl>
                                        <p:attrNameLst>
                                          <p:attrName>style.visibility</p:attrName>
                                        </p:attrNameLst>
                                      </p:cBhvr>
                                      <p:to>
                                        <p:strVal val="visible"/>
                                      </p:to>
                                    </p:set>
                                    <p:animEffect transition="in" filter="wipe(left)">
                                      <p:cBhvr>
                                        <p:cTn id="28" dur="500"/>
                                        <p:tgtEl>
                                          <p:spTgt spid="15363">
                                            <p:txEl>
                                              <p:pRg st="4" end="4"/>
                                            </p:txEl>
                                          </p:spTgt>
                                        </p:tgtEl>
                                      </p:cBhvr>
                                    </p:animEffect>
                                  </p:childTnLst>
                                </p:cTn>
                              </p:par>
                            </p:childTnLst>
                          </p:cTn>
                        </p:par>
                        <p:par>
                          <p:cTn id="29" fill="hold">
                            <p:stCondLst>
                              <p:cond delay="3000"/>
                            </p:stCondLst>
                            <p:childTnLst>
                              <p:par>
                                <p:cTn id="30" presetID="22" presetClass="entr" presetSubtype="8" fill="hold" grpId="0" nodeType="after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wipe(left)">
                                      <p:cBhvr>
                                        <p:cTn id="32" dur="500"/>
                                        <p:tgtEl>
                                          <p:spTgt spid="15363">
                                            <p:txEl>
                                              <p:pRg st="5" end="5"/>
                                            </p:txEl>
                                          </p:spTgt>
                                        </p:tgtEl>
                                      </p:cBhvr>
                                    </p:animEffect>
                                  </p:childTnLst>
                                </p:cTn>
                              </p:par>
                            </p:childTnLst>
                          </p:cTn>
                        </p:par>
                        <p:par>
                          <p:cTn id="33" fill="hold">
                            <p:stCondLst>
                              <p:cond delay="3500"/>
                            </p:stCondLst>
                            <p:childTnLst>
                              <p:par>
                                <p:cTn id="34" presetID="22" presetClass="entr" presetSubtype="8" fill="hold" grpId="0" nodeType="afterEffect">
                                  <p:stCondLst>
                                    <p:cond delay="0"/>
                                  </p:stCondLst>
                                  <p:childTnLst>
                                    <p:set>
                                      <p:cBhvr>
                                        <p:cTn id="35" dur="1" fill="hold">
                                          <p:stCondLst>
                                            <p:cond delay="0"/>
                                          </p:stCondLst>
                                        </p:cTn>
                                        <p:tgtEl>
                                          <p:spTgt spid="15363">
                                            <p:txEl>
                                              <p:pRg st="6" end="6"/>
                                            </p:txEl>
                                          </p:spTgt>
                                        </p:tgtEl>
                                        <p:attrNameLst>
                                          <p:attrName>style.visibility</p:attrName>
                                        </p:attrNameLst>
                                      </p:cBhvr>
                                      <p:to>
                                        <p:strVal val="visible"/>
                                      </p:to>
                                    </p:set>
                                    <p:animEffect transition="in" filter="wipe(left)">
                                      <p:cBhvr>
                                        <p:cTn id="36" dur="500"/>
                                        <p:tgtEl>
                                          <p:spTgt spid="153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autoUpdateAnimBg="0"/>
      <p:bldP spid="15363" grpId="0" build="p" autoUpdateAnimBg="0" advAuto="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58EC178B-B5CA-496A-9FF4-7E546D2954D6}" type="slidenum">
              <a:rPr lang="en-US"/>
              <a:pPr>
                <a:defRPr/>
              </a:pPr>
              <a:t>36</a:t>
            </a:fld>
            <a:endParaRPr lang="en-US"/>
          </a:p>
        </p:txBody>
      </p:sp>
      <p:sp>
        <p:nvSpPr>
          <p:cNvPr id="17410" name="Rectangle 2"/>
          <p:cNvSpPr>
            <a:spLocks noGrp="1" noChangeArrowheads="1"/>
          </p:cNvSpPr>
          <p:nvPr>
            <p:ph type="title"/>
          </p:nvPr>
        </p:nvSpPr>
        <p:spPr/>
        <p:txBody>
          <a:bodyPr/>
          <a:lstStyle/>
          <a:p>
            <a:pPr eaLnBrk="1" hangingPunct="1">
              <a:defRPr/>
            </a:pPr>
            <a:r>
              <a:rPr lang="en-US" sz="3600" b="1" smtClean="0"/>
              <a:t>RESEARCH INGREDIENTS</a:t>
            </a:r>
            <a:br>
              <a:rPr lang="en-US" sz="3600" b="1" smtClean="0"/>
            </a:br>
            <a:r>
              <a:rPr lang="en-US" sz="3600" b="1" i="1" smtClean="0">
                <a:solidFill>
                  <a:srgbClr val="FFFF00"/>
                </a:solidFill>
              </a:rPr>
              <a:t>The  research  method</a:t>
            </a:r>
            <a:endParaRPr lang="en-US" smtClean="0">
              <a:solidFill>
                <a:srgbClr val="FFFF00"/>
              </a:solidFill>
            </a:endParaRPr>
          </a:p>
        </p:txBody>
      </p:sp>
      <p:sp>
        <p:nvSpPr>
          <p:cNvPr id="17411" name="Rectangle 3"/>
          <p:cNvSpPr>
            <a:spLocks noGrp="1" noChangeArrowheads="1"/>
          </p:cNvSpPr>
          <p:nvPr>
            <p:ph type="body" idx="1"/>
          </p:nvPr>
        </p:nvSpPr>
        <p:spPr/>
        <p:txBody>
          <a:bodyPr/>
          <a:lstStyle/>
          <a:p>
            <a:pPr eaLnBrk="1" hangingPunct="1">
              <a:defRPr/>
            </a:pPr>
            <a:r>
              <a:rPr lang="en-US" sz="2800" b="1" smtClean="0"/>
              <a:t>All facts either conveyed by words or numbers</a:t>
            </a:r>
          </a:p>
          <a:p>
            <a:pPr eaLnBrk="1" hangingPunct="1">
              <a:defRPr/>
            </a:pPr>
            <a:r>
              <a:rPr lang="en-US" sz="2800" b="1" smtClean="0"/>
              <a:t>if data is verbal/words RM is Qualitative</a:t>
            </a:r>
          </a:p>
          <a:p>
            <a:pPr eaLnBrk="1" hangingPunct="1">
              <a:defRPr/>
            </a:pPr>
            <a:r>
              <a:rPr lang="en-US" sz="2800" b="1" smtClean="0"/>
              <a:t>if data is numeric/nos RM is Quantitative</a:t>
            </a:r>
          </a:p>
          <a:p>
            <a:pPr eaLnBrk="1" hangingPunct="1">
              <a:defRPr/>
            </a:pPr>
            <a:r>
              <a:rPr lang="en-US" sz="2800" b="1" smtClean="0"/>
              <a:t>Alternative=Triangulation=Hybrid</a:t>
            </a:r>
          </a:p>
          <a:p>
            <a:pPr eaLnBrk="1" hangingPunct="1">
              <a:defRPr/>
            </a:pPr>
            <a:r>
              <a:rPr lang="en-US" sz="2800" b="1" smtClean="0"/>
              <a:t>All research can be seen as one of the above</a:t>
            </a:r>
            <a:r>
              <a:rPr lang="en-US" sz="2800" smtClean="0"/>
              <a:t> </a:t>
            </a:r>
          </a:p>
          <a:p>
            <a:pPr eaLnBrk="1" hangingPunct="1">
              <a:defRPr/>
            </a:pPr>
            <a:endParaRPr lang="en-US" sz="2800" smtClean="0"/>
          </a:p>
          <a:p>
            <a:pPr algn="ctr" eaLnBrk="1" hangingPunct="1">
              <a:buFont typeface="Wingdings" pitchFamily="2" charset="2"/>
              <a:buNone/>
              <a:defRPr/>
            </a:pPr>
            <a:r>
              <a:rPr lang="en-US" sz="2800" b="1" smtClean="0"/>
              <a:t>NEED TO CHOOSE &amp; SET THIS OUT AT THE START OF THE RESEARCH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7410"/>
                                        </p:tgtEl>
                                        <p:attrNameLst>
                                          <p:attrName>style.visibility</p:attrName>
                                        </p:attrNameLst>
                                      </p:cBhvr>
                                      <p:to>
                                        <p:strVal val="visible"/>
                                      </p:to>
                                    </p:set>
                                    <p:anim calcmode="lin" valueType="num">
                                      <p:cBhvr additive="base">
                                        <p:cTn id="7" dur="500" fill="hold"/>
                                        <p:tgtEl>
                                          <p:spTgt spid="17410"/>
                                        </p:tgtEl>
                                        <p:attrNameLst>
                                          <p:attrName>ppt_x</p:attrName>
                                        </p:attrNameLst>
                                      </p:cBhvr>
                                      <p:tavLst>
                                        <p:tav tm="0">
                                          <p:val>
                                            <p:strVal val="0-#ppt_w/2"/>
                                          </p:val>
                                        </p:tav>
                                        <p:tav tm="100000">
                                          <p:val>
                                            <p:strVal val="#ppt_x"/>
                                          </p:val>
                                        </p:tav>
                                      </p:tavLst>
                                    </p:anim>
                                    <p:anim calcmode="lin" valueType="num">
                                      <p:cBhvr additive="base">
                                        <p:cTn id="8" dur="500" fill="hold"/>
                                        <p:tgtEl>
                                          <p:spTgt spid="17410"/>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grpId="0" nodeType="afterEffect">
                                  <p:stCondLst>
                                    <p:cond delay="0"/>
                                  </p:stCondLst>
                                  <p:childTnLst>
                                    <p:set>
                                      <p:cBhvr>
                                        <p:cTn id="11" dur="1" fill="hold">
                                          <p:stCondLst>
                                            <p:cond delay="0"/>
                                          </p:stCondLst>
                                        </p:cTn>
                                        <p:tgtEl>
                                          <p:spTgt spid="17411">
                                            <p:txEl>
                                              <p:pRg st="0" end="0"/>
                                            </p:txEl>
                                          </p:spTgt>
                                        </p:tgtEl>
                                        <p:attrNameLst>
                                          <p:attrName>style.visibility</p:attrName>
                                        </p:attrNameLst>
                                      </p:cBhvr>
                                      <p:to>
                                        <p:strVal val="visible"/>
                                      </p:to>
                                    </p:set>
                                    <p:anim calcmode="lin" valueType="num">
                                      <p:cBhvr additive="base">
                                        <p:cTn id="12" dur="500" fill="hold"/>
                                        <p:tgtEl>
                                          <p:spTgt spid="17411">
                                            <p:txEl>
                                              <p:pRg st="0" end="0"/>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17411">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2" fill="hold" grpId="0" nodeType="afterEffect">
                                  <p:stCondLst>
                                    <p:cond delay="0"/>
                                  </p:stCondLst>
                                  <p:childTnLst>
                                    <p:set>
                                      <p:cBhvr>
                                        <p:cTn id="16" dur="1" fill="hold">
                                          <p:stCondLst>
                                            <p:cond delay="0"/>
                                          </p:stCondLst>
                                        </p:cTn>
                                        <p:tgtEl>
                                          <p:spTgt spid="17411">
                                            <p:txEl>
                                              <p:pRg st="1" end="1"/>
                                            </p:txEl>
                                          </p:spTgt>
                                        </p:tgtEl>
                                        <p:attrNameLst>
                                          <p:attrName>style.visibility</p:attrName>
                                        </p:attrNameLst>
                                      </p:cBhvr>
                                      <p:to>
                                        <p:strVal val="visible"/>
                                      </p:to>
                                    </p:set>
                                    <p:anim calcmode="lin" valueType="num">
                                      <p:cBhvr additive="base">
                                        <p:cTn id="17" dur="500" fill="hold"/>
                                        <p:tgtEl>
                                          <p:spTgt spid="17411">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7411">
                                            <p:txEl>
                                              <p:pRg st="1" end="1"/>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2" fill="hold" grpId="0" nodeType="afterEffect">
                                  <p:stCondLst>
                                    <p:cond delay="0"/>
                                  </p:stCondLst>
                                  <p:childTnLst>
                                    <p:set>
                                      <p:cBhvr>
                                        <p:cTn id="21" dur="1" fill="hold">
                                          <p:stCondLst>
                                            <p:cond delay="0"/>
                                          </p:stCondLst>
                                        </p:cTn>
                                        <p:tgtEl>
                                          <p:spTgt spid="17411">
                                            <p:txEl>
                                              <p:pRg st="2" end="2"/>
                                            </p:txEl>
                                          </p:spTgt>
                                        </p:tgtEl>
                                        <p:attrNameLst>
                                          <p:attrName>style.visibility</p:attrName>
                                        </p:attrNameLst>
                                      </p:cBhvr>
                                      <p:to>
                                        <p:strVal val="visible"/>
                                      </p:to>
                                    </p:set>
                                    <p:anim calcmode="lin" valueType="num">
                                      <p:cBhvr additive="base">
                                        <p:cTn id="22" dur="500" fill="hold"/>
                                        <p:tgtEl>
                                          <p:spTgt spid="17411">
                                            <p:txEl>
                                              <p:pRg st="2" end="2"/>
                                            </p:tx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17411">
                                            <p:txEl>
                                              <p:pRg st="2" end="2"/>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2" fill="hold" grpId="0" nodeType="afterEffect">
                                  <p:stCondLst>
                                    <p:cond delay="0"/>
                                  </p:stCondLst>
                                  <p:childTnLst>
                                    <p:set>
                                      <p:cBhvr>
                                        <p:cTn id="26" dur="1" fill="hold">
                                          <p:stCondLst>
                                            <p:cond delay="0"/>
                                          </p:stCondLst>
                                        </p:cTn>
                                        <p:tgtEl>
                                          <p:spTgt spid="17411">
                                            <p:txEl>
                                              <p:pRg st="3" end="3"/>
                                            </p:txEl>
                                          </p:spTgt>
                                        </p:tgtEl>
                                        <p:attrNameLst>
                                          <p:attrName>style.visibility</p:attrName>
                                        </p:attrNameLst>
                                      </p:cBhvr>
                                      <p:to>
                                        <p:strVal val="visible"/>
                                      </p:to>
                                    </p:set>
                                    <p:anim calcmode="lin" valueType="num">
                                      <p:cBhvr additive="base">
                                        <p:cTn id="27" dur="500" fill="hold"/>
                                        <p:tgtEl>
                                          <p:spTgt spid="17411">
                                            <p:txEl>
                                              <p:pRg st="3" end="3"/>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7411">
                                            <p:txEl>
                                              <p:pRg st="3" end="3"/>
                                            </p:tx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2" fill="hold" grpId="0" nodeType="afterEffect">
                                  <p:stCondLst>
                                    <p:cond delay="0"/>
                                  </p:stCondLst>
                                  <p:childTnLst>
                                    <p:set>
                                      <p:cBhvr>
                                        <p:cTn id="31" dur="1" fill="hold">
                                          <p:stCondLst>
                                            <p:cond delay="0"/>
                                          </p:stCondLst>
                                        </p:cTn>
                                        <p:tgtEl>
                                          <p:spTgt spid="17411">
                                            <p:txEl>
                                              <p:pRg st="4" end="4"/>
                                            </p:txEl>
                                          </p:spTgt>
                                        </p:tgtEl>
                                        <p:attrNameLst>
                                          <p:attrName>style.visibility</p:attrName>
                                        </p:attrNameLst>
                                      </p:cBhvr>
                                      <p:to>
                                        <p:strVal val="visible"/>
                                      </p:to>
                                    </p:set>
                                    <p:anim calcmode="lin" valueType="num">
                                      <p:cBhvr additive="base">
                                        <p:cTn id="32" dur="500" fill="hold"/>
                                        <p:tgtEl>
                                          <p:spTgt spid="17411">
                                            <p:txEl>
                                              <p:pRg st="4" end="4"/>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17411">
                                            <p:txEl>
                                              <p:pRg st="4" end="4"/>
                                            </p:txEl>
                                          </p:spTgt>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2" fill="hold" grpId="0" nodeType="afterEffect">
                                  <p:stCondLst>
                                    <p:cond delay="0"/>
                                  </p:stCondLst>
                                  <p:childTnLst>
                                    <p:set>
                                      <p:cBhvr>
                                        <p:cTn id="36" dur="1" fill="hold">
                                          <p:stCondLst>
                                            <p:cond delay="0"/>
                                          </p:stCondLst>
                                        </p:cTn>
                                        <p:tgtEl>
                                          <p:spTgt spid="17411">
                                            <p:txEl>
                                              <p:pRg st="6" end="6"/>
                                            </p:txEl>
                                          </p:spTgt>
                                        </p:tgtEl>
                                        <p:attrNameLst>
                                          <p:attrName>style.visibility</p:attrName>
                                        </p:attrNameLst>
                                      </p:cBhvr>
                                      <p:to>
                                        <p:strVal val="visible"/>
                                      </p:to>
                                    </p:set>
                                    <p:anim calcmode="lin" valueType="num">
                                      <p:cBhvr additive="base">
                                        <p:cTn id="37" dur="500" fill="hold"/>
                                        <p:tgtEl>
                                          <p:spTgt spid="17411">
                                            <p:txEl>
                                              <p:pRg st="6" end="6"/>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17411">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autoUpdateAnimBg="0"/>
      <p:bldP spid="17411" grpId="0" build="p" autoUpdateAnimBg="0" advAuto="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EA423331-FD16-4BDC-9E39-C281C7C65D98}" type="slidenum">
              <a:rPr lang="en-US"/>
              <a:pPr>
                <a:defRPr/>
              </a:pPr>
              <a:t>37</a:t>
            </a:fld>
            <a:endParaRPr lang="en-US"/>
          </a:p>
        </p:txBody>
      </p:sp>
      <p:sp>
        <p:nvSpPr>
          <p:cNvPr id="19458" name="Rectangle 2"/>
          <p:cNvSpPr>
            <a:spLocks noGrp="1" noChangeArrowheads="1"/>
          </p:cNvSpPr>
          <p:nvPr>
            <p:ph type="title"/>
          </p:nvPr>
        </p:nvSpPr>
        <p:spPr/>
        <p:txBody>
          <a:bodyPr/>
          <a:lstStyle/>
          <a:p>
            <a:pPr eaLnBrk="1" hangingPunct="1">
              <a:defRPr/>
            </a:pPr>
            <a:r>
              <a:rPr lang="en-US" sz="3200" b="1" smtClean="0"/>
              <a:t>RESEARCH INGREDIENTS</a:t>
            </a:r>
            <a:br>
              <a:rPr lang="en-US" sz="3200" b="1" smtClean="0"/>
            </a:br>
            <a:r>
              <a:rPr lang="en-US" sz="3200" b="1" i="1" smtClean="0">
                <a:solidFill>
                  <a:srgbClr val="FFFF00"/>
                </a:solidFill>
              </a:rPr>
              <a:t>Survey choice</a:t>
            </a:r>
            <a:r>
              <a:rPr lang="en-US" sz="3200" b="1" smtClean="0">
                <a:solidFill>
                  <a:srgbClr val="FFFF00"/>
                </a:solidFill>
              </a:rPr>
              <a:t> </a:t>
            </a:r>
            <a:r>
              <a:rPr lang="en-US" sz="3200" b="1" i="1" smtClean="0">
                <a:solidFill>
                  <a:srgbClr val="FFFF00"/>
                </a:solidFill>
              </a:rPr>
              <a:t>&amp;</a:t>
            </a:r>
            <a:r>
              <a:rPr lang="en-US" sz="3200" b="1" smtClean="0">
                <a:solidFill>
                  <a:srgbClr val="FFFF00"/>
                </a:solidFill>
              </a:rPr>
              <a:t> </a:t>
            </a:r>
            <a:r>
              <a:rPr lang="en-US" sz="3200" b="1" i="1" smtClean="0">
                <a:solidFill>
                  <a:srgbClr val="FFFF00"/>
                </a:solidFill>
              </a:rPr>
              <a:t>The sample framework</a:t>
            </a:r>
            <a:br>
              <a:rPr lang="en-US" sz="3200" b="1" i="1" smtClean="0">
                <a:solidFill>
                  <a:srgbClr val="FFFF00"/>
                </a:solidFill>
              </a:rPr>
            </a:br>
            <a:r>
              <a:rPr lang="en-US" sz="3200" b="1" i="1" smtClean="0">
                <a:solidFill>
                  <a:srgbClr val="FFFF00"/>
                </a:solidFill>
              </a:rPr>
              <a:t>Validity &amp; reliability</a:t>
            </a:r>
            <a:endParaRPr lang="en-US" smtClean="0">
              <a:solidFill>
                <a:srgbClr val="FFFF00"/>
              </a:solidFill>
            </a:endParaRPr>
          </a:p>
        </p:txBody>
      </p:sp>
      <p:sp>
        <p:nvSpPr>
          <p:cNvPr id="19459" name="Rectangle 3"/>
          <p:cNvSpPr>
            <a:spLocks noGrp="1" noChangeArrowheads="1"/>
          </p:cNvSpPr>
          <p:nvPr>
            <p:ph type="body" idx="1"/>
          </p:nvPr>
        </p:nvSpPr>
        <p:spPr>
          <a:xfrm>
            <a:off x="838200" y="2286000"/>
            <a:ext cx="7772400" cy="4114800"/>
          </a:xfrm>
        </p:spPr>
        <p:txBody>
          <a:bodyPr/>
          <a:lstStyle/>
          <a:p>
            <a:pPr eaLnBrk="1" hangingPunct="1">
              <a:defRPr/>
            </a:pPr>
            <a:r>
              <a:rPr lang="en-US" b="1" smtClean="0"/>
              <a:t>Decide on survey techniques</a:t>
            </a:r>
          </a:p>
          <a:p>
            <a:pPr eaLnBrk="1" hangingPunct="1">
              <a:defRPr/>
            </a:pPr>
            <a:r>
              <a:rPr lang="en-US" b="1" smtClean="0"/>
              <a:t>Sample size and range</a:t>
            </a:r>
          </a:p>
          <a:p>
            <a:pPr eaLnBrk="1" hangingPunct="1">
              <a:defRPr/>
            </a:pPr>
            <a:r>
              <a:rPr lang="en-US" b="1" smtClean="0"/>
              <a:t>Soundness of measurements</a:t>
            </a:r>
          </a:p>
          <a:p>
            <a:pPr eaLnBrk="1" hangingPunct="1">
              <a:defRPr/>
            </a:pPr>
            <a:r>
              <a:rPr lang="en-US" b="1" smtClean="0"/>
              <a:t>Reliability-accuracy of data</a:t>
            </a:r>
          </a:p>
          <a:p>
            <a:pPr eaLnBrk="1" hangingPunct="1">
              <a:defRPr/>
            </a:pPr>
            <a:r>
              <a:rPr lang="en-US" b="1" smtClean="0"/>
              <a:t>level of confidence</a:t>
            </a:r>
          </a:p>
          <a:p>
            <a:pPr algn="ctr" eaLnBrk="1" hangingPunct="1">
              <a:buFont typeface="Wingdings" pitchFamily="2" charset="2"/>
              <a:buNone/>
              <a:defRPr/>
            </a:pPr>
            <a:r>
              <a:rPr lang="en-US" b="1" i="1" smtClean="0"/>
              <a:t>Does data measure what it is intending to measure?</a:t>
            </a:r>
          </a:p>
          <a:p>
            <a:pPr eaLnBrk="1" hangingPunct="1">
              <a:defRPr/>
            </a:pPr>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9458"/>
                                        </p:tgtEl>
                                        <p:attrNameLst>
                                          <p:attrName>style.visibility</p:attrName>
                                        </p:attrNameLst>
                                      </p:cBhvr>
                                      <p:to>
                                        <p:strVal val="visible"/>
                                      </p:to>
                                    </p:set>
                                    <p:anim calcmode="lin" valueType="num">
                                      <p:cBhvr additive="base">
                                        <p:cTn id="7" dur="500" fill="hold"/>
                                        <p:tgtEl>
                                          <p:spTgt spid="19458"/>
                                        </p:tgtEl>
                                        <p:attrNameLst>
                                          <p:attrName>ppt_x</p:attrName>
                                        </p:attrNameLst>
                                      </p:cBhvr>
                                      <p:tavLst>
                                        <p:tav tm="0">
                                          <p:val>
                                            <p:strVal val="#ppt_x"/>
                                          </p:val>
                                        </p:tav>
                                        <p:tav tm="100000">
                                          <p:val>
                                            <p:strVal val="#ppt_x"/>
                                          </p:val>
                                        </p:tav>
                                      </p:tavLst>
                                    </p:anim>
                                    <p:anim calcmode="lin" valueType="num">
                                      <p:cBhvr additive="base">
                                        <p:cTn id="8" dur="500" fill="hold"/>
                                        <p:tgtEl>
                                          <p:spTgt spid="19458"/>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9459">
                                            <p:txEl>
                                              <p:pRg st="0" end="0"/>
                                            </p:txEl>
                                          </p:spTgt>
                                        </p:tgtEl>
                                        <p:attrNameLst>
                                          <p:attrName>style.visibility</p:attrName>
                                        </p:attrNameLst>
                                      </p:cBhvr>
                                      <p:to>
                                        <p:strVal val="visible"/>
                                      </p:to>
                                    </p:set>
                                    <p:anim calcmode="lin" valueType="num">
                                      <p:cBhvr additive="base">
                                        <p:cTn id="12" dur="500" fill="hold"/>
                                        <p:tgtEl>
                                          <p:spTgt spid="19459">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9459">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9459">
                                            <p:txEl>
                                              <p:pRg st="1" end="1"/>
                                            </p:txEl>
                                          </p:spTgt>
                                        </p:tgtEl>
                                        <p:attrNameLst>
                                          <p:attrName>style.visibility</p:attrName>
                                        </p:attrNameLst>
                                      </p:cBhvr>
                                      <p:to>
                                        <p:strVal val="visible"/>
                                      </p:to>
                                    </p:set>
                                    <p:anim calcmode="lin" valueType="num">
                                      <p:cBhvr additive="base">
                                        <p:cTn id="17" dur="500" fill="hold"/>
                                        <p:tgtEl>
                                          <p:spTgt spid="19459">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9459">
                                            <p:txEl>
                                              <p:pRg st="1" end="1"/>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9459">
                                            <p:txEl>
                                              <p:pRg st="2" end="2"/>
                                            </p:txEl>
                                          </p:spTgt>
                                        </p:tgtEl>
                                        <p:attrNameLst>
                                          <p:attrName>style.visibility</p:attrName>
                                        </p:attrNameLst>
                                      </p:cBhvr>
                                      <p:to>
                                        <p:strVal val="visible"/>
                                      </p:to>
                                    </p:set>
                                    <p:anim calcmode="lin" valueType="num">
                                      <p:cBhvr additive="base">
                                        <p:cTn id="22" dur="500" fill="hold"/>
                                        <p:tgtEl>
                                          <p:spTgt spid="19459">
                                            <p:txEl>
                                              <p:pRg st="2" end="2"/>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9459">
                                            <p:txEl>
                                              <p:pRg st="2" end="2"/>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9459">
                                            <p:txEl>
                                              <p:pRg st="3" end="3"/>
                                            </p:txEl>
                                          </p:spTgt>
                                        </p:tgtEl>
                                        <p:attrNameLst>
                                          <p:attrName>style.visibility</p:attrName>
                                        </p:attrNameLst>
                                      </p:cBhvr>
                                      <p:to>
                                        <p:strVal val="visible"/>
                                      </p:to>
                                    </p:set>
                                    <p:anim calcmode="lin" valueType="num">
                                      <p:cBhvr additive="base">
                                        <p:cTn id="27" dur="500" fill="hold"/>
                                        <p:tgtEl>
                                          <p:spTgt spid="19459">
                                            <p:txEl>
                                              <p:pRg st="3" end="3"/>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9459">
                                            <p:txEl>
                                              <p:pRg st="3" end="3"/>
                                            </p:tx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19459">
                                            <p:txEl>
                                              <p:pRg st="4" end="4"/>
                                            </p:txEl>
                                          </p:spTgt>
                                        </p:tgtEl>
                                        <p:attrNameLst>
                                          <p:attrName>style.visibility</p:attrName>
                                        </p:attrNameLst>
                                      </p:cBhvr>
                                      <p:to>
                                        <p:strVal val="visible"/>
                                      </p:to>
                                    </p:set>
                                    <p:anim calcmode="lin" valueType="num">
                                      <p:cBhvr additive="base">
                                        <p:cTn id="32" dur="500" fill="hold"/>
                                        <p:tgtEl>
                                          <p:spTgt spid="19459">
                                            <p:txEl>
                                              <p:pRg st="4" end="4"/>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19459">
                                            <p:txEl>
                                              <p:pRg st="4" end="4"/>
                                            </p:txEl>
                                          </p:spTgt>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8" fill="hold" grpId="0" nodeType="afterEffect">
                                  <p:stCondLst>
                                    <p:cond delay="0"/>
                                  </p:stCondLst>
                                  <p:childTnLst>
                                    <p:set>
                                      <p:cBhvr>
                                        <p:cTn id="36" dur="1" fill="hold">
                                          <p:stCondLst>
                                            <p:cond delay="0"/>
                                          </p:stCondLst>
                                        </p:cTn>
                                        <p:tgtEl>
                                          <p:spTgt spid="19459">
                                            <p:txEl>
                                              <p:pRg st="5" end="5"/>
                                            </p:txEl>
                                          </p:spTgt>
                                        </p:tgtEl>
                                        <p:attrNameLst>
                                          <p:attrName>style.visibility</p:attrName>
                                        </p:attrNameLst>
                                      </p:cBhvr>
                                      <p:to>
                                        <p:strVal val="visible"/>
                                      </p:to>
                                    </p:set>
                                    <p:anim calcmode="lin" valueType="num">
                                      <p:cBhvr additive="base">
                                        <p:cTn id="37" dur="500" fill="hold"/>
                                        <p:tgtEl>
                                          <p:spTgt spid="19459">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9459">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autoUpdateAnimBg="0"/>
      <p:bldP spid="19459" grpId="0" build="p" autoUpdateAnimBg="0" advAuto="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2F843687-ABA6-404F-BB18-8F325263DCB3}" type="slidenum">
              <a:rPr lang="en-US"/>
              <a:pPr>
                <a:defRPr/>
              </a:pPr>
              <a:t>38</a:t>
            </a:fld>
            <a:endParaRPr lang="en-US"/>
          </a:p>
        </p:txBody>
      </p:sp>
      <p:sp>
        <p:nvSpPr>
          <p:cNvPr id="20482" name="Rectangle 2"/>
          <p:cNvSpPr>
            <a:spLocks noGrp="1" noChangeArrowheads="1"/>
          </p:cNvSpPr>
          <p:nvPr>
            <p:ph type="title"/>
          </p:nvPr>
        </p:nvSpPr>
        <p:spPr/>
        <p:txBody>
          <a:bodyPr/>
          <a:lstStyle/>
          <a:p>
            <a:pPr eaLnBrk="1" hangingPunct="1">
              <a:defRPr/>
            </a:pPr>
            <a:r>
              <a:rPr lang="en-US" sz="3200" b="1" smtClean="0"/>
              <a:t>RESEARCH INGREDIENTS</a:t>
            </a:r>
            <a:br>
              <a:rPr lang="en-US" sz="3200" b="1" smtClean="0"/>
            </a:br>
            <a:r>
              <a:rPr lang="en-US" sz="3200" b="1" i="1" smtClean="0">
                <a:solidFill>
                  <a:srgbClr val="FFFF00"/>
                </a:solidFill>
              </a:rPr>
              <a:t>Data collection input and manipulation</a:t>
            </a:r>
            <a:endParaRPr lang="en-US" smtClean="0"/>
          </a:p>
        </p:txBody>
      </p:sp>
      <p:sp>
        <p:nvSpPr>
          <p:cNvPr id="20483" name="Rectangle 3"/>
          <p:cNvSpPr>
            <a:spLocks noGrp="1" noChangeArrowheads="1"/>
          </p:cNvSpPr>
          <p:nvPr>
            <p:ph type="body" idx="1"/>
          </p:nvPr>
        </p:nvSpPr>
        <p:spPr/>
        <p:txBody>
          <a:bodyPr/>
          <a:lstStyle/>
          <a:p>
            <a:pPr algn="ctr" eaLnBrk="1" hangingPunct="1">
              <a:buFont typeface="Wingdings" pitchFamily="2" charset="2"/>
              <a:buNone/>
              <a:defRPr/>
            </a:pPr>
            <a:r>
              <a:rPr lang="en-US" sz="2800" b="1" smtClean="0"/>
              <a:t>COMPUTERS</a:t>
            </a:r>
          </a:p>
          <a:p>
            <a:pPr eaLnBrk="1" hangingPunct="1">
              <a:buFont typeface="Wingdings" pitchFamily="2" charset="2"/>
              <a:buNone/>
              <a:defRPr/>
            </a:pPr>
            <a:r>
              <a:rPr lang="en-US" sz="2800" b="1" i="1" smtClean="0"/>
              <a:t>word processing</a:t>
            </a:r>
          </a:p>
          <a:p>
            <a:pPr eaLnBrk="1" hangingPunct="1">
              <a:buFont typeface="Wingdings" pitchFamily="2" charset="2"/>
              <a:buNone/>
              <a:defRPr/>
            </a:pPr>
            <a:r>
              <a:rPr lang="en-US" sz="2800" b="1" i="1" smtClean="0"/>
              <a:t>data bases</a:t>
            </a:r>
          </a:p>
          <a:p>
            <a:pPr eaLnBrk="1" hangingPunct="1">
              <a:buFont typeface="Wingdings" pitchFamily="2" charset="2"/>
              <a:buNone/>
              <a:defRPr/>
            </a:pPr>
            <a:r>
              <a:rPr lang="en-US" sz="2800" b="1" i="1" smtClean="0"/>
              <a:t>statistical analysis</a:t>
            </a:r>
          </a:p>
          <a:p>
            <a:pPr algn="ctr" eaLnBrk="1" hangingPunct="1">
              <a:buFont typeface="Wingdings" pitchFamily="2" charset="2"/>
              <a:buNone/>
              <a:defRPr/>
            </a:pPr>
            <a:r>
              <a:rPr lang="en-US" sz="2800" b="1" smtClean="0"/>
              <a:t>LANGUAGE &amp; INTELLECTUAL SKILLS</a:t>
            </a:r>
          </a:p>
          <a:p>
            <a:pPr eaLnBrk="1" hangingPunct="1">
              <a:buFont typeface="Wingdings" pitchFamily="2" charset="2"/>
              <a:buNone/>
              <a:defRPr/>
            </a:pPr>
            <a:r>
              <a:rPr lang="en-US" sz="2800" b="1" i="1" smtClean="0"/>
              <a:t>clear logical communication</a:t>
            </a:r>
          </a:p>
          <a:p>
            <a:pPr eaLnBrk="1" hangingPunct="1">
              <a:buFont typeface="Wingdings" pitchFamily="2" charset="2"/>
              <a:buNone/>
              <a:defRPr/>
            </a:pPr>
            <a:r>
              <a:rPr lang="en-US" sz="2800" b="1" i="1" smtClean="0"/>
              <a:t>clear logical flowed thinking</a:t>
            </a:r>
          </a:p>
          <a:p>
            <a:pPr eaLnBrk="1" hangingPunct="1">
              <a:buFont typeface="Wingdings" pitchFamily="2" charset="2"/>
              <a:buNone/>
              <a:defRPr/>
            </a:pPr>
            <a:r>
              <a:rPr lang="en-US" sz="2800" b="1" i="1" smtClean="0"/>
              <a:t>grammatically correct and stylistically sound </a:t>
            </a:r>
          </a:p>
          <a:p>
            <a:pPr eaLnBrk="1" hangingPunct="1">
              <a:buFont typeface="Wingdings" pitchFamily="2" charset="2"/>
              <a:buNone/>
              <a:defRPr/>
            </a:pPr>
            <a:r>
              <a:rPr lang="en-US" sz="2800" b="1" i="1" smtClean="0"/>
              <a:t>good  expression</a:t>
            </a:r>
            <a:endParaRPr lang="en-US" sz="2800" b="1" smtClean="0"/>
          </a:p>
          <a:p>
            <a:pPr algn="ctr" eaLnBrk="1" hangingPunct="1">
              <a:buFont typeface="Wingdings" pitchFamily="2" charset="2"/>
              <a:buNone/>
              <a:defRPr/>
            </a:pPr>
            <a:endParaRPr lang="en-US" sz="2800" b="1" smtClean="0"/>
          </a:p>
          <a:p>
            <a:pPr algn="ctr" eaLnBrk="1" hangingPunct="1">
              <a:buFont typeface="Wingdings" pitchFamily="2" charset="2"/>
              <a:buNone/>
              <a:defRPr/>
            </a:pPr>
            <a:endParaRPr lang="en-US" b="1" smtClean="0"/>
          </a:p>
        </p:txBody>
      </p:sp>
      <p:graphicFrame>
        <p:nvGraphicFramePr>
          <p:cNvPr id="8194" name="Object 5"/>
          <p:cNvGraphicFramePr>
            <a:graphicFrameLocks noChangeAspect="1"/>
          </p:cNvGraphicFramePr>
          <p:nvPr/>
        </p:nvGraphicFramePr>
        <p:xfrm>
          <a:off x="7010400" y="1828800"/>
          <a:ext cx="1295400" cy="2195513"/>
        </p:xfrm>
        <a:graphic>
          <a:graphicData uri="http://schemas.openxmlformats.org/presentationml/2006/ole">
            <p:oleObj spid="_x0000_s8194" name="Clip" r:id="rId3" imgW="1295640" imgH="3934080" progId="MS_ClipArt_Gallery.2">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9" fill="hold" grpId="0" nodeType="afterEffect">
                                  <p:stCondLst>
                                    <p:cond delay="0"/>
                                  </p:stCondLst>
                                  <p:childTnLst>
                                    <p:set>
                                      <p:cBhvr>
                                        <p:cTn id="11" dur="1" fill="hold">
                                          <p:stCondLst>
                                            <p:cond delay="0"/>
                                          </p:stCondLst>
                                        </p:cTn>
                                        <p:tgtEl>
                                          <p:spTgt spid="20483">
                                            <p:txEl>
                                              <p:pRg st="0" end="0"/>
                                            </p:txEl>
                                          </p:spTgt>
                                        </p:tgtEl>
                                        <p:attrNameLst>
                                          <p:attrName>style.visibility</p:attrName>
                                        </p:attrNameLst>
                                      </p:cBhvr>
                                      <p:to>
                                        <p:strVal val="visible"/>
                                      </p:to>
                                    </p:set>
                                    <p:anim calcmode="lin" valueType="num">
                                      <p:cBhvr additive="base">
                                        <p:cTn id="12" dur="500" fill="hold"/>
                                        <p:tgtEl>
                                          <p:spTgt spid="20483">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0483">
                                            <p:txEl>
                                              <p:pRg st="0" end="0"/>
                                            </p:txEl>
                                          </p:spTgt>
                                        </p:tgtEl>
                                        <p:attrNameLst>
                                          <p:attrName>ppt_y</p:attrName>
                                        </p:attrNameLst>
                                      </p:cBhvr>
                                      <p:tavLst>
                                        <p:tav tm="0">
                                          <p:val>
                                            <p:strVal val="0-#ppt_h/2"/>
                                          </p:val>
                                        </p:tav>
                                        <p:tav tm="100000">
                                          <p:val>
                                            <p:strVal val="#ppt_y"/>
                                          </p:val>
                                        </p:tav>
                                      </p:tavLst>
                                    </p:anim>
                                  </p:childTnLst>
                                </p:cTn>
                              </p:par>
                            </p:childTnLst>
                          </p:cTn>
                        </p:par>
                        <p:par>
                          <p:cTn id="14" fill="hold">
                            <p:stCondLst>
                              <p:cond delay="1000"/>
                            </p:stCondLst>
                            <p:childTnLst>
                              <p:par>
                                <p:cTn id="15" presetID="2" presetClass="entr" presetSubtype="9" fill="hold" grpId="0" nodeType="afterEffect">
                                  <p:stCondLst>
                                    <p:cond delay="0"/>
                                  </p:stCondLst>
                                  <p:childTnLst>
                                    <p:set>
                                      <p:cBhvr>
                                        <p:cTn id="16" dur="1" fill="hold">
                                          <p:stCondLst>
                                            <p:cond delay="0"/>
                                          </p:stCondLst>
                                        </p:cTn>
                                        <p:tgtEl>
                                          <p:spTgt spid="20483">
                                            <p:txEl>
                                              <p:pRg st="1" end="1"/>
                                            </p:txEl>
                                          </p:spTgt>
                                        </p:tgtEl>
                                        <p:attrNameLst>
                                          <p:attrName>style.visibility</p:attrName>
                                        </p:attrNameLst>
                                      </p:cBhvr>
                                      <p:to>
                                        <p:strVal val="visible"/>
                                      </p:to>
                                    </p:set>
                                    <p:anim calcmode="lin" valueType="num">
                                      <p:cBhvr additive="base">
                                        <p:cTn id="17" dur="500" fill="hold"/>
                                        <p:tgtEl>
                                          <p:spTgt spid="2048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0483">
                                            <p:txEl>
                                              <p:pRg st="1" end="1"/>
                                            </p:txEl>
                                          </p:spTgt>
                                        </p:tgtEl>
                                        <p:attrNameLst>
                                          <p:attrName>ppt_y</p:attrName>
                                        </p:attrNameLst>
                                      </p:cBhvr>
                                      <p:tavLst>
                                        <p:tav tm="0">
                                          <p:val>
                                            <p:strVal val="0-#ppt_h/2"/>
                                          </p:val>
                                        </p:tav>
                                        <p:tav tm="100000">
                                          <p:val>
                                            <p:strVal val="#ppt_y"/>
                                          </p:val>
                                        </p:tav>
                                      </p:tavLst>
                                    </p:anim>
                                  </p:childTnLst>
                                </p:cTn>
                              </p:par>
                            </p:childTnLst>
                          </p:cTn>
                        </p:par>
                        <p:par>
                          <p:cTn id="19" fill="hold">
                            <p:stCondLst>
                              <p:cond delay="1500"/>
                            </p:stCondLst>
                            <p:childTnLst>
                              <p:par>
                                <p:cTn id="20" presetID="2" presetClass="entr" presetSubtype="9" fill="hold" grpId="0" nodeType="afterEffect">
                                  <p:stCondLst>
                                    <p:cond delay="0"/>
                                  </p:stCondLst>
                                  <p:childTnLst>
                                    <p:set>
                                      <p:cBhvr>
                                        <p:cTn id="21" dur="1" fill="hold">
                                          <p:stCondLst>
                                            <p:cond delay="0"/>
                                          </p:stCondLst>
                                        </p:cTn>
                                        <p:tgtEl>
                                          <p:spTgt spid="20483">
                                            <p:txEl>
                                              <p:pRg st="2" end="2"/>
                                            </p:txEl>
                                          </p:spTgt>
                                        </p:tgtEl>
                                        <p:attrNameLst>
                                          <p:attrName>style.visibility</p:attrName>
                                        </p:attrNameLst>
                                      </p:cBhvr>
                                      <p:to>
                                        <p:strVal val="visible"/>
                                      </p:to>
                                    </p:set>
                                    <p:anim calcmode="lin" valueType="num">
                                      <p:cBhvr additive="base">
                                        <p:cTn id="22" dur="500" fill="hold"/>
                                        <p:tgtEl>
                                          <p:spTgt spid="20483">
                                            <p:txEl>
                                              <p:pRg st="2" end="2"/>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20483">
                                            <p:txEl>
                                              <p:pRg st="2" end="2"/>
                                            </p:txEl>
                                          </p:spTgt>
                                        </p:tgtEl>
                                        <p:attrNameLst>
                                          <p:attrName>ppt_y</p:attrName>
                                        </p:attrNameLst>
                                      </p:cBhvr>
                                      <p:tavLst>
                                        <p:tav tm="0">
                                          <p:val>
                                            <p:strVal val="0-#ppt_h/2"/>
                                          </p:val>
                                        </p:tav>
                                        <p:tav tm="100000">
                                          <p:val>
                                            <p:strVal val="#ppt_y"/>
                                          </p:val>
                                        </p:tav>
                                      </p:tavLst>
                                    </p:anim>
                                  </p:childTnLst>
                                </p:cTn>
                              </p:par>
                            </p:childTnLst>
                          </p:cTn>
                        </p:par>
                        <p:par>
                          <p:cTn id="24" fill="hold">
                            <p:stCondLst>
                              <p:cond delay="2000"/>
                            </p:stCondLst>
                            <p:childTnLst>
                              <p:par>
                                <p:cTn id="25" presetID="2" presetClass="entr" presetSubtype="9" fill="hold" grpId="0" nodeType="afterEffect">
                                  <p:stCondLst>
                                    <p:cond delay="0"/>
                                  </p:stCondLst>
                                  <p:childTnLst>
                                    <p:set>
                                      <p:cBhvr>
                                        <p:cTn id="26" dur="1" fill="hold">
                                          <p:stCondLst>
                                            <p:cond delay="0"/>
                                          </p:stCondLst>
                                        </p:cTn>
                                        <p:tgtEl>
                                          <p:spTgt spid="20483">
                                            <p:txEl>
                                              <p:pRg st="3" end="3"/>
                                            </p:txEl>
                                          </p:spTgt>
                                        </p:tgtEl>
                                        <p:attrNameLst>
                                          <p:attrName>style.visibility</p:attrName>
                                        </p:attrNameLst>
                                      </p:cBhvr>
                                      <p:to>
                                        <p:strVal val="visible"/>
                                      </p:to>
                                    </p:set>
                                    <p:anim calcmode="lin" valueType="num">
                                      <p:cBhvr additive="base">
                                        <p:cTn id="27" dur="500" fill="hold"/>
                                        <p:tgtEl>
                                          <p:spTgt spid="20483">
                                            <p:txEl>
                                              <p:pRg st="3" end="3"/>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20483">
                                            <p:txEl>
                                              <p:pRg st="3" end="3"/>
                                            </p:txEl>
                                          </p:spTgt>
                                        </p:tgtEl>
                                        <p:attrNameLst>
                                          <p:attrName>ppt_y</p:attrName>
                                        </p:attrNameLst>
                                      </p:cBhvr>
                                      <p:tavLst>
                                        <p:tav tm="0">
                                          <p:val>
                                            <p:strVal val="0-#ppt_h/2"/>
                                          </p:val>
                                        </p:tav>
                                        <p:tav tm="100000">
                                          <p:val>
                                            <p:strVal val="#ppt_y"/>
                                          </p:val>
                                        </p:tav>
                                      </p:tavLst>
                                    </p:anim>
                                  </p:childTnLst>
                                </p:cTn>
                              </p:par>
                            </p:childTnLst>
                          </p:cTn>
                        </p:par>
                        <p:par>
                          <p:cTn id="29" fill="hold">
                            <p:stCondLst>
                              <p:cond delay="2500"/>
                            </p:stCondLst>
                            <p:childTnLst>
                              <p:par>
                                <p:cTn id="30" presetID="2" presetClass="entr" presetSubtype="9" fill="hold" grpId="0" nodeType="afterEffect">
                                  <p:stCondLst>
                                    <p:cond delay="0"/>
                                  </p:stCondLst>
                                  <p:childTnLst>
                                    <p:set>
                                      <p:cBhvr>
                                        <p:cTn id="31" dur="1" fill="hold">
                                          <p:stCondLst>
                                            <p:cond delay="0"/>
                                          </p:stCondLst>
                                        </p:cTn>
                                        <p:tgtEl>
                                          <p:spTgt spid="20483">
                                            <p:txEl>
                                              <p:pRg st="4" end="4"/>
                                            </p:txEl>
                                          </p:spTgt>
                                        </p:tgtEl>
                                        <p:attrNameLst>
                                          <p:attrName>style.visibility</p:attrName>
                                        </p:attrNameLst>
                                      </p:cBhvr>
                                      <p:to>
                                        <p:strVal val="visible"/>
                                      </p:to>
                                    </p:set>
                                    <p:anim calcmode="lin" valueType="num">
                                      <p:cBhvr additive="base">
                                        <p:cTn id="32" dur="500" fill="hold"/>
                                        <p:tgtEl>
                                          <p:spTgt spid="20483">
                                            <p:txEl>
                                              <p:pRg st="4" end="4"/>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20483">
                                            <p:txEl>
                                              <p:pRg st="4" end="4"/>
                                            </p:txEl>
                                          </p:spTgt>
                                        </p:tgtEl>
                                        <p:attrNameLst>
                                          <p:attrName>ppt_y</p:attrName>
                                        </p:attrNameLst>
                                      </p:cBhvr>
                                      <p:tavLst>
                                        <p:tav tm="0">
                                          <p:val>
                                            <p:strVal val="0-#ppt_h/2"/>
                                          </p:val>
                                        </p:tav>
                                        <p:tav tm="100000">
                                          <p:val>
                                            <p:strVal val="#ppt_y"/>
                                          </p:val>
                                        </p:tav>
                                      </p:tavLst>
                                    </p:anim>
                                  </p:childTnLst>
                                </p:cTn>
                              </p:par>
                            </p:childTnLst>
                          </p:cTn>
                        </p:par>
                        <p:par>
                          <p:cTn id="34" fill="hold">
                            <p:stCondLst>
                              <p:cond delay="3000"/>
                            </p:stCondLst>
                            <p:childTnLst>
                              <p:par>
                                <p:cTn id="35" presetID="2" presetClass="entr" presetSubtype="9" fill="hold" grpId="0" nodeType="afterEffect">
                                  <p:stCondLst>
                                    <p:cond delay="0"/>
                                  </p:stCondLst>
                                  <p:childTnLst>
                                    <p:set>
                                      <p:cBhvr>
                                        <p:cTn id="36" dur="1" fill="hold">
                                          <p:stCondLst>
                                            <p:cond delay="0"/>
                                          </p:stCondLst>
                                        </p:cTn>
                                        <p:tgtEl>
                                          <p:spTgt spid="20483">
                                            <p:txEl>
                                              <p:pRg st="5" end="5"/>
                                            </p:txEl>
                                          </p:spTgt>
                                        </p:tgtEl>
                                        <p:attrNameLst>
                                          <p:attrName>style.visibility</p:attrName>
                                        </p:attrNameLst>
                                      </p:cBhvr>
                                      <p:to>
                                        <p:strVal val="visible"/>
                                      </p:to>
                                    </p:set>
                                    <p:anim calcmode="lin" valueType="num">
                                      <p:cBhvr additive="base">
                                        <p:cTn id="37" dur="500" fill="hold"/>
                                        <p:tgtEl>
                                          <p:spTgt spid="2048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0483">
                                            <p:txEl>
                                              <p:pRg st="5" end="5"/>
                                            </p:txEl>
                                          </p:spTgt>
                                        </p:tgtEl>
                                        <p:attrNameLst>
                                          <p:attrName>ppt_y</p:attrName>
                                        </p:attrNameLst>
                                      </p:cBhvr>
                                      <p:tavLst>
                                        <p:tav tm="0">
                                          <p:val>
                                            <p:strVal val="0-#ppt_h/2"/>
                                          </p:val>
                                        </p:tav>
                                        <p:tav tm="100000">
                                          <p:val>
                                            <p:strVal val="#ppt_y"/>
                                          </p:val>
                                        </p:tav>
                                      </p:tavLst>
                                    </p:anim>
                                  </p:childTnLst>
                                </p:cTn>
                              </p:par>
                            </p:childTnLst>
                          </p:cTn>
                        </p:par>
                        <p:par>
                          <p:cTn id="39" fill="hold">
                            <p:stCondLst>
                              <p:cond delay="3500"/>
                            </p:stCondLst>
                            <p:childTnLst>
                              <p:par>
                                <p:cTn id="40" presetID="2" presetClass="entr" presetSubtype="9" fill="hold" grpId="0" nodeType="afterEffect">
                                  <p:stCondLst>
                                    <p:cond delay="0"/>
                                  </p:stCondLst>
                                  <p:childTnLst>
                                    <p:set>
                                      <p:cBhvr>
                                        <p:cTn id="41" dur="1" fill="hold">
                                          <p:stCondLst>
                                            <p:cond delay="0"/>
                                          </p:stCondLst>
                                        </p:cTn>
                                        <p:tgtEl>
                                          <p:spTgt spid="20483">
                                            <p:txEl>
                                              <p:pRg st="6" end="6"/>
                                            </p:txEl>
                                          </p:spTgt>
                                        </p:tgtEl>
                                        <p:attrNameLst>
                                          <p:attrName>style.visibility</p:attrName>
                                        </p:attrNameLst>
                                      </p:cBhvr>
                                      <p:to>
                                        <p:strVal val="visible"/>
                                      </p:to>
                                    </p:set>
                                    <p:anim calcmode="lin" valueType="num">
                                      <p:cBhvr additive="base">
                                        <p:cTn id="42" dur="500" fill="hold"/>
                                        <p:tgtEl>
                                          <p:spTgt spid="20483">
                                            <p:txEl>
                                              <p:pRg st="6" end="6"/>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20483">
                                            <p:txEl>
                                              <p:pRg st="6" end="6"/>
                                            </p:txEl>
                                          </p:spTgt>
                                        </p:tgtEl>
                                        <p:attrNameLst>
                                          <p:attrName>ppt_y</p:attrName>
                                        </p:attrNameLst>
                                      </p:cBhvr>
                                      <p:tavLst>
                                        <p:tav tm="0">
                                          <p:val>
                                            <p:strVal val="0-#ppt_h/2"/>
                                          </p:val>
                                        </p:tav>
                                        <p:tav tm="100000">
                                          <p:val>
                                            <p:strVal val="#ppt_y"/>
                                          </p:val>
                                        </p:tav>
                                      </p:tavLst>
                                    </p:anim>
                                  </p:childTnLst>
                                </p:cTn>
                              </p:par>
                            </p:childTnLst>
                          </p:cTn>
                        </p:par>
                        <p:par>
                          <p:cTn id="44" fill="hold">
                            <p:stCondLst>
                              <p:cond delay="4000"/>
                            </p:stCondLst>
                            <p:childTnLst>
                              <p:par>
                                <p:cTn id="45" presetID="2" presetClass="entr" presetSubtype="9" fill="hold" grpId="0" nodeType="afterEffect">
                                  <p:stCondLst>
                                    <p:cond delay="0"/>
                                  </p:stCondLst>
                                  <p:childTnLst>
                                    <p:set>
                                      <p:cBhvr>
                                        <p:cTn id="46" dur="1" fill="hold">
                                          <p:stCondLst>
                                            <p:cond delay="0"/>
                                          </p:stCondLst>
                                        </p:cTn>
                                        <p:tgtEl>
                                          <p:spTgt spid="20483">
                                            <p:txEl>
                                              <p:pRg st="7" end="7"/>
                                            </p:txEl>
                                          </p:spTgt>
                                        </p:tgtEl>
                                        <p:attrNameLst>
                                          <p:attrName>style.visibility</p:attrName>
                                        </p:attrNameLst>
                                      </p:cBhvr>
                                      <p:to>
                                        <p:strVal val="visible"/>
                                      </p:to>
                                    </p:set>
                                    <p:anim calcmode="lin" valueType="num">
                                      <p:cBhvr additive="base">
                                        <p:cTn id="47" dur="500" fill="hold"/>
                                        <p:tgtEl>
                                          <p:spTgt spid="20483">
                                            <p:txEl>
                                              <p:pRg st="7" end="7"/>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20483">
                                            <p:txEl>
                                              <p:pRg st="7" end="7"/>
                                            </p:txEl>
                                          </p:spTgt>
                                        </p:tgtEl>
                                        <p:attrNameLst>
                                          <p:attrName>ppt_y</p:attrName>
                                        </p:attrNameLst>
                                      </p:cBhvr>
                                      <p:tavLst>
                                        <p:tav tm="0">
                                          <p:val>
                                            <p:strVal val="0-#ppt_h/2"/>
                                          </p:val>
                                        </p:tav>
                                        <p:tav tm="100000">
                                          <p:val>
                                            <p:strVal val="#ppt_y"/>
                                          </p:val>
                                        </p:tav>
                                      </p:tavLst>
                                    </p:anim>
                                  </p:childTnLst>
                                </p:cTn>
                              </p:par>
                            </p:childTnLst>
                          </p:cTn>
                        </p:par>
                        <p:par>
                          <p:cTn id="49" fill="hold">
                            <p:stCondLst>
                              <p:cond delay="4500"/>
                            </p:stCondLst>
                            <p:childTnLst>
                              <p:par>
                                <p:cTn id="50" presetID="2" presetClass="entr" presetSubtype="9" fill="hold" grpId="0" nodeType="afterEffect">
                                  <p:stCondLst>
                                    <p:cond delay="0"/>
                                  </p:stCondLst>
                                  <p:childTnLst>
                                    <p:set>
                                      <p:cBhvr>
                                        <p:cTn id="51" dur="1" fill="hold">
                                          <p:stCondLst>
                                            <p:cond delay="0"/>
                                          </p:stCondLst>
                                        </p:cTn>
                                        <p:tgtEl>
                                          <p:spTgt spid="20483">
                                            <p:txEl>
                                              <p:pRg st="8" end="8"/>
                                            </p:txEl>
                                          </p:spTgt>
                                        </p:tgtEl>
                                        <p:attrNameLst>
                                          <p:attrName>style.visibility</p:attrName>
                                        </p:attrNameLst>
                                      </p:cBhvr>
                                      <p:to>
                                        <p:strVal val="visible"/>
                                      </p:to>
                                    </p:set>
                                    <p:anim calcmode="lin" valueType="num">
                                      <p:cBhvr additive="base">
                                        <p:cTn id="52" dur="500" fill="hold"/>
                                        <p:tgtEl>
                                          <p:spTgt spid="20483">
                                            <p:txEl>
                                              <p:pRg st="8" end="8"/>
                                            </p:txEl>
                                          </p:spTgt>
                                        </p:tgtEl>
                                        <p:attrNameLst>
                                          <p:attrName>ppt_x</p:attrName>
                                        </p:attrNameLst>
                                      </p:cBhvr>
                                      <p:tavLst>
                                        <p:tav tm="0">
                                          <p:val>
                                            <p:strVal val="0-#ppt_w/2"/>
                                          </p:val>
                                        </p:tav>
                                        <p:tav tm="100000">
                                          <p:val>
                                            <p:strVal val="#ppt_x"/>
                                          </p:val>
                                        </p:tav>
                                      </p:tavLst>
                                    </p:anim>
                                    <p:anim calcmode="lin" valueType="num">
                                      <p:cBhvr additive="base">
                                        <p:cTn id="53" dur="500" fill="hold"/>
                                        <p:tgtEl>
                                          <p:spTgt spid="20483">
                                            <p:txEl>
                                              <p:pRg st="8" end="8"/>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P spid="20483" grpId="0" build="p" autoUpdateAnimBg="0" advAuto="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7473DF68-DABF-49A8-B1A9-B3AC04CEB8D9}" type="slidenum">
              <a:rPr lang="en-US"/>
              <a:pPr>
                <a:defRPr/>
              </a:pPr>
              <a:t>39</a:t>
            </a:fld>
            <a:endParaRPr lang="en-US"/>
          </a:p>
        </p:txBody>
      </p:sp>
      <p:sp>
        <p:nvSpPr>
          <p:cNvPr id="35842" name="Rectangle 2"/>
          <p:cNvSpPr>
            <a:spLocks noGrp="1" noChangeArrowheads="1"/>
          </p:cNvSpPr>
          <p:nvPr>
            <p:ph type="title"/>
          </p:nvPr>
        </p:nvSpPr>
        <p:spPr/>
        <p:txBody>
          <a:bodyPr/>
          <a:lstStyle/>
          <a:p>
            <a:pPr eaLnBrk="1" hangingPunct="1">
              <a:defRPr/>
            </a:pPr>
            <a:r>
              <a:rPr lang="en-US" sz="3200" b="1" smtClean="0"/>
              <a:t>RESEARCH INGREDIENTS</a:t>
            </a:r>
            <a:br>
              <a:rPr lang="en-US" sz="3200" b="1" smtClean="0"/>
            </a:br>
            <a:r>
              <a:rPr lang="en-US" sz="3200" b="1" i="1" smtClean="0">
                <a:solidFill>
                  <a:srgbClr val="FFFF00"/>
                </a:solidFill>
              </a:rPr>
              <a:t>Synthesis of results  conclusions &amp; recommendations</a:t>
            </a:r>
          </a:p>
        </p:txBody>
      </p:sp>
      <p:sp>
        <p:nvSpPr>
          <p:cNvPr id="35843" name="Rectangle 3"/>
          <p:cNvSpPr>
            <a:spLocks noGrp="1" noChangeArrowheads="1"/>
          </p:cNvSpPr>
          <p:nvPr>
            <p:ph type="body" idx="1"/>
          </p:nvPr>
        </p:nvSpPr>
        <p:spPr/>
        <p:txBody>
          <a:bodyPr/>
          <a:lstStyle/>
          <a:p>
            <a:pPr eaLnBrk="1" hangingPunct="1">
              <a:defRPr/>
            </a:pPr>
            <a:r>
              <a:rPr lang="en-US" smtClean="0"/>
              <a:t>Summary of key  of results</a:t>
            </a:r>
          </a:p>
          <a:p>
            <a:pPr eaLnBrk="1" hangingPunct="1">
              <a:defRPr/>
            </a:pPr>
            <a:r>
              <a:rPr lang="en-US" smtClean="0"/>
              <a:t>highlight research issues </a:t>
            </a:r>
          </a:p>
          <a:p>
            <a:pPr eaLnBrk="1" hangingPunct="1">
              <a:defRPr/>
            </a:pPr>
            <a:r>
              <a:rPr lang="en-US" smtClean="0"/>
              <a:t>synthesis of results with literature review</a:t>
            </a:r>
          </a:p>
          <a:p>
            <a:pPr eaLnBrk="1" hangingPunct="1">
              <a:defRPr/>
            </a:pPr>
            <a:r>
              <a:rPr lang="en-US" smtClean="0"/>
              <a:t>draw relevant conclusions and link to research question</a:t>
            </a:r>
          </a:p>
          <a:p>
            <a:pPr eaLnBrk="1" hangingPunct="1">
              <a:defRPr/>
            </a:pPr>
            <a:r>
              <a:rPr lang="en-US" smtClean="0"/>
              <a:t>make general recommendations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5842"/>
                                        </p:tgtEl>
                                        <p:attrNameLst>
                                          <p:attrName>style.visibility</p:attrName>
                                        </p:attrNameLst>
                                      </p:cBhvr>
                                      <p:to>
                                        <p:strVal val="visible"/>
                                      </p:to>
                                    </p:set>
                                    <p:anim calcmode="lin" valueType="num">
                                      <p:cBhvr additive="base">
                                        <p:cTn id="7" dur="500" fill="hold"/>
                                        <p:tgtEl>
                                          <p:spTgt spid="35842"/>
                                        </p:tgtEl>
                                        <p:attrNameLst>
                                          <p:attrName>ppt_x</p:attrName>
                                        </p:attrNameLst>
                                      </p:cBhvr>
                                      <p:tavLst>
                                        <p:tav tm="0">
                                          <p:val>
                                            <p:strVal val="0-#ppt_w/2"/>
                                          </p:val>
                                        </p:tav>
                                        <p:tav tm="100000">
                                          <p:val>
                                            <p:strVal val="#ppt_x"/>
                                          </p:val>
                                        </p:tav>
                                      </p:tavLst>
                                    </p:anim>
                                    <p:anim calcmode="lin" valueType="num">
                                      <p:cBhvr additive="base">
                                        <p:cTn id="8" dur="500" fill="hold"/>
                                        <p:tgtEl>
                                          <p:spTgt spid="3584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35843">
                                            <p:txEl>
                                              <p:pRg st="0" end="0"/>
                                            </p:txEl>
                                          </p:spTgt>
                                        </p:tgtEl>
                                        <p:attrNameLst>
                                          <p:attrName>style.visibility</p:attrName>
                                        </p:attrNameLst>
                                      </p:cBhvr>
                                      <p:to>
                                        <p:strVal val="visible"/>
                                      </p:to>
                                    </p:set>
                                    <p:anim calcmode="lin" valueType="num">
                                      <p:cBhvr additive="base">
                                        <p:cTn id="12" dur="500" fill="hold"/>
                                        <p:tgtEl>
                                          <p:spTgt spid="35843">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35843">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35843">
                                            <p:txEl>
                                              <p:pRg st="1" end="1"/>
                                            </p:txEl>
                                          </p:spTgt>
                                        </p:tgtEl>
                                        <p:attrNameLst>
                                          <p:attrName>style.visibility</p:attrName>
                                        </p:attrNameLst>
                                      </p:cBhvr>
                                      <p:to>
                                        <p:strVal val="visible"/>
                                      </p:to>
                                    </p:set>
                                    <p:anim calcmode="lin" valueType="num">
                                      <p:cBhvr additive="base">
                                        <p:cTn id="1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35843">
                                            <p:txEl>
                                              <p:pRg st="2" end="2"/>
                                            </p:txEl>
                                          </p:spTgt>
                                        </p:tgtEl>
                                        <p:attrNameLst>
                                          <p:attrName>style.visibility</p:attrName>
                                        </p:attrNameLst>
                                      </p:cBhvr>
                                      <p:to>
                                        <p:strVal val="visible"/>
                                      </p:to>
                                    </p:set>
                                    <p:anim calcmode="lin" valueType="num">
                                      <p:cBhvr additive="base">
                                        <p:cTn id="22" dur="500" fill="hold"/>
                                        <p:tgtEl>
                                          <p:spTgt spid="35843">
                                            <p:txEl>
                                              <p:pRg st="2" end="2"/>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35843">
                                            <p:txEl>
                                              <p:pRg st="2" end="2"/>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35843">
                                            <p:txEl>
                                              <p:pRg st="3" end="3"/>
                                            </p:txEl>
                                          </p:spTgt>
                                        </p:tgtEl>
                                        <p:attrNameLst>
                                          <p:attrName>style.visibility</p:attrName>
                                        </p:attrNameLst>
                                      </p:cBhvr>
                                      <p:to>
                                        <p:strVal val="visible"/>
                                      </p:to>
                                    </p:set>
                                    <p:anim calcmode="lin" valueType="num">
                                      <p:cBhvr additive="base">
                                        <p:cTn id="27"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35843">
                                            <p:txEl>
                                              <p:pRg st="4" end="4"/>
                                            </p:txEl>
                                          </p:spTgt>
                                        </p:tgtEl>
                                        <p:attrNameLst>
                                          <p:attrName>style.visibility</p:attrName>
                                        </p:attrNameLst>
                                      </p:cBhvr>
                                      <p:to>
                                        <p:strVal val="visible"/>
                                      </p:to>
                                    </p:set>
                                    <p:anim calcmode="lin" valueType="num">
                                      <p:cBhvr additive="base">
                                        <p:cTn id="32" dur="500" fill="hold"/>
                                        <p:tgtEl>
                                          <p:spTgt spid="35843">
                                            <p:txEl>
                                              <p:pRg st="4" end="4"/>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3584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autoUpdateAnimBg="0"/>
      <p:bldP spid="35843" grpId="0" build="p" autoUpdateAnimBg="0" advAuto="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12E2F32E-ECD5-4770-9428-2DFF33113B59}" type="slidenum">
              <a:rPr lang="en-US"/>
              <a:pPr>
                <a:defRPr/>
              </a:pPr>
              <a:t>40</a:t>
            </a:fld>
            <a:endParaRPr lang="en-US"/>
          </a:p>
        </p:txBody>
      </p:sp>
      <p:sp>
        <p:nvSpPr>
          <p:cNvPr id="21506" name="Rectangle 2"/>
          <p:cNvSpPr>
            <a:spLocks noGrp="1" noChangeArrowheads="1"/>
          </p:cNvSpPr>
          <p:nvPr>
            <p:ph type="title"/>
          </p:nvPr>
        </p:nvSpPr>
        <p:spPr/>
        <p:txBody>
          <a:bodyPr/>
          <a:lstStyle/>
          <a:p>
            <a:pPr eaLnBrk="1" hangingPunct="1">
              <a:defRPr/>
            </a:pPr>
            <a:r>
              <a:rPr lang="en-US" sz="3200" b="1" smtClean="0"/>
              <a:t>RESEARCH INGREDIENTS</a:t>
            </a:r>
            <a:br>
              <a:rPr lang="en-US" sz="3200" b="1" smtClean="0"/>
            </a:br>
            <a:r>
              <a:rPr lang="en-US" sz="3200" b="1" i="1" smtClean="0">
                <a:solidFill>
                  <a:srgbClr val="FFFF00"/>
                </a:solidFill>
              </a:rPr>
              <a:t>Research Ethics</a:t>
            </a:r>
            <a:endParaRPr lang="en-US" i="1" smtClean="0">
              <a:solidFill>
                <a:srgbClr val="FFFF00"/>
              </a:solidFill>
            </a:endParaRPr>
          </a:p>
        </p:txBody>
      </p:sp>
      <p:sp>
        <p:nvSpPr>
          <p:cNvPr id="21507" name="Rectangle 3"/>
          <p:cNvSpPr>
            <a:spLocks noGrp="1" noChangeArrowheads="1"/>
          </p:cNvSpPr>
          <p:nvPr>
            <p:ph type="body" idx="1"/>
          </p:nvPr>
        </p:nvSpPr>
        <p:spPr/>
        <p:txBody>
          <a:bodyPr/>
          <a:lstStyle/>
          <a:p>
            <a:pPr eaLnBrk="1" hangingPunct="1">
              <a:defRPr/>
            </a:pPr>
            <a:r>
              <a:rPr lang="en-US" b="1" smtClean="0"/>
              <a:t>Scientific objectivity</a:t>
            </a:r>
          </a:p>
          <a:p>
            <a:pPr eaLnBrk="1" hangingPunct="1">
              <a:defRPr/>
            </a:pPr>
            <a:r>
              <a:rPr lang="en-US" b="1" smtClean="0"/>
              <a:t>privacy-impartial reporting</a:t>
            </a:r>
          </a:p>
          <a:p>
            <a:pPr eaLnBrk="1" hangingPunct="1">
              <a:defRPr/>
            </a:pPr>
            <a:r>
              <a:rPr lang="en-US" b="1" smtClean="0"/>
              <a:t>confidentiality</a:t>
            </a:r>
          </a:p>
          <a:p>
            <a:pPr eaLnBrk="1" hangingPunct="1">
              <a:defRPr/>
            </a:pPr>
            <a:r>
              <a:rPr lang="en-US" b="1" smtClean="0"/>
              <a:t>findings reported fairly and accurately</a:t>
            </a:r>
          </a:p>
          <a:p>
            <a:pPr eaLnBrk="1" hangingPunct="1">
              <a:defRPr/>
            </a:pPr>
            <a:r>
              <a:rPr lang="en-US" b="1" smtClean="0"/>
              <a:t>acknowledge support/help/secondary sources</a:t>
            </a:r>
          </a:p>
          <a:p>
            <a:pPr eaLnBrk="1" hangingPunct="1">
              <a:defRPr/>
            </a:pPr>
            <a:r>
              <a:rPr lang="en-US" b="1" smtClean="0"/>
              <a:t>declaration of conflicting interests</a:t>
            </a:r>
            <a:endParaRPr lang="en-US" smtClean="0"/>
          </a:p>
        </p:txBody>
      </p:sp>
      <p:graphicFrame>
        <p:nvGraphicFramePr>
          <p:cNvPr id="21509" name="Object 5"/>
          <p:cNvGraphicFramePr>
            <a:graphicFrameLocks noChangeAspect="1"/>
          </p:cNvGraphicFramePr>
          <p:nvPr/>
        </p:nvGraphicFramePr>
        <p:xfrm>
          <a:off x="6248400" y="609600"/>
          <a:ext cx="2247900" cy="2773363"/>
        </p:xfrm>
        <a:graphic>
          <a:graphicData uri="http://schemas.openxmlformats.org/presentationml/2006/ole">
            <p:oleObj spid="_x0000_s9218" name="Clip" r:id="rId3" imgW="2247480" imgH="3306240" progId="MS_ClipArt_Gallery.2">
              <p:embed/>
            </p:oleObj>
          </a:graphicData>
        </a:graphic>
      </p:graphicFrame>
      <p:graphicFrame>
        <p:nvGraphicFramePr>
          <p:cNvPr id="21510" name="Object 6"/>
          <p:cNvGraphicFramePr>
            <a:graphicFrameLocks noChangeAspect="1"/>
          </p:cNvGraphicFramePr>
          <p:nvPr/>
        </p:nvGraphicFramePr>
        <p:xfrm>
          <a:off x="6781800" y="5867400"/>
          <a:ext cx="2133600" cy="838200"/>
        </p:xfrm>
        <a:graphic>
          <a:graphicData uri="http://schemas.openxmlformats.org/presentationml/2006/ole">
            <p:oleObj spid="_x0000_s9219" name="Clip" r:id="rId4" imgW="4762440" imgH="3504600" progId="MS_ClipArt_Gallery.2">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21506"/>
                                        </p:tgtEl>
                                        <p:attrNameLst>
                                          <p:attrName>style.visibility</p:attrName>
                                        </p:attrNameLst>
                                      </p:cBhvr>
                                      <p:to>
                                        <p:strVal val="visible"/>
                                      </p:to>
                                    </p:set>
                                  </p:childTnLst>
                                </p:cTn>
                              </p:par>
                            </p:childTnLst>
                          </p:cTn>
                        </p:par>
                        <p:par>
                          <p:cTn id="7" fill="hold">
                            <p:stCondLst>
                              <p:cond delay="500"/>
                            </p:stCondLst>
                            <p:childTnLst>
                              <p:par>
                                <p:cTn id="8" presetID="2" presetClass="entr" presetSubtype="8" fill="hold" grpId="0" nodeType="afterEffect">
                                  <p:stCondLst>
                                    <p:cond delay="0"/>
                                  </p:stCondLst>
                                  <p:childTnLst>
                                    <p:set>
                                      <p:cBhvr>
                                        <p:cTn id="9" dur="1" fill="hold">
                                          <p:stCondLst>
                                            <p:cond delay="0"/>
                                          </p:stCondLst>
                                        </p:cTn>
                                        <p:tgtEl>
                                          <p:spTgt spid="21507">
                                            <p:txEl>
                                              <p:pRg st="0" end="0"/>
                                            </p:txEl>
                                          </p:spTgt>
                                        </p:tgtEl>
                                        <p:attrNameLst>
                                          <p:attrName>style.visibility</p:attrName>
                                        </p:attrNameLst>
                                      </p:cBhvr>
                                      <p:to>
                                        <p:strVal val="visible"/>
                                      </p:to>
                                    </p:set>
                                    <p:anim calcmode="lin" valueType="num">
                                      <p:cBhvr additive="base">
                                        <p:cTn id="10" dur="500" fill="hold"/>
                                        <p:tgtEl>
                                          <p:spTgt spid="21507">
                                            <p:txEl>
                                              <p:pRg st="0" end="0"/>
                                            </p:txEl>
                                          </p:spTgt>
                                        </p:tgtEl>
                                        <p:attrNameLst>
                                          <p:attrName>ppt_x</p:attrName>
                                        </p:attrNameLst>
                                      </p:cBhvr>
                                      <p:tavLst>
                                        <p:tav tm="0">
                                          <p:val>
                                            <p:strVal val="0-#ppt_w/2"/>
                                          </p:val>
                                        </p:tav>
                                        <p:tav tm="100000">
                                          <p:val>
                                            <p:strVal val="#ppt_x"/>
                                          </p:val>
                                        </p:tav>
                                      </p:tavLst>
                                    </p:anim>
                                    <p:anim calcmode="lin" valueType="num">
                                      <p:cBhvr additive="base">
                                        <p:cTn id="11" dur="500" fill="hold"/>
                                        <p:tgtEl>
                                          <p:spTgt spid="21507">
                                            <p:txEl>
                                              <p:pRg st="0" end="0"/>
                                            </p:txEl>
                                          </p:spTgt>
                                        </p:tgtEl>
                                        <p:attrNameLst>
                                          <p:attrName>ppt_y</p:attrName>
                                        </p:attrNameLst>
                                      </p:cBhvr>
                                      <p:tavLst>
                                        <p:tav tm="0">
                                          <p:val>
                                            <p:strVal val="#ppt_y"/>
                                          </p:val>
                                        </p:tav>
                                        <p:tav tm="100000">
                                          <p:val>
                                            <p:strVal val="#ppt_y"/>
                                          </p:val>
                                        </p:tav>
                                      </p:tavLst>
                                    </p:anim>
                                  </p:childTnLst>
                                </p:cTn>
                              </p:par>
                            </p:childTnLst>
                          </p:cTn>
                        </p:par>
                        <p:par>
                          <p:cTn id="12" fill="hold">
                            <p:stCondLst>
                              <p:cond delay="1000"/>
                            </p:stCondLst>
                            <p:childTnLst>
                              <p:par>
                                <p:cTn id="13" presetID="2" presetClass="entr" presetSubtype="8" fill="hold" grpId="0" nodeType="afterEffect">
                                  <p:stCondLst>
                                    <p:cond delay="0"/>
                                  </p:stCondLst>
                                  <p:childTnLst>
                                    <p:set>
                                      <p:cBhvr>
                                        <p:cTn id="14" dur="1" fill="hold">
                                          <p:stCondLst>
                                            <p:cond delay="0"/>
                                          </p:stCondLst>
                                        </p:cTn>
                                        <p:tgtEl>
                                          <p:spTgt spid="21507">
                                            <p:txEl>
                                              <p:pRg st="1" end="1"/>
                                            </p:txEl>
                                          </p:spTgt>
                                        </p:tgtEl>
                                        <p:attrNameLst>
                                          <p:attrName>style.visibility</p:attrName>
                                        </p:attrNameLst>
                                      </p:cBhvr>
                                      <p:to>
                                        <p:strVal val="visible"/>
                                      </p:to>
                                    </p:set>
                                    <p:anim calcmode="lin" valueType="num">
                                      <p:cBhvr additive="base">
                                        <p:cTn id="15" dur="500" fill="hold"/>
                                        <p:tgtEl>
                                          <p:spTgt spid="21507">
                                            <p:txEl>
                                              <p:pRg st="1" end="1"/>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21507">
                                            <p:txEl>
                                              <p:pRg st="1" end="1"/>
                                            </p:txEl>
                                          </p:spTgt>
                                        </p:tgtEl>
                                        <p:attrNameLst>
                                          <p:attrName>ppt_y</p:attrName>
                                        </p:attrNameLst>
                                      </p:cBhvr>
                                      <p:tavLst>
                                        <p:tav tm="0">
                                          <p:val>
                                            <p:strVal val="#ppt_y"/>
                                          </p:val>
                                        </p:tav>
                                        <p:tav tm="100000">
                                          <p:val>
                                            <p:strVal val="#ppt_y"/>
                                          </p:val>
                                        </p:tav>
                                      </p:tavLst>
                                    </p:anim>
                                  </p:childTnLst>
                                </p:cTn>
                              </p:par>
                            </p:childTnLst>
                          </p:cTn>
                        </p:par>
                        <p:par>
                          <p:cTn id="17" fill="hold">
                            <p:stCondLst>
                              <p:cond delay="1500"/>
                            </p:stCondLst>
                            <p:childTnLst>
                              <p:par>
                                <p:cTn id="18" presetID="2" presetClass="entr" presetSubtype="8" fill="hold" grpId="0" nodeType="afterEffect">
                                  <p:stCondLst>
                                    <p:cond delay="0"/>
                                  </p:stCondLst>
                                  <p:childTnLst>
                                    <p:set>
                                      <p:cBhvr>
                                        <p:cTn id="19" dur="1" fill="hold">
                                          <p:stCondLst>
                                            <p:cond delay="0"/>
                                          </p:stCondLst>
                                        </p:cTn>
                                        <p:tgtEl>
                                          <p:spTgt spid="21507">
                                            <p:txEl>
                                              <p:pRg st="2" end="2"/>
                                            </p:txEl>
                                          </p:spTgt>
                                        </p:tgtEl>
                                        <p:attrNameLst>
                                          <p:attrName>style.visibility</p:attrName>
                                        </p:attrNameLst>
                                      </p:cBhvr>
                                      <p:to>
                                        <p:strVal val="visible"/>
                                      </p:to>
                                    </p:set>
                                    <p:anim calcmode="lin" valueType="num">
                                      <p:cBhvr additive="base">
                                        <p:cTn id="20" dur="500" fill="hold"/>
                                        <p:tgtEl>
                                          <p:spTgt spid="21507">
                                            <p:txEl>
                                              <p:pRg st="2" end="2"/>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21507">
                                            <p:txEl>
                                              <p:pRg st="2" end="2"/>
                                            </p:txEl>
                                          </p:spTgt>
                                        </p:tgtEl>
                                        <p:attrNameLst>
                                          <p:attrName>ppt_y</p:attrName>
                                        </p:attrNameLst>
                                      </p:cBhvr>
                                      <p:tavLst>
                                        <p:tav tm="0">
                                          <p:val>
                                            <p:strVal val="#ppt_y"/>
                                          </p:val>
                                        </p:tav>
                                        <p:tav tm="100000">
                                          <p:val>
                                            <p:strVal val="#ppt_y"/>
                                          </p:val>
                                        </p:tav>
                                      </p:tavLst>
                                    </p:anim>
                                  </p:childTnLst>
                                </p:cTn>
                              </p:par>
                            </p:childTnLst>
                          </p:cTn>
                        </p:par>
                        <p:par>
                          <p:cTn id="22" fill="hold">
                            <p:stCondLst>
                              <p:cond delay="2000"/>
                            </p:stCondLst>
                            <p:childTnLst>
                              <p:par>
                                <p:cTn id="23" presetID="2" presetClass="entr" presetSubtype="8" fill="hold" grpId="0" nodeType="after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ppt_y"/>
                                          </p:val>
                                        </p:tav>
                                        <p:tav tm="100000">
                                          <p:val>
                                            <p:strVal val="#ppt_y"/>
                                          </p:val>
                                        </p:tav>
                                      </p:tavLst>
                                    </p:anim>
                                  </p:childTnLst>
                                </p:cTn>
                              </p:par>
                            </p:childTnLst>
                          </p:cTn>
                        </p:par>
                        <p:par>
                          <p:cTn id="27" fill="hold">
                            <p:stCondLst>
                              <p:cond delay="2500"/>
                            </p:stCondLst>
                            <p:childTnLst>
                              <p:par>
                                <p:cTn id="28" presetID="2" presetClass="entr" presetSubtype="8" fill="hold" grpId="0" nodeType="afterEffect">
                                  <p:stCondLst>
                                    <p:cond delay="0"/>
                                  </p:stCondLst>
                                  <p:childTnLst>
                                    <p:set>
                                      <p:cBhvr>
                                        <p:cTn id="29" dur="1" fill="hold">
                                          <p:stCondLst>
                                            <p:cond delay="0"/>
                                          </p:stCondLst>
                                        </p:cTn>
                                        <p:tgtEl>
                                          <p:spTgt spid="21507">
                                            <p:txEl>
                                              <p:pRg st="4" end="4"/>
                                            </p:txEl>
                                          </p:spTgt>
                                        </p:tgtEl>
                                        <p:attrNameLst>
                                          <p:attrName>style.visibility</p:attrName>
                                        </p:attrNameLst>
                                      </p:cBhvr>
                                      <p:to>
                                        <p:strVal val="visible"/>
                                      </p:to>
                                    </p:set>
                                    <p:anim calcmode="lin" valueType="num">
                                      <p:cBhvr additive="base">
                                        <p:cTn id="30" dur="500" fill="hold"/>
                                        <p:tgtEl>
                                          <p:spTgt spid="21507">
                                            <p:txEl>
                                              <p:pRg st="4" end="4"/>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1507">
                                            <p:txEl>
                                              <p:pRg st="4" end="4"/>
                                            </p:txEl>
                                          </p:spTgt>
                                        </p:tgtEl>
                                        <p:attrNameLst>
                                          <p:attrName>ppt_y</p:attrName>
                                        </p:attrNameLst>
                                      </p:cBhvr>
                                      <p:tavLst>
                                        <p:tav tm="0">
                                          <p:val>
                                            <p:strVal val="#ppt_y"/>
                                          </p:val>
                                        </p:tav>
                                        <p:tav tm="100000">
                                          <p:val>
                                            <p:strVal val="#ppt_y"/>
                                          </p:val>
                                        </p:tav>
                                      </p:tavLst>
                                    </p:anim>
                                  </p:childTnLst>
                                </p:cTn>
                              </p:par>
                            </p:childTnLst>
                          </p:cTn>
                        </p:par>
                        <p:par>
                          <p:cTn id="32" fill="hold">
                            <p:stCondLst>
                              <p:cond delay="3000"/>
                            </p:stCondLst>
                            <p:childTnLst>
                              <p:par>
                                <p:cTn id="33" presetID="2" presetClass="entr" presetSubtype="8" fill="hold" grpId="0" nodeType="afterEffect">
                                  <p:stCondLst>
                                    <p:cond delay="0"/>
                                  </p:stCondLst>
                                  <p:childTnLst>
                                    <p:set>
                                      <p:cBhvr>
                                        <p:cTn id="34" dur="1" fill="hold">
                                          <p:stCondLst>
                                            <p:cond delay="0"/>
                                          </p:stCondLst>
                                        </p:cTn>
                                        <p:tgtEl>
                                          <p:spTgt spid="21507">
                                            <p:txEl>
                                              <p:pRg st="5" end="5"/>
                                            </p:txEl>
                                          </p:spTgt>
                                        </p:tgtEl>
                                        <p:attrNameLst>
                                          <p:attrName>style.visibility</p:attrName>
                                        </p:attrNameLst>
                                      </p:cBhvr>
                                      <p:to>
                                        <p:strVal val="visible"/>
                                      </p:to>
                                    </p:set>
                                    <p:anim calcmode="lin" valueType="num">
                                      <p:cBhvr additive="base">
                                        <p:cTn id="35" dur="500" fill="hold"/>
                                        <p:tgtEl>
                                          <p:spTgt spid="21507">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21507">
                                            <p:txEl>
                                              <p:pRg st="5" end="5"/>
                                            </p:txEl>
                                          </p:spTgt>
                                        </p:tgtEl>
                                        <p:attrNameLst>
                                          <p:attrName>ppt_y</p:attrName>
                                        </p:attrNameLst>
                                      </p:cBhvr>
                                      <p:tavLst>
                                        <p:tav tm="0">
                                          <p:val>
                                            <p:strVal val="#ppt_y"/>
                                          </p:val>
                                        </p:tav>
                                        <p:tav tm="100000">
                                          <p:val>
                                            <p:strVal val="#ppt_y"/>
                                          </p:val>
                                        </p:tav>
                                      </p:tavLst>
                                    </p:anim>
                                  </p:childTnLst>
                                </p:cTn>
                              </p:par>
                            </p:childTnLst>
                          </p:cTn>
                        </p:par>
                        <p:par>
                          <p:cTn id="37" fill="hold">
                            <p:stCondLst>
                              <p:cond delay="3500"/>
                            </p:stCondLst>
                            <p:childTnLst>
                              <p:par>
                                <p:cTn id="38" presetID="2" presetClass="entr" presetSubtype="4" fill="hold" nodeType="afterEffect">
                                  <p:stCondLst>
                                    <p:cond delay="0"/>
                                  </p:stCondLst>
                                  <p:childTnLst>
                                    <p:set>
                                      <p:cBhvr>
                                        <p:cTn id="39" dur="1" fill="hold">
                                          <p:stCondLst>
                                            <p:cond delay="0"/>
                                          </p:stCondLst>
                                        </p:cTn>
                                        <p:tgtEl>
                                          <p:spTgt spid="21509"/>
                                        </p:tgtEl>
                                        <p:attrNameLst>
                                          <p:attrName>style.visibility</p:attrName>
                                        </p:attrNameLst>
                                      </p:cBhvr>
                                      <p:to>
                                        <p:strVal val="visible"/>
                                      </p:to>
                                    </p:set>
                                    <p:anim calcmode="lin" valueType="num">
                                      <p:cBhvr additive="base">
                                        <p:cTn id="40" dur="500" fill="hold"/>
                                        <p:tgtEl>
                                          <p:spTgt spid="21509"/>
                                        </p:tgtEl>
                                        <p:attrNameLst>
                                          <p:attrName>ppt_x</p:attrName>
                                        </p:attrNameLst>
                                      </p:cBhvr>
                                      <p:tavLst>
                                        <p:tav tm="0">
                                          <p:val>
                                            <p:strVal val="#ppt_x"/>
                                          </p:val>
                                        </p:tav>
                                        <p:tav tm="100000">
                                          <p:val>
                                            <p:strVal val="#ppt_x"/>
                                          </p:val>
                                        </p:tav>
                                      </p:tavLst>
                                    </p:anim>
                                    <p:anim calcmode="lin" valueType="num">
                                      <p:cBhvr additive="base">
                                        <p:cTn id="41" dur="500" fill="hold"/>
                                        <p:tgtEl>
                                          <p:spTgt spid="21509"/>
                                        </p:tgtEl>
                                        <p:attrNameLst>
                                          <p:attrName>ppt_y</p:attrName>
                                        </p:attrNameLst>
                                      </p:cBhvr>
                                      <p:tavLst>
                                        <p:tav tm="0">
                                          <p:val>
                                            <p:strVal val="1+#ppt_h/2"/>
                                          </p:val>
                                        </p:tav>
                                        <p:tav tm="100000">
                                          <p:val>
                                            <p:strVal val="#ppt_y"/>
                                          </p:val>
                                        </p:tav>
                                      </p:tavLst>
                                    </p:anim>
                                  </p:childTnLst>
                                </p:cTn>
                              </p:par>
                            </p:childTnLst>
                          </p:cTn>
                        </p:par>
                        <p:par>
                          <p:cTn id="42" fill="hold">
                            <p:stCondLst>
                              <p:cond delay="4000"/>
                            </p:stCondLst>
                            <p:childTnLst>
                              <p:par>
                                <p:cTn id="43" presetID="2" presetClass="entr" presetSubtype="2" fill="hold" nodeType="afterEffect">
                                  <p:stCondLst>
                                    <p:cond delay="0"/>
                                  </p:stCondLst>
                                  <p:childTnLst>
                                    <p:set>
                                      <p:cBhvr>
                                        <p:cTn id="44" dur="1" fill="hold">
                                          <p:stCondLst>
                                            <p:cond delay="0"/>
                                          </p:stCondLst>
                                        </p:cTn>
                                        <p:tgtEl>
                                          <p:spTgt spid="21510"/>
                                        </p:tgtEl>
                                        <p:attrNameLst>
                                          <p:attrName>style.visibility</p:attrName>
                                        </p:attrNameLst>
                                      </p:cBhvr>
                                      <p:to>
                                        <p:strVal val="visible"/>
                                      </p:to>
                                    </p:set>
                                    <p:anim calcmode="lin" valueType="num">
                                      <p:cBhvr additive="base">
                                        <p:cTn id="45" dur="500" fill="hold"/>
                                        <p:tgtEl>
                                          <p:spTgt spid="21510"/>
                                        </p:tgtEl>
                                        <p:attrNameLst>
                                          <p:attrName>ppt_x</p:attrName>
                                        </p:attrNameLst>
                                      </p:cBhvr>
                                      <p:tavLst>
                                        <p:tav tm="0">
                                          <p:val>
                                            <p:strVal val="1+#ppt_w/2"/>
                                          </p:val>
                                        </p:tav>
                                        <p:tav tm="100000">
                                          <p:val>
                                            <p:strVal val="#ppt_x"/>
                                          </p:val>
                                        </p:tav>
                                      </p:tavLst>
                                    </p:anim>
                                    <p:anim calcmode="lin" valueType="num">
                                      <p:cBhvr additive="base">
                                        <p:cTn id="46" dur="500" fill="hold"/>
                                        <p:tgtEl>
                                          <p:spTgt spid="215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autoUpdateAnimBg="0"/>
      <p:bldP spid="21507" grpId="0" build="p" autoUpdateAnimBg="0" advAuto="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B4151E8D-0EE9-4166-972F-007B65268411}" type="slidenum">
              <a:rPr lang="en-US"/>
              <a:pPr>
                <a:defRPr/>
              </a:pPr>
              <a:t>41</a:t>
            </a:fld>
            <a:endParaRPr lang="en-US"/>
          </a:p>
        </p:txBody>
      </p:sp>
      <p:sp>
        <p:nvSpPr>
          <p:cNvPr id="14338" name="Rectangle 2"/>
          <p:cNvSpPr>
            <a:spLocks noGrp="1" noChangeArrowheads="1"/>
          </p:cNvSpPr>
          <p:nvPr>
            <p:ph type="title"/>
          </p:nvPr>
        </p:nvSpPr>
        <p:spPr/>
        <p:txBody>
          <a:bodyPr/>
          <a:lstStyle/>
          <a:p>
            <a:pPr eaLnBrk="1" hangingPunct="1">
              <a:defRPr/>
            </a:pPr>
            <a:r>
              <a:rPr lang="en-US" sz="3200" b="1" smtClean="0">
                <a:solidFill>
                  <a:srgbClr val="FFFF00"/>
                </a:solidFill>
              </a:rPr>
              <a:t>RESEARCH ISSUES</a:t>
            </a:r>
            <a:br>
              <a:rPr lang="en-US" sz="3200" b="1" smtClean="0">
                <a:solidFill>
                  <a:srgbClr val="FFFF00"/>
                </a:solidFill>
              </a:rPr>
            </a:br>
            <a:r>
              <a:rPr lang="en-US" sz="3200" b="1" smtClean="0">
                <a:solidFill>
                  <a:srgbClr val="FFFF00"/>
                </a:solidFill>
              </a:rPr>
              <a:t>1</a:t>
            </a:r>
            <a:br>
              <a:rPr lang="en-US" sz="3200" b="1" smtClean="0">
                <a:solidFill>
                  <a:srgbClr val="FFFF00"/>
                </a:solidFill>
              </a:rPr>
            </a:br>
            <a:r>
              <a:rPr lang="en-US" sz="3200" b="1" i="1" smtClean="0">
                <a:solidFill>
                  <a:srgbClr val="FF0000"/>
                </a:solidFill>
              </a:rPr>
              <a:t>The  rise of the  ‘Qualitative’</a:t>
            </a:r>
            <a:r>
              <a:rPr lang="en-US" sz="3200" b="1" smtClean="0"/>
              <a:t> </a:t>
            </a:r>
            <a:endParaRPr lang="en-US" smtClean="0"/>
          </a:p>
        </p:txBody>
      </p:sp>
      <p:sp>
        <p:nvSpPr>
          <p:cNvPr id="14339" name="Rectangle 3"/>
          <p:cNvSpPr>
            <a:spLocks noGrp="1" noChangeArrowheads="1"/>
          </p:cNvSpPr>
          <p:nvPr>
            <p:ph type="body" idx="1"/>
          </p:nvPr>
        </p:nvSpPr>
        <p:spPr/>
        <p:txBody>
          <a:bodyPr/>
          <a:lstStyle/>
          <a:p>
            <a:pPr eaLnBrk="1" hangingPunct="1">
              <a:defRPr/>
            </a:pPr>
            <a:r>
              <a:rPr lang="en-US" b="1" i="1" smtClean="0"/>
              <a:t>Purely statistical tools are being supplemented with more qualitative methods: quantitative methods are being augmented because they are often incapable of dealing with vital problems facing marketing and  business scholars. (Walle, 1997)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4338"/>
                                        </p:tgtEl>
                                        <p:attrNameLst>
                                          <p:attrName>style.visibility</p:attrName>
                                        </p:attrNameLst>
                                      </p:cBhvr>
                                      <p:to>
                                        <p:strVal val="visible"/>
                                      </p:to>
                                    </p:set>
                                    <p:anim calcmode="lin" valueType="num">
                                      <p:cBhvr additive="base">
                                        <p:cTn id="7" dur="500" fill="hold"/>
                                        <p:tgtEl>
                                          <p:spTgt spid="14338"/>
                                        </p:tgtEl>
                                        <p:attrNameLst>
                                          <p:attrName>ppt_x</p:attrName>
                                        </p:attrNameLst>
                                      </p:cBhvr>
                                      <p:tavLst>
                                        <p:tav tm="0">
                                          <p:val>
                                            <p:strVal val="#ppt_x"/>
                                          </p:val>
                                        </p:tav>
                                        <p:tav tm="100000">
                                          <p:val>
                                            <p:strVal val="#ppt_x"/>
                                          </p:val>
                                        </p:tav>
                                      </p:tavLst>
                                    </p:anim>
                                    <p:anim calcmode="lin" valueType="num">
                                      <p:cBhvr additive="base">
                                        <p:cTn id="8" dur="500" fill="hold"/>
                                        <p:tgtEl>
                                          <p:spTgt spid="14338"/>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4339">
                                            <p:txEl>
                                              <p:pRg st="0" end="0"/>
                                            </p:txEl>
                                          </p:spTgt>
                                        </p:tgtEl>
                                        <p:attrNameLst>
                                          <p:attrName>style.visibility</p:attrName>
                                        </p:attrNameLst>
                                      </p:cBhvr>
                                      <p:to>
                                        <p:strVal val="visible"/>
                                      </p:to>
                                    </p:set>
                                    <p:anim calcmode="lin" valueType="num">
                                      <p:cBhvr>
                                        <p:cTn id="12" dur="500" fill="hold"/>
                                        <p:tgtEl>
                                          <p:spTgt spid="14339">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14339">
                                            <p:txEl>
                                              <p:pRg st="0" end="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autoUpdateAnimBg="0"/>
      <p:bldP spid="14339" grpId="0" build="p" autoUpdateAnimBg="0" advAuto="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52FAE52D-C3FF-4791-90E6-DA89A725FD09}" type="slidenum">
              <a:rPr lang="en-US"/>
              <a:pPr>
                <a:defRPr/>
              </a:pPr>
              <a:t>42</a:t>
            </a:fld>
            <a:endParaRPr lang="en-US"/>
          </a:p>
        </p:txBody>
      </p:sp>
      <p:sp>
        <p:nvSpPr>
          <p:cNvPr id="29698" name="Rectangle 2"/>
          <p:cNvSpPr>
            <a:spLocks noGrp="1" noChangeArrowheads="1"/>
          </p:cNvSpPr>
          <p:nvPr>
            <p:ph type="title"/>
          </p:nvPr>
        </p:nvSpPr>
        <p:spPr/>
        <p:txBody>
          <a:bodyPr/>
          <a:lstStyle/>
          <a:p>
            <a:pPr eaLnBrk="1" hangingPunct="1">
              <a:defRPr/>
            </a:pPr>
            <a:r>
              <a:rPr lang="en-US" sz="3200" b="1" smtClean="0">
                <a:solidFill>
                  <a:srgbClr val="FFFF00"/>
                </a:solidFill>
              </a:rPr>
              <a:t>RESEARCH ISSUES</a:t>
            </a:r>
            <a:br>
              <a:rPr lang="en-US" sz="3200" b="1" smtClean="0">
                <a:solidFill>
                  <a:srgbClr val="FFFF00"/>
                </a:solidFill>
              </a:rPr>
            </a:br>
            <a:r>
              <a:rPr lang="en-US" sz="3200" b="1" smtClean="0">
                <a:solidFill>
                  <a:srgbClr val="FFFF00"/>
                </a:solidFill>
              </a:rPr>
              <a:t>2</a:t>
            </a:r>
            <a:br>
              <a:rPr lang="en-US" sz="3200" b="1" smtClean="0">
                <a:solidFill>
                  <a:srgbClr val="FFFF00"/>
                </a:solidFill>
              </a:rPr>
            </a:br>
            <a:r>
              <a:rPr lang="en-US" sz="3200" b="1" i="1" smtClean="0">
                <a:solidFill>
                  <a:srgbClr val="FF0000"/>
                </a:solidFill>
              </a:rPr>
              <a:t>Joint methods-Triangulation</a:t>
            </a:r>
            <a:endParaRPr lang="en-US" sz="3200" i="1" smtClean="0">
              <a:solidFill>
                <a:srgbClr val="FF0000"/>
              </a:solidFill>
            </a:endParaRPr>
          </a:p>
        </p:txBody>
      </p:sp>
      <p:sp>
        <p:nvSpPr>
          <p:cNvPr id="29699" name="Rectangle 3"/>
          <p:cNvSpPr>
            <a:spLocks noGrp="1" noChangeArrowheads="1"/>
          </p:cNvSpPr>
          <p:nvPr>
            <p:ph type="body" idx="1"/>
          </p:nvPr>
        </p:nvSpPr>
        <p:spPr/>
        <p:txBody>
          <a:bodyPr/>
          <a:lstStyle/>
          <a:p>
            <a:pPr eaLnBrk="1" hangingPunct="1">
              <a:defRPr/>
            </a:pPr>
            <a:r>
              <a:rPr lang="en-US" b="1" i="1" smtClean="0"/>
              <a:t>Logic of triangulation- the findings from one type of study can be checked against the findings deriving from the other type. For example the results of a qualitative investigation might be checked against a quantitative study. The aim is generally to enhance the validity of findings. (Byman &amp; Punch 1998)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9698"/>
                                        </p:tgtEl>
                                        <p:attrNameLst>
                                          <p:attrName>style.visibility</p:attrName>
                                        </p:attrNameLst>
                                      </p:cBhvr>
                                      <p:to>
                                        <p:strVal val="visible"/>
                                      </p:to>
                                    </p:set>
                                    <p:anim calcmode="lin" valueType="num">
                                      <p:cBhvr additive="base">
                                        <p:cTn id="7" dur="500" fill="hold"/>
                                        <p:tgtEl>
                                          <p:spTgt spid="29698"/>
                                        </p:tgtEl>
                                        <p:attrNameLst>
                                          <p:attrName>ppt_x</p:attrName>
                                        </p:attrNameLst>
                                      </p:cBhvr>
                                      <p:tavLst>
                                        <p:tav tm="0">
                                          <p:val>
                                            <p:strVal val="#ppt_x"/>
                                          </p:val>
                                        </p:tav>
                                        <p:tav tm="100000">
                                          <p:val>
                                            <p:strVal val="#ppt_x"/>
                                          </p:val>
                                        </p:tav>
                                      </p:tavLst>
                                    </p:anim>
                                    <p:anim calcmode="lin" valueType="num">
                                      <p:cBhvr additive="base">
                                        <p:cTn id="8" dur="500" fill="hold"/>
                                        <p:tgtEl>
                                          <p:spTgt spid="29698"/>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29699">
                                            <p:txEl>
                                              <p:pRg st="0" end="0"/>
                                            </p:txEl>
                                          </p:spTgt>
                                        </p:tgtEl>
                                        <p:attrNameLst>
                                          <p:attrName>style.visibility</p:attrName>
                                        </p:attrNameLst>
                                      </p:cBhvr>
                                      <p:to>
                                        <p:strVal val="visible"/>
                                      </p:to>
                                    </p:set>
                                    <p:anim calcmode="lin" valueType="num">
                                      <p:cBhvr>
                                        <p:cTn id="12" dur="500" fill="hold"/>
                                        <p:tgtEl>
                                          <p:spTgt spid="29699">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29699">
                                            <p:txEl>
                                              <p:pRg st="0" end="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autoUpdateAnimBg="0"/>
      <p:bldP spid="29699" grpId="0" build="p" autoUpdateAnimBg="0" advAuto="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D5929557-25A3-498E-988D-9081AE792D40}" type="slidenum">
              <a:rPr lang="en-US"/>
              <a:pPr>
                <a:defRPr/>
              </a:pPr>
              <a:t>43</a:t>
            </a:fld>
            <a:endParaRPr lang="en-US"/>
          </a:p>
        </p:txBody>
      </p:sp>
      <p:sp>
        <p:nvSpPr>
          <p:cNvPr id="55298" name="Rectangle 2"/>
          <p:cNvSpPr>
            <a:spLocks noGrp="1" noChangeArrowheads="1"/>
          </p:cNvSpPr>
          <p:nvPr>
            <p:ph type="title"/>
          </p:nvPr>
        </p:nvSpPr>
        <p:spPr/>
        <p:txBody>
          <a:bodyPr/>
          <a:lstStyle/>
          <a:p>
            <a:pPr eaLnBrk="1" hangingPunct="1">
              <a:defRPr/>
            </a:pPr>
            <a:r>
              <a:rPr lang="en-US" sz="3200" b="1" smtClean="0">
                <a:solidFill>
                  <a:srgbClr val="FFFF00"/>
                </a:solidFill>
              </a:rPr>
              <a:t>RESEARCH ISSUES</a:t>
            </a:r>
            <a:br>
              <a:rPr lang="en-US" sz="3200" b="1" smtClean="0">
                <a:solidFill>
                  <a:srgbClr val="FFFF00"/>
                </a:solidFill>
              </a:rPr>
            </a:br>
            <a:r>
              <a:rPr lang="en-US" sz="3200" b="1" smtClean="0">
                <a:solidFill>
                  <a:srgbClr val="FFFF00"/>
                </a:solidFill>
              </a:rPr>
              <a:t>3</a:t>
            </a:r>
            <a:r>
              <a:rPr lang="en-US" sz="3200" b="1" smtClean="0"/>
              <a:t/>
            </a:r>
            <a:br>
              <a:rPr lang="en-US" sz="3200" b="1" smtClean="0"/>
            </a:br>
            <a:r>
              <a:rPr lang="en-US" sz="3200" b="1" i="1" smtClean="0">
                <a:solidFill>
                  <a:srgbClr val="FFFF00"/>
                </a:solidFill>
              </a:rPr>
              <a:t>Joint methods-Triangulation</a:t>
            </a:r>
            <a:endParaRPr lang="en-US" sz="3200" i="1" smtClean="0">
              <a:solidFill>
                <a:srgbClr val="FFFF00"/>
              </a:solidFill>
            </a:endParaRPr>
          </a:p>
        </p:txBody>
      </p:sp>
      <p:sp>
        <p:nvSpPr>
          <p:cNvPr id="55299" name="Rectangle 3"/>
          <p:cNvSpPr>
            <a:spLocks noGrp="1" noChangeArrowheads="1"/>
          </p:cNvSpPr>
          <p:nvPr>
            <p:ph type="body" idx="1"/>
          </p:nvPr>
        </p:nvSpPr>
        <p:spPr/>
        <p:txBody>
          <a:bodyPr/>
          <a:lstStyle/>
          <a:p>
            <a:pPr eaLnBrk="1" hangingPunct="1">
              <a:defRPr/>
            </a:pPr>
            <a:r>
              <a:rPr lang="en-US" b="1" i="1" smtClean="0"/>
              <a:t>Researchers should think beyond the myopic quantitative-qualitative divide when it comes to devising a suitable methodology for their research and perhaps select methods that combination  the two in order to best satisfy the needs of specific research projects. (Finn, M et al 2000:9)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55298"/>
                                        </p:tgtEl>
                                        <p:attrNameLst>
                                          <p:attrName>style.visibility</p:attrName>
                                        </p:attrNameLst>
                                      </p:cBhvr>
                                      <p:to>
                                        <p:strVal val="visible"/>
                                      </p:to>
                                    </p:set>
                                    <p:anim calcmode="lin" valueType="num">
                                      <p:cBhvr additive="base">
                                        <p:cTn id="7" dur="500" fill="hold"/>
                                        <p:tgtEl>
                                          <p:spTgt spid="55298"/>
                                        </p:tgtEl>
                                        <p:attrNameLst>
                                          <p:attrName>ppt_x</p:attrName>
                                        </p:attrNameLst>
                                      </p:cBhvr>
                                      <p:tavLst>
                                        <p:tav tm="0">
                                          <p:val>
                                            <p:strVal val="#ppt_x"/>
                                          </p:val>
                                        </p:tav>
                                        <p:tav tm="100000">
                                          <p:val>
                                            <p:strVal val="#ppt_x"/>
                                          </p:val>
                                        </p:tav>
                                      </p:tavLst>
                                    </p:anim>
                                    <p:anim calcmode="lin" valueType="num">
                                      <p:cBhvr additive="base">
                                        <p:cTn id="8" dur="500" fill="hold"/>
                                        <p:tgtEl>
                                          <p:spTgt spid="55298"/>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55299">
                                            <p:txEl>
                                              <p:pRg st="0" end="0"/>
                                            </p:txEl>
                                          </p:spTgt>
                                        </p:tgtEl>
                                        <p:attrNameLst>
                                          <p:attrName>style.visibility</p:attrName>
                                        </p:attrNameLst>
                                      </p:cBhvr>
                                      <p:to>
                                        <p:strVal val="visible"/>
                                      </p:to>
                                    </p:set>
                                    <p:anim calcmode="lin" valueType="num">
                                      <p:cBhvr>
                                        <p:cTn id="12" dur="500" fill="hold"/>
                                        <p:tgtEl>
                                          <p:spTgt spid="55299">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55299">
                                            <p:txEl>
                                              <p:pRg st="0" end="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autoUpdateAnimBg="0"/>
      <p:bldP spid="55299" grpId="0" build="p" autoUpdateAnimBg="0" advAuto="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54EBC9D3-BA4B-4B72-96F8-641C310A4F51}" type="slidenum">
              <a:rPr lang="en-US"/>
              <a:pPr>
                <a:defRPr/>
              </a:pPr>
              <a:t>44</a:t>
            </a:fld>
            <a:endParaRPr lang="en-US"/>
          </a:p>
        </p:txBody>
      </p:sp>
      <p:sp>
        <p:nvSpPr>
          <p:cNvPr id="66562" name="Rectangle 2"/>
          <p:cNvSpPr>
            <a:spLocks noGrp="1" noChangeArrowheads="1"/>
          </p:cNvSpPr>
          <p:nvPr>
            <p:ph type="title"/>
          </p:nvPr>
        </p:nvSpPr>
        <p:spPr/>
        <p:txBody>
          <a:bodyPr/>
          <a:lstStyle/>
          <a:p>
            <a:pPr eaLnBrk="1" hangingPunct="1">
              <a:defRPr/>
            </a:pPr>
            <a:r>
              <a:rPr lang="en-GB" smtClean="0"/>
              <a:t>TRIANGULATION</a:t>
            </a:r>
          </a:p>
        </p:txBody>
      </p:sp>
      <p:sp>
        <p:nvSpPr>
          <p:cNvPr id="66563" name="Rectangle 3"/>
          <p:cNvSpPr>
            <a:spLocks noGrp="1" noChangeArrowheads="1"/>
          </p:cNvSpPr>
          <p:nvPr>
            <p:ph type="body" idx="1"/>
          </p:nvPr>
        </p:nvSpPr>
        <p:spPr/>
        <p:txBody>
          <a:bodyPr/>
          <a:lstStyle/>
          <a:p>
            <a:pPr eaLnBrk="1" hangingPunct="1">
              <a:defRPr/>
            </a:pPr>
            <a:r>
              <a:rPr lang="en-GB" sz="2400" b="1" u="sng" smtClean="0">
                <a:solidFill>
                  <a:srgbClr val="FFFF00"/>
                </a:solidFill>
              </a:rPr>
              <a:t>Data triangulation</a:t>
            </a:r>
            <a:r>
              <a:rPr lang="en-GB" sz="2400" smtClean="0"/>
              <a:t> data is collected at different times from different sources</a:t>
            </a:r>
          </a:p>
          <a:p>
            <a:pPr eaLnBrk="1" hangingPunct="1">
              <a:defRPr/>
            </a:pPr>
            <a:r>
              <a:rPr lang="en-GB" sz="2400" b="1" u="sng" smtClean="0">
                <a:solidFill>
                  <a:srgbClr val="FFFF00"/>
                </a:solidFill>
              </a:rPr>
              <a:t>Investigator triangulation</a:t>
            </a:r>
            <a:r>
              <a:rPr lang="en-GB" sz="2400" smtClean="0"/>
              <a:t> different researchers independently collect data on the same phenomena and compare results</a:t>
            </a:r>
          </a:p>
          <a:p>
            <a:pPr eaLnBrk="1" hangingPunct="1">
              <a:defRPr/>
            </a:pPr>
            <a:r>
              <a:rPr lang="en-GB" sz="2400" b="1" u="sng" smtClean="0">
                <a:solidFill>
                  <a:srgbClr val="FFFF00"/>
                </a:solidFill>
              </a:rPr>
              <a:t>Methodological triangulation</a:t>
            </a:r>
            <a:r>
              <a:rPr lang="en-GB" sz="2400" smtClean="0"/>
              <a:t> where both quantitative and qualitative methods of data collection are used</a:t>
            </a:r>
          </a:p>
          <a:p>
            <a:pPr eaLnBrk="1" hangingPunct="1">
              <a:defRPr/>
            </a:pPr>
            <a:r>
              <a:rPr lang="en-GB" sz="2400" b="1" u="sng" smtClean="0">
                <a:solidFill>
                  <a:srgbClr val="FFFF00"/>
                </a:solidFill>
              </a:rPr>
              <a:t>Triangulation of theories</a:t>
            </a:r>
            <a:r>
              <a:rPr lang="en-GB" sz="2400" smtClean="0"/>
              <a:t> where a theory is taken from on discipline ie marketing and used to explain phenomenon in another discipline ie accounting</a:t>
            </a:r>
          </a:p>
          <a:p>
            <a:pPr eaLnBrk="1" hangingPunct="1">
              <a:defRPr/>
            </a:pPr>
            <a:endParaRPr lang="en-GB" sz="2800" smtClean="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45F46313-EDF3-44FA-9F04-F6AF9E3B1D7F}" type="slidenum">
              <a:rPr lang="en-US"/>
              <a:pPr>
                <a:defRPr/>
              </a:pPr>
              <a:t>45</a:t>
            </a:fld>
            <a:endParaRPr lang="en-US"/>
          </a:p>
        </p:txBody>
      </p:sp>
      <p:sp>
        <p:nvSpPr>
          <p:cNvPr id="74754" name="Rectangle 2"/>
          <p:cNvSpPr>
            <a:spLocks noGrp="1" noChangeArrowheads="1"/>
          </p:cNvSpPr>
          <p:nvPr>
            <p:ph type="title"/>
          </p:nvPr>
        </p:nvSpPr>
        <p:spPr/>
        <p:txBody>
          <a:bodyPr/>
          <a:lstStyle/>
          <a:p>
            <a:pPr eaLnBrk="1" hangingPunct="1">
              <a:defRPr/>
            </a:pPr>
            <a:r>
              <a:rPr lang="en-GB" smtClean="0"/>
              <a:t>References</a:t>
            </a:r>
            <a:endParaRPr lang="en-US" smtClean="0"/>
          </a:p>
        </p:txBody>
      </p:sp>
      <p:sp>
        <p:nvSpPr>
          <p:cNvPr id="74755" name="Rectangle 3"/>
          <p:cNvSpPr>
            <a:spLocks noGrp="1" noChangeArrowheads="1"/>
          </p:cNvSpPr>
          <p:nvPr>
            <p:ph type="body" idx="1"/>
          </p:nvPr>
        </p:nvSpPr>
        <p:spPr/>
        <p:txBody>
          <a:bodyPr/>
          <a:lstStyle/>
          <a:p>
            <a:pPr eaLnBrk="1" hangingPunct="1">
              <a:lnSpc>
                <a:spcPct val="80000"/>
              </a:lnSpc>
              <a:defRPr/>
            </a:pPr>
            <a:r>
              <a:rPr lang="en-GB" sz="1600" smtClean="0"/>
              <a:t>Denscombe M (2003) The good research guide 2</a:t>
            </a:r>
            <a:r>
              <a:rPr lang="en-GB" sz="1600" baseline="30000" smtClean="0"/>
              <a:t>nd</a:t>
            </a:r>
            <a:r>
              <a:rPr lang="en-GB" sz="1600" smtClean="0"/>
              <a:t> ed, Bell &amp; Bain UK</a:t>
            </a:r>
          </a:p>
          <a:p>
            <a:pPr eaLnBrk="1" hangingPunct="1">
              <a:lnSpc>
                <a:spcPct val="80000"/>
              </a:lnSpc>
              <a:defRPr/>
            </a:pPr>
            <a:r>
              <a:rPr lang="en-GB" sz="1600" smtClean="0"/>
              <a:t>Hussey J and Hussey R (1997) Business Research for undergraduate and post graduate students, Palgrave New York</a:t>
            </a:r>
          </a:p>
          <a:p>
            <a:pPr eaLnBrk="1" hangingPunct="1">
              <a:lnSpc>
                <a:spcPct val="80000"/>
              </a:lnSpc>
              <a:defRPr/>
            </a:pPr>
            <a:r>
              <a:rPr lang="en-GB" sz="1600" smtClean="0"/>
              <a:t>Collis J and Hussey R (2003) Business Research a practical guide for undergraduates and postgraduate students, Palgrave New York</a:t>
            </a:r>
          </a:p>
          <a:p>
            <a:pPr eaLnBrk="1" hangingPunct="1">
              <a:lnSpc>
                <a:spcPct val="80000"/>
              </a:lnSpc>
              <a:defRPr/>
            </a:pPr>
            <a:r>
              <a:rPr lang="en-GB" sz="1600" smtClean="0"/>
              <a:t>Finn M (2000) Tourism and Leisure Research Methods: Data Collection analysis and interpretation, Longman UK</a:t>
            </a:r>
          </a:p>
          <a:p>
            <a:pPr eaLnBrk="1" hangingPunct="1">
              <a:lnSpc>
                <a:spcPct val="80000"/>
              </a:lnSpc>
              <a:defRPr/>
            </a:pPr>
            <a:r>
              <a:rPr lang="en-GB" sz="1600" smtClean="0"/>
              <a:t>Marshall P (1997) Research Methods: How to design and conduct a successful project, Plymouth UK</a:t>
            </a:r>
          </a:p>
          <a:p>
            <a:pPr eaLnBrk="1" hangingPunct="1">
              <a:lnSpc>
                <a:spcPct val="80000"/>
              </a:lnSpc>
              <a:defRPr/>
            </a:pPr>
            <a:r>
              <a:rPr lang="en-GB" sz="1600" smtClean="0"/>
              <a:t>Miles BM Huberman AM (1994) An expanded sourcebook: Qualitative data analysis 2</a:t>
            </a:r>
            <a:r>
              <a:rPr lang="en-GB" sz="1600" baseline="30000" smtClean="0"/>
              <a:t>nd</a:t>
            </a:r>
            <a:r>
              <a:rPr lang="en-GB" sz="1600" smtClean="0"/>
              <a:t> ed, Sage, UK</a:t>
            </a:r>
          </a:p>
          <a:p>
            <a:pPr eaLnBrk="1" hangingPunct="1">
              <a:lnSpc>
                <a:spcPct val="80000"/>
              </a:lnSpc>
              <a:defRPr/>
            </a:pPr>
            <a:r>
              <a:rPr lang="en-GB" sz="1600" smtClean="0"/>
              <a:t>Punch KF (1998) Introduction to social research : Quantitative and qualitative approaches, Sage UK</a:t>
            </a:r>
          </a:p>
          <a:p>
            <a:pPr eaLnBrk="1" hangingPunct="1">
              <a:lnSpc>
                <a:spcPct val="80000"/>
              </a:lnSpc>
              <a:defRPr/>
            </a:pPr>
            <a:r>
              <a:rPr lang="en-GB" sz="1600" smtClean="0"/>
              <a:t>Punch KF (2000) Developing effective research proposals, Sage UK</a:t>
            </a:r>
          </a:p>
          <a:p>
            <a:pPr eaLnBrk="1" hangingPunct="1">
              <a:lnSpc>
                <a:spcPct val="80000"/>
              </a:lnSpc>
              <a:defRPr/>
            </a:pPr>
            <a:r>
              <a:rPr lang="en-GB" sz="1600" smtClean="0"/>
              <a:t>Scarrot M (1999) Sport Leisure and Tourism information sources, Butterworth UK</a:t>
            </a:r>
          </a:p>
          <a:p>
            <a:pPr eaLnBrk="1" hangingPunct="1">
              <a:lnSpc>
                <a:spcPct val="80000"/>
              </a:lnSpc>
              <a:defRPr/>
            </a:pPr>
            <a:r>
              <a:rPr lang="en-GB" sz="1600" smtClean="0"/>
              <a:t>Robson C (2003) Real World Research a source for social scientists and practical researchers, 2</a:t>
            </a:r>
            <a:r>
              <a:rPr lang="en-GB" sz="1600" baseline="30000" smtClean="0"/>
              <a:t>nd</a:t>
            </a:r>
            <a:r>
              <a:rPr lang="en-GB" sz="1600" smtClean="0"/>
              <a:t> ed Blackwell UK</a:t>
            </a:r>
          </a:p>
          <a:p>
            <a:pPr eaLnBrk="1" hangingPunct="1">
              <a:lnSpc>
                <a:spcPct val="80000"/>
              </a:lnSpc>
              <a:defRPr/>
            </a:pPr>
            <a:r>
              <a:rPr lang="en-GB" sz="1600" smtClean="0"/>
              <a:t>Veal AJ (1997) Research Methods a practical guide 2</a:t>
            </a:r>
            <a:r>
              <a:rPr lang="en-GB" sz="1600" baseline="30000" smtClean="0"/>
              <a:t>nd</a:t>
            </a:r>
            <a:r>
              <a:rPr lang="en-GB" sz="1600" smtClean="0"/>
              <a:t> ed, Pitman ILAM UK </a:t>
            </a:r>
            <a:endParaRPr lang="en-US" sz="1600" smtClean="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70"/>
          <p:cNvSpPr>
            <a:spLocks noGrp="1" noChangeArrowheads="1"/>
          </p:cNvSpPr>
          <p:nvPr>
            <p:ph type="sldNum" sz="quarter" idx="12"/>
          </p:nvPr>
        </p:nvSpPr>
        <p:spPr/>
        <p:txBody>
          <a:bodyPr/>
          <a:lstStyle/>
          <a:p>
            <a:pPr>
              <a:defRPr/>
            </a:pPr>
            <a:fld id="{1806432C-629E-45E0-B83C-95B8303EB345}" type="slidenum">
              <a:rPr lang="en-US"/>
              <a:pPr>
                <a:defRPr/>
              </a:pPr>
              <a:t>46</a:t>
            </a:fld>
            <a:endParaRPr lang="en-US"/>
          </a:p>
        </p:txBody>
      </p:sp>
      <p:sp>
        <p:nvSpPr>
          <p:cNvPr id="32770" name="Rectangle 2"/>
          <p:cNvSpPr>
            <a:spLocks noGrp="1" noChangeArrowheads="1"/>
          </p:cNvSpPr>
          <p:nvPr>
            <p:ph type="ctrTitle"/>
          </p:nvPr>
        </p:nvSpPr>
        <p:spPr>
          <a:xfrm>
            <a:off x="990600" y="609600"/>
            <a:ext cx="7772400" cy="1447800"/>
          </a:xfrm>
        </p:spPr>
        <p:txBody>
          <a:bodyPr/>
          <a:lstStyle/>
          <a:p>
            <a:pPr eaLnBrk="1" hangingPunct="1">
              <a:defRPr/>
            </a:pPr>
            <a:r>
              <a:rPr lang="en-US" smtClean="0"/>
              <a:t>If all else fails</a:t>
            </a:r>
          </a:p>
        </p:txBody>
      </p:sp>
      <p:graphicFrame>
        <p:nvGraphicFramePr>
          <p:cNvPr id="32772" name="Object 4"/>
          <p:cNvGraphicFramePr>
            <a:graphicFrameLocks noChangeAspect="1"/>
          </p:cNvGraphicFramePr>
          <p:nvPr>
            <p:ph type="subTitle" idx="1"/>
          </p:nvPr>
        </p:nvGraphicFramePr>
        <p:xfrm>
          <a:off x="2819400" y="2438400"/>
          <a:ext cx="3857625" cy="3035300"/>
        </p:xfrm>
        <a:graphic>
          <a:graphicData uri="http://schemas.openxmlformats.org/presentationml/2006/ole">
            <p:oleObj spid="_x0000_s10242" name="Clip" r:id="rId3" imgW="4000320" imgH="3147480" progId="MS_ClipArt_Gallery.2">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grpId="0" nodeType="afterEffect">
                                  <p:stCondLst>
                                    <p:cond delay="0"/>
                                  </p:stCondLst>
                                  <p:childTnLst>
                                    <p:set>
                                      <p:cBhvr>
                                        <p:cTn id="6" dur="1" fill="hold">
                                          <p:stCondLst>
                                            <p:cond delay="0"/>
                                          </p:stCondLst>
                                        </p:cTn>
                                        <p:tgtEl>
                                          <p:spTgt spid="32770"/>
                                        </p:tgtEl>
                                        <p:attrNameLst>
                                          <p:attrName>style.visibility</p:attrName>
                                        </p:attrNameLst>
                                      </p:cBhvr>
                                      <p:to>
                                        <p:strVal val="visible"/>
                                      </p:to>
                                    </p:set>
                                    <p:anim calcmode="lin" valueType="num">
                                      <p:cBhvr additive="base">
                                        <p:cTn id="7" dur="500" fill="hold"/>
                                        <p:tgtEl>
                                          <p:spTgt spid="32770"/>
                                        </p:tgtEl>
                                        <p:attrNameLst>
                                          <p:attrName>ppt_x</p:attrName>
                                        </p:attrNameLst>
                                      </p:cBhvr>
                                      <p:tavLst>
                                        <p:tav tm="0">
                                          <p:val>
                                            <p:strVal val="1+#ppt_w/2"/>
                                          </p:val>
                                        </p:tav>
                                        <p:tav tm="100000">
                                          <p:val>
                                            <p:strVal val="#ppt_x"/>
                                          </p:val>
                                        </p:tav>
                                      </p:tavLst>
                                    </p:anim>
                                    <p:anim calcmode="lin" valueType="num">
                                      <p:cBhvr additive="base">
                                        <p:cTn id="8" dur="500" fill="hold"/>
                                        <p:tgtEl>
                                          <p:spTgt spid="3277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32772"/>
                                        </p:tgtEl>
                                        <p:attrNameLst>
                                          <p:attrName>style.visibility</p:attrName>
                                        </p:attrNameLst>
                                      </p:cBhvr>
                                      <p:to>
                                        <p:strVal val="visible"/>
                                      </p:to>
                                    </p:set>
                                    <p:animEffect transition="in" filter="blinds(horizontal)">
                                      <p:cBhvr>
                                        <p:cTn id="13" dur="500"/>
                                        <p:tgtEl>
                                          <p:spTgt spid="327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autoUpdateAnimBg="0"/>
    </p:bldLst>
  </p:timing>
</p:sld>
</file>

<file path=ppt/theme/theme1.xml><?xml version="1.0" encoding="utf-8"?>
<a:theme xmlns:a="http://schemas.openxmlformats.org/drawingml/2006/main" name="Ripple">
  <a:themeElements>
    <a:clrScheme name="Ripple 3">
      <a:dk1>
        <a:srgbClr val="008AE8"/>
      </a:dk1>
      <a:lt1>
        <a:srgbClr val="FFFFFF"/>
      </a:lt1>
      <a:dk2>
        <a:srgbClr val="0068AE"/>
      </a:dk2>
      <a:lt2>
        <a:srgbClr val="CCECFF"/>
      </a:lt2>
      <a:accent1>
        <a:srgbClr val="009999"/>
      </a:accent1>
      <a:accent2>
        <a:srgbClr val="0088E4"/>
      </a:accent2>
      <a:accent3>
        <a:srgbClr val="AAB9D3"/>
      </a:accent3>
      <a:accent4>
        <a:srgbClr val="DADADA"/>
      </a:accent4>
      <a:accent5>
        <a:srgbClr val="AACACA"/>
      </a:accent5>
      <a:accent6>
        <a:srgbClr val="007BCF"/>
      </a:accent6>
      <a:hlink>
        <a:srgbClr val="99FF99"/>
      </a:hlink>
      <a:folHlink>
        <a:srgbClr val="AFE1FF"/>
      </a:folHlink>
    </a:clrScheme>
    <a:fontScheme name="Rippl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Ripple 1">
        <a:dk1>
          <a:srgbClr val="2B2B85"/>
        </a:dk1>
        <a:lt1>
          <a:srgbClr val="FFFFFF"/>
        </a:lt1>
        <a:dk2>
          <a:srgbClr val="00254A"/>
        </a:dk2>
        <a:lt2>
          <a:srgbClr val="C0C0C0"/>
        </a:lt2>
        <a:accent1>
          <a:srgbClr val="0099FF"/>
        </a:accent1>
        <a:accent2>
          <a:srgbClr val="006699"/>
        </a:accent2>
        <a:accent3>
          <a:srgbClr val="AAACB1"/>
        </a:accent3>
        <a:accent4>
          <a:srgbClr val="DADADA"/>
        </a:accent4>
        <a:accent5>
          <a:srgbClr val="AACAFF"/>
        </a:accent5>
        <a:accent6>
          <a:srgbClr val="005C8A"/>
        </a:accent6>
        <a:hlink>
          <a:srgbClr val="99CCFF"/>
        </a:hlink>
        <a:folHlink>
          <a:srgbClr val="8F8FB5"/>
        </a:folHlink>
      </a:clrScheme>
      <a:clrMap bg1="dk2" tx1="lt1" bg2="dk1" tx2="lt2" accent1="accent1" accent2="accent2" accent3="accent3" accent4="accent4" accent5="accent5" accent6="accent6" hlink="hlink" folHlink="folHlink"/>
    </a:extraClrScheme>
    <a:extraClrScheme>
      <a:clrScheme name="Ripple 2">
        <a:dk1>
          <a:srgbClr val="3B4B5D"/>
        </a:dk1>
        <a:lt1>
          <a:srgbClr val="FFFFFF"/>
        </a:lt1>
        <a:dk2>
          <a:srgbClr val="466886"/>
        </a:dk2>
        <a:lt2>
          <a:srgbClr val="CCECFF"/>
        </a:lt2>
        <a:accent1>
          <a:srgbClr val="6D9D97"/>
        </a:accent1>
        <a:accent2>
          <a:srgbClr val="53718C"/>
        </a:accent2>
        <a:accent3>
          <a:srgbClr val="B0B9C3"/>
        </a:accent3>
        <a:accent4>
          <a:srgbClr val="DADADA"/>
        </a:accent4>
        <a:accent5>
          <a:srgbClr val="BACCC9"/>
        </a:accent5>
        <a:accent6>
          <a:srgbClr val="4A667E"/>
        </a:accent6>
        <a:hlink>
          <a:srgbClr val="99CCFF"/>
        </a:hlink>
        <a:folHlink>
          <a:srgbClr val="A97CF2"/>
        </a:folHlink>
      </a:clrScheme>
      <a:clrMap bg1="dk2" tx1="lt1" bg2="dk1" tx2="lt2" accent1="accent1" accent2="accent2" accent3="accent3" accent4="accent4" accent5="accent5" accent6="accent6" hlink="hlink" folHlink="folHlink"/>
    </a:extraClrScheme>
    <a:extraClrScheme>
      <a:clrScheme name="Ripple 3">
        <a:dk1>
          <a:srgbClr val="008AE8"/>
        </a:dk1>
        <a:lt1>
          <a:srgbClr val="FFFFFF"/>
        </a:lt1>
        <a:dk2>
          <a:srgbClr val="0068AE"/>
        </a:dk2>
        <a:lt2>
          <a:srgbClr val="CCECFF"/>
        </a:lt2>
        <a:accent1>
          <a:srgbClr val="009999"/>
        </a:accent1>
        <a:accent2>
          <a:srgbClr val="0088E4"/>
        </a:accent2>
        <a:accent3>
          <a:srgbClr val="AAB9D3"/>
        </a:accent3>
        <a:accent4>
          <a:srgbClr val="DADADA"/>
        </a:accent4>
        <a:accent5>
          <a:srgbClr val="AACACA"/>
        </a:accent5>
        <a:accent6>
          <a:srgbClr val="007BCF"/>
        </a:accent6>
        <a:hlink>
          <a:srgbClr val="99FF99"/>
        </a:hlink>
        <a:folHlink>
          <a:srgbClr val="AFE1FF"/>
        </a:folHlink>
      </a:clrScheme>
      <a:clrMap bg1="dk2" tx1="lt1" bg2="dk1" tx2="lt2" accent1="accent1" accent2="accent2" accent3="accent3" accent4="accent4" accent5="accent5" accent6="accent6" hlink="hlink" folHlink="folHlink"/>
    </a:extraClrScheme>
    <a:extraClrScheme>
      <a:clrScheme name="Ripple 4">
        <a:dk1>
          <a:srgbClr val="9B69FF"/>
        </a:dk1>
        <a:lt1>
          <a:srgbClr val="FFFFFF"/>
        </a:lt1>
        <a:dk2>
          <a:srgbClr val="666699"/>
        </a:dk2>
        <a:lt2>
          <a:srgbClr val="D9D9FF"/>
        </a:lt2>
        <a:accent1>
          <a:srgbClr val="66CCFF"/>
        </a:accent1>
        <a:accent2>
          <a:srgbClr val="9966FF"/>
        </a:accent2>
        <a:accent3>
          <a:srgbClr val="B8B8CA"/>
        </a:accent3>
        <a:accent4>
          <a:srgbClr val="DADADA"/>
        </a:accent4>
        <a:accent5>
          <a:srgbClr val="B8E2FF"/>
        </a:accent5>
        <a:accent6>
          <a:srgbClr val="8A5CE7"/>
        </a:accent6>
        <a:hlink>
          <a:srgbClr val="0099CC"/>
        </a:hlink>
        <a:folHlink>
          <a:srgbClr val="003399"/>
        </a:folHlink>
      </a:clrScheme>
      <a:clrMap bg1="dk2" tx1="lt1" bg2="dk1" tx2="lt2" accent1="accent1" accent2="accent2" accent3="accent3" accent4="accent4" accent5="accent5" accent6="accent6" hlink="hlink" folHlink="folHlink"/>
    </a:extraClrScheme>
    <a:extraClrScheme>
      <a:clrScheme name="Ripple 5">
        <a:dk1>
          <a:srgbClr val="008080"/>
        </a:dk1>
        <a:lt1>
          <a:srgbClr val="FFFFFF"/>
        </a:lt1>
        <a:dk2>
          <a:srgbClr val="006666"/>
        </a:dk2>
        <a:lt2>
          <a:srgbClr val="FFFFCC"/>
        </a:lt2>
        <a:accent1>
          <a:srgbClr val="0099FF"/>
        </a:accent1>
        <a:accent2>
          <a:srgbClr val="008080"/>
        </a:accent2>
        <a:accent3>
          <a:srgbClr val="AAB8B8"/>
        </a:accent3>
        <a:accent4>
          <a:srgbClr val="DADADA"/>
        </a:accent4>
        <a:accent5>
          <a:srgbClr val="AACAFF"/>
        </a:accent5>
        <a:accent6>
          <a:srgbClr val="007373"/>
        </a:accent6>
        <a:hlink>
          <a:srgbClr val="1ACE9F"/>
        </a:hlink>
        <a:folHlink>
          <a:srgbClr val="A5B5CD"/>
        </a:folHlink>
      </a:clrScheme>
      <a:clrMap bg1="dk2" tx1="lt1" bg2="dk1" tx2="lt2" accent1="accent1" accent2="accent2" accent3="accent3" accent4="accent4" accent5="accent5" accent6="accent6" hlink="hlink" folHlink="folHlink"/>
    </a:extraClrScheme>
    <a:extraClrScheme>
      <a:clrScheme name="Ripple 6">
        <a:dk1>
          <a:srgbClr val="CDD9D1"/>
        </a:dk1>
        <a:lt1>
          <a:srgbClr val="FFFFFF"/>
        </a:lt1>
        <a:dk2>
          <a:srgbClr val="A3BBA9"/>
        </a:dk2>
        <a:lt2>
          <a:srgbClr val="007D80"/>
        </a:lt2>
        <a:accent1>
          <a:srgbClr val="9CA8A4"/>
        </a:accent1>
        <a:accent2>
          <a:srgbClr val="CBD7CE"/>
        </a:accent2>
        <a:accent3>
          <a:srgbClr val="CEDAD1"/>
        </a:accent3>
        <a:accent4>
          <a:srgbClr val="DADADA"/>
        </a:accent4>
        <a:accent5>
          <a:srgbClr val="CBD1CF"/>
        </a:accent5>
        <a:accent6>
          <a:srgbClr val="B8C3BA"/>
        </a:accent6>
        <a:hlink>
          <a:srgbClr val="009900"/>
        </a:hlink>
        <a:folHlink>
          <a:srgbClr val="009999"/>
        </a:folHlink>
      </a:clrScheme>
      <a:clrMap bg1="dk2" tx1="lt1" bg2="dk1" tx2="lt2" accent1="accent1" accent2="accent2" accent3="accent3" accent4="accent4" accent5="accent5" accent6="accent6" hlink="hlink" folHlink="folHlink"/>
    </a:extraClrScheme>
    <a:extraClrScheme>
      <a:clrScheme name="Ripple 7">
        <a:dk1>
          <a:srgbClr val="686B5D"/>
        </a:dk1>
        <a:lt1>
          <a:srgbClr val="DCDAD0"/>
        </a:lt1>
        <a:dk2>
          <a:srgbClr val="525040"/>
        </a:dk2>
        <a:lt2>
          <a:srgbClr val="D3D2A6"/>
        </a:lt2>
        <a:accent1>
          <a:srgbClr val="5D8770"/>
        </a:accent1>
        <a:accent2>
          <a:srgbClr val="686B5D"/>
        </a:accent2>
        <a:accent3>
          <a:srgbClr val="B3B3AF"/>
        </a:accent3>
        <a:accent4>
          <a:srgbClr val="BCBAB1"/>
        </a:accent4>
        <a:accent5>
          <a:srgbClr val="B6C3BB"/>
        </a:accent5>
        <a:accent6>
          <a:srgbClr val="5E6053"/>
        </a:accent6>
        <a:hlink>
          <a:srgbClr val="85B7A9"/>
        </a:hlink>
        <a:folHlink>
          <a:srgbClr val="B89362"/>
        </a:folHlink>
      </a:clrScheme>
      <a:clrMap bg1="dk2" tx1="lt1" bg2="dk1" tx2="lt2" accent1="accent1" accent2="accent2" accent3="accent3" accent4="accent4" accent5="accent5" accent6="accent6" hlink="hlink" folHlink="folHlink"/>
    </a:extraClrScheme>
    <a:extraClrScheme>
      <a:clrScheme name="Ripple 8">
        <a:dk1>
          <a:srgbClr val="000000"/>
        </a:dk1>
        <a:lt1>
          <a:srgbClr val="EAEAEA"/>
        </a:lt1>
        <a:dk2>
          <a:srgbClr val="000000"/>
        </a:dk2>
        <a:lt2>
          <a:srgbClr val="B2B2B2"/>
        </a:lt2>
        <a:accent1>
          <a:srgbClr val="A4BCC4"/>
        </a:accent1>
        <a:accent2>
          <a:srgbClr val="FFFFFF"/>
        </a:accent2>
        <a:accent3>
          <a:srgbClr val="F3F3F3"/>
        </a:accent3>
        <a:accent4>
          <a:srgbClr val="000000"/>
        </a:accent4>
        <a:accent5>
          <a:srgbClr val="CFDADE"/>
        </a:accent5>
        <a:accent6>
          <a:srgbClr val="E7E7E7"/>
        </a:accent6>
        <a:hlink>
          <a:srgbClr val="0066FF"/>
        </a:hlink>
        <a:folHlink>
          <a:srgbClr val="00CC66"/>
        </a:folHlink>
      </a:clrScheme>
      <a:clrMap bg1="lt1" tx1="dk1" bg2="lt2" tx2="dk2" accent1="accent1" accent2="accent2" accent3="accent3" accent4="accent4" accent5="accent5" accent6="accent6" hlink="hlink" folHlink="folHlink"/>
    </a:extraClrScheme>
    <a:extraClrScheme>
      <a:clrScheme name="Ripple 9">
        <a:dk1>
          <a:srgbClr val="000000"/>
        </a:dk1>
        <a:lt1>
          <a:srgbClr val="D7D1B9"/>
        </a:lt1>
        <a:dk2>
          <a:srgbClr val="B39257"/>
        </a:dk2>
        <a:lt2>
          <a:srgbClr val="B1A887"/>
        </a:lt2>
        <a:accent1>
          <a:srgbClr val="FFCC66"/>
        </a:accent1>
        <a:accent2>
          <a:srgbClr val="E6E3AC"/>
        </a:accent2>
        <a:accent3>
          <a:srgbClr val="E8E5D9"/>
        </a:accent3>
        <a:accent4>
          <a:srgbClr val="000000"/>
        </a:accent4>
        <a:accent5>
          <a:srgbClr val="FFE2B8"/>
        </a:accent5>
        <a:accent6>
          <a:srgbClr val="D0CE9B"/>
        </a:accent6>
        <a:hlink>
          <a:srgbClr val="666633"/>
        </a:hlink>
        <a:folHlink>
          <a:srgbClr val="9C98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Ripple</Template>
  <TotalTime>904</TotalTime>
  <Words>2303</Words>
  <Application>Microsoft Office PowerPoint</Application>
  <PresentationFormat>On-screen Show (4:3)</PresentationFormat>
  <Paragraphs>401</Paragraphs>
  <Slides>46</Slides>
  <Notes>3</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2</vt:i4>
      </vt:variant>
      <vt:variant>
        <vt:lpstr>Slide Titles</vt:lpstr>
      </vt:variant>
      <vt:variant>
        <vt:i4>46</vt:i4>
      </vt:variant>
    </vt:vector>
  </HeadingPairs>
  <TitlesOfParts>
    <vt:vector size="52" baseType="lpstr">
      <vt:lpstr>Arial</vt:lpstr>
      <vt:lpstr>Wingdings</vt:lpstr>
      <vt:lpstr>Times New Roman</vt:lpstr>
      <vt:lpstr>Ripple</vt:lpstr>
      <vt:lpstr>Microsoft Clip Gallery</vt:lpstr>
      <vt:lpstr>ClipArt</vt:lpstr>
      <vt:lpstr> MBA Research Methods</vt:lpstr>
      <vt:lpstr>The Research Methods Module Key Aim:</vt:lpstr>
      <vt:lpstr>The Research Methods Module Key objectives:</vt:lpstr>
      <vt:lpstr>The Research Methods Module Key Assessments</vt:lpstr>
      <vt:lpstr>Research Methods</vt:lpstr>
      <vt:lpstr>SESSION 1 </vt:lpstr>
      <vt:lpstr>WHAT IS RESEARCH?</vt:lpstr>
      <vt:lpstr>EPISTOMOLOGY</vt:lpstr>
      <vt:lpstr>Business Research Origins</vt:lpstr>
      <vt:lpstr>Contemporary research definitions</vt:lpstr>
      <vt:lpstr>Slide 11</vt:lpstr>
      <vt:lpstr>Contemporary research definitions</vt:lpstr>
      <vt:lpstr>Contemporary research definitions</vt:lpstr>
      <vt:lpstr>THE PROCESS OF RESEARCH</vt:lpstr>
      <vt:lpstr>TYPES OF DATA</vt:lpstr>
      <vt:lpstr>ETICS AND EMICS EARLY RESEARCH DEFINITIONS  (numbers vis a vis words) </vt:lpstr>
      <vt:lpstr>ETICS AND EMICS (NOT TO MENTION ANEMICS AND EMETICS) IN THE HISTORY OF THE SCIENCES Nick Jardine University of Cambridge  - History Science 2004</vt:lpstr>
      <vt:lpstr>Contemporary research definitions The research paradigm</vt:lpstr>
      <vt:lpstr>THE POSITIVIST PARADIGM</vt:lpstr>
      <vt:lpstr>THE PHENOMENOLOGICAL PARADIGM</vt:lpstr>
      <vt:lpstr>Features of the two main paradigms</vt:lpstr>
      <vt:lpstr>THE POSITIVIST PARADIGM QUANTITATIVE DATA</vt:lpstr>
      <vt:lpstr>THE POSITIVIST PARADIGM QUANTITATIVE DATA</vt:lpstr>
      <vt:lpstr>THE PHENOMELOGICAL PARADIGM QUALITATIVE DATA</vt:lpstr>
      <vt:lpstr>THE PHENOMELOGICAL PARADIGM QUALITATIVE DATA</vt:lpstr>
      <vt:lpstr>THE POSITIVIST PARADIGM QUANTITATIVE  DATA COLLECTION TECHNIQUES</vt:lpstr>
      <vt:lpstr>THE PHENOMELOGICAL PARADIGM QUALITATIVE   DATA COLLECTION TECHNIQUES </vt:lpstr>
      <vt:lpstr>THE PROs &amp; CONs Quantitative methods (Scrimshaw,1990)</vt:lpstr>
      <vt:lpstr>THE PROS &amp; CONs Qualitative methods (Scrimshaw,1990; Marshall, 1997)</vt:lpstr>
      <vt:lpstr>RESEARCH TOOLS Skills you need</vt:lpstr>
      <vt:lpstr>RESEARCH INGREDIENTS</vt:lpstr>
      <vt:lpstr>Slide 32</vt:lpstr>
      <vt:lpstr>RESEARCH INGREDIENTS The Hypothesis/Question + Aims and Objectives</vt:lpstr>
      <vt:lpstr>RESEARCH INGREDIENTS  The role of the lit review</vt:lpstr>
      <vt:lpstr>RESEARCH INGREDIENTS  The literature review Secondary data The context</vt:lpstr>
      <vt:lpstr>RESEARCH INGREDIENTS The  research  method</vt:lpstr>
      <vt:lpstr>RESEARCH INGREDIENTS Survey choice &amp; The sample framework Validity &amp; reliability</vt:lpstr>
      <vt:lpstr>RESEARCH INGREDIENTS Data collection input and manipulation</vt:lpstr>
      <vt:lpstr>RESEARCH INGREDIENTS Synthesis of results  conclusions &amp; recommendations</vt:lpstr>
      <vt:lpstr>RESEARCH INGREDIENTS Research Ethics</vt:lpstr>
      <vt:lpstr>RESEARCH ISSUES 1 The  rise of the  ‘Qualitative’ </vt:lpstr>
      <vt:lpstr>RESEARCH ISSUES 2 Joint methods-Triangulation</vt:lpstr>
      <vt:lpstr>RESEARCH ISSUES 3 Joint methods-Triangulation</vt:lpstr>
      <vt:lpstr>TRIANGULATION</vt:lpstr>
      <vt:lpstr>References</vt:lpstr>
      <vt:lpstr>If all else fails</vt:lpstr>
    </vt:vector>
  </TitlesOfParts>
  <Company>SIHE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Andrew Jones</dc:creator>
  <cp:lastModifiedBy>Andy</cp:lastModifiedBy>
  <cp:revision>57</cp:revision>
  <cp:lastPrinted>2003-01-13T12:58:13Z</cp:lastPrinted>
  <dcterms:created xsi:type="dcterms:W3CDTF">2002-02-07T20:12:46Z</dcterms:created>
  <dcterms:modified xsi:type="dcterms:W3CDTF">2009-11-11T20:26:58Z</dcterms:modified>
</cp:coreProperties>
</file>