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442" r:id="rId3"/>
    <p:sldId id="443" r:id="rId4"/>
    <p:sldId id="444" r:id="rId5"/>
    <p:sldId id="338" r:id="rId6"/>
    <p:sldId id="339" r:id="rId7"/>
    <p:sldId id="458" r:id="rId8"/>
    <p:sldId id="269" r:id="rId9"/>
    <p:sldId id="326" r:id="rId10"/>
    <p:sldId id="459" r:id="rId11"/>
    <p:sldId id="327" r:id="rId12"/>
    <p:sldId id="294" r:id="rId13"/>
    <p:sldId id="305" r:id="rId14"/>
    <p:sldId id="460" r:id="rId15"/>
    <p:sldId id="462" r:id="rId16"/>
    <p:sldId id="463" r:id="rId17"/>
    <p:sldId id="464" r:id="rId18"/>
    <p:sldId id="329" r:id="rId19"/>
    <p:sldId id="461" r:id="rId20"/>
    <p:sldId id="337" r:id="rId21"/>
    <p:sldId id="434" r:id="rId22"/>
    <p:sldId id="399" r:id="rId23"/>
    <p:sldId id="400" r:id="rId24"/>
    <p:sldId id="404" r:id="rId25"/>
    <p:sldId id="406" r:id="rId26"/>
    <p:sldId id="412" r:id="rId27"/>
    <p:sldId id="411" r:id="rId28"/>
    <p:sldId id="413" r:id="rId29"/>
    <p:sldId id="418" r:id="rId30"/>
    <p:sldId id="366" r:id="rId31"/>
    <p:sldId id="367" r:id="rId32"/>
    <p:sldId id="368" r:id="rId33"/>
    <p:sldId id="369" r:id="rId34"/>
    <p:sldId id="370" r:id="rId35"/>
    <p:sldId id="371" r:id="rId36"/>
    <p:sldId id="372" r:id="rId37"/>
    <p:sldId id="33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5" d="100"/>
          <a:sy n="65" d="100"/>
        </p:scale>
        <p:origin x="71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DB1BE6-7E2F-4F90-848F-59D336EAD143}" type="datetimeFigureOut">
              <a:rPr lang="en-GB" smtClean="0"/>
              <a:t>08/09/2025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736380-3E1A-4167-A87A-3D389C903F96}" type="slidenum">
              <a:rPr lang="en-GB" smtClean="0"/>
              <a:t>‹#›</a:t>
            </a:fld>
            <a:endParaRPr lang="en-GB"/>
          </a:p>
        </p:txBody>
      </p:sp>
    </p:spTree>
    <p:extLst>
      <p:ext uri="{BB962C8B-B14F-4D97-AF65-F5344CB8AC3E}">
        <p14:creationId xmlns:p14="http://schemas.microsoft.com/office/powerpoint/2010/main" val="2448770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F2796-6C4F-4629-BC61-7590E9BE856D}" type="slidenum">
              <a:rPr lang="en-GB" smtClean="0"/>
              <a:pPr/>
              <a:t>2</a:t>
            </a:fld>
            <a:endParaRPr lang="en-GB"/>
          </a:p>
        </p:txBody>
      </p:sp>
    </p:spTree>
    <p:extLst>
      <p:ext uri="{BB962C8B-B14F-4D97-AF65-F5344CB8AC3E}">
        <p14:creationId xmlns:p14="http://schemas.microsoft.com/office/powerpoint/2010/main" val="30343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type of applicant, time frame, number of applicant et c</a:t>
            </a:r>
          </a:p>
          <a:p>
            <a:r>
              <a:rPr lang="en-GB" dirty="0"/>
              <a:t>Strategy- who, where to recruit, how to attract desired talents, what message to communicate, budget consideration </a:t>
            </a:r>
          </a:p>
          <a:p>
            <a:r>
              <a:rPr lang="en-GB" dirty="0"/>
              <a:t>Recruitment- internal/ external – complete, real and timely message</a:t>
            </a:r>
          </a:p>
        </p:txBody>
      </p:sp>
      <p:sp>
        <p:nvSpPr>
          <p:cNvPr id="4" name="Slide Number Placeholder 3"/>
          <p:cNvSpPr>
            <a:spLocks noGrp="1"/>
          </p:cNvSpPr>
          <p:nvPr>
            <p:ph type="sldNum" sz="quarter" idx="10"/>
          </p:nvPr>
        </p:nvSpPr>
        <p:spPr/>
        <p:txBody>
          <a:bodyPr/>
          <a:lstStyle/>
          <a:p>
            <a:fld id="{658F2796-6C4F-4629-BC61-7590E9BE856D}" type="slidenum">
              <a:rPr lang="en-GB" smtClean="0"/>
              <a:pPr/>
              <a:t>3</a:t>
            </a:fld>
            <a:endParaRPr lang="en-GB"/>
          </a:p>
        </p:txBody>
      </p:sp>
    </p:spTree>
    <p:extLst>
      <p:ext uri="{BB962C8B-B14F-4D97-AF65-F5344CB8AC3E}">
        <p14:creationId xmlns:p14="http://schemas.microsoft.com/office/powerpoint/2010/main" val="1676114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7</a:t>
            </a:fld>
            <a:endParaRPr lang="en-US"/>
          </a:p>
        </p:txBody>
      </p:sp>
    </p:spTree>
    <p:extLst>
      <p:ext uri="{BB962C8B-B14F-4D97-AF65-F5344CB8AC3E}">
        <p14:creationId xmlns:p14="http://schemas.microsoft.com/office/powerpoint/2010/main" val="2161999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9</a:t>
            </a:fld>
            <a:endParaRPr lang="en-US"/>
          </a:p>
        </p:txBody>
      </p:sp>
    </p:spTree>
    <p:extLst>
      <p:ext uri="{BB962C8B-B14F-4D97-AF65-F5344CB8AC3E}">
        <p14:creationId xmlns:p14="http://schemas.microsoft.com/office/powerpoint/2010/main" val="2772934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10</a:t>
            </a:fld>
            <a:endParaRPr lang="en-US"/>
          </a:p>
        </p:txBody>
      </p:sp>
    </p:spTree>
    <p:extLst>
      <p:ext uri="{BB962C8B-B14F-4D97-AF65-F5344CB8AC3E}">
        <p14:creationId xmlns:p14="http://schemas.microsoft.com/office/powerpoint/2010/main" val="580124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13</a:t>
            </a:fld>
            <a:endParaRPr lang="en-US"/>
          </a:p>
        </p:txBody>
      </p:sp>
    </p:spTree>
    <p:extLst>
      <p:ext uri="{BB962C8B-B14F-4D97-AF65-F5344CB8AC3E}">
        <p14:creationId xmlns:p14="http://schemas.microsoft.com/office/powerpoint/2010/main" val="1161904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14</a:t>
            </a:fld>
            <a:endParaRPr lang="en-US"/>
          </a:p>
        </p:txBody>
      </p:sp>
    </p:spTree>
    <p:extLst>
      <p:ext uri="{BB962C8B-B14F-4D97-AF65-F5344CB8AC3E}">
        <p14:creationId xmlns:p14="http://schemas.microsoft.com/office/powerpoint/2010/main" val="3711613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https://</a:t>
            </a:r>
            <a:r>
              <a:rPr lang="en-US" sz="1200" dirty="0" err="1"/>
              <a:t>www.towerswatson.com</a:t>
            </a:r>
            <a:r>
              <a:rPr lang="en-US" sz="1200" dirty="0"/>
              <a:t>/</a:t>
            </a:r>
            <a:r>
              <a:rPr lang="en-US" sz="1200" dirty="0" err="1"/>
              <a:t>en</a:t>
            </a:r>
            <a:r>
              <a:rPr lang="en-US" sz="1200" dirty="0"/>
              <a:t>-GB/Insights/Newsletters/Europe/HR-matters/2014/01/Build-a-compelling-employee-value-proposition</a:t>
            </a:r>
          </a:p>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18</a:t>
            </a:fld>
            <a:endParaRPr lang="en-US"/>
          </a:p>
        </p:txBody>
      </p:sp>
    </p:spTree>
    <p:extLst>
      <p:ext uri="{BB962C8B-B14F-4D97-AF65-F5344CB8AC3E}">
        <p14:creationId xmlns:p14="http://schemas.microsoft.com/office/powerpoint/2010/main" val="1160269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19</a:t>
            </a:fld>
            <a:endParaRPr lang="en-US"/>
          </a:p>
        </p:txBody>
      </p:sp>
    </p:spTree>
    <p:extLst>
      <p:ext uri="{BB962C8B-B14F-4D97-AF65-F5344CB8AC3E}">
        <p14:creationId xmlns:p14="http://schemas.microsoft.com/office/powerpoint/2010/main" val="393947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482681C-9C4E-524B-AC65-0892CE7CA28A}" type="slidenum">
              <a:rPr lang="en-US" smtClean="0"/>
              <a:t>20</a:t>
            </a:fld>
            <a:endParaRPr lang="en-US"/>
          </a:p>
        </p:txBody>
      </p:sp>
    </p:spTree>
    <p:extLst>
      <p:ext uri="{BB962C8B-B14F-4D97-AF65-F5344CB8AC3E}">
        <p14:creationId xmlns:p14="http://schemas.microsoft.com/office/powerpoint/2010/main" val="1103200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3BB7-5485-A5EF-4B0C-F2A29BA72A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80AFD5-578E-2F90-C448-159DFDAC2C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6492B3-B2B5-5976-C819-FD8CC9AECA46}"/>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FC2235BF-8644-DE1D-870A-7932353E9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2E8EE-C626-3EEC-DBE2-135B9D899C41}"/>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3932850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82C9-4417-46F7-24FD-AB68B4F313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AF945C-B886-1FF0-317D-BE30335AF0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70E20C-086A-094B-01C1-07F09F19E8AE}"/>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2767C04C-682B-5F6A-87C3-14F0F7150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00F35-AAB9-D2D2-ADE1-50C7907F689C}"/>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1745566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6EFC2-9DDD-BD83-24EB-EE67180F11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989E85-3541-A5B7-2ACF-825A7DC83B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DCF941-5542-DD38-6620-595C1523F821}"/>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F9730EA8-C79C-09C9-F85E-8B6AF0C311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8D32F-DB76-D625-D8DE-AFE13EF4FECD}"/>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2474379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AB3FD-CBFD-1DF7-8D58-E924AA02F0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D212C-8D0E-D9BE-44E8-B9B0AC852D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0E5800-8D68-089F-3096-553E89336A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6A4631-F88F-C90C-9AC9-3AB552D5E708}"/>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6" name="Footer Placeholder 5">
            <a:extLst>
              <a:ext uri="{FF2B5EF4-FFF2-40B4-BE49-F238E27FC236}">
                <a16:creationId xmlns:a16="http://schemas.microsoft.com/office/drawing/2014/main" id="{20E4BE98-C4B4-45E4-ACF8-CF1BD35EA2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92582-69C2-D79E-56A7-392C7B81AB44}"/>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410637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BE027-8011-6415-FB4B-D0E789D8FA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3CB3D9-6F72-57A5-24CE-A662AF46D7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85F892-6A5E-B7D0-F35E-826246D13C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FFDB82-FDE8-94B1-6693-88C14F1536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61DE6B-4BAC-FDAE-591F-0F06406C7D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085CDE-0521-A9CB-A097-F0C25F6CECA6}"/>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8" name="Footer Placeholder 7">
            <a:extLst>
              <a:ext uri="{FF2B5EF4-FFF2-40B4-BE49-F238E27FC236}">
                <a16:creationId xmlns:a16="http://schemas.microsoft.com/office/drawing/2014/main" id="{C679C395-92D7-5E2B-87DD-13DDF2C474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11DE77-7429-AA4C-C32A-FE32848445EB}"/>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3702893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8D29-8B05-593E-F517-21837EAFD3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7E56BF-DFD3-B0C6-2B98-6D8640E17E9E}"/>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4" name="Footer Placeholder 3">
            <a:extLst>
              <a:ext uri="{FF2B5EF4-FFF2-40B4-BE49-F238E27FC236}">
                <a16:creationId xmlns:a16="http://schemas.microsoft.com/office/drawing/2014/main" id="{6BFF83E4-D33E-B659-83A7-AFBBBDC3B0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825C61-7827-8EAA-E768-E75E09CA24BB}"/>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3004973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021AA2-1DDF-3A26-C296-56E5555C08A7}"/>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3" name="Footer Placeholder 2">
            <a:extLst>
              <a:ext uri="{FF2B5EF4-FFF2-40B4-BE49-F238E27FC236}">
                <a16:creationId xmlns:a16="http://schemas.microsoft.com/office/drawing/2014/main" id="{983C0CD1-DD5E-68D9-9682-FEBEA89A2E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5B58EF-6956-7D6A-C0BA-181F029CA56B}"/>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416695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EDFA8-F9F7-9D47-BD1F-2192AA709A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FA9383-3FFC-56D0-4213-DA05E815B8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DAA534-6B9E-AADD-670C-9823232CC7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8C301B-D434-F935-81FB-14DE3972C2E4}"/>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6" name="Footer Placeholder 5">
            <a:extLst>
              <a:ext uri="{FF2B5EF4-FFF2-40B4-BE49-F238E27FC236}">
                <a16:creationId xmlns:a16="http://schemas.microsoft.com/office/drawing/2014/main" id="{C78EA114-F220-E79D-AFBC-E7952E093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D2F349-00EC-7EA6-26BF-E5CF24A009AB}"/>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1864085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C5E32-9A4A-C753-8C49-5FF522D679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523562-F981-6C07-3D98-F25828FAD8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AC18C-0ECC-2D5E-2992-9E90F5BD85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C33E2-608E-ED06-2395-DFDC78B05885}"/>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6" name="Footer Placeholder 5">
            <a:extLst>
              <a:ext uri="{FF2B5EF4-FFF2-40B4-BE49-F238E27FC236}">
                <a16:creationId xmlns:a16="http://schemas.microsoft.com/office/drawing/2014/main" id="{AF1FE8A5-7C62-E4B0-6A1E-C8AD58AFAD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55F02F-4411-BE48-E23A-257BA899F2DD}"/>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1275415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3717-A53D-F78E-6A2B-BF32A46487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16523D-B974-30A2-46B8-56711FBDC6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DE67F6-2DA6-0F02-CE3C-7080E6477053}"/>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D471E9E4-0A3B-BD7B-65F1-CDB7E9EE5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E6B1C-3C85-0454-BF59-5DEFF3EB2D26}"/>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2973091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EA90C8-BC6A-FB72-A87B-9BAEF6EDCB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B6A246-E42B-198E-4FCA-E548EA7741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6254A2-0EA9-41AD-228C-80E154E9F1D6}"/>
              </a:ext>
            </a:extLst>
          </p:cNvPr>
          <p:cNvSpPr>
            <a:spLocks noGrp="1"/>
          </p:cNvSpPr>
          <p:nvPr>
            <p:ph type="dt" sz="half" idx="10"/>
          </p:nvPr>
        </p:nvSpPr>
        <p:spPr/>
        <p:txBody>
          <a:body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04C834DF-662F-D3D1-4D5B-B0CD188DF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347034-E7EC-9B0E-45DC-A86A3A97A7DB}"/>
              </a:ext>
            </a:extLst>
          </p:cNvPr>
          <p:cNvSpPr>
            <a:spLocks noGrp="1"/>
          </p:cNvSpPr>
          <p:nvPr>
            <p:ph type="sldNum" sz="quarter" idx="12"/>
          </p:nvPr>
        </p:nvSpPr>
        <p:spPr/>
        <p:txBody>
          <a:bodyPr/>
          <a:lstStyle/>
          <a:p>
            <a:fld id="{344BAF78-3612-4020-B164-7405EF601107}" type="slidenum">
              <a:rPr lang="en-GB" smtClean="0"/>
              <a:t>‹#›</a:t>
            </a:fld>
            <a:endParaRPr lang="en-GB"/>
          </a:p>
        </p:txBody>
      </p:sp>
    </p:spTree>
    <p:extLst>
      <p:ext uri="{BB962C8B-B14F-4D97-AF65-F5344CB8AC3E}">
        <p14:creationId xmlns:p14="http://schemas.microsoft.com/office/powerpoint/2010/main" val="2772743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4" name="Picture 7">
            <a:extLst>
              <a:ext uri="{FF2B5EF4-FFF2-40B4-BE49-F238E27FC236}">
                <a16:creationId xmlns:a16="http://schemas.microsoft.com/office/drawing/2014/main" id="{F628A722-E878-49C0-9417-B7FAD5227D5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10363827"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8981865A-379C-4DFB-8B0B-557E0E9AC7D7}"/>
              </a:ext>
            </a:extLst>
          </p:cNvPr>
          <p:cNvSpPr>
            <a:spLocks noGrp="1"/>
          </p:cNvSpPr>
          <p:nvPr>
            <p:ph type="dt" sz="half" idx="14"/>
          </p:nvPr>
        </p:nvSpPr>
        <p:spPr/>
        <p:txBody>
          <a:bodyPr/>
          <a:lstStyle>
            <a:lvl1pPr>
              <a:defRPr/>
            </a:lvl1pPr>
          </a:lstStyle>
          <a:p>
            <a:pPr>
              <a:defRPr/>
            </a:pPr>
            <a:fld id="{47EEACC6-FB4C-407E-8604-76B2C907F1A3}" type="datetimeFigureOut">
              <a:rPr lang="en-US"/>
              <a:pPr>
                <a:defRPr/>
              </a:pPr>
              <a:t>9/8/2025</a:t>
            </a:fld>
            <a:endParaRPr lang="en-US" dirty="0"/>
          </a:p>
        </p:txBody>
      </p:sp>
      <p:sp>
        <p:nvSpPr>
          <p:cNvPr id="6" name="Footer Placeholder 4">
            <a:extLst>
              <a:ext uri="{FF2B5EF4-FFF2-40B4-BE49-F238E27FC236}">
                <a16:creationId xmlns:a16="http://schemas.microsoft.com/office/drawing/2014/main" id="{13F07EFD-5618-4122-8427-E5898442151E}"/>
              </a:ext>
            </a:extLst>
          </p:cNvPr>
          <p:cNvSpPr>
            <a:spLocks noGrp="1"/>
          </p:cNvSpPr>
          <p:nvPr>
            <p:ph type="ftr" sz="quarter" idx="15"/>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0A78044-DB67-4AB7-8C39-7F10E899985E}"/>
              </a:ext>
            </a:extLst>
          </p:cNvPr>
          <p:cNvSpPr>
            <a:spLocks noGrp="1"/>
          </p:cNvSpPr>
          <p:nvPr>
            <p:ph type="sldNum" sz="quarter" idx="16"/>
          </p:nvPr>
        </p:nvSpPr>
        <p:spPr/>
        <p:txBody>
          <a:bodyPr/>
          <a:lstStyle>
            <a:lvl1pPr>
              <a:defRPr/>
            </a:lvl1pPr>
          </a:lstStyle>
          <a:p>
            <a:pPr>
              <a:defRPr/>
            </a:pPr>
            <a:fld id="{46C6841E-817A-4BA8-BD1B-5DA80EADF749}" type="slidenum">
              <a:rPr lang="en-US"/>
              <a:pPr>
                <a:defRPr/>
              </a:pPr>
              <a:t>‹#›</a:t>
            </a:fld>
            <a:endParaRPr lang="en-US"/>
          </a:p>
        </p:txBody>
      </p:sp>
    </p:spTree>
    <p:extLst>
      <p:ext uri="{BB962C8B-B14F-4D97-AF65-F5344CB8AC3E}">
        <p14:creationId xmlns:p14="http://schemas.microsoft.com/office/powerpoint/2010/main" val="2328672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52E3E9-1C96-0C63-2F42-AECCDD9EE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05DC6B-6C47-2C3D-491A-559F7E47A9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16BB5-9BC8-A3F9-E86F-BDC33A9B1B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CC6FB8-3215-4A98-8B01-DBD732E5F03D}" type="datetimeFigureOut">
              <a:rPr lang="en-GB" smtClean="0"/>
              <a:t>08/09/2025</a:t>
            </a:fld>
            <a:endParaRPr lang="en-GB"/>
          </a:p>
        </p:txBody>
      </p:sp>
      <p:sp>
        <p:nvSpPr>
          <p:cNvPr id="5" name="Footer Placeholder 4">
            <a:extLst>
              <a:ext uri="{FF2B5EF4-FFF2-40B4-BE49-F238E27FC236}">
                <a16:creationId xmlns:a16="http://schemas.microsoft.com/office/drawing/2014/main" id="{DD26F4E5-F067-77B3-2B22-C37E9A3DF7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B1CCCE-CFEA-2E05-CB1F-FDEF16EC9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BAF78-3612-4020-B164-7405EF601107}" type="slidenum">
              <a:rPr lang="en-GB" smtClean="0"/>
              <a:t>‹#›</a:t>
            </a:fld>
            <a:endParaRPr lang="en-GB"/>
          </a:p>
        </p:txBody>
      </p:sp>
    </p:spTree>
    <p:extLst>
      <p:ext uri="{BB962C8B-B14F-4D97-AF65-F5344CB8AC3E}">
        <p14:creationId xmlns:p14="http://schemas.microsoft.com/office/powerpoint/2010/main" val="9140568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4C043-B8A3-6977-6CBC-25CE9DB4F3A4}"/>
              </a:ext>
            </a:extLst>
          </p:cNvPr>
          <p:cNvSpPr>
            <a:spLocks noGrp="1"/>
          </p:cNvSpPr>
          <p:nvPr>
            <p:ph type="ctrTitle"/>
          </p:nvPr>
        </p:nvSpPr>
        <p:spPr/>
        <p:txBody>
          <a:bodyPr/>
          <a:lstStyle/>
          <a:p>
            <a:r>
              <a:rPr lang="en-US" dirty="0"/>
              <a:t>Recruitment, selection and strategy development</a:t>
            </a:r>
            <a:endParaRPr lang="en-GB" dirty="0"/>
          </a:p>
        </p:txBody>
      </p:sp>
      <p:sp>
        <p:nvSpPr>
          <p:cNvPr id="3" name="Subtitle 2">
            <a:extLst>
              <a:ext uri="{FF2B5EF4-FFF2-40B4-BE49-F238E27FC236}">
                <a16:creationId xmlns:a16="http://schemas.microsoft.com/office/drawing/2014/main" id="{334EACB8-45AE-3B03-C7E6-C2402115A5DF}"/>
              </a:ext>
            </a:extLst>
          </p:cNvPr>
          <p:cNvSpPr>
            <a:spLocks noGrp="1"/>
          </p:cNvSpPr>
          <p:nvPr>
            <p:ph type="subTitle" idx="1"/>
          </p:nvPr>
        </p:nvSpPr>
        <p:spPr/>
        <p:txBody>
          <a:bodyPr/>
          <a:lstStyle/>
          <a:p>
            <a:r>
              <a:rPr lang="en-US" dirty="0"/>
              <a:t>© Prof DGP</a:t>
            </a:r>
            <a:endParaRPr lang="en-GB" dirty="0"/>
          </a:p>
        </p:txBody>
      </p:sp>
    </p:spTree>
    <p:extLst>
      <p:ext uri="{BB962C8B-B14F-4D97-AF65-F5344CB8AC3E}">
        <p14:creationId xmlns:p14="http://schemas.microsoft.com/office/powerpoint/2010/main" val="1394953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assignmentpoint.com/wp-content/uploads/2016/01/x4-10.jpg?8322be">
            <a:extLst>
              <a:ext uri="{FF2B5EF4-FFF2-40B4-BE49-F238E27FC236}">
                <a16:creationId xmlns:a16="http://schemas.microsoft.com/office/drawing/2014/main" id="{CD247331-0AC6-4B2E-A20F-CCCCB4F6631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65517" y="1675228"/>
            <a:ext cx="6060964" cy="439419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A5F3F1FB-6E9C-4D53-85E7-3E7697A0191B}"/>
              </a:ext>
            </a:extLst>
          </p:cNvPr>
          <p:cNvSpPr>
            <a:spLocks noGrp="1"/>
          </p:cNvSpPr>
          <p:nvPr>
            <p:ph type="title"/>
          </p:nvPr>
        </p:nvSpPr>
        <p:spPr>
          <a:xfrm>
            <a:off x="1941399" y="643468"/>
            <a:ext cx="8408193" cy="744836"/>
          </a:xfrm>
        </p:spPr>
        <p:txBody>
          <a:bodyPr vert="horz" lIns="91440" tIns="45720" rIns="91440" bIns="45720" rtlCol="0" anchor="ctr" anchorCtr="0">
            <a:normAutofit/>
          </a:bodyPr>
          <a:lstStyle/>
          <a:p>
            <a:pPr algn="ctr">
              <a:lnSpc>
                <a:spcPct val="90000"/>
              </a:lnSpc>
            </a:pPr>
            <a:r>
              <a:rPr lang="en-US" sz="2800"/>
              <a:t>Recruitment process</a:t>
            </a:r>
          </a:p>
        </p:txBody>
      </p:sp>
    </p:spTree>
    <p:extLst>
      <p:ext uri="{BB962C8B-B14F-4D97-AF65-F5344CB8AC3E}">
        <p14:creationId xmlns:p14="http://schemas.microsoft.com/office/powerpoint/2010/main" val="353211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6684D62-1AF6-4758-A3D1-64A56996156E}"/>
              </a:ext>
            </a:extLst>
          </p:cNvPr>
          <p:cNvSpPr>
            <a:spLocks noGrp="1"/>
          </p:cNvSpPr>
          <p:nvPr>
            <p:ph idx="1"/>
          </p:nvPr>
        </p:nvSpPr>
        <p:spPr>
          <a:xfrm>
            <a:off x="1948717" y="1731280"/>
            <a:ext cx="8229600" cy="4525963"/>
          </a:xfrm>
        </p:spPr>
        <p:txBody>
          <a:bodyPr/>
          <a:lstStyle/>
          <a:p>
            <a:r>
              <a:rPr lang="en-GB" dirty="0"/>
              <a:t>Set the objective</a:t>
            </a:r>
          </a:p>
          <a:p>
            <a:r>
              <a:rPr lang="en-GB" dirty="0"/>
              <a:t>Develop the strategy</a:t>
            </a:r>
          </a:p>
          <a:p>
            <a:r>
              <a:rPr lang="en-GB" dirty="0"/>
              <a:t>Recruitment proper</a:t>
            </a:r>
          </a:p>
          <a:p>
            <a:r>
              <a:rPr lang="en-GB" dirty="0"/>
              <a:t>Recruitment results</a:t>
            </a:r>
          </a:p>
        </p:txBody>
      </p:sp>
      <p:sp>
        <p:nvSpPr>
          <p:cNvPr id="3" name="Title 2">
            <a:extLst>
              <a:ext uri="{FF2B5EF4-FFF2-40B4-BE49-F238E27FC236}">
                <a16:creationId xmlns:a16="http://schemas.microsoft.com/office/drawing/2014/main" id="{8C2FD137-58FA-4CF3-A1FC-B7C964DD8E32}"/>
              </a:ext>
            </a:extLst>
          </p:cNvPr>
          <p:cNvSpPr>
            <a:spLocks noGrp="1"/>
          </p:cNvSpPr>
          <p:nvPr>
            <p:ph type="title"/>
          </p:nvPr>
        </p:nvSpPr>
        <p:spPr/>
        <p:txBody>
          <a:bodyPr/>
          <a:lstStyle/>
          <a:p>
            <a:r>
              <a:rPr lang="en-GB" u="none" dirty="0"/>
              <a:t>Recruitment model</a:t>
            </a:r>
          </a:p>
        </p:txBody>
      </p:sp>
      <p:sp>
        <p:nvSpPr>
          <p:cNvPr id="4" name="TextBox 3">
            <a:extLst>
              <a:ext uri="{FF2B5EF4-FFF2-40B4-BE49-F238E27FC236}">
                <a16:creationId xmlns:a16="http://schemas.microsoft.com/office/drawing/2014/main" id="{A9D7C29E-769C-415B-A79A-A553A0F093D9}"/>
              </a:ext>
            </a:extLst>
          </p:cNvPr>
          <p:cNvSpPr txBox="1"/>
          <p:nvPr/>
        </p:nvSpPr>
        <p:spPr>
          <a:xfrm>
            <a:off x="2423592" y="3680619"/>
            <a:ext cx="6624736" cy="1938992"/>
          </a:xfrm>
          <a:prstGeom prst="rect">
            <a:avLst/>
          </a:prstGeom>
          <a:noFill/>
        </p:spPr>
        <p:txBody>
          <a:bodyPr wrap="square" rtlCol="0">
            <a:spAutoFit/>
          </a:bodyPr>
          <a:lstStyle/>
          <a:p>
            <a:r>
              <a:rPr lang="en-GB" sz="2000" b="1" dirty="0">
                <a:solidFill>
                  <a:schemeClr val="accent6">
                    <a:lumMod val="75000"/>
                  </a:schemeClr>
                </a:solidFill>
              </a:rPr>
              <a:t>what are the difference in the way age is addressed in the West as against third world countries ? </a:t>
            </a:r>
          </a:p>
          <a:p>
            <a:endParaRPr lang="en-GB" sz="2000" b="1" dirty="0">
              <a:solidFill>
                <a:schemeClr val="accent6">
                  <a:lumMod val="75000"/>
                </a:schemeClr>
              </a:solidFill>
            </a:endParaRPr>
          </a:p>
          <a:p>
            <a:r>
              <a:rPr lang="en-GB" sz="2000" b="1" dirty="0">
                <a:solidFill>
                  <a:schemeClr val="accent6">
                    <a:lumMod val="75000"/>
                  </a:schemeClr>
                </a:solidFill>
              </a:rPr>
              <a:t>http://allindiaroundup.com/education/tnau-jr-assistant-typist-jat-recruitment-notification-2017-apply-online-www-tnau-ac-in/</a:t>
            </a:r>
          </a:p>
        </p:txBody>
      </p:sp>
    </p:spTree>
    <p:extLst>
      <p:ext uri="{BB962C8B-B14F-4D97-AF65-F5344CB8AC3E}">
        <p14:creationId xmlns:p14="http://schemas.microsoft.com/office/powerpoint/2010/main" val="3159000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09415C-A56E-4D0D-99ED-5AFDFE31B8AB}"/>
              </a:ext>
            </a:extLst>
          </p:cNvPr>
          <p:cNvSpPr>
            <a:spLocks noGrp="1"/>
          </p:cNvSpPr>
          <p:nvPr>
            <p:ph idx="1"/>
          </p:nvPr>
        </p:nvSpPr>
        <p:spPr>
          <a:xfrm>
            <a:off x="1708804" y="1927171"/>
            <a:ext cx="8359753" cy="4351339"/>
          </a:xfrm>
        </p:spPr>
        <p:txBody>
          <a:bodyPr/>
          <a:lstStyle/>
          <a:p>
            <a:r>
              <a:rPr lang="en-GB" dirty="0"/>
              <a:t>Situational judgement tests</a:t>
            </a:r>
          </a:p>
          <a:p>
            <a:r>
              <a:rPr lang="en-GB" dirty="0"/>
              <a:t>Work samples</a:t>
            </a:r>
          </a:p>
          <a:p>
            <a:r>
              <a:rPr lang="en-GB" dirty="0"/>
              <a:t>Integrity and honesty tests</a:t>
            </a:r>
          </a:p>
          <a:p>
            <a:r>
              <a:rPr lang="en-GB" dirty="0"/>
              <a:t>Social media</a:t>
            </a:r>
          </a:p>
        </p:txBody>
      </p:sp>
      <p:sp>
        <p:nvSpPr>
          <p:cNvPr id="3" name="Title 2">
            <a:extLst>
              <a:ext uri="{FF2B5EF4-FFF2-40B4-BE49-F238E27FC236}">
                <a16:creationId xmlns:a16="http://schemas.microsoft.com/office/drawing/2014/main" id="{5C5AE9A4-C7EC-4464-8F92-C6DD6CAD0B80}"/>
              </a:ext>
            </a:extLst>
          </p:cNvPr>
          <p:cNvSpPr>
            <a:spLocks noGrp="1"/>
          </p:cNvSpPr>
          <p:nvPr>
            <p:ph type="title"/>
          </p:nvPr>
        </p:nvSpPr>
        <p:spPr/>
        <p:txBody>
          <a:bodyPr/>
          <a:lstStyle/>
          <a:p>
            <a:r>
              <a:rPr lang="en-GB" u="none" dirty="0"/>
              <a:t>Trending forms of assessment</a:t>
            </a:r>
          </a:p>
        </p:txBody>
      </p:sp>
    </p:spTree>
    <p:extLst>
      <p:ext uri="{BB962C8B-B14F-4D97-AF65-F5344CB8AC3E}">
        <p14:creationId xmlns:p14="http://schemas.microsoft.com/office/powerpoint/2010/main" val="3281626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DCF6F4-5483-4D4C-8CF7-D5CBEE6F2153}"/>
              </a:ext>
            </a:extLst>
          </p:cNvPr>
          <p:cNvSpPr>
            <a:spLocks noGrp="1"/>
          </p:cNvSpPr>
          <p:nvPr>
            <p:ph idx="1"/>
          </p:nvPr>
        </p:nvSpPr>
        <p:spPr>
          <a:xfrm>
            <a:off x="1693972" y="2253655"/>
            <a:ext cx="8359753" cy="4351339"/>
          </a:xfrm>
        </p:spPr>
        <p:txBody>
          <a:bodyPr/>
          <a:lstStyle/>
          <a:p>
            <a:r>
              <a:rPr lang="en-GB" dirty="0"/>
              <a:t>Training is the development and delivery of information that people will use after attending the training. This definition distinguishes “training” from other situations where people are provided with information, but are not necessarily expected to use the information they are given. (</a:t>
            </a:r>
            <a:r>
              <a:rPr lang="en-GB" dirty="0" err="1"/>
              <a:t>Ittner</a:t>
            </a:r>
            <a:r>
              <a:rPr lang="en-GB" dirty="0"/>
              <a:t> &amp; </a:t>
            </a:r>
            <a:r>
              <a:rPr lang="en-GB" dirty="0" err="1"/>
              <a:t>Douds</a:t>
            </a:r>
            <a:r>
              <a:rPr lang="en-GB" dirty="0"/>
              <a:t>, 1997. pp. 1-4)</a:t>
            </a:r>
          </a:p>
        </p:txBody>
      </p:sp>
      <p:sp>
        <p:nvSpPr>
          <p:cNvPr id="3" name="Title 2">
            <a:extLst>
              <a:ext uri="{FF2B5EF4-FFF2-40B4-BE49-F238E27FC236}">
                <a16:creationId xmlns:a16="http://schemas.microsoft.com/office/drawing/2014/main" id="{9B9F4FC1-B970-4AB2-9670-930B28C1D1B9}"/>
              </a:ext>
            </a:extLst>
          </p:cNvPr>
          <p:cNvSpPr>
            <a:spLocks noGrp="1"/>
          </p:cNvSpPr>
          <p:nvPr>
            <p:ph type="title"/>
          </p:nvPr>
        </p:nvSpPr>
        <p:spPr/>
        <p:txBody>
          <a:bodyPr/>
          <a:lstStyle/>
          <a:p>
            <a:r>
              <a:rPr lang="en-GB" b="1" u="none" dirty="0"/>
              <a:t>Training and Development</a:t>
            </a:r>
          </a:p>
        </p:txBody>
      </p:sp>
    </p:spTree>
    <p:extLst>
      <p:ext uri="{BB962C8B-B14F-4D97-AF65-F5344CB8AC3E}">
        <p14:creationId xmlns:p14="http://schemas.microsoft.com/office/powerpoint/2010/main" val="143308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F47447-E3C8-4C69-B4C2-27944C7EDA05}"/>
              </a:ext>
            </a:extLst>
          </p:cNvPr>
          <p:cNvSpPr>
            <a:spLocks noGrp="1"/>
          </p:cNvSpPr>
          <p:nvPr>
            <p:ph idx="1"/>
          </p:nvPr>
        </p:nvSpPr>
        <p:spPr>
          <a:xfrm>
            <a:off x="1715792" y="2069520"/>
            <a:ext cx="8359753" cy="4351339"/>
          </a:xfrm>
        </p:spPr>
        <p:txBody>
          <a:bodyPr/>
          <a:lstStyle/>
          <a:p>
            <a:r>
              <a:rPr lang="en-GB" dirty="0"/>
              <a:t>Development differs from training because of its objective. </a:t>
            </a:r>
          </a:p>
          <a:p>
            <a:r>
              <a:rPr lang="en-GB" dirty="0"/>
              <a:t>Focusses on acquiring competencies for higher level positions and future expansions. It is more personalised (Salas et al., 2012)</a:t>
            </a:r>
          </a:p>
        </p:txBody>
      </p:sp>
      <p:sp>
        <p:nvSpPr>
          <p:cNvPr id="3" name="Title 2">
            <a:extLst>
              <a:ext uri="{FF2B5EF4-FFF2-40B4-BE49-F238E27FC236}">
                <a16:creationId xmlns:a16="http://schemas.microsoft.com/office/drawing/2014/main" id="{16BEB67A-291F-4AF9-A260-E45C7EC8FA4F}"/>
              </a:ext>
            </a:extLst>
          </p:cNvPr>
          <p:cNvSpPr>
            <a:spLocks noGrp="1"/>
          </p:cNvSpPr>
          <p:nvPr>
            <p:ph type="title"/>
          </p:nvPr>
        </p:nvSpPr>
        <p:spPr/>
        <p:txBody>
          <a:bodyPr/>
          <a:lstStyle/>
          <a:p>
            <a:r>
              <a:rPr lang="en-GB" b="1" u="none" dirty="0"/>
              <a:t>Development</a:t>
            </a:r>
          </a:p>
        </p:txBody>
      </p:sp>
    </p:spTree>
    <p:extLst>
      <p:ext uri="{BB962C8B-B14F-4D97-AF65-F5344CB8AC3E}">
        <p14:creationId xmlns:p14="http://schemas.microsoft.com/office/powerpoint/2010/main" val="2470774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Resourcing and Psychological contract</a:t>
            </a:r>
          </a:p>
        </p:txBody>
      </p:sp>
      <p:sp>
        <p:nvSpPr>
          <p:cNvPr id="3" name="Content Placeholder 2">
            <a:extLst>
              <a:ext uri="{FF2B5EF4-FFF2-40B4-BE49-F238E27FC236}">
                <a16:creationId xmlns:a16="http://schemas.microsoft.com/office/drawing/2014/main" id="{82C8101B-5324-CA4B-A75D-C462D4D7D4F8}"/>
              </a:ext>
            </a:extLst>
          </p:cNvPr>
          <p:cNvSpPr>
            <a:spLocks noGrp="1"/>
          </p:cNvSpPr>
          <p:nvPr>
            <p:ph idx="1"/>
          </p:nvPr>
        </p:nvSpPr>
        <p:spPr>
          <a:xfrm>
            <a:off x="1708415" y="1896806"/>
            <a:ext cx="8359753" cy="4351339"/>
          </a:xfrm>
        </p:spPr>
        <p:txBody>
          <a:bodyPr>
            <a:normAutofit/>
          </a:bodyPr>
          <a:lstStyle/>
          <a:p>
            <a:pPr marL="0" indent="0">
              <a:buNone/>
            </a:pPr>
            <a:r>
              <a:rPr lang="en-GB" sz="1908" dirty="0"/>
              <a:t>The 'psychological contract' refers to subjective expectations, beliefs and obligations, as perceived by the employer and the worker.</a:t>
            </a:r>
          </a:p>
          <a:p>
            <a:pPr lvl="1"/>
            <a:r>
              <a:rPr lang="en-GB" sz="1431" dirty="0">
                <a:latin typeface="+mj-lt"/>
              </a:rPr>
              <a:t>Job security</a:t>
            </a:r>
          </a:p>
          <a:p>
            <a:pPr lvl="1"/>
            <a:r>
              <a:rPr lang="en-GB" sz="1431" dirty="0">
                <a:latin typeface="+mj-lt"/>
              </a:rPr>
              <a:t>Career prospects</a:t>
            </a:r>
          </a:p>
          <a:p>
            <a:pPr lvl="1"/>
            <a:r>
              <a:rPr lang="en-GB" sz="1431" dirty="0">
                <a:latin typeface="+mj-lt"/>
              </a:rPr>
              <a:t>Training and development</a:t>
            </a:r>
          </a:p>
          <a:p>
            <a:pPr lvl="1"/>
            <a:r>
              <a:rPr lang="en-GB" sz="1431" dirty="0">
                <a:latin typeface="+mj-lt"/>
              </a:rPr>
              <a:t>Perceived fairness of pay and benefits</a:t>
            </a:r>
          </a:p>
          <a:p>
            <a:pPr lvl="1"/>
            <a:r>
              <a:rPr lang="en-GB" sz="1431" dirty="0">
                <a:latin typeface="+mj-lt"/>
              </a:rPr>
              <a:t>Manager support</a:t>
            </a:r>
          </a:p>
          <a:p>
            <a:pPr lvl="1"/>
            <a:r>
              <a:rPr lang="en-GB" sz="1431" dirty="0">
                <a:latin typeface="+mj-lt"/>
              </a:rPr>
              <a:t>Employer’s reputation and impact on the society</a:t>
            </a:r>
          </a:p>
          <a:p>
            <a:pPr lvl="1"/>
            <a:endParaRPr lang="en-GB" sz="1590" dirty="0"/>
          </a:p>
          <a:p>
            <a:pPr lvl="1"/>
            <a:endParaRPr lang="en-GB" sz="1590" dirty="0"/>
          </a:p>
          <a:p>
            <a:pPr marL="363470" lvl="1" indent="0">
              <a:buNone/>
            </a:pPr>
            <a:endParaRPr lang="en-GB" sz="1590" dirty="0"/>
          </a:p>
          <a:p>
            <a:pPr marL="0" indent="0" algn="r">
              <a:buNone/>
            </a:pPr>
            <a:r>
              <a:rPr lang="en-GB" sz="874" dirty="0"/>
              <a:t>CIPD (2019) </a:t>
            </a:r>
            <a:r>
              <a:rPr lang="en-GB" sz="874" i="1" dirty="0"/>
              <a:t>The Psychological contract</a:t>
            </a:r>
            <a:r>
              <a:rPr lang="en-GB" sz="874" dirty="0"/>
              <a:t>.  Available at: https://</a:t>
            </a:r>
            <a:r>
              <a:rPr lang="en-GB" sz="874" dirty="0" err="1"/>
              <a:t>www.cipd.co.uk</a:t>
            </a:r>
            <a:r>
              <a:rPr lang="en-GB" sz="874" dirty="0"/>
              <a:t>/knowledge/fundamentals/relations/employees/psychological-factsheet#6112</a:t>
            </a:r>
          </a:p>
          <a:p>
            <a:endParaRPr lang="en-US" sz="954" dirty="0"/>
          </a:p>
          <a:p>
            <a:endParaRPr lang="en-US" sz="954" dirty="0"/>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86187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3305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People resourcing and strategy</a:t>
            </a:r>
          </a:p>
        </p:txBody>
      </p:sp>
      <p:sp>
        <p:nvSpPr>
          <p:cNvPr id="3" name="Content Placeholder 2"/>
          <p:cNvSpPr>
            <a:spLocks noGrp="1"/>
          </p:cNvSpPr>
          <p:nvPr>
            <p:ph idx="1"/>
          </p:nvPr>
        </p:nvSpPr>
        <p:spPr>
          <a:xfrm>
            <a:off x="1722906" y="1927171"/>
            <a:ext cx="8359753" cy="3459253"/>
          </a:xfrm>
        </p:spPr>
        <p:txBody>
          <a:bodyPr>
            <a:noAutofit/>
          </a:bodyPr>
          <a:lstStyle/>
          <a:p>
            <a:pPr marL="0" indent="0">
              <a:buNone/>
            </a:pPr>
            <a:r>
              <a:rPr lang="en-GB" sz="1590" dirty="0"/>
              <a:t>Strategic </a:t>
            </a:r>
            <a:r>
              <a:rPr lang="en-GB" dirty="0"/>
              <a:t>HRM is defined as ‘a distinctive approach to employment management which seeks to achieve competitive advantage through the strategic development of highly committed and capable workforce, using an integrated array of cultural, structural and personnel techniques’ (Storey, 1995.p 5)</a:t>
            </a:r>
            <a:endParaRPr lang="en-GB" sz="1590" dirty="0"/>
          </a:p>
        </p:txBody>
      </p:sp>
    </p:spTree>
    <p:extLst>
      <p:ext uri="{BB962C8B-B14F-4D97-AF65-F5344CB8AC3E}">
        <p14:creationId xmlns:p14="http://schemas.microsoft.com/office/powerpoint/2010/main" val="20161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Resource Based View</a:t>
            </a:r>
          </a:p>
        </p:txBody>
      </p:sp>
      <p:sp>
        <p:nvSpPr>
          <p:cNvPr id="3" name="Content Placeholder 2">
            <a:extLst>
              <a:ext uri="{FF2B5EF4-FFF2-40B4-BE49-F238E27FC236}">
                <a16:creationId xmlns:a16="http://schemas.microsoft.com/office/drawing/2014/main" id="{82C8101B-5324-CA4B-A75D-C462D4D7D4F8}"/>
              </a:ext>
            </a:extLst>
          </p:cNvPr>
          <p:cNvSpPr>
            <a:spLocks noGrp="1"/>
          </p:cNvSpPr>
          <p:nvPr>
            <p:ph idx="1"/>
          </p:nvPr>
        </p:nvSpPr>
        <p:spPr>
          <a:xfrm>
            <a:off x="1726017" y="1848975"/>
            <a:ext cx="8359753" cy="4351339"/>
          </a:xfrm>
        </p:spPr>
        <p:txBody>
          <a:bodyPr>
            <a:normAutofit/>
          </a:bodyPr>
          <a:lstStyle/>
          <a:p>
            <a:pPr marL="0" indent="0">
              <a:buNone/>
            </a:pPr>
            <a:r>
              <a:rPr lang="en-US" sz="1908" dirty="0"/>
              <a:t>Which Resources are…</a:t>
            </a:r>
          </a:p>
          <a:p>
            <a:pPr marL="363470" lvl="1" indent="0">
              <a:buNone/>
            </a:pPr>
            <a:endParaRPr lang="en-US" sz="1590" dirty="0"/>
          </a:p>
          <a:p>
            <a:pPr>
              <a:buFont typeface="Wingdings" pitchFamily="2" charset="2"/>
              <a:buChar char="ü"/>
            </a:pPr>
            <a:r>
              <a:rPr lang="en-US" sz="1431" dirty="0">
                <a:latin typeface="+mj-lt"/>
              </a:rPr>
              <a:t>Valuable</a:t>
            </a:r>
          </a:p>
          <a:p>
            <a:pPr>
              <a:buFont typeface="Wingdings" pitchFamily="2" charset="2"/>
              <a:buChar char="ü"/>
            </a:pPr>
            <a:r>
              <a:rPr lang="en-US" sz="1431" dirty="0">
                <a:latin typeface="+mj-lt"/>
              </a:rPr>
              <a:t>Rare</a:t>
            </a:r>
          </a:p>
          <a:p>
            <a:pPr>
              <a:buFont typeface="Wingdings" pitchFamily="2" charset="2"/>
              <a:buChar char="ü"/>
            </a:pPr>
            <a:r>
              <a:rPr lang="en-US" sz="1431" dirty="0">
                <a:latin typeface="+mj-lt"/>
              </a:rPr>
              <a:t>Inimitable</a:t>
            </a:r>
          </a:p>
          <a:p>
            <a:pPr>
              <a:buFont typeface="Wingdings" pitchFamily="2" charset="2"/>
              <a:buChar char="ü"/>
            </a:pPr>
            <a:r>
              <a:rPr lang="en-US" sz="1431" dirty="0">
                <a:latin typeface="+mj-lt"/>
              </a:rPr>
              <a:t>Non-Substitutable</a:t>
            </a:r>
          </a:p>
          <a:p>
            <a:pPr marL="0" indent="0">
              <a:buNone/>
            </a:pPr>
            <a:endParaRPr lang="en-US" sz="1908" dirty="0"/>
          </a:p>
          <a:p>
            <a:pPr marL="0" indent="0">
              <a:buNone/>
            </a:pPr>
            <a:endParaRPr lang="en-US" sz="1908" dirty="0"/>
          </a:p>
          <a:p>
            <a:pPr marL="0" indent="0" algn="r">
              <a:buNone/>
            </a:pPr>
            <a:endParaRPr lang="en-GB" sz="874" dirty="0"/>
          </a:p>
          <a:p>
            <a:pPr marL="0" indent="0" algn="r">
              <a:buNone/>
            </a:pPr>
            <a:endParaRPr lang="en-GB" sz="874" dirty="0"/>
          </a:p>
          <a:p>
            <a:pPr marL="0" indent="0" algn="r">
              <a:buNone/>
            </a:pPr>
            <a:r>
              <a:rPr lang="en-GB" sz="874" dirty="0"/>
              <a:t>Strategic Management Journal, 5, pp. 171–180. Barney, J.B. (1991). “Firm resources and sustained competitive advantage.” Journal of Management,</a:t>
            </a:r>
            <a:endParaRPr lang="en-US" sz="874"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endParaRPr lang="en-US" dirty="0"/>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26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Resource Performance</a:t>
            </a:r>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8" name="Table 7">
            <a:extLst>
              <a:ext uri="{FF2B5EF4-FFF2-40B4-BE49-F238E27FC236}">
                <a16:creationId xmlns:a16="http://schemas.microsoft.com/office/drawing/2014/main" id="{E071D5B6-66C1-664F-9149-8A87C568323E}"/>
              </a:ext>
            </a:extLst>
          </p:cNvPr>
          <p:cNvGraphicFramePr>
            <a:graphicFrameLocks noGrp="1"/>
          </p:cNvGraphicFramePr>
          <p:nvPr/>
        </p:nvGraphicFramePr>
        <p:xfrm>
          <a:off x="2872819" y="2502794"/>
          <a:ext cx="6446364" cy="1900966"/>
        </p:xfrm>
        <a:graphic>
          <a:graphicData uri="http://schemas.openxmlformats.org/drawingml/2006/table">
            <a:tbl>
              <a:tblPr firstRow="1" bandRow="1">
                <a:tableStyleId>{5C22544A-7EE6-4342-B048-85BDC9FD1C3A}</a:tableStyleId>
              </a:tblPr>
              <a:tblGrid>
                <a:gridCol w="893934">
                  <a:extLst>
                    <a:ext uri="{9D8B030D-6E8A-4147-A177-3AD203B41FA5}">
                      <a16:colId xmlns:a16="http://schemas.microsoft.com/office/drawing/2014/main" val="1259546412"/>
                    </a:ext>
                  </a:extLst>
                </a:gridCol>
                <a:gridCol w="1895925">
                  <a:extLst>
                    <a:ext uri="{9D8B030D-6E8A-4147-A177-3AD203B41FA5}">
                      <a16:colId xmlns:a16="http://schemas.microsoft.com/office/drawing/2014/main" val="3159135160"/>
                    </a:ext>
                  </a:extLst>
                </a:gridCol>
                <a:gridCol w="1807514">
                  <a:extLst>
                    <a:ext uri="{9D8B030D-6E8A-4147-A177-3AD203B41FA5}">
                      <a16:colId xmlns:a16="http://schemas.microsoft.com/office/drawing/2014/main" val="245613607"/>
                    </a:ext>
                  </a:extLst>
                </a:gridCol>
                <a:gridCol w="1848991">
                  <a:extLst>
                    <a:ext uri="{9D8B030D-6E8A-4147-A177-3AD203B41FA5}">
                      <a16:colId xmlns:a16="http://schemas.microsoft.com/office/drawing/2014/main" val="929991052"/>
                    </a:ext>
                  </a:extLst>
                </a:gridCol>
              </a:tblGrid>
              <a:tr h="514922">
                <a:tc>
                  <a:txBody>
                    <a:bodyPr/>
                    <a:lstStyle/>
                    <a:p>
                      <a:pPr algn="r"/>
                      <a:r>
                        <a:rPr lang="en-US" sz="1500" b="0" dirty="0">
                          <a:solidFill>
                            <a:schemeClr val="tx1"/>
                          </a:solidFill>
                          <a:latin typeface="+mj-lt"/>
                        </a:rPr>
                        <a:t>High</a:t>
                      </a:r>
                    </a:p>
                  </a:txBody>
                  <a:tcPr marL="72694" marR="72694" marT="36346" marB="36346"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b="0" dirty="0">
                          <a:solidFill>
                            <a:schemeClr val="bg1"/>
                          </a:solidFill>
                        </a:rPr>
                        <a:t>Professional Subject Expert</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75000"/>
                      </a:schemeClr>
                    </a:solidFill>
                  </a:tcPr>
                </a:tc>
                <a:tc>
                  <a:txBody>
                    <a:bodyPr/>
                    <a:lstStyle/>
                    <a:p>
                      <a:pPr algn="ctr"/>
                      <a:r>
                        <a:rPr lang="en-US" sz="1500" b="0" dirty="0">
                          <a:solidFill>
                            <a:schemeClr val="bg1"/>
                          </a:solidFill>
                        </a:rPr>
                        <a:t>Agile High Performer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75000"/>
                      </a:schemeClr>
                    </a:solidFill>
                  </a:tcPr>
                </a:tc>
                <a:tc>
                  <a:txBody>
                    <a:bodyPr/>
                    <a:lstStyle/>
                    <a:p>
                      <a:pPr algn="ctr"/>
                      <a:r>
                        <a:rPr lang="en-US" sz="1500" b="0" dirty="0">
                          <a:solidFill>
                            <a:schemeClr val="bg1"/>
                          </a:solidFill>
                        </a:rPr>
                        <a:t>Star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75000"/>
                      </a:schemeClr>
                    </a:solidFill>
                  </a:tcPr>
                </a:tc>
                <a:extLst>
                  <a:ext uri="{0D108BD9-81ED-4DB2-BD59-A6C34878D82A}">
                    <a16:rowId xmlns:a16="http://schemas.microsoft.com/office/drawing/2014/main" val="4278936966"/>
                  </a:ext>
                </a:extLst>
              </a:tr>
              <a:tr h="539890">
                <a:tc>
                  <a:txBody>
                    <a:bodyPr/>
                    <a:lstStyle/>
                    <a:p>
                      <a:pPr algn="r"/>
                      <a:r>
                        <a:rPr lang="en-US" sz="1500" dirty="0">
                          <a:solidFill>
                            <a:schemeClr val="tx1"/>
                          </a:solidFill>
                          <a:latin typeface="+mj-lt"/>
                        </a:rPr>
                        <a:t>Medium</a:t>
                      </a:r>
                    </a:p>
                  </a:txBody>
                  <a:tcPr marL="72694" marR="72694" marT="36346" marB="36346"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b="0" dirty="0">
                          <a:solidFill>
                            <a:schemeClr val="bg1"/>
                          </a:solidFill>
                        </a:rPr>
                        <a:t>Solid Performer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ctr"/>
                      <a:r>
                        <a:rPr lang="en-US" sz="1500" b="0" dirty="0">
                          <a:solidFill>
                            <a:schemeClr val="bg1"/>
                          </a:solidFill>
                        </a:rPr>
                        <a:t>Core Performer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ctr"/>
                      <a:r>
                        <a:rPr lang="en-US" sz="1500" b="0" dirty="0">
                          <a:solidFill>
                            <a:schemeClr val="bg1"/>
                          </a:solidFill>
                        </a:rPr>
                        <a:t>Rising Star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extLst>
                  <a:ext uri="{0D108BD9-81ED-4DB2-BD59-A6C34878D82A}">
                    <a16:rowId xmlns:a16="http://schemas.microsoft.com/office/drawing/2014/main" val="1055450371"/>
                  </a:ext>
                </a:extLst>
              </a:tr>
              <a:tr h="514922">
                <a:tc>
                  <a:txBody>
                    <a:bodyPr/>
                    <a:lstStyle/>
                    <a:p>
                      <a:pPr algn="r"/>
                      <a:r>
                        <a:rPr lang="en-US" sz="1500" dirty="0">
                          <a:solidFill>
                            <a:schemeClr val="tx1"/>
                          </a:solidFill>
                          <a:latin typeface="+mj-lt"/>
                        </a:rPr>
                        <a:t>Low</a:t>
                      </a:r>
                    </a:p>
                  </a:txBody>
                  <a:tcPr marL="72694" marR="72694" marT="36346" marB="36346" anchor="ctr">
                    <a:lnL w="12700" cap="flat" cmpd="sng" algn="ctr">
                      <a:no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b="0" dirty="0">
                          <a:solidFill>
                            <a:schemeClr val="bg1"/>
                          </a:solidFill>
                        </a:rPr>
                        <a:t>Termination Risk</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a:r>
                        <a:rPr lang="en-US" sz="1500" b="0" dirty="0">
                          <a:solidFill>
                            <a:schemeClr val="bg1"/>
                          </a:solidFill>
                        </a:rPr>
                        <a:t>Inconsistent Performer</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tc>
                  <a:txBody>
                    <a:bodyPr/>
                    <a:lstStyle/>
                    <a:p>
                      <a:pPr algn="ctr"/>
                      <a:r>
                        <a:rPr lang="en-US" sz="1500" b="0" dirty="0">
                          <a:solidFill>
                            <a:schemeClr val="bg1"/>
                          </a:solidFill>
                        </a:rPr>
                        <a:t>Potential Gem</a:t>
                      </a:r>
                    </a:p>
                  </a:txBody>
                  <a:tcPr marL="72694" marR="72694" marT="36346" marB="36346"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2">
                        <a:lumMod val="40000"/>
                        <a:lumOff val="60000"/>
                      </a:schemeClr>
                    </a:solidFill>
                  </a:tcPr>
                </a:tc>
                <a:extLst>
                  <a:ext uri="{0D108BD9-81ED-4DB2-BD59-A6C34878D82A}">
                    <a16:rowId xmlns:a16="http://schemas.microsoft.com/office/drawing/2014/main" val="1355333031"/>
                  </a:ext>
                </a:extLst>
              </a:tr>
              <a:tr h="294813">
                <a:tc>
                  <a:txBody>
                    <a:bodyPr/>
                    <a:lstStyle/>
                    <a:p>
                      <a:pPr algn="ctr"/>
                      <a:endParaRPr lang="en-US" sz="1500" dirty="0">
                        <a:solidFill>
                          <a:schemeClr val="tx1"/>
                        </a:solidFill>
                      </a:endParaRPr>
                    </a:p>
                  </a:txBody>
                  <a:tcPr marL="72694" marR="72694" marT="36346" marB="363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dirty="0">
                          <a:solidFill>
                            <a:schemeClr val="tx1"/>
                          </a:solidFill>
                          <a:latin typeface="+mj-lt"/>
                        </a:rPr>
                        <a:t>Low</a:t>
                      </a:r>
                    </a:p>
                  </a:txBody>
                  <a:tcPr marL="72694" marR="72694" marT="36346" marB="363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dirty="0">
                          <a:solidFill>
                            <a:schemeClr val="tx1"/>
                          </a:solidFill>
                          <a:latin typeface="+mj-lt"/>
                        </a:rPr>
                        <a:t>Medium</a:t>
                      </a:r>
                    </a:p>
                  </a:txBody>
                  <a:tcPr marL="72694" marR="72694" marT="36346" marB="363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500" dirty="0">
                          <a:solidFill>
                            <a:schemeClr val="tx1"/>
                          </a:solidFill>
                          <a:latin typeface="+mj-lt"/>
                        </a:rPr>
                        <a:t>High</a:t>
                      </a:r>
                    </a:p>
                  </a:txBody>
                  <a:tcPr marL="72694" marR="72694" marT="36346" marB="36346"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90527828"/>
                  </a:ext>
                </a:extLst>
              </a:tr>
            </a:tbl>
          </a:graphicData>
        </a:graphic>
      </p:graphicFrame>
      <p:sp>
        <p:nvSpPr>
          <p:cNvPr id="9" name="TextBox 8">
            <a:extLst>
              <a:ext uri="{FF2B5EF4-FFF2-40B4-BE49-F238E27FC236}">
                <a16:creationId xmlns:a16="http://schemas.microsoft.com/office/drawing/2014/main" id="{C620FEE1-7B62-164C-B1F9-ECA4DA825784}"/>
              </a:ext>
            </a:extLst>
          </p:cNvPr>
          <p:cNvSpPr txBox="1"/>
          <p:nvPr/>
        </p:nvSpPr>
        <p:spPr>
          <a:xfrm>
            <a:off x="5670317" y="4355206"/>
            <a:ext cx="1817338" cy="606063"/>
          </a:xfrm>
          <a:prstGeom prst="rect">
            <a:avLst/>
          </a:prstGeom>
          <a:noFill/>
        </p:spPr>
        <p:txBody>
          <a:bodyPr wrap="square" rtlCol="0">
            <a:spAutoFit/>
          </a:bodyPr>
          <a:lstStyle/>
          <a:p>
            <a:r>
              <a:rPr lang="en-US" sz="1669" dirty="0"/>
              <a:t>Managerial Potential</a:t>
            </a:r>
          </a:p>
        </p:txBody>
      </p:sp>
      <p:sp>
        <p:nvSpPr>
          <p:cNvPr id="10" name="TextBox 9">
            <a:extLst>
              <a:ext uri="{FF2B5EF4-FFF2-40B4-BE49-F238E27FC236}">
                <a16:creationId xmlns:a16="http://schemas.microsoft.com/office/drawing/2014/main" id="{E395F09F-73BF-2144-9858-B41A2976B965}"/>
              </a:ext>
            </a:extLst>
          </p:cNvPr>
          <p:cNvSpPr txBox="1"/>
          <p:nvPr/>
        </p:nvSpPr>
        <p:spPr>
          <a:xfrm rot="16200000">
            <a:off x="2265337" y="2984018"/>
            <a:ext cx="1214963" cy="606063"/>
          </a:xfrm>
          <a:prstGeom prst="rect">
            <a:avLst/>
          </a:prstGeom>
          <a:noFill/>
        </p:spPr>
        <p:txBody>
          <a:bodyPr wrap="square" rtlCol="0">
            <a:spAutoFit/>
          </a:bodyPr>
          <a:lstStyle/>
          <a:p>
            <a:r>
              <a:rPr lang="en-US" sz="1669" dirty="0"/>
              <a:t>Performance</a:t>
            </a:r>
          </a:p>
        </p:txBody>
      </p:sp>
      <p:sp>
        <p:nvSpPr>
          <p:cNvPr id="11" name="TextBox 10">
            <a:extLst>
              <a:ext uri="{FF2B5EF4-FFF2-40B4-BE49-F238E27FC236}">
                <a16:creationId xmlns:a16="http://schemas.microsoft.com/office/drawing/2014/main" id="{686B52C2-F1CA-C048-A18F-A7BCE3F606A5}"/>
              </a:ext>
            </a:extLst>
          </p:cNvPr>
          <p:cNvSpPr txBox="1"/>
          <p:nvPr/>
        </p:nvSpPr>
        <p:spPr>
          <a:xfrm>
            <a:off x="7055424" y="5717930"/>
            <a:ext cx="3673969" cy="606063"/>
          </a:xfrm>
          <a:prstGeom prst="rect">
            <a:avLst/>
          </a:prstGeom>
          <a:noFill/>
        </p:spPr>
        <p:txBody>
          <a:bodyPr wrap="square" rtlCol="0">
            <a:spAutoFit/>
          </a:bodyPr>
          <a:lstStyle/>
          <a:p>
            <a:r>
              <a:rPr lang="en-US" sz="1669" dirty="0"/>
              <a:t>Nine box grid.  Adapted from: GE/McKinsey</a:t>
            </a:r>
          </a:p>
        </p:txBody>
      </p:sp>
    </p:spTree>
    <p:extLst>
      <p:ext uri="{BB962C8B-B14F-4D97-AF65-F5344CB8AC3E}">
        <p14:creationId xmlns:p14="http://schemas.microsoft.com/office/powerpoint/2010/main" val="1452174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Embedding people resourcing  into organisational strategy</a:t>
            </a:r>
          </a:p>
        </p:txBody>
      </p:sp>
      <p:sp>
        <p:nvSpPr>
          <p:cNvPr id="3" name="Content Placeholder 2"/>
          <p:cNvSpPr>
            <a:spLocks noGrp="1"/>
          </p:cNvSpPr>
          <p:nvPr>
            <p:ph idx="1"/>
          </p:nvPr>
        </p:nvSpPr>
        <p:spPr>
          <a:xfrm>
            <a:off x="1722906" y="1927171"/>
            <a:ext cx="8359753" cy="3459253"/>
          </a:xfrm>
        </p:spPr>
        <p:txBody>
          <a:bodyPr>
            <a:noAutofit/>
          </a:bodyPr>
          <a:lstStyle/>
          <a:p>
            <a:pPr marL="0" indent="0">
              <a:buNone/>
            </a:pPr>
            <a:r>
              <a:rPr lang="en-GB" sz="1632" dirty="0"/>
              <a:t>‘Aligning people management with the organization’s strategic direction involves examining key business objectives and challenges, identifying the functions and jobs that most influence organizational success, clarifying the most critical organizational competencies and establishing overall strategic performance imperatives.’</a:t>
            </a:r>
          </a:p>
          <a:p>
            <a:pPr marL="0" indent="0">
              <a:buNone/>
            </a:pPr>
            <a:r>
              <a:rPr lang="en-GB" sz="1632" dirty="0"/>
              <a:t>(</a:t>
            </a:r>
            <a:r>
              <a:rPr lang="en-GB" sz="1632" dirty="0" err="1"/>
              <a:t>Baraldi</a:t>
            </a:r>
            <a:r>
              <a:rPr lang="en-GB" sz="1632" dirty="0"/>
              <a:t> and </a:t>
            </a:r>
            <a:r>
              <a:rPr lang="en-GB" sz="1632" dirty="0" err="1"/>
              <a:t>Cifalino</a:t>
            </a:r>
            <a:r>
              <a:rPr lang="en-GB" sz="1632" dirty="0"/>
              <a:t>, 2015, p181)</a:t>
            </a:r>
          </a:p>
          <a:p>
            <a:pPr marL="0" indent="0">
              <a:buNone/>
            </a:pPr>
            <a:endParaRPr lang="en-GB" sz="1590" dirty="0"/>
          </a:p>
        </p:txBody>
      </p:sp>
    </p:spTree>
    <p:extLst>
      <p:ext uri="{BB962C8B-B14F-4D97-AF65-F5344CB8AC3E}">
        <p14:creationId xmlns:p14="http://schemas.microsoft.com/office/powerpoint/2010/main" val="3176681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570" y="451996"/>
            <a:ext cx="8359753" cy="958583"/>
          </a:xfrm>
        </p:spPr>
        <p:txBody>
          <a:bodyPr/>
          <a:lstStyle/>
          <a:p>
            <a:r>
              <a:rPr lang="en-GB" dirty="0"/>
              <a:t>Strategy formulation process</a:t>
            </a:r>
          </a:p>
        </p:txBody>
      </p:sp>
      <p:sp>
        <p:nvSpPr>
          <p:cNvPr id="3" name="Content Placeholder 2"/>
          <p:cNvSpPr>
            <a:spLocks noGrp="1"/>
          </p:cNvSpPr>
          <p:nvPr>
            <p:ph idx="1"/>
          </p:nvPr>
        </p:nvSpPr>
        <p:spPr>
          <a:xfrm>
            <a:off x="2053011" y="1948619"/>
            <a:ext cx="8085978" cy="2960763"/>
          </a:xfrm>
        </p:spPr>
        <p:txBody>
          <a:bodyPr>
            <a:noAutofit/>
          </a:bodyPr>
          <a:lstStyle/>
          <a:p>
            <a:pPr>
              <a:lnSpc>
                <a:spcPct val="100000"/>
              </a:lnSpc>
            </a:pPr>
            <a:r>
              <a:rPr lang="en-GB" dirty="0"/>
              <a:t>Establishing a mission statement and key strategic goals for an organization; </a:t>
            </a:r>
          </a:p>
          <a:p>
            <a:pPr>
              <a:lnSpc>
                <a:spcPct val="100000"/>
              </a:lnSpc>
            </a:pPr>
            <a:r>
              <a:rPr lang="en-GB" dirty="0"/>
              <a:t>conducting an analysis of the external environment, looking at opportunities for growth and potential threats; </a:t>
            </a:r>
          </a:p>
          <a:p>
            <a:pPr>
              <a:lnSpc>
                <a:spcPct val="100000"/>
              </a:lnSpc>
            </a:pPr>
            <a:r>
              <a:rPr lang="en-GB" dirty="0"/>
              <a:t>Analysis of the internal organization, looking at strengths, weaknesses, structure, systems, resources and capabilities; </a:t>
            </a:r>
          </a:p>
          <a:p>
            <a:pPr>
              <a:lnSpc>
                <a:spcPct val="100000"/>
              </a:lnSpc>
            </a:pPr>
            <a:r>
              <a:rPr lang="en-GB" dirty="0"/>
              <a:t>Setting specific goals; </a:t>
            </a:r>
          </a:p>
          <a:p>
            <a:pPr>
              <a:lnSpc>
                <a:spcPct val="100000"/>
              </a:lnSpc>
            </a:pPr>
            <a:r>
              <a:rPr lang="en-GB" dirty="0"/>
              <a:t>Examining options to achieve those goals; </a:t>
            </a:r>
          </a:p>
          <a:p>
            <a:pPr>
              <a:lnSpc>
                <a:spcPct val="100000"/>
              </a:lnSpc>
            </a:pPr>
            <a:r>
              <a:rPr lang="en-GB" dirty="0"/>
              <a:t>Adopting plans to achieve goals; </a:t>
            </a:r>
          </a:p>
          <a:p>
            <a:pPr>
              <a:lnSpc>
                <a:spcPct val="100000"/>
              </a:lnSpc>
            </a:pPr>
            <a:r>
              <a:rPr lang="en-GB" dirty="0"/>
              <a:t>Conducting regular reviews and evaluation of progress of plans against strategic goals.</a:t>
            </a:r>
            <a:endParaRPr lang="en-GB" sz="1590" dirty="0"/>
          </a:p>
        </p:txBody>
      </p:sp>
    </p:spTree>
    <p:extLst>
      <p:ext uri="{BB962C8B-B14F-4D97-AF65-F5344CB8AC3E}">
        <p14:creationId xmlns:p14="http://schemas.microsoft.com/office/powerpoint/2010/main" val="1875250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Developing Resourcing Strategy</a:t>
            </a:r>
          </a:p>
        </p:txBody>
      </p:sp>
      <p:sp>
        <p:nvSpPr>
          <p:cNvPr id="3" name="Content Placeholder 2">
            <a:extLst>
              <a:ext uri="{FF2B5EF4-FFF2-40B4-BE49-F238E27FC236}">
                <a16:creationId xmlns:a16="http://schemas.microsoft.com/office/drawing/2014/main" id="{82C8101B-5324-CA4B-A75D-C462D4D7D4F8}"/>
              </a:ext>
            </a:extLst>
          </p:cNvPr>
          <p:cNvSpPr>
            <a:spLocks noGrp="1"/>
          </p:cNvSpPr>
          <p:nvPr>
            <p:ph idx="1"/>
          </p:nvPr>
        </p:nvSpPr>
        <p:spPr>
          <a:xfrm>
            <a:off x="1708415" y="1814044"/>
            <a:ext cx="8359753" cy="4351339"/>
          </a:xfrm>
        </p:spPr>
        <p:txBody>
          <a:bodyPr>
            <a:normAutofit/>
          </a:bodyPr>
          <a:lstStyle/>
          <a:p>
            <a:pPr marL="0" indent="0">
              <a:buNone/>
            </a:pPr>
            <a:r>
              <a:rPr lang="en-US" sz="1908" dirty="0"/>
              <a:t>Supply/Demand of labour</a:t>
            </a:r>
          </a:p>
          <a:p>
            <a:pPr marL="363470" lvl="1" indent="0">
              <a:buNone/>
            </a:pPr>
            <a:endParaRPr lang="en-US" sz="1590" dirty="0"/>
          </a:p>
          <a:p>
            <a:pPr marL="0" indent="0">
              <a:buNone/>
            </a:pPr>
            <a:r>
              <a:rPr lang="en-US" sz="1908" dirty="0"/>
              <a:t>Grow/buy resource</a:t>
            </a:r>
          </a:p>
          <a:p>
            <a:pPr marL="363470" lvl="1" indent="0">
              <a:buNone/>
            </a:pPr>
            <a:endParaRPr lang="en-US" sz="1590" dirty="0"/>
          </a:p>
          <a:p>
            <a:pPr marL="0" indent="0">
              <a:buNone/>
            </a:pPr>
            <a:r>
              <a:rPr lang="en-US" sz="1908" dirty="0"/>
              <a:t>Short and Long term business strategy</a:t>
            </a:r>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endParaRPr lang="en-US" dirty="0"/>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029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Porters Generic Strategy</a:t>
            </a:r>
          </a:p>
        </p:txBody>
      </p:sp>
      <p:sp>
        <p:nvSpPr>
          <p:cNvPr id="3" name="Content Placeholder 2">
            <a:extLst>
              <a:ext uri="{FF2B5EF4-FFF2-40B4-BE49-F238E27FC236}">
                <a16:creationId xmlns:a16="http://schemas.microsoft.com/office/drawing/2014/main" id="{82C8101B-5324-CA4B-A75D-C462D4D7D4F8}"/>
              </a:ext>
            </a:extLst>
          </p:cNvPr>
          <p:cNvSpPr>
            <a:spLocks noGrp="1"/>
          </p:cNvSpPr>
          <p:nvPr>
            <p:ph idx="1"/>
          </p:nvPr>
        </p:nvSpPr>
        <p:spPr/>
        <p:txBody>
          <a:bodyPr>
            <a:normAutofit/>
          </a:bodyPr>
          <a:lstStyle/>
          <a:p>
            <a:pPr marL="363470" lvl="1" indent="0">
              <a:buNone/>
            </a:pPr>
            <a:endParaRPr lang="en-US" sz="1590"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endParaRPr lang="en-US" dirty="0"/>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3EB4C86-7ED2-5649-8E15-A39AB70AAD80}"/>
              </a:ext>
            </a:extLst>
          </p:cNvPr>
          <p:cNvSpPr txBox="1"/>
          <p:nvPr/>
        </p:nvSpPr>
        <p:spPr>
          <a:xfrm>
            <a:off x="5650429" y="5518467"/>
            <a:ext cx="1806096" cy="226857"/>
          </a:xfrm>
          <a:prstGeom prst="rect">
            <a:avLst/>
          </a:prstGeom>
          <a:noFill/>
        </p:spPr>
        <p:txBody>
          <a:bodyPr wrap="square" rtlCol="0">
            <a:spAutoFit/>
          </a:bodyPr>
          <a:lstStyle/>
          <a:p>
            <a:r>
              <a:rPr lang="en-US" sz="874" dirty="0"/>
              <a:t>Porter (1980)</a:t>
            </a:r>
          </a:p>
        </p:txBody>
      </p:sp>
      <p:grpSp>
        <p:nvGrpSpPr>
          <p:cNvPr id="21" name="Group 20">
            <a:extLst>
              <a:ext uri="{FF2B5EF4-FFF2-40B4-BE49-F238E27FC236}">
                <a16:creationId xmlns:a16="http://schemas.microsoft.com/office/drawing/2014/main" id="{3E111274-F26C-471C-867B-1B0531C1E8EC}"/>
              </a:ext>
            </a:extLst>
          </p:cNvPr>
          <p:cNvGrpSpPr/>
          <p:nvPr/>
        </p:nvGrpSpPr>
        <p:grpSpPr>
          <a:xfrm>
            <a:off x="3932891" y="1914042"/>
            <a:ext cx="3523634" cy="3549765"/>
            <a:chOff x="596069" y="1629000"/>
            <a:chExt cx="4432323" cy="4465192"/>
          </a:xfrm>
        </p:grpSpPr>
        <p:sp>
          <p:nvSpPr>
            <p:cNvPr id="7" name="Rectangle 6">
              <a:extLst>
                <a:ext uri="{FF2B5EF4-FFF2-40B4-BE49-F238E27FC236}">
                  <a16:creationId xmlns:a16="http://schemas.microsoft.com/office/drawing/2014/main" id="{89F49E52-2259-4EC8-9372-525056A97059}"/>
                </a:ext>
              </a:extLst>
            </p:cNvPr>
            <p:cNvSpPr/>
            <p:nvPr/>
          </p:nvSpPr>
          <p:spPr>
            <a:xfrm>
              <a:off x="1428392" y="1629000"/>
              <a:ext cx="1800000" cy="1800000"/>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Cost Leadership</a:t>
              </a:r>
            </a:p>
          </p:txBody>
        </p:sp>
        <p:sp>
          <p:nvSpPr>
            <p:cNvPr id="8" name="Rectangle 7">
              <a:extLst>
                <a:ext uri="{FF2B5EF4-FFF2-40B4-BE49-F238E27FC236}">
                  <a16:creationId xmlns:a16="http://schemas.microsoft.com/office/drawing/2014/main" id="{930AE253-493F-4665-B1A6-F1C1BC823BBA}"/>
                </a:ext>
              </a:extLst>
            </p:cNvPr>
            <p:cNvSpPr/>
            <p:nvPr/>
          </p:nvSpPr>
          <p:spPr>
            <a:xfrm>
              <a:off x="3228392" y="1629000"/>
              <a:ext cx="1800000" cy="1800000"/>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Differentiation</a:t>
              </a:r>
            </a:p>
          </p:txBody>
        </p:sp>
        <p:sp>
          <p:nvSpPr>
            <p:cNvPr id="9" name="Rectangle 8">
              <a:extLst>
                <a:ext uri="{FF2B5EF4-FFF2-40B4-BE49-F238E27FC236}">
                  <a16:creationId xmlns:a16="http://schemas.microsoft.com/office/drawing/2014/main" id="{F4172DAC-E5E6-47AD-A77A-C195E92A619B}"/>
                </a:ext>
              </a:extLst>
            </p:cNvPr>
            <p:cNvSpPr/>
            <p:nvPr/>
          </p:nvSpPr>
          <p:spPr>
            <a:xfrm>
              <a:off x="1428392" y="3429000"/>
              <a:ext cx="1800000" cy="1800000"/>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Cost Focus</a:t>
              </a:r>
            </a:p>
          </p:txBody>
        </p:sp>
        <p:sp>
          <p:nvSpPr>
            <p:cNvPr id="10" name="Rectangle 9">
              <a:extLst>
                <a:ext uri="{FF2B5EF4-FFF2-40B4-BE49-F238E27FC236}">
                  <a16:creationId xmlns:a16="http://schemas.microsoft.com/office/drawing/2014/main" id="{A8055B11-2C1C-4F63-AF90-1B06B935E742}"/>
                </a:ext>
              </a:extLst>
            </p:cNvPr>
            <p:cNvSpPr/>
            <p:nvPr/>
          </p:nvSpPr>
          <p:spPr>
            <a:xfrm>
              <a:off x="3228392" y="3429000"/>
              <a:ext cx="1800000" cy="1800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Differentiation Focus</a:t>
              </a:r>
            </a:p>
          </p:txBody>
        </p:sp>
        <p:sp>
          <p:nvSpPr>
            <p:cNvPr id="11" name="TextBox 10">
              <a:extLst>
                <a:ext uri="{FF2B5EF4-FFF2-40B4-BE49-F238E27FC236}">
                  <a16:creationId xmlns:a16="http://schemas.microsoft.com/office/drawing/2014/main" id="{5883DBDB-196F-4AA1-80C2-CEEB6944AC22}"/>
                </a:ext>
              </a:extLst>
            </p:cNvPr>
            <p:cNvSpPr txBox="1"/>
            <p:nvPr/>
          </p:nvSpPr>
          <p:spPr>
            <a:xfrm rot="16200000">
              <a:off x="492329" y="2379836"/>
              <a:ext cx="1439999" cy="331576"/>
            </a:xfrm>
            <a:prstGeom prst="rect">
              <a:avLst/>
            </a:prstGeom>
            <a:noFill/>
          </p:spPr>
          <p:txBody>
            <a:bodyPr wrap="square" rtlCol="0" anchor="ctr">
              <a:spAutoFit/>
            </a:bodyPr>
            <a:lstStyle/>
            <a:p>
              <a:pPr algn="ctr"/>
              <a:r>
                <a:rPr lang="en-US" sz="1113" dirty="0">
                  <a:latin typeface="Calibri Light" panose="020F0302020204030204" pitchFamily="34" charset="0"/>
                  <a:cs typeface="Calibri Light" panose="020F0302020204030204" pitchFamily="34" charset="0"/>
                </a:rPr>
                <a:t>Broad</a:t>
              </a:r>
            </a:p>
          </p:txBody>
        </p:sp>
        <p:sp>
          <p:nvSpPr>
            <p:cNvPr id="15" name="TextBox 14">
              <a:extLst>
                <a:ext uri="{FF2B5EF4-FFF2-40B4-BE49-F238E27FC236}">
                  <a16:creationId xmlns:a16="http://schemas.microsoft.com/office/drawing/2014/main" id="{8BCF01D6-A3A3-4BFF-BEA6-371D95157DEB}"/>
                </a:ext>
              </a:extLst>
            </p:cNvPr>
            <p:cNvSpPr txBox="1"/>
            <p:nvPr/>
          </p:nvSpPr>
          <p:spPr>
            <a:xfrm rot="16200000">
              <a:off x="490840" y="4163212"/>
              <a:ext cx="1439999" cy="331576"/>
            </a:xfrm>
            <a:prstGeom prst="rect">
              <a:avLst/>
            </a:prstGeom>
            <a:noFill/>
          </p:spPr>
          <p:txBody>
            <a:bodyPr wrap="square" rtlCol="0" anchor="ctr">
              <a:spAutoFit/>
            </a:bodyPr>
            <a:lstStyle/>
            <a:p>
              <a:pPr algn="ctr"/>
              <a:r>
                <a:rPr lang="en-US" sz="1113" dirty="0">
                  <a:latin typeface="Calibri Light" panose="020F0302020204030204" pitchFamily="34" charset="0"/>
                  <a:cs typeface="Calibri Light" panose="020F0302020204030204" pitchFamily="34" charset="0"/>
                </a:rPr>
                <a:t>Narrow</a:t>
              </a:r>
            </a:p>
          </p:txBody>
        </p:sp>
        <p:sp>
          <p:nvSpPr>
            <p:cNvPr id="16" name="TextBox 15">
              <a:extLst>
                <a:ext uri="{FF2B5EF4-FFF2-40B4-BE49-F238E27FC236}">
                  <a16:creationId xmlns:a16="http://schemas.microsoft.com/office/drawing/2014/main" id="{B270FE39-9DEB-4AD1-92FD-1AF9EC9D2E70}"/>
                </a:ext>
              </a:extLst>
            </p:cNvPr>
            <p:cNvSpPr txBox="1"/>
            <p:nvPr/>
          </p:nvSpPr>
          <p:spPr>
            <a:xfrm>
              <a:off x="1608392" y="5259836"/>
              <a:ext cx="1439999" cy="331576"/>
            </a:xfrm>
            <a:prstGeom prst="rect">
              <a:avLst/>
            </a:prstGeom>
            <a:noFill/>
          </p:spPr>
          <p:txBody>
            <a:bodyPr wrap="square" rtlCol="0" anchor="ctr">
              <a:spAutoFit/>
            </a:bodyPr>
            <a:lstStyle/>
            <a:p>
              <a:pPr algn="ctr"/>
              <a:r>
                <a:rPr lang="en-US" sz="1113" dirty="0">
                  <a:latin typeface="Calibri Light" panose="020F0302020204030204" pitchFamily="34" charset="0"/>
                  <a:cs typeface="Calibri Light" panose="020F0302020204030204" pitchFamily="34" charset="0"/>
                </a:rPr>
                <a:t>Cost</a:t>
              </a:r>
            </a:p>
          </p:txBody>
        </p:sp>
        <p:sp>
          <p:nvSpPr>
            <p:cNvPr id="17" name="TextBox 16">
              <a:extLst>
                <a:ext uri="{FF2B5EF4-FFF2-40B4-BE49-F238E27FC236}">
                  <a16:creationId xmlns:a16="http://schemas.microsoft.com/office/drawing/2014/main" id="{9FC50421-66EA-4B53-A484-10F6B38E8ACF}"/>
                </a:ext>
              </a:extLst>
            </p:cNvPr>
            <p:cNvSpPr txBox="1"/>
            <p:nvPr/>
          </p:nvSpPr>
          <p:spPr>
            <a:xfrm>
              <a:off x="3408392" y="5265370"/>
              <a:ext cx="1439999" cy="331576"/>
            </a:xfrm>
            <a:prstGeom prst="rect">
              <a:avLst/>
            </a:prstGeom>
            <a:noFill/>
          </p:spPr>
          <p:txBody>
            <a:bodyPr wrap="square" rtlCol="0" anchor="ctr">
              <a:spAutoFit/>
            </a:bodyPr>
            <a:lstStyle/>
            <a:p>
              <a:pPr algn="ctr"/>
              <a:r>
                <a:rPr lang="en-US" sz="1113" dirty="0">
                  <a:latin typeface="Calibri Light" panose="020F0302020204030204" pitchFamily="34" charset="0"/>
                  <a:cs typeface="Calibri Light" panose="020F0302020204030204" pitchFamily="34" charset="0"/>
                </a:rPr>
                <a:t>Differentiation</a:t>
              </a:r>
            </a:p>
          </p:txBody>
        </p:sp>
        <p:sp>
          <p:nvSpPr>
            <p:cNvPr id="19" name="TextBox 18">
              <a:extLst>
                <a:ext uri="{FF2B5EF4-FFF2-40B4-BE49-F238E27FC236}">
                  <a16:creationId xmlns:a16="http://schemas.microsoft.com/office/drawing/2014/main" id="{E2C83C93-C11A-4397-8B11-833A7BDE5D2E}"/>
                </a:ext>
              </a:extLst>
            </p:cNvPr>
            <p:cNvSpPr txBox="1"/>
            <p:nvPr/>
          </p:nvSpPr>
          <p:spPr>
            <a:xfrm rot="16200000">
              <a:off x="41857" y="3263211"/>
              <a:ext cx="1439999" cy="331576"/>
            </a:xfrm>
            <a:prstGeom prst="rect">
              <a:avLst/>
            </a:prstGeom>
            <a:noFill/>
          </p:spPr>
          <p:txBody>
            <a:bodyPr wrap="square" rtlCol="0" anchor="ctr">
              <a:spAutoFit/>
            </a:bodyPr>
            <a:lstStyle/>
            <a:p>
              <a:pPr algn="ctr"/>
              <a:r>
                <a:rPr lang="en-US" sz="1113" b="1" dirty="0">
                  <a:latin typeface="Calibri Light" panose="020F0302020204030204" pitchFamily="34" charset="0"/>
                  <a:cs typeface="Calibri Light" panose="020F0302020204030204" pitchFamily="34" charset="0"/>
                </a:rPr>
                <a:t>Scope</a:t>
              </a:r>
            </a:p>
          </p:txBody>
        </p:sp>
        <p:sp>
          <p:nvSpPr>
            <p:cNvPr id="20" name="TextBox 19">
              <a:extLst>
                <a:ext uri="{FF2B5EF4-FFF2-40B4-BE49-F238E27FC236}">
                  <a16:creationId xmlns:a16="http://schemas.microsoft.com/office/drawing/2014/main" id="{2B466B88-07C3-4A17-AE14-A84BCFFC34E2}"/>
                </a:ext>
              </a:extLst>
            </p:cNvPr>
            <p:cNvSpPr txBox="1"/>
            <p:nvPr/>
          </p:nvSpPr>
          <p:spPr>
            <a:xfrm>
              <a:off x="1819707" y="5762616"/>
              <a:ext cx="2817370" cy="331576"/>
            </a:xfrm>
            <a:prstGeom prst="rect">
              <a:avLst/>
            </a:prstGeom>
            <a:noFill/>
          </p:spPr>
          <p:txBody>
            <a:bodyPr wrap="square" rtlCol="0" anchor="ctr">
              <a:spAutoFit/>
            </a:bodyPr>
            <a:lstStyle/>
            <a:p>
              <a:pPr algn="ctr"/>
              <a:r>
                <a:rPr lang="en-US" sz="1113" b="1" dirty="0">
                  <a:latin typeface="Calibri Light" panose="020F0302020204030204" pitchFamily="34" charset="0"/>
                  <a:cs typeface="Calibri Light" panose="020F0302020204030204" pitchFamily="34" charset="0"/>
                </a:rPr>
                <a:t>Source of Competitive Advantage</a:t>
              </a:r>
            </a:p>
          </p:txBody>
        </p:sp>
      </p:grpSp>
    </p:spTree>
    <p:extLst>
      <p:ext uri="{BB962C8B-B14F-4D97-AF65-F5344CB8AC3E}">
        <p14:creationId xmlns:p14="http://schemas.microsoft.com/office/powerpoint/2010/main" val="1586876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D2FED6-61F9-34C1-F47D-3D020ABD5AA5}"/>
              </a:ext>
            </a:extLst>
          </p:cNvPr>
          <p:cNvSpPr>
            <a:spLocks noGrp="1"/>
          </p:cNvSpPr>
          <p:nvPr>
            <p:ph idx="1"/>
          </p:nvPr>
        </p:nvSpPr>
        <p:spPr>
          <a:xfrm>
            <a:off x="838200" y="782374"/>
            <a:ext cx="10515600" cy="5409258"/>
          </a:xfrm>
        </p:spPr>
        <p:txBody>
          <a:bodyPr/>
          <a:lstStyle/>
          <a:p>
            <a:pPr marL="0" indent="0">
              <a:buNone/>
            </a:pPr>
            <a:r>
              <a:rPr lang="en-GB" dirty="0"/>
              <a:t>           Conduct a research on the following and feedback to the class:</a:t>
            </a:r>
          </a:p>
          <a:p>
            <a:pPr marL="0" indent="0">
              <a:buNone/>
            </a:pPr>
            <a:endParaRPr lang="en-GB" dirty="0"/>
          </a:p>
          <a:p>
            <a:pPr marL="0" indent="0">
              <a:buNone/>
            </a:pPr>
            <a:endParaRPr lang="en-GB" dirty="0"/>
          </a:p>
          <a:p>
            <a:pPr marL="0" indent="0">
              <a:buNone/>
            </a:pPr>
            <a:endParaRPr lang="en-GB" dirty="0"/>
          </a:p>
          <a:p>
            <a:pPr marL="0" indent="0">
              <a:buNone/>
            </a:pPr>
            <a:r>
              <a:rPr lang="en-GB" dirty="0"/>
              <a:t>4 different types of interviews</a:t>
            </a:r>
          </a:p>
          <a:p>
            <a:pPr marL="0" indent="0">
              <a:buNone/>
            </a:pPr>
            <a:endParaRPr lang="en-GB" dirty="0"/>
          </a:p>
          <a:p>
            <a:pPr marL="0" indent="0">
              <a:buNone/>
            </a:pPr>
            <a:r>
              <a:rPr lang="en-GB" dirty="0"/>
              <a:t>Different types of questioning techniques.</a:t>
            </a:r>
          </a:p>
        </p:txBody>
      </p:sp>
    </p:spTree>
    <p:extLst>
      <p:ext uri="{BB962C8B-B14F-4D97-AF65-F5344CB8AC3E}">
        <p14:creationId xmlns:p14="http://schemas.microsoft.com/office/powerpoint/2010/main" val="976380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A8562C-0FA1-42D5-AC3A-C8D3EBA098C8}"/>
              </a:ext>
            </a:extLst>
          </p:cNvPr>
          <p:cNvSpPr>
            <a:spLocks noGrp="1"/>
          </p:cNvSpPr>
          <p:nvPr>
            <p:ph idx="1"/>
          </p:nvPr>
        </p:nvSpPr>
        <p:spPr>
          <a:xfrm>
            <a:off x="838200" y="689467"/>
            <a:ext cx="10515600" cy="5487496"/>
          </a:xfrm>
        </p:spPr>
        <p:txBody>
          <a:bodyPr/>
          <a:lstStyle/>
          <a:p>
            <a:pPr marL="0" indent="0">
              <a:buNone/>
            </a:pPr>
            <a:r>
              <a:rPr lang="en-GB" dirty="0"/>
              <a:t>                                             Different types of interviews</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281746EC-E0F9-DB86-A601-F82C95D88061}"/>
              </a:ext>
            </a:extLst>
          </p:cNvPr>
          <p:cNvGraphicFramePr>
            <a:graphicFrameLocks noGrp="1"/>
          </p:cNvGraphicFramePr>
          <p:nvPr>
            <p:extLst>
              <p:ext uri="{D42A27DB-BD31-4B8C-83A1-F6EECF244321}">
                <p14:modId xmlns:p14="http://schemas.microsoft.com/office/powerpoint/2010/main" val="1946650614"/>
              </p:ext>
            </p:extLst>
          </p:nvPr>
        </p:nvGraphicFramePr>
        <p:xfrm>
          <a:off x="753034" y="1598978"/>
          <a:ext cx="10146418" cy="4772616"/>
        </p:xfrm>
        <a:graphic>
          <a:graphicData uri="http://schemas.openxmlformats.org/drawingml/2006/table">
            <a:tbl>
              <a:tblPr firstRow="1" bandRow="1">
                <a:tableStyleId>{5C22544A-7EE6-4342-B048-85BDC9FD1C3A}</a:tableStyleId>
              </a:tblPr>
              <a:tblGrid>
                <a:gridCol w="5073209">
                  <a:extLst>
                    <a:ext uri="{9D8B030D-6E8A-4147-A177-3AD203B41FA5}">
                      <a16:colId xmlns:a16="http://schemas.microsoft.com/office/drawing/2014/main" val="2129169679"/>
                    </a:ext>
                  </a:extLst>
                </a:gridCol>
                <a:gridCol w="5073209">
                  <a:extLst>
                    <a:ext uri="{9D8B030D-6E8A-4147-A177-3AD203B41FA5}">
                      <a16:colId xmlns:a16="http://schemas.microsoft.com/office/drawing/2014/main" val="1849730094"/>
                    </a:ext>
                  </a:extLst>
                </a:gridCol>
              </a:tblGrid>
              <a:tr h="694668">
                <a:tc>
                  <a:txBody>
                    <a:bodyPr/>
                    <a:lstStyle/>
                    <a:p>
                      <a:r>
                        <a:rPr lang="en-GB" dirty="0"/>
                        <a:t>Structured Interview</a:t>
                      </a:r>
                    </a:p>
                  </a:txBody>
                  <a:tcPr/>
                </a:tc>
                <a:tc>
                  <a:txBody>
                    <a:bodyPr/>
                    <a:lstStyle/>
                    <a:p>
                      <a:r>
                        <a:rPr lang="en-GB" dirty="0"/>
                        <a:t>Uses a predetermined set of identical questions, asked in the same order to every candidate for fair comparison. </a:t>
                      </a:r>
                    </a:p>
                  </a:txBody>
                  <a:tcPr/>
                </a:tc>
                <a:extLst>
                  <a:ext uri="{0D108BD9-81ED-4DB2-BD59-A6C34878D82A}">
                    <a16:rowId xmlns:a16="http://schemas.microsoft.com/office/drawing/2014/main" val="1055433527"/>
                  </a:ext>
                </a:extLst>
              </a:tr>
              <a:tr h="903068">
                <a:tc>
                  <a:txBody>
                    <a:bodyPr/>
                    <a:lstStyle/>
                    <a:p>
                      <a:r>
                        <a:rPr lang="en-GB" dirty="0"/>
                        <a:t>Semi-Structured Interview</a:t>
                      </a:r>
                    </a:p>
                  </a:txBody>
                  <a:tcPr/>
                </a:tc>
                <a:tc>
                  <a:txBody>
                    <a:bodyPr/>
                    <a:lstStyle/>
                    <a:p>
                      <a:r>
                        <a:rPr lang="en-GB" dirty="0"/>
                        <a:t>Combines predetermined questions with some unplanned follow-up questions, offering a balance between consistency and flexibility. </a:t>
                      </a:r>
                    </a:p>
                  </a:txBody>
                  <a:tcPr/>
                </a:tc>
                <a:extLst>
                  <a:ext uri="{0D108BD9-81ED-4DB2-BD59-A6C34878D82A}">
                    <a16:rowId xmlns:a16="http://schemas.microsoft.com/office/drawing/2014/main" val="2000302622"/>
                  </a:ext>
                </a:extLst>
              </a:tr>
              <a:tr h="903068">
                <a:tc>
                  <a:txBody>
                    <a:bodyPr/>
                    <a:lstStyle/>
                    <a:p>
                      <a:r>
                        <a:rPr lang="en-GB" dirty="0"/>
                        <a:t>Unstructured Interview</a:t>
                      </a:r>
                    </a:p>
                  </a:txBody>
                  <a:tcPr/>
                </a:tc>
                <a:tc>
                  <a:txBody>
                    <a:bodyPr/>
                    <a:lstStyle/>
                    <a:p>
                      <a:r>
                        <a:rPr lang="en-GB" dirty="0"/>
                        <a:t>A free-flowing conversation with no set questions, allowing for deeper exploration but making comparisons difficult. </a:t>
                      </a:r>
                    </a:p>
                  </a:txBody>
                  <a:tcPr/>
                </a:tc>
                <a:extLst>
                  <a:ext uri="{0D108BD9-81ED-4DB2-BD59-A6C34878D82A}">
                    <a16:rowId xmlns:a16="http://schemas.microsoft.com/office/drawing/2014/main" val="1314282468"/>
                  </a:ext>
                </a:extLst>
              </a:tr>
              <a:tr h="486267">
                <a:tc>
                  <a:txBody>
                    <a:bodyPr/>
                    <a:lstStyle/>
                    <a:p>
                      <a:r>
                        <a:rPr lang="en-GB" dirty="0"/>
                        <a:t>One-to-One Interview </a:t>
                      </a:r>
                    </a:p>
                  </a:txBody>
                  <a:tcPr/>
                </a:tc>
                <a:tc>
                  <a:txBody>
                    <a:bodyPr/>
                    <a:lstStyle/>
                    <a:p>
                      <a:r>
                        <a:rPr lang="en-GB" dirty="0"/>
                        <a:t>A traditional interview where one interviewer speaks with one candidate</a:t>
                      </a:r>
                    </a:p>
                  </a:txBody>
                  <a:tcPr/>
                </a:tc>
                <a:extLst>
                  <a:ext uri="{0D108BD9-81ED-4DB2-BD59-A6C34878D82A}">
                    <a16:rowId xmlns:a16="http://schemas.microsoft.com/office/drawing/2014/main" val="157982588"/>
                  </a:ext>
                </a:extLst>
              </a:tr>
              <a:tr h="694668">
                <a:tc>
                  <a:txBody>
                    <a:bodyPr/>
                    <a:lstStyle/>
                    <a:p>
                      <a:r>
                        <a:rPr lang="en-GB" dirty="0"/>
                        <a:t>Group Interview</a:t>
                      </a:r>
                    </a:p>
                  </a:txBody>
                  <a:tcPr/>
                </a:tc>
                <a:tc>
                  <a:txBody>
                    <a:bodyPr/>
                    <a:lstStyle/>
                    <a:p>
                      <a:r>
                        <a:rPr lang="en-GB" dirty="0"/>
                        <a:t>Multiple candidates are interviewed simultaneously by a company representative. </a:t>
                      </a:r>
                    </a:p>
                  </a:txBody>
                  <a:tcPr/>
                </a:tc>
                <a:extLst>
                  <a:ext uri="{0D108BD9-81ED-4DB2-BD59-A6C34878D82A}">
                    <a16:rowId xmlns:a16="http://schemas.microsoft.com/office/drawing/2014/main" val="680530870"/>
                  </a:ext>
                </a:extLst>
              </a:tr>
              <a:tr h="694668">
                <a:tc>
                  <a:txBody>
                    <a:bodyPr/>
                    <a:lstStyle/>
                    <a:p>
                      <a:r>
                        <a:rPr lang="en-GB" dirty="0"/>
                        <a:t>Informal Interview</a:t>
                      </a:r>
                    </a:p>
                  </a:txBody>
                  <a:tcPr/>
                </a:tc>
                <a:tc>
                  <a:txBody>
                    <a:bodyPr/>
                    <a:lstStyle/>
                    <a:p>
                      <a:r>
                        <a:rPr lang="en-GB" dirty="0"/>
                        <a:t>A casual conversation that can occur over a meal or coffee, providing a relaxed setting for discussion. </a:t>
                      </a:r>
                    </a:p>
                  </a:txBody>
                  <a:tcPr/>
                </a:tc>
                <a:extLst>
                  <a:ext uri="{0D108BD9-81ED-4DB2-BD59-A6C34878D82A}">
                    <a16:rowId xmlns:a16="http://schemas.microsoft.com/office/drawing/2014/main" val="1252727006"/>
                  </a:ext>
                </a:extLst>
              </a:tr>
            </a:tbl>
          </a:graphicData>
        </a:graphic>
      </p:graphicFrame>
    </p:spTree>
    <p:extLst>
      <p:ext uri="{BB962C8B-B14F-4D97-AF65-F5344CB8AC3E}">
        <p14:creationId xmlns:p14="http://schemas.microsoft.com/office/powerpoint/2010/main" val="195534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406E6B-B73F-E373-4572-4FDE158BDFB8}"/>
              </a:ext>
            </a:extLst>
          </p:cNvPr>
          <p:cNvSpPr>
            <a:spLocks noGrp="1"/>
          </p:cNvSpPr>
          <p:nvPr>
            <p:ph idx="1"/>
          </p:nvPr>
        </p:nvSpPr>
        <p:spPr>
          <a:xfrm>
            <a:off x="838200" y="689467"/>
            <a:ext cx="10515600" cy="5487496"/>
          </a:xfrm>
        </p:spPr>
        <p:txBody>
          <a:bodyPr/>
          <a:lstStyle/>
          <a:p>
            <a:pPr marL="0" indent="0">
              <a:buNone/>
            </a:pPr>
            <a:r>
              <a:rPr lang="en-GB" dirty="0"/>
              <a:t>                        Different types of questioning techniques</a:t>
            </a:r>
          </a:p>
        </p:txBody>
      </p:sp>
      <p:graphicFrame>
        <p:nvGraphicFramePr>
          <p:cNvPr id="4" name="Table 3">
            <a:extLst>
              <a:ext uri="{FF2B5EF4-FFF2-40B4-BE49-F238E27FC236}">
                <a16:creationId xmlns:a16="http://schemas.microsoft.com/office/drawing/2014/main" id="{489058FE-E582-B02C-4B7E-5D78D1B09A30}"/>
              </a:ext>
            </a:extLst>
          </p:cNvPr>
          <p:cNvGraphicFramePr>
            <a:graphicFrameLocks noGrp="1"/>
          </p:cNvGraphicFramePr>
          <p:nvPr>
            <p:extLst>
              <p:ext uri="{D42A27DB-BD31-4B8C-83A1-F6EECF244321}">
                <p14:modId xmlns:p14="http://schemas.microsoft.com/office/powerpoint/2010/main" val="658236249"/>
              </p:ext>
            </p:extLst>
          </p:nvPr>
        </p:nvGraphicFramePr>
        <p:xfrm>
          <a:off x="679687" y="2273774"/>
          <a:ext cx="10923902" cy="4023360"/>
        </p:xfrm>
        <a:graphic>
          <a:graphicData uri="http://schemas.openxmlformats.org/drawingml/2006/table">
            <a:tbl>
              <a:tblPr firstRow="1" bandRow="1">
                <a:tableStyleId>{5C22544A-7EE6-4342-B048-85BDC9FD1C3A}</a:tableStyleId>
              </a:tblPr>
              <a:tblGrid>
                <a:gridCol w="5461951">
                  <a:extLst>
                    <a:ext uri="{9D8B030D-6E8A-4147-A177-3AD203B41FA5}">
                      <a16:colId xmlns:a16="http://schemas.microsoft.com/office/drawing/2014/main" val="194047676"/>
                    </a:ext>
                  </a:extLst>
                </a:gridCol>
                <a:gridCol w="5461951">
                  <a:extLst>
                    <a:ext uri="{9D8B030D-6E8A-4147-A177-3AD203B41FA5}">
                      <a16:colId xmlns:a16="http://schemas.microsoft.com/office/drawing/2014/main" val="1721834420"/>
                    </a:ext>
                  </a:extLst>
                </a:gridCol>
              </a:tblGrid>
              <a:tr h="295346">
                <a:tc>
                  <a:txBody>
                    <a:bodyPr/>
                    <a:lstStyle/>
                    <a:p>
                      <a:r>
                        <a:rPr lang="en-GB" dirty="0"/>
                        <a:t>Open Questions:</a:t>
                      </a:r>
                    </a:p>
                  </a:txBody>
                  <a:tcPr/>
                </a:tc>
                <a:tc>
                  <a:txBody>
                    <a:bodyPr/>
                    <a:lstStyle/>
                    <a:p>
                      <a:r>
                        <a:rPr lang="en-GB" dirty="0"/>
                        <a:t>Begin with "who," "what," "where," "when," "why," or "how," and prompt a detailed, elaborative response that cannot be answered with a simple "yes" or "no". </a:t>
                      </a:r>
                    </a:p>
                  </a:txBody>
                  <a:tcPr/>
                </a:tc>
                <a:extLst>
                  <a:ext uri="{0D108BD9-81ED-4DB2-BD59-A6C34878D82A}">
                    <a16:rowId xmlns:a16="http://schemas.microsoft.com/office/drawing/2014/main" val="3345547928"/>
                  </a:ext>
                </a:extLst>
              </a:tr>
              <a:tr h="295346">
                <a:tc>
                  <a:txBody>
                    <a:bodyPr/>
                    <a:lstStyle/>
                    <a:p>
                      <a:r>
                        <a:rPr lang="en-GB" dirty="0"/>
                        <a:t>Closed Questions</a:t>
                      </a:r>
                    </a:p>
                  </a:txBody>
                  <a:tcPr/>
                </a:tc>
                <a:tc>
                  <a:txBody>
                    <a:bodyPr/>
                    <a:lstStyle/>
                    <a:p>
                      <a:r>
                        <a:rPr lang="en-GB" dirty="0"/>
                        <a:t>Require a simple, one-word or short-sentence answer, often starting with words like "did," "can," "are," or "is</a:t>
                      </a:r>
                    </a:p>
                  </a:txBody>
                  <a:tcPr/>
                </a:tc>
                <a:extLst>
                  <a:ext uri="{0D108BD9-81ED-4DB2-BD59-A6C34878D82A}">
                    <a16:rowId xmlns:a16="http://schemas.microsoft.com/office/drawing/2014/main" val="34258005"/>
                  </a:ext>
                </a:extLst>
              </a:tr>
              <a:tr h="295346">
                <a:tc>
                  <a:txBody>
                    <a:bodyPr/>
                    <a:lstStyle/>
                    <a:p>
                      <a:r>
                        <a:rPr lang="en-GB" dirty="0"/>
                        <a:t>Probing Questions</a:t>
                      </a:r>
                    </a:p>
                  </a:txBody>
                  <a:tcPr/>
                </a:tc>
                <a:tc>
                  <a:txBody>
                    <a:bodyPr/>
                    <a:lstStyle/>
                    <a:p>
                      <a:r>
                        <a:rPr lang="en-GB" dirty="0"/>
                        <a:t>Follow up on a response to elicit more detail, context, or specific information about a situation. </a:t>
                      </a:r>
                    </a:p>
                  </a:txBody>
                  <a:tcPr/>
                </a:tc>
                <a:extLst>
                  <a:ext uri="{0D108BD9-81ED-4DB2-BD59-A6C34878D82A}">
                    <a16:rowId xmlns:a16="http://schemas.microsoft.com/office/drawing/2014/main" val="2359268909"/>
                  </a:ext>
                </a:extLst>
              </a:tr>
              <a:tr h="295346">
                <a:tc>
                  <a:txBody>
                    <a:bodyPr/>
                    <a:lstStyle/>
                    <a:p>
                      <a:r>
                        <a:rPr lang="en-GB" dirty="0"/>
                        <a:t>Leading Questions</a:t>
                      </a:r>
                    </a:p>
                  </a:txBody>
                  <a:tcPr/>
                </a:tc>
                <a:tc>
                  <a:txBody>
                    <a:bodyPr/>
                    <a:lstStyle/>
                    <a:p>
                      <a:r>
                        <a:rPr lang="en-GB" dirty="0"/>
                        <a:t>Questions that subtly suggest a desired answer or influence a decision, useful in situations like negotiations. </a:t>
                      </a:r>
                    </a:p>
                  </a:txBody>
                  <a:tcPr/>
                </a:tc>
                <a:extLst>
                  <a:ext uri="{0D108BD9-81ED-4DB2-BD59-A6C34878D82A}">
                    <a16:rowId xmlns:a16="http://schemas.microsoft.com/office/drawing/2014/main" val="3504823445"/>
                  </a:ext>
                </a:extLst>
              </a:tr>
              <a:tr h="295346">
                <a:tc>
                  <a:txBody>
                    <a:bodyPr/>
                    <a:lstStyle/>
                    <a:p>
                      <a:r>
                        <a:rPr lang="en-GB" dirty="0"/>
                        <a:t>Clarifying Questions</a:t>
                      </a:r>
                    </a:p>
                  </a:txBody>
                  <a:tcPr/>
                </a:tc>
                <a:tc>
                  <a:txBody>
                    <a:bodyPr/>
                    <a:lstStyle/>
                    <a:p>
                      <a:r>
                        <a:rPr lang="en-GB" dirty="0"/>
                        <a:t>Used to recap information and ensure mutual understanding, often by rephrasing or summarizing key points. </a:t>
                      </a:r>
                    </a:p>
                  </a:txBody>
                  <a:tcPr/>
                </a:tc>
                <a:extLst>
                  <a:ext uri="{0D108BD9-81ED-4DB2-BD59-A6C34878D82A}">
                    <a16:rowId xmlns:a16="http://schemas.microsoft.com/office/drawing/2014/main" val="3801311144"/>
                  </a:ext>
                </a:extLst>
              </a:tr>
            </a:tbl>
          </a:graphicData>
        </a:graphic>
      </p:graphicFrame>
    </p:spTree>
    <p:extLst>
      <p:ext uri="{BB962C8B-B14F-4D97-AF65-F5344CB8AC3E}">
        <p14:creationId xmlns:p14="http://schemas.microsoft.com/office/powerpoint/2010/main" val="4007707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Employee Value Proposition</a:t>
            </a:r>
          </a:p>
        </p:txBody>
      </p:sp>
      <p:sp>
        <p:nvSpPr>
          <p:cNvPr id="3" name="Content Placeholder 2">
            <a:extLst>
              <a:ext uri="{FF2B5EF4-FFF2-40B4-BE49-F238E27FC236}">
                <a16:creationId xmlns:a16="http://schemas.microsoft.com/office/drawing/2014/main" id="{82C8101B-5324-CA4B-A75D-C462D4D7D4F8}"/>
              </a:ext>
            </a:extLst>
          </p:cNvPr>
          <p:cNvSpPr>
            <a:spLocks noGrp="1"/>
          </p:cNvSpPr>
          <p:nvPr>
            <p:ph idx="1"/>
          </p:nvPr>
        </p:nvSpPr>
        <p:spPr>
          <a:xfrm>
            <a:off x="1708415" y="1927171"/>
            <a:ext cx="8359753" cy="4351339"/>
          </a:xfrm>
        </p:spPr>
        <p:txBody>
          <a:bodyPr>
            <a:normAutofit/>
          </a:bodyPr>
          <a:lstStyle/>
          <a:p>
            <a:pPr marL="0" indent="0">
              <a:buNone/>
            </a:pPr>
            <a:r>
              <a:rPr lang="en-US" sz="1908" dirty="0"/>
              <a:t>EVP</a:t>
            </a:r>
          </a:p>
          <a:p>
            <a:pPr marL="0" indent="0">
              <a:buNone/>
            </a:pPr>
            <a:r>
              <a:rPr lang="en-GB" sz="1431" dirty="0"/>
              <a:t>“The employee value proposition describes what an organisation stands for, requires and offers as an employer.”</a:t>
            </a:r>
          </a:p>
          <a:p>
            <a:pPr marL="0" indent="0">
              <a:buNone/>
            </a:pPr>
            <a:endParaRPr lang="en-US" sz="1908" dirty="0"/>
          </a:p>
          <a:p>
            <a:pPr marL="0" indent="0">
              <a:buNone/>
            </a:pPr>
            <a:r>
              <a:rPr lang="en-US" sz="1908" dirty="0"/>
              <a:t>Segmented Approach</a:t>
            </a:r>
          </a:p>
          <a:p>
            <a:pPr marL="0" indent="0">
              <a:buNone/>
            </a:pPr>
            <a:r>
              <a:rPr lang="en-GB" sz="1431" dirty="0"/>
              <a:t>“tailor the ‘deal’ to the needs of a diverse workforce……emphasising different elements of the value proposition to different groups”</a:t>
            </a:r>
            <a:endParaRPr lang="en-US" sz="1431" dirty="0"/>
          </a:p>
          <a:p>
            <a:pPr marL="363470" lvl="1" indent="0">
              <a:buNone/>
            </a:pPr>
            <a:endParaRPr lang="en-US" sz="1590" dirty="0"/>
          </a:p>
          <a:p>
            <a:pPr marL="363470" lvl="1" indent="0" algn="ctr">
              <a:buNone/>
            </a:pPr>
            <a:endParaRPr lang="en-GB" sz="874" dirty="0"/>
          </a:p>
          <a:p>
            <a:pPr marL="363470" lvl="1" indent="0" algn="ctr">
              <a:buNone/>
            </a:pPr>
            <a:endParaRPr lang="en-GB" sz="874" dirty="0"/>
          </a:p>
          <a:p>
            <a:pPr marL="363470" lvl="1" indent="0" algn="ctr">
              <a:buNone/>
            </a:pPr>
            <a:r>
              <a:rPr lang="en-GB" sz="874" dirty="0"/>
              <a:t>CIPD (2019)</a:t>
            </a:r>
            <a:endParaRPr lang="en-US" sz="874" dirty="0"/>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363470" lvl="1" indent="0">
              <a:buNone/>
            </a:pPr>
            <a:endParaRPr lang="en-US" sz="1590"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pPr marL="0" indent="0">
              <a:buNone/>
            </a:pPr>
            <a:endParaRPr lang="en-US" sz="1908" dirty="0"/>
          </a:p>
          <a:p>
            <a:endParaRPr lang="en-US" dirty="0"/>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9643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Resourcing Strategy</a:t>
            </a:r>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DBB6B30-5D09-8243-94D7-630ACB23AB94}"/>
              </a:ext>
            </a:extLst>
          </p:cNvPr>
          <p:cNvSpPr/>
          <p:nvPr/>
        </p:nvSpPr>
        <p:spPr>
          <a:xfrm>
            <a:off x="4367643" y="1898898"/>
            <a:ext cx="1430975" cy="1430975"/>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Employer of Cash</a:t>
            </a:r>
          </a:p>
        </p:txBody>
      </p:sp>
      <p:sp>
        <p:nvSpPr>
          <p:cNvPr id="7" name="Rectangle 6">
            <a:extLst>
              <a:ext uri="{FF2B5EF4-FFF2-40B4-BE49-F238E27FC236}">
                <a16:creationId xmlns:a16="http://schemas.microsoft.com/office/drawing/2014/main" id="{0F780B8B-DBC6-CF42-AD7B-E8120978DC8F}"/>
              </a:ext>
            </a:extLst>
          </p:cNvPr>
          <p:cNvSpPr/>
          <p:nvPr/>
        </p:nvSpPr>
        <p:spPr>
          <a:xfrm>
            <a:off x="5798618" y="1898898"/>
            <a:ext cx="1430975" cy="1430975"/>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Employer of Choice</a:t>
            </a:r>
          </a:p>
        </p:txBody>
      </p:sp>
      <p:sp>
        <p:nvSpPr>
          <p:cNvPr id="8" name="Rectangle 7">
            <a:extLst>
              <a:ext uri="{FF2B5EF4-FFF2-40B4-BE49-F238E27FC236}">
                <a16:creationId xmlns:a16="http://schemas.microsoft.com/office/drawing/2014/main" id="{5DB23A1C-1B2D-5B4C-B58C-F81D585C5C56}"/>
              </a:ext>
            </a:extLst>
          </p:cNvPr>
          <p:cNvSpPr/>
          <p:nvPr/>
        </p:nvSpPr>
        <p:spPr>
          <a:xfrm>
            <a:off x="4367643" y="3329872"/>
            <a:ext cx="1430975" cy="1430975"/>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Employer of Churn</a:t>
            </a:r>
          </a:p>
        </p:txBody>
      </p:sp>
      <p:sp>
        <p:nvSpPr>
          <p:cNvPr id="9" name="Rectangle 8">
            <a:extLst>
              <a:ext uri="{FF2B5EF4-FFF2-40B4-BE49-F238E27FC236}">
                <a16:creationId xmlns:a16="http://schemas.microsoft.com/office/drawing/2014/main" id="{6030EC40-1AE5-1F4E-A521-AC97CA302EA6}"/>
              </a:ext>
            </a:extLst>
          </p:cNvPr>
          <p:cNvSpPr/>
          <p:nvPr/>
        </p:nvSpPr>
        <p:spPr>
          <a:xfrm>
            <a:off x="5798618" y="3329872"/>
            <a:ext cx="1430975" cy="1430975"/>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b="1" dirty="0">
                <a:solidFill>
                  <a:schemeClr val="tx1"/>
                </a:solidFill>
              </a:rPr>
              <a:t>Employer of Values</a:t>
            </a:r>
          </a:p>
        </p:txBody>
      </p:sp>
      <p:sp>
        <p:nvSpPr>
          <p:cNvPr id="10" name="TextBox 9">
            <a:extLst>
              <a:ext uri="{FF2B5EF4-FFF2-40B4-BE49-F238E27FC236}">
                <a16:creationId xmlns:a16="http://schemas.microsoft.com/office/drawing/2014/main" id="{5D9570EC-D679-B549-A610-C7DB2658FCCF}"/>
              </a:ext>
            </a:extLst>
          </p:cNvPr>
          <p:cNvSpPr txBox="1"/>
          <p:nvPr/>
        </p:nvSpPr>
        <p:spPr>
          <a:xfrm>
            <a:off x="3222863" y="1888443"/>
            <a:ext cx="1144780" cy="434863"/>
          </a:xfrm>
          <a:prstGeom prst="rect">
            <a:avLst/>
          </a:prstGeom>
          <a:noFill/>
        </p:spPr>
        <p:txBody>
          <a:bodyPr wrap="square" rtlCol="0" anchor="ctr">
            <a:spAutoFit/>
          </a:bodyPr>
          <a:lstStyle/>
          <a:p>
            <a:pPr algn="ctr"/>
            <a:r>
              <a:rPr lang="en-US" sz="1113" dirty="0">
                <a:latin typeface="Calibri Light" panose="020F0302020204030204" pitchFamily="34" charset="0"/>
                <a:cs typeface="Calibri Light" panose="020F0302020204030204" pitchFamily="34" charset="0"/>
              </a:rPr>
              <a:t>High Rewards</a:t>
            </a:r>
          </a:p>
          <a:p>
            <a:pPr algn="ctr"/>
            <a:r>
              <a:rPr lang="en-US" sz="1113" dirty="0">
                <a:latin typeface="Calibri Light" panose="020F0302020204030204" pitchFamily="34" charset="0"/>
                <a:cs typeface="Calibri Light" panose="020F0302020204030204" pitchFamily="34" charset="0"/>
              </a:rPr>
              <a:t>Low Culture</a:t>
            </a:r>
          </a:p>
        </p:txBody>
      </p:sp>
      <p:sp>
        <p:nvSpPr>
          <p:cNvPr id="11" name="TextBox 10">
            <a:extLst>
              <a:ext uri="{FF2B5EF4-FFF2-40B4-BE49-F238E27FC236}">
                <a16:creationId xmlns:a16="http://schemas.microsoft.com/office/drawing/2014/main" id="{93158CB2-D80A-AB43-8779-C5B9F030F628}"/>
              </a:ext>
            </a:extLst>
          </p:cNvPr>
          <p:cNvSpPr txBox="1"/>
          <p:nvPr/>
        </p:nvSpPr>
        <p:spPr>
          <a:xfrm>
            <a:off x="7229592" y="1888443"/>
            <a:ext cx="1144780" cy="434863"/>
          </a:xfrm>
          <a:prstGeom prst="rect">
            <a:avLst/>
          </a:prstGeom>
          <a:noFill/>
        </p:spPr>
        <p:txBody>
          <a:bodyPr wrap="square" rtlCol="0" anchor="ctr">
            <a:spAutoFit/>
          </a:bodyPr>
          <a:lstStyle/>
          <a:p>
            <a:pPr algn="ctr"/>
            <a:r>
              <a:rPr lang="en-US" sz="1113" dirty="0">
                <a:latin typeface="+mj-lt"/>
              </a:rPr>
              <a:t>High Rewards</a:t>
            </a:r>
          </a:p>
          <a:p>
            <a:pPr algn="ctr"/>
            <a:r>
              <a:rPr lang="en-US" sz="1113" dirty="0">
                <a:latin typeface="+mj-lt"/>
              </a:rPr>
              <a:t>High Culture</a:t>
            </a:r>
          </a:p>
        </p:txBody>
      </p:sp>
      <p:sp>
        <p:nvSpPr>
          <p:cNvPr id="12" name="TextBox 11">
            <a:extLst>
              <a:ext uri="{FF2B5EF4-FFF2-40B4-BE49-F238E27FC236}">
                <a16:creationId xmlns:a16="http://schemas.microsoft.com/office/drawing/2014/main" id="{EA083EE7-AFB4-7547-BDB4-B66F365D8DD0}"/>
              </a:ext>
            </a:extLst>
          </p:cNvPr>
          <p:cNvSpPr txBox="1"/>
          <p:nvPr/>
        </p:nvSpPr>
        <p:spPr>
          <a:xfrm>
            <a:off x="3222863" y="4326719"/>
            <a:ext cx="1144780" cy="434863"/>
          </a:xfrm>
          <a:prstGeom prst="rect">
            <a:avLst/>
          </a:prstGeom>
          <a:noFill/>
        </p:spPr>
        <p:txBody>
          <a:bodyPr wrap="square" rtlCol="0" anchor="ctr">
            <a:spAutoFit/>
          </a:bodyPr>
          <a:lstStyle/>
          <a:p>
            <a:pPr algn="ctr"/>
            <a:r>
              <a:rPr lang="en-US" sz="1113" dirty="0">
                <a:latin typeface="+mj-lt"/>
              </a:rPr>
              <a:t>Low Reward</a:t>
            </a:r>
          </a:p>
          <a:p>
            <a:pPr algn="ctr"/>
            <a:r>
              <a:rPr lang="en-US" sz="1113" dirty="0">
                <a:latin typeface="+mj-lt"/>
              </a:rPr>
              <a:t>Low Culture</a:t>
            </a:r>
          </a:p>
        </p:txBody>
      </p:sp>
      <p:sp>
        <p:nvSpPr>
          <p:cNvPr id="13" name="TextBox 12">
            <a:extLst>
              <a:ext uri="{FF2B5EF4-FFF2-40B4-BE49-F238E27FC236}">
                <a16:creationId xmlns:a16="http://schemas.microsoft.com/office/drawing/2014/main" id="{1C1669D3-FBC9-2349-90B5-6EF5EDE841C0}"/>
              </a:ext>
            </a:extLst>
          </p:cNvPr>
          <p:cNvSpPr txBox="1"/>
          <p:nvPr/>
        </p:nvSpPr>
        <p:spPr>
          <a:xfrm>
            <a:off x="7229592" y="4336439"/>
            <a:ext cx="1144780" cy="434863"/>
          </a:xfrm>
          <a:prstGeom prst="rect">
            <a:avLst/>
          </a:prstGeom>
          <a:noFill/>
        </p:spPr>
        <p:txBody>
          <a:bodyPr wrap="square" rtlCol="0" anchor="ctr">
            <a:spAutoFit/>
          </a:bodyPr>
          <a:lstStyle/>
          <a:p>
            <a:pPr algn="ctr"/>
            <a:r>
              <a:rPr lang="en-US" sz="1113" dirty="0">
                <a:latin typeface="+mj-lt"/>
              </a:rPr>
              <a:t>Low Rewards</a:t>
            </a:r>
          </a:p>
          <a:p>
            <a:pPr algn="ctr"/>
            <a:r>
              <a:rPr lang="en-US" sz="1113" dirty="0">
                <a:latin typeface="+mj-lt"/>
              </a:rPr>
              <a:t>High Culture</a:t>
            </a:r>
          </a:p>
        </p:txBody>
      </p:sp>
      <p:sp>
        <p:nvSpPr>
          <p:cNvPr id="3" name="TextBox 2">
            <a:extLst>
              <a:ext uri="{FF2B5EF4-FFF2-40B4-BE49-F238E27FC236}">
                <a16:creationId xmlns:a16="http://schemas.microsoft.com/office/drawing/2014/main" id="{C74CF5C4-FAA1-1345-9F36-3CBD9B11E3AD}"/>
              </a:ext>
            </a:extLst>
          </p:cNvPr>
          <p:cNvSpPr txBox="1"/>
          <p:nvPr/>
        </p:nvSpPr>
        <p:spPr>
          <a:xfrm>
            <a:off x="5523610" y="4978897"/>
            <a:ext cx="1144780" cy="226857"/>
          </a:xfrm>
          <a:prstGeom prst="rect">
            <a:avLst/>
          </a:prstGeom>
          <a:noFill/>
        </p:spPr>
        <p:txBody>
          <a:bodyPr wrap="square" rtlCol="0">
            <a:spAutoFit/>
          </a:bodyPr>
          <a:lstStyle/>
          <a:p>
            <a:r>
              <a:rPr lang="en-US" sz="874" dirty="0"/>
              <a:t>Higgs (2004)</a:t>
            </a:r>
          </a:p>
        </p:txBody>
      </p:sp>
    </p:spTree>
    <p:extLst>
      <p:ext uri="{BB962C8B-B14F-4D97-AF65-F5344CB8AC3E}">
        <p14:creationId xmlns:p14="http://schemas.microsoft.com/office/powerpoint/2010/main" val="413821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89AF7-A161-4341-A95E-D96068F9F8A4}"/>
              </a:ext>
            </a:extLst>
          </p:cNvPr>
          <p:cNvSpPr>
            <a:spLocks noGrp="1"/>
          </p:cNvSpPr>
          <p:nvPr>
            <p:ph type="title"/>
          </p:nvPr>
        </p:nvSpPr>
        <p:spPr>
          <a:xfrm>
            <a:off x="1916124" y="993264"/>
            <a:ext cx="8359753" cy="410390"/>
          </a:xfrm>
          <a:ln>
            <a:noFill/>
          </a:ln>
        </p:spPr>
        <p:txBody>
          <a:bodyPr>
            <a:noAutofit/>
          </a:bodyPr>
          <a:lstStyle/>
          <a:p>
            <a:r>
              <a:rPr lang="en-US" sz="2226" dirty="0"/>
              <a:t>Resourcing Strategy</a:t>
            </a:r>
          </a:p>
        </p:txBody>
      </p:sp>
      <p:cxnSp>
        <p:nvCxnSpPr>
          <p:cNvPr id="5" name="Straight Connector 4">
            <a:extLst>
              <a:ext uri="{FF2B5EF4-FFF2-40B4-BE49-F238E27FC236}">
                <a16:creationId xmlns:a16="http://schemas.microsoft.com/office/drawing/2014/main" id="{302ACB4D-CCA4-954B-B0E1-3CD87E4B7D44}"/>
              </a:ext>
            </a:extLst>
          </p:cNvPr>
          <p:cNvCxnSpPr/>
          <p:nvPr/>
        </p:nvCxnSpPr>
        <p:spPr>
          <a:xfrm>
            <a:off x="1916124" y="1403654"/>
            <a:ext cx="8359753" cy="0"/>
          </a:xfrm>
          <a:prstGeom prst="line">
            <a:avLst/>
          </a:prstGeom>
          <a:ln w="25400">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052F5D0C-6538-3945-BE2F-C91E0DD5C2A8}"/>
              </a:ext>
            </a:extLst>
          </p:cNvPr>
          <p:cNvSpPr/>
          <p:nvPr/>
        </p:nvSpPr>
        <p:spPr>
          <a:xfrm>
            <a:off x="1916124" y="1672240"/>
            <a:ext cx="8359753" cy="601871"/>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rPr>
              <a:t>Resourcing Strategy</a:t>
            </a:r>
          </a:p>
        </p:txBody>
      </p:sp>
      <p:sp>
        <p:nvSpPr>
          <p:cNvPr id="7" name="Rectangle 6">
            <a:extLst>
              <a:ext uri="{FF2B5EF4-FFF2-40B4-BE49-F238E27FC236}">
                <a16:creationId xmlns:a16="http://schemas.microsoft.com/office/drawing/2014/main" id="{5DACED0F-0741-F14A-AD32-0FAE127F3BBF}"/>
              </a:ext>
            </a:extLst>
          </p:cNvPr>
          <p:cNvSpPr/>
          <p:nvPr/>
        </p:nvSpPr>
        <p:spPr>
          <a:xfrm>
            <a:off x="1916123" y="2390320"/>
            <a:ext cx="2014705" cy="601871"/>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rPr>
              <a:t>Business Strategy</a:t>
            </a:r>
          </a:p>
        </p:txBody>
      </p:sp>
      <p:sp>
        <p:nvSpPr>
          <p:cNvPr id="10" name="Rectangle 9">
            <a:extLst>
              <a:ext uri="{FF2B5EF4-FFF2-40B4-BE49-F238E27FC236}">
                <a16:creationId xmlns:a16="http://schemas.microsoft.com/office/drawing/2014/main" id="{F3463E24-A3C5-2A46-A686-F56137CBE89F}"/>
              </a:ext>
            </a:extLst>
          </p:cNvPr>
          <p:cNvSpPr/>
          <p:nvPr/>
        </p:nvSpPr>
        <p:spPr>
          <a:xfrm>
            <a:off x="6136061" y="2390320"/>
            <a:ext cx="2014705" cy="601871"/>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rPr>
              <a:t>Talent Supply</a:t>
            </a:r>
          </a:p>
        </p:txBody>
      </p:sp>
      <p:sp>
        <p:nvSpPr>
          <p:cNvPr id="12" name="Rectangle 11">
            <a:extLst>
              <a:ext uri="{FF2B5EF4-FFF2-40B4-BE49-F238E27FC236}">
                <a16:creationId xmlns:a16="http://schemas.microsoft.com/office/drawing/2014/main" id="{388E53E8-9B74-5845-AEE3-5F812EB3DA73}"/>
              </a:ext>
            </a:extLst>
          </p:cNvPr>
          <p:cNvSpPr/>
          <p:nvPr/>
        </p:nvSpPr>
        <p:spPr>
          <a:xfrm>
            <a:off x="1916123" y="3105283"/>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What</a:t>
            </a:r>
          </a:p>
        </p:txBody>
      </p:sp>
      <p:sp>
        <p:nvSpPr>
          <p:cNvPr id="14" name="Rectangle 13">
            <a:extLst>
              <a:ext uri="{FF2B5EF4-FFF2-40B4-BE49-F238E27FC236}">
                <a16:creationId xmlns:a16="http://schemas.microsoft.com/office/drawing/2014/main" id="{604C1B0B-5920-894E-A219-5DC3C9B9D97A}"/>
              </a:ext>
            </a:extLst>
          </p:cNvPr>
          <p:cNvSpPr/>
          <p:nvPr/>
        </p:nvSpPr>
        <p:spPr>
          <a:xfrm>
            <a:off x="6136061" y="3105283"/>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Grow</a:t>
            </a:r>
          </a:p>
        </p:txBody>
      </p:sp>
      <p:sp>
        <p:nvSpPr>
          <p:cNvPr id="16" name="Rectangle 15">
            <a:extLst>
              <a:ext uri="{FF2B5EF4-FFF2-40B4-BE49-F238E27FC236}">
                <a16:creationId xmlns:a16="http://schemas.microsoft.com/office/drawing/2014/main" id="{1E67160F-7F2F-144A-8FBA-7B1CC880BB43}"/>
              </a:ext>
            </a:extLst>
          </p:cNvPr>
          <p:cNvSpPr/>
          <p:nvPr/>
        </p:nvSpPr>
        <p:spPr>
          <a:xfrm>
            <a:off x="1916123" y="3820245"/>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When</a:t>
            </a:r>
          </a:p>
        </p:txBody>
      </p:sp>
      <p:sp>
        <p:nvSpPr>
          <p:cNvPr id="18" name="Rectangle 17">
            <a:extLst>
              <a:ext uri="{FF2B5EF4-FFF2-40B4-BE49-F238E27FC236}">
                <a16:creationId xmlns:a16="http://schemas.microsoft.com/office/drawing/2014/main" id="{38BE91FA-47D0-5C4A-8679-F5904ECA0335}"/>
              </a:ext>
            </a:extLst>
          </p:cNvPr>
          <p:cNvSpPr/>
          <p:nvPr/>
        </p:nvSpPr>
        <p:spPr>
          <a:xfrm>
            <a:off x="6136061" y="3820245"/>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Buy</a:t>
            </a:r>
          </a:p>
        </p:txBody>
      </p:sp>
      <p:sp>
        <p:nvSpPr>
          <p:cNvPr id="20" name="Rectangle 19">
            <a:extLst>
              <a:ext uri="{FF2B5EF4-FFF2-40B4-BE49-F238E27FC236}">
                <a16:creationId xmlns:a16="http://schemas.microsoft.com/office/drawing/2014/main" id="{0DC56EDF-AC65-2840-871F-26FEF18E5271}"/>
              </a:ext>
            </a:extLst>
          </p:cNvPr>
          <p:cNvSpPr/>
          <p:nvPr/>
        </p:nvSpPr>
        <p:spPr>
          <a:xfrm>
            <a:off x="1916123" y="4530013"/>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How</a:t>
            </a:r>
          </a:p>
        </p:txBody>
      </p:sp>
      <p:cxnSp>
        <p:nvCxnSpPr>
          <p:cNvPr id="27" name="Straight Connector 26">
            <a:extLst>
              <a:ext uri="{FF2B5EF4-FFF2-40B4-BE49-F238E27FC236}">
                <a16:creationId xmlns:a16="http://schemas.microsoft.com/office/drawing/2014/main" id="{573A12FE-47C4-A14D-87AE-182EBB956A69}"/>
              </a:ext>
            </a:extLst>
          </p:cNvPr>
          <p:cNvCxnSpPr>
            <a:stCxn id="7" idx="0"/>
          </p:cNvCxnSpPr>
          <p:nvPr/>
        </p:nvCxnSpPr>
        <p:spPr>
          <a:xfrm flipH="1" flipV="1">
            <a:off x="2922498" y="2274112"/>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7AC2613-59B1-EA49-8566-0ED9EB97D6B6}"/>
              </a:ext>
            </a:extLst>
          </p:cNvPr>
          <p:cNvCxnSpPr/>
          <p:nvPr/>
        </p:nvCxnSpPr>
        <p:spPr>
          <a:xfrm flipH="1" flipV="1">
            <a:off x="2921521" y="2983881"/>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7005D43-07B3-7F44-96CB-49E1C18BD22F}"/>
              </a:ext>
            </a:extLst>
          </p:cNvPr>
          <p:cNvCxnSpPr/>
          <p:nvPr/>
        </p:nvCxnSpPr>
        <p:spPr>
          <a:xfrm flipH="1" flipV="1">
            <a:off x="2938131" y="3695002"/>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0DD8F7-09B9-3F44-83B2-9301687EE2CA}"/>
              </a:ext>
            </a:extLst>
          </p:cNvPr>
          <p:cNvCxnSpPr/>
          <p:nvPr/>
        </p:nvCxnSpPr>
        <p:spPr>
          <a:xfrm flipH="1" flipV="1">
            <a:off x="2920543" y="4413805"/>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A0BE52FD-DAE6-A245-A257-D88B891833E2}"/>
              </a:ext>
            </a:extLst>
          </p:cNvPr>
          <p:cNvGrpSpPr/>
          <p:nvPr/>
        </p:nvGrpSpPr>
        <p:grpSpPr>
          <a:xfrm>
            <a:off x="8261172" y="2264238"/>
            <a:ext cx="2014705" cy="2851835"/>
            <a:chOff x="3511344" y="1983754"/>
            <a:chExt cx="2534265" cy="3587277"/>
          </a:xfrm>
        </p:grpSpPr>
        <p:sp>
          <p:nvSpPr>
            <p:cNvPr id="9" name="Rectangle 8">
              <a:extLst>
                <a:ext uri="{FF2B5EF4-FFF2-40B4-BE49-F238E27FC236}">
                  <a16:creationId xmlns:a16="http://schemas.microsoft.com/office/drawing/2014/main" id="{32A6BF9F-BCED-D142-BD9C-D858AD90F2DA}"/>
                </a:ext>
              </a:extLst>
            </p:cNvPr>
            <p:cNvSpPr/>
            <p:nvPr/>
          </p:nvSpPr>
          <p:spPr>
            <a:xfrm>
              <a:off x="3511344" y="2122461"/>
              <a:ext cx="2534265" cy="757084"/>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rPr>
                <a:t>EVP</a:t>
              </a:r>
            </a:p>
          </p:txBody>
        </p:sp>
        <p:sp>
          <p:nvSpPr>
            <p:cNvPr id="13" name="Rectangle 12">
              <a:extLst>
                <a:ext uri="{FF2B5EF4-FFF2-40B4-BE49-F238E27FC236}">
                  <a16:creationId xmlns:a16="http://schemas.microsoft.com/office/drawing/2014/main" id="{0734FA61-D22A-E047-97E6-DDEFD9D80B09}"/>
                </a:ext>
              </a:extLst>
            </p:cNvPr>
            <p:cNvSpPr/>
            <p:nvPr/>
          </p:nvSpPr>
          <p:spPr>
            <a:xfrm>
              <a:off x="3511344" y="3021801"/>
              <a:ext cx="2534265" cy="75708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Why</a:t>
              </a:r>
            </a:p>
          </p:txBody>
        </p:sp>
        <p:sp>
          <p:nvSpPr>
            <p:cNvPr id="17" name="Rectangle 16">
              <a:extLst>
                <a:ext uri="{FF2B5EF4-FFF2-40B4-BE49-F238E27FC236}">
                  <a16:creationId xmlns:a16="http://schemas.microsoft.com/office/drawing/2014/main" id="{FF9CBEA0-8546-CD47-98DA-16CFA6E2C3E0}"/>
                </a:ext>
              </a:extLst>
            </p:cNvPr>
            <p:cNvSpPr/>
            <p:nvPr/>
          </p:nvSpPr>
          <p:spPr>
            <a:xfrm>
              <a:off x="3511344" y="3921141"/>
              <a:ext cx="2534265" cy="75708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Brand</a:t>
              </a:r>
            </a:p>
          </p:txBody>
        </p:sp>
        <p:sp>
          <p:nvSpPr>
            <p:cNvPr id="21" name="Rectangle 20">
              <a:extLst>
                <a:ext uri="{FF2B5EF4-FFF2-40B4-BE49-F238E27FC236}">
                  <a16:creationId xmlns:a16="http://schemas.microsoft.com/office/drawing/2014/main" id="{5DC7DC88-CA5D-5D4B-BE10-BF45495E08E2}"/>
                </a:ext>
              </a:extLst>
            </p:cNvPr>
            <p:cNvSpPr/>
            <p:nvPr/>
          </p:nvSpPr>
          <p:spPr>
            <a:xfrm>
              <a:off x="3511344" y="4813947"/>
              <a:ext cx="2534265" cy="75708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Attraction</a:t>
              </a:r>
            </a:p>
          </p:txBody>
        </p:sp>
        <p:cxnSp>
          <p:nvCxnSpPr>
            <p:cNvPr id="35" name="Straight Connector 34">
              <a:extLst>
                <a:ext uri="{FF2B5EF4-FFF2-40B4-BE49-F238E27FC236}">
                  <a16:creationId xmlns:a16="http://schemas.microsoft.com/office/drawing/2014/main" id="{218AE519-ECE3-9241-9E42-12005A4AAC37}"/>
                </a:ext>
              </a:extLst>
            </p:cNvPr>
            <p:cNvCxnSpPr/>
            <p:nvPr/>
          </p:nvCxnSpPr>
          <p:spPr>
            <a:xfrm flipH="1" flipV="1">
              <a:off x="4747751" y="1983754"/>
              <a:ext cx="1230" cy="14617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7D421EF-30BF-A64F-8344-CA1B72794255}"/>
                </a:ext>
              </a:extLst>
            </p:cNvPr>
            <p:cNvCxnSpPr/>
            <p:nvPr/>
          </p:nvCxnSpPr>
          <p:spPr>
            <a:xfrm flipH="1" flipV="1">
              <a:off x="4746521" y="2876560"/>
              <a:ext cx="1230" cy="14617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7CD4378-EC3E-1B45-9F50-353D6EBDBD9F}"/>
                </a:ext>
              </a:extLst>
            </p:cNvPr>
            <p:cNvCxnSpPr/>
            <p:nvPr/>
          </p:nvCxnSpPr>
          <p:spPr>
            <a:xfrm flipH="1" flipV="1">
              <a:off x="4767414" y="3771069"/>
              <a:ext cx="1230" cy="14617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BB92BD-3616-C54C-A9C0-65BD7633B0C4}"/>
                </a:ext>
              </a:extLst>
            </p:cNvPr>
            <p:cNvCxnSpPr/>
            <p:nvPr/>
          </p:nvCxnSpPr>
          <p:spPr>
            <a:xfrm flipH="1" flipV="1">
              <a:off x="4745291" y="4675240"/>
              <a:ext cx="1230" cy="146177"/>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39" name="Straight Connector 38">
            <a:extLst>
              <a:ext uri="{FF2B5EF4-FFF2-40B4-BE49-F238E27FC236}">
                <a16:creationId xmlns:a16="http://schemas.microsoft.com/office/drawing/2014/main" id="{02C2BC1A-6CC2-4949-B9A3-277528E67306}"/>
              </a:ext>
            </a:extLst>
          </p:cNvPr>
          <p:cNvCxnSpPr/>
          <p:nvPr/>
        </p:nvCxnSpPr>
        <p:spPr>
          <a:xfrm flipH="1" flipV="1">
            <a:off x="7164904" y="2274112"/>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585A4B0-ED2F-D349-8BCD-E73157A50E69}"/>
              </a:ext>
            </a:extLst>
          </p:cNvPr>
          <p:cNvCxnSpPr/>
          <p:nvPr/>
        </p:nvCxnSpPr>
        <p:spPr>
          <a:xfrm flipH="1" flipV="1">
            <a:off x="7163927" y="2983881"/>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7FDDE5B-5019-CF41-B9ED-2B0FC278A93A}"/>
              </a:ext>
            </a:extLst>
          </p:cNvPr>
          <p:cNvCxnSpPr/>
          <p:nvPr/>
        </p:nvCxnSpPr>
        <p:spPr>
          <a:xfrm flipH="1" flipV="1">
            <a:off x="7180536" y="3695002"/>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1E1C5F7-EC1A-5E44-9F5F-9930205F1D8C}"/>
              </a:ext>
            </a:extLst>
          </p:cNvPr>
          <p:cNvSpPr/>
          <p:nvPr/>
        </p:nvSpPr>
        <p:spPr>
          <a:xfrm>
            <a:off x="4033871" y="2376466"/>
            <a:ext cx="2014705" cy="601871"/>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rPr>
              <a:t>Talent Demand</a:t>
            </a:r>
          </a:p>
        </p:txBody>
      </p:sp>
      <p:sp>
        <p:nvSpPr>
          <p:cNvPr id="15" name="Rectangle 14">
            <a:extLst>
              <a:ext uri="{FF2B5EF4-FFF2-40B4-BE49-F238E27FC236}">
                <a16:creationId xmlns:a16="http://schemas.microsoft.com/office/drawing/2014/main" id="{6F62BE84-B838-2A41-94B4-611B23EC0644}"/>
              </a:ext>
            </a:extLst>
          </p:cNvPr>
          <p:cNvSpPr/>
          <p:nvPr/>
        </p:nvSpPr>
        <p:spPr>
          <a:xfrm>
            <a:off x="4033871" y="3091428"/>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Judgement</a:t>
            </a:r>
          </a:p>
        </p:txBody>
      </p:sp>
      <p:sp>
        <p:nvSpPr>
          <p:cNvPr id="19" name="Rectangle 18">
            <a:extLst>
              <a:ext uri="{FF2B5EF4-FFF2-40B4-BE49-F238E27FC236}">
                <a16:creationId xmlns:a16="http://schemas.microsoft.com/office/drawing/2014/main" id="{F375E84E-1A98-9941-ACDE-A76366FC44D4}"/>
              </a:ext>
            </a:extLst>
          </p:cNvPr>
          <p:cNvSpPr/>
          <p:nvPr/>
        </p:nvSpPr>
        <p:spPr>
          <a:xfrm>
            <a:off x="4033871" y="3806391"/>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Finances</a:t>
            </a:r>
          </a:p>
        </p:txBody>
      </p:sp>
      <p:sp>
        <p:nvSpPr>
          <p:cNvPr id="23" name="Rectangle 22">
            <a:extLst>
              <a:ext uri="{FF2B5EF4-FFF2-40B4-BE49-F238E27FC236}">
                <a16:creationId xmlns:a16="http://schemas.microsoft.com/office/drawing/2014/main" id="{987441CB-2AD1-8342-ACA2-1257F85D7427}"/>
              </a:ext>
            </a:extLst>
          </p:cNvPr>
          <p:cNvSpPr/>
          <p:nvPr/>
        </p:nvSpPr>
        <p:spPr>
          <a:xfrm>
            <a:off x="4033871" y="4516159"/>
            <a:ext cx="2014705" cy="601871"/>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69" dirty="0">
                <a:solidFill>
                  <a:schemeClr val="tx1"/>
                </a:solidFill>
                <a:latin typeface="+mj-lt"/>
              </a:rPr>
              <a:t>Analytics</a:t>
            </a:r>
          </a:p>
        </p:txBody>
      </p:sp>
      <p:cxnSp>
        <p:nvCxnSpPr>
          <p:cNvPr id="43" name="Straight Connector 42">
            <a:extLst>
              <a:ext uri="{FF2B5EF4-FFF2-40B4-BE49-F238E27FC236}">
                <a16:creationId xmlns:a16="http://schemas.microsoft.com/office/drawing/2014/main" id="{4C5B1E85-12F8-2A4C-BDF4-8D7E9432E06D}"/>
              </a:ext>
            </a:extLst>
          </p:cNvPr>
          <p:cNvCxnSpPr/>
          <p:nvPr/>
        </p:nvCxnSpPr>
        <p:spPr>
          <a:xfrm flipH="1" flipV="1">
            <a:off x="5069548" y="2269266"/>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853E01E-A5AB-3D4F-A1BF-62B701EFE2B1}"/>
              </a:ext>
            </a:extLst>
          </p:cNvPr>
          <p:cNvCxnSpPr/>
          <p:nvPr/>
        </p:nvCxnSpPr>
        <p:spPr>
          <a:xfrm flipH="1" flipV="1">
            <a:off x="5068571" y="2979034"/>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9D7D6C0-7E2F-7D4B-AA94-34E7A2BE1B3E}"/>
              </a:ext>
            </a:extLst>
          </p:cNvPr>
          <p:cNvCxnSpPr/>
          <p:nvPr/>
        </p:nvCxnSpPr>
        <p:spPr>
          <a:xfrm flipH="1" flipV="1">
            <a:off x="5085181" y="3690156"/>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68F3C71-D768-6146-8B66-3737683AF604}"/>
              </a:ext>
            </a:extLst>
          </p:cNvPr>
          <p:cNvCxnSpPr/>
          <p:nvPr/>
        </p:nvCxnSpPr>
        <p:spPr>
          <a:xfrm flipH="1" flipV="1">
            <a:off x="5068571" y="4406297"/>
            <a:ext cx="978" cy="116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396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455A-08B2-4E96-9C9E-649D69C3AD95}"/>
              </a:ext>
            </a:extLst>
          </p:cNvPr>
          <p:cNvSpPr>
            <a:spLocks noGrp="1"/>
          </p:cNvSpPr>
          <p:nvPr>
            <p:ph type="title"/>
          </p:nvPr>
        </p:nvSpPr>
        <p:spPr/>
        <p:txBody>
          <a:bodyPr/>
          <a:lstStyle/>
          <a:p>
            <a:pPr>
              <a:defRPr/>
            </a:pPr>
            <a:r>
              <a:rPr lang="en-GB" b="1" dirty="0"/>
              <a:t>Mapping organisational strategy</a:t>
            </a:r>
            <a:br>
              <a:rPr lang="en-GB" b="1" dirty="0"/>
            </a:br>
            <a:endParaRPr lang="en-GB" dirty="0"/>
          </a:p>
        </p:txBody>
      </p:sp>
      <p:pic>
        <p:nvPicPr>
          <p:cNvPr id="4" name="Picture 2">
            <a:extLst>
              <a:ext uri="{FF2B5EF4-FFF2-40B4-BE49-F238E27FC236}">
                <a16:creationId xmlns:a16="http://schemas.microsoft.com/office/drawing/2014/main" id="{293A742A-C327-4DF7-9F23-3BE71EA1028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43296" y="1665983"/>
            <a:ext cx="6262028" cy="424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188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C19F-9595-48E3-ABF3-5F96ED783656}"/>
              </a:ext>
            </a:extLst>
          </p:cNvPr>
          <p:cNvSpPr>
            <a:spLocks noGrp="1"/>
          </p:cNvSpPr>
          <p:nvPr>
            <p:ph type="title"/>
          </p:nvPr>
        </p:nvSpPr>
        <p:spPr>
          <a:xfrm>
            <a:off x="2209800" y="229450"/>
            <a:ext cx="7772400" cy="928688"/>
          </a:xfrm>
        </p:spPr>
        <p:txBody>
          <a:bodyPr/>
          <a:lstStyle/>
          <a:p>
            <a:pPr>
              <a:defRPr/>
            </a:pPr>
            <a:r>
              <a:rPr lang="en-GB" b="1" dirty="0">
                <a:solidFill>
                  <a:schemeClr val="bg1"/>
                </a:solidFill>
              </a:rPr>
              <a:t>The purpose statement</a:t>
            </a:r>
          </a:p>
        </p:txBody>
      </p:sp>
      <p:pic>
        <p:nvPicPr>
          <p:cNvPr id="49155" name="Picture 3">
            <a:extLst>
              <a:ext uri="{FF2B5EF4-FFF2-40B4-BE49-F238E27FC236}">
                <a16:creationId xmlns:a16="http://schemas.microsoft.com/office/drawing/2014/main" id="{64303745-F5F8-4F9B-9A8F-AB602ACDDFC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025526"/>
            <a:ext cx="915828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6E71-5C03-426B-A953-64393035A708}"/>
              </a:ext>
            </a:extLst>
          </p:cNvPr>
          <p:cNvSpPr>
            <a:spLocks noGrp="1"/>
          </p:cNvSpPr>
          <p:nvPr>
            <p:ph type="title"/>
          </p:nvPr>
        </p:nvSpPr>
        <p:spPr>
          <a:xfrm>
            <a:off x="1398588" y="164154"/>
            <a:ext cx="9144001" cy="1196975"/>
          </a:xfrm>
        </p:spPr>
        <p:txBody>
          <a:bodyPr/>
          <a:lstStyle/>
          <a:p>
            <a:pPr>
              <a:defRPr/>
            </a:pPr>
            <a:r>
              <a:rPr lang="en-GB" sz="3200" b="1" dirty="0"/>
              <a:t>Purpose statement example: </a:t>
            </a:r>
            <a:r>
              <a:rPr lang="en-GB" sz="3200" b="1" dirty="0" err="1"/>
              <a:t>kosmos</a:t>
            </a:r>
            <a:r>
              <a:rPr lang="en-GB" sz="3200" b="1" dirty="0"/>
              <a:t>` fruit salad</a:t>
            </a:r>
          </a:p>
        </p:txBody>
      </p:sp>
      <p:pic>
        <p:nvPicPr>
          <p:cNvPr id="50179" name="Picture 2">
            <a:extLst>
              <a:ext uri="{FF2B5EF4-FFF2-40B4-BE49-F238E27FC236}">
                <a16:creationId xmlns:a16="http://schemas.microsoft.com/office/drawing/2014/main" id="{889F552F-0B19-40E4-9D5C-1DD2B9C7A9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035050"/>
            <a:ext cx="9144000" cy="582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B667-1D6C-45B5-ADBF-F3978FE3700F}"/>
              </a:ext>
            </a:extLst>
          </p:cNvPr>
          <p:cNvSpPr>
            <a:spLocks noGrp="1"/>
          </p:cNvSpPr>
          <p:nvPr>
            <p:ph type="title"/>
          </p:nvPr>
        </p:nvSpPr>
        <p:spPr>
          <a:xfrm>
            <a:off x="2265363" y="331788"/>
            <a:ext cx="7772400" cy="785812"/>
          </a:xfrm>
        </p:spPr>
        <p:txBody>
          <a:bodyPr/>
          <a:lstStyle/>
          <a:p>
            <a:pPr>
              <a:defRPr/>
            </a:pPr>
            <a:r>
              <a:rPr lang="en-GB" b="1" dirty="0"/>
              <a:t>The change agenda!!!</a:t>
            </a:r>
          </a:p>
        </p:txBody>
      </p:sp>
      <p:pic>
        <p:nvPicPr>
          <p:cNvPr id="52227" name="Picture 2">
            <a:extLst>
              <a:ext uri="{FF2B5EF4-FFF2-40B4-BE49-F238E27FC236}">
                <a16:creationId xmlns:a16="http://schemas.microsoft.com/office/drawing/2014/main" id="{8A0BCC7B-4C3A-4823-B4D0-AA26005AB9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17600"/>
            <a:ext cx="91440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7588-2FD4-4311-B7EC-AAB9FB910827}"/>
              </a:ext>
            </a:extLst>
          </p:cNvPr>
          <p:cNvSpPr>
            <a:spLocks noGrp="1"/>
          </p:cNvSpPr>
          <p:nvPr>
            <p:ph type="title"/>
          </p:nvPr>
        </p:nvSpPr>
        <p:spPr>
          <a:xfrm>
            <a:off x="1714629" y="125020"/>
            <a:ext cx="8250238" cy="1392238"/>
          </a:xfrm>
        </p:spPr>
        <p:txBody>
          <a:bodyPr/>
          <a:lstStyle/>
          <a:p>
            <a:pPr>
              <a:defRPr/>
            </a:pPr>
            <a:r>
              <a:rPr lang="en-GB" sz="3200" b="1" dirty="0"/>
              <a:t>How are your change items organised?</a:t>
            </a:r>
          </a:p>
        </p:txBody>
      </p:sp>
      <p:pic>
        <p:nvPicPr>
          <p:cNvPr id="54275" name="Picture 2">
            <a:extLst>
              <a:ext uri="{FF2B5EF4-FFF2-40B4-BE49-F238E27FC236}">
                <a16:creationId xmlns:a16="http://schemas.microsoft.com/office/drawing/2014/main" id="{FD9FA55B-C65E-494D-A77E-6E60A684EF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33371" y="1189629"/>
            <a:ext cx="91440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61B83-4FFC-429D-BF65-A83C64BAA487}"/>
              </a:ext>
            </a:extLst>
          </p:cNvPr>
          <p:cNvSpPr>
            <a:spLocks noGrp="1"/>
          </p:cNvSpPr>
          <p:nvPr>
            <p:ph type="title"/>
          </p:nvPr>
        </p:nvSpPr>
        <p:spPr>
          <a:xfrm>
            <a:off x="1966103" y="229393"/>
            <a:ext cx="7772400" cy="1192213"/>
          </a:xfrm>
        </p:spPr>
        <p:txBody>
          <a:bodyPr/>
          <a:lstStyle/>
          <a:p>
            <a:pPr>
              <a:defRPr/>
            </a:pPr>
            <a:r>
              <a:rPr lang="en-GB" b="1" dirty="0">
                <a:solidFill>
                  <a:schemeClr val="bg1"/>
                </a:solidFill>
              </a:rPr>
              <a:t>How to Develop a strategy map?</a:t>
            </a:r>
            <a:endParaRPr lang="en-GB" dirty="0">
              <a:solidFill>
                <a:schemeClr val="bg1"/>
              </a:solidFill>
            </a:endParaRPr>
          </a:p>
        </p:txBody>
      </p:sp>
      <p:sp>
        <p:nvSpPr>
          <p:cNvPr id="3" name="Content Placeholder 2">
            <a:extLst>
              <a:ext uri="{FF2B5EF4-FFF2-40B4-BE49-F238E27FC236}">
                <a16:creationId xmlns:a16="http://schemas.microsoft.com/office/drawing/2014/main" id="{E47AE2EC-4760-4B85-9C49-3D2B5312E8E7}"/>
              </a:ext>
            </a:extLst>
          </p:cNvPr>
          <p:cNvSpPr>
            <a:spLocks noGrp="1"/>
          </p:cNvSpPr>
          <p:nvPr>
            <p:ph sz="quarter" idx="13"/>
          </p:nvPr>
        </p:nvSpPr>
        <p:spPr>
          <a:xfrm>
            <a:off x="2112887" y="1600687"/>
            <a:ext cx="7772400" cy="4598987"/>
          </a:xfrm>
        </p:spPr>
        <p:txBody>
          <a:bodyPr/>
          <a:lstStyle/>
          <a:p>
            <a:pPr>
              <a:defRPr/>
            </a:pPr>
            <a:r>
              <a:rPr lang="en-GB" dirty="0"/>
              <a:t>A strategy map shows the path to success which cover 4 perspectives</a:t>
            </a:r>
          </a:p>
        </p:txBody>
      </p:sp>
      <p:pic>
        <p:nvPicPr>
          <p:cNvPr id="56324" name="Picture 3">
            <a:extLst>
              <a:ext uri="{FF2B5EF4-FFF2-40B4-BE49-F238E27FC236}">
                <a16:creationId xmlns:a16="http://schemas.microsoft.com/office/drawing/2014/main" id="{B5D9F697-689D-459A-8611-F594EB510E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27387" y="2699223"/>
            <a:ext cx="5737225"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5616D-8919-469E-A713-8AF0A687E7C4}"/>
              </a:ext>
            </a:extLst>
          </p:cNvPr>
          <p:cNvSpPr>
            <a:spLocks noGrp="1"/>
          </p:cNvSpPr>
          <p:nvPr>
            <p:ph type="title"/>
          </p:nvPr>
        </p:nvSpPr>
        <p:spPr>
          <a:xfrm>
            <a:off x="2209007" y="229451"/>
            <a:ext cx="7773987" cy="1114425"/>
          </a:xfrm>
        </p:spPr>
        <p:txBody>
          <a:bodyPr/>
          <a:lstStyle/>
          <a:p>
            <a:pPr>
              <a:defRPr/>
            </a:pPr>
            <a:r>
              <a:rPr lang="en-GB" b="1" dirty="0"/>
              <a:t>The strategy map</a:t>
            </a:r>
          </a:p>
        </p:txBody>
      </p:sp>
      <p:pic>
        <p:nvPicPr>
          <p:cNvPr id="59395" name="Picture 2">
            <a:extLst>
              <a:ext uri="{FF2B5EF4-FFF2-40B4-BE49-F238E27FC236}">
                <a16:creationId xmlns:a16="http://schemas.microsoft.com/office/drawing/2014/main" id="{D568EBAF-7519-49DB-B5B7-898EEBE4721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966788"/>
            <a:ext cx="9144000" cy="589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67BD-0A5E-4E0A-B62D-BD7BB271A17C}"/>
              </a:ext>
            </a:extLst>
          </p:cNvPr>
          <p:cNvSpPr>
            <a:spLocks noGrp="1"/>
          </p:cNvSpPr>
          <p:nvPr>
            <p:ph type="title"/>
          </p:nvPr>
        </p:nvSpPr>
        <p:spPr>
          <a:xfrm>
            <a:off x="2139950" y="360045"/>
            <a:ext cx="7773988" cy="1154112"/>
          </a:xfrm>
        </p:spPr>
        <p:txBody>
          <a:bodyPr/>
          <a:lstStyle/>
          <a:p>
            <a:pPr>
              <a:defRPr/>
            </a:pPr>
            <a:r>
              <a:rPr lang="en-GB" b="1" dirty="0"/>
              <a:t>A Strategic measure: smart</a:t>
            </a:r>
          </a:p>
        </p:txBody>
      </p:sp>
      <p:pic>
        <p:nvPicPr>
          <p:cNvPr id="60419" name="Picture 2">
            <a:extLst>
              <a:ext uri="{FF2B5EF4-FFF2-40B4-BE49-F238E27FC236}">
                <a16:creationId xmlns:a16="http://schemas.microsoft.com/office/drawing/2014/main" id="{B54367CD-2BAC-41D1-AB72-AFC77C7252B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41979" y="1514157"/>
            <a:ext cx="6907212"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E5F7-4CE3-41AB-BE3C-A4AB83C32E7F}"/>
              </a:ext>
            </a:extLst>
          </p:cNvPr>
          <p:cNvSpPr>
            <a:spLocks noGrp="1"/>
          </p:cNvSpPr>
          <p:nvPr>
            <p:ph type="title"/>
          </p:nvPr>
        </p:nvSpPr>
        <p:spPr>
          <a:xfrm>
            <a:off x="2098675" y="2046289"/>
            <a:ext cx="7772400" cy="1595437"/>
          </a:xfrm>
        </p:spPr>
        <p:txBody>
          <a:bodyPr/>
          <a:lstStyle/>
          <a:p>
            <a:pPr>
              <a:defRPr/>
            </a:pPr>
            <a:r>
              <a:rPr lang="en-GB" b="1" dirty="0">
                <a:solidFill>
                  <a:srgbClr val="FF0000"/>
                </a:solidFill>
              </a:rPr>
              <a:t>Lets look at more strategy map examples from different sectors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a:extLst>
              <a:ext uri="{FF2B5EF4-FFF2-40B4-BE49-F238E27FC236}">
                <a16:creationId xmlns:a16="http://schemas.microsoft.com/office/drawing/2014/main" id="{D236228C-32E8-47C3-907C-DAD293B20B6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30164"/>
            <a:ext cx="9144000" cy="679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1">
            <a:extLst>
              <a:ext uri="{FF2B5EF4-FFF2-40B4-BE49-F238E27FC236}">
                <a16:creationId xmlns:a16="http://schemas.microsoft.com/office/drawing/2014/main" id="{E4BC57C6-CE3C-45DB-B780-D028EAA659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1">
            <a:extLst>
              <a:ext uri="{FF2B5EF4-FFF2-40B4-BE49-F238E27FC236}">
                <a16:creationId xmlns:a16="http://schemas.microsoft.com/office/drawing/2014/main" id="{C0996D56-9202-4390-B4BE-B1018D1E55C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1">
            <a:extLst>
              <a:ext uri="{FF2B5EF4-FFF2-40B4-BE49-F238E27FC236}">
                <a16:creationId xmlns:a16="http://schemas.microsoft.com/office/drawing/2014/main" id="{67B3E733-89D5-43CF-8910-33C40DFB2B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1">
            <a:extLst>
              <a:ext uri="{FF2B5EF4-FFF2-40B4-BE49-F238E27FC236}">
                <a16:creationId xmlns:a16="http://schemas.microsoft.com/office/drawing/2014/main" id="{C26DA50B-EF9F-45B9-A957-FB70AECC0E6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1">
            <a:extLst>
              <a:ext uri="{FF2B5EF4-FFF2-40B4-BE49-F238E27FC236}">
                <a16:creationId xmlns:a16="http://schemas.microsoft.com/office/drawing/2014/main" id="{C1147A78-62BA-4910-B075-BA56E6EF8E2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1">
            <a:extLst>
              <a:ext uri="{FF2B5EF4-FFF2-40B4-BE49-F238E27FC236}">
                <a16:creationId xmlns:a16="http://schemas.microsoft.com/office/drawing/2014/main" id="{C702AB29-E5D4-4CA6-8C4A-71E34B049D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678619" y="1861874"/>
            <a:ext cx="8359753" cy="4309597"/>
          </a:xfrm>
        </p:spPr>
        <p:txBody>
          <a:bodyPr>
            <a:noAutofit/>
          </a:bodyPr>
          <a:lstStyle/>
          <a:p>
            <a:pPr>
              <a:lnSpc>
                <a:spcPct val="100000"/>
              </a:lnSpc>
              <a:defRPr/>
            </a:pPr>
            <a:r>
              <a:rPr lang="en-GB" sz="1270" dirty="0">
                <a:effectLst>
                  <a:outerShdw blurRad="38100" dist="38100" dir="2700000" algn="tl">
                    <a:srgbClr val="C0C0C0"/>
                  </a:outerShdw>
                </a:effectLst>
              </a:rPr>
              <a:t>Buller, P.F., McEvoy, M.G.(2012) Strategy, Human Resource Management and Performance, Sharpening Line of Sight, Human Resource Management Review, 22, pp. 43-56.</a:t>
            </a:r>
          </a:p>
          <a:p>
            <a:pPr>
              <a:lnSpc>
                <a:spcPct val="100000"/>
              </a:lnSpc>
              <a:defRPr/>
            </a:pPr>
            <a:r>
              <a:rPr lang="en-GB" sz="1270" dirty="0">
                <a:effectLst>
                  <a:outerShdw blurRad="38100" dist="38100" dir="2700000" algn="tl">
                    <a:srgbClr val="C0C0C0"/>
                  </a:outerShdw>
                </a:effectLst>
              </a:rPr>
              <a:t>Dunphy, C., Stace, D. (1994) Beyond The Boundaries. Roseville, NSW: McGraw-Hill.</a:t>
            </a:r>
          </a:p>
          <a:p>
            <a:pPr>
              <a:lnSpc>
                <a:spcPct val="100000"/>
              </a:lnSpc>
              <a:defRPr/>
            </a:pPr>
            <a:r>
              <a:rPr lang="en-GB" sz="1270" dirty="0">
                <a:effectLst>
                  <a:outerShdw blurRad="38100" dist="38100" dir="2700000" algn="tl">
                    <a:srgbClr val="C0C0C0"/>
                  </a:outerShdw>
                </a:effectLst>
              </a:rPr>
              <a:t>Ford, J.D., Ford, L.W. and </a:t>
            </a:r>
            <a:r>
              <a:rPr lang="en-GB" sz="1270" dirty="0" err="1">
                <a:effectLst>
                  <a:outerShdw blurRad="38100" dist="38100" dir="2700000" algn="tl">
                    <a:srgbClr val="C0C0C0"/>
                  </a:outerShdw>
                </a:effectLst>
              </a:rPr>
              <a:t>D’Amelio</a:t>
            </a:r>
            <a:r>
              <a:rPr lang="en-GB" sz="1270" dirty="0">
                <a:effectLst>
                  <a:outerShdw blurRad="38100" dist="38100" dir="2700000" algn="tl">
                    <a:srgbClr val="C0C0C0"/>
                  </a:outerShdw>
                </a:effectLst>
              </a:rPr>
              <a:t>, A. (2008). Resistance to Change: The Rest of The Story, Academy of Management Review, 33 (2), pp. 362-77.</a:t>
            </a:r>
          </a:p>
          <a:p>
            <a:pPr>
              <a:lnSpc>
                <a:spcPct val="100000"/>
              </a:lnSpc>
              <a:defRPr/>
            </a:pPr>
            <a:r>
              <a:rPr lang="en-GB" sz="1270" dirty="0">
                <a:effectLst>
                  <a:outerShdw blurRad="38100" dist="38100" dir="2700000" algn="tl">
                    <a:srgbClr val="C0C0C0"/>
                  </a:outerShdw>
                </a:effectLst>
              </a:rPr>
              <a:t>Kotter, J. P. (1996) Leading Change, Boston, MA: Harvard Business School Press.</a:t>
            </a:r>
          </a:p>
          <a:p>
            <a:pPr>
              <a:lnSpc>
                <a:spcPct val="100000"/>
              </a:lnSpc>
              <a:defRPr/>
            </a:pPr>
            <a:r>
              <a:rPr lang="en-GB" sz="1270" dirty="0">
                <a:effectLst>
                  <a:outerShdw blurRad="38100" dist="38100" dir="2700000" algn="tl">
                    <a:srgbClr val="C0C0C0"/>
                  </a:outerShdw>
                </a:effectLst>
              </a:rPr>
              <a:t>Lewin, K. (1951) Field Theory in Social Science. New York: Harper and Row.</a:t>
            </a:r>
          </a:p>
          <a:p>
            <a:pPr>
              <a:lnSpc>
                <a:spcPct val="100000"/>
              </a:lnSpc>
              <a:defRPr/>
            </a:pPr>
            <a:r>
              <a:rPr lang="en-GB" sz="1270" dirty="0">
                <a:effectLst>
                  <a:outerShdw blurRad="38100" dist="38100" dir="2700000" algn="tl">
                    <a:srgbClr val="C0C0C0"/>
                  </a:outerShdw>
                </a:effectLst>
              </a:rPr>
              <a:t>Molloy, E., Whittington, R. (2005) HR’s Role in Organising: Shaping Change, London: CIPD </a:t>
            </a:r>
          </a:p>
          <a:p>
            <a:pPr>
              <a:lnSpc>
                <a:spcPct val="100000"/>
              </a:lnSpc>
              <a:defRPr/>
            </a:pPr>
            <a:r>
              <a:rPr lang="en-GB" sz="1270" dirty="0" err="1">
                <a:effectLst>
                  <a:outerShdw blurRad="38100" dist="38100" dir="2700000" algn="tl">
                    <a:srgbClr val="C0C0C0"/>
                  </a:outerShdw>
                </a:effectLst>
              </a:rPr>
              <a:t>Orlikowski</a:t>
            </a:r>
            <a:r>
              <a:rPr lang="en-GB" sz="1270" dirty="0">
                <a:effectLst>
                  <a:outerShdw blurRad="38100" dist="38100" dir="2700000" algn="tl">
                    <a:srgbClr val="C0C0C0"/>
                  </a:outerShdw>
                </a:effectLst>
              </a:rPr>
              <a:t>, W. (1996) Improvising Organisational Transformation Over Time: A Situated Change Perspective, Information Systems Research, 7, pp. 63-92.</a:t>
            </a:r>
          </a:p>
          <a:p>
            <a:pPr>
              <a:lnSpc>
                <a:spcPct val="100000"/>
              </a:lnSpc>
              <a:defRPr/>
            </a:pPr>
            <a:r>
              <a:rPr lang="en-GB" sz="1270" dirty="0">
                <a:effectLst>
                  <a:outerShdw blurRad="38100" dist="38100" dir="2700000" algn="tl">
                    <a:srgbClr val="C0C0C0"/>
                  </a:outerShdw>
                </a:effectLst>
              </a:rPr>
              <a:t>Reilly. P., (2012) Transforming HR to Support Strategic Change, in Francis, H., </a:t>
            </a:r>
            <a:r>
              <a:rPr lang="en-GB" sz="1270" dirty="0" err="1">
                <a:effectLst>
                  <a:outerShdw blurRad="38100" dist="38100" dir="2700000" algn="tl">
                    <a:srgbClr val="C0C0C0"/>
                  </a:outerShdw>
                </a:effectLst>
              </a:rPr>
              <a:t>Holbeche</a:t>
            </a:r>
            <a:r>
              <a:rPr lang="en-GB" sz="1270" dirty="0">
                <a:effectLst>
                  <a:outerShdw blurRad="38100" dist="38100" dir="2700000" algn="tl">
                    <a:srgbClr val="C0C0C0"/>
                  </a:outerShdw>
                </a:effectLst>
              </a:rPr>
              <a:t>, L. and Reddington, eds. People and Organisational Development, London: CIPD, pp. 125-41.</a:t>
            </a:r>
          </a:p>
          <a:p>
            <a:pPr>
              <a:lnSpc>
                <a:spcPct val="100000"/>
              </a:lnSpc>
              <a:defRPr/>
            </a:pPr>
            <a:r>
              <a:rPr lang="en-GB" sz="1270" dirty="0" err="1">
                <a:effectLst>
                  <a:outerShdw blurRad="38100" dist="38100" dir="2700000" algn="tl">
                    <a:srgbClr val="C0C0C0"/>
                  </a:outerShdw>
                </a:effectLst>
              </a:rPr>
              <a:t>Tsoukas</a:t>
            </a:r>
            <a:r>
              <a:rPr lang="en-GB" sz="1270" dirty="0">
                <a:effectLst>
                  <a:outerShdw blurRad="38100" dist="38100" dir="2700000" algn="tl">
                    <a:srgbClr val="C0C0C0"/>
                  </a:outerShdw>
                </a:effectLst>
              </a:rPr>
              <a:t>, H. and Chia, R. (2002) On Organizational Becoming: Rethinking Organizational Change. Organization Science 13 (5), pp. 567-82.</a:t>
            </a:r>
          </a:p>
          <a:p>
            <a:pPr>
              <a:lnSpc>
                <a:spcPct val="100000"/>
              </a:lnSpc>
              <a:defRPr/>
            </a:pPr>
            <a:endParaRPr lang="en-GB" sz="1270" dirty="0">
              <a:effectLst>
                <a:outerShdw blurRad="38100" dist="38100" dir="2700000" algn="tl">
                  <a:srgbClr val="C0C0C0"/>
                </a:outerShdw>
              </a:effectLst>
            </a:endParaRPr>
          </a:p>
        </p:txBody>
      </p:sp>
    </p:spTree>
    <p:extLst>
      <p:ext uri="{BB962C8B-B14F-4D97-AF65-F5344CB8AC3E}">
        <p14:creationId xmlns:p14="http://schemas.microsoft.com/office/powerpoint/2010/main" val="4160610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1341</Words>
  <Application>Microsoft Office PowerPoint</Application>
  <PresentationFormat>Widescreen</PresentationFormat>
  <Paragraphs>229</Paragraphs>
  <Slides>37</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Wingdings</vt:lpstr>
      <vt:lpstr>Office Theme</vt:lpstr>
      <vt:lpstr>Recruitment, selection and strategy development</vt:lpstr>
      <vt:lpstr>Recruitment process</vt:lpstr>
      <vt:lpstr>Recruitment model</vt:lpstr>
      <vt:lpstr>Trending forms of assessment</vt:lpstr>
      <vt:lpstr>Training and Development</vt:lpstr>
      <vt:lpstr>Development</vt:lpstr>
      <vt:lpstr>Resourcing and Psychological contract</vt:lpstr>
      <vt:lpstr> People resourcing and strategy</vt:lpstr>
      <vt:lpstr>Resource Based View</vt:lpstr>
      <vt:lpstr>Resource Performance</vt:lpstr>
      <vt:lpstr>Embedding people resourcing  into organisational strategy</vt:lpstr>
      <vt:lpstr>Strategy formulation process</vt:lpstr>
      <vt:lpstr>Developing Resourcing Strategy</vt:lpstr>
      <vt:lpstr>Porters Generic Strategy</vt:lpstr>
      <vt:lpstr>PowerPoint Presentation</vt:lpstr>
      <vt:lpstr>PowerPoint Presentation</vt:lpstr>
      <vt:lpstr>PowerPoint Presentation</vt:lpstr>
      <vt:lpstr>Employee Value Proposition</vt:lpstr>
      <vt:lpstr>Resourcing Strategy</vt:lpstr>
      <vt:lpstr>Resourcing Strategy</vt:lpstr>
      <vt:lpstr>Mapping organisational strategy </vt:lpstr>
      <vt:lpstr>The purpose statement</vt:lpstr>
      <vt:lpstr>Purpose statement example: kosmos` fruit salad</vt:lpstr>
      <vt:lpstr>The change agenda!!!</vt:lpstr>
      <vt:lpstr>How are your change items organised?</vt:lpstr>
      <vt:lpstr>How to Develop a strategy map?</vt:lpstr>
      <vt:lpstr>The strategy map</vt:lpstr>
      <vt:lpstr>A Strategic measure: smart</vt:lpstr>
      <vt:lpstr>Lets look at more strategy map examples from different sectors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Human Resource planning</dc:title>
  <dc:creator>Pepple, Dennis G. (Dr.)</dc:creator>
  <cp:lastModifiedBy>Doreen Nyaa Amundam</cp:lastModifiedBy>
  <cp:revision>4</cp:revision>
  <dcterms:created xsi:type="dcterms:W3CDTF">2023-08-01T12:42:24Z</dcterms:created>
  <dcterms:modified xsi:type="dcterms:W3CDTF">2025-09-08T12:07:36Z</dcterms:modified>
</cp:coreProperties>
</file>