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9" r:id="rId1"/>
  </p:sldMasterIdLst>
  <p:notesMasterIdLst>
    <p:notesMasterId r:id="rId7"/>
  </p:notesMasterIdLst>
  <p:sldIdLst>
    <p:sldId id="257" r:id="rId2"/>
    <p:sldId id="256" r:id="rId3"/>
    <p:sldId id="260" r:id="rId4"/>
    <p:sldId id="258" r:id="rId5"/>
    <p:sldId id="259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3203" autoAdjust="0"/>
  </p:normalViewPr>
  <p:slideViewPr>
    <p:cSldViewPr snapToGrid="0">
      <p:cViewPr varScale="1">
        <p:scale>
          <a:sx n="77" d="100"/>
          <a:sy n="77" d="100"/>
        </p:scale>
        <p:origin x="912" y="67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098427C-1ED2-4248-803B-B1FC86AB801B}" type="doc">
      <dgm:prSet loTypeId="urn:microsoft.com/office/officeart/2005/8/layout/matrix1" loCatId="matrix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58483CF-42D1-44D4-9897-F8017A7AE0CF}">
      <dgm:prSet phldrT="[Text]" custT="1"/>
      <dgm:spPr/>
      <dgm:t>
        <a:bodyPr/>
        <a:lstStyle/>
        <a:p>
          <a:pPr>
            <a:buNone/>
          </a:pPr>
          <a:r>
            <a:rPr lang="en-GB" sz="1050" b="1" dirty="0"/>
            <a:t>Generalised Anxiety Disorder (GAD)</a:t>
          </a:r>
        </a:p>
        <a:p>
          <a:pPr>
            <a:buNone/>
          </a:pPr>
          <a:r>
            <a:rPr lang="en-GB" sz="1050" dirty="0"/>
            <a:t>An ICD-11 mental illness that is marked by excessive and ongoing anxiety in a variety of areas, together with physical and psychological symptoms that limit functioning (WHO, 2019).</a:t>
          </a:r>
          <a:endParaRPr lang="en-GB" sz="1050" b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FFFFED7-CC87-44EA-9236-98E772E17E7D}" type="parTrans" cxnId="{8CE168CD-D610-4FD0-AE0B-343C86D72E02}">
      <dgm:prSet/>
      <dgm:spPr/>
      <dgm:t>
        <a:bodyPr/>
        <a:lstStyle/>
        <a:p>
          <a:endParaRPr lang="en-GB"/>
        </a:p>
      </dgm:t>
    </dgm:pt>
    <dgm:pt modelId="{C19A3D41-2813-4B48-9CCE-AFF7AE2E2BFB}" type="sibTrans" cxnId="{8CE168CD-D610-4FD0-AE0B-343C86D72E02}">
      <dgm:prSet/>
      <dgm:spPr/>
      <dgm:t>
        <a:bodyPr/>
        <a:lstStyle/>
        <a:p>
          <a:endParaRPr lang="en-GB"/>
        </a:p>
      </dgm:t>
    </dgm:pt>
    <dgm:pt modelId="{C86DE13B-75D1-42F6-93B2-1DE538ADC0E5}">
      <dgm:prSet phldrT="[Text]" custT="1"/>
      <dgm:spPr/>
      <dgm:t>
        <a:bodyPr/>
        <a:lstStyle/>
        <a:p>
          <a:pPr>
            <a:buNone/>
          </a:pPr>
          <a:r>
            <a:rPr lang="en-GB" sz="1200" b="1" dirty="0">
              <a:solidFill>
                <a:schemeClr val="tx1"/>
              </a:solidFill>
            </a:rPr>
            <a:t>Historical Interpretation and Handling</a:t>
          </a:r>
        </a:p>
        <a:p>
          <a:pPr>
            <a:buFont typeface="Arial" panose="020B0604020202020204" pitchFamily="34" charset="0"/>
            <a:buChar char="•"/>
          </a:pPr>
          <a:r>
            <a:rPr lang="en-GB" sz="1200" dirty="0">
              <a:solidFill>
                <a:schemeClr val="tx1"/>
              </a:solidFill>
            </a:rPr>
            <a:t>Neurasthenia, sometimes known as "nervous illness," has historically been associated with moral weakness or personality flaws (Berrios, 1996).</a:t>
          </a:r>
          <a:br>
            <a:rPr lang="en-GB" sz="1200" dirty="0">
              <a:solidFill>
                <a:schemeClr val="tx1"/>
              </a:solidFill>
            </a:rPr>
          </a:br>
          <a:br>
            <a:rPr lang="en-GB" sz="1200" dirty="0">
              <a:solidFill>
                <a:schemeClr val="tx1"/>
              </a:solidFill>
            </a:rPr>
          </a:br>
          <a:r>
            <a:rPr lang="en-GB" sz="1200" dirty="0">
              <a:solidFill>
                <a:schemeClr val="tx1"/>
              </a:solidFill>
            </a:rPr>
            <a:t>Anxiety was frequently personalised, with little regard for social context (Scull, 2015).</a:t>
          </a:r>
          <a:br>
            <a:rPr lang="en-GB" sz="1200" dirty="0">
              <a:solidFill>
                <a:schemeClr val="tx1"/>
              </a:solidFill>
            </a:rPr>
          </a:br>
          <a:br>
            <a:rPr lang="en-GB" sz="1200" dirty="0">
              <a:solidFill>
                <a:schemeClr val="tx1"/>
              </a:solidFill>
            </a:rPr>
          </a:br>
          <a:r>
            <a:rPr lang="en-GB" sz="1200" dirty="0">
              <a:solidFill>
                <a:schemeClr val="tx1"/>
              </a:solidFill>
            </a:rPr>
            <a:t>With little patient autonomy, treatments included early pharmaceutical interventions, sedation, and institutional care (Shorter, 1997).</a:t>
          </a:r>
          <a:endParaRPr lang="en-GB" sz="1200" b="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AF0460E-FF7A-4C4C-9DBC-2D714BBC5DD8}" type="parTrans" cxnId="{848B6111-42CB-4228-A120-8278282981AF}">
      <dgm:prSet/>
      <dgm:spPr/>
      <dgm:t>
        <a:bodyPr/>
        <a:lstStyle/>
        <a:p>
          <a:endParaRPr lang="en-GB"/>
        </a:p>
      </dgm:t>
    </dgm:pt>
    <dgm:pt modelId="{CB4A8D95-FED0-4D89-ABC2-076EF293E6CA}" type="sibTrans" cxnId="{848B6111-42CB-4228-A120-8278282981AF}">
      <dgm:prSet/>
      <dgm:spPr/>
      <dgm:t>
        <a:bodyPr/>
        <a:lstStyle/>
        <a:p>
          <a:endParaRPr lang="en-GB"/>
        </a:p>
      </dgm:t>
    </dgm:pt>
    <dgm:pt modelId="{806C1DDE-D3F0-4571-8170-090330AC5F3C}">
      <dgm:prSet phldrT="[Text]" custT="1"/>
      <dgm:spPr/>
      <dgm:t>
        <a:bodyPr/>
        <a:lstStyle/>
        <a:p>
          <a:pPr>
            <a:buNone/>
          </a:pPr>
          <a:r>
            <a:rPr lang="en-GB" sz="1000" b="1" dirty="0">
              <a:solidFill>
                <a:schemeClr val="tx1"/>
              </a:solidFill>
            </a:rPr>
            <a:t>Modern Perspective &amp; Concern</a:t>
          </a:r>
        </a:p>
        <a:p>
          <a:pPr>
            <a:buNone/>
          </a:pPr>
          <a:endParaRPr lang="en-GB" sz="1000" dirty="0">
            <a:solidFill>
              <a:schemeClr val="tx1"/>
            </a:solidFill>
          </a:endParaRPr>
        </a:p>
        <a:p>
          <a:pPr>
            <a:buNone/>
          </a:pPr>
          <a:r>
            <a:rPr lang="en-GB" sz="1000" dirty="0">
              <a:solidFill>
                <a:schemeClr val="tx1"/>
              </a:solidFill>
            </a:rPr>
            <a:t>According to ICD-11, GAD is characterised by excessive, uncontrollable anxiety that lasts for several months and is accompanied by symptoms including tense muscles and restlessness (WHO, 2019).</a:t>
          </a:r>
          <a:br>
            <a:rPr lang="en-GB" sz="1000" dirty="0">
              <a:solidFill>
                <a:schemeClr val="tx1"/>
              </a:solidFill>
            </a:rPr>
          </a:br>
          <a:br>
            <a:rPr lang="en-GB" sz="1000" dirty="0">
              <a:solidFill>
                <a:schemeClr val="tx1"/>
              </a:solidFill>
            </a:rPr>
          </a:br>
          <a:r>
            <a:rPr lang="en-GB" sz="1000" dirty="0">
              <a:solidFill>
                <a:schemeClr val="tx1"/>
              </a:solidFill>
            </a:rPr>
            <a:t>Evidence-based treatments, such as selective serotonin reuptake medications and cognitive behavioural therapy (CBT), are the focus of current treatment (NICE, 2020).</a:t>
          </a:r>
          <a:br>
            <a:rPr lang="en-GB" sz="1000" dirty="0">
              <a:solidFill>
                <a:schemeClr val="tx1"/>
              </a:solidFill>
            </a:rPr>
          </a:br>
          <a:br>
            <a:rPr lang="en-GB" sz="1000" dirty="0">
              <a:solidFill>
                <a:schemeClr val="tx1"/>
              </a:solidFill>
            </a:rPr>
          </a:br>
          <a:r>
            <a:rPr lang="en-GB" sz="1000" dirty="0">
              <a:solidFill>
                <a:schemeClr val="tx1"/>
              </a:solidFill>
            </a:rPr>
            <a:t>Most care in the UK is provided through stepped-care models in primary and community services, such NHS Talking Therapies (NHS England, 2023).</a:t>
          </a:r>
          <a:endParaRPr lang="en-GB" sz="1000" b="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9322332-73DA-41DC-B8AA-81191A0A50C1}" type="parTrans" cxnId="{A503945A-42BF-4934-8B96-3D35BDC7D258}">
      <dgm:prSet/>
      <dgm:spPr/>
      <dgm:t>
        <a:bodyPr/>
        <a:lstStyle/>
        <a:p>
          <a:endParaRPr lang="en-GB"/>
        </a:p>
      </dgm:t>
    </dgm:pt>
    <dgm:pt modelId="{72247CB0-8B68-4408-B035-A5B8370C0102}" type="sibTrans" cxnId="{A503945A-42BF-4934-8B96-3D35BDC7D258}">
      <dgm:prSet/>
      <dgm:spPr/>
      <dgm:t>
        <a:bodyPr/>
        <a:lstStyle/>
        <a:p>
          <a:endParaRPr lang="en-GB"/>
        </a:p>
      </dgm:t>
    </dgm:pt>
    <dgm:pt modelId="{EC4AB5E2-1ED7-45AA-8622-7952137D6DFD}">
      <dgm:prSet phldrT="[Text]" custT="1"/>
      <dgm:spPr/>
      <dgm:t>
        <a:bodyPr/>
        <a:lstStyle/>
        <a:p>
          <a:pPr>
            <a:buNone/>
          </a:pPr>
          <a:r>
            <a:rPr lang="en-GB" sz="1050" b="1" dirty="0">
              <a:solidFill>
                <a:schemeClr val="tx1"/>
              </a:solidFill>
            </a:rPr>
            <a:t>Political, Cultural, and Social Factors</a:t>
          </a:r>
        </a:p>
        <a:p>
          <a:pPr>
            <a:buNone/>
          </a:pPr>
          <a:r>
            <a:rPr lang="en-GB" sz="1050" dirty="0">
              <a:solidFill>
                <a:schemeClr val="tx1"/>
              </a:solidFill>
            </a:rPr>
            <a:t>According to McLean et al. (2011), higher diagnosis rates among women point to gendered norms surrounding emotional labour and concern.</a:t>
          </a:r>
          <a:br>
            <a:rPr lang="en-GB" sz="1050" dirty="0">
              <a:solidFill>
                <a:schemeClr val="tx1"/>
              </a:solidFill>
            </a:rPr>
          </a:br>
          <a:br>
            <a:rPr lang="en-GB" sz="1050" dirty="0">
              <a:solidFill>
                <a:schemeClr val="tx1"/>
              </a:solidFill>
            </a:rPr>
          </a:br>
          <a:r>
            <a:rPr lang="en-GB" sz="1050" dirty="0">
              <a:solidFill>
                <a:schemeClr val="tx1"/>
              </a:solidFill>
            </a:rPr>
            <a:t>Rising anxiety manifestations have been associated with austerity measures, employment uncertainty, and socioeconomic pressures (Friedli &amp; Stearn, 2015).</a:t>
          </a:r>
          <a:br>
            <a:rPr lang="en-GB" sz="1050" dirty="0">
              <a:solidFill>
                <a:schemeClr val="tx1"/>
              </a:solidFill>
            </a:rPr>
          </a:br>
          <a:br>
            <a:rPr lang="en-GB" sz="1050" dirty="0">
              <a:solidFill>
                <a:schemeClr val="tx1"/>
              </a:solidFill>
            </a:rPr>
          </a:br>
          <a:r>
            <a:rPr lang="en-GB" sz="1050" dirty="0">
              <a:solidFill>
                <a:schemeClr val="tx1"/>
              </a:solidFill>
            </a:rPr>
            <a:t>In line with larger neoliberal health objectives, mental health policy increasingly encourages self-management (Pilgrim, 2019).</a:t>
          </a:r>
          <a:endParaRPr lang="en-GB" sz="1050" b="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016A330-0EC2-4AC6-A760-6E3683CE96E6}" type="parTrans" cxnId="{82FB3B00-9DD6-4E74-92D2-289B41DAFBA6}">
      <dgm:prSet/>
      <dgm:spPr/>
      <dgm:t>
        <a:bodyPr/>
        <a:lstStyle/>
        <a:p>
          <a:endParaRPr lang="en-GB"/>
        </a:p>
      </dgm:t>
    </dgm:pt>
    <dgm:pt modelId="{36B6203F-5AB8-4DA0-B9B9-D51A9B8D3C1C}" type="sibTrans" cxnId="{82FB3B00-9DD6-4E74-92D2-289B41DAFBA6}">
      <dgm:prSet/>
      <dgm:spPr/>
      <dgm:t>
        <a:bodyPr/>
        <a:lstStyle/>
        <a:p>
          <a:endParaRPr lang="en-GB"/>
        </a:p>
      </dgm:t>
    </dgm:pt>
    <dgm:pt modelId="{7EB7169E-D352-4D19-8100-FE11377183B2}">
      <dgm:prSet phldrT="[Text]" custT="1"/>
      <dgm:spPr/>
      <dgm:t>
        <a:bodyPr/>
        <a:lstStyle/>
        <a:p>
          <a:pPr>
            <a:buNone/>
          </a:pPr>
          <a:r>
            <a:rPr lang="en-GB" sz="1050" b="1" dirty="0">
              <a:solidFill>
                <a:schemeClr val="tx1"/>
              </a:solidFill>
            </a:rPr>
            <a:t>Inequality, Stigma, and Life Experience</a:t>
          </a:r>
        </a:p>
        <a:p>
          <a:pPr>
            <a:buNone/>
          </a:pPr>
          <a:r>
            <a:rPr lang="en-GB" sz="1050" dirty="0">
              <a:solidFill>
                <a:schemeClr val="tx1"/>
              </a:solidFill>
            </a:rPr>
            <a:t>According to the Mental Health Foundation (2016), GAD is frequently downplayed as normal stress, which results in under recognition and a delay in getting treatment.</a:t>
          </a:r>
          <a:br>
            <a:rPr lang="en-GB" sz="1050" dirty="0">
              <a:solidFill>
                <a:schemeClr val="tx1"/>
              </a:solidFill>
            </a:rPr>
          </a:br>
          <a:br>
            <a:rPr lang="en-GB" sz="1050" dirty="0">
              <a:solidFill>
                <a:schemeClr val="tx1"/>
              </a:solidFill>
            </a:rPr>
          </a:br>
          <a:r>
            <a:rPr lang="en-GB" sz="1050" dirty="0">
              <a:solidFill>
                <a:schemeClr val="tx1"/>
              </a:solidFill>
            </a:rPr>
            <a:t>Access to psychiatric therapy and diagnostics are difficult for ethnic minority populations (Nazroo et al., 2020).</a:t>
          </a:r>
          <a:br>
            <a:rPr lang="en-GB" sz="1050" dirty="0">
              <a:solidFill>
                <a:schemeClr val="tx1"/>
              </a:solidFill>
            </a:rPr>
          </a:br>
          <a:br>
            <a:rPr lang="en-GB" sz="1050" dirty="0">
              <a:solidFill>
                <a:schemeClr val="tx1"/>
              </a:solidFill>
            </a:rPr>
          </a:br>
          <a:r>
            <a:rPr lang="en-GB" sz="1050" dirty="0">
              <a:solidFill>
                <a:schemeClr val="tx1"/>
              </a:solidFill>
            </a:rPr>
            <a:t>According to Rose (2018), diagnostic labels have the potential to legitimise grief while simultaneously reinforcing stigma and self-blame.</a:t>
          </a:r>
          <a:endParaRPr lang="en-GB" sz="1050" b="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8BF2104-F840-4BF1-B033-BB737B75CB5B}" type="parTrans" cxnId="{B66AF3E1-7FC1-43BF-9463-F6A9AB450FA3}">
      <dgm:prSet/>
      <dgm:spPr/>
      <dgm:t>
        <a:bodyPr/>
        <a:lstStyle/>
        <a:p>
          <a:endParaRPr lang="en-GB"/>
        </a:p>
      </dgm:t>
    </dgm:pt>
    <dgm:pt modelId="{F68D2AEB-147F-46B3-98EF-7F56574E1D53}" type="sibTrans" cxnId="{B66AF3E1-7FC1-43BF-9463-F6A9AB450FA3}">
      <dgm:prSet/>
      <dgm:spPr/>
      <dgm:t>
        <a:bodyPr/>
        <a:lstStyle/>
        <a:p>
          <a:endParaRPr lang="en-GB"/>
        </a:p>
      </dgm:t>
    </dgm:pt>
    <dgm:pt modelId="{ABF2695B-7E42-46D9-B7D5-C7A9838B0035}" type="pres">
      <dgm:prSet presAssocID="{9098427C-1ED2-4248-803B-B1FC86AB801B}" presName="diagram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601A0C08-69EA-43F5-83C1-CE8DFC8B3811}" type="pres">
      <dgm:prSet presAssocID="{9098427C-1ED2-4248-803B-B1FC86AB801B}" presName="matrix" presStyleCnt="0"/>
      <dgm:spPr/>
    </dgm:pt>
    <dgm:pt modelId="{69E08D6C-DEBF-4061-9602-0914B934E6A1}" type="pres">
      <dgm:prSet presAssocID="{9098427C-1ED2-4248-803B-B1FC86AB801B}" presName="tile1" presStyleLbl="node1" presStyleIdx="0" presStyleCnt="4"/>
      <dgm:spPr/>
    </dgm:pt>
    <dgm:pt modelId="{C7917085-B1B1-4482-A347-E97A5F3C7DAB}" type="pres">
      <dgm:prSet presAssocID="{9098427C-1ED2-4248-803B-B1FC86AB801B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C1C6BCE2-BA98-4611-BC0F-9EBB927CA549}" type="pres">
      <dgm:prSet presAssocID="{9098427C-1ED2-4248-803B-B1FC86AB801B}" presName="tile2" presStyleLbl="node1" presStyleIdx="1" presStyleCnt="4" custScaleY="102724" custLinFactNeighborY="1067"/>
      <dgm:spPr/>
    </dgm:pt>
    <dgm:pt modelId="{B3BF2249-B838-4E79-8F36-7EE7BA99F8A8}" type="pres">
      <dgm:prSet presAssocID="{9098427C-1ED2-4248-803B-B1FC86AB801B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12FA90A0-08ED-42C4-BDDE-3706D09AC08E}" type="pres">
      <dgm:prSet presAssocID="{9098427C-1ED2-4248-803B-B1FC86AB801B}" presName="tile3" presStyleLbl="node1" presStyleIdx="2" presStyleCnt="4"/>
      <dgm:spPr/>
    </dgm:pt>
    <dgm:pt modelId="{2CBEF55F-A5C4-44D8-9CBC-A40419275290}" type="pres">
      <dgm:prSet presAssocID="{9098427C-1ED2-4248-803B-B1FC86AB801B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27728420-9028-4EAB-BAEF-4D121DEC4FE6}" type="pres">
      <dgm:prSet presAssocID="{9098427C-1ED2-4248-803B-B1FC86AB801B}" presName="tile4" presStyleLbl="node1" presStyleIdx="3" presStyleCnt="4" custLinFactNeighborX="0" custLinFactNeighborY="137"/>
      <dgm:spPr/>
    </dgm:pt>
    <dgm:pt modelId="{8E3F7115-6834-4CDF-8ADB-A93C2D1DEBC9}" type="pres">
      <dgm:prSet presAssocID="{9098427C-1ED2-4248-803B-B1FC86AB801B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</dgm:pt>
    <dgm:pt modelId="{C544C681-ABA3-4373-A66F-DEB0236BB2A9}" type="pres">
      <dgm:prSet presAssocID="{9098427C-1ED2-4248-803B-B1FC86AB801B}" presName="centerTile" presStyleLbl="fgShp" presStyleIdx="0" presStyleCnt="1" custScaleX="128123" custScaleY="103298" custLinFactNeighborY="5732">
        <dgm:presLayoutVars>
          <dgm:chMax val="0"/>
          <dgm:chPref val="0"/>
        </dgm:presLayoutVars>
      </dgm:prSet>
      <dgm:spPr/>
    </dgm:pt>
  </dgm:ptLst>
  <dgm:cxnLst>
    <dgm:cxn modelId="{82FB3B00-9DD6-4E74-92D2-289B41DAFBA6}" srcId="{458483CF-42D1-44D4-9897-F8017A7AE0CF}" destId="{EC4AB5E2-1ED7-45AA-8622-7952137D6DFD}" srcOrd="2" destOrd="0" parTransId="{8016A330-0EC2-4AC6-A760-6E3683CE96E6}" sibTransId="{36B6203F-5AB8-4DA0-B9B9-D51A9B8D3C1C}"/>
    <dgm:cxn modelId="{848B6111-42CB-4228-A120-8278282981AF}" srcId="{458483CF-42D1-44D4-9897-F8017A7AE0CF}" destId="{C86DE13B-75D1-42F6-93B2-1DE538ADC0E5}" srcOrd="0" destOrd="0" parTransId="{4AF0460E-FF7A-4C4C-9DBC-2D714BBC5DD8}" sibTransId="{CB4A8D95-FED0-4D89-ABC2-076EF293E6CA}"/>
    <dgm:cxn modelId="{53AE1C2B-D0AB-4AB2-9169-7C0DB322A74C}" type="presOf" srcId="{EC4AB5E2-1ED7-45AA-8622-7952137D6DFD}" destId="{2CBEF55F-A5C4-44D8-9CBC-A40419275290}" srcOrd="1" destOrd="0" presId="urn:microsoft.com/office/officeart/2005/8/layout/matrix1"/>
    <dgm:cxn modelId="{3B95E833-9401-4384-94DC-145E5A1EDD61}" type="presOf" srcId="{C86DE13B-75D1-42F6-93B2-1DE538ADC0E5}" destId="{69E08D6C-DEBF-4061-9602-0914B934E6A1}" srcOrd="0" destOrd="0" presId="urn:microsoft.com/office/officeart/2005/8/layout/matrix1"/>
    <dgm:cxn modelId="{7336575D-AD97-49F1-8C41-DB0B2A095F4F}" type="presOf" srcId="{C86DE13B-75D1-42F6-93B2-1DE538ADC0E5}" destId="{C7917085-B1B1-4482-A347-E97A5F3C7DAB}" srcOrd="1" destOrd="0" presId="urn:microsoft.com/office/officeart/2005/8/layout/matrix1"/>
    <dgm:cxn modelId="{ED375167-6511-467D-9B69-D4D09783CFB8}" type="presOf" srcId="{7EB7169E-D352-4D19-8100-FE11377183B2}" destId="{8E3F7115-6834-4CDF-8ADB-A93C2D1DEBC9}" srcOrd="1" destOrd="0" presId="urn:microsoft.com/office/officeart/2005/8/layout/matrix1"/>
    <dgm:cxn modelId="{1D32CB6E-52A8-43BF-810A-5C9A1B07A3EB}" type="presOf" srcId="{806C1DDE-D3F0-4571-8170-090330AC5F3C}" destId="{B3BF2249-B838-4E79-8F36-7EE7BA99F8A8}" srcOrd="1" destOrd="0" presId="urn:microsoft.com/office/officeart/2005/8/layout/matrix1"/>
    <dgm:cxn modelId="{2F2AFE70-746E-40C5-AD9D-B6DDDC85DA76}" type="presOf" srcId="{EC4AB5E2-1ED7-45AA-8622-7952137D6DFD}" destId="{12FA90A0-08ED-42C4-BDDE-3706D09AC08E}" srcOrd="0" destOrd="0" presId="urn:microsoft.com/office/officeart/2005/8/layout/matrix1"/>
    <dgm:cxn modelId="{A503945A-42BF-4934-8B96-3D35BDC7D258}" srcId="{458483CF-42D1-44D4-9897-F8017A7AE0CF}" destId="{806C1DDE-D3F0-4571-8170-090330AC5F3C}" srcOrd="1" destOrd="0" parTransId="{29322332-73DA-41DC-B8AA-81191A0A50C1}" sibTransId="{72247CB0-8B68-4408-B035-A5B8370C0102}"/>
    <dgm:cxn modelId="{326CB87C-C6A9-4861-AF4C-107B064D14CC}" type="presOf" srcId="{458483CF-42D1-44D4-9897-F8017A7AE0CF}" destId="{C544C681-ABA3-4373-A66F-DEB0236BB2A9}" srcOrd="0" destOrd="0" presId="urn:microsoft.com/office/officeart/2005/8/layout/matrix1"/>
    <dgm:cxn modelId="{F7DB7298-3376-437D-95D0-550B49B92A36}" type="presOf" srcId="{7EB7169E-D352-4D19-8100-FE11377183B2}" destId="{27728420-9028-4EAB-BAEF-4D121DEC4FE6}" srcOrd="0" destOrd="0" presId="urn:microsoft.com/office/officeart/2005/8/layout/matrix1"/>
    <dgm:cxn modelId="{C2ED9E99-3547-4D60-9FA2-76318FB58ECA}" type="presOf" srcId="{9098427C-1ED2-4248-803B-B1FC86AB801B}" destId="{ABF2695B-7E42-46D9-B7D5-C7A9838B0035}" srcOrd="0" destOrd="0" presId="urn:microsoft.com/office/officeart/2005/8/layout/matrix1"/>
    <dgm:cxn modelId="{F36A22BF-7569-4261-94E8-8EFC8061BDD6}" type="presOf" srcId="{806C1DDE-D3F0-4571-8170-090330AC5F3C}" destId="{C1C6BCE2-BA98-4611-BC0F-9EBB927CA549}" srcOrd="0" destOrd="0" presId="urn:microsoft.com/office/officeart/2005/8/layout/matrix1"/>
    <dgm:cxn modelId="{8CE168CD-D610-4FD0-AE0B-343C86D72E02}" srcId="{9098427C-1ED2-4248-803B-B1FC86AB801B}" destId="{458483CF-42D1-44D4-9897-F8017A7AE0CF}" srcOrd="0" destOrd="0" parTransId="{3FFFFED7-CC87-44EA-9236-98E772E17E7D}" sibTransId="{C19A3D41-2813-4B48-9CCE-AFF7AE2E2BFB}"/>
    <dgm:cxn modelId="{B66AF3E1-7FC1-43BF-9463-F6A9AB450FA3}" srcId="{458483CF-42D1-44D4-9897-F8017A7AE0CF}" destId="{7EB7169E-D352-4D19-8100-FE11377183B2}" srcOrd="3" destOrd="0" parTransId="{B8BF2104-F840-4BF1-B033-BB737B75CB5B}" sibTransId="{F68D2AEB-147F-46B3-98EF-7F56574E1D53}"/>
    <dgm:cxn modelId="{B24CA160-5B96-43EC-B4DB-6CBA73AF5FC8}" type="presParOf" srcId="{ABF2695B-7E42-46D9-B7D5-C7A9838B0035}" destId="{601A0C08-69EA-43F5-83C1-CE8DFC8B3811}" srcOrd="0" destOrd="0" presId="urn:microsoft.com/office/officeart/2005/8/layout/matrix1"/>
    <dgm:cxn modelId="{6324F48B-3C54-43F7-97C8-96CAE8AD4857}" type="presParOf" srcId="{601A0C08-69EA-43F5-83C1-CE8DFC8B3811}" destId="{69E08D6C-DEBF-4061-9602-0914B934E6A1}" srcOrd="0" destOrd="0" presId="urn:microsoft.com/office/officeart/2005/8/layout/matrix1"/>
    <dgm:cxn modelId="{193FFE93-BC67-4B24-A7D9-4860425F1489}" type="presParOf" srcId="{601A0C08-69EA-43F5-83C1-CE8DFC8B3811}" destId="{C7917085-B1B1-4482-A347-E97A5F3C7DAB}" srcOrd="1" destOrd="0" presId="urn:microsoft.com/office/officeart/2005/8/layout/matrix1"/>
    <dgm:cxn modelId="{8069AE8D-E707-48B4-85EA-F6C004379DF5}" type="presParOf" srcId="{601A0C08-69EA-43F5-83C1-CE8DFC8B3811}" destId="{C1C6BCE2-BA98-4611-BC0F-9EBB927CA549}" srcOrd="2" destOrd="0" presId="urn:microsoft.com/office/officeart/2005/8/layout/matrix1"/>
    <dgm:cxn modelId="{BB9D842A-4B7F-4CCC-828C-510E1D96B2A4}" type="presParOf" srcId="{601A0C08-69EA-43F5-83C1-CE8DFC8B3811}" destId="{B3BF2249-B838-4E79-8F36-7EE7BA99F8A8}" srcOrd="3" destOrd="0" presId="urn:microsoft.com/office/officeart/2005/8/layout/matrix1"/>
    <dgm:cxn modelId="{6565FDEF-FC95-413E-A626-6172C4569157}" type="presParOf" srcId="{601A0C08-69EA-43F5-83C1-CE8DFC8B3811}" destId="{12FA90A0-08ED-42C4-BDDE-3706D09AC08E}" srcOrd="4" destOrd="0" presId="urn:microsoft.com/office/officeart/2005/8/layout/matrix1"/>
    <dgm:cxn modelId="{D5CC582F-0DB1-4DE5-87D8-01B4B723B940}" type="presParOf" srcId="{601A0C08-69EA-43F5-83C1-CE8DFC8B3811}" destId="{2CBEF55F-A5C4-44D8-9CBC-A40419275290}" srcOrd="5" destOrd="0" presId="urn:microsoft.com/office/officeart/2005/8/layout/matrix1"/>
    <dgm:cxn modelId="{2C623AB1-6045-448B-BD70-8A1CAF6E15C2}" type="presParOf" srcId="{601A0C08-69EA-43F5-83C1-CE8DFC8B3811}" destId="{27728420-9028-4EAB-BAEF-4D121DEC4FE6}" srcOrd="6" destOrd="0" presId="urn:microsoft.com/office/officeart/2005/8/layout/matrix1"/>
    <dgm:cxn modelId="{43D23736-5CA4-4B9C-B2F5-D0AAD13994E3}" type="presParOf" srcId="{601A0C08-69EA-43F5-83C1-CE8DFC8B3811}" destId="{8E3F7115-6834-4CDF-8ADB-A93C2D1DEBC9}" srcOrd="7" destOrd="0" presId="urn:microsoft.com/office/officeart/2005/8/layout/matrix1"/>
    <dgm:cxn modelId="{68102B3E-B0D0-4A9B-92B3-EF53BB6260CF}" type="presParOf" srcId="{ABF2695B-7E42-46D9-B7D5-C7A9838B0035}" destId="{C544C681-ABA3-4373-A66F-DEB0236BB2A9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49ADD11-37F7-4DFB-881D-8B224EC32A78}" type="doc">
      <dgm:prSet loTypeId="urn:microsoft.com/office/officeart/2005/8/layout/cycle4" loCatId="matrix" qsTypeId="urn:microsoft.com/office/officeart/2005/8/quickstyle/3d1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69BA93B-758F-470F-9C80-E77CEF041AAD}">
      <dgm:prSet phldrT="[Text]" custT="1"/>
      <dgm:spPr>
        <a:scene3d>
          <a:camera prst="orthographicFront"/>
          <a:lightRig rig="flat" dir="t"/>
        </a:scene3d>
        <a:sp3d prstMaterial="plastic">
          <a:bevelT w="120900" h="88900" prst="artDeco"/>
          <a:bevelB w="88900" h="31750" prst="angle"/>
        </a:sp3d>
      </dgm:spPr>
      <dgm:t>
        <a:bodyPr/>
        <a:lstStyle/>
        <a:p>
          <a:pPr algn="l">
            <a:buNone/>
          </a:pPr>
          <a:r>
            <a:rPr lang="en-GB" sz="1000" dirty="0">
              <a:solidFill>
                <a:schemeClr val="tx1"/>
              </a:solidFill>
            </a:rPr>
            <a:t>According to Marks (1969), anxiety was once thought to be a response to stress or a weakness in the personality rather than a separate illness.</a:t>
          </a:r>
          <a:br>
            <a:rPr lang="en-GB" sz="1000" dirty="0"/>
          </a:br>
          <a:endParaRPr lang="en-GB" sz="1000" dirty="0"/>
        </a:p>
        <a:p>
          <a:pPr algn="l">
            <a:buNone/>
          </a:pPr>
          <a:r>
            <a:rPr lang="en-GB" sz="1000" dirty="0">
              <a:solidFill>
                <a:schemeClr val="tx1"/>
              </a:solidFill>
            </a:rPr>
            <a:t>The assessment of clinical need was limited because symptoms were frequently normalised or moralised (Horwitz, 2002).</a:t>
          </a:r>
          <a:br>
            <a:rPr lang="en-GB" sz="1000" dirty="0">
              <a:solidFill>
                <a:schemeClr val="tx1"/>
              </a:solidFill>
            </a:rPr>
          </a:br>
          <a:endParaRPr lang="en-GB" sz="1000" dirty="0">
            <a:solidFill>
              <a:schemeClr val="tx1"/>
            </a:solidFill>
          </a:endParaRPr>
        </a:p>
      </dgm:t>
    </dgm:pt>
    <dgm:pt modelId="{E0075BC8-F6D3-4F81-9A13-9167AA7C04E6}" type="parTrans" cxnId="{F613ED5E-4B96-4EE7-B148-9CE3675A45BA}">
      <dgm:prSet/>
      <dgm:spPr/>
      <dgm:t>
        <a:bodyPr/>
        <a:lstStyle/>
        <a:p>
          <a:endParaRPr lang="en-GB"/>
        </a:p>
      </dgm:t>
    </dgm:pt>
    <dgm:pt modelId="{E27A0EF4-99A3-46A1-9327-428E690C0A96}" type="sibTrans" cxnId="{F613ED5E-4B96-4EE7-B148-9CE3675A45BA}">
      <dgm:prSet/>
      <dgm:spPr/>
      <dgm:t>
        <a:bodyPr/>
        <a:lstStyle/>
        <a:p>
          <a:endParaRPr lang="en-GB"/>
        </a:p>
      </dgm:t>
    </dgm:pt>
    <dgm:pt modelId="{7B66BE86-6FF2-4F27-A7F5-CAA212AFBC13}">
      <dgm:prSet phldrT="[Text]" custT="1"/>
      <dgm:spPr/>
      <dgm:t>
        <a:bodyPr/>
        <a:lstStyle/>
        <a:p>
          <a:pPr algn="l">
            <a:buNone/>
          </a:pPr>
          <a:r>
            <a:rPr lang="en-GB" sz="1100" dirty="0"/>
            <a:t>  Anxiety symptoms may be made worse by contemporary lives that are marked by unpredictability and performance pressure (Rosa, 2013).</a:t>
          </a:r>
          <a:br>
            <a:rPr lang="en-GB" sz="1100" dirty="0"/>
          </a:br>
          <a:br>
            <a:rPr lang="en-GB" sz="1100" dirty="0"/>
          </a:br>
          <a:r>
            <a:rPr lang="en-GB" sz="1100" dirty="0"/>
            <a:t>Burnout and stress at work are increasingly linked to GAD (Harvey et al., 2017).</a:t>
          </a:r>
          <a:endParaRPr lang="en-GB" sz="11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652FDF6-0037-44EE-A187-552176CFE307}" type="parTrans" cxnId="{30C74F33-2A98-494C-A0C1-3DF13CAA6ABF}">
      <dgm:prSet/>
      <dgm:spPr/>
      <dgm:t>
        <a:bodyPr/>
        <a:lstStyle/>
        <a:p>
          <a:endParaRPr lang="en-GB"/>
        </a:p>
      </dgm:t>
    </dgm:pt>
    <dgm:pt modelId="{113652E3-3EA5-4315-A330-264C14EAC2B7}" type="sibTrans" cxnId="{30C74F33-2A98-494C-A0C1-3DF13CAA6ABF}">
      <dgm:prSet/>
      <dgm:spPr/>
      <dgm:t>
        <a:bodyPr/>
        <a:lstStyle/>
        <a:p>
          <a:endParaRPr lang="en-GB"/>
        </a:p>
      </dgm:t>
    </dgm:pt>
    <dgm:pt modelId="{9946113D-D6AD-4F2E-9E6A-A7FFFC6E745E}">
      <dgm:prSet phldrT="[Text]" custT="1"/>
      <dgm:spPr>
        <a:scene3d>
          <a:camera prst="orthographicFront"/>
          <a:lightRig rig="flat" dir="t"/>
        </a:scene3d>
        <a:sp3d prstMaterial="plastic">
          <a:bevelT w="120900" h="88900" prst="artDeco"/>
          <a:bevelB w="88900" h="31750" prst="angle"/>
        </a:sp3d>
      </dgm:spPr>
      <dgm:t>
        <a:bodyPr/>
        <a:lstStyle/>
        <a:p>
          <a:pPr algn="r">
            <a:buNone/>
          </a:pPr>
          <a:r>
            <a:rPr lang="en-GB" sz="1000" dirty="0">
              <a:solidFill>
                <a:schemeClr val="tx1"/>
              </a:solidFill>
            </a:rPr>
            <a:t>The first focus of treatment was on stress avoidance, tranquillization, and rest remedies (Shorter, 1997).</a:t>
          </a:r>
          <a:br>
            <a:rPr lang="en-GB" sz="1000" dirty="0">
              <a:solidFill>
                <a:schemeClr val="tx1"/>
              </a:solidFill>
            </a:rPr>
          </a:br>
          <a:br>
            <a:rPr lang="en-GB" sz="1000" dirty="0">
              <a:solidFill>
                <a:schemeClr val="tx1"/>
              </a:solidFill>
            </a:rPr>
          </a:br>
          <a:r>
            <a:rPr lang="en-GB" sz="1000" dirty="0">
              <a:solidFill>
                <a:schemeClr val="tx1"/>
              </a:solidFill>
            </a:rPr>
            <a:t>Passive patient roles were perpetuated by limited psychological input (Scull, 2015).</a:t>
          </a:r>
          <a:endParaRPr lang="en-GB" sz="10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6C36F5B-C71B-4557-A17D-A09A012CB91E}" type="parTrans" cxnId="{838394BB-AB90-499D-889F-3BD1B058C218}">
      <dgm:prSet/>
      <dgm:spPr/>
      <dgm:t>
        <a:bodyPr/>
        <a:lstStyle/>
        <a:p>
          <a:endParaRPr lang="en-GB"/>
        </a:p>
      </dgm:t>
    </dgm:pt>
    <dgm:pt modelId="{FABEA0D4-EAF2-47FA-8B88-E7B312F67ECE}" type="sibTrans" cxnId="{838394BB-AB90-499D-889F-3BD1B058C218}">
      <dgm:prSet/>
      <dgm:spPr/>
      <dgm:t>
        <a:bodyPr/>
        <a:lstStyle/>
        <a:p>
          <a:endParaRPr lang="en-GB"/>
        </a:p>
      </dgm:t>
    </dgm:pt>
    <dgm:pt modelId="{30247805-5370-4CB8-B798-28116C3B5D1B}">
      <dgm:prSet phldrT="[Text]" custT="1"/>
      <dgm:spPr>
        <a:scene3d>
          <a:camera prst="orthographicFront"/>
          <a:lightRig rig="flat" dir="t"/>
        </a:scene3d>
        <a:sp3d z="-190500" extrusionH="12700" prstMaterial="plastic">
          <a:bevelT w="50800" h="50800" prst="artDeco"/>
        </a:sp3d>
      </dgm:spPr>
      <dgm:t>
        <a:bodyPr/>
        <a:lstStyle/>
        <a:p>
          <a:pPr algn="r">
            <a:buNone/>
          </a:pPr>
          <a:r>
            <a:rPr lang="en-GB" sz="1100" dirty="0"/>
            <a:t>Due to service demand, short, standardised therapies are given priority in UK mental health care (NHS England, 2023).</a:t>
          </a:r>
          <a:br>
            <a:rPr lang="en-GB" sz="1100" dirty="0"/>
          </a:br>
          <a:br>
            <a:rPr lang="en-GB" sz="1100" dirty="0"/>
          </a:br>
          <a:r>
            <a:rPr lang="en-GB" sz="1100" dirty="0"/>
            <a:t>Efficiency-focused policies may restrict individualised treatment (Pilgrim, 2019).</a:t>
          </a:r>
          <a:endParaRPr lang="en-GB" sz="11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CF25615-2536-45A2-AEDF-1B5CDB3C0153}" type="parTrans" cxnId="{E82F7872-4210-4AFC-B4F7-F4D3DB64E3AE}">
      <dgm:prSet/>
      <dgm:spPr/>
      <dgm:t>
        <a:bodyPr/>
        <a:lstStyle/>
        <a:p>
          <a:endParaRPr lang="en-GB"/>
        </a:p>
      </dgm:t>
    </dgm:pt>
    <dgm:pt modelId="{DD0C59B8-174B-4B93-BD24-77F113B2CB72}" type="sibTrans" cxnId="{E82F7872-4210-4AFC-B4F7-F4D3DB64E3AE}">
      <dgm:prSet/>
      <dgm:spPr/>
      <dgm:t>
        <a:bodyPr/>
        <a:lstStyle/>
        <a:p>
          <a:endParaRPr lang="en-GB"/>
        </a:p>
      </dgm:t>
    </dgm:pt>
    <dgm:pt modelId="{42B2106D-88DD-44CE-B2E2-D90B0C2880CA}">
      <dgm:prSet phldrT="[Text]" custT="1"/>
      <dgm:spPr>
        <a:scene3d>
          <a:camera prst="orthographicFront"/>
          <a:lightRig rig="flat" dir="t"/>
        </a:scene3d>
        <a:sp3d prstMaterial="plastic">
          <a:bevelT w="120900" h="88900" prst="artDeco"/>
          <a:bevelB w="88900" h="31750" prst="angle"/>
        </a:sp3d>
      </dgm:spPr>
      <dgm:t>
        <a:bodyPr/>
        <a:lstStyle/>
        <a:p>
          <a:pPr algn="r">
            <a:buNone/>
          </a:pPr>
          <a:r>
            <a:rPr lang="en-GB" sz="1000" dirty="0">
              <a:solidFill>
                <a:schemeClr val="tx1"/>
              </a:solidFill>
            </a:rPr>
            <a:t>Chronic concern associated with cognitive biases and an intolerance for ambiguity is the conceptualisation of generalised anxiety disorder (GAD) (Behar et al., 2009).</a:t>
          </a:r>
          <a:br>
            <a:rPr lang="en-GB" sz="1000" dirty="0">
              <a:solidFill>
                <a:schemeClr val="tx1"/>
              </a:solidFill>
            </a:rPr>
          </a:br>
          <a:br>
            <a:rPr lang="en-GB" sz="1000" dirty="0">
              <a:solidFill>
                <a:schemeClr val="tx1"/>
              </a:solidFill>
            </a:rPr>
          </a:br>
          <a:r>
            <a:rPr lang="en-GB" sz="1000" dirty="0">
              <a:solidFill>
                <a:schemeClr val="tx1"/>
              </a:solidFill>
            </a:rPr>
            <a:t>The goal of diagnosis is to increase access to care and consistency (WHO, 2019).</a:t>
          </a:r>
          <a:endParaRPr lang="en-GB" sz="10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5185CE3-1F2A-4E6D-B323-C2B3B3B4BAF8}" type="parTrans" cxnId="{848A16CA-040E-46E0-848E-79B47BD06CBD}">
      <dgm:prSet/>
      <dgm:spPr/>
      <dgm:t>
        <a:bodyPr/>
        <a:lstStyle/>
        <a:p>
          <a:endParaRPr lang="en-GB"/>
        </a:p>
      </dgm:t>
    </dgm:pt>
    <dgm:pt modelId="{AFD954AF-2EDF-49CA-92CD-AEFF261D48E3}" type="sibTrans" cxnId="{848A16CA-040E-46E0-848E-79B47BD06CBD}">
      <dgm:prSet/>
      <dgm:spPr/>
      <dgm:t>
        <a:bodyPr/>
        <a:lstStyle/>
        <a:p>
          <a:endParaRPr lang="en-GB"/>
        </a:p>
      </dgm:t>
    </dgm:pt>
    <dgm:pt modelId="{81C41729-A0A8-485C-BA30-EC9A96A439D9}">
      <dgm:prSet phldrT="[Text]" custT="1"/>
      <dgm:spPr>
        <a:scene3d>
          <a:camera prst="orthographicFront"/>
          <a:lightRig rig="flat" dir="t"/>
        </a:scene3d>
        <a:sp3d z="-190500" extrusionH="12700" prstMaterial="plastic">
          <a:bevelT w="50800" h="50800" prst="artDeco"/>
        </a:sp3d>
      </dgm:spPr>
      <dgm:t>
        <a:bodyPr/>
        <a:lstStyle/>
        <a:p>
          <a:pPr algn="r">
            <a:buNone/>
          </a:pPr>
          <a:r>
            <a:rPr lang="en-GB" sz="1100" dirty="0"/>
            <a:t>Diagnosis enhances identification but also runs the potential of personalising social conditions-based misery (Horwitz, 2002).</a:t>
          </a:r>
          <a:br>
            <a:rPr lang="en-GB" sz="1100" dirty="0"/>
          </a:br>
          <a:br>
            <a:rPr lang="en-GB" sz="1100" dirty="0"/>
          </a:br>
          <a:r>
            <a:rPr lang="en-GB" sz="1100" dirty="0"/>
            <a:t>Social assistance and psychiatric therapy must be integrated in future care (Pilgrim, 2019).</a:t>
          </a:r>
          <a:endParaRPr lang="en-GB" sz="11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F5A6795-20CD-49DE-A438-321087A56C89}" type="parTrans" cxnId="{6F6919DD-D4FB-4E28-9D1A-0BEB434CB57E}">
      <dgm:prSet/>
      <dgm:spPr/>
      <dgm:t>
        <a:bodyPr/>
        <a:lstStyle/>
        <a:p>
          <a:endParaRPr lang="en-GB"/>
        </a:p>
      </dgm:t>
    </dgm:pt>
    <dgm:pt modelId="{82B4157A-EAFD-47A5-BECE-CE28AF8FDE08}" type="sibTrans" cxnId="{6F6919DD-D4FB-4E28-9D1A-0BEB434CB57E}">
      <dgm:prSet/>
      <dgm:spPr/>
      <dgm:t>
        <a:bodyPr/>
        <a:lstStyle/>
        <a:p>
          <a:endParaRPr lang="en-GB"/>
        </a:p>
      </dgm:t>
    </dgm:pt>
    <dgm:pt modelId="{39C423F1-CE48-48AB-916E-D58E77DF4C80}">
      <dgm:prSet phldrT="[Text]" custT="1"/>
      <dgm:spPr>
        <a:scene3d>
          <a:camera prst="orthographicFront"/>
          <a:lightRig rig="flat" dir="t"/>
        </a:scene3d>
        <a:sp3d prstMaterial="plastic">
          <a:bevelT w="120900" h="88900" prst="artDeco"/>
          <a:bevelB w="88900" h="31750" prst="angle"/>
        </a:sp3d>
      </dgm:spPr>
      <dgm:t>
        <a:bodyPr/>
        <a:lstStyle/>
        <a:p>
          <a:pPr algn="l">
            <a:buNone/>
          </a:pPr>
          <a:r>
            <a:rPr lang="en-GB" sz="1000" dirty="0">
              <a:solidFill>
                <a:schemeClr val="tx1"/>
              </a:solidFill>
            </a:rPr>
            <a:t>As a first-line treatment, cognitive behavioural therapy (CBT) focuses on maladaptive concern processes (NICE, 2020).</a:t>
          </a:r>
          <a:br>
            <a:rPr lang="en-GB" sz="1000" dirty="0">
              <a:solidFill>
                <a:schemeClr val="tx1"/>
              </a:solidFill>
            </a:rPr>
          </a:br>
          <a:br>
            <a:rPr lang="en-GB" sz="1000" dirty="0">
              <a:solidFill>
                <a:schemeClr val="tx1"/>
              </a:solidFill>
            </a:rPr>
          </a:br>
          <a:r>
            <a:rPr lang="en-GB" sz="1000" dirty="0">
              <a:solidFill>
                <a:schemeClr val="tx1"/>
              </a:solidFill>
            </a:rPr>
            <a:t>When symptoms are severe or chronic, pharmacological therapy is frequently utilised (Baldwin et al., 2014).</a:t>
          </a:r>
          <a:endParaRPr lang="en-GB" sz="10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28B5400-AF7C-4430-9F7C-70608A1068C4}" type="parTrans" cxnId="{CEF9F2FC-959E-4A9C-8E8B-CCA6D3D25B39}">
      <dgm:prSet/>
      <dgm:spPr/>
      <dgm:t>
        <a:bodyPr/>
        <a:lstStyle/>
        <a:p>
          <a:endParaRPr lang="en-GB"/>
        </a:p>
      </dgm:t>
    </dgm:pt>
    <dgm:pt modelId="{C64E158B-13D6-4FEC-B436-FA083055B9D3}" type="sibTrans" cxnId="{CEF9F2FC-959E-4A9C-8E8B-CCA6D3D25B39}">
      <dgm:prSet/>
      <dgm:spPr/>
      <dgm:t>
        <a:bodyPr/>
        <a:lstStyle/>
        <a:p>
          <a:endParaRPr lang="en-GB"/>
        </a:p>
      </dgm:t>
    </dgm:pt>
    <dgm:pt modelId="{534D64B9-3507-4F48-A133-A8A336F858D1}">
      <dgm:prSet phldrT="[Text]" custT="1"/>
      <dgm:spPr>
        <a:scene3d>
          <a:camera prst="orthographicFront"/>
          <a:lightRig rig="flat" dir="t"/>
        </a:scene3d>
        <a:sp3d z="-190500" extrusionH="12700" prstMaterial="plastic">
          <a:bevelT w="50800" h="50800" prst="artDeco"/>
        </a:sp3d>
      </dgm:spPr>
      <dgm:t>
        <a:bodyPr/>
        <a:lstStyle/>
        <a:p>
          <a:pPr algn="l">
            <a:buNone/>
          </a:pPr>
          <a:r>
            <a:rPr lang="en-GB" sz="1100" dirty="0"/>
            <a:t>According to Henderson et al. (2013), GAD's perceived validity is diminished when it is written off as "everyday worry."</a:t>
          </a:r>
          <a:br>
            <a:rPr lang="en-GB" sz="1100" dirty="0"/>
          </a:br>
          <a:br>
            <a:rPr lang="en-GB" sz="1100" dirty="0"/>
          </a:br>
          <a:r>
            <a:rPr lang="en-GB" sz="1100" dirty="0"/>
            <a:t>Access to psychological therapy is negatively correlated with socioeconomic deprivation (Marmot et al., 2020).</a:t>
          </a:r>
          <a:endParaRPr lang="en-GB" sz="11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EE80517-FD20-4B1C-B0AE-9FA4E41BBBFF}" type="parTrans" cxnId="{77317513-7617-46DE-B545-3E0EAC54AAC8}">
      <dgm:prSet/>
      <dgm:spPr/>
      <dgm:t>
        <a:bodyPr/>
        <a:lstStyle/>
        <a:p>
          <a:endParaRPr lang="en-GB"/>
        </a:p>
      </dgm:t>
    </dgm:pt>
    <dgm:pt modelId="{9E390D9E-4A15-4CF3-8B38-F51E31B59A5F}" type="sibTrans" cxnId="{77317513-7617-46DE-B545-3E0EAC54AAC8}">
      <dgm:prSet/>
      <dgm:spPr/>
      <dgm:t>
        <a:bodyPr/>
        <a:lstStyle/>
        <a:p>
          <a:endParaRPr lang="en-GB"/>
        </a:p>
      </dgm:t>
    </dgm:pt>
    <dgm:pt modelId="{AB249278-51FF-447A-9C5F-CB65F215A016}" type="pres">
      <dgm:prSet presAssocID="{549ADD11-37F7-4DFB-881D-8B224EC32A78}" presName="cycleMatrixDiagram" presStyleCnt="0">
        <dgm:presLayoutVars>
          <dgm:chMax val="1"/>
          <dgm:dir/>
          <dgm:animLvl val="lvl"/>
          <dgm:resizeHandles val="exact"/>
        </dgm:presLayoutVars>
      </dgm:prSet>
      <dgm:spPr/>
    </dgm:pt>
    <dgm:pt modelId="{32B5676E-1ED8-440A-909B-CB809FCE4D03}" type="pres">
      <dgm:prSet presAssocID="{549ADD11-37F7-4DFB-881D-8B224EC32A78}" presName="children" presStyleCnt="0"/>
      <dgm:spPr/>
    </dgm:pt>
    <dgm:pt modelId="{823BD2A4-FA42-4A15-BA6E-53E4C63473A2}" type="pres">
      <dgm:prSet presAssocID="{549ADD11-37F7-4DFB-881D-8B224EC32A78}" presName="child1group" presStyleCnt="0"/>
      <dgm:spPr/>
    </dgm:pt>
    <dgm:pt modelId="{2BA55466-C226-4C72-ACA3-516951642605}" type="pres">
      <dgm:prSet presAssocID="{549ADD11-37F7-4DFB-881D-8B224EC32A78}" presName="child1" presStyleLbl="bgAcc1" presStyleIdx="0" presStyleCnt="4" custScaleX="117070" custLinFactNeighborX="-93186" custLinFactNeighborY="9744"/>
      <dgm:spPr/>
    </dgm:pt>
    <dgm:pt modelId="{4D04E80F-8913-4190-B80F-21851F54E573}" type="pres">
      <dgm:prSet presAssocID="{549ADD11-37F7-4DFB-881D-8B224EC32A78}" presName="child1Text" presStyleLbl="bgAcc1" presStyleIdx="0" presStyleCnt="4">
        <dgm:presLayoutVars>
          <dgm:bulletEnabled val="1"/>
        </dgm:presLayoutVars>
      </dgm:prSet>
      <dgm:spPr/>
    </dgm:pt>
    <dgm:pt modelId="{ED59781E-C56E-48B2-BF67-9BDF196C3B34}" type="pres">
      <dgm:prSet presAssocID="{549ADD11-37F7-4DFB-881D-8B224EC32A78}" presName="child2group" presStyleCnt="0"/>
      <dgm:spPr/>
    </dgm:pt>
    <dgm:pt modelId="{474B028A-3935-45DD-B1BF-FAA833374711}" type="pres">
      <dgm:prSet presAssocID="{549ADD11-37F7-4DFB-881D-8B224EC32A78}" presName="child2" presStyleLbl="bgAcc1" presStyleIdx="1" presStyleCnt="4" custScaleX="126948" custLinFactNeighborX="91813" custLinFactNeighborY="6444"/>
      <dgm:spPr/>
    </dgm:pt>
    <dgm:pt modelId="{A4395681-CA6E-4024-979D-8222F0E192F0}" type="pres">
      <dgm:prSet presAssocID="{549ADD11-37F7-4DFB-881D-8B224EC32A78}" presName="child2Text" presStyleLbl="bgAcc1" presStyleIdx="1" presStyleCnt="4">
        <dgm:presLayoutVars>
          <dgm:bulletEnabled val="1"/>
        </dgm:presLayoutVars>
      </dgm:prSet>
      <dgm:spPr/>
    </dgm:pt>
    <dgm:pt modelId="{D7194544-9C68-453B-85AD-5D710F8101C8}" type="pres">
      <dgm:prSet presAssocID="{549ADD11-37F7-4DFB-881D-8B224EC32A78}" presName="child3group" presStyleCnt="0"/>
      <dgm:spPr/>
    </dgm:pt>
    <dgm:pt modelId="{FF2D0D2C-BD02-4118-B538-843C11A26053}" type="pres">
      <dgm:prSet presAssocID="{549ADD11-37F7-4DFB-881D-8B224EC32A78}" presName="child3" presStyleLbl="bgAcc1" presStyleIdx="2" presStyleCnt="4" custScaleX="130843" custScaleY="109122" custLinFactNeighborX="83160" custLinFactNeighborY="-1329"/>
      <dgm:spPr/>
    </dgm:pt>
    <dgm:pt modelId="{5484FF72-DB56-403B-9A6D-77C590922AC6}" type="pres">
      <dgm:prSet presAssocID="{549ADD11-37F7-4DFB-881D-8B224EC32A78}" presName="child3Text" presStyleLbl="bgAcc1" presStyleIdx="2" presStyleCnt="4">
        <dgm:presLayoutVars>
          <dgm:bulletEnabled val="1"/>
        </dgm:presLayoutVars>
      </dgm:prSet>
      <dgm:spPr/>
    </dgm:pt>
    <dgm:pt modelId="{685A63E6-1583-4A08-A23C-3540D73F13F8}" type="pres">
      <dgm:prSet presAssocID="{549ADD11-37F7-4DFB-881D-8B224EC32A78}" presName="child4group" presStyleCnt="0"/>
      <dgm:spPr/>
    </dgm:pt>
    <dgm:pt modelId="{BEE5C056-CD64-4754-B843-B606AC7E01BE}" type="pres">
      <dgm:prSet presAssocID="{549ADD11-37F7-4DFB-881D-8B224EC32A78}" presName="child4" presStyleLbl="bgAcc1" presStyleIdx="3" presStyleCnt="4" custScaleX="120616" custScaleY="117310" custLinFactNeighborX="-88608" custLinFactNeighborY="-7156"/>
      <dgm:spPr/>
    </dgm:pt>
    <dgm:pt modelId="{4312F898-ED5E-42F2-A332-0810DEB59659}" type="pres">
      <dgm:prSet presAssocID="{549ADD11-37F7-4DFB-881D-8B224EC32A78}" presName="child4Text" presStyleLbl="bgAcc1" presStyleIdx="3" presStyleCnt="4">
        <dgm:presLayoutVars>
          <dgm:bulletEnabled val="1"/>
        </dgm:presLayoutVars>
      </dgm:prSet>
      <dgm:spPr/>
    </dgm:pt>
    <dgm:pt modelId="{C0CF8283-D6F0-4518-907B-61375C0CA48F}" type="pres">
      <dgm:prSet presAssocID="{549ADD11-37F7-4DFB-881D-8B224EC32A78}" presName="childPlaceholder" presStyleCnt="0"/>
      <dgm:spPr/>
    </dgm:pt>
    <dgm:pt modelId="{2F2A4DD8-BFEE-40C4-A163-DA3BF7B8860A}" type="pres">
      <dgm:prSet presAssocID="{549ADD11-37F7-4DFB-881D-8B224EC32A78}" presName="circle" presStyleCnt="0"/>
      <dgm:spPr/>
    </dgm:pt>
    <dgm:pt modelId="{F003212B-3D0A-4320-81F1-771B0C845E4D}" type="pres">
      <dgm:prSet presAssocID="{549ADD11-37F7-4DFB-881D-8B224EC32A78}" presName="quadrant1" presStyleLbl="node1" presStyleIdx="0" presStyleCnt="4">
        <dgm:presLayoutVars>
          <dgm:chMax val="1"/>
          <dgm:bulletEnabled val="1"/>
        </dgm:presLayoutVars>
      </dgm:prSet>
      <dgm:spPr/>
    </dgm:pt>
    <dgm:pt modelId="{DDA9DCD8-23CC-4B26-AB3E-215BAE377901}" type="pres">
      <dgm:prSet presAssocID="{549ADD11-37F7-4DFB-881D-8B224EC32A78}" presName="quadrant2" presStyleLbl="node1" presStyleIdx="1" presStyleCnt="4">
        <dgm:presLayoutVars>
          <dgm:chMax val="1"/>
          <dgm:bulletEnabled val="1"/>
        </dgm:presLayoutVars>
      </dgm:prSet>
      <dgm:spPr/>
    </dgm:pt>
    <dgm:pt modelId="{54F5A0A1-F497-43C9-A189-40E16A94DCC2}" type="pres">
      <dgm:prSet presAssocID="{549ADD11-37F7-4DFB-881D-8B224EC32A78}" presName="quadrant3" presStyleLbl="node1" presStyleIdx="2" presStyleCnt="4">
        <dgm:presLayoutVars>
          <dgm:chMax val="1"/>
          <dgm:bulletEnabled val="1"/>
        </dgm:presLayoutVars>
      </dgm:prSet>
      <dgm:spPr/>
    </dgm:pt>
    <dgm:pt modelId="{E41A9168-82F1-4C8D-A6BB-8080D676E62E}" type="pres">
      <dgm:prSet presAssocID="{549ADD11-37F7-4DFB-881D-8B224EC32A78}" presName="quadrant4" presStyleLbl="node1" presStyleIdx="3" presStyleCnt="4">
        <dgm:presLayoutVars>
          <dgm:chMax val="1"/>
          <dgm:bulletEnabled val="1"/>
        </dgm:presLayoutVars>
      </dgm:prSet>
      <dgm:spPr/>
    </dgm:pt>
    <dgm:pt modelId="{D103BF0E-CCEC-4AF8-85E4-EF97B540DDFF}" type="pres">
      <dgm:prSet presAssocID="{549ADD11-37F7-4DFB-881D-8B224EC32A78}" presName="quadrantPlaceholder" presStyleCnt="0"/>
      <dgm:spPr/>
    </dgm:pt>
    <dgm:pt modelId="{B9995D6A-6320-4909-8AC3-9D9F11F8656D}" type="pres">
      <dgm:prSet presAssocID="{549ADD11-37F7-4DFB-881D-8B224EC32A78}" presName="center1" presStyleLbl="fgShp" presStyleIdx="0" presStyleCnt="2" custScaleX="80684" custScaleY="45346" custLinFactNeighborX="1952" custLinFactNeighborY="1497"/>
      <dgm:spPr/>
    </dgm:pt>
    <dgm:pt modelId="{ACD2F054-3BD1-4D19-A5C5-4451D8A3DB9F}" type="pres">
      <dgm:prSet presAssocID="{549ADD11-37F7-4DFB-881D-8B224EC32A78}" presName="center2" presStyleLbl="fgShp" presStyleIdx="1" presStyleCnt="2" custScaleX="68972" custScaleY="54326" custLinFactNeighborX="1952" custLinFactNeighborY="-22449"/>
      <dgm:spPr/>
    </dgm:pt>
  </dgm:ptLst>
  <dgm:cxnLst>
    <dgm:cxn modelId="{6B8F3F03-0D59-4188-9819-639C374DF60D}" type="presOf" srcId="{39C423F1-CE48-48AB-916E-D58E77DF4C80}" destId="{E41A9168-82F1-4C8D-A6BB-8080D676E62E}" srcOrd="0" destOrd="0" presId="urn:microsoft.com/office/officeart/2005/8/layout/cycle4"/>
    <dgm:cxn modelId="{77317513-7617-46DE-B545-3E0EAC54AAC8}" srcId="{39C423F1-CE48-48AB-916E-D58E77DF4C80}" destId="{534D64B9-3507-4F48-A133-A8A336F858D1}" srcOrd="0" destOrd="0" parTransId="{7EE80517-FD20-4B1C-B0AE-9FA4E41BBBFF}" sibTransId="{9E390D9E-4A15-4CF3-8B38-F51E31B59A5F}"/>
    <dgm:cxn modelId="{30C74F33-2A98-494C-A0C1-3DF13CAA6ABF}" srcId="{F69BA93B-758F-470F-9C80-E77CEF041AAD}" destId="{7B66BE86-6FF2-4F27-A7F5-CAA212AFBC13}" srcOrd="0" destOrd="0" parTransId="{1652FDF6-0037-44EE-A187-552176CFE307}" sibTransId="{113652E3-3EA5-4315-A330-264C14EAC2B7}"/>
    <dgm:cxn modelId="{EF989335-ED33-4A89-B07E-4C7E627D97BD}" type="presOf" srcId="{F69BA93B-758F-470F-9C80-E77CEF041AAD}" destId="{F003212B-3D0A-4320-81F1-771B0C845E4D}" srcOrd="0" destOrd="0" presId="urn:microsoft.com/office/officeart/2005/8/layout/cycle4"/>
    <dgm:cxn modelId="{5E71853A-3D07-46E5-B137-40888E66E50B}" type="presOf" srcId="{549ADD11-37F7-4DFB-881D-8B224EC32A78}" destId="{AB249278-51FF-447A-9C5F-CB65F215A016}" srcOrd="0" destOrd="0" presId="urn:microsoft.com/office/officeart/2005/8/layout/cycle4"/>
    <dgm:cxn modelId="{F613ED5E-4B96-4EE7-B148-9CE3675A45BA}" srcId="{549ADD11-37F7-4DFB-881D-8B224EC32A78}" destId="{F69BA93B-758F-470F-9C80-E77CEF041AAD}" srcOrd="0" destOrd="0" parTransId="{E0075BC8-F6D3-4F81-9A13-9167AA7C04E6}" sibTransId="{E27A0EF4-99A3-46A1-9327-428E690C0A96}"/>
    <dgm:cxn modelId="{030CB969-AF0E-4CF8-892F-97EAAAE14EFD}" type="presOf" srcId="{7B66BE86-6FF2-4F27-A7F5-CAA212AFBC13}" destId="{4D04E80F-8913-4190-B80F-21851F54E573}" srcOrd="1" destOrd="0" presId="urn:microsoft.com/office/officeart/2005/8/layout/cycle4"/>
    <dgm:cxn modelId="{8A3EBB4B-DF66-48DA-87D9-B062FEFF840E}" type="presOf" srcId="{9946113D-D6AD-4F2E-9E6A-A7FFFC6E745E}" destId="{DDA9DCD8-23CC-4B26-AB3E-215BAE377901}" srcOrd="0" destOrd="0" presId="urn:microsoft.com/office/officeart/2005/8/layout/cycle4"/>
    <dgm:cxn modelId="{E82F7872-4210-4AFC-B4F7-F4D3DB64E3AE}" srcId="{9946113D-D6AD-4F2E-9E6A-A7FFFC6E745E}" destId="{30247805-5370-4CB8-B798-28116C3B5D1B}" srcOrd="0" destOrd="0" parTransId="{6CF25615-2536-45A2-AEDF-1B5CDB3C0153}" sibTransId="{DD0C59B8-174B-4B93-BD24-77F113B2CB72}"/>
    <dgm:cxn modelId="{45869354-7037-454C-96BC-D4DB76529936}" type="presOf" srcId="{81C41729-A0A8-485C-BA30-EC9A96A439D9}" destId="{5484FF72-DB56-403B-9A6D-77C590922AC6}" srcOrd="1" destOrd="0" presId="urn:microsoft.com/office/officeart/2005/8/layout/cycle4"/>
    <dgm:cxn modelId="{5A54D47E-8A02-4770-8A1F-51E48C782491}" type="presOf" srcId="{7B66BE86-6FF2-4F27-A7F5-CAA212AFBC13}" destId="{2BA55466-C226-4C72-ACA3-516951642605}" srcOrd="0" destOrd="0" presId="urn:microsoft.com/office/officeart/2005/8/layout/cycle4"/>
    <dgm:cxn modelId="{231B3B8D-545A-4799-9766-B0AAC7D1D9C3}" type="presOf" srcId="{534D64B9-3507-4F48-A133-A8A336F858D1}" destId="{4312F898-ED5E-42F2-A332-0810DEB59659}" srcOrd="1" destOrd="0" presId="urn:microsoft.com/office/officeart/2005/8/layout/cycle4"/>
    <dgm:cxn modelId="{6AC867A6-1266-4C10-9D5D-6543D506590B}" type="presOf" srcId="{42B2106D-88DD-44CE-B2E2-D90B0C2880CA}" destId="{54F5A0A1-F497-43C9-A189-40E16A94DCC2}" srcOrd="0" destOrd="0" presId="urn:microsoft.com/office/officeart/2005/8/layout/cycle4"/>
    <dgm:cxn modelId="{DBEB23A7-BB64-4729-9C41-B5DD2C5DB58E}" type="presOf" srcId="{534D64B9-3507-4F48-A133-A8A336F858D1}" destId="{BEE5C056-CD64-4754-B843-B606AC7E01BE}" srcOrd="0" destOrd="0" presId="urn:microsoft.com/office/officeart/2005/8/layout/cycle4"/>
    <dgm:cxn modelId="{838394BB-AB90-499D-889F-3BD1B058C218}" srcId="{549ADD11-37F7-4DFB-881D-8B224EC32A78}" destId="{9946113D-D6AD-4F2E-9E6A-A7FFFC6E745E}" srcOrd="1" destOrd="0" parTransId="{36C36F5B-C71B-4557-A17D-A09A012CB91E}" sibTransId="{FABEA0D4-EAF2-47FA-8B88-E7B312F67ECE}"/>
    <dgm:cxn modelId="{F965EEC5-9E52-4AC9-81A5-235995734A23}" type="presOf" srcId="{81C41729-A0A8-485C-BA30-EC9A96A439D9}" destId="{FF2D0D2C-BD02-4118-B538-843C11A26053}" srcOrd="0" destOrd="0" presId="urn:microsoft.com/office/officeart/2005/8/layout/cycle4"/>
    <dgm:cxn modelId="{848A16CA-040E-46E0-848E-79B47BD06CBD}" srcId="{549ADD11-37F7-4DFB-881D-8B224EC32A78}" destId="{42B2106D-88DD-44CE-B2E2-D90B0C2880CA}" srcOrd="2" destOrd="0" parTransId="{45185CE3-1F2A-4E6D-B323-C2B3B3B4BAF8}" sibTransId="{AFD954AF-2EDF-49CA-92CD-AEFF261D48E3}"/>
    <dgm:cxn modelId="{4E84A7CC-41B8-4A38-9EFF-3C53A0E2A7DA}" type="presOf" srcId="{30247805-5370-4CB8-B798-28116C3B5D1B}" destId="{A4395681-CA6E-4024-979D-8222F0E192F0}" srcOrd="1" destOrd="0" presId="urn:microsoft.com/office/officeart/2005/8/layout/cycle4"/>
    <dgm:cxn modelId="{25468FCE-84FC-494A-8055-C691D72C1CB9}" type="presOf" srcId="{30247805-5370-4CB8-B798-28116C3B5D1B}" destId="{474B028A-3935-45DD-B1BF-FAA833374711}" srcOrd="0" destOrd="0" presId="urn:microsoft.com/office/officeart/2005/8/layout/cycle4"/>
    <dgm:cxn modelId="{6F6919DD-D4FB-4E28-9D1A-0BEB434CB57E}" srcId="{42B2106D-88DD-44CE-B2E2-D90B0C2880CA}" destId="{81C41729-A0A8-485C-BA30-EC9A96A439D9}" srcOrd="0" destOrd="0" parTransId="{8F5A6795-20CD-49DE-A438-321087A56C89}" sibTransId="{82B4157A-EAFD-47A5-BECE-CE28AF8FDE08}"/>
    <dgm:cxn modelId="{CEF9F2FC-959E-4A9C-8E8B-CCA6D3D25B39}" srcId="{549ADD11-37F7-4DFB-881D-8B224EC32A78}" destId="{39C423F1-CE48-48AB-916E-D58E77DF4C80}" srcOrd="3" destOrd="0" parTransId="{B28B5400-AF7C-4430-9F7C-70608A1068C4}" sibTransId="{C64E158B-13D6-4FEC-B436-FA083055B9D3}"/>
    <dgm:cxn modelId="{1670D3CE-D275-42BE-95A1-C21D2D3F3DCF}" type="presParOf" srcId="{AB249278-51FF-447A-9C5F-CB65F215A016}" destId="{32B5676E-1ED8-440A-909B-CB809FCE4D03}" srcOrd="0" destOrd="0" presId="urn:microsoft.com/office/officeart/2005/8/layout/cycle4"/>
    <dgm:cxn modelId="{DF621CFD-7831-4F19-9A5F-CC9B719AD5D4}" type="presParOf" srcId="{32B5676E-1ED8-440A-909B-CB809FCE4D03}" destId="{823BD2A4-FA42-4A15-BA6E-53E4C63473A2}" srcOrd="0" destOrd="0" presId="urn:microsoft.com/office/officeart/2005/8/layout/cycle4"/>
    <dgm:cxn modelId="{0FE79F35-CEBF-464E-94C5-ECC9276FE6D2}" type="presParOf" srcId="{823BD2A4-FA42-4A15-BA6E-53E4C63473A2}" destId="{2BA55466-C226-4C72-ACA3-516951642605}" srcOrd="0" destOrd="0" presId="urn:microsoft.com/office/officeart/2005/8/layout/cycle4"/>
    <dgm:cxn modelId="{A768B367-D954-48C9-9619-AFAFD1C0D816}" type="presParOf" srcId="{823BD2A4-FA42-4A15-BA6E-53E4C63473A2}" destId="{4D04E80F-8913-4190-B80F-21851F54E573}" srcOrd="1" destOrd="0" presId="urn:microsoft.com/office/officeart/2005/8/layout/cycle4"/>
    <dgm:cxn modelId="{D729848F-AB15-4E8E-B346-68E1236AFFA5}" type="presParOf" srcId="{32B5676E-1ED8-440A-909B-CB809FCE4D03}" destId="{ED59781E-C56E-48B2-BF67-9BDF196C3B34}" srcOrd="1" destOrd="0" presId="urn:microsoft.com/office/officeart/2005/8/layout/cycle4"/>
    <dgm:cxn modelId="{1DEC407B-84AD-4C53-8152-5566027D0DD4}" type="presParOf" srcId="{ED59781E-C56E-48B2-BF67-9BDF196C3B34}" destId="{474B028A-3935-45DD-B1BF-FAA833374711}" srcOrd="0" destOrd="0" presId="urn:microsoft.com/office/officeart/2005/8/layout/cycle4"/>
    <dgm:cxn modelId="{4AE64686-FE76-4777-A11E-137D6B37F476}" type="presParOf" srcId="{ED59781E-C56E-48B2-BF67-9BDF196C3B34}" destId="{A4395681-CA6E-4024-979D-8222F0E192F0}" srcOrd="1" destOrd="0" presId="urn:microsoft.com/office/officeart/2005/8/layout/cycle4"/>
    <dgm:cxn modelId="{0BBFF7FD-D4F1-4FE8-9349-668AEDF6AF9F}" type="presParOf" srcId="{32B5676E-1ED8-440A-909B-CB809FCE4D03}" destId="{D7194544-9C68-453B-85AD-5D710F8101C8}" srcOrd="2" destOrd="0" presId="urn:microsoft.com/office/officeart/2005/8/layout/cycle4"/>
    <dgm:cxn modelId="{D0232A12-11A1-4B64-A10B-0557E38117FD}" type="presParOf" srcId="{D7194544-9C68-453B-85AD-5D710F8101C8}" destId="{FF2D0D2C-BD02-4118-B538-843C11A26053}" srcOrd="0" destOrd="0" presId="urn:microsoft.com/office/officeart/2005/8/layout/cycle4"/>
    <dgm:cxn modelId="{CB284436-0656-4DA9-9532-BC233D32EC64}" type="presParOf" srcId="{D7194544-9C68-453B-85AD-5D710F8101C8}" destId="{5484FF72-DB56-403B-9A6D-77C590922AC6}" srcOrd="1" destOrd="0" presId="urn:microsoft.com/office/officeart/2005/8/layout/cycle4"/>
    <dgm:cxn modelId="{B794684F-537F-4AF3-B47D-B5A17BDD975B}" type="presParOf" srcId="{32B5676E-1ED8-440A-909B-CB809FCE4D03}" destId="{685A63E6-1583-4A08-A23C-3540D73F13F8}" srcOrd="3" destOrd="0" presId="urn:microsoft.com/office/officeart/2005/8/layout/cycle4"/>
    <dgm:cxn modelId="{0C7B4705-39FA-4220-B936-B0F12BB43593}" type="presParOf" srcId="{685A63E6-1583-4A08-A23C-3540D73F13F8}" destId="{BEE5C056-CD64-4754-B843-B606AC7E01BE}" srcOrd="0" destOrd="0" presId="urn:microsoft.com/office/officeart/2005/8/layout/cycle4"/>
    <dgm:cxn modelId="{94CB8138-97BF-4472-BE9F-F0881B65A84D}" type="presParOf" srcId="{685A63E6-1583-4A08-A23C-3540D73F13F8}" destId="{4312F898-ED5E-42F2-A332-0810DEB59659}" srcOrd="1" destOrd="0" presId="urn:microsoft.com/office/officeart/2005/8/layout/cycle4"/>
    <dgm:cxn modelId="{001CCCD9-BE33-40DF-A167-53DE6AA36660}" type="presParOf" srcId="{32B5676E-1ED8-440A-909B-CB809FCE4D03}" destId="{C0CF8283-D6F0-4518-907B-61375C0CA48F}" srcOrd="4" destOrd="0" presId="urn:microsoft.com/office/officeart/2005/8/layout/cycle4"/>
    <dgm:cxn modelId="{070DF240-08CB-48CA-AB1B-7706C7C166AB}" type="presParOf" srcId="{AB249278-51FF-447A-9C5F-CB65F215A016}" destId="{2F2A4DD8-BFEE-40C4-A163-DA3BF7B8860A}" srcOrd="1" destOrd="0" presId="urn:microsoft.com/office/officeart/2005/8/layout/cycle4"/>
    <dgm:cxn modelId="{38257D09-B2C8-41A2-A7EA-EA0ACE59CF80}" type="presParOf" srcId="{2F2A4DD8-BFEE-40C4-A163-DA3BF7B8860A}" destId="{F003212B-3D0A-4320-81F1-771B0C845E4D}" srcOrd="0" destOrd="0" presId="urn:microsoft.com/office/officeart/2005/8/layout/cycle4"/>
    <dgm:cxn modelId="{EBAC5B51-9EDD-466A-A6E5-39C55D371F77}" type="presParOf" srcId="{2F2A4DD8-BFEE-40C4-A163-DA3BF7B8860A}" destId="{DDA9DCD8-23CC-4B26-AB3E-215BAE377901}" srcOrd="1" destOrd="0" presId="urn:microsoft.com/office/officeart/2005/8/layout/cycle4"/>
    <dgm:cxn modelId="{AE68A6C6-94B3-43C3-B1E6-5C8A85941F87}" type="presParOf" srcId="{2F2A4DD8-BFEE-40C4-A163-DA3BF7B8860A}" destId="{54F5A0A1-F497-43C9-A189-40E16A94DCC2}" srcOrd="2" destOrd="0" presId="urn:microsoft.com/office/officeart/2005/8/layout/cycle4"/>
    <dgm:cxn modelId="{68817B05-1CB5-46AB-952B-26B122D50D96}" type="presParOf" srcId="{2F2A4DD8-BFEE-40C4-A163-DA3BF7B8860A}" destId="{E41A9168-82F1-4C8D-A6BB-8080D676E62E}" srcOrd="3" destOrd="0" presId="urn:microsoft.com/office/officeart/2005/8/layout/cycle4"/>
    <dgm:cxn modelId="{802E1C85-A937-4A76-915F-D9DBAE539548}" type="presParOf" srcId="{2F2A4DD8-BFEE-40C4-A163-DA3BF7B8860A}" destId="{D103BF0E-CCEC-4AF8-85E4-EF97B540DDFF}" srcOrd="4" destOrd="0" presId="urn:microsoft.com/office/officeart/2005/8/layout/cycle4"/>
    <dgm:cxn modelId="{26EF48F9-F066-4297-961D-D0A2CA166C71}" type="presParOf" srcId="{AB249278-51FF-447A-9C5F-CB65F215A016}" destId="{B9995D6A-6320-4909-8AC3-9D9F11F8656D}" srcOrd="2" destOrd="0" presId="urn:microsoft.com/office/officeart/2005/8/layout/cycle4"/>
    <dgm:cxn modelId="{4800C27E-87E2-4A1C-BF36-E4ED5A105C4A}" type="presParOf" srcId="{AB249278-51FF-447A-9C5F-CB65F215A016}" destId="{ACD2F054-3BD1-4D19-A5C5-4451D8A3DB9F}" srcOrd="3" destOrd="0" presId="urn:microsoft.com/office/officeart/2005/8/layout/cycle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E08D6C-DEBF-4061-9602-0914B934E6A1}">
      <dsp:nvSpPr>
        <dsp:cNvPr id="0" name=""/>
        <dsp:cNvSpPr/>
      </dsp:nvSpPr>
      <dsp:spPr>
        <a:xfrm rot="16200000">
          <a:off x="-124273" y="146957"/>
          <a:ext cx="3330959" cy="3082413"/>
        </a:xfrm>
        <a:prstGeom prst="round1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algn="ctr" rotWithShape="0">
            <a:srgbClr val="000000">
              <a:alpha val="69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1200000"/>
          </a:lightRig>
        </a:scene3d>
        <a:sp3d prstMaterial="plastic">
          <a:bevelT w="254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solidFill>
                <a:schemeClr val="tx1"/>
              </a:solidFill>
            </a:rPr>
            <a:t>Historical Interpretation and Handling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200" kern="1200" dirty="0">
              <a:solidFill>
                <a:schemeClr val="tx1"/>
              </a:solidFill>
            </a:rPr>
            <a:t>Neurasthenia, sometimes known as "nervous illness," has historically been associated with moral weakness or personality flaws (Berrios, 1996).</a:t>
          </a:r>
          <a:br>
            <a:rPr lang="en-GB" sz="1200" kern="1200" dirty="0">
              <a:solidFill>
                <a:schemeClr val="tx1"/>
              </a:solidFill>
            </a:rPr>
          </a:br>
          <a:br>
            <a:rPr lang="en-GB" sz="1200" kern="1200" dirty="0">
              <a:solidFill>
                <a:schemeClr val="tx1"/>
              </a:solidFill>
            </a:rPr>
          </a:br>
          <a:r>
            <a:rPr lang="en-GB" sz="1200" kern="1200" dirty="0">
              <a:solidFill>
                <a:schemeClr val="tx1"/>
              </a:solidFill>
            </a:rPr>
            <a:t>Anxiety was frequently personalised, with little regard for social context (Scull, 2015).</a:t>
          </a:r>
          <a:br>
            <a:rPr lang="en-GB" sz="1200" kern="1200" dirty="0">
              <a:solidFill>
                <a:schemeClr val="tx1"/>
              </a:solidFill>
            </a:rPr>
          </a:br>
          <a:br>
            <a:rPr lang="en-GB" sz="1200" kern="1200" dirty="0">
              <a:solidFill>
                <a:schemeClr val="tx1"/>
              </a:solidFill>
            </a:rPr>
          </a:br>
          <a:r>
            <a:rPr lang="en-GB" sz="1200" kern="1200" dirty="0">
              <a:solidFill>
                <a:schemeClr val="tx1"/>
              </a:solidFill>
            </a:rPr>
            <a:t>With little patient autonomy, treatments included early pharmaceutical interventions, sedation, and institutional care (Shorter, 1997).</a:t>
          </a:r>
          <a:endParaRPr lang="en-GB" sz="1200" b="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5400000">
        <a:off x="-1" y="22685"/>
        <a:ext cx="3082413" cy="2498219"/>
      </dsp:txXfrm>
    </dsp:sp>
    <dsp:sp modelId="{C1C6BCE2-BA98-4611-BC0F-9EBB927CA549}">
      <dsp:nvSpPr>
        <dsp:cNvPr id="0" name=""/>
        <dsp:cNvSpPr/>
      </dsp:nvSpPr>
      <dsp:spPr>
        <a:xfrm>
          <a:off x="3082413" y="12857"/>
          <a:ext cx="3082413" cy="3421694"/>
        </a:xfrm>
        <a:prstGeom prst="round1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algn="ctr" rotWithShape="0">
            <a:srgbClr val="000000">
              <a:alpha val="69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1200000"/>
          </a:lightRig>
        </a:scene3d>
        <a:sp3d prstMaterial="plastic">
          <a:bevelT w="254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 dirty="0">
              <a:solidFill>
                <a:schemeClr val="tx1"/>
              </a:solidFill>
            </a:rPr>
            <a:t>Modern Perspective &amp; Concern</a:t>
          </a:r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 dirty="0">
            <a:solidFill>
              <a:schemeClr val="tx1"/>
            </a:solidFill>
          </a:endParaRPr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solidFill>
                <a:schemeClr val="tx1"/>
              </a:solidFill>
            </a:rPr>
            <a:t>According to ICD-11, GAD is characterised by excessive, uncontrollable anxiety that lasts for several months and is accompanied by symptoms including tense muscles and restlessness (WHO, 2019).</a:t>
          </a:r>
          <a:br>
            <a:rPr lang="en-GB" sz="1000" kern="1200" dirty="0">
              <a:solidFill>
                <a:schemeClr val="tx1"/>
              </a:solidFill>
            </a:rPr>
          </a:br>
          <a:br>
            <a:rPr lang="en-GB" sz="1000" kern="1200" dirty="0">
              <a:solidFill>
                <a:schemeClr val="tx1"/>
              </a:solidFill>
            </a:rPr>
          </a:br>
          <a:r>
            <a:rPr lang="en-GB" sz="1000" kern="1200" dirty="0">
              <a:solidFill>
                <a:schemeClr val="tx1"/>
              </a:solidFill>
            </a:rPr>
            <a:t>Evidence-based treatments, such as selective serotonin reuptake medications and cognitive behavioural therapy (CBT), are the focus of current treatment (NICE, 2020).</a:t>
          </a:r>
          <a:br>
            <a:rPr lang="en-GB" sz="1000" kern="1200" dirty="0">
              <a:solidFill>
                <a:schemeClr val="tx1"/>
              </a:solidFill>
            </a:rPr>
          </a:br>
          <a:br>
            <a:rPr lang="en-GB" sz="1000" kern="1200" dirty="0">
              <a:solidFill>
                <a:schemeClr val="tx1"/>
              </a:solidFill>
            </a:rPr>
          </a:br>
          <a:r>
            <a:rPr lang="en-GB" sz="1000" kern="1200" dirty="0">
              <a:solidFill>
                <a:schemeClr val="tx1"/>
              </a:solidFill>
            </a:rPr>
            <a:t>Most care in the UK is provided through stepped-care models in primary and community services, such NHS Talking Therapies (NHS England, 2023).</a:t>
          </a:r>
          <a:endParaRPr lang="en-GB" sz="1000" b="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082413" y="12857"/>
        <a:ext cx="3082413" cy="2566271"/>
      </dsp:txXfrm>
    </dsp:sp>
    <dsp:sp modelId="{12FA90A0-08ED-42C4-BDDE-3706D09AC08E}">
      <dsp:nvSpPr>
        <dsp:cNvPr id="0" name=""/>
        <dsp:cNvSpPr/>
      </dsp:nvSpPr>
      <dsp:spPr>
        <a:xfrm rot="10800000">
          <a:off x="0" y="3353643"/>
          <a:ext cx="3082413" cy="3330959"/>
        </a:xfrm>
        <a:prstGeom prst="round1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algn="ctr" rotWithShape="0">
            <a:srgbClr val="000000">
              <a:alpha val="69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1200000"/>
          </a:lightRig>
        </a:scene3d>
        <a:sp3d prstMaterial="plastic">
          <a:bevelT w="254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b="1" kern="1200" dirty="0">
              <a:solidFill>
                <a:schemeClr val="tx1"/>
              </a:solidFill>
            </a:rPr>
            <a:t>Political, Cultural, and Social Factors</a:t>
          </a:r>
        </a:p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kern="1200" dirty="0">
              <a:solidFill>
                <a:schemeClr val="tx1"/>
              </a:solidFill>
            </a:rPr>
            <a:t>According to McLean et al. (2011), higher diagnosis rates among women point to gendered norms surrounding emotional labour and concern.</a:t>
          </a:r>
          <a:br>
            <a:rPr lang="en-GB" sz="1050" kern="1200" dirty="0">
              <a:solidFill>
                <a:schemeClr val="tx1"/>
              </a:solidFill>
            </a:rPr>
          </a:br>
          <a:br>
            <a:rPr lang="en-GB" sz="1050" kern="1200" dirty="0">
              <a:solidFill>
                <a:schemeClr val="tx1"/>
              </a:solidFill>
            </a:rPr>
          </a:br>
          <a:r>
            <a:rPr lang="en-GB" sz="1050" kern="1200" dirty="0">
              <a:solidFill>
                <a:schemeClr val="tx1"/>
              </a:solidFill>
            </a:rPr>
            <a:t>Rising anxiety manifestations have been associated with austerity measures, employment uncertainty, and socioeconomic pressures (Friedli &amp; Stearn, 2015).</a:t>
          </a:r>
          <a:br>
            <a:rPr lang="en-GB" sz="1050" kern="1200" dirty="0">
              <a:solidFill>
                <a:schemeClr val="tx1"/>
              </a:solidFill>
            </a:rPr>
          </a:br>
          <a:br>
            <a:rPr lang="en-GB" sz="1050" kern="1200" dirty="0">
              <a:solidFill>
                <a:schemeClr val="tx1"/>
              </a:solidFill>
            </a:rPr>
          </a:br>
          <a:r>
            <a:rPr lang="en-GB" sz="1050" kern="1200" dirty="0">
              <a:solidFill>
                <a:schemeClr val="tx1"/>
              </a:solidFill>
            </a:rPr>
            <a:t>In line with larger neoliberal health objectives, mental health policy increasingly encourages self-management (Pilgrim, 2019).</a:t>
          </a:r>
          <a:endParaRPr lang="en-GB" sz="1050" b="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10800000">
        <a:off x="0" y="4186383"/>
        <a:ext cx="3082413" cy="2498219"/>
      </dsp:txXfrm>
    </dsp:sp>
    <dsp:sp modelId="{27728420-9028-4EAB-BAEF-4D121DEC4FE6}">
      <dsp:nvSpPr>
        <dsp:cNvPr id="0" name=""/>
        <dsp:cNvSpPr/>
      </dsp:nvSpPr>
      <dsp:spPr>
        <a:xfrm rot="5400000">
          <a:off x="2958139" y="3477916"/>
          <a:ext cx="3330959" cy="3082413"/>
        </a:xfrm>
        <a:prstGeom prst="round1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algn="ctr" rotWithShape="0">
            <a:srgbClr val="000000">
              <a:alpha val="69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1200000"/>
          </a:lightRig>
        </a:scene3d>
        <a:sp3d prstMaterial="plastic">
          <a:bevelT w="254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b="1" kern="1200" dirty="0">
              <a:solidFill>
                <a:schemeClr val="tx1"/>
              </a:solidFill>
            </a:rPr>
            <a:t>Inequality, Stigma, and Life Experience</a:t>
          </a:r>
        </a:p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kern="1200" dirty="0">
              <a:solidFill>
                <a:schemeClr val="tx1"/>
              </a:solidFill>
            </a:rPr>
            <a:t>According to the Mental Health Foundation (2016), GAD is frequently downplayed as normal stress, which results in under recognition and a delay in getting treatment.</a:t>
          </a:r>
          <a:br>
            <a:rPr lang="en-GB" sz="1050" kern="1200" dirty="0">
              <a:solidFill>
                <a:schemeClr val="tx1"/>
              </a:solidFill>
            </a:rPr>
          </a:br>
          <a:br>
            <a:rPr lang="en-GB" sz="1050" kern="1200" dirty="0">
              <a:solidFill>
                <a:schemeClr val="tx1"/>
              </a:solidFill>
            </a:rPr>
          </a:br>
          <a:r>
            <a:rPr lang="en-GB" sz="1050" kern="1200" dirty="0">
              <a:solidFill>
                <a:schemeClr val="tx1"/>
              </a:solidFill>
            </a:rPr>
            <a:t>Access to psychiatric therapy and diagnostics are difficult for ethnic minority populations (Nazroo et al., 2020).</a:t>
          </a:r>
          <a:br>
            <a:rPr lang="en-GB" sz="1050" kern="1200" dirty="0">
              <a:solidFill>
                <a:schemeClr val="tx1"/>
              </a:solidFill>
            </a:rPr>
          </a:br>
          <a:br>
            <a:rPr lang="en-GB" sz="1050" kern="1200" dirty="0">
              <a:solidFill>
                <a:schemeClr val="tx1"/>
              </a:solidFill>
            </a:rPr>
          </a:br>
          <a:r>
            <a:rPr lang="en-GB" sz="1050" kern="1200" dirty="0">
              <a:solidFill>
                <a:schemeClr val="tx1"/>
              </a:solidFill>
            </a:rPr>
            <a:t>According to Rose (2018), diagnostic labels have the potential to legitimise grief while simultaneously reinforcing stigma and self-blame.</a:t>
          </a:r>
          <a:endParaRPr lang="en-GB" sz="1050" b="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-5400000">
        <a:off x="3082412" y="4186383"/>
        <a:ext cx="3082413" cy="2498219"/>
      </dsp:txXfrm>
    </dsp:sp>
    <dsp:sp modelId="{C544C681-ABA3-4373-A66F-DEB0236BB2A9}">
      <dsp:nvSpPr>
        <dsp:cNvPr id="0" name=""/>
        <dsp:cNvSpPr/>
      </dsp:nvSpPr>
      <dsp:spPr>
        <a:xfrm>
          <a:off x="1897628" y="2566221"/>
          <a:ext cx="2369568" cy="1720407"/>
        </a:xfrm>
        <a:prstGeom prst="roundRect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algn="ctr" rotWithShape="0">
            <a:srgbClr val="000000">
              <a:alpha val="69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1200000"/>
          </a:lightRig>
        </a:scene3d>
        <a:sp3d prstMaterial="plastic">
          <a:bevelT w="254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b="1" kern="1200" dirty="0"/>
            <a:t>Generalised Anxiety Disorder (GAD)</a:t>
          </a:r>
        </a:p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kern="1200" dirty="0"/>
            <a:t>An ICD-11 mental illness that is marked by excessive and ongoing anxiety in a variety of areas, together with physical and psychological symptoms that limit functioning (WHO, 2019).</a:t>
          </a:r>
          <a:endParaRPr lang="en-GB" sz="1050" b="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981611" y="2650204"/>
        <a:ext cx="2201602" cy="155244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2D0D2C-BD02-4118-B538-843C11A26053}">
      <dsp:nvSpPr>
        <dsp:cNvPr id="0" name=""/>
        <dsp:cNvSpPr/>
      </dsp:nvSpPr>
      <dsp:spPr>
        <a:xfrm>
          <a:off x="8478874" y="3451121"/>
          <a:ext cx="3408337" cy="184131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flat" dir="t"/>
        </a:scene3d>
        <a:sp3d z="-190500" extrusionH="12700" prstMaterial="plastic">
          <a:bevelT w="50800" h="50800" prst="artDeco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57150" lvl="1" indent="-57150" algn="r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100" kern="1200" dirty="0"/>
            <a:t>Diagnosis enhances identification but also runs the potential of personalising social conditions-based misery (Horwitz, 2002).</a:t>
          </a:r>
          <a:br>
            <a:rPr lang="en-GB" sz="1100" kern="1200" dirty="0"/>
          </a:br>
          <a:br>
            <a:rPr lang="en-GB" sz="1100" kern="1200" dirty="0"/>
          </a:br>
          <a:r>
            <a:rPr lang="en-GB" sz="1100" kern="1200" dirty="0"/>
            <a:t>Social assistance and psychiatric therapy must be integrated in future care (Pilgrim, 2019).</a:t>
          </a:r>
          <a:endParaRPr lang="en-GB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9541823" y="3951897"/>
        <a:ext cx="2304940" cy="1300088"/>
      </dsp:txXfrm>
    </dsp:sp>
    <dsp:sp modelId="{BEE5C056-CD64-4754-B843-B606AC7E01BE}">
      <dsp:nvSpPr>
        <dsp:cNvPr id="0" name=""/>
        <dsp:cNvSpPr/>
      </dsp:nvSpPr>
      <dsp:spPr>
        <a:xfrm>
          <a:off x="0" y="3283715"/>
          <a:ext cx="3141933" cy="197947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flat" dir="t"/>
        </a:scene3d>
        <a:sp3d z="-190500" extrusionH="12700" prstMaterial="plastic">
          <a:bevelT w="50800" h="50800" prst="artDeco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100" kern="1200" dirty="0"/>
            <a:t>According to Henderson et al. (2013), GAD's perceived validity is diminished when it is written off as "everyday worry."</a:t>
          </a:r>
          <a:br>
            <a:rPr lang="en-GB" sz="1100" kern="1200" dirty="0"/>
          </a:br>
          <a:br>
            <a:rPr lang="en-GB" sz="1100" kern="1200" dirty="0"/>
          </a:br>
          <a:r>
            <a:rPr lang="en-GB" sz="1100" kern="1200" dirty="0"/>
            <a:t>Access to psychological therapy is negatively correlated with socioeconomic deprivation (Marmot et al., 2020).</a:t>
          </a:r>
          <a:endParaRPr lang="en-GB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3483" y="3822067"/>
        <a:ext cx="2112387" cy="1397640"/>
      </dsp:txXfrm>
    </dsp:sp>
    <dsp:sp modelId="{474B028A-3935-45DD-B1BF-FAA833374711}">
      <dsp:nvSpPr>
        <dsp:cNvPr id="0" name=""/>
        <dsp:cNvSpPr/>
      </dsp:nvSpPr>
      <dsp:spPr>
        <a:xfrm>
          <a:off x="8609820" y="73542"/>
          <a:ext cx="3306876" cy="168738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flat" dir="t"/>
        </a:scene3d>
        <a:sp3d z="-190500" extrusionH="12700" prstMaterial="plastic">
          <a:bevelT w="50800" h="50800" prst="artDeco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57150" lvl="1" indent="-57150" algn="r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100" kern="1200" dirty="0"/>
            <a:t>Due to service demand, short, standardised therapies are given priority in UK mental health care (NHS England, 2023).</a:t>
          </a:r>
          <a:br>
            <a:rPr lang="en-GB" sz="1100" kern="1200" dirty="0"/>
          </a:br>
          <a:br>
            <a:rPr lang="en-GB" sz="1100" kern="1200" dirty="0"/>
          </a:br>
          <a:r>
            <a:rPr lang="en-GB" sz="1100" kern="1200" dirty="0"/>
            <a:t>Efficiency-focused policies may restrict individualised treatment (Pilgrim, 2019).</a:t>
          </a:r>
          <a:endParaRPr lang="en-GB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9638949" y="110608"/>
        <a:ext cx="2240681" cy="1191409"/>
      </dsp:txXfrm>
    </dsp:sp>
    <dsp:sp modelId="{2BA55466-C226-4C72-ACA3-516951642605}">
      <dsp:nvSpPr>
        <dsp:cNvPr id="0" name=""/>
        <dsp:cNvSpPr/>
      </dsp:nvSpPr>
      <dsp:spPr>
        <a:xfrm>
          <a:off x="0" y="129226"/>
          <a:ext cx="3049563" cy="168738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flat" dir="t"/>
        </a:scene3d>
        <a:sp3d z="-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100" kern="1200" dirty="0"/>
            <a:t>  Anxiety symptoms may be made worse by contemporary lives that are marked by unpredictability and performance pressure (Rosa, 2013).</a:t>
          </a:r>
          <a:br>
            <a:rPr lang="en-GB" sz="1100" kern="1200" dirty="0"/>
          </a:br>
          <a:br>
            <a:rPr lang="en-GB" sz="1100" kern="1200" dirty="0"/>
          </a:br>
          <a:r>
            <a:rPr lang="en-GB" sz="1100" kern="1200" dirty="0"/>
            <a:t>Burnout and stress at work are increasingly linked to GAD (Harvey et al., 2017).</a:t>
          </a:r>
          <a:endParaRPr lang="en-GB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7066" y="166292"/>
        <a:ext cx="2060562" cy="1191409"/>
      </dsp:txXfrm>
    </dsp:sp>
    <dsp:sp modelId="{F003212B-3D0A-4320-81F1-771B0C845E4D}">
      <dsp:nvSpPr>
        <dsp:cNvPr id="0" name=""/>
        <dsp:cNvSpPr/>
      </dsp:nvSpPr>
      <dsp:spPr>
        <a:xfrm>
          <a:off x="3622369" y="338395"/>
          <a:ext cx="2283247" cy="2283247"/>
        </a:xfrm>
        <a:prstGeom prst="pieWedg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 prst="artDeco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solidFill>
                <a:schemeClr val="tx1"/>
              </a:solidFill>
            </a:rPr>
            <a:t>According to Marks (1969), anxiety was once thought to be a response to stress or a weakness in the personality rather than a separate illness.</a:t>
          </a:r>
          <a:br>
            <a:rPr lang="en-GB" sz="1000" kern="1200" dirty="0"/>
          </a:br>
          <a:endParaRPr lang="en-GB" sz="1000" kern="1200" dirty="0"/>
        </a:p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solidFill>
                <a:schemeClr val="tx1"/>
              </a:solidFill>
            </a:rPr>
            <a:t>The assessment of clinical need was limited because symptoms were frequently normalised or moralised (Horwitz, 2002).</a:t>
          </a:r>
          <a:br>
            <a:rPr lang="en-GB" sz="1000" kern="1200" dirty="0">
              <a:solidFill>
                <a:schemeClr val="tx1"/>
              </a:solidFill>
            </a:rPr>
          </a:br>
          <a:endParaRPr lang="en-GB" sz="1000" kern="1200" dirty="0">
            <a:solidFill>
              <a:schemeClr val="tx1"/>
            </a:solidFill>
          </a:endParaRPr>
        </a:p>
      </dsp:txBody>
      <dsp:txXfrm>
        <a:off x="4291117" y="1007143"/>
        <a:ext cx="1614499" cy="1614499"/>
      </dsp:txXfrm>
    </dsp:sp>
    <dsp:sp modelId="{DDA9DCD8-23CC-4B26-AB3E-215BAE377901}">
      <dsp:nvSpPr>
        <dsp:cNvPr id="0" name=""/>
        <dsp:cNvSpPr/>
      </dsp:nvSpPr>
      <dsp:spPr>
        <a:xfrm rot="5400000">
          <a:off x="6011079" y="338395"/>
          <a:ext cx="2283247" cy="2283247"/>
        </a:xfrm>
        <a:prstGeom prst="pieWedg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 prst="artDeco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marL="0" lvl="0" indent="0" algn="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solidFill>
                <a:schemeClr val="tx1"/>
              </a:solidFill>
            </a:rPr>
            <a:t>The first focus of treatment was on stress avoidance, tranquillization, and rest remedies (Shorter, 1997).</a:t>
          </a:r>
          <a:br>
            <a:rPr lang="en-GB" sz="1000" kern="1200" dirty="0">
              <a:solidFill>
                <a:schemeClr val="tx1"/>
              </a:solidFill>
            </a:rPr>
          </a:br>
          <a:br>
            <a:rPr lang="en-GB" sz="1000" kern="1200" dirty="0">
              <a:solidFill>
                <a:schemeClr val="tx1"/>
              </a:solidFill>
            </a:rPr>
          </a:br>
          <a:r>
            <a:rPr lang="en-GB" sz="1000" kern="1200" dirty="0">
              <a:solidFill>
                <a:schemeClr val="tx1"/>
              </a:solidFill>
            </a:rPr>
            <a:t>Passive patient roles were perpetuated by limited psychological input (Scull, 2015).</a:t>
          </a:r>
          <a:endParaRPr lang="en-GB" sz="10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-5400000">
        <a:off x="6011079" y="1007143"/>
        <a:ext cx="1614499" cy="1614499"/>
      </dsp:txXfrm>
    </dsp:sp>
    <dsp:sp modelId="{54F5A0A1-F497-43C9-A189-40E16A94DCC2}">
      <dsp:nvSpPr>
        <dsp:cNvPr id="0" name=""/>
        <dsp:cNvSpPr/>
      </dsp:nvSpPr>
      <dsp:spPr>
        <a:xfrm rot="10800000">
          <a:off x="6011079" y="2727104"/>
          <a:ext cx="2283247" cy="2283247"/>
        </a:xfrm>
        <a:prstGeom prst="pieWedg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 prst="artDeco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marL="0" lvl="0" indent="0" algn="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solidFill>
                <a:schemeClr val="tx1"/>
              </a:solidFill>
            </a:rPr>
            <a:t>Chronic concern associated with cognitive biases and an intolerance for ambiguity is the conceptualisation of generalised anxiety disorder (GAD) (Behar et al., 2009).</a:t>
          </a:r>
          <a:br>
            <a:rPr lang="en-GB" sz="1000" kern="1200" dirty="0">
              <a:solidFill>
                <a:schemeClr val="tx1"/>
              </a:solidFill>
            </a:rPr>
          </a:br>
          <a:br>
            <a:rPr lang="en-GB" sz="1000" kern="1200" dirty="0">
              <a:solidFill>
                <a:schemeClr val="tx1"/>
              </a:solidFill>
            </a:rPr>
          </a:br>
          <a:r>
            <a:rPr lang="en-GB" sz="1000" kern="1200" dirty="0">
              <a:solidFill>
                <a:schemeClr val="tx1"/>
              </a:solidFill>
            </a:rPr>
            <a:t>The goal of diagnosis is to increase access to care and consistency (WHO, 2019).</a:t>
          </a:r>
          <a:endParaRPr lang="en-GB" sz="10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10800000">
        <a:off x="6011079" y="2727104"/>
        <a:ext cx="1614499" cy="1614499"/>
      </dsp:txXfrm>
    </dsp:sp>
    <dsp:sp modelId="{E41A9168-82F1-4C8D-A6BB-8080D676E62E}">
      <dsp:nvSpPr>
        <dsp:cNvPr id="0" name=""/>
        <dsp:cNvSpPr/>
      </dsp:nvSpPr>
      <dsp:spPr>
        <a:xfrm rot="16200000">
          <a:off x="3622369" y="2727104"/>
          <a:ext cx="2283247" cy="2283247"/>
        </a:xfrm>
        <a:prstGeom prst="pieWedg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 prst="artDeco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solidFill>
                <a:schemeClr val="tx1"/>
              </a:solidFill>
            </a:rPr>
            <a:t>As a first-line treatment, cognitive behavioural therapy (CBT) focuses on maladaptive concern processes (NICE, 2020).</a:t>
          </a:r>
          <a:br>
            <a:rPr lang="en-GB" sz="1000" kern="1200" dirty="0">
              <a:solidFill>
                <a:schemeClr val="tx1"/>
              </a:solidFill>
            </a:rPr>
          </a:br>
          <a:br>
            <a:rPr lang="en-GB" sz="1000" kern="1200" dirty="0">
              <a:solidFill>
                <a:schemeClr val="tx1"/>
              </a:solidFill>
            </a:rPr>
          </a:br>
          <a:r>
            <a:rPr lang="en-GB" sz="1000" kern="1200" dirty="0">
              <a:solidFill>
                <a:schemeClr val="tx1"/>
              </a:solidFill>
            </a:rPr>
            <a:t>When symptoms are severe or chronic, pharmacological therapy is frequently utilised (Baldwin et al., 2014).</a:t>
          </a:r>
          <a:endParaRPr lang="en-GB" sz="10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5400000">
        <a:off x="4291117" y="2727104"/>
        <a:ext cx="1614499" cy="1614499"/>
      </dsp:txXfrm>
    </dsp:sp>
    <dsp:sp modelId="{B9995D6A-6320-4909-8AC3-9D9F11F8656D}">
      <dsp:nvSpPr>
        <dsp:cNvPr id="0" name=""/>
        <dsp:cNvSpPr/>
      </dsp:nvSpPr>
      <dsp:spPr>
        <a:xfrm>
          <a:off x="5655709" y="2397384"/>
          <a:ext cx="636053" cy="310847"/>
        </a:xfrm>
        <a:prstGeom prst="circular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63500" dist="25400" dir="5400000" algn="ctr" rotWithShape="0">
            <a:srgbClr val="000000">
              <a:alpha val="69000"/>
            </a:srgbClr>
          </a:outerShdw>
        </a:effectLst>
        <a:scene3d>
          <a:camera prst="orthographicFront"/>
          <a:lightRig rig="flat" dir="t"/>
        </a:scene3d>
        <a:sp3d z="190500"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CD2F054-3BD1-4D19-A5C5-4451D8A3DB9F}">
      <dsp:nvSpPr>
        <dsp:cNvPr id="0" name=""/>
        <dsp:cNvSpPr/>
      </dsp:nvSpPr>
      <dsp:spPr>
        <a:xfrm rot="10800000">
          <a:off x="5701874" y="2466110"/>
          <a:ext cx="543724" cy="372405"/>
        </a:xfrm>
        <a:prstGeom prst="circular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63500" dist="25400" dir="5400000" algn="ctr" rotWithShape="0">
            <a:srgbClr val="000000">
              <a:alpha val="69000"/>
            </a:srgbClr>
          </a:outerShdw>
        </a:effectLst>
        <a:scene3d>
          <a:camera prst="orthographicFront"/>
          <a:lightRig rig="flat" dir="t"/>
        </a:scene3d>
        <a:sp3d z="190500"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4">
  <dgm:title val=""/>
  <dgm:desc val=""/>
  <dgm:catLst>
    <dgm:cat type="relationship" pri="26000"/>
    <dgm:cat type="cycle" pri="13000"/>
    <dgm:cat type="matrix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cycleMatrixDiagram">
    <dgm:varLst>
      <dgm:chMax val="1"/>
      <dgm:dir/>
      <dgm:animLvl val="lvl"/>
      <dgm:resizeHandles val="exact"/>
    </dgm:varLst>
    <dgm:alg type="composite">
      <dgm:param type="ar" val="1.3"/>
    </dgm:alg>
    <dgm:shape xmlns:r="http://schemas.openxmlformats.org/officeDocument/2006/relationships" r:blip="">
      <dgm:adjLst/>
    </dgm:shape>
    <dgm:presOf/>
    <dgm:constrLst>
      <dgm:constr type="w" for="ch" forName="children" refType="w"/>
      <dgm:constr type="h" for="ch" forName="children" refType="w" refFor="ch" refForName="children" fact="0.77"/>
      <dgm:constr type="ctrX" for="ch" forName="children" refType="w" fact="0.5"/>
      <dgm:constr type="ctrY" for="ch" forName="children" refType="h" fact="0.5"/>
      <dgm:constr type="w" for="ch" forName="circle" refType="w"/>
      <dgm:constr type="h" for="ch" forName="circle" refType="h"/>
      <dgm:constr type="ctrX" for="ch" forName="circle" refType="w" fact="0.5"/>
      <dgm:constr type="ctrY" for="ch" forName="circle" refType="h" fact="0.5"/>
      <dgm:constr type="w" for="ch" forName="center1" refType="w" fact="0.115"/>
      <dgm:constr type="h" for="ch" forName="center1" refType="w" fact="0.1"/>
      <dgm:constr type="ctrX" for="ch" forName="center1" refType="w" fact="0.5"/>
      <dgm:constr type="ctrY" for="ch" forName="center1" refType="h" fact="0.475"/>
      <dgm:constr type="w" for="ch" forName="center2" refType="w" fact="0.115"/>
      <dgm:constr type="h" for="ch" forName="center2" refType="w" fact="0.1"/>
      <dgm:constr type="ctrX" for="ch" forName="center2" refType="w" fact="0.5"/>
      <dgm:constr type="ctrY" for="ch" forName="center2" refType="h" fact="0.525"/>
    </dgm:constrLst>
    <dgm:ruleLst/>
    <dgm:choose name="Name0">
      <dgm:if name="Name1" axis="ch" ptType="node" func="cnt" op="gte" val="1">
        <dgm:layoutNode name="children">
          <dgm:alg type="composite">
            <dgm:param type="ar" val="1.3"/>
          </dgm:alg>
          <dgm:shape xmlns:r="http://schemas.openxmlformats.org/officeDocument/2006/relationships" r:blip="">
            <dgm:adjLst/>
          </dgm:shape>
          <dgm:presOf/>
          <dgm:choose name="Name2">
            <dgm:if name="Name3" func="var" arg="dir" op="equ" val="norm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l" for="ch" forName="child1group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r" for="ch" forName="child2group" refType="w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r" for="ch" forName="child3group" refType="w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l" for="ch" forName="child4group"/>
              </dgm:constrLst>
            </dgm:if>
            <dgm:else name="Name4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r" for="ch" forName="child1group" refType="w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l" for="ch" forName="child2group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l" for="ch" forName="child3group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r" for="ch" forName="child4group" refType="w"/>
              </dgm:constrLst>
            </dgm:else>
          </dgm:choose>
          <dgm:ruleLst/>
          <dgm:choose name="Name5">
            <dgm:if name="Name6" axis="ch ch" ptType="node node" st="1 1" cnt="1 0" func="cnt" op="gte" val="1">
              <dgm:layoutNode name="child1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7">
                  <dgm:if name="Name8" func="var" arg="dir" op="equ" val="norm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l" for="ch" forName="child1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l" for="ch" forName="child1Text"/>
                    </dgm:constrLst>
                  </dgm:if>
                  <dgm:else name="Name9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r" for="ch" forName="child1" refType="w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r" for="ch" forName="child1Text" refType="w"/>
                    </dgm:constrLst>
                  </dgm:else>
                </dgm:choose>
                <dgm:ruleLst/>
                <dgm:layoutNode name="child1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1 1" cnt="1 0"/>
                  <dgm:constrLst/>
                  <dgm:ruleLst/>
                </dgm:layoutNode>
                <dgm:layoutNode name="child1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1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0"/>
          </dgm:choose>
          <dgm:choose name="Name11">
            <dgm:if name="Name12" axis="ch ch" ptType="node node" st="2 1" cnt="1 0" func="cnt" op="gte" val="1">
              <dgm:layoutNode name="child2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choose name="Name13">
                  <dgm:if name="Name14" func="var" arg="dir" op="equ" val="norm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r" for="ch" forName="child2" refType="w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r" for="ch" forName="child2Text" refType="w"/>
                    </dgm:constrLst>
                  </dgm:if>
                  <dgm:else name="Name15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l" for="ch" forName="child2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l" for="ch" forName="child2Text"/>
                    </dgm:constrLst>
                  </dgm:else>
                </dgm:choose>
                <dgm:ruleLst/>
                <dgm:layoutNode name="child2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2 1" cnt="1 0"/>
                  <dgm:constrLst/>
                  <dgm:ruleLst/>
                </dgm:layoutNode>
                <dgm:layoutNode name="child2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2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6"/>
          </dgm:choose>
          <dgm:choose name="Name17">
            <dgm:if name="Name18" axis="ch ch" ptType="node node" st="3 1" cnt="1 0" func="cnt" op="gte" val="1">
              <dgm:layoutNode name="child3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19">
                  <dgm:if name="Name20" func="var" arg="dir" op="equ" val="norm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r" for="ch" forName="child3" refType="w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r" for="ch" forName="child3Text" refType="w"/>
                    </dgm:constrLst>
                  </dgm:if>
                  <dgm:else name="Name21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l" for="ch" forName="child3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l" for="ch" forName="child3Text"/>
                    </dgm:constrLst>
                  </dgm:else>
                </dgm:choose>
                <dgm:ruleLst/>
                <dgm:layoutNode name="child3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3 1" cnt="1 0"/>
                  <dgm:constrLst/>
                  <dgm:ruleLst/>
                </dgm:layoutNode>
                <dgm:layoutNode name="child3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3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2"/>
          </dgm:choose>
          <dgm:choose name="Name23">
            <dgm:if name="Name24" axis="ch ch" ptType="node node" st="4 1" cnt="1 0" func="cnt" op="gte" val="1">
              <dgm:layoutNode name="child4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25">
                  <dgm:if name="Name26" func="var" arg="dir" op="equ" val="norm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l" for="ch" forName="child4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l" for="ch" forName="child4Text"/>
                    </dgm:constrLst>
                  </dgm:if>
                  <dgm:else name="Name27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r" for="ch" forName="child4" refType="w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r" for="ch" forName="child4Text" refType="w"/>
                    </dgm:constrLst>
                  </dgm:else>
                </dgm:choose>
                <dgm:ruleLst/>
                <dgm:layoutNode name="child4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4 1" cnt="1 0"/>
                  <dgm:constrLst/>
                  <dgm:ruleLst/>
                </dgm:layoutNode>
                <dgm:layoutNode name="child4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4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8"/>
          </dgm:choose>
          <dgm:layoutNode name="child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ircle">
          <dgm:alg type="composite">
            <dgm:param type="ar" val="1"/>
          </dgm:alg>
          <dgm:shape xmlns:r="http://schemas.openxmlformats.org/officeDocument/2006/relationships" r:blip="">
            <dgm:adjLst/>
          </dgm:shape>
          <dgm:presOf/>
          <dgm:choose name="Name29">
            <dgm:if name="Name30" func="var" arg="dir" op="equ" val="norm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r" for="ch" forName="quadrant1" refType="w" fact="0.5"/>
                <dgm:constr type="rOff" for="ch" forName="quadrant1" refType="w" fact="-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l" for="ch" forName="quadrant2" refType="w" fact="0.5"/>
                <dgm:constr type="lOff" for="ch" forName="quadrant2" refType="w" fact="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l" for="ch" forName="quadrant3" refType="w" fact="0.5"/>
                <dgm:constr type="lOff" for="ch" forName="quadrant3" refType="w" fact="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r" for="ch" forName="quadrant4" refType="w" fact="0.5"/>
                <dgm:constr type="rOff" for="ch" forName="quadrant4" refType="w" fact="-0.01"/>
              </dgm:constrLst>
            </dgm:if>
            <dgm:else name="Name31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l" for="ch" forName="quadrant1" refType="w" fact="0.5"/>
                <dgm:constr type="lOff" for="ch" forName="quadrant1" refType="w" fact="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r" for="ch" forName="quadrant2" refType="w" fact="0.5"/>
                <dgm:constr type="rOff" for="ch" forName="quadrant2" refType="w" fact="-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r" for="ch" forName="quadrant3" refType="w" fact="0.5"/>
                <dgm:constr type="rOff" for="ch" forName="quadrant3" refType="w" fact="-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l" for="ch" forName="quadrant4" refType="w" fact="0.5"/>
                <dgm:constr type="lOff" for="ch" forName="quadrant4" refType="w" fact="0.01"/>
              </dgm:constrLst>
            </dgm:else>
          </dgm:choose>
          <dgm:ruleLst/>
          <dgm:layoutNode name="quadrant1" styleLbl="node1">
            <dgm:varLst>
              <dgm:chMax val="1"/>
              <dgm:bulletEnabled val="1"/>
            </dgm:varLst>
            <dgm:alg type="tx"/>
            <dgm:choose name="Name32">
              <dgm:if name="Name33" func="var" arg="dir" op="equ" val="norm">
                <dgm:shape xmlns:r="http://schemas.openxmlformats.org/officeDocument/2006/relationships" type="pieWedge" r:blip="">
                  <dgm:adjLst/>
                </dgm:shape>
              </dgm:if>
              <dgm:else name="Name34">
                <dgm:shape xmlns:r="http://schemas.openxmlformats.org/officeDocument/2006/relationships" rot="90" type="pieWedge" r:blip="">
                  <dgm:adjLst/>
                </dgm:shape>
              </dgm:else>
            </dgm:choose>
            <dgm:presOf axis="ch" ptType="node" cnt="1"/>
            <dgm:constrLst/>
            <dgm:ruleLst>
              <dgm:rule type="primFontSz" val="5" fact="NaN" max="NaN"/>
            </dgm:ruleLst>
          </dgm:layoutNode>
          <dgm:layoutNode name="quadrant2" styleLbl="node1">
            <dgm:varLst>
              <dgm:chMax val="1"/>
              <dgm:bulletEnabled val="1"/>
            </dgm:varLst>
            <dgm:alg type="tx"/>
            <dgm:choose name="Name35">
              <dgm:if name="Name36" func="var" arg="dir" op="equ" val="norm">
                <dgm:shape xmlns:r="http://schemas.openxmlformats.org/officeDocument/2006/relationships" rot="90" type="pieWedge" r:blip="">
                  <dgm:adjLst/>
                </dgm:shape>
              </dgm:if>
              <dgm:else name="Name37">
                <dgm:shape xmlns:r="http://schemas.openxmlformats.org/officeDocument/2006/relationships" type="pieWedge" r:blip="">
                  <dgm:adjLst/>
                </dgm:shape>
              </dgm:else>
            </dgm:choose>
            <dgm:presOf axis="ch" ptType="node" st="2" cnt="1"/>
            <dgm:constrLst/>
            <dgm:ruleLst>
              <dgm:rule type="primFontSz" val="5" fact="NaN" max="NaN"/>
            </dgm:ruleLst>
          </dgm:layoutNode>
          <dgm:layoutNode name="quadrant3" styleLbl="node1">
            <dgm:varLst>
              <dgm:chMax val="1"/>
              <dgm:bulletEnabled val="1"/>
            </dgm:varLst>
            <dgm:alg type="tx"/>
            <dgm:choose name="Name38">
              <dgm:if name="Name39" func="var" arg="dir" op="equ" val="norm">
                <dgm:shape xmlns:r="http://schemas.openxmlformats.org/officeDocument/2006/relationships" rot="180" type="pieWedge" r:blip="">
                  <dgm:adjLst/>
                </dgm:shape>
              </dgm:if>
              <dgm:else name="Name40">
                <dgm:shape xmlns:r="http://schemas.openxmlformats.org/officeDocument/2006/relationships" rot="270" type="pieWedge" r:blip="">
                  <dgm:adjLst/>
                </dgm:shape>
              </dgm:else>
            </dgm:choose>
            <dgm:presOf axis="ch" ptType="node" st="3" cnt="1"/>
            <dgm:constrLst/>
            <dgm:ruleLst>
              <dgm:rule type="primFontSz" val="5" fact="NaN" max="NaN"/>
            </dgm:ruleLst>
          </dgm:layoutNode>
          <dgm:layoutNode name="quadrant4" styleLbl="node1">
            <dgm:varLst>
              <dgm:chMax val="1"/>
              <dgm:bulletEnabled val="1"/>
            </dgm:varLst>
            <dgm:alg type="tx"/>
            <dgm:choose name="Name41">
              <dgm:if name="Name42" func="var" arg="dir" op="equ" val="norm">
                <dgm:shape xmlns:r="http://schemas.openxmlformats.org/officeDocument/2006/relationships" rot="270" type="pieWedge" r:blip="">
                  <dgm:adjLst/>
                </dgm:shape>
              </dgm:if>
              <dgm:else name="Name43">
                <dgm:shape xmlns:r="http://schemas.openxmlformats.org/officeDocument/2006/relationships" rot="180" type="pieWedge" r:blip="">
                  <dgm:adjLst/>
                </dgm:shape>
              </dgm:else>
            </dgm:choose>
            <dgm:presOf axis="ch" ptType="node" st="4" cnt="1"/>
            <dgm:constrLst/>
            <dgm:ruleLst>
              <dgm:rule type="primFontSz" val="5" fact="NaN" max="NaN"/>
            </dgm:ruleLst>
          </dgm:layoutNode>
          <dgm:layoutNode name="quadrant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enter1" styleLbl="fgShp">
          <dgm:alg type="sp"/>
          <dgm:choose name="Name44">
            <dgm:if name="Name45" func="var" arg="dir" op="equ" val="norm">
              <dgm:shape xmlns:r="http://schemas.openxmlformats.org/officeDocument/2006/relationships" type="circularArrow" r:blip="" zOrderOff="16">
                <dgm:adjLst/>
              </dgm:shape>
            </dgm:if>
            <dgm:else name="Name46">
              <dgm:shape xmlns:r="http://schemas.openxmlformats.org/officeDocument/2006/relationships" rot="180" type="leftCircularArrow" r:blip="" zOrderOff="16">
                <dgm:adjLst/>
              </dgm:shape>
            </dgm:else>
          </dgm:choose>
          <dgm:presOf/>
          <dgm:constrLst/>
          <dgm:ruleLst/>
        </dgm:layoutNode>
        <dgm:layoutNode name="center2" styleLbl="fgShp">
          <dgm:alg type="sp"/>
          <dgm:choose name="Name47">
            <dgm:if name="Name48" func="var" arg="dir" op="equ" val="norm">
              <dgm:shape xmlns:r="http://schemas.openxmlformats.org/officeDocument/2006/relationships" rot="180" type="circularArrow" r:blip="" zOrderOff="16">
                <dgm:adjLst/>
              </dgm:shape>
            </dgm:if>
            <dgm:else name="Name49">
              <dgm:shape xmlns:r="http://schemas.openxmlformats.org/officeDocument/2006/relationships" type="leftCircularArrow" r:blip="" zOrderOff="16">
                <dgm:adjLst/>
              </dgm:shape>
            </dgm:else>
          </dgm:choose>
          <dgm:presOf/>
          <dgm:constrLst/>
          <dgm:ruleLst/>
        </dgm:layoutNode>
      </dgm:if>
      <dgm:else name="Name50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5DFC6D8-3356-4F59-9745-CEDB49515229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CA3FA25-4EC0-4E1D-9EDD-71A330FC23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83018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A3FA25-4EC0-4E1D-9EDD-71A330FC231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64913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80622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91582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4342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66603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84736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25654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87348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00844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01025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76103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891157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10185711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47991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26365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983703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844965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840082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67813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0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5F277553-F296-4DFB-BD15-770B47FF2CCF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32917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0" r:id="rId1"/>
    <p:sldLayoutId id="2147483711" r:id="rId2"/>
    <p:sldLayoutId id="2147483712" r:id="rId3"/>
    <p:sldLayoutId id="2147483713" r:id="rId4"/>
    <p:sldLayoutId id="2147483714" r:id="rId5"/>
    <p:sldLayoutId id="2147483715" r:id="rId6"/>
    <p:sldLayoutId id="2147483716" r:id="rId7"/>
    <p:sldLayoutId id="2147483717" r:id="rId8"/>
    <p:sldLayoutId id="2147483718" r:id="rId9"/>
    <p:sldLayoutId id="2147483719" r:id="rId10"/>
    <p:sldLayoutId id="2147483720" r:id="rId11"/>
    <p:sldLayoutId id="2147483721" r:id="rId12"/>
    <p:sldLayoutId id="2147483722" r:id="rId13"/>
    <p:sldLayoutId id="2147483723" r:id="rId14"/>
    <p:sldLayoutId id="2147483724" r:id="rId15"/>
    <p:sldLayoutId id="2147483725" r:id="rId16"/>
    <p:sldLayoutId id="2147483726" r:id="rId17"/>
    <p:sldLayoutId id="2147483727" r:id="rId18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blog.dnevnik.hr/roaklusteense/2018/12/index" TargetMode="External"/><Relationship Id="rId3" Type="http://schemas.openxmlformats.org/officeDocument/2006/relationships/diagramLayout" Target="../diagrams/layout1.xml"/><Relationship Id="rId7" Type="http://schemas.openxmlformats.org/officeDocument/2006/relationships/image" Target="../media/image4.jp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Relationship Id="rId9" Type="http://schemas.openxmlformats.org/officeDocument/2006/relationships/hyperlink" Target="https://creativecommons.org/licenses/by-sa/3.0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F47C0C98-9DB3-D0C5-DF62-1C5B7F625AEF}"/>
              </a:ext>
            </a:extLst>
          </p:cNvPr>
          <p:cNvSpPr/>
          <p:nvPr/>
        </p:nvSpPr>
        <p:spPr>
          <a:xfrm>
            <a:off x="438912" y="466344"/>
            <a:ext cx="11210544" cy="777240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chemeClr val="tx1"/>
                </a:solidFill>
              </a:rPr>
              <a:t>Student Name: Jahida Begum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FAC94C40-FC58-11D3-B784-2D610CF944DB}"/>
              </a:ext>
            </a:extLst>
          </p:cNvPr>
          <p:cNvSpPr/>
          <p:nvPr/>
        </p:nvSpPr>
        <p:spPr>
          <a:xfrm>
            <a:off x="438912" y="1395984"/>
            <a:ext cx="11210544" cy="777240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chemeClr val="tx1"/>
                </a:solidFill>
              </a:rPr>
              <a:t>Student Number: 2316313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7688054F-F214-F309-B403-27096C412965}"/>
              </a:ext>
            </a:extLst>
          </p:cNvPr>
          <p:cNvSpPr/>
          <p:nvPr/>
        </p:nvSpPr>
        <p:spPr>
          <a:xfrm>
            <a:off x="438912" y="2325624"/>
            <a:ext cx="11210544" cy="777240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chemeClr val="tx1"/>
                </a:solidFill>
              </a:rPr>
              <a:t>BMHP6029_BIRM – Component 1 – Poster Presentation  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6E88BE97-5180-972C-808D-40C2D1F954DA}"/>
              </a:ext>
            </a:extLst>
          </p:cNvPr>
          <p:cNvSpPr/>
          <p:nvPr/>
        </p:nvSpPr>
        <p:spPr>
          <a:xfrm>
            <a:off x="438912" y="3255264"/>
            <a:ext cx="11210544" cy="777240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chemeClr val="tx1"/>
                </a:solidFill>
              </a:rPr>
              <a:t>Title of Poster: Generalised Anxiety Disorder (GAD) An Analysis of Historical and Present-Day Healthcare   </a:t>
            </a:r>
          </a:p>
        </p:txBody>
      </p:sp>
    </p:spTree>
    <p:extLst>
      <p:ext uri="{BB962C8B-B14F-4D97-AF65-F5344CB8AC3E}">
        <p14:creationId xmlns:p14="http://schemas.microsoft.com/office/powerpoint/2010/main" val="14794641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4A3A58DC-499D-5885-0006-D9F2BFD2F81C}"/>
              </a:ext>
            </a:extLst>
          </p:cNvPr>
          <p:cNvSpPr/>
          <p:nvPr/>
        </p:nvSpPr>
        <p:spPr>
          <a:xfrm>
            <a:off x="6550436" y="631969"/>
            <a:ext cx="5428460" cy="1489074"/>
          </a:xfrm>
          <a:prstGeom prst="roundRect">
            <a:avLst/>
          </a:prstGeom>
          <a:solidFill>
            <a:schemeClr val="bg1">
              <a:lumMod val="85000"/>
            </a:schemeClr>
          </a:solidFill>
          <a:ln w="57150">
            <a:solidFill>
              <a:schemeClr val="accent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i="1" u="sng" dirty="0">
                <a:solidFill>
                  <a:schemeClr val="accent1">
                    <a:lumMod val="75000"/>
                  </a:schemeClr>
                </a:solidFill>
              </a:rPr>
              <a:t>Generalised Anxiety Disorder (GAD) An Analysis of Historical and Present-Day Healthcare</a:t>
            </a:r>
            <a:endParaRPr lang="en-GB" sz="1600" b="1" i="1" u="sng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10" name="Diagram 9">
            <a:extLst>
              <a:ext uri="{FF2B5EF4-FFF2-40B4-BE49-F238E27FC236}">
                <a16:creationId xmlns:a16="http://schemas.microsoft.com/office/drawing/2014/main" id="{04003174-5CCB-0AC0-B313-4CB10D4A7AE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80057458"/>
              </p:ext>
            </p:extLst>
          </p:nvPr>
        </p:nvGraphicFramePr>
        <p:xfrm>
          <a:off x="117987" y="127819"/>
          <a:ext cx="6164826" cy="66619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 descr="A whiteboard with text and icons&#10;&#10;AI-generated content may be incorrect.">
            <a:extLst>
              <a:ext uri="{FF2B5EF4-FFF2-40B4-BE49-F238E27FC236}">
                <a16:creationId xmlns:a16="http://schemas.microsoft.com/office/drawing/2014/main" id="{7A889A7C-A6EF-5A9C-27D7-E9E0A544421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6480552" y="2507226"/>
            <a:ext cx="5593461" cy="314632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21CB25A-B7FE-5B77-8544-8022071FED95}"/>
              </a:ext>
            </a:extLst>
          </p:cNvPr>
          <p:cNvSpPr txBox="1"/>
          <p:nvPr/>
        </p:nvSpPr>
        <p:spPr>
          <a:xfrm>
            <a:off x="6550436" y="6793977"/>
            <a:ext cx="4743081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8" tooltip="https://blog.dnevnik.hr/roaklusteense/2018/12/index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9" tooltip="https://creativecommons.org/licenses/by-sa/3.0/"/>
              </a:rPr>
              <a:t>CC BY-SA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2516217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5B5838CB-2BC9-5D74-1BF4-05159CF4188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48389128"/>
              </p:ext>
            </p:extLst>
          </p:nvPr>
        </p:nvGraphicFramePr>
        <p:xfrm>
          <a:off x="117987" y="108155"/>
          <a:ext cx="11916697" cy="53487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B743FF15-F158-29FE-AE7C-8EBE3354A170}"/>
              </a:ext>
            </a:extLst>
          </p:cNvPr>
          <p:cNvSpPr/>
          <p:nvPr/>
        </p:nvSpPr>
        <p:spPr>
          <a:xfrm>
            <a:off x="3146323" y="5574890"/>
            <a:ext cx="5927827" cy="1268566"/>
          </a:xfrm>
          <a:prstGeom prst="roundRect">
            <a:avLst/>
          </a:prstGeom>
          <a:solidFill>
            <a:schemeClr val="bg1">
              <a:lumMod val="85000"/>
            </a:schemeClr>
          </a:solidFill>
          <a:ln w="57150">
            <a:solidFill>
              <a:schemeClr val="accent1"/>
            </a:solidFill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>
                <a:solidFill>
                  <a:schemeClr val="tx1"/>
                </a:solidFill>
                <a:latin typeface="+mj-lt"/>
                <a:cs typeface="Arial" panose="020B0604020202020204" pitchFamily="34" charset="0"/>
              </a:rPr>
              <a:t>In conclusion, evidence-based diagnosis and therapy have improved care for Generalised Anxiety Disorder; although, existing methods frequently overlook the social aspects that contribute to anxiety. To improve long-term results, inequality and context must be given more consideration 9Pilgrim, 2019; WHO, 2019).  </a:t>
            </a:r>
          </a:p>
        </p:txBody>
      </p:sp>
    </p:spTree>
    <p:extLst>
      <p:ext uri="{BB962C8B-B14F-4D97-AF65-F5344CB8AC3E}">
        <p14:creationId xmlns:p14="http://schemas.microsoft.com/office/powerpoint/2010/main" val="105401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E8D49D-1F6E-F0FD-FCD7-89051D6551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9479" y="0"/>
            <a:ext cx="10364451" cy="707883"/>
          </a:xfrm>
        </p:spPr>
        <p:txBody>
          <a:bodyPr/>
          <a:lstStyle/>
          <a:p>
            <a:r>
              <a:rPr lang="en-GB" dirty="0"/>
              <a:t>Reference List 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8B45F932-48CC-9E11-3E3A-79ED2D9569C4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0" y="892549"/>
            <a:ext cx="12084627" cy="58848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0" rIns="91440" bIns="15870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Arial" panose="020B0604020202020204" pitchFamily="34" charset="0"/>
              </a:rPr>
              <a:t>Baldwin, D.S., Waldman, S. and Allgulander, C. (2011). Evidence-based pharmacological treatment of generalized anxiety disorder.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Arial" panose="020B0604020202020204" pitchFamily="34" charset="0"/>
              </a:rPr>
              <a:t>The International Journal of Neuropsychopharmacology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Arial" panose="020B0604020202020204" pitchFamily="34" charset="0"/>
              </a:rPr>
              <a:t>, [online] 14(05), pp.697–710. doi:https://doi.org/10.1017/s1461145710001434.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Arial" panose="020B0604020202020204" pitchFamily="34" charset="0"/>
              </a:rPr>
              <a:t>Behar, E., DiMarco, I.D., Hekler, E.B., Mohlman, J. and Staples, A.M. (2009). Current theoretical models of generalized anxiety disorder (GAD): Conceptual review and treatment implications.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Arial" panose="020B0604020202020204" pitchFamily="34" charset="0"/>
              </a:rPr>
              <a:t>Journal of Anxiety Disorders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Arial" panose="020B0604020202020204" pitchFamily="34" charset="0"/>
              </a:rPr>
              <a:t>, [online] 23(8), pp.1011–1023.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Arial" panose="020B0604020202020204" pitchFamily="34" charset="0"/>
              </a:rPr>
              <a:t>doi:https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Arial" panose="020B0604020202020204" pitchFamily="34" charset="0"/>
              </a:rPr>
              <a:t>://doi.org/10.1016/j.janxdis.2009.07.006.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Arial" panose="020B0604020202020204" pitchFamily="34" charset="0"/>
              </a:rPr>
              <a:t>Berrios, G.E. (1996). The History of Mental Symptoms. [online] doi:https://doi.org/10.1017/cbo9780511526725.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Arial" panose="020B0604020202020204" pitchFamily="34" charset="0"/>
              </a:rPr>
              <a:t>Friedli, L. and Stearn, R. (2015). Positive affect as coercive strategy: conditionality, activation and the role of psychology in UK government workfare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Arial" panose="020B0604020202020204" pitchFamily="34" charset="0"/>
              </a:rPr>
              <a:t>programmes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Arial" panose="020B0604020202020204" pitchFamily="34" charset="0"/>
              </a:rPr>
              <a:t>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Arial" panose="020B0604020202020204" pitchFamily="34" charset="0"/>
              </a:rPr>
              <a:t>Medical Humanities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Arial" panose="020B0604020202020204" pitchFamily="34" charset="0"/>
              </a:rPr>
              <a:t>, [online] 41(1), pp.40–47. doi:https://doi.org/10.1136/medhum-2014-010622.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Arial" panose="020B0604020202020204" pitchFamily="34" charset="0"/>
              </a:rPr>
              <a:t>Griffiths, D. (1981). Stress.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Arial" panose="020B0604020202020204" pitchFamily="34" charset="0"/>
              </a:rPr>
              <a:t>Psychology and Medicine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Arial" panose="020B0604020202020204" pitchFamily="34" charset="0"/>
              </a:rPr>
              <a:t>, [online] pp.296–322. doi:https://doi.org/10.1007/978-1-349-16594-0_14.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Arial" panose="020B0604020202020204" pitchFamily="34" charset="0"/>
              </a:rPr>
              <a:t>Harvey, S.B., Modini, M., Joyce, S., Milligan-Saville, J.S., Tan, L.,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Arial" panose="020B0604020202020204" pitchFamily="34" charset="0"/>
              </a:rPr>
              <a:t>Mykletun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Arial" panose="020B0604020202020204" pitchFamily="34" charset="0"/>
              </a:rPr>
              <a:t>, A., Bryant, R.A., Christensen, H. and Mitchell, P.B. (2017). Can Work Make You Mentally ill? a Systematic meta-review of work-related Risk Factors for Common Mental Health Problems.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Arial" panose="020B0604020202020204" pitchFamily="34" charset="0"/>
              </a:rPr>
              <a:t>Occupational and Environmental Medicine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Arial" panose="020B0604020202020204" pitchFamily="34" charset="0"/>
              </a:rPr>
              <a:t>, [online] 74(4), pp.301–310. Available at: https://oem.bmj.com/content/74/4/301 [Accessed 26 Feb. 2026].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Arial" panose="020B0604020202020204" pitchFamily="34" charset="0"/>
              </a:rPr>
              <a:t>Henderson, C., Evans-Lacko, S. and Thornicroft, G. (2013). Mental Illness Stigma, Help Seeking, and Public Health Programs.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Arial" panose="020B0604020202020204" pitchFamily="34" charset="0"/>
              </a:rPr>
              <a:t>American Journal of Public Health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Arial" panose="020B0604020202020204" pitchFamily="34" charset="0"/>
              </a:rPr>
              <a:t>, [online] 103(5). Available at: https://www.ncbi.nlm.nih.gov/pmc/articles/PMC3698814/ [Accessed 26 Feb. 2026].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Arial" panose="020B0604020202020204" pitchFamily="34" charset="0"/>
              </a:rPr>
              <a:t>Hollin, G. (2016). Scull, A. Madness in Civilization: A Cultural History of Insanity from the Bible to Freud, from the Madhouse to Modern Medicine. London: Thames &amp; Hudson. 2015. 448pp £28.00 (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Arial" panose="020B0604020202020204" pitchFamily="34" charset="0"/>
              </a:rPr>
              <a:t>pbk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Arial" panose="020B0604020202020204" pitchFamily="34" charset="0"/>
              </a:rPr>
              <a:t>) ISBN 978-0-500-25212-3.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Arial" panose="020B0604020202020204" pitchFamily="34" charset="0"/>
              </a:rPr>
              <a:t>Sociology of Health &amp; Illness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Arial" panose="020B0604020202020204" pitchFamily="34" charset="0"/>
              </a:rPr>
              <a:t>, [online] 39(6), pp.980–981. doi:https://doi.org/10.1111/1467-9566.12471.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Arial" panose="020B0604020202020204" pitchFamily="34" charset="0"/>
              </a:rPr>
              <a:t>Holloway, F. (2006). Key Concepts in Mental Health. David Pilgrim. London: Sage, 2005, £17.99, 216 pp. ISBN:1-4129-0777-2.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Arial" panose="020B0604020202020204" pitchFamily="34" charset="0"/>
              </a:rPr>
              <a:t>Psychiatric Bulletin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Arial" panose="020B0604020202020204" pitchFamily="34" charset="0"/>
              </a:rPr>
              <a:t>, [online] 30(3), pp.117–117. doi:https://doi.org/10.1192/pb.30.3.117-a.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Arial" panose="020B0604020202020204" pitchFamily="34" charset="0"/>
              </a:rPr>
              <a:t>Lomani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Arial" panose="020B0604020202020204" pitchFamily="34" charset="0"/>
              </a:rPr>
              <a:t>, J. and Powell, C. (2020). Our psychiatric future by Nikolas Rose (2018).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Arial" panose="020B0604020202020204" pitchFamily="34" charset="0"/>
              </a:rPr>
              <a:t>Critical and Radical Social Work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Arial" panose="020B0604020202020204" pitchFamily="34" charset="0"/>
              </a:rPr>
              <a:t>, [online] 8(2), pp.289–291. doi:https://doi.org/10.1332/204986020x15945755758332.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Arial" panose="020B0604020202020204" pitchFamily="34" charset="0"/>
              </a:rPr>
              <a:t>Marmot, M. (2020).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Arial" panose="020B0604020202020204" pitchFamily="34" charset="0"/>
              </a:rPr>
              <a:t>HEALTH EQUITY IN ENGLAND: THE MARMOT REVIEW 10 YEARS ON EXECUTIVE SUMMARY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Arial" panose="020B0604020202020204" pitchFamily="34" charset="0"/>
              </a:rPr>
              <a:t>. [online] Available at: https://www.health.org.uk/sites/default/files/2020-03/Health%20Equity%20in%20England_The%20Marmot%20Review%2010%20Years%20On_executive%20summary_web.pdf [Accessed 26 Feb. 2026].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2457302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0E5DB6-82A8-E51B-E71E-ABCC67A3D2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5EC54-6137-D07F-F33F-5A775444D9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5" y="260708"/>
            <a:ext cx="10231447" cy="1031379"/>
          </a:xfrm>
        </p:spPr>
        <p:txBody>
          <a:bodyPr/>
          <a:lstStyle/>
          <a:p>
            <a:r>
              <a:rPr lang="en-GB" dirty="0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86EB00-5018-58D7-1832-0E8A96A154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1928" y="1202520"/>
            <a:ext cx="11424481" cy="5394771"/>
          </a:xfrm>
        </p:spPr>
        <p:txBody>
          <a:bodyPr>
            <a:noAutofit/>
          </a:bodyPr>
          <a:lstStyle/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en-US" altLang="en-US" sz="1400" cap="none" dirty="0">
                <a:latin typeface="+mj-lt"/>
                <a:cs typeface="Arial" panose="020B0604020202020204" pitchFamily="34" charset="0"/>
              </a:rPr>
              <a:t>McLean, C.P., Asnaani, A., Litz, B.T. and Hofmann, S.G. (2011). Gender differences in anxiety disorders: Prevalence, course of illness, comorbidity and burden of illness. </a:t>
            </a:r>
            <a:r>
              <a:rPr lang="en-US" altLang="en-US" sz="1400" i="1" cap="none" dirty="0">
                <a:latin typeface="+mj-lt"/>
                <a:cs typeface="Arial" panose="020B0604020202020204" pitchFamily="34" charset="0"/>
              </a:rPr>
              <a:t>Journal of Psychiatric Research</a:t>
            </a:r>
            <a:r>
              <a:rPr lang="en-US" altLang="en-US" sz="1400" cap="none" dirty="0">
                <a:latin typeface="+mj-lt"/>
                <a:cs typeface="Arial" panose="020B0604020202020204" pitchFamily="34" charset="0"/>
              </a:rPr>
              <a:t>, [online] 45(8), pp.1027–1035. doi:https://doi.org/10.1016/j.jpsychires.2011.03.006.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None/>
            </a:pPr>
            <a:endParaRPr lang="en-US" altLang="en-US" sz="1400" cap="none" dirty="0">
              <a:latin typeface="+mj-lt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en-US" altLang="en-US" sz="1400" cap="none" dirty="0">
                <a:latin typeface="+mj-lt"/>
                <a:cs typeface="Arial" panose="020B0604020202020204" pitchFamily="34" charset="0"/>
              </a:rPr>
              <a:t>Mental Health Foundation (2016). </a:t>
            </a:r>
            <a:r>
              <a:rPr lang="en-US" altLang="en-US" sz="1400" i="1" cap="none" dirty="0">
                <a:latin typeface="+mj-lt"/>
                <a:cs typeface="Arial" panose="020B0604020202020204" pitchFamily="34" charset="0"/>
              </a:rPr>
              <a:t>Fundamental Facts about Mental Health 2016</a:t>
            </a:r>
            <a:r>
              <a:rPr lang="en-US" altLang="en-US" sz="1400" cap="none" dirty="0">
                <a:latin typeface="+mj-lt"/>
                <a:cs typeface="Arial" panose="020B0604020202020204" pitchFamily="34" charset="0"/>
              </a:rPr>
              <a:t>. [online] Available at: https://www.mentalhealth.org.uk/sites/default/files/2022-06/The-Fundamental-facts-about-mental-health-2016.pdf [Accessed 27 Feb. 2026].</a:t>
            </a:r>
            <a:endParaRPr lang="en-US" altLang="en-US" sz="1400" cap="none" dirty="0">
              <a:latin typeface="+mj-lt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None/>
            </a:pPr>
            <a:endParaRPr lang="en-US" altLang="en-US" sz="1400" cap="none" dirty="0">
              <a:latin typeface="+mj-lt"/>
              <a:cs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en-US" altLang="en-US" sz="1400" cap="none" dirty="0">
                <a:latin typeface="+mj-lt"/>
                <a:cs typeface="Arial" panose="020B0604020202020204" pitchFamily="34" charset="0"/>
              </a:rPr>
              <a:t>National Institute for Health and Care Excellence (2020). </a:t>
            </a:r>
            <a:r>
              <a:rPr lang="en-US" altLang="en-US" sz="1400" i="1" cap="none" dirty="0">
                <a:latin typeface="+mj-lt"/>
                <a:cs typeface="Arial" panose="020B0604020202020204" pitchFamily="34" charset="0"/>
              </a:rPr>
              <a:t>Generalised anxiety disorder and panic disorder in adults: Management | Guidance | NICE</a:t>
            </a:r>
            <a:r>
              <a:rPr lang="en-US" altLang="en-US" sz="1400" cap="none" dirty="0">
                <a:latin typeface="+mj-lt"/>
                <a:cs typeface="Arial" panose="020B0604020202020204" pitchFamily="34" charset="0"/>
              </a:rPr>
              <a:t>. [online] Nice.org.uk. Available at: https://www.nice.org.uk/guidance/cg113 [Accessed 27 Feb. 2026].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None/>
            </a:pPr>
            <a:endParaRPr lang="en-US" altLang="en-US" sz="1400" cap="none" dirty="0">
              <a:latin typeface="+mj-lt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en-US" altLang="en-US" sz="1400" cap="none" dirty="0" err="1">
                <a:latin typeface="+mj-lt"/>
                <a:cs typeface="Arial" panose="020B0604020202020204" pitchFamily="34" charset="0"/>
              </a:rPr>
              <a:t>Nazroo</a:t>
            </a:r>
            <a:r>
              <a:rPr lang="en-US" altLang="en-US" sz="1400" cap="none" dirty="0">
                <a:latin typeface="+mj-lt"/>
                <a:cs typeface="Arial" panose="020B0604020202020204" pitchFamily="34" charset="0"/>
              </a:rPr>
              <a:t>, J.Y., </a:t>
            </a:r>
            <a:r>
              <a:rPr lang="en-US" altLang="en-US" sz="1400" cap="none" dirty="0" err="1">
                <a:latin typeface="+mj-lt"/>
                <a:cs typeface="Arial" panose="020B0604020202020204" pitchFamily="34" charset="0"/>
              </a:rPr>
              <a:t>Bhui</a:t>
            </a:r>
            <a:r>
              <a:rPr lang="en-US" altLang="en-US" sz="1400" cap="none" dirty="0">
                <a:latin typeface="+mj-lt"/>
                <a:cs typeface="Arial" panose="020B0604020202020204" pitchFamily="34" charset="0"/>
              </a:rPr>
              <a:t>, K.S. and Rhodes, J. (2019). Where next for understanding race/ethnic inequalities in severe mental illness? Structural, interpersonal and institutional racism. </a:t>
            </a:r>
            <a:r>
              <a:rPr lang="en-US" altLang="en-US" sz="1400" i="1" cap="none" dirty="0">
                <a:latin typeface="+mj-lt"/>
                <a:cs typeface="Arial" panose="020B0604020202020204" pitchFamily="34" charset="0"/>
              </a:rPr>
              <a:t>Sociology of Health &amp; Illness</a:t>
            </a:r>
            <a:r>
              <a:rPr lang="en-US" altLang="en-US" sz="1400" cap="none" dirty="0">
                <a:latin typeface="+mj-lt"/>
                <a:cs typeface="Arial" panose="020B0604020202020204" pitchFamily="34" charset="0"/>
              </a:rPr>
              <a:t>, [online] 42(2), pp.262–276. doi:https://doi.org/10.1111/1467-9566.13001.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None/>
            </a:pPr>
            <a:endParaRPr lang="en-US" altLang="en-US" sz="1400" cap="none" dirty="0">
              <a:latin typeface="+mj-lt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en-US" altLang="en-US" sz="1400" cap="none" dirty="0">
                <a:latin typeface="+mj-lt"/>
                <a:cs typeface="Arial" panose="020B0604020202020204" pitchFamily="34" charset="0"/>
              </a:rPr>
              <a:t>NHS England (2023). </a:t>
            </a:r>
            <a:r>
              <a:rPr lang="en-US" altLang="en-US" sz="1400" i="1" cap="none" dirty="0">
                <a:latin typeface="+mj-lt"/>
                <a:cs typeface="Arial" panose="020B0604020202020204" pitchFamily="34" charset="0"/>
              </a:rPr>
              <a:t>NHS talking therapies, for anxiety and depression</a:t>
            </a:r>
            <a:r>
              <a:rPr lang="en-US" altLang="en-US" sz="1400" cap="none" dirty="0">
                <a:latin typeface="+mj-lt"/>
                <a:cs typeface="Arial" panose="020B0604020202020204" pitchFamily="34" charset="0"/>
              </a:rPr>
              <a:t>. [online] www.england.nhs.uk. Available at: https://www.england.nhs.uk/mental-health/adults/nhs-talking-therapies/ [Accessed 27 Feb. 2026].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None/>
            </a:pPr>
            <a:endParaRPr lang="en-US" altLang="en-US" sz="1400" cap="none" dirty="0">
              <a:latin typeface="+mj-lt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en-US" altLang="en-US" sz="1400" cap="none" dirty="0">
                <a:latin typeface="+mj-lt"/>
                <a:cs typeface="Arial" panose="020B0604020202020204" pitchFamily="34" charset="0"/>
              </a:rPr>
              <a:t>Prins, H. (1998). Reviews : A History of Psychiatry: From the Era of the Asylum to the Age of Prozac Edward Shorter John Wiley, 1997; pp436, £13.95, </a:t>
            </a:r>
            <a:r>
              <a:rPr lang="en-US" altLang="en-US" sz="1400" cap="none" dirty="0" err="1">
                <a:latin typeface="+mj-lt"/>
                <a:cs typeface="Arial" panose="020B0604020202020204" pitchFamily="34" charset="0"/>
              </a:rPr>
              <a:t>pbk</a:t>
            </a:r>
            <a:r>
              <a:rPr lang="en-US" altLang="en-US" sz="1400" cap="none" dirty="0">
                <a:latin typeface="+mj-lt"/>
                <a:cs typeface="Arial" panose="020B0604020202020204" pitchFamily="34" charset="0"/>
              </a:rPr>
              <a:t>. </a:t>
            </a:r>
            <a:r>
              <a:rPr lang="en-US" altLang="en-US" sz="1400" i="1" cap="none" dirty="0">
                <a:latin typeface="+mj-lt"/>
                <a:cs typeface="Arial" panose="020B0604020202020204" pitchFamily="34" charset="0"/>
              </a:rPr>
              <a:t>Probation Journal</a:t>
            </a:r>
            <a:r>
              <a:rPr lang="en-US" altLang="en-US" sz="1400" cap="none" dirty="0">
                <a:latin typeface="+mj-lt"/>
                <a:cs typeface="Arial" panose="020B0604020202020204" pitchFamily="34" charset="0"/>
              </a:rPr>
              <a:t>, [online] 45(3), pp.181–181. doi:https://doi.org/10.1177/026455059804500317.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None/>
            </a:pPr>
            <a:endParaRPr lang="en-US" altLang="en-US" sz="1400" cap="none" dirty="0">
              <a:latin typeface="+mj-lt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en-US" altLang="en-US" sz="1400" cap="none" dirty="0">
                <a:latin typeface="+mj-lt"/>
                <a:cs typeface="Arial" panose="020B0604020202020204" pitchFamily="34" charset="0"/>
              </a:rPr>
              <a:t>Wirth-Cauchon, J. and Horwitz, A.V. (2002). Creating Mental Illness. </a:t>
            </a:r>
            <a:r>
              <a:rPr lang="en-US" altLang="en-US" sz="1400" i="1" cap="none" dirty="0">
                <a:latin typeface="+mj-lt"/>
                <a:cs typeface="Arial" panose="020B0604020202020204" pitchFamily="34" charset="0"/>
              </a:rPr>
              <a:t>Contemporary Sociology</a:t>
            </a:r>
            <a:r>
              <a:rPr lang="en-US" altLang="en-US" sz="1400" cap="none" dirty="0">
                <a:latin typeface="+mj-lt"/>
                <a:cs typeface="Arial" panose="020B0604020202020204" pitchFamily="34" charset="0"/>
              </a:rPr>
              <a:t>, [online] 31(6), p.785. doi:https://doi.org/10.2307/3089999.</a:t>
            </a:r>
            <a:endParaRPr lang="en-US" altLang="en-US" sz="1400" cap="none" dirty="0">
              <a:latin typeface="+mj-lt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en-US" altLang="en-US" sz="1400" cap="none" dirty="0">
                <a:latin typeface="+mj-lt"/>
                <a:cs typeface="Arial" panose="020B0604020202020204" pitchFamily="34" charset="0"/>
              </a:rPr>
              <a:t>World Health Organization (2022). </a:t>
            </a:r>
            <a:r>
              <a:rPr lang="en-US" altLang="en-US" sz="1400" i="1" cap="none" dirty="0">
                <a:latin typeface="+mj-lt"/>
                <a:cs typeface="Arial" panose="020B0604020202020204" pitchFamily="34" charset="0"/>
              </a:rPr>
              <a:t>International classification of diseases (ICD)</a:t>
            </a:r>
            <a:r>
              <a:rPr lang="en-US" altLang="en-US" sz="1400" cap="none" dirty="0">
                <a:latin typeface="+mj-lt"/>
                <a:cs typeface="Arial" panose="020B0604020202020204" pitchFamily="34" charset="0"/>
              </a:rPr>
              <a:t>. [online] www.who.int. Available at: https://www.who.int/standards/classifications/classification-of-diseases [Accessed 27 Feb. 2026].</a:t>
            </a:r>
            <a:endParaRPr lang="en-US" altLang="en-US" sz="1400" cap="none" dirty="0">
              <a:latin typeface="+mj-lt"/>
            </a:endParaRPr>
          </a:p>
          <a:p>
            <a:pPr marL="0" indent="0">
              <a:buNone/>
            </a:pPr>
            <a:r>
              <a:rPr lang="en-GB" sz="1400" dirty="0">
                <a:latin typeface="+mj-lt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955168240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TM04033925[[fn=Droplet]]</Template>
  <TotalTime>4108</TotalTime>
  <Words>1913</Words>
  <Application>Microsoft Office PowerPoint</Application>
  <PresentationFormat>Widescreen</PresentationFormat>
  <Paragraphs>66</Paragraphs>
  <Slides>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Aptos</vt:lpstr>
      <vt:lpstr>Arial</vt:lpstr>
      <vt:lpstr>Tw Cen MT</vt:lpstr>
      <vt:lpstr>Droplet</vt:lpstr>
      <vt:lpstr>PowerPoint Presentation</vt:lpstr>
      <vt:lpstr>PowerPoint Presentation</vt:lpstr>
      <vt:lpstr>PowerPoint Presentation</vt:lpstr>
      <vt:lpstr>Reference List </vt:lpstr>
      <vt:lpstr>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Beau Academic</dc:creator>
  <cp:lastModifiedBy>Jahida Begum</cp:lastModifiedBy>
  <cp:revision>3</cp:revision>
  <dcterms:created xsi:type="dcterms:W3CDTF">2024-12-04T18:07:56Z</dcterms:created>
  <dcterms:modified xsi:type="dcterms:W3CDTF">2026-02-27T00:57:34Z</dcterms:modified>
</cp:coreProperties>
</file>