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E377"/>
    <a:srgbClr val="EF790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1" d="100"/>
          <a:sy n="61" d="100"/>
        </p:scale>
        <p:origin x="140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DB55CC-96D7-4432-8E12-34722B712A1C}" type="datetimeFigureOut">
              <a:rPr lang="en-GB" smtClean="0"/>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49CF0-C85D-4360-8765-F91036D802EF}" type="slidenum">
              <a:rPr lang="en-GB" smtClean="0"/>
              <a:t>‹#›</a:t>
            </a:fld>
            <a:endParaRPr lang="en-GB"/>
          </a:p>
        </p:txBody>
      </p:sp>
    </p:spTree>
    <p:extLst>
      <p:ext uri="{BB962C8B-B14F-4D97-AF65-F5344CB8AC3E}">
        <p14:creationId xmlns:p14="http://schemas.microsoft.com/office/powerpoint/2010/main" val="2622731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DB55CC-96D7-4432-8E12-34722B712A1C}" type="datetimeFigureOut">
              <a:rPr lang="en-GB" smtClean="0"/>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49CF0-C85D-4360-8765-F91036D802EF}" type="slidenum">
              <a:rPr lang="en-GB" smtClean="0"/>
              <a:t>‹#›</a:t>
            </a:fld>
            <a:endParaRPr lang="en-GB"/>
          </a:p>
        </p:txBody>
      </p:sp>
    </p:spTree>
    <p:extLst>
      <p:ext uri="{BB962C8B-B14F-4D97-AF65-F5344CB8AC3E}">
        <p14:creationId xmlns:p14="http://schemas.microsoft.com/office/powerpoint/2010/main" val="42758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DB55CC-96D7-4432-8E12-34722B712A1C}" type="datetimeFigureOut">
              <a:rPr lang="en-GB" smtClean="0"/>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49CF0-C85D-4360-8765-F91036D802EF}" type="slidenum">
              <a:rPr lang="en-GB" smtClean="0"/>
              <a:t>‹#›</a:t>
            </a:fld>
            <a:endParaRPr lang="en-GB"/>
          </a:p>
        </p:txBody>
      </p:sp>
    </p:spTree>
    <p:extLst>
      <p:ext uri="{BB962C8B-B14F-4D97-AF65-F5344CB8AC3E}">
        <p14:creationId xmlns:p14="http://schemas.microsoft.com/office/powerpoint/2010/main" val="2696475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DB55CC-96D7-4432-8E12-34722B712A1C}" type="datetimeFigureOut">
              <a:rPr lang="en-GB" smtClean="0"/>
              <a:t>14/12/2021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49CF0-C85D-4360-8765-F91036D802EF}" type="slidenum">
              <a:rPr lang="en-GB" smtClean="0"/>
              <a:t>‹#›</a:t>
            </a:fld>
            <a:endParaRPr lang="en-GB"/>
          </a:p>
        </p:txBody>
      </p:sp>
    </p:spTree>
    <p:extLst>
      <p:ext uri="{BB962C8B-B14F-4D97-AF65-F5344CB8AC3E}">
        <p14:creationId xmlns:p14="http://schemas.microsoft.com/office/powerpoint/2010/main" val="2793749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DB55CC-96D7-4432-8E12-34722B712A1C}" type="datetimeFigureOut">
              <a:rPr lang="en-GB" smtClean="0"/>
              <a:t>14/12/2021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749CF0-C85D-4360-8765-F91036D802EF}" type="slidenum">
              <a:rPr lang="en-GB" smtClean="0"/>
              <a:t>‹#›</a:t>
            </a:fld>
            <a:endParaRPr lang="en-GB"/>
          </a:p>
        </p:txBody>
      </p:sp>
    </p:spTree>
    <p:extLst>
      <p:ext uri="{BB962C8B-B14F-4D97-AF65-F5344CB8AC3E}">
        <p14:creationId xmlns:p14="http://schemas.microsoft.com/office/powerpoint/2010/main" val="3304910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DB55CC-96D7-4432-8E12-34722B712A1C}" type="datetimeFigureOut">
              <a:rPr lang="en-GB" smtClean="0"/>
              <a:t>14/12/2021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749CF0-C85D-4360-8765-F91036D802EF}" type="slidenum">
              <a:rPr lang="en-GB" smtClean="0"/>
              <a:t>‹#›</a:t>
            </a:fld>
            <a:endParaRPr lang="en-GB"/>
          </a:p>
        </p:txBody>
      </p:sp>
    </p:spTree>
    <p:extLst>
      <p:ext uri="{BB962C8B-B14F-4D97-AF65-F5344CB8AC3E}">
        <p14:creationId xmlns:p14="http://schemas.microsoft.com/office/powerpoint/2010/main" val="3463581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DB55CC-96D7-4432-8E12-34722B712A1C}" type="datetimeFigureOut">
              <a:rPr lang="en-GB" smtClean="0"/>
              <a:t>14/12/2021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749CF0-C85D-4360-8765-F91036D802EF}" type="slidenum">
              <a:rPr lang="en-GB" smtClean="0"/>
              <a:t>‹#›</a:t>
            </a:fld>
            <a:endParaRPr lang="en-GB"/>
          </a:p>
        </p:txBody>
      </p:sp>
    </p:spTree>
    <p:extLst>
      <p:ext uri="{BB962C8B-B14F-4D97-AF65-F5344CB8AC3E}">
        <p14:creationId xmlns:p14="http://schemas.microsoft.com/office/powerpoint/2010/main" val="1193674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59DB55CC-96D7-4432-8E12-34722B712A1C}" type="datetimeFigureOut">
              <a:rPr lang="en-GB" smtClean="0"/>
              <a:t>14/12/2021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49CF0-C85D-4360-8765-F91036D802EF}" type="slidenum">
              <a:rPr lang="en-GB" smtClean="0"/>
              <a:t>‹#›</a:t>
            </a:fld>
            <a:endParaRPr lang="en-GB"/>
          </a:p>
        </p:txBody>
      </p:sp>
    </p:spTree>
    <p:extLst>
      <p:ext uri="{BB962C8B-B14F-4D97-AF65-F5344CB8AC3E}">
        <p14:creationId xmlns:p14="http://schemas.microsoft.com/office/powerpoint/2010/main" val="2522172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59DB55CC-96D7-4432-8E12-34722B712A1C}" type="datetimeFigureOut">
              <a:rPr lang="en-GB" smtClean="0"/>
              <a:t>14/12/2021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49CF0-C85D-4360-8765-F91036D802EF}" type="slidenum">
              <a:rPr lang="en-GB" smtClean="0"/>
              <a:t>‹#›</a:t>
            </a:fld>
            <a:endParaRPr lang="en-GB"/>
          </a:p>
        </p:txBody>
      </p:sp>
    </p:spTree>
    <p:extLst>
      <p:ext uri="{BB962C8B-B14F-4D97-AF65-F5344CB8AC3E}">
        <p14:creationId xmlns:p14="http://schemas.microsoft.com/office/powerpoint/2010/main" val="93683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DB55CC-96D7-4432-8E12-34722B712A1C}" type="datetimeFigureOut">
              <a:rPr lang="en-GB" smtClean="0"/>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49CF0-C85D-4360-8765-F91036D802EF}" type="slidenum">
              <a:rPr lang="en-GB" smtClean="0"/>
              <a:t>‹#›</a:t>
            </a:fld>
            <a:endParaRPr lang="en-GB"/>
          </a:p>
        </p:txBody>
      </p:sp>
    </p:spTree>
    <p:extLst>
      <p:ext uri="{BB962C8B-B14F-4D97-AF65-F5344CB8AC3E}">
        <p14:creationId xmlns:p14="http://schemas.microsoft.com/office/powerpoint/2010/main" val="3822005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DB55CC-96D7-4432-8E12-34722B712A1C}" type="datetimeFigureOut">
              <a:rPr lang="en-GB" smtClean="0"/>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49CF0-C85D-4360-8765-F91036D802EF}" type="slidenum">
              <a:rPr lang="en-GB" smtClean="0"/>
              <a:t>‹#›</a:t>
            </a:fld>
            <a:endParaRPr lang="en-GB"/>
          </a:p>
        </p:txBody>
      </p:sp>
    </p:spTree>
    <p:extLst>
      <p:ext uri="{BB962C8B-B14F-4D97-AF65-F5344CB8AC3E}">
        <p14:creationId xmlns:p14="http://schemas.microsoft.com/office/powerpoint/2010/main" val="2234332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59DB55CC-96D7-4432-8E12-34722B712A1C}" type="datetimeFigureOut">
              <a:rPr lang="en-GB" smtClean="0"/>
              <a:t>14/12/2021</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1C749CF0-C85D-4360-8765-F91036D802EF}" type="slidenum">
              <a:rPr lang="en-GB" smtClean="0"/>
              <a:t>‹#›</a:t>
            </a:fld>
            <a:endParaRPr lang="en-GB"/>
          </a:p>
        </p:txBody>
      </p:sp>
    </p:spTree>
    <p:extLst>
      <p:ext uri="{BB962C8B-B14F-4D97-AF65-F5344CB8AC3E}">
        <p14:creationId xmlns:p14="http://schemas.microsoft.com/office/powerpoint/2010/main" val="35752183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www.simplypsychology.org/bandura.html" TargetMode="External"/><Relationship Id="rId3" Type="http://schemas.openxmlformats.org/officeDocument/2006/relationships/hyperlink" Target="https://primarysite-prod-sorted.s3.amazonaws.com/ysgol-gynradd-gymraeg-lon-las/UploadedDocument/d7683ef52b484ba78d7cc0fd245c2005/prospectus-inserts-welsh.pdf" TargetMode="External"/><Relationship Id="rId7" Type="http://schemas.openxmlformats.org/officeDocument/2006/relationships/hyperlink" Target="https://newscenter.sdsu.edu/education/parent/involve.aspx" TargetMode="External"/><Relationship Id="rId2" Type="http://schemas.openxmlformats.org/officeDocument/2006/relationships/hyperlink" Target="https://www.ygglonlas.co.uk/topic/amdanom-niabout-us" TargetMode="External"/><Relationship Id="rId1" Type="http://schemas.openxmlformats.org/officeDocument/2006/relationships/slideLayout" Target="../slideLayouts/slideLayout1.xml"/><Relationship Id="rId6" Type="http://schemas.openxmlformats.org/officeDocument/2006/relationships/hyperlink" Target="https://www.verywellmind.com/what-is-maslows-hierarchy-of-needs-4136760" TargetMode="External"/><Relationship Id="rId5" Type="http://schemas.openxmlformats.org/officeDocument/2006/relationships/hyperlink" Target="https://www.simplypsychology.org/Bronfenbrenner.html" TargetMode="External"/><Relationship Id="rId4" Type="http://schemas.openxmlformats.org/officeDocument/2006/relationships/hyperlink" Target="https://mobile.twitter.com/impactwales/status/1114428259297562626" TargetMode="External"/><Relationship Id="rId9" Type="http://schemas.openxmlformats.org/officeDocument/2006/relationships/hyperlink" Target="https://educationaltechnology.net/social-learning-theory-albert-bandu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3401">
              <a:schemeClr val="bg1"/>
            </a:gs>
            <a:gs pos="32000">
              <a:schemeClr val="accent4">
                <a:lumMod val="20000"/>
                <a:lumOff val="80000"/>
              </a:schemeClr>
            </a:gs>
            <a:gs pos="64000">
              <a:schemeClr val="accent4">
                <a:lumMod val="60000"/>
                <a:lumOff val="40000"/>
              </a:schemeClr>
            </a:gs>
            <a:gs pos="81000">
              <a:srgbClr val="EF7903"/>
            </a:gs>
            <a:gs pos="100000">
              <a:srgbClr val="FF0000"/>
            </a:gs>
          </a:gsLst>
          <a:path path="circle">
            <a:fillToRect t="100000" r="100000"/>
          </a:path>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D76458F-E2AA-4EEA-A769-2CC333778C0B}"/>
              </a:ext>
            </a:extLst>
          </p:cNvPr>
          <p:cNvSpPr txBox="1"/>
          <p:nvPr/>
        </p:nvSpPr>
        <p:spPr>
          <a:xfrm>
            <a:off x="3200400" y="0"/>
            <a:ext cx="6400800" cy="584775"/>
          </a:xfrm>
          <a:prstGeom prst="rect">
            <a:avLst/>
          </a:prstGeom>
          <a:noFill/>
        </p:spPr>
        <p:txBody>
          <a:bodyPr wrap="square">
            <a:spAutoFit/>
          </a:bodyPr>
          <a:lstStyle/>
          <a:p>
            <a:pPr algn="ctr"/>
            <a:r>
              <a:rPr lang="en-US" sz="3200" b="1" cap="none" spc="0" dirty="0" err="1">
                <a:ln w="6600">
                  <a:solidFill>
                    <a:schemeClr val="tx1"/>
                  </a:solidFill>
                  <a:prstDash val="solid"/>
                </a:ln>
                <a:solidFill>
                  <a:schemeClr val="accent4">
                    <a:lumMod val="20000"/>
                    <a:lumOff val="80000"/>
                  </a:schemeClr>
                </a:solidFill>
                <a:effectLst>
                  <a:outerShdw dist="38100" dir="2700000" algn="tl" rotWithShape="0">
                    <a:schemeClr val="accent2"/>
                  </a:outerShdw>
                </a:effectLst>
              </a:rPr>
              <a:t>Dechrau</a:t>
            </a:r>
            <a:r>
              <a:rPr lang="en-US" sz="3200" b="1" cap="none" spc="0" dirty="0">
                <a:ln w="6600">
                  <a:solidFill>
                    <a:schemeClr val="tx1"/>
                  </a:solidFill>
                  <a:prstDash val="solid"/>
                </a:ln>
                <a:solidFill>
                  <a:schemeClr val="accent4">
                    <a:lumMod val="20000"/>
                    <a:lumOff val="80000"/>
                  </a:schemeClr>
                </a:solidFill>
                <a:effectLst>
                  <a:outerShdw dist="38100" dir="2700000" algn="tl" rotWithShape="0">
                    <a:schemeClr val="accent2"/>
                  </a:outerShdw>
                </a:effectLst>
              </a:rPr>
              <a:t> </a:t>
            </a:r>
            <a:r>
              <a:rPr lang="en-US" sz="3200" b="1" cap="none" spc="0" dirty="0" err="1">
                <a:ln w="6600">
                  <a:solidFill>
                    <a:schemeClr val="tx1"/>
                  </a:solidFill>
                  <a:prstDash val="solid"/>
                </a:ln>
                <a:solidFill>
                  <a:schemeClr val="accent4">
                    <a:lumMod val="20000"/>
                    <a:lumOff val="80000"/>
                  </a:schemeClr>
                </a:solidFill>
                <a:effectLst>
                  <a:outerShdw dist="38100" dir="2700000" algn="tl" rotWithShape="0">
                    <a:schemeClr val="accent2"/>
                  </a:outerShdw>
                </a:effectLst>
              </a:rPr>
              <a:t>wrth</a:t>
            </a:r>
            <a:r>
              <a:rPr lang="en-US" sz="3200" b="1" cap="none" spc="0" dirty="0">
                <a:ln w="6600">
                  <a:solidFill>
                    <a:schemeClr val="tx1"/>
                  </a:solidFill>
                  <a:prstDash val="solid"/>
                </a:ln>
                <a:solidFill>
                  <a:schemeClr val="accent4">
                    <a:lumMod val="20000"/>
                    <a:lumOff val="80000"/>
                  </a:schemeClr>
                </a:solidFill>
                <a:effectLst>
                  <a:outerShdw dist="38100" dir="2700000" algn="tl" rotWithShape="0">
                    <a:schemeClr val="accent2"/>
                  </a:outerShdw>
                </a:effectLst>
              </a:rPr>
              <a:t> </a:t>
            </a:r>
            <a:r>
              <a:rPr lang="en-US" sz="3200" b="1" cap="none" spc="0" dirty="0" err="1">
                <a:ln w="6600">
                  <a:solidFill>
                    <a:schemeClr val="tx1"/>
                  </a:solidFill>
                  <a:prstDash val="solid"/>
                </a:ln>
                <a:solidFill>
                  <a:schemeClr val="accent4">
                    <a:lumMod val="20000"/>
                    <a:lumOff val="80000"/>
                  </a:schemeClr>
                </a:solidFill>
                <a:effectLst>
                  <a:outerShdw dist="38100" dir="2700000" algn="tl" rotWithShape="0">
                    <a:schemeClr val="accent2"/>
                  </a:outerShdw>
                </a:effectLst>
              </a:rPr>
              <a:t>fy</a:t>
            </a:r>
            <a:r>
              <a:rPr lang="en-US" sz="3200" b="1" cap="none" spc="0" dirty="0">
                <a:ln w="6600">
                  <a:solidFill>
                    <a:schemeClr val="tx1"/>
                  </a:solidFill>
                  <a:prstDash val="solid"/>
                </a:ln>
                <a:solidFill>
                  <a:schemeClr val="accent4">
                    <a:lumMod val="20000"/>
                    <a:lumOff val="80000"/>
                  </a:schemeClr>
                </a:solidFill>
                <a:effectLst>
                  <a:outerShdw dist="38100" dir="2700000" algn="tl" rotWithShape="0">
                    <a:schemeClr val="accent2"/>
                  </a:outerShdw>
                </a:effectLst>
              </a:rPr>
              <a:t> </a:t>
            </a:r>
            <a:r>
              <a:rPr lang="en-US" sz="3200" b="1" cap="none" spc="0" dirty="0" err="1">
                <a:ln w="6600">
                  <a:solidFill>
                    <a:schemeClr val="tx1"/>
                  </a:solidFill>
                  <a:prstDash val="solid"/>
                </a:ln>
                <a:solidFill>
                  <a:schemeClr val="accent4">
                    <a:lumMod val="20000"/>
                    <a:lumOff val="80000"/>
                  </a:schemeClr>
                </a:solidFill>
                <a:effectLst>
                  <a:outerShdw dist="38100" dir="2700000" algn="tl" rotWithShape="0">
                    <a:schemeClr val="accent2"/>
                  </a:outerShdw>
                </a:effectLst>
              </a:rPr>
              <a:t>nhraed</a:t>
            </a:r>
            <a:endParaRPr lang="en-US" sz="3200" b="1" cap="none" spc="0" dirty="0">
              <a:ln w="6600">
                <a:solidFill>
                  <a:schemeClr val="tx1"/>
                </a:solidFill>
                <a:prstDash val="solid"/>
              </a:ln>
              <a:solidFill>
                <a:schemeClr val="accent4">
                  <a:lumMod val="20000"/>
                  <a:lumOff val="80000"/>
                </a:schemeClr>
              </a:solidFill>
              <a:effectLst>
                <a:outerShdw dist="38100" dir="2700000" algn="tl" rotWithShape="0">
                  <a:schemeClr val="accent2"/>
                </a:outerShdw>
              </a:effectLst>
            </a:endParaRPr>
          </a:p>
        </p:txBody>
      </p:sp>
      <p:sp>
        <p:nvSpPr>
          <p:cNvPr id="7" name="Rectangle: Rounded Corners 6">
            <a:extLst>
              <a:ext uri="{FF2B5EF4-FFF2-40B4-BE49-F238E27FC236}">
                <a16:creationId xmlns:a16="http://schemas.microsoft.com/office/drawing/2014/main" id="{CBF7EF33-4BC8-4967-A66C-EE4056AA3E91}"/>
              </a:ext>
            </a:extLst>
          </p:cNvPr>
          <p:cNvSpPr/>
          <p:nvPr/>
        </p:nvSpPr>
        <p:spPr>
          <a:xfrm>
            <a:off x="137786" y="555434"/>
            <a:ext cx="12526027" cy="822429"/>
          </a:xfrm>
          <a:prstGeom prst="round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3270D1FA-3862-4D2D-94E9-0CC83CBE0676}"/>
              </a:ext>
            </a:extLst>
          </p:cNvPr>
          <p:cNvSpPr txBox="1"/>
          <p:nvPr/>
        </p:nvSpPr>
        <p:spPr>
          <a:xfrm>
            <a:off x="237994" y="497093"/>
            <a:ext cx="12325611" cy="1107996"/>
          </a:xfrm>
          <a:prstGeom prst="rect">
            <a:avLst/>
          </a:prstGeom>
          <a:noFill/>
        </p:spPr>
        <p:txBody>
          <a:bodyPr wrap="square" rtlCol="0">
            <a:spAutoFit/>
          </a:bodyPr>
          <a:lstStyle/>
          <a:p>
            <a:pPr algn="just"/>
            <a:r>
              <a:rPr lang="cy-GB" sz="1200" b="1" u="sng" dirty="0"/>
              <a:t>Yr ysgol: Lôn las</a:t>
            </a:r>
          </a:p>
          <a:p>
            <a:pPr algn="just"/>
            <a:r>
              <a:rPr lang="cy-GB" sz="1200" dirty="0"/>
              <a:t>Mae Ysgol Gynradd Gymraeg Lôn Las yn credu’n gryf fod cysylltiad dwfn rhwng yr ysgol a’r cartref yn hanfodol bwysig i gefnogi datblygiad academaidd y plant. I gefnogi hyn, mae gan yr ysgol “cytundeb cartref/ysgol sy’n amlinelli beth gall y rhieni disgwyl o’r ysgol. Mae gweledigaeth yr ysgol yn sôn am “ysbrydoli, herio a chefnogi ein disgyblion drwy gynnig profiadau eang”. Mae hyn yn dangos bod y disgyblion yn ganolbwynt yr ysgol ac mae’r profiadau eang yn cael ei gynnal o ganlyniad i berthynas agos yr ysgol gyda’r gymuned (YGG Lonlas).</a:t>
            </a:r>
          </a:p>
          <a:p>
            <a:endParaRPr lang="en-GB" b="1" u="sng" dirty="0"/>
          </a:p>
        </p:txBody>
      </p:sp>
      <p:sp>
        <p:nvSpPr>
          <p:cNvPr id="5" name="TextBox 4">
            <a:extLst>
              <a:ext uri="{FF2B5EF4-FFF2-40B4-BE49-F238E27FC236}">
                <a16:creationId xmlns:a16="http://schemas.microsoft.com/office/drawing/2014/main" id="{B0B3CFE6-BCB5-4EE9-9A08-F1A3697699D7}"/>
              </a:ext>
            </a:extLst>
          </p:cNvPr>
          <p:cNvSpPr txBox="1"/>
          <p:nvPr/>
        </p:nvSpPr>
        <p:spPr>
          <a:xfrm>
            <a:off x="237994" y="1580432"/>
            <a:ext cx="3181610" cy="5232202"/>
          </a:xfrm>
          <a:prstGeom prst="rect">
            <a:avLst/>
          </a:prstGeom>
          <a:noFill/>
        </p:spPr>
        <p:txBody>
          <a:bodyPr wrap="square" rtlCol="0">
            <a:spAutoFit/>
          </a:bodyPr>
          <a:lstStyle/>
          <a:p>
            <a:pPr algn="just"/>
            <a:r>
              <a:rPr lang="cy-GB" sz="1200" b="1" u="sng" dirty="0"/>
              <a:t>Y cwricwlwm a’r pedwar diben</a:t>
            </a:r>
          </a:p>
          <a:p>
            <a:pPr algn="just"/>
            <a:r>
              <a:rPr lang="cy-GB" sz="1200" dirty="0"/>
              <a:t>Mae’r pedwar diben yn gweithio fel targed terfynol y cwricwlwm newydd a fydd yr ysgol yn gweithio tuag at i sicrhau fod y disgyblion yn datblygu i fod yn bobl cytbwys a llwyddiannus. Gwelir ysgol Lonlas yn cael mascots o’r pedwar diben sef: </a:t>
            </a:r>
          </a:p>
          <a:p>
            <a:pPr marL="285750" indent="-285750" algn="just">
              <a:buFont typeface="Arial" panose="020B0604020202020204" pitchFamily="34" charset="0"/>
              <a:buChar char="•"/>
            </a:pPr>
            <a:r>
              <a:rPr lang="cy-GB" sz="1200" dirty="0"/>
              <a:t>Dinasyddion egwyddorol gwybodus.</a:t>
            </a:r>
          </a:p>
          <a:p>
            <a:pPr marL="285750" indent="-285750" algn="just">
              <a:buFont typeface="Arial" panose="020B0604020202020204" pitchFamily="34" charset="0"/>
              <a:buChar char="•"/>
            </a:pPr>
            <a:r>
              <a:rPr lang="cy-GB" sz="1200" dirty="0"/>
              <a:t>Unigolion iach, hyderus.</a:t>
            </a:r>
          </a:p>
          <a:p>
            <a:pPr marL="285750" indent="-285750" algn="just">
              <a:buFont typeface="Arial" panose="020B0604020202020204" pitchFamily="34" charset="0"/>
              <a:buChar char="•"/>
            </a:pPr>
            <a:r>
              <a:rPr lang="cy-GB" sz="1200" dirty="0"/>
              <a:t>Gyfranwyr mentrus creadigol.</a:t>
            </a:r>
          </a:p>
          <a:p>
            <a:pPr marL="285750" indent="-285750" algn="just">
              <a:buFont typeface="Arial" panose="020B0604020202020204" pitchFamily="34" charset="0"/>
              <a:buChar char="•"/>
            </a:pPr>
            <a:r>
              <a:rPr lang="cy-GB" sz="1200" dirty="0"/>
              <a:t>Dysgwyr uchelgeisiol, galluog.</a:t>
            </a:r>
          </a:p>
          <a:p>
            <a:pPr algn="just"/>
            <a:r>
              <a:rPr lang="cy-GB" sz="1200" dirty="0"/>
              <a:t>Gwelir ysgolion fel Lôn las yn plethu’r pedwar diben mewn i ei dulliau dysgu trwy darllen ei prosbectws. Dywed y prosectws ei bod nhw’n “</a:t>
            </a:r>
            <a:r>
              <a:rPr lang="cy-GB" sz="1200" dirty="0">
                <a:effectLst/>
                <a:ea typeface="Calibri" panose="020F0502020204030204" pitchFamily="34" charset="0"/>
                <a:cs typeface="Times New Roman" panose="02020603050405020304" pitchFamily="18" charset="0"/>
              </a:rPr>
              <a:t>Annog y plant i fod yn aelodau naturiol a ffyddlon o deulu estynedig yr ysgol a'r gymuned</a:t>
            </a:r>
            <a:r>
              <a:rPr lang="cy-GB" sz="1400" dirty="0">
                <a:effectLst/>
                <a:latin typeface="+mj-lt"/>
                <a:ea typeface="Calibri" panose="020F0502020204030204" pitchFamily="34" charset="0"/>
                <a:cs typeface="Times New Roman" panose="02020603050405020304" pitchFamily="18" charset="0"/>
              </a:rPr>
              <a:t>” </a:t>
            </a:r>
            <a:r>
              <a:rPr lang="cy-GB" sz="1200" dirty="0">
                <a:effectLst/>
                <a:ea typeface="Calibri" panose="020F0502020204030204" pitchFamily="34" charset="0"/>
                <a:cs typeface="Times New Roman" panose="02020603050405020304" pitchFamily="18" charset="0"/>
              </a:rPr>
              <a:t>sy’n ymateb i ofynion y pedwar diben (Prosbectws Lonlas). </a:t>
            </a:r>
          </a:p>
          <a:p>
            <a:pPr algn="just"/>
            <a:r>
              <a:rPr lang="cy-GB" sz="1200" dirty="0">
                <a:cs typeface="Times New Roman" panose="02020603050405020304" pitchFamily="18" charset="0"/>
              </a:rPr>
              <a:t>Mae ei polisiau cyfnod sylfaen</a:t>
            </a:r>
            <a:r>
              <a:rPr lang="cy-GB" sz="1200" dirty="0">
                <a:latin typeface="Calibri" panose="020F0502020204030204" pitchFamily="34" charset="0"/>
                <a:cs typeface="Times New Roman" panose="02020603050405020304" pitchFamily="18" charset="0"/>
              </a:rPr>
              <a:t> </a:t>
            </a:r>
            <a:r>
              <a:rPr lang="cy-GB" sz="1200" dirty="0">
                <a:effectLst/>
                <a:latin typeface="Calibri" panose="020F0502020204030204" pitchFamily="34" charset="0"/>
                <a:ea typeface="Calibri" panose="020F0502020204030204" pitchFamily="34" charset="0"/>
                <a:cs typeface="Times New Roman" panose="02020603050405020304" pitchFamily="18" charset="0"/>
              </a:rPr>
              <a:t>yn dweud bod hi’n helpu plant i fod yn fwy hyderus a meithrin perthnasoedd adeiladol. I bodloni gofynion y 7 maes dysgu mae’n defnyddio delweddau fel abacus mathematics. Mae’r plant yn debygol i ymateb yn gadarnhaol i amrywiaeth yn y dulliau dysgu (Lôn Las, 2021).</a:t>
            </a:r>
            <a:endParaRPr lang="cy-GB" sz="1200" dirty="0"/>
          </a:p>
          <a:p>
            <a:pPr algn="just"/>
            <a:endParaRPr lang="cy-GB" sz="1400" dirty="0"/>
          </a:p>
          <a:p>
            <a:endParaRPr lang="en-GB" b="1" u="sng" dirty="0"/>
          </a:p>
        </p:txBody>
      </p:sp>
      <p:sp>
        <p:nvSpPr>
          <p:cNvPr id="8" name="Rectangle: Rounded Corners 7">
            <a:extLst>
              <a:ext uri="{FF2B5EF4-FFF2-40B4-BE49-F238E27FC236}">
                <a16:creationId xmlns:a16="http://schemas.microsoft.com/office/drawing/2014/main" id="{6CEDF9E5-C594-41A4-9339-31ED6C5053A2}"/>
              </a:ext>
            </a:extLst>
          </p:cNvPr>
          <p:cNvSpPr/>
          <p:nvPr/>
        </p:nvSpPr>
        <p:spPr>
          <a:xfrm>
            <a:off x="137786" y="1473100"/>
            <a:ext cx="3281818" cy="4811358"/>
          </a:xfrm>
          <a:prstGeom prst="round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FC699F9-D5BB-427D-A73D-014335E9DA5B}"/>
              </a:ext>
            </a:extLst>
          </p:cNvPr>
          <p:cNvSpPr txBox="1"/>
          <p:nvPr/>
        </p:nvSpPr>
        <p:spPr>
          <a:xfrm>
            <a:off x="3702500" y="4040368"/>
            <a:ext cx="3066754" cy="2677656"/>
          </a:xfrm>
          <a:prstGeom prst="rect">
            <a:avLst/>
          </a:prstGeom>
          <a:noFill/>
        </p:spPr>
        <p:txBody>
          <a:bodyPr wrap="square" rtlCol="0">
            <a:spAutoFit/>
          </a:bodyPr>
          <a:lstStyle/>
          <a:p>
            <a:pPr algn="just"/>
            <a:r>
              <a:rPr lang="cy-GB" sz="1200" b="1" u="sng" dirty="0"/>
              <a:t>Effaith y cwricwlwm ar Lôn Las</a:t>
            </a:r>
          </a:p>
          <a:p>
            <a:pPr algn="just"/>
            <a:r>
              <a:rPr lang="cy-GB" sz="1200" dirty="0"/>
              <a:t>Mae gan y cwricwlwm newydd pwyslais enfawr ar bwysigrwydd iechyd a lles ac mae ysgol Lôn Las yn canolbwyntio’n arbennig ar hyn. E.e posteri hipo hapus a thedi trist lle mae’r plant yn rhoi ei enwau ar ddechrau’r dydd. Mae’r athrawon wedyn yn ymwybodol o deimladau’r plant. I ategu at hyn, mae’r ysgol hefyd yn defnyddio’r dull “adfer arferol” er mwyn rheoli dicter. Yn lle rhoi stŵr i’r disgyblion mae’r athro yn cynnal trafodaeth i osgoi rhoi bai. Mae hyn yn rhoi lles meddyliol y plentyn yn ganolbwynt addysg (Lôn Las, 2021). </a:t>
            </a:r>
          </a:p>
        </p:txBody>
      </p:sp>
      <p:pic>
        <p:nvPicPr>
          <p:cNvPr id="1026" name="Picture 2">
            <a:extLst>
              <a:ext uri="{FF2B5EF4-FFF2-40B4-BE49-F238E27FC236}">
                <a16:creationId xmlns:a16="http://schemas.microsoft.com/office/drawing/2014/main" id="{1A3038B9-DCB6-4A80-89E3-C04A55CEC1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2500" y="1547528"/>
            <a:ext cx="3066754" cy="214653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Rounded Corners 10">
            <a:extLst>
              <a:ext uri="{FF2B5EF4-FFF2-40B4-BE49-F238E27FC236}">
                <a16:creationId xmlns:a16="http://schemas.microsoft.com/office/drawing/2014/main" id="{FC664950-3CE5-43DA-B1C1-9470AFC2DDC2}"/>
              </a:ext>
            </a:extLst>
          </p:cNvPr>
          <p:cNvSpPr/>
          <p:nvPr/>
        </p:nvSpPr>
        <p:spPr>
          <a:xfrm>
            <a:off x="3512483" y="1475782"/>
            <a:ext cx="3432134" cy="2468991"/>
          </a:xfrm>
          <a:prstGeom prst="round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7F771193-F519-4E3F-8F4C-8A4951EAB21F}"/>
              </a:ext>
            </a:extLst>
          </p:cNvPr>
          <p:cNvSpPr/>
          <p:nvPr/>
        </p:nvSpPr>
        <p:spPr>
          <a:xfrm>
            <a:off x="3507833" y="4026317"/>
            <a:ext cx="3432134" cy="2691707"/>
          </a:xfrm>
          <a:prstGeom prst="round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499FDF3-7943-4060-8E33-7784DEB07EDD}"/>
              </a:ext>
            </a:extLst>
          </p:cNvPr>
          <p:cNvSpPr txBox="1"/>
          <p:nvPr/>
        </p:nvSpPr>
        <p:spPr>
          <a:xfrm>
            <a:off x="4721302" y="3658014"/>
            <a:ext cx="1005197" cy="315084"/>
          </a:xfrm>
          <a:prstGeom prst="rect">
            <a:avLst/>
          </a:prstGeom>
          <a:noFill/>
        </p:spPr>
        <p:txBody>
          <a:bodyPr wrap="square" rtlCol="0">
            <a:spAutoFit/>
          </a:bodyPr>
          <a:lstStyle/>
          <a:p>
            <a:pPr algn="just"/>
            <a:r>
              <a:rPr lang="cy-GB" sz="1400" dirty="0"/>
              <a:t>(Ffigur 1) </a:t>
            </a:r>
          </a:p>
        </p:txBody>
      </p:sp>
      <p:sp>
        <p:nvSpPr>
          <p:cNvPr id="14" name="TextBox 13">
            <a:extLst>
              <a:ext uri="{FF2B5EF4-FFF2-40B4-BE49-F238E27FC236}">
                <a16:creationId xmlns:a16="http://schemas.microsoft.com/office/drawing/2014/main" id="{48D6CA26-34CA-4C61-8EB8-0C127FEA6D87}"/>
              </a:ext>
            </a:extLst>
          </p:cNvPr>
          <p:cNvSpPr txBox="1"/>
          <p:nvPr/>
        </p:nvSpPr>
        <p:spPr>
          <a:xfrm>
            <a:off x="297491" y="6379695"/>
            <a:ext cx="2962407" cy="3231654"/>
          </a:xfrm>
          <a:prstGeom prst="rect">
            <a:avLst/>
          </a:prstGeom>
          <a:noFill/>
        </p:spPr>
        <p:txBody>
          <a:bodyPr wrap="square" rtlCol="0">
            <a:spAutoFit/>
          </a:bodyPr>
          <a:lstStyle/>
          <a:p>
            <a:pPr algn="just"/>
            <a:r>
              <a:rPr lang="cy-GB" sz="1200" b="1" u="sng" dirty="0"/>
              <a:t>Yr ysgol a’r gymuned</a:t>
            </a:r>
          </a:p>
          <a:p>
            <a:pPr algn="just"/>
            <a:r>
              <a:rPr lang="cy-GB" sz="1200" dirty="0"/>
              <a:t>Mae ysgol Gynradd Gymraeg Lôn Las yn gweithio’n agos iawn gyda’i gymuned leol. Er enghraifft, mae’r orsaf tan leol yn dod mewn i’r ysgol pob tymor i wneud arddangosfa diogelwch mewn ffordd ryngweithiol i’r plant. Gwelir Heddwas lleol PC Hughes yn dod mewn fel cefnogydd dysgu lles a diogelwch. Mae’r clwb gwinio lleol yn dod ar bob nos Fercher ac yn codi arian am ystafell. Mae’r arian yma yn mynd tuag at adnoddau i’r ysgol. (Lôn Las, 2021). Mae perthynas agos rhwng yr ysgol a’r gymuned yn sicrhau cymorth i ddatblygu hyder cymdeithasol a lles y disgyblion. Mae’n buddiol i addysg y disgyblion oherwydd mae’r ysgol yn darparu ardal diogel i’r gymuned. </a:t>
            </a:r>
          </a:p>
        </p:txBody>
      </p:sp>
      <p:sp>
        <p:nvSpPr>
          <p:cNvPr id="15" name="Rectangle: Rounded Corners 14">
            <a:extLst>
              <a:ext uri="{FF2B5EF4-FFF2-40B4-BE49-F238E27FC236}">
                <a16:creationId xmlns:a16="http://schemas.microsoft.com/office/drawing/2014/main" id="{B7F94157-4025-43A9-9737-8D528D7B3118}"/>
              </a:ext>
            </a:extLst>
          </p:cNvPr>
          <p:cNvSpPr/>
          <p:nvPr/>
        </p:nvSpPr>
        <p:spPr>
          <a:xfrm>
            <a:off x="165967" y="6369824"/>
            <a:ext cx="3181610" cy="3192553"/>
          </a:xfrm>
          <a:prstGeom prst="round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69D25E54-27C5-4892-B981-E0ADFFCCDDA4}"/>
              </a:ext>
            </a:extLst>
          </p:cNvPr>
          <p:cNvSpPr txBox="1"/>
          <p:nvPr/>
        </p:nvSpPr>
        <p:spPr>
          <a:xfrm>
            <a:off x="3711895" y="6840959"/>
            <a:ext cx="3066754" cy="2677656"/>
          </a:xfrm>
          <a:prstGeom prst="rect">
            <a:avLst/>
          </a:prstGeom>
          <a:noFill/>
        </p:spPr>
        <p:txBody>
          <a:bodyPr wrap="square" rtlCol="0">
            <a:spAutoFit/>
          </a:bodyPr>
          <a:lstStyle/>
          <a:p>
            <a:pPr algn="just"/>
            <a:r>
              <a:rPr lang="cy-GB" sz="1200" b="1" u="sng" dirty="0"/>
              <a:t>Damcaniaeth Bronfenbrenner</a:t>
            </a:r>
          </a:p>
          <a:p>
            <a:pPr algn="just"/>
            <a:r>
              <a:rPr lang="cy-GB" sz="1200" dirty="0"/>
              <a:t>Mae’r perthynas agos rhwng yr ysgol a’r gymuned yn cysylltu’n gryf gyda damcaniaeth Bronfenbrenner. Mae gweithio gyda’r gymuned yn cysylltu’r system Feicro, Feso a’r system Ecso. Dywed damcaniaeth Bronfenbrenner bod os oes perthynas da rhwng yr athrawon a rhieni bydd hyn yn cael effaith cadarnhaol ar ddatblygiad academaidd y plant (Guy-Evans.O, 2020). Mae hyn yn fuddiol iawn i ddatblygiad y plant oherwydd mae’n hybu datblygiad cymdeithasol ac yn darparu amrywiaeth o gyfleoedd i’r disgyblion. </a:t>
            </a:r>
          </a:p>
        </p:txBody>
      </p:sp>
      <p:sp>
        <p:nvSpPr>
          <p:cNvPr id="17" name="Rectangle: Rounded Corners 16">
            <a:extLst>
              <a:ext uri="{FF2B5EF4-FFF2-40B4-BE49-F238E27FC236}">
                <a16:creationId xmlns:a16="http://schemas.microsoft.com/office/drawing/2014/main" id="{476A1D8C-A147-4DC9-8339-A3129105398A}"/>
              </a:ext>
            </a:extLst>
          </p:cNvPr>
          <p:cNvSpPr/>
          <p:nvPr/>
        </p:nvSpPr>
        <p:spPr>
          <a:xfrm>
            <a:off x="3529205" y="6812634"/>
            <a:ext cx="3432134" cy="2691706"/>
          </a:xfrm>
          <a:prstGeom prst="round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7DF95701-C36F-48D9-AA76-5094FF25A56A}"/>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7259361" y="7515569"/>
            <a:ext cx="2122101" cy="1856051"/>
          </a:xfrm>
          <a:prstGeom prst="rect">
            <a:avLst/>
          </a:prstGeom>
          <a:ln w="12700">
            <a:solidFill>
              <a:schemeClr val="tx1"/>
            </a:solidFill>
          </a:ln>
        </p:spPr>
      </p:pic>
      <p:sp>
        <p:nvSpPr>
          <p:cNvPr id="19" name="Rectangle: Rounded Corners 18">
            <a:extLst>
              <a:ext uri="{FF2B5EF4-FFF2-40B4-BE49-F238E27FC236}">
                <a16:creationId xmlns:a16="http://schemas.microsoft.com/office/drawing/2014/main" id="{52FC45DB-FC33-4132-8660-0FFBC6B9D617}"/>
              </a:ext>
            </a:extLst>
          </p:cNvPr>
          <p:cNvSpPr/>
          <p:nvPr/>
        </p:nvSpPr>
        <p:spPr>
          <a:xfrm>
            <a:off x="7039625" y="7429620"/>
            <a:ext cx="2561575" cy="2123658"/>
          </a:xfrm>
          <a:prstGeom prst="round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ED3DF3E4-D7A4-42D9-8AC4-90E665478B05}"/>
              </a:ext>
            </a:extLst>
          </p:cNvPr>
          <p:cNvSpPr txBox="1"/>
          <p:nvPr/>
        </p:nvSpPr>
        <p:spPr>
          <a:xfrm>
            <a:off x="7958246" y="9285393"/>
            <a:ext cx="1005197" cy="315084"/>
          </a:xfrm>
          <a:prstGeom prst="rect">
            <a:avLst/>
          </a:prstGeom>
          <a:noFill/>
        </p:spPr>
        <p:txBody>
          <a:bodyPr wrap="square" rtlCol="0">
            <a:spAutoFit/>
          </a:bodyPr>
          <a:lstStyle/>
          <a:p>
            <a:pPr algn="just"/>
            <a:r>
              <a:rPr lang="cy-GB" sz="1400" dirty="0"/>
              <a:t>(Ffigur 2) </a:t>
            </a:r>
          </a:p>
        </p:txBody>
      </p:sp>
      <p:sp>
        <p:nvSpPr>
          <p:cNvPr id="22" name="TextBox 21">
            <a:extLst>
              <a:ext uri="{FF2B5EF4-FFF2-40B4-BE49-F238E27FC236}">
                <a16:creationId xmlns:a16="http://schemas.microsoft.com/office/drawing/2014/main" id="{A67E7C73-632F-4B95-9A68-94921B9C1E17}"/>
              </a:ext>
            </a:extLst>
          </p:cNvPr>
          <p:cNvSpPr txBox="1"/>
          <p:nvPr/>
        </p:nvSpPr>
        <p:spPr>
          <a:xfrm>
            <a:off x="7044825" y="1554814"/>
            <a:ext cx="2561575" cy="3600986"/>
          </a:xfrm>
          <a:prstGeom prst="rect">
            <a:avLst/>
          </a:prstGeom>
          <a:noFill/>
        </p:spPr>
        <p:txBody>
          <a:bodyPr wrap="square" rtlCol="0">
            <a:spAutoFit/>
          </a:bodyPr>
          <a:lstStyle/>
          <a:p>
            <a:pPr algn="just"/>
            <a:r>
              <a:rPr lang="cy-GB" sz="1200" b="1" u="sng" dirty="0"/>
              <a:t>Y rhieni a’r ysgol</a:t>
            </a:r>
          </a:p>
          <a:p>
            <a:pPr algn="just"/>
            <a:r>
              <a:rPr lang="cy-GB" sz="1200" dirty="0"/>
              <a:t>Mae ysgol Lôn Las yn cadw cysylltiad agos gyda’r rhieni er mwyn datblygu gallu y rhieni i gynorthwyo eu plant eu hunain. Maent yn cydweithio gyda’r rhieni ar gyfer anghenion dysgu ychwanegol i ddarparu cyfleoedd cyfartal i’r ddisgyblion. Un dull effeithiol yw’r wythnos “Dewch a’ch rhiant i’r ysgol” sy’n llwyddiannus trwy godi dangos y rhieni sut mae’r athrawon yn addysgu agweddau o’r cwricwlwm. Mae’r athrawon hefyd yn danfon gwaith a llyfrau i’r rhieni pob hanner tymor er mwyn iddynt trafod gwaith a cynnydd y disgyblion. Mae hyn yn bwysig oherwydd mae’n rhoi lles y ddisgyblion fel canolbwynt addysg.</a:t>
            </a:r>
          </a:p>
        </p:txBody>
      </p:sp>
      <p:sp>
        <p:nvSpPr>
          <p:cNvPr id="23" name="Rectangle: Rounded Corners 22">
            <a:extLst>
              <a:ext uri="{FF2B5EF4-FFF2-40B4-BE49-F238E27FC236}">
                <a16:creationId xmlns:a16="http://schemas.microsoft.com/office/drawing/2014/main" id="{8B191F2E-7AC8-49A1-BFA1-C87FD629AF84}"/>
              </a:ext>
            </a:extLst>
          </p:cNvPr>
          <p:cNvSpPr/>
          <p:nvPr/>
        </p:nvSpPr>
        <p:spPr>
          <a:xfrm>
            <a:off x="7044825" y="1475404"/>
            <a:ext cx="2639866" cy="3734120"/>
          </a:xfrm>
          <a:prstGeom prst="round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5A18053E-3A94-4E46-9D48-D58BCD7868CB}"/>
              </a:ext>
            </a:extLst>
          </p:cNvPr>
          <p:cNvSpPr txBox="1"/>
          <p:nvPr/>
        </p:nvSpPr>
        <p:spPr>
          <a:xfrm>
            <a:off x="7086599" y="5293472"/>
            <a:ext cx="2561575" cy="2308324"/>
          </a:xfrm>
          <a:prstGeom prst="rect">
            <a:avLst/>
          </a:prstGeom>
          <a:noFill/>
        </p:spPr>
        <p:txBody>
          <a:bodyPr wrap="square" rtlCol="0">
            <a:spAutoFit/>
          </a:bodyPr>
          <a:lstStyle/>
          <a:p>
            <a:pPr algn="just"/>
            <a:r>
              <a:rPr lang="cy-GB" sz="1200" b="1" u="sng" dirty="0"/>
              <a:t>Maslow’s hierarchy of needs</a:t>
            </a:r>
          </a:p>
          <a:p>
            <a:pPr algn="just"/>
            <a:r>
              <a:rPr lang="cy-GB" sz="1200" dirty="0"/>
              <a:t>Mae’r damcaniaeth yma yn cyfleu bod cyn mae unigolyn yn cyrraedd ei photensial llawn, mae angen iddynt fodloni cyfres o anghenion. Un o’r anghenion yw iechyd (Cherry.K, 2021). Mae ysgol Lôn Las yn bodloni hyn trwy weithio gyda’r gymuned i gael Nyrs mewn i addysgu’r disgyblion am iechyd a sicrhau ei fod nhw’n iach hefyd. </a:t>
            </a:r>
          </a:p>
          <a:p>
            <a:pPr algn="just"/>
            <a:endParaRPr lang="cy-GB" sz="1200" b="1" u="sng" dirty="0"/>
          </a:p>
        </p:txBody>
      </p:sp>
      <p:sp>
        <p:nvSpPr>
          <p:cNvPr id="25" name="Rectangle: Rounded Corners 24">
            <a:extLst>
              <a:ext uri="{FF2B5EF4-FFF2-40B4-BE49-F238E27FC236}">
                <a16:creationId xmlns:a16="http://schemas.microsoft.com/office/drawing/2014/main" id="{FDF79C25-0540-4881-9BDF-25AD47010D5A}"/>
              </a:ext>
            </a:extLst>
          </p:cNvPr>
          <p:cNvSpPr/>
          <p:nvPr/>
        </p:nvSpPr>
        <p:spPr>
          <a:xfrm>
            <a:off x="7028196" y="5300438"/>
            <a:ext cx="2639866" cy="2057091"/>
          </a:xfrm>
          <a:prstGeom prst="round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E223EE30-2E69-47FA-AB7B-3525A33BC4B9}"/>
              </a:ext>
            </a:extLst>
          </p:cNvPr>
          <p:cNvSpPr txBox="1"/>
          <p:nvPr/>
        </p:nvSpPr>
        <p:spPr>
          <a:xfrm>
            <a:off x="9837328" y="1482231"/>
            <a:ext cx="2778706" cy="3970318"/>
          </a:xfrm>
          <a:prstGeom prst="rect">
            <a:avLst/>
          </a:prstGeom>
          <a:noFill/>
        </p:spPr>
        <p:txBody>
          <a:bodyPr wrap="square" rtlCol="0">
            <a:spAutoFit/>
          </a:bodyPr>
          <a:lstStyle/>
          <a:p>
            <a:pPr algn="just"/>
            <a:r>
              <a:rPr lang="cy-GB" sz="1200" b="1" u="sng" dirty="0"/>
              <a:t>Damcaniaeth ymwneud Epstein</a:t>
            </a:r>
          </a:p>
          <a:p>
            <a:pPr algn="just"/>
            <a:r>
              <a:rPr lang="cy-GB" sz="1200" dirty="0"/>
              <a:t>Mae gan Epstein 6 maes o ymwneud sef:</a:t>
            </a:r>
          </a:p>
          <a:p>
            <a:pPr marL="171450" indent="-171450" algn="just">
              <a:buFont typeface="Arial" panose="020B0604020202020204" pitchFamily="34" charset="0"/>
              <a:buChar char="•"/>
            </a:pPr>
            <a:r>
              <a:rPr lang="cy-GB" sz="1200" dirty="0"/>
              <a:t>Rhiant</a:t>
            </a:r>
          </a:p>
          <a:p>
            <a:pPr marL="171450" indent="-171450" algn="just">
              <a:buFont typeface="Arial" panose="020B0604020202020204" pitchFamily="34" charset="0"/>
              <a:buChar char="•"/>
            </a:pPr>
            <a:r>
              <a:rPr lang="cy-GB" sz="1200" dirty="0"/>
              <a:t>Cyfathrebu</a:t>
            </a:r>
          </a:p>
          <a:p>
            <a:pPr marL="171450" indent="-171450" algn="just">
              <a:buFont typeface="Arial" panose="020B0604020202020204" pitchFamily="34" charset="0"/>
              <a:buChar char="•"/>
            </a:pPr>
            <a:r>
              <a:rPr lang="cy-GB" sz="1200" dirty="0"/>
              <a:t>Gwirfoddoli</a:t>
            </a:r>
          </a:p>
          <a:p>
            <a:pPr marL="171450" indent="-171450" algn="just">
              <a:buFont typeface="Arial" panose="020B0604020202020204" pitchFamily="34" charset="0"/>
              <a:buChar char="•"/>
            </a:pPr>
            <a:r>
              <a:rPr lang="cy-GB" sz="1200" dirty="0"/>
              <a:t>Dysgu cartref</a:t>
            </a:r>
          </a:p>
          <a:p>
            <a:pPr marL="171450" indent="-171450" algn="just">
              <a:buFont typeface="Arial" panose="020B0604020202020204" pitchFamily="34" charset="0"/>
              <a:buChar char="•"/>
            </a:pPr>
            <a:r>
              <a:rPr lang="cy-GB" sz="1200" dirty="0"/>
              <a:t>Gwneud dewisiadau</a:t>
            </a:r>
          </a:p>
          <a:p>
            <a:pPr marL="171450" indent="-171450" algn="just">
              <a:buFont typeface="Arial" panose="020B0604020202020204" pitchFamily="34" charset="0"/>
              <a:buChar char="•"/>
            </a:pPr>
            <a:r>
              <a:rPr lang="cy-GB" sz="1200" dirty="0"/>
              <a:t>Gweithio gyda’r gymuned</a:t>
            </a:r>
          </a:p>
          <a:p>
            <a:pPr algn="just"/>
            <a:r>
              <a:rPr lang="cy-GB" sz="1200" dirty="0"/>
              <a:t>Mae’r maes gweithio gyda’r gymuned yn sôn am adnabod cryfderau’r gymuned a phlethu nhw gydag addysg y disgyblion. Hefyd mae’n sôn am roi nol i’r gymuned (San Diego State University). Gall ysgolion fel Lôn Las cyflawni hyn trwy wneud gweithgareddau fel dysgu Cymraeg i’r hen bobl, mynd allan i ailgylchu neu sioe gerdd i’r gymuned. O ganlyniad, bydd yr ysgol yn mabwysiadu ymgyrchoedd o’r gymuned ac wedyn yn rhoi rhywbeth yn ôl i'r gymuned hefyd.</a:t>
            </a:r>
            <a:endParaRPr lang="cy-GB" sz="1200" b="1" u="sng" dirty="0"/>
          </a:p>
          <a:p>
            <a:pPr algn="just"/>
            <a:endParaRPr lang="cy-GB" sz="1200" b="1" u="sng" dirty="0"/>
          </a:p>
        </p:txBody>
      </p:sp>
      <p:sp>
        <p:nvSpPr>
          <p:cNvPr id="27" name="Rectangle: Rounded Corners 26">
            <a:extLst>
              <a:ext uri="{FF2B5EF4-FFF2-40B4-BE49-F238E27FC236}">
                <a16:creationId xmlns:a16="http://schemas.microsoft.com/office/drawing/2014/main" id="{8879C90C-4A66-4296-9622-8B3A5ACDC222}"/>
              </a:ext>
            </a:extLst>
          </p:cNvPr>
          <p:cNvSpPr/>
          <p:nvPr/>
        </p:nvSpPr>
        <p:spPr>
          <a:xfrm>
            <a:off x="9743125" y="1475404"/>
            <a:ext cx="2920688" cy="3825034"/>
          </a:xfrm>
          <a:prstGeom prst="round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8C68AEA7-6DF4-4654-BDBB-349BC8EB1E8A}"/>
              </a:ext>
            </a:extLst>
          </p:cNvPr>
          <p:cNvSpPr txBox="1"/>
          <p:nvPr/>
        </p:nvSpPr>
        <p:spPr>
          <a:xfrm>
            <a:off x="9889757" y="6717285"/>
            <a:ext cx="2726277" cy="3046988"/>
          </a:xfrm>
          <a:prstGeom prst="rect">
            <a:avLst/>
          </a:prstGeom>
          <a:noFill/>
        </p:spPr>
        <p:txBody>
          <a:bodyPr wrap="square" rtlCol="0">
            <a:spAutoFit/>
          </a:bodyPr>
          <a:lstStyle/>
          <a:p>
            <a:pPr algn="just"/>
            <a:r>
              <a:rPr lang="cy-GB" sz="1200" b="1" u="sng" dirty="0"/>
              <a:t>Damcaniaeth Bandura</a:t>
            </a:r>
          </a:p>
          <a:p>
            <a:pPr algn="just"/>
            <a:r>
              <a:rPr lang="cy-GB" sz="1200" dirty="0"/>
              <a:t>Dywed damcaniaeth Bandura wrth drwy arsylwi gweithredoedd eraill yn cynnwys rhieni a chymdogion, mae plant yn datblygu sgiliau newydd (Mcleod.S, 2016). Wrth weithio’n agos gyda rhieni a’r gymuned ehangach mae’r gallu gan y plant i ddatblygu amrywiaeth o sgiliau a dealltwriaeth wahanol trwy ymgymryd â’r cyfleoedd unigryw mae’r gymuned yn darparu. Er enghraifft os oes pwll glo yn y gymuned, mae’r plant yn gallu dysgu am hanes yr ardal ac am y glowyr i gynyddu ei dealltwriaeth am hanes ei ardal leol. </a:t>
            </a:r>
          </a:p>
          <a:p>
            <a:pPr algn="just"/>
            <a:endParaRPr lang="cy-GB" sz="1200" b="1" u="sng" dirty="0"/>
          </a:p>
        </p:txBody>
      </p:sp>
      <p:sp>
        <p:nvSpPr>
          <p:cNvPr id="29" name="Rectangle: Rounded Corners 28">
            <a:extLst>
              <a:ext uri="{FF2B5EF4-FFF2-40B4-BE49-F238E27FC236}">
                <a16:creationId xmlns:a16="http://schemas.microsoft.com/office/drawing/2014/main" id="{2A1589F6-B45A-4F13-B47D-1B127B3F05BB}"/>
              </a:ext>
            </a:extLst>
          </p:cNvPr>
          <p:cNvSpPr/>
          <p:nvPr/>
        </p:nvSpPr>
        <p:spPr>
          <a:xfrm>
            <a:off x="9773434" y="6717285"/>
            <a:ext cx="2920688" cy="2845092"/>
          </a:xfrm>
          <a:prstGeom prst="round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4F99830C-9E94-429C-AB46-2515BE4469E9}"/>
              </a:ext>
            </a:extLst>
          </p:cNvPr>
          <p:cNvPicPr>
            <a:picLocks noChangeAspect="1"/>
          </p:cNvPicPr>
          <p:nvPr/>
        </p:nvPicPr>
        <p:blipFill>
          <a:blip r:embed="rId4"/>
          <a:stretch>
            <a:fillRect/>
          </a:stretch>
        </p:blipFill>
        <p:spPr>
          <a:xfrm>
            <a:off x="10132808" y="5410313"/>
            <a:ext cx="2280485" cy="1173989"/>
          </a:xfrm>
          <a:prstGeom prst="rect">
            <a:avLst/>
          </a:prstGeom>
        </p:spPr>
      </p:pic>
      <p:sp>
        <p:nvSpPr>
          <p:cNvPr id="30" name="Rectangle: Rounded Corners 29">
            <a:extLst>
              <a:ext uri="{FF2B5EF4-FFF2-40B4-BE49-F238E27FC236}">
                <a16:creationId xmlns:a16="http://schemas.microsoft.com/office/drawing/2014/main" id="{80AF10E1-0A65-4398-836E-3E4BA0C6702E}"/>
              </a:ext>
            </a:extLst>
          </p:cNvPr>
          <p:cNvSpPr/>
          <p:nvPr/>
        </p:nvSpPr>
        <p:spPr>
          <a:xfrm>
            <a:off x="9837328" y="5362898"/>
            <a:ext cx="2826485" cy="1264581"/>
          </a:xfrm>
          <a:prstGeom prst="round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FB7A2FE4-E640-4F86-A316-78D7B7D7396D}"/>
              </a:ext>
            </a:extLst>
          </p:cNvPr>
          <p:cNvSpPr txBox="1"/>
          <p:nvPr/>
        </p:nvSpPr>
        <p:spPr>
          <a:xfrm rot="16200000">
            <a:off x="9492272" y="5743035"/>
            <a:ext cx="1005197" cy="315084"/>
          </a:xfrm>
          <a:prstGeom prst="rect">
            <a:avLst/>
          </a:prstGeom>
          <a:noFill/>
        </p:spPr>
        <p:txBody>
          <a:bodyPr wrap="square" rtlCol="0">
            <a:spAutoFit/>
          </a:bodyPr>
          <a:lstStyle/>
          <a:p>
            <a:pPr algn="just"/>
            <a:r>
              <a:rPr lang="cy-GB" sz="1400" dirty="0"/>
              <a:t>(Ffigur 3) </a:t>
            </a:r>
          </a:p>
        </p:txBody>
      </p:sp>
    </p:spTree>
    <p:extLst>
      <p:ext uri="{BB962C8B-B14F-4D97-AF65-F5344CB8AC3E}">
        <p14:creationId xmlns:p14="http://schemas.microsoft.com/office/powerpoint/2010/main" val="3194871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3401">
              <a:schemeClr val="bg1"/>
            </a:gs>
            <a:gs pos="32000">
              <a:schemeClr val="accent4">
                <a:lumMod val="20000"/>
                <a:lumOff val="80000"/>
              </a:schemeClr>
            </a:gs>
            <a:gs pos="64000">
              <a:schemeClr val="accent4">
                <a:lumMod val="60000"/>
                <a:lumOff val="40000"/>
              </a:schemeClr>
            </a:gs>
            <a:gs pos="81000">
              <a:srgbClr val="EF7903"/>
            </a:gs>
            <a:gs pos="100000">
              <a:srgbClr val="FF0000"/>
            </a:gs>
          </a:gsLst>
          <a:path path="circle">
            <a:fillToRect t="100000" r="100000"/>
          </a:path>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D76458F-E2AA-4EEA-A769-2CC333778C0B}"/>
              </a:ext>
            </a:extLst>
          </p:cNvPr>
          <p:cNvSpPr txBox="1"/>
          <p:nvPr/>
        </p:nvSpPr>
        <p:spPr>
          <a:xfrm>
            <a:off x="-1922745" y="-12526"/>
            <a:ext cx="6400800" cy="584775"/>
          </a:xfrm>
          <a:prstGeom prst="rect">
            <a:avLst/>
          </a:prstGeom>
          <a:noFill/>
        </p:spPr>
        <p:txBody>
          <a:bodyPr wrap="square">
            <a:spAutoFit/>
          </a:bodyPr>
          <a:lstStyle/>
          <a:p>
            <a:pPr algn="ctr"/>
            <a:r>
              <a:rPr lang="en-US" sz="3200" b="1" dirty="0" err="1">
                <a:ln w="6600">
                  <a:solidFill>
                    <a:schemeClr val="tx1"/>
                  </a:solidFill>
                  <a:prstDash val="solid"/>
                </a:ln>
                <a:solidFill>
                  <a:schemeClr val="accent4">
                    <a:lumMod val="20000"/>
                    <a:lumOff val="80000"/>
                  </a:schemeClr>
                </a:solidFill>
                <a:effectLst>
                  <a:outerShdw dist="38100" dir="2700000" algn="tl" rotWithShape="0">
                    <a:schemeClr val="accent2"/>
                  </a:outerShdw>
                </a:effectLst>
              </a:rPr>
              <a:t>Llyfryddiaeth</a:t>
            </a:r>
            <a:endParaRPr lang="en-US" sz="3200" b="1" cap="none" spc="0" dirty="0">
              <a:ln w="6600">
                <a:solidFill>
                  <a:schemeClr val="tx1"/>
                </a:solidFill>
                <a:prstDash val="solid"/>
              </a:ln>
              <a:solidFill>
                <a:schemeClr val="accent4">
                  <a:lumMod val="20000"/>
                  <a:lumOff val="80000"/>
                </a:schemeClr>
              </a:solidFill>
              <a:effectLst>
                <a:outerShdw dist="38100" dir="2700000" algn="tl" rotWithShape="0">
                  <a:schemeClr val="accent2"/>
                </a:outerShdw>
              </a:effectLst>
            </a:endParaRPr>
          </a:p>
        </p:txBody>
      </p:sp>
      <p:sp>
        <p:nvSpPr>
          <p:cNvPr id="2" name="TextBox 1">
            <a:extLst>
              <a:ext uri="{FF2B5EF4-FFF2-40B4-BE49-F238E27FC236}">
                <a16:creationId xmlns:a16="http://schemas.microsoft.com/office/drawing/2014/main" id="{757BB678-6690-41B3-A28E-A7D52F4E92BF}"/>
              </a:ext>
            </a:extLst>
          </p:cNvPr>
          <p:cNvSpPr txBox="1"/>
          <p:nvPr/>
        </p:nvSpPr>
        <p:spPr>
          <a:xfrm>
            <a:off x="162839" y="572249"/>
            <a:ext cx="11974882" cy="10433625"/>
          </a:xfrm>
          <a:prstGeom prst="rect">
            <a:avLst/>
          </a:prstGeom>
          <a:noFill/>
        </p:spPr>
        <p:txBody>
          <a:bodyPr wrap="square" rtlCol="0">
            <a:spAutoFit/>
          </a:bodyPr>
          <a:lstStyle/>
          <a:p>
            <a:r>
              <a:rPr lang="en-GB" sz="1600" dirty="0"/>
              <a:t>YGG Lon las. </a:t>
            </a:r>
            <a:r>
              <a:rPr lang="en-GB" sz="1600" dirty="0" err="1"/>
              <a:t>Amdanom</a:t>
            </a:r>
            <a:r>
              <a:rPr lang="en-GB" sz="1600" dirty="0"/>
              <a:t> </a:t>
            </a:r>
            <a:r>
              <a:rPr lang="en-GB" sz="1600" dirty="0" err="1"/>
              <a:t>ni</a:t>
            </a:r>
            <a:r>
              <a:rPr lang="en-GB" sz="1600" dirty="0"/>
              <a:t>/About us. [</a:t>
            </a:r>
            <a:r>
              <a:rPr lang="en-GB" sz="1600" dirty="0" err="1"/>
              <a:t>Cyrchu</a:t>
            </a:r>
            <a:r>
              <a:rPr lang="en-GB" sz="1600" dirty="0"/>
              <a:t> </a:t>
            </a:r>
            <a:r>
              <a:rPr lang="en-GB" sz="1600" dirty="0" err="1"/>
              <a:t>ar</a:t>
            </a:r>
            <a:r>
              <a:rPr lang="en-GB" sz="1600" dirty="0"/>
              <a:t> 09/12/21];</a:t>
            </a:r>
          </a:p>
          <a:p>
            <a:r>
              <a:rPr lang="en-GB" sz="1600" dirty="0">
                <a:hlinkClick r:id="rId2"/>
              </a:rPr>
              <a:t>https://www.ygglonlas.co.uk/topic/amdanom-niabout-us</a:t>
            </a:r>
            <a:endParaRPr lang="en-GB" sz="1600" dirty="0"/>
          </a:p>
          <a:p>
            <a:endParaRPr lang="en-GB" sz="1600" dirty="0"/>
          </a:p>
          <a:p>
            <a:r>
              <a:rPr lang="en-GB" sz="1600" dirty="0" err="1"/>
              <a:t>Prosbectws</a:t>
            </a:r>
            <a:r>
              <a:rPr lang="en-GB" sz="1600" dirty="0"/>
              <a:t> Ysgol </a:t>
            </a:r>
            <a:r>
              <a:rPr lang="en-GB" sz="1600" dirty="0" err="1"/>
              <a:t>Gynradd</a:t>
            </a:r>
            <a:r>
              <a:rPr lang="en-GB" sz="1600" dirty="0"/>
              <a:t> </a:t>
            </a:r>
            <a:r>
              <a:rPr lang="en-GB" sz="1600" dirty="0" err="1"/>
              <a:t>Gymraeg</a:t>
            </a:r>
            <a:r>
              <a:rPr lang="en-GB" sz="1600" dirty="0"/>
              <a:t> Lon las. </a:t>
            </a:r>
            <a:r>
              <a:rPr lang="en-GB" sz="1600" dirty="0" err="1"/>
              <a:t>Mehefin</a:t>
            </a:r>
            <a:r>
              <a:rPr lang="en-GB" sz="1600" dirty="0"/>
              <a:t> 2019. Prospectus Inserts welsh 2019.cdf. [</a:t>
            </a:r>
            <a:r>
              <a:rPr lang="en-GB" sz="1600" dirty="0" err="1"/>
              <a:t>Cyrchu</a:t>
            </a:r>
            <a:r>
              <a:rPr lang="en-GB" sz="1600" dirty="0"/>
              <a:t> </a:t>
            </a:r>
            <a:r>
              <a:rPr lang="en-GB" sz="1600" dirty="0" err="1"/>
              <a:t>ar</a:t>
            </a:r>
            <a:r>
              <a:rPr lang="en-GB" sz="1600" dirty="0"/>
              <a:t> 9 </a:t>
            </a:r>
            <a:r>
              <a:rPr lang="en-GB" sz="1600" dirty="0" err="1"/>
              <a:t>Rhagfyr</a:t>
            </a:r>
            <a:r>
              <a:rPr lang="en-GB" sz="1600" dirty="0"/>
              <a:t> 2021];</a:t>
            </a:r>
          </a:p>
          <a:p>
            <a:r>
              <a:rPr lang="en-GB" sz="1600" dirty="0">
                <a:hlinkClick r:id="rId3"/>
              </a:rPr>
              <a:t>https://primarysite-prod-sorted.s3.amazonaws.com/ysgol-gynradd-gymraeg-lon-las/UploadedDocument/d7683ef52b484ba78d7cc0fd245c2005/prospectus-inserts-welsh.pdf</a:t>
            </a:r>
            <a:endParaRPr lang="en-GB" sz="1600" dirty="0"/>
          </a:p>
          <a:p>
            <a:endParaRPr lang="en-GB" sz="1600" dirty="0"/>
          </a:p>
          <a:p>
            <a:r>
              <a:rPr lang="cy-GB" sz="1600" dirty="0">
                <a:effectLst/>
                <a:latin typeface="Calibri" panose="020F0502020204030204" pitchFamily="34" charset="0"/>
                <a:ea typeface="Calibri" panose="020F0502020204030204" pitchFamily="34" charset="0"/>
                <a:cs typeface="Calibri" panose="020F0502020204030204" pitchFamily="34" charset="0"/>
              </a:rPr>
              <a:t>Lôn Las. 6 Hydref 2021. Diwrnod profi datblygiad emosiynol a cymdeithasol. </a:t>
            </a:r>
          </a:p>
          <a:p>
            <a:endParaRPr lang="cy-GB" sz="1600" dirty="0">
              <a:latin typeface="Calibri" panose="020F0502020204030204" pitchFamily="34" charset="0"/>
              <a:ea typeface="Calibri" panose="020F0502020204030204" pitchFamily="34" charset="0"/>
              <a:cs typeface="Calibri" panose="020F0502020204030204" pitchFamily="34" charset="0"/>
            </a:endParaRPr>
          </a:p>
          <a:p>
            <a:r>
              <a:rPr lang="cy-GB" sz="1600" dirty="0">
                <a:effectLst/>
                <a:latin typeface="Calibri" panose="020F0502020204030204" pitchFamily="34" charset="0"/>
                <a:ea typeface="Calibri" panose="020F0502020204030204" pitchFamily="34" charset="0"/>
                <a:cs typeface="Calibri" panose="020F0502020204030204" pitchFamily="34" charset="0"/>
              </a:rPr>
              <a:t>Ffigur 1. Impact Wales. 6 Ebrill 2019. 4 Diben cwricwlwm i Gymru. Twitter. [Cyrchu ar 11 Rhagfyr 2021];</a:t>
            </a:r>
          </a:p>
          <a:p>
            <a:r>
              <a:rPr lang="en-GB" sz="1600" dirty="0">
                <a:effectLst/>
                <a:latin typeface="Calibri" panose="020F0502020204030204" pitchFamily="34" charset="0"/>
                <a:ea typeface="Calibri" panose="020F0502020204030204" pitchFamily="34" charset="0"/>
                <a:cs typeface="Times New Roman" panose="02020603050405020304" pitchFamily="18" charset="0"/>
                <a:hlinkClick r:id="rId4"/>
              </a:rPr>
              <a:t>https://mobile.twitter.com/impactwales/status/1114428259297562626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latin typeface="Calibri" panose="020F0502020204030204" pitchFamily="34" charset="0"/>
              <a:ea typeface="Calibri" panose="020F0502020204030204" pitchFamily="34" charset="0"/>
              <a:cs typeface="Times New Roman" panose="02020603050405020304" pitchFamily="18" charset="0"/>
            </a:endParaRPr>
          </a:p>
          <a:p>
            <a:r>
              <a:rPr lang="cy-GB" sz="1600" dirty="0">
                <a:effectLst/>
                <a:latin typeface="Calibri" panose="020F0502020204030204" pitchFamily="34" charset="0"/>
                <a:ea typeface="Calibri" panose="020F0502020204030204" pitchFamily="34" charset="0"/>
                <a:cs typeface="Calibri" panose="020F0502020204030204" pitchFamily="34" charset="0"/>
              </a:rPr>
              <a:t>Lôn Las. 6 Hydref 2021. Diwrnod profi datblygiad emosiynol a cymdeithasol. </a:t>
            </a:r>
          </a:p>
          <a:p>
            <a:endParaRPr lang="cy-GB" sz="1600" dirty="0">
              <a:latin typeface="Calibri" panose="020F0502020204030204" pitchFamily="34" charset="0"/>
              <a:ea typeface="Calibri" panose="020F0502020204030204" pitchFamily="34" charset="0"/>
              <a:cs typeface="Calibri" panose="020F0502020204030204" pitchFamily="34" charset="0"/>
            </a:endParaRPr>
          </a:p>
          <a:p>
            <a:r>
              <a:rPr lang="cy-GB" sz="1600" dirty="0">
                <a:effectLst/>
                <a:latin typeface="Calibri" panose="020F0502020204030204" pitchFamily="34" charset="0"/>
                <a:ea typeface="Calibri" panose="020F0502020204030204" pitchFamily="34" charset="0"/>
                <a:cs typeface="Calibri" panose="020F0502020204030204" pitchFamily="34" charset="0"/>
              </a:rPr>
              <a:t>Lôn Las. 17 Tachwedd 2021. Diwrnod profi 2 Ysgolion a rhieni/gofalwyr.</a:t>
            </a:r>
          </a:p>
          <a:p>
            <a:endParaRPr lang="cy-GB" sz="1600" dirty="0">
              <a:latin typeface="Calibri" panose="020F0502020204030204" pitchFamily="34" charset="0"/>
              <a:ea typeface="Calibri" panose="020F0502020204030204" pitchFamily="34" charset="0"/>
              <a:cs typeface="Calibri" panose="020F0502020204030204" pitchFamily="34" charset="0"/>
            </a:endParaRPr>
          </a:p>
          <a:p>
            <a:r>
              <a:rPr lang="cy-GB" sz="1600" dirty="0">
                <a:effectLst/>
                <a:latin typeface="Calibri" panose="020F0502020204030204" pitchFamily="34" charset="0"/>
                <a:ea typeface="Calibri" panose="020F0502020204030204" pitchFamily="34" charset="0"/>
                <a:cs typeface="Calibri" panose="020F0502020204030204" pitchFamily="34" charset="0"/>
              </a:rPr>
              <a:t>Guy-Evans O. 9 Tachwedd 2020. Bronfenbrenner’s Ecological Systems Theory. simplypsychology. [Cyrchu ar 11 Rhagfyr 2021];</a:t>
            </a:r>
            <a:r>
              <a:rPr lang="cy-GB" sz="16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a:t>
            </a:r>
            <a:r>
              <a:rPr lang="cy-GB" sz="16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https://www.simplypsychology.org/Bronfenbrenner.html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cy-GB" sz="1600" dirty="0">
              <a:effectLst/>
              <a:latin typeface="Calibri" panose="020F0502020204030204" pitchFamily="34" charset="0"/>
              <a:ea typeface="Calibri" panose="020F0502020204030204" pitchFamily="34" charset="0"/>
              <a:cs typeface="Calibri" panose="020F0502020204030204" pitchFamily="34" charset="0"/>
            </a:endParaRPr>
          </a:p>
          <a:p>
            <a:r>
              <a:rPr lang="cy-GB" sz="1600" dirty="0">
                <a:effectLst/>
                <a:latin typeface="Calibri" panose="020F0502020204030204" pitchFamily="34" charset="0"/>
                <a:ea typeface="Calibri" panose="020F0502020204030204" pitchFamily="34" charset="0"/>
                <a:cs typeface="Calibri" panose="020F0502020204030204" pitchFamily="34" charset="0"/>
              </a:rPr>
              <a:t>Ffigur 2. Bronfenbrenner’s Ecological Systems Theory. (simplypsychology, 2020). [Cyrchu ar 11 Rhagfyr 2021]; </a:t>
            </a:r>
            <a:r>
              <a:rPr lang="cy-GB" sz="16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https://www.simplypsychology.org/Bronfenbrenner.html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cy-GB" sz="1600" dirty="0">
              <a:effectLst/>
              <a:latin typeface="Calibri" panose="020F0502020204030204" pitchFamily="34" charset="0"/>
              <a:ea typeface="Calibri" panose="020F0502020204030204" pitchFamily="34" charset="0"/>
              <a:cs typeface="Calibri" panose="020F0502020204030204" pitchFamily="34" charset="0"/>
            </a:endParaRPr>
          </a:p>
          <a:p>
            <a:r>
              <a:rPr lang="cy-GB" sz="1600" dirty="0">
                <a:latin typeface="Calibri" panose="020F0502020204030204" pitchFamily="34" charset="0"/>
                <a:ea typeface="Calibri" panose="020F0502020204030204" pitchFamily="34" charset="0"/>
                <a:cs typeface="Calibri" panose="020F0502020204030204" pitchFamily="34" charset="0"/>
              </a:rPr>
              <a:t>Cherry K. 19 Mawrth 2021. The 5 Levels Of Maslow’s Hierarchy Of Needs. Verywell Mind. [Cyrchu ar 11 Rhagfyr 2021];</a:t>
            </a:r>
            <a:endParaRPr lang="cy-GB" sz="1600" dirty="0">
              <a:effectLst/>
              <a:latin typeface="Calibri" panose="020F0502020204030204" pitchFamily="34" charset="0"/>
              <a:ea typeface="Calibri" panose="020F0502020204030204" pitchFamily="34" charset="0"/>
              <a:cs typeface="Calibri" panose="020F0502020204030204" pitchFamily="34" charset="0"/>
            </a:endParaRPr>
          </a:p>
          <a:p>
            <a:r>
              <a:rPr lang="cy-GB" sz="1600" dirty="0">
                <a:latin typeface="Calibri" panose="020F0502020204030204" pitchFamily="34" charset="0"/>
                <a:ea typeface="Calibri" panose="020F0502020204030204" pitchFamily="34" charset="0"/>
                <a:cs typeface="Calibri" panose="020F0502020204030204" pitchFamily="34" charset="0"/>
                <a:hlinkClick r:id="rId6"/>
              </a:rPr>
              <a:t>https://www.verywellmind.com/what-is-maslows-hierarchy-of-needs-4136760</a:t>
            </a:r>
            <a:endParaRPr lang="cy-GB" sz="1600" dirty="0">
              <a:latin typeface="Calibri" panose="020F0502020204030204" pitchFamily="34" charset="0"/>
              <a:ea typeface="Calibri" panose="020F0502020204030204" pitchFamily="34" charset="0"/>
              <a:cs typeface="Calibri" panose="020F0502020204030204" pitchFamily="34" charset="0"/>
            </a:endParaRPr>
          </a:p>
          <a:p>
            <a:endParaRPr lang="cy-GB" sz="1600" dirty="0">
              <a:latin typeface="Calibri" panose="020F0502020204030204" pitchFamily="34" charset="0"/>
              <a:ea typeface="Calibri" panose="020F0502020204030204" pitchFamily="34" charset="0"/>
              <a:cs typeface="Calibri" panose="020F0502020204030204" pitchFamily="34" charset="0"/>
            </a:endParaRPr>
          </a:p>
          <a:p>
            <a:r>
              <a:rPr lang="cy-GB" sz="1600" dirty="0">
                <a:latin typeface="Calibri" panose="020F0502020204030204" pitchFamily="34" charset="0"/>
                <a:ea typeface="Calibri" panose="020F0502020204030204" pitchFamily="34" charset="0"/>
                <a:cs typeface="Calibri" panose="020F0502020204030204" pitchFamily="34" charset="0"/>
              </a:rPr>
              <a:t>San Diego State University. Parent Involvement. [Cyrchu ar 11 Rhagfyr 2021];</a:t>
            </a:r>
          </a:p>
          <a:p>
            <a:r>
              <a:rPr lang="cy-GB" sz="1600" dirty="0">
                <a:latin typeface="Calibri" panose="020F0502020204030204" pitchFamily="34" charset="0"/>
                <a:ea typeface="Calibri" panose="020F0502020204030204" pitchFamily="34" charset="0"/>
                <a:cs typeface="Calibri" panose="020F0502020204030204" pitchFamily="34" charset="0"/>
                <a:hlinkClick r:id="rId7"/>
              </a:rPr>
              <a:t>https://newscenter.sdsu.edu/education/parent/involve.aspx</a:t>
            </a:r>
            <a:endParaRPr lang="cy-GB" sz="1600" dirty="0">
              <a:latin typeface="Calibri" panose="020F0502020204030204" pitchFamily="34" charset="0"/>
              <a:ea typeface="Calibri" panose="020F0502020204030204" pitchFamily="34" charset="0"/>
              <a:cs typeface="Calibri" panose="020F0502020204030204" pitchFamily="34" charset="0"/>
            </a:endParaRPr>
          </a:p>
          <a:p>
            <a:endParaRPr lang="cy-GB" sz="1600" dirty="0">
              <a:latin typeface="Calibri" panose="020F0502020204030204" pitchFamily="34" charset="0"/>
              <a:ea typeface="Calibri" panose="020F0502020204030204" pitchFamily="34" charset="0"/>
              <a:cs typeface="Calibri" panose="020F0502020204030204" pitchFamily="34" charset="0"/>
            </a:endParaRPr>
          </a:p>
          <a:p>
            <a:r>
              <a:rPr lang="cy-GB" sz="1600" dirty="0">
                <a:latin typeface="Calibri" panose="020F0502020204030204" pitchFamily="34" charset="0"/>
                <a:ea typeface="Calibri" panose="020F0502020204030204" pitchFamily="34" charset="0"/>
                <a:cs typeface="Calibri" panose="020F0502020204030204" pitchFamily="34" charset="0"/>
              </a:rPr>
              <a:t>McLeod S. 2016. Albert Bandura’s Social Learning Theory. simplypsychology. [Cyrchu ar 13 Rhagfyr 2021];</a:t>
            </a:r>
          </a:p>
          <a:p>
            <a:r>
              <a:rPr lang="cy-GB" sz="1600" dirty="0">
                <a:latin typeface="Calibri" panose="020F0502020204030204" pitchFamily="34" charset="0"/>
                <a:ea typeface="Calibri" panose="020F0502020204030204" pitchFamily="34" charset="0"/>
                <a:cs typeface="Calibri" panose="020F0502020204030204" pitchFamily="34" charset="0"/>
                <a:hlinkClick r:id="rId8"/>
              </a:rPr>
              <a:t>https://www.simplypsychology.org/bandura.html</a:t>
            </a:r>
            <a:endParaRPr lang="cy-GB" sz="1600" dirty="0">
              <a:latin typeface="Calibri" panose="020F0502020204030204" pitchFamily="34" charset="0"/>
              <a:ea typeface="Calibri" panose="020F0502020204030204" pitchFamily="34" charset="0"/>
              <a:cs typeface="Calibri" panose="020F0502020204030204" pitchFamily="34" charset="0"/>
            </a:endParaRPr>
          </a:p>
          <a:p>
            <a:endParaRPr lang="cy-GB" sz="1600" dirty="0">
              <a:latin typeface="Calibri" panose="020F0502020204030204" pitchFamily="34" charset="0"/>
              <a:ea typeface="Calibri" panose="020F0502020204030204" pitchFamily="34" charset="0"/>
              <a:cs typeface="Calibri" panose="020F0502020204030204" pitchFamily="34" charset="0"/>
            </a:endParaRPr>
          </a:p>
          <a:p>
            <a:r>
              <a:rPr lang="cy-GB" sz="1600" dirty="0">
                <a:latin typeface="Calibri" panose="020F0502020204030204" pitchFamily="34" charset="0"/>
                <a:ea typeface="Calibri" panose="020F0502020204030204" pitchFamily="34" charset="0"/>
                <a:cs typeface="Calibri" panose="020F0502020204030204" pitchFamily="34" charset="0"/>
              </a:rPr>
              <a:t>Ffigur 3. Kurt S. 6 Ionawr 2020. Albert Bandura’s “Social learning theory” and it’s impact on teachers and learning. Educational Technology. [Cyrchu ar 12 Rhagfyr 2021];</a:t>
            </a:r>
          </a:p>
          <a:p>
            <a:r>
              <a:rPr lang="cy-GB" dirty="0">
                <a:latin typeface="Calibri" panose="020F0502020204030204" pitchFamily="34" charset="0"/>
                <a:ea typeface="Calibri" panose="020F0502020204030204" pitchFamily="34" charset="0"/>
                <a:cs typeface="Calibri" panose="020F0502020204030204" pitchFamily="34" charset="0"/>
                <a:hlinkClick r:id="rId9"/>
              </a:rPr>
              <a:t>https://educationaltechnology.net/social-learning-theory-albert-bandura/</a:t>
            </a:r>
            <a:endParaRPr lang="cy-GB" dirty="0">
              <a:latin typeface="Calibri" panose="020F0502020204030204" pitchFamily="34" charset="0"/>
              <a:ea typeface="Calibri" panose="020F0502020204030204" pitchFamily="34" charset="0"/>
              <a:cs typeface="Calibri" panose="020F0502020204030204" pitchFamily="34" charset="0"/>
            </a:endParaRPr>
          </a:p>
          <a:p>
            <a:endParaRPr lang="cy-GB" dirty="0">
              <a:latin typeface="Calibri" panose="020F0502020204030204" pitchFamily="34" charset="0"/>
              <a:ea typeface="Calibri" panose="020F0502020204030204" pitchFamily="34" charset="0"/>
              <a:cs typeface="Calibri" panose="020F0502020204030204" pitchFamily="34" charset="0"/>
            </a:endParaRPr>
          </a:p>
          <a:p>
            <a:endParaRPr lang="cy-GB" dirty="0">
              <a:latin typeface="Calibri" panose="020F0502020204030204" pitchFamily="34" charset="0"/>
              <a:ea typeface="Calibri" panose="020F0502020204030204" pitchFamily="34" charset="0"/>
              <a:cs typeface="Calibri" panose="020F0502020204030204" pitchFamily="34" charset="0"/>
            </a:endParaRPr>
          </a:p>
          <a:p>
            <a:endParaRPr lang="cy-GB" dirty="0">
              <a:latin typeface="Calibri" panose="020F0502020204030204" pitchFamily="34" charset="0"/>
              <a:ea typeface="Calibri" panose="020F0502020204030204" pitchFamily="34" charset="0"/>
              <a:cs typeface="Calibri" panose="020F0502020204030204" pitchFamily="34" charset="0"/>
            </a:endParaRPr>
          </a:p>
          <a:p>
            <a:endParaRPr lang="cy-GB" dirty="0">
              <a:latin typeface="Calibri" panose="020F0502020204030204" pitchFamily="34" charset="0"/>
              <a:ea typeface="Calibri" panose="020F0502020204030204" pitchFamily="34" charset="0"/>
              <a:cs typeface="Calibri" panose="020F0502020204030204" pitchFamily="34"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23883407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678</TotalTime>
  <Words>1353</Words>
  <Application>Microsoft Office PowerPoint</Application>
  <PresentationFormat>A3 Paper (297x420 mm)</PresentationFormat>
  <Paragraphs>71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Aeryn Jay Pywell (2103932)</dc:creator>
  <cp:lastModifiedBy>Aeryn Jay Pywell (2103932)</cp:lastModifiedBy>
  <cp:revision>44</cp:revision>
  <dcterms:created xsi:type="dcterms:W3CDTF">2021-12-09T11:51:22Z</dcterms:created>
  <dcterms:modified xsi:type="dcterms:W3CDTF">2021-12-14T12:31:28Z</dcterms:modified>
</cp:coreProperties>
</file>