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4.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4"/>
  </p:notesMasterIdLst>
  <p:sldIdLst>
    <p:sldId id="272" r:id="rId19"/>
    <p:sldId id="619" r:id="rId20"/>
    <p:sldId id="625" r:id="rId21"/>
    <p:sldId id="618" r:id="rId22"/>
    <p:sldId id="402" r:id="rId23"/>
    <p:sldId id="262" r:id="rId24"/>
    <p:sldId id="415" r:id="rId25"/>
    <p:sldId id="263" r:id="rId26"/>
    <p:sldId id="268" r:id="rId27"/>
    <p:sldId id="404" r:id="rId28"/>
    <p:sldId id="414" r:id="rId29"/>
    <p:sldId id="429" r:id="rId30"/>
    <p:sldId id="411" r:id="rId31"/>
    <p:sldId id="413" r:id="rId32"/>
    <p:sldId id="271" r:id="rId33"/>
    <p:sldId id="623" r:id="rId34"/>
    <p:sldId id="624" r:id="rId35"/>
    <p:sldId id="410" r:id="rId36"/>
    <p:sldId id="428" r:id="rId37"/>
    <p:sldId id="416" r:id="rId38"/>
    <p:sldId id="424" r:id="rId39"/>
    <p:sldId id="409" r:id="rId40"/>
    <p:sldId id="426" r:id="rId41"/>
    <p:sldId id="622" r:id="rId42"/>
    <p:sldId id="436" r:id="rId43"/>
    <p:sldId id="620" r:id="rId44"/>
    <p:sldId id="433" r:id="rId45"/>
    <p:sldId id="430" r:id="rId46"/>
    <p:sldId id="432" r:id="rId47"/>
    <p:sldId id="621" r:id="rId48"/>
    <p:sldId id="617" r:id="rId49"/>
    <p:sldId id="419" r:id="rId50"/>
    <p:sldId id="626" r:id="rId51"/>
    <p:sldId id="334" r:id="rId52"/>
    <p:sldId id="1462" r:id="rId5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533" autoAdjust="0"/>
    <p:restoredTop sz="95118" autoAdjust="0"/>
  </p:normalViewPr>
  <p:slideViewPr>
    <p:cSldViewPr snapToGrid="0" snapToObjects="1">
      <p:cViewPr varScale="1">
        <p:scale>
          <a:sx n="85" d="100"/>
          <a:sy n="85" d="100"/>
        </p:scale>
        <p:origin x="762"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EB85637F-B5C1-E144-9E30-7EBBB13DA6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5785ACA1-4466-404D-9221-F966545264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7" name="Slide Number Placeholder 3">
            <a:extLst>
              <a:ext uri="{FF2B5EF4-FFF2-40B4-BE49-F238E27FC236}">
                <a16:creationId xmlns:a16="http://schemas.microsoft.com/office/drawing/2014/main" id="{D9DDA3B5-9A9B-E34B-A03F-2AEE6A0372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FAA011-53AF-F243-87AF-241CF23E17B6}" type="slidenum">
              <a:rPr lang="en-US" altLang="en-US" smtClean="0"/>
              <a:pPr/>
              <a:t>3</a:t>
            </a:fld>
            <a:endParaRPr lang="en-US" altLang="en-US"/>
          </a:p>
        </p:txBody>
      </p:sp>
    </p:spTree>
    <p:extLst>
      <p:ext uri="{BB962C8B-B14F-4D97-AF65-F5344CB8AC3E}">
        <p14:creationId xmlns:p14="http://schemas.microsoft.com/office/powerpoint/2010/main" val="1389700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of GDPR is to legitimate interests as a lawful basis for processing is essentially the same as the equivalent Schedule 2 condition in the 1998 Act, with some changes in detail. You can now consider the legitimate interests of any third party, including wider benefits to society. And when weighing against the individual’s interests, the focus is wider than the emphasis on ‘unwarranted prejudice’ to the individual in the 1998 Act. For example, unexpected processing is likely to affect whether the individual’s interests override your legitimate interests, even without specific harm. </a:t>
            </a:r>
          </a:p>
          <a:p>
            <a:endParaRPr lang="en-US" dirty="0"/>
          </a:p>
          <a:p>
            <a:r>
              <a:rPr lang="en-US" dirty="0"/>
              <a:t>The GDPR is clearer that you must give particular weight to protecting children’s data. Public authorities are more limited in their ability to rely on legitimate interests, and should consider the ‘public task’ basis instead for any processing they do to perform their tasks as a public authority. Legitimate interests may still be available for other legitimate processing outside of those tasks. The biggest change is that you need to document your decisions on legitimate interests so that you can demonstrate compliance under the new GDPR accountability principle. You must also include more information in your privacy information. </a:t>
            </a:r>
          </a:p>
          <a:p>
            <a:endParaRPr lang="en-US" dirty="0"/>
          </a:p>
          <a:p>
            <a:r>
              <a:rPr lang="en-US" dirty="0"/>
              <a:t>It is confident that the individual’s interests do not override those legitimate interests. ☐  only use individuals’ data in ways they would reasonably expect, unless we have a very good reason. ☐ We are not using people’s data in ways they would find intrusive or which could cause them harm, unless we have a very good reason. ☐ If we process children’s data, we take extra care to make sure we protect their interests. ☐Consider safeguards to reduce the impact where possible. ☐Consider whether we can offer an opt out. ☐ Include information about our legitimate interests in our privacy information. 22 March 2018 - 1.0.97. In the run up, you need to review your existing processing to identify your lawful basis and document where you rely on legitimate interests, update your privacy information, and communicate it to individuals.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718842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210043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127871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349451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89319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of WSJ, Economist, Mintel reports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4033766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810005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spokes person from a group to present findings 20 Minutes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1464853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983336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Focusing on the last three elements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3677574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action plan is a set of engagements for the client moving forward post consulting.</a:t>
            </a:r>
          </a:p>
          <a:p>
            <a:endParaRPr lang="en-GB" dirty="0"/>
          </a:p>
          <a:p>
            <a:r>
              <a:rPr lang="en-GB" dirty="0"/>
              <a:t>Here you will list the problems highlighted along with the solution and desired outcomes.</a:t>
            </a:r>
          </a:p>
          <a:p>
            <a:endParaRPr lang="en-GB" dirty="0"/>
          </a:p>
          <a:p>
            <a:r>
              <a:rPr lang="en-GB" dirty="0"/>
              <a:t>Time scales are required to indicate how long a particular action could take. For example training all staff a particular skill set.</a:t>
            </a:r>
          </a:p>
          <a:p>
            <a:endParaRPr lang="en-GB" dirty="0"/>
          </a:p>
          <a:p>
            <a:r>
              <a:rPr lang="en-GB" dirty="0"/>
              <a:t>You can also include financial costs or assumptions to give the client a guide to any prices proposed.</a:t>
            </a:r>
          </a:p>
          <a:p>
            <a:r>
              <a:rPr lang="en-GB" dirty="0"/>
              <a:t>Remember that all financials need to be sourced and clarified on the action plan </a:t>
            </a:r>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59498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received and email from a desperate client in need of your help</a:t>
            </a:r>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856200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Case Study</a:t>
            </a: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Historical town</a:t>
            </a: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w</a:t>
            </a:r>
            <a:r>
              <a:rPr lang="en-US" sz="2800" dirty="0"/>
              <a:t>ho is the hotel demographic</a:t>
            </a:r>
          </a:p>
          <a:p>
            <a:pPr marL="285750" indent="-285750">
              <a:buFontTx/>
              <a:buChar char="-"/>
            </a:pPr>
            <a:r>
              <a:rPr lang="en-US" sz="2800" dirty="0"/>
              <a:t>8 bedroom budget hotel</a:t>
            </a:r>
            <a:endParaRPr lang="en-GB" sz="2800" dirty="0"/>
          </a:p>
          <a:p>
            <a:pPr marL="285750" indent="-285750">
              <a:buFontTx/>
              <a:buChar char="-"/>
            </a:pPr>
            <a:r>
              <a:rPr lang="en-US" sz="2800" dirty="0"/>
              <a:t>Struggling business</a:t>
            </a:r>
          </a:p>
          <a:p>
            <a:pPr marL="285750" indent="-285750">
              <a:buFontTx/>
              <a:buChar char="-"/>
            </a:pPr>
            <a:r>
              <a:rPr lang="en-US" sz="2800" dirty="0"/>
              <a:t>Objective to turn a profit</a:t>
            </a: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7273600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from 5:40 – 20:11</a:t>
            </a:r>
          </a:p>
          <a:p>
            <a:endParaRPr lang="en-GB" dirty="0"/>
          </a:p>
          <a:p>
            <a:r>
              <a:rPr lang="en-GB" dirty="0"/>
              <a:t>15:20- after the reviews</a:t>
            </a:r>
          </a:p>
          <a:p>
            <a:endParaRPr lang="en-GB" dirty="0"/>
          </a:p>
          <a:p>
            <a:r>
              <a:rPr lang="en-GB" dirty="0"/>
              <a:t>19:30 for the recommendations </a:t>
            </a:r>
          </a:p>
          <a:p>
            <a:endParaRPr lang="en-GB" dirty="0"/>
          </a:p>
          <a:p>
            <a:r>
              <a:rPr lang="en-GB" dirty="0"/>
              <a:t>25:00 Meeting the locals</a:t>
            </a:r>
          </a:p>
          <a:p>
            <a:endParaRPr lang="en-GB" dirty="0"/>
          </a:p>
          <a:p>
            <a:r>
              <a:rPr lang="en-GB" dirty="0"/>
              <a:t>27:00 the rooms. 4x rooms turned over</a:t>
            </a: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1321370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spcAft>
                <a:spcPts val="1000"/>
              </a:spcAft>
            </a:pPr>
            <a:r>
              <a:rPr lang="en-US" sz="1000" b="1" dirty="0">
                <a:effectLst/>
                <a:latin typeface="Calibri" panose="020F0502020204030204" pitchFamily="34" charset="0"/>
                <a:ea typeface="Times New Roman" panose="02020603050405020304" pitchFamily="18" charset="0"/>
                <a:cs typeface="Times New Roman" panose="02020603050405020304" pitchFamily="18" charset="0"/>
              </a:rPr>
              <a:t>Key Questions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What data might you collect?</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pPr>
            <a:r>
              <a:rPr lang="en-US" sz="1200" b="1" cap="all" spc="75" dirty="0">
                <a:solidFill>
                  <a:srgbClr val="000000"/>
                </a:solidFill>
                <a:effectLst/>
                <a:latin typeface="Calibri" panose="020F0502020204030204" pitchFamily="34" charset="0"/>
                <a:cs typeface="Times New Roman" panose="02020603050405020304" pitchFamily="18" charset="0"/>
              </a:rPr>
              <a:t>what analysis would you undertake as a consultant?</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Tests the process  		Market research (survey locals </a:t>
            </a:r>
            <a:r>
              <a:rPr lang="en-US" sz="1200" dirty="0" err="1">
                <a:effectLst/>
                <a:latin typeface="Calibri" panose="020F0502020204030204" pitchFamily="34" charset="0"/>
                <a:ea typeface="Times New Roman" panose="02020603050405020304" pitchFamily="18" charset="0"/>
                <a:cs typeface="Times New Roman" panose="02020603050405020304" pitchFamily="18" charset="0"/>
              </a:rPr>
              <a:t>etc</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Staff evaluation: defining roles      	Market Analysis (product, price, spend)</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Branding</a:t>
            </a:r>
            <a:r>
              <a:rPr lang="en-US" sz="1200" b="1"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In-store Marketing: How does customer feel?</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Inventory analysis (dead stock) 	Back office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Interpersonal issues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pPr>
            <a:r>
              <a:rPr lang="en-US" sz="1200" b="1" cap="all" spc="75" dirty="0">
                <a:solidFill>
                  <a:srgbClr val="000000"/>
                </a:solidFill>
                <a:effectLst/>
                <a:latin typeface="Calibri" panose="020F0502020204030204" pitchFamily="34" charset="0"/>
                <a:cs typeface="Times New Roman" panose="02020603050405020304" pitchFamily="18" charset="0"/>
              </a:rPr>
              <a:t>what recommendations would you make?</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Menu change                          	Added extras: photography etc.  Develop online presence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Benchmarking 		Close the business? </a:t>
            </a: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Free up capital: sell stock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Change product		New branding </a:t>
            </a: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Team building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Allocate roles to strengths 	                        Advertising 		                        Refit and redesign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Develop reciprocal relationships 	Recruit new staff?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15000"/>
              </a:lnSpc>
              <a:spcBef>
                <a:spcPts val="1000"/>
              </a:spcBef>
              <a:spcAft>
                <a:spcPts val="1000"/>
              </a:spcAft>
              <a:buClrTx/>
              <a:buSzTx/>
              <a:buFontTx/>
              <a:buNone/>
              <a:tabLst/>
              <a:defRPr/>
            </a:pPr>
            <a:r>
              <a:rPr lang="en-US" sz="1200" b="1" cap="all" spc="75" dirty="0">
                <a:solidFill>
                  <a:srgbClr val="000000"/>
                </a:solidFill>
                <a:effectLst/>
                <a:latin typeface="Calibri" panose="020F0502020204030204" pitchFamily="34" charset="0"/>
                <a:cs typeface="Times New Roman" panose="02020603050405020304" pitchFamily="18" charset="0"/>
              </a:rPr>
              <a:t>what Analysis does the consultant perform?</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Tests the process  		Market research (survey locals </a:t>
            </a:r>
            <a:r>
              <a:rPr lang="en-US" sz="1000" dirty="0" err="1">
                <a:effectLst/>
                <a:latin typeface="Calibri" panose="020F0502020204030204" pitchFamily="34" charset="0"/>
                <a:ea typeface="Times New Roman" panose="02020603050405020304" pitchFamily="18" charset="0"/>
                <a:cs typeface="Times New Roman" panose="02020603050405020304" pitchFamily="18" charset="0"/>
              </a:rPr>
              <a:t>etc</a:t>
            </a: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Staff evaluation: defining roles      	Market Analysis (product, price, spend)</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Branding</a:t>
            </a:r>
            <a:r>
              <a:rPr lang="en-US" sz="1000" b="1"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In-store Marketing: How does customer feel?</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Inventory analysis (dead stock) 	Back office</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000" dirty="0">
                <a:effectLst/>
                <a:latin typeface="Calibri" panose="020F0502020204030204" pitchFamily="34" charset="0"/>
                <a:ea typeface="Times New Roman" panose="02020603050405020304" pitchFamily="18" charset="0"/>
                <a:cs typeface="Times New Roman" panose="02020603050405020304" pitchFamily="18" charset="0"/>
              </a:rPr>
              <a:t>Interpersonal issues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a:p>
            <a:pPr>
              <a:lnSpc>
                <a:spcPct val="115000"/>
              </a:lnSpc>
              <a:spcBef>
                <a:spcPts val="1000"/>
              </a:spcBef>
            </a:pPr>
            <a:r>
              <a:rPr lang="en-US" sz="1200" b="1" cap="all" spc="75" dirty="0">
                <a:solidFill>
                  <a:srgbClr val="000000"/>
                </a:solidFill>
                <a:effectLst/>
                <a:latin typeface="Calibri" panose="020F0502020204030204" pitchFamily="34" charset="0"/>
                <a:cs typeface="Times New Roman" panose="02020603050405020304" pitchFamily="18" charset="0"/>
              </a:rPr>
              <a:t>What tactics does the consultant use to move the project on?</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Bring in experts – Refit and Branding		Mood board</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Staff meetings: information is shared		Build momentum</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Interviewing for jobs			Relaunch: Renewal of vows</a:t>
            </a:r>
          </a:p>
          <a:p>
            <a:pPr>
              <a:lnSpc>
                <a:spcPct val="115000"/>
              </a:lnSpc>
              <a:spcBef>
                <a:spcPts val="1000"/>
              </a:spcBef>
              <a:spcAft>
                <a:spcPts val="1000"/>
              </a:spcAft>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pPr>
            <a:r>
              <a:rPr lang="en-US" sz="1200" b="1" cap="all" spc="75" dirty="0">
                <a:solidFill>
                  <a:srgbClr val="000000"/>
                </a:solidFill>
                <a:effectLst/>
                <a:latin typeface="Calibri" panose="020F0502020204030204" pitchFamily="34" charset="0"/>
                <a:cs typeface="Times New Roman" panose="02020603050405020304" pitchFamily="18" charset="0"/>
              </a:rPr>
              <a:t>Consultants can offer a number of practical solutions:</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Changes product and services	Training staff: up-selling</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New branding 		Defining roles		Refit and redesign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Advertising (online or local press)	Team building and motivation.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31</a:t>
            </a:fld>
            <a:endParaRPr lang="en-GB"/>
          </a:p>
        </p:txBody>
      </p:sp>
    </p:spTree>
    <p:extLst>
      <p:ext uri="{BB962C8B-B14F-4D97-AF65-F5344CB8AC3E}">
        <p14:creationId xmlns:p14="http://schemas.microsoft.com/office/powerpoint/2010/main" val="14648530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Hold a meeting and get acceptance in writing</a:t>
            </a:r>
          </a:p>
          <a:p>
            <a:endParaRPr lang="en-US" dirty="0"/>
          </a:p>
          <a:p>
            <a:r>
              <a:rPr lang="en-US" dirty="0"/>
              <a:t>Thank them for choosing you for doing consulting </a:t>
            </a:r>
          </a:p>
          <a:p>
            <a:endParaRPr lang="en-US" dirty="0"/>
          </a:p>
          <a:p>
            <a:r>
              <a:rPr lang="en-US" dirty="0"/>
              <a:t>Present findings in a presentation accompanied with a report. They will have a Q&amp;A about your findings.</a:t>
            </a:r>
          </a:p>
          <a:p>
            <a:endParaRPr lang="en-US" dirty="0"/>
          </a:p>
          <a:p>
            <a:r>
              <a:rPr lang="en-US" dirty="0"/>
              <a:t>As a team you will write and archive a performance review of how the team did over the course of the project.</a:t>
            </a:r>
          </a:p>
          <a:p>
            <a:endParaRPr lang="en-US" dirty="0"/>
          </a:p>
          <a:p>
            <a:r>
              <a:rPr lang="en-US" dirty="0"/>
              <a:t>Any problems and issues addressed will be included and solutions will be included</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29629189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1032661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Download and read the module handbook from Moodle now and read it.</a:t>
            </a:r>
          </a:p>
          <a:p>
            <a:endParaRPr lang="en-US" dirty="0"/>
          </a:p>
          <a:p>
            <a:r>
              <a:rPr lang="en-US" dirty="0"/>
              <a:t>Gentle reminder about the assignment</a:t>
            </a:r>
          </a:p>
          <a:p>
            <a:endParaRPr lang="en-US"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594227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019872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516619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image" Target="../media/image9.png"/><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6.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3.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13.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14.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14.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4" Type="http://schemas.openxmlformats.org/officeDocument/2006/relationships/slideLayout" Target="../slideLayouts/slideLayout58.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5"/>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4" r:id="rId12"/>
    <p:sldLayoutId id="214748375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6.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video" Target="https://www.youtube.com/embed/acijNEErf-c?feature=oembed" TargetMode="External"/><Relationship Id="rId4" Type="http://schemas.openxmlformats.org/officeDocument/2006/relationships/image" Target="../media/image27.jpe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3.xml"/><Relationship Id="rId1" Type="http://schemas.openxmlformats.org/officeDocument/2006/relationships/video" Target="https://www.youtube.com/embed/MkntLkg9S3Q?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6.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40.png"/></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video" Target="https://www.youtube.com/embed/uXnNYz_OJ6Y?feature=oembed" TargetMode="External"/><Relationship Id="rId4" Type="http://schemas.openxmlformats.org/officeDocument/2006/relationships/image" Target="../media/image43.jpe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6.png"/><Relationship Id="rId4" Type="http://schemas.openxmlformats.org/officeDocument/2006/relationships/notesSlide" Target="../notesSlides/notesSlide16.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3.png"/><Relationship Id="rId4" Type="http://schemas.openxmlformats.org/officeDocument/2006/relationships/notesSlide" Target="../notesSlides/notesSlide18.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Eight</a:t>
            </a:r>
            <a:endParaRPr lang="en-GB" dirty="0"/>
          </a:p>
        </p:txBody>
      </p:sp>
    </p:spTree>
    <p:extLst>
      <p:ext uri="{BB962C8B-B14F-4D97-AF65-F5344CB8AC3E}">
        <p14:creationId xmlns:p14="http://schemas.microsoft.com/office/powerpoint/2010/main" val="1178723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608100"/>
            <a:ext cx="2823590" cy="3122215"/>
          </a:xfrm>
        </p:spPr>
        <p:txBody>
          <a:bodyPr anchor="t">
            <a:normAutofit fontScale="85000" lnSpcReduction="10000"/>
          </a:bodyPr>
          <a:lstStyle/>
          <a:p>
            <a:pPr marL="0" indent="0">
              <a:buNone/>
            </a:pPr>
            <a:r>
              <a:rPr lang="en-US" sz="2600" dirty="0"/>
              <a:t>Module Feedback</a:t>
            </a:r>
          </a:p>
          <a:p>
            <a:pPr marL="0" indent="0">
              <a:buNone/>
            </a:pPr>
            <a:r>
              <a:rPr lang="en-US" sz="2600" dirty="0"/>
              <a:t>Data and data handling and Quantitative research and Qualitative research </a:t>
            </a:r>
          </a:p>
          <a:p>
            <a:pPr marL="0" indent="0">
              <a:buNone/>
            </a:pPr>
            <a:r>
              <a:rPr lang="en-US" sz="2600" dirty="0"/>
              <a:t>Researching solutions and Action planning</a:t>
            </a:r>
          </a:p>
          <a:p>
            <a:pPr marL="0" indent="0">
              <a:buNone/>
            </a:pPr>
            <a:r>
              <a:rPr lang="en-US" sz="2600" dirty="0"/>
              <a:t>Closing a consulting project</a:t>
            </a:r>
          </a:p>
          <a:p>
            <a:endParaRPr lang="en-GB" sz="1600" dirty="0"/>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47D946AE-6273-5A4F-80AC-4347EF7A5056}"/>
              </a:ext>
            </a:extLst>
          </p:cNvPr>
          <p:cNvSpPr>
            <a:spLocks noGrp="1" noChangeArrowheads="1"/>
          </p:cNvSpPr>
          <p:nvPr>
            <p:ph type="title"/>
          </p:nvPr>
        </p:nvSpPr>
        <p:spPr>
          <a:xfrm>
            <a:off x="-324544" y="184065"/>
            <a:ext cx="2843808" cy="329803"/>
          </a:xfrm>
        </p:spPr>
        <p:txBody>
          <a:bodyPr/>
          <a:lstStyle/>
          <a:p>
            <a:pPr algn="r"/>
            <a:r>
              <a:rPr lang="en-IN" altLang="en-US" sz="2400" dirty="0"/>
              <a:t>Module feedback</a:t>
            </a:r>
          </a:p>
        </p:txBody>
      </p:sp>
      <p:sp>
        <p:nvSpPr>
          <p:cNvPr id="7" name="TextBox 6">
            <a:extLst>
              <a:ext uri="{FF2B5EF4-FFF2-40B4-BE49-F238E27FC236}">
                <a16:creationId xmlns:a16="http://schemas.microsoft.com/office/drawing/2014/main" id="{36989F43-7FE0-4B41-ADA7-0EEA27646B0F}"/>
              </a:ext>
            </a:extLst>
          </p:cNvPr>
          <p:cNvSpPr txBox="1"/>
          <p:nvPr/>
        </p:nvSpPr>
        <p:spPr>
          <a:xfrm>
            <a:off x="200263" y="518070"/>
            <a:ext cx="4803786" cy="646331"/>
          </a:xfrm>
          <a:prstGeom prst="rect">
            <a:avLst/>
          </a:prstGeom>
          <a:noFill/>
        </p:spPr>
        <p:txBody>
          <a:bodyPr wrap="square" rtlCol="0">
            <a:spAutoFit/>
          </a:bodyPr>
          <a:lstStyle/>
          <a:p>
            <a:r>
              <a:rPr lang="en-GB" dirty="0"/>
              <a:t>Take 10 minutes to complete the module feedback questionnaire on Moodle.</a:t>
            </a:r>
          </a:p>
        </p:txBody>
      </p:sp>
      <p:sp>
        <p:nvSpPr>
          <p:cNvPr id="9" name="Rounded Rectangle 8">
            <a:extLst>
              <a:ext uri="{FF2B5EF4-FFF2-40B4-BE49-F238E27FC236}">
                <a16:creationId xmlns:a16="http://schemas.microsoft.com/office/drawing/2014/main" id="{2D6EE8DF-F8F7-0F44-9888-FC3A16CA1B14}"/>
              </a:ext>
            </a:extLst>
          </p:cNvPr>
          <p:cNvSpPr/>
          <p:nvPr/>
        </p:nvSpPr>
        <p:spPr>
          <a:xfrm>
            <a:off x="4928637" y="0"/>
            <a:ext cx="4113972" cy="1379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BMIH6005</a:t>
            </a:r>
          </a:p>
          <a:p>
            <a:pPr algn="ctr"/>
            <a:r>
              <a:rPr lang="en-GB" sz="2000" b="1" dirty="0"/>
              <a:t>Organisational Consultancy</a:t>
            </a:r>
          </a:p>
          <a:p>
            <a:pPr algn="ctr"/>
            <a:r>
              <a:rPr lang="en-GB" sz="2000" dirty="0"/>
              <a:t>Institute of Management &amp; Health</a:t>
            </a:r>
          </a:p>
        </p:txBody>
      </p:sp>
      <p:sp>
        <p:nvSpPr>
          <p:cNvPr id="2" name="Arrow: Down 1">
            <a:extLst>
              <a:ext uri="{FF2B5EF4-FFF2-40B4-BE49-F238E27FC236}">
                <a16:creationId xmlns:a16="http://schemas.microsoft.com/office/drawing/2014/main" id="{64C62AF6-C3DE-4306-9951-68EF84D56C69}"/>
              </a:ext>
            </a:extLst>
          </p:cNvPr>
          <p:cNvSpPr/>
          <p:nvPr/>
        </p:nvSpPr>
        <p:spPr>
          <a:xfrm>
            <a:off x="6832054" y="1561628"/>
            <a:ext cx="1872208" cy="19679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9F22F331-CEAA-163D-B22E-6FCC3A30C183}"/>
              </a:ext>
            </a:extLst>
          </p:cNvPr>
          <p:cNvPicPr>
            <a:picLocks noChangeAspect="1"/>
          </p:cNvPicPr>
          <p:nvPr/>
        </p:nvPicPr>
        <p:blipFill>
          <a:blip r:embed="rId3"/>
          <a:stretch>
            <a:fillRect/>
          </a:stretch>
        </p:blipFill>
        <p:spPr>
          <a:xfrm>
            <a:off x="0" y="1509522"/>
            <a:ext cx="9144000" cy="4289112"/>
          </a:xfrm>
          <a:prstGeom prst="rect">
            <a:avLst/>
          </a:prstGeom>
        </p:spPr>
      </p:pic>
      <p:sp>
        <p:nvSpPr>
          <p:cNvPr id="5" name="Arrow: Down 4">
            <a:extLst>
              <a:ext uri="{FF2B5EF4-FFF2-40B4-BE49-F238E27FC236}">
                <a16:creationId xmlns:a16="http://schemas.microsoft.com/office/drawing/2014/main" id="{D69CCA5A-E1D5-FF45-368B-07D9EDB30809}"/>
              </a:ext>
            </a:extLst>
          </p:cNvPr>
          <p:cNvSpPr/>
          <p:nvPr/>
        </p:nvSpPr>
        <p:spPr>
          <a:xfrm>
            <a:off x="7538223" y="1379248"/>
            <a:ext cx="1504385" cy="94904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578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4DA219-B4B8-FA9E-D819-683D4B9BC584}"/>
              </a:ext>
            </a:extLst>
          </p:cNvPr>
          <p:cNvPicPr>
            <a:picLocks noGrp="1" noChangeAspect="1"/>
          </p:cNvPicPr>
          <p:nvPr>
            <p:ph idx="1"/>
          </p:nvPr>
        </p:nvPicPr>
        <p:blipFill rotWithShape="1">
          <a:blip r:embed="rId2"/>
          <a:srcRect b="681"/>
          <a:stretch/>
        </p:blipFill>
        <p:spPr>
          <a:xfrm>
            <a:off x="20" y="1282"/>
            <a:ext cx="9143980" cy="6856718"/>
          </a:xfrm>
          <a:prstGeom prst="rect">
            <a:avLst/>
          </a:prstGeom>
        </p:spPr>
      </p:pic>
    </p:spTree>
    <p:extLst>
      <p:ext uri="{BB962C8B-B14F-4D97-AF65-F5344CB8AC3E}">
        <p14:creationId xmlns:p14="http://schemas.microsoft.com/office/powerpoint/2010/main" val="3086422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8B4F-69AB-4C40-9690-4DA1FB224EB9}"/>
              </a:ext>
            </a:extLst>
          </p:cNvPr>
          <p:cNvSpPr>
            <a:spLocks noGrp="1"/>
          </p:cNvSpPr>
          <p:nvPr>
            <p:ph type="title"/>
          </p:nvPr>
        </p:nvSpPr>
        <p:spPr>
          <a:ln w="76200">
            <a:solidFill>
              <a:schemeClr val="accent1">
                <a:lumMod val="60000"/>
                <a:lumOff val="40000"/>
              </a:schemeClr>
            </a:solidFill>
          </a:ln>
        </p:spPr>
        <p:txBody>
          <a:bodyPr/>
          <a:lstStyle/>
          <a:p>
            <a:pPr algn="ctr"/>
            <a:r>
              <a:rPr lang="en-US" sz="4400" b="1" dirty="0"/>
              <a:t>Data handling, data presentation and action planning</a:t>
            </a:r>
            <a:endParaRPr lang="en-GB" b="1" dirty="0"/>
          </a:p>
        </p:txBody>
      </p:sp>
      <p:pic>
        <p:nvPicPr>
          <p:cNvPr id="7" name="Video 6" title="Binary Code Globe">
            <a:hlinkClick r:id="" action="ppaction://media"/>
            <a:extLst>
              <a:ext uri="{FF2B5EF4-FFF2-40B4-BE49-F238E27FC236}">
                <a16:creationId xmlns:a16="http://schemas.microsoft.com/office/drawing/2014/main" id="{B1219BFA-B797-EA76-AC16-F9595D0D0A6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58283" y="1710318"/>
            <a:ext cx="7627434" cy="4290432"/>
          </a:xfrm>
          <a:prstGeom prst="rect">
            <a:avLst/>
          </a:prstGeom>
        </p:spPr>
      </p:pic>
    </p:spTree>
    <p:extLst>
      <p:ext uri="{BB962C8B-B14F-4D97-AF65-F5344CB8AC3E}">
        <p14:creationId xmlns:p14="http://schemas.microsoft.com/office/powerpoint/2010/main" val="249521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0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a:xfrm>
            <a:off x="2542728" y="365125"/>
            <a:ext cx="4192858" cy="1325563"/>
          </a:xfrm>
        </p:spPr>
        <p:txBody>
          <a:bodyPr/>
          <a:lstStyle/>
          <a:p>
            <a:r>
              <a:rPr lang="en-GB" dirty="0"/>
              <a:t>Data and GDPR</a:t>
            </a:r>
          </a:p>
        </p:txBody>
      </p:sp>
      <p:pic>
        <p:nvPicPr>
          <p:cNvPr id="5" name="Online Media 4" title="GDPR explained: How the new data protection act could change your life">
            <a:hlinkClick r:id="" action="ppaction://media"/>
            <a:extLst>
              <a:ext uri="{FF2B5EF4-FFF2-40B4-BE49-F238E27FC236}">
                <a16:creationId xmlns:a16="http://schemas.microsoft.com/office/drawing/2014/main" id="{B455477F-6921-4D20-81DE-A0BA9E921C16}"/>
              </a:ext>
            </a:extLst>
          </p:cNvPr>
          <p:cNvPicPr>
            <a:picLocks noGrp="1" noRot="1" noChangeAspect="1"/>
          </p:cNvPicPr>
          <p:nvPr>
            <p:ph sz="half" idx="1"/>
            <a:videoFile r:link="rId1"/>
          </p:nvPr>
        </p:nvPicPr>
        <p:blipFill>
          <a:blip r:embed="rId4"/>
          <a:stretch>
            <a:fillRect/>
          </a:stretch>
        </p:blipFill>
        <p:spPr>
          <a:xfrm>
            <a:off x="899592" y="1196752"/>
            <a:ext cx="7479130" cy="4224651"/>
          </a:xfrm>
          <a:prstGeom prst="rect">
            <a:avLst/>
          </a:prstGeom>
        </p:spPr>
      </p:pic>
    </p:spTree>
    <p:extLst>
      <p:ext uri="{BB962C8B-B14F-4D97-AF65-F5344CB8AC3E}">
        <p14:creationId xmlns:p14="http://schemas.microsoft.com/office/powerpoint/2010/main" val="224997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4B71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C469C-C9D6-4BD3-8065-877352996E42}"/>
              </a:ext>
            </a:extLst>
          </p:cNvPr>
          <p:cNvSpPr>
            <a:spLocks noGrp="1"/>
          </p:cNvSpPr>
          <p:nvPr>
            <p:ph type="title"/>
          </p:nvPr>
        </p:nvSpPr>
        <p:spPr>
          <a:xfrm>
            <a:off x="628650" y="171162"/>
            <a:ext cx="2130136" cy="2371148"/>
          </a:xfrm>
        </p:spPr>
        <p:txBody>
          <a:bodyPr vert="horz" lIns="91440" tIns="45720" rIns="91440" bIns="45720" rtlCol="0" anchor="ctr">
            <a:normAutofit/>
          </a:bodyPr>
          <a:lstStyle/>
          <a:p>
            <a:r>
              <a:rPr lang="en-US" sz="2800" kern="1200" dirty="0">
                <a:solidFill>
                  <a:srgbClr val="FFFFFF"/>
                </a:solidFill>
                <a:latin typeface="+mj-lt"/>
                <a:ea typeface="+mj-ea"/>
                <a:cs typeface="+mj-cs"/>
              </a:rPr>
              <a:t>Why is </a:t>
            </a:r>
            <a:r>
              <a:rPr lang="en-US" sz="2800" dirty="0">
                <a:solidFill>
                  <a:srgbClr val="FFFFFF"/>
                </a:solidFill>
              </a:rPr>
              <a:t>data</a:t>
            </a:r>
            <a:r>
              <a:rPr lang="en-US" sz="2800" kern="1200" dirty="0">
                <a:solidFill>
                  <a:srgbClr val="FFFFFF"/>
                </a:solidFill>
                <a:latin typeface="+mj-lt"/>
                <a:ea typeface="+mj-ea"/>
                <a:cs typeface="+mj-cs"/>
              </a:rPr>
              <a:t> important for consulting?</a:t>
            </a:r>
          </a:p>
        </p:txBody>
      </p:sp>
      <p:pic>
        <p:nvPicPr>
          <p:cNvPr id="6" name="Picture 5">
            <a:extLst>
              <a:ext uri="{FF2B5EF4-FFF2-40B4-BE49-F238E27FC236}">
                <a16:creationId xmlns:a16="http://schemas.microsoft.com/office/drawing/2014/main" id="{64DFD9DF-FAB3-4C6A-81FF-5EA2EC434589}"/>
              </a:ext>
            </a:extLst>
          </p:cNvPr>
          <p:cNvPicPr>
            <a:picLocks noChangeAspect="1"/>
          </p:cNvPicPr>
          <p:nvPr/>
        </p:nvPicPr>
        <p:blipFill>
          <a:blip r:embed="rId3"/>
          <a:stretch>
            <a:fillRect/>
          </a:stretch>
        </p:blipFill>
        <p:spPr>
          <a:xfrm>
            <a:off x="4312321" y="171162"/>
            <a:ext cx="4353048" cy="5578816"/>
          </a:xfrm>
          <a:prstGeom prst="rect">
            <a:avLst/>
          </a:prstGeom>
        </p:spPr>
      </p:pic>
      <p:sp>
        <p:nvSpPr>
          <p:cNvPr id="7" name="TextBox 6">
            <a:extLst>
              <a:ext uri="{FF2B5EF4-FFF2-40B4-BE49-F238E27FC236}">
                <a16:creationId xmlns:a16="http://schemas.microsoft.com/office/drawing/2014/main" id="{3E166C64-F6C3-4F24-BEC9-954622E8DC41}"/>
              </a:ext>
            </a:extLst>
          </p:cNvPr>
          <p:cNvSpPr txBox="1"/>
          <p:nvPr/>
        </p:nvSpPr>
        <p:spPr>
          <a:xfrm>
            <a:off x="152400" y="3429000"/>
            <a:ext cx="3894667" cy="2862322"/>
          </a:xfrm>
          <a:prstGeom prst="rect">
            <a:avLst/>
          </a:prstGeom>
          <a:noFill/>
        </p:spPr>
        <p:txBody>
          <a:bodyPr wrap="square" rtlCol="0">
            <a:spAutoFit/>
          </a:bodyPr>
          <a:lstStyle/>
          <a:p>
            <a:pPr marL="285750" indent="-285750">
              <a:buFontTx/>
              <a:buChar char="-"/>
            </a:pPr>
            <a:r>
              <a:rPr lang="en-US" dirty="0"/>
              <a:t>Analyses the data most relevant to the problem</a:t>
            </a:r>
          </a:p>
          <a:p>
            <a:endParaRPr lang="en-US" dirty="0"/>
          </a:p>
          <a:p>
            <a:pPr marL="285750" indent="-285750">
              <a:buFontTx/>
              <a:buChar char="-"/>
            </a:pPr>
            <a:r>
              <a:rPr lang="en-US" dirty="0"/>
              <a:t>Competitive advantage</a:t>
            </a:r>
          </a:p>
          <a:p>
            <a:endParaRPr lang="en-US" dirty="0"/>
          </a:p>
          <a:p>
            <a:pPr marL="285750" indent="-285750">
              <a:buFontTx/>
              <a:buChar char="-"/>
            </a:pPr>
            <a:r>
              <a:rPr lang="en-US" dirty="0"/>
              <a:t>Useful resource for decision making</a:t>
            </a:r>
          </a:p>
          <a:p>
            <a:endParaRPr lang="en-US" dirty="0"/>
          </a:p>
          <a:p>
            <a:pPr marL="285750" indent="-285750">
              <a:buFontTx/>
              <a:buChar char="-"/>
            </a:pPr>
            <a:r>
              <a:rPr lang="en-US" dirty="0"/>
              <a:t>Misuse of data leads to poor consulting practices</a:t>
            </a:r>
          </a:p>
          <a:p>
            <a:pPr marL="285750" indent="-285750">
              <a:buFontTx/>
              <a:buChar char="-"/>
            </a:pPr>
            <a:endParaRPr lang="en-GB" dirty="0"/>
          </a:p>
        </p:txBody>
      </p:sp>
    </p:spTree>
    <p:extLst>
      <p:ext uri="{BB962C8B-B14F-4D97-AF65-F5344CB8AC3E}">
        <p14:creationId xmlns:p14="http://schemas.microsoft.com/office/powerpoint/2010/main" val="391283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0ADF-F2DA-4E2F-A2EA-1092E0D21B7C}"/>
              </a:ext>
            </a:extLst>
          </p:cNvPr>
          <p:cNvSpPr>
            <a:spLocks noGrp="1"/>
          </p:cNvSpPr>
          <p:nvPr>
            <p:ph type="title"/>
          </p:nvPr>
        </p:nvSpPr>
        <p:spPr/>
        <p:txBody>
          <a:bodyPr/>
          <a:lstStyle/>
          <a:p>
            <a:r>
              <a:rPr lang="en-GB" dirty="0"/>
              <a:t>How do we collect data?</a:t>
            </a:r>
          </a:p>
        </p:txBody>
      </p:sp>
      <p:sp>
        <p:nvSpPr>
          <p:cNvPr id="3" name="Content Placeholder 2">
            <a:extLst>
              <a:ext uri="{FF2B5EF4-FFF2-40B4-BE49-F238E27FC236}">
                <a16:creationId xmlns:a16="http://schemas.microsoft.com/office/drawing/2014/main" id="{D5D8411C-2B7D-4A24-99DB-75F96C7B6164}"/>
              </a:ext>
            </a:extLst>
          </p:cNvPr>
          <p:cNvSpPr>
            <a:spLocks noGrp="1"/>
          </p:cNvSpPr>
          <p:nvPr>
            <p:ph sz="half" idx="1"/>
          </p:nvPr>
        </p:nvSpPr>
        <p:spPr/>
        <p:txBody>
          <a:bodyPr>
            <a:normAutofit fontScale="92500" lnSpcReduction="10000"/>
          </a:bodyPr>
          <a:lstStyle/>
          <a:p>
            <a:pPr marL="0" indent="0">
              <a:buNone/>
            </a:pPr>
            <a:r>
              <a:rPr lang="en-GB" b="1" dirty="0">
                <a:solidFill>
                  <a:srgbClr val="FF0000"/>
                </a:solidFill>
              </a:rPr>
              <a:t>Qualitative Data</a:t>
            </a:r>
          </a:p>
          <a:p>
            <a:pPr algn="l"/>
            <a:r>
              <a:rPr lang="en-GB" b="0" i="0" dirty="0">
                <a:solidFill>
                  <a:srgbClr val="26313D"/>
                </a:solidFill>
                <a:effectLst/>
                <a:latin typeface="Barlow"/>
              </a:rPr>
              <a:t>Qualitative data can be generated through:</a:t>
            </a:r>
          </a:p>
          <a:p>
            <a:pPr algn="l">
              <a:buFont typeface="Arial" panose="020B0604020202020204" pitchFamily="34" charset="0"/>
              <a:buChar char="•"/>
            </a:pPr>
            <a:r>
              <a:rPr lang="en-GB" b="0" i="0" dirty="0">
                <a:solidFill>
                  <a:srgbClr val="26313D"/>
                </a:solidFill>
                <a:effectLst/>
                <a:latin typeface="Barlow"/>
              </a:rPr>
              <a:t>Texts and documents</a:t>
            </a:r>
          </a:p>
          <a:p>
            <a:pPr algn="l">
              <a:buFont typeface="Arial" panose="020B0604020202020204" pitchFamily="34" charset="0"/>
              <a:buChar char="•"/>
            </a:pPr>
            <a:r>
              <a:rPr lang="en-GB" b="0" i="0" dirty="0">
                <a:solidFill>
                  <a:srgbClr val="26313D"/>
                </a:solidFill>
                <a:effectLst/>
                <a:latin typeface="Barlow"/>
              </a:rPr>
              <a:t>Audio and video recordings</a:t>
            </a:r>
          </a:p>
          <a:p>
            <a:pPr algn="l">
              <a:buFont typeface="Arial" panose="020B0604020202020204" pitchFamily="34" charset="0"/>
              <a:buChar char="•"/>
            </a:pPr>
            <a:r>
              <a:rPr lang="en-GB" b="0" i="0" dirty="0">
                <a:solidFill>
                  <a:srgbClr val="26313D"/>
                </a:solidFill>
                <a:effectLst/>
                <a:latin typeface="Barlow"/>
              </a:rPr>
              <a:t>Images and symbols</a:t>
            </a:r>
          </a:p>
          <a:p>
            <a:pPr algn="l">
              <a:buFont typeface="Arial" panose="020B0604020202020204" pitchFamily="34" charset="0"/>
              <a:buChar char="•"/>
            </a:pPr>
            <a:r>
              <a:rPr lang="en-GB" b="0" i="0" dirty="0">
                <a:solidFill>
                  <a:srgbClr val="26313D"/>
                </a:solidFill>
                <a:effectLst/>
                <a:latin typeface="Barlow"/>
              </a:rPr>
              <a:t>Interview transcripts and focus groups</a:t>
            </a:r>
          </a:p>
          <a:p>
            <a:pPr algn="l">
              <a:buFont typeface="Arial" panose="020B0604020202020204" pitchFamily="34" charset="0"/>
              <a:buChar char="•"/>
            </a:pPr>
            <a:r>
              <a:rPr lang="en-GB" b="0" i="0" dirty="0">
                <a:solidFill>
                  <a:srgbClr val="26313D"/>
                </a:solidFill>
                <a:effectLst/>
                <a:latin typeface="Barlow"/>
              </a:rPr>
              <a:t>Observations and notes</a:t>
            </a:r>
          </a:p>
          <a:p>
            <a:endParaRPr lang="en-GB" dirty="0"/>
          </a:p>
        </p:txBody>
      </p:sp>
      <p:sp>
        <p:nvSpPr>
          <p:cNvPr id="4" name="Content Placeholder 3">
            <a:extLst>
              <a:ext uri="{FF2B5EF4-FFF2-40B4-BE49-F238E27FC236}">
                <a16:creationId xmlns:a16="http://schemas.microsoft.com/office/drawing/2014/main" id="{FBD5C9B9-0697-42A8-BD02-FEC12EBED6D8}"/>
              </a:ext>
            </a:extLst>
          </p:cNvPr>
          <p:cNvSpPr>
            <a:spLocks noGrp="1"/>
          </p:cNvSpPr>
          <p:nvPr>
            <p:ph sz="half" idx="2"/>
          </p:nvPr>
        </p:nvSpPr>
        <p:spPr/>
        <p:txBody>
          <a:bodyPr>
            <a:normAutofit fontScale="92500" lnSpcReduction="10000"/>
          </a:bodyPr>
          <a:lstStyle/>
          <a:p>
            <a:pPr marL="0" indent="0">
              <a:buNone/>
            </a:pPr>
            <a:r>
              <a:rPr lang="en-GB" b="1" dirty="0">
                <a:solidFill>
                  <a:srgbClr val="FF0000"/>
                </a:solidFill>
              </a:rPr>
              <a:t>Quantitative Data</a:t>
            </a:r>
          </a:p>
          <a:p>
            <a:pPr algn="l"/>
            <a:r>
              <a:rPr lang="en-GB" b="0" i="0" dirty="0">
                <a:solidFill>
                  <a:srgbClr val="26313D"/>
                </a:solidFill>
                <a:effectLst/>
                <a:latin typeface="Barlow"/>
              </a:rPr>
              <a:t>Quantitative data can be generated through:</a:t>
            </a:r>
          </a:p>
          <a:p>
            <a:pPr algn="l">
              <a:buFont typeface="Arial" panose="020B0604020202020204" pitchFamily="34" charset="0"/>
              <a:buChar char="•"/>
            </a:pPr>
            <a:r>
              <a:rPr lang="en-GB" b="0" i="0" dirty="0">
                <a:solidFill>
                  <a:srgbClr val="26313D"/>
                </a:solidFill>
                <a:effectLst/>
                <a:latin typeface="Barlow"/>
              </a:rPr>
              <a:t>Tests</a:t>
            </a:r>
          </a:p>
          <a:p>
            <a:pPr algn="l">
              <a:buFont typeface="Arial" panose="020B0604020202020204" pitchFamily="34" charset="0"/>
              <a:buChar char="•"/>
            </a:pPr>
            <a:r>
              <a:rPr lang="en-GB" b="0" i="0" dirty="0">
                <a:solidFill>
                  <a:srgbClr val="26313D"/>
                </a:solidFill>
                <a:effectLst/>
                <a:latin typeface="Barlow"/>
              </a:rPr>
              <a:t>Experiments</a:t>
            </a:r>
          </a:p>
          <a:p>
            <a:pPr algn="l">
              <a:buFont typeface="Arial" panose="020B0604020202020204" pitchFamily="34" charset="0"/>
              <a:buChar char="•"/>
            </a:pPr>
            <a:r>
              <a:rPr lang="en-GB" b="0" i="0" dirty="0">
                <a:solidFill>
                  <a:srgbClr val="26313D"/>
                </a:solidFill>
                <a:effectLst/>
                <a:latin typeface="Barlow"/>
              </a:rPr>
              <a:t>Surveys</a:t>
            </a:r>
          </a:p>
          <a:p>
            <a:pPr algn="l">
              <a:buFont typeface="Arial" panose="020B0604020202020204" pitchFamily="34" charset="0"/>
              <a:buChar char="•"/>
            </a:pPr>
            <a:r>
              <a:rPr lang="en-GB" b="0" i="0" dirty="0">
                <a:solidFill>
                  <a:srgbClr val="26313D"/>
                </a:solidFill>
                <a:effectLst/>
                <a:latin typeface="Barlow"/>
              </a:rPr>
              <a:t>Market reports</a:t>
            </a:r>
          </a:p>
          <a:p>
            <a:pPr algn="l">
              <a:buFont typeface="Arial" panose="020B0604020202020204" pitchFamily="34" charset="0"/>
              <a:buChar char="•"/>
            </a:pPr>
            <a:r>
              <a:rPr lang="en-GB" b="0" i="0" dirty="0">
                <a:solidFill>
                  <a:srgbClr val="26313D"/>
                </a:solidFill>
                <a:effectLst/>
                <a:latin typeface="Barlow"/>
              </a:rPr>
              <a:t>Metrics</a:t>
            </a:r>
            <a:endParaRPr lang="en-GB" dirty="0"/>
          </a:p>
          <a:p>
            <a:pPr algn="l">
              <a:buFont typeface="Arial" panose="020B0604020202020204" pitchFamily="34" charset="0"/>
              <a:buChar char="•"/>
            </a:pPr>
            <a:r>
              <a:rPr lang="en-GB" b="0" i="0" dirty="0">
                <a:solidFill>
                  <a:srgbClr val="26313D"/>
                </a:solidFill>
                <a:effectLst/>
                <a:latin typeface="Barlow"/>
              </a:rPr>
              <a:t>Graphs, pie charts, line charts</a:t>
            </a:r>
          </a:p>
        </p:txBody>
      </p:sp>
    </p:spTree>
    <p:extLst>
      <p:ext uri="{BB962C8B-B14F-4D97-AF65-F5344CB8AC3E}">
        <p14:creationId xmlns:p14="http://schemas.microsoft.com/office/powerpoint/2010/main" val="2566805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anim calcmode="lin" valueType="num">
                                      <p:cBhvr additive="base">
                                        <p:cTn id="5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 calcmode="lin" valueType="num">
                                      <p:cBhvr additive="base">
                                        <p:cTn id="6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anim calcmode="lin" valueType="num">
                                      <p:cBhvr additive="base">
                                        <p:cTn id="6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48D7-660D-4963-A2F3-F7D9D0D286CE}"/>
              </a:ext>
            </a:extLst>
          </p:cNvPr>
          <p:cNvSpPr>
            <a:spLocks noGrp="1"/>
          </p:cNvSpPr>
          <p:nvPr>
            <p:ph type="title"/>
          </p:nvPr>
        </p:nvSpPr>
        <p:spPr/>
        <p:txBody>
          <a:bodyPr/>
          <a:lstStyle/>
          <a:p>
            <a:r>
              <a:rPr lang="en-GB" dirty="0"/>
              <a:t>Qualitative vs Quantitative</a:t>
            </a:r>
          </a:p>
        </p:txBody>
      </p:sp>
      <p:pic>
        <p:nvPicPr>
          <p:cNvPr id="5" name="Online Media 4" title="The differences between Qualitative and Quantitative research">
            <a:hlinkClick r:id="" action="ppaction://media"/>
            <a:extLst>
              <a:ext uri="{FF2B5EF4-FFF2-40B4-BE49-F238E27FC236}">
                <a16:creationId xmlns:a16="http://schemas.microsoft.com/office/drawing/2014/main" id="{D65EB84D-CDAE-4609-9F16-CA966A25010A}"/>
              </a:ext>
            </a:extLst>
          </p:cNvPr>
          <p:cNvPicPr>
            <a:picLocks noGrp="1" noRot="1" noChangeAspect="1"/>
          </p:cNvPicPr>
          <p:nvPr>
            <p:ph sz="half" idx="1"/>
            <a:videoFile r:link="rId1"/>
          </p:nvPr>
        </p:nvPicPr>
        <p:blipFill>
          <a:blip r:embed="rId3"/>
          <a:stretch>
            <a:fillRect/>
          </a:stretch>
        </p:blipFill>
        <p:spPr>
          <a:xfrm>
            <a:off x="683568" y="1484784"/>
            <a:ext cx="7859216" cy="4439346"/>
          </a:xfrm>
          <a:prstGeom prst="rect">
            <a:avLst/>
          </a:prstGeom>
        </p:spPr>
      </p:pic>
    </p:spTree>
    <p:extLst>
      <p:ext uri="{BB962C8B-B14F-4D97-AF65-F5344CB8AC3E}">
        <p14:creationId xmlns:p14="http://schemas.microsoft.com/office/powerpoint/2010/main" val="211550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2A02B-6F21-48B2-8491-FA1FEA778260}"/>
              </a:ext>
            </a:extLst>
          </p:cNvPr>
          <p:cNvSpPr>
            <a:spLocks noGrp="1"/>
          </p:cNvSpPr>
          <p:nvPr>
            <p:ph type="title"/>
          </p:nvPr>
        </p:nvSpPr>
        <p:spPr>
          <a:xfrm>
            <a:off x="480060" y="5489688"/>
            <a:ext cx="8183880" cy="640081"/>
          </a:xfrm>
        </p:spPr>
        <p:txBody>
          <a:bodyPr vert="horz" lIns="91440" tIns="45720" rIns="91440" bIns="45720" rtlCol="0" anchor="ctr">
            <a:normAutofit/>
          </a:bodyPr>
          <a:lstStyle/>
          <a:p>
            <a:pPr algn="ctr"/>
            <a:r>
              <a:rPr lang="en-US" sz="2800" dirty="0"/>
              <a:t>Quantitative research and Qualitative research methods</a:t>
            </a:r>
          </a:p>
        </p:txBody>
      </p:sp>
      <p:pic>
        <p:nvPicPr>
          <p:cNvPr id="14" name="Picture 13" descr="A person standing next to a person in a garment&#10;&#10;Description automatically generated with low confidence">
            <a:extLst>
              <a:ext uri="{FF2B5EF4-FFF2-40B4-BE49-F238E27FC236}">
                <a16:creationId xmlns:a16="http://schemas.microsoft.com/office/drawing/2014/main" id="{B2E0ED29-94B6-4A10-8EB7-5856505E6C7E}"/>
              </a:ext>
            </a:extLst>
          </p:cNvPr>
          <p:cNvPicPr>
            <a:picLocks noChangeAspect="1"/>
          </p:cNvPicPr>
          <p:nvPr/>
        </p:nvPicPr>
        <p:blipFill rotWithShape="1">
          <a:blip r:embed="rId3"/>
          <a:srcRect r="1" b="1087"/>
          <a:stretch/>
        </p:blipFill>
        <p:spPr>
          <a:xfrm>
            <a:off x="480060" y="640080"/>
            <a:ext cx="8183880" cy="4836795"/>
          </a:xfrm>
          <a:prstGeom prst="rect">
            <a:avLst/>
          </a:prstGeom>
          <a:ln w="19050">
            <a:solidFill>
              <a:schemeClr val="tx1"/>
            </a:solidFill>
            <a:miter lim="800000"/>
          </a:ln>
        </p:spPr>
      </p:pic>
    </p:spTree>
    <p:extLst>
      <p:ext uri="{BB962C8B-B14F-4D97-AF65-F5344CB8AC3E}">
        <p14:creationId xmlns:p14="http://schemas.microsoft.com/office/powerpoint/2010/main" val="146215124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0E4D-8A3F-45EB-B196-F796DB49E118}"/>
              </a:ext>
            </a:extLst>
          </p:cNvPr>
          <p:cNvSpPr>
            <a:spLocks noGrp="1"/>
          </p:cNvSpPr>
          <p:nvPr>
            <p:ph type="title"/>
          </p:nvPr>
        </p:nvSpPr>
        <p:spPr>
          <a:xfrm>
            <a:off x="410932" y="137291"/>
            <a:ext cx="2780651" cy="2029267"/>
          </a:xfrm>
        </p:spPr>
        <p:txBody>
          <a:bodyPr vert="horz" lIns="91440" tIns="45720" rIns="91440" bIns="45720" rtlCol="0" anchor="ctr">
            <a:normAutofit fontScale="90000"/>
          </a:bodyPr>
          <a:lstStyle/>
          <a:p>
            <a:r>
              <a:rPr lang="en-US" sz="3700" kern="1200" dirty="0">
                <a:solidFill>
                  <a:schemeClr val="tx1"/>
                </a:solidFill>
                <a:latin typeface="+mj-lt"/>
                <a:ea typeface="+mj-ea"/>
                <a:cs typeface="+mj-cs"/>
              </a:rPr>
              <a:t>Quantitative research methods description</a:t>
            </a:r>
          </a:p>
        </p:txBody>
      </p:sp>
      <p:sp>
        <p:nvSpPr>
          <p:cNvPr id="4" name="Text Placeholder 3">
            <a:extLst>
              <a:ext uri="{FF2B5EF4-FFF2-40B4-BE49-F238E27FC236}">
                <a16:creationId xmlns:a16="http://schemas.microsoft.com/office/drawing/2014/main" id="{3019A6C7-D99D-4CE1-8E37-1021D6744BDC}"/>
              </a:ext>
            </a:extLst>
          </p:cNvPr>
          <p:cNvSpPr>
            <a:spLocks noGrp="1"/>
          </p:cNvSpPr>
          <p:nvPr>
            <p:ph type="body" sz="half" idx="2"/>
          </p:nvPr>
        </p:nvSpPr>
        <p:spPr>
          <a:xfrm>
            <a:off x="410932" y="2273010"/>
            <a:ext cx="2629120" cy="3429819"/>
          </a:xfrm>
        </p:spPr>
        <p:txBody>
          <a:bodyPr vert="horz" lIns="91440" tIns="45720" rIns="91440" bIns="45720" rtlCol="0">
            <a:normAutofit/>
          </a:bodyPr>
          <a:lstStyle/>
          <a:p>
            <a:pPr indent="-228600">
              <a:buFont typeface="Arial" panose="020B0604020202020204" pitchFamily="34" charset="0"/>
              <a:buChar char="•"/>
            </a:pPr>
            <a:r>
              <a:rPr lang="en-US" sz="1700" dirty="0"/>
              <a:t>Participant observation</a:t>
            </a:r>
          </a:p>
          <a:p>
            <a:endParaRPr lang="en-US" sz="1700" dirty="0"/>
          </a:p>
          <a:p>
            <a:pPr indent="-228600">
              <a:buFont typeface="Arial" panose="020B0604020202020204" pitchFamily="34" charset="0"/>
              <a:buChar char="•"/>
            </a:pPr>
            <a:r>
              <a:rPr lang="en-US" sz="1700" dirty="0"/>
              <a:t>Interviewing</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Observations </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Focus groups</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Competition comparison</a:t>
            </a:r>
          </a:p>
        </p:txBody>
      </p:sp>
      <p:sp>
        <p:nvSpPr>
          <p:cNvPr id="30" name="Rectangle 2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BE53692-BF23-4612-8F64-BEA940ACB51F}"/>
              </a:ext>
            </a:extLst>
          </p:cNvPr>
          <p:cNvPicPr>
            <a:picLocks noChangeAspect="1"/>
          </p:cNvPicPr>
          <p:nvPr/>
        </p:nvPicPr>
        <p:blipFill>
          <a:blip r:embed="rId3"/>
          <a:stretch>
            <a:fillRect/>
          </a:stretch>
        </p:blipFill>
        <p:spPr>
          <a:xfrm>
            <a:off x="4054396" y="1151925"/>
            <a:ext cx="4514498" cy="4550904"/>
          </a:xfrm>
          <a:prstGeom prst="rect">
            <a:avLst/>
          </a:prstGeom>
          <a:effectLst/>
        </p:spPr>
      </p:pic>
    </p:spTree>
    <p:extLst>
      <p:ext uri="{BB962C8B-B14F-4D97-AF65-F5344CB8AC3E}">
        <p14:creationId xmlns:p14="http://schemas.microsoft.com/office/powerpoint/2010/main" val="4012004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EB4E08C-1B2B-4D3C-B389-78BB037478FC}"/>
              </a:ext>
            </a:extLst>
          </p:cNvPr>
          <p:cNvPicPr>
            <a:picLocks noChangeAspect="1"/>
          </p:cNvPicPr>
          <p:nvPr/>
        </p:nvPicPr>
        <p:blipFill>
          <a:blip r:embed="rId2"/>
          <a:stretch>
            <a:fillRect/>
          </a:stretch>
        </p:blipFill>
        <p:spPr>
          <a:xfrm>
            <a:off x="878390" y="1430158"/>
            <a:ext cx="7387219" cy="3997684"/>
          </a:xfrm>
          <a:prstGeom prst="rect">
            <a:avLst/>
          </a:prstGeom>
        </p:spPr>
      </p:pic>
      <p:sp>
        <p:nvSpPr>
          <p:cNvPr id="12" name="TextBox 11">
            <a:extLst>
              <a:ext uri="{FF2B5EF4-FFF2-40B4-BE49-F238E27FC236}">
                <a16:creationId xmlns:a16="http://schemas.microsoft.com/office/drawing/2014/main" id="{804A7173-F384-4DCF-85F4-E76793EF025E}"/>
              </a:ext>
            </a:extLst>
          </p:cNvPr>
          <p:cNvSpPr txBox="1"/>
          <p:nvPr/>
        </p:nvSpPr>
        <p:spPr>
          <a:xfrm>
            <a:off x="1930400" y="321733"/>
            <a:ext cx="6163733" cy="769441"/>
          </a:xfrm>
          <a:prstGeom prst="rect">
            <a:avLst/>
          </a:prstGeom>
          <a:noFill/>
        </p:spPr>
        <p:txBody>
          <a:bodyPr wrap="square" rtlCol="0">
            <a:spAutoFit/>
          </a:bodyPr>
          <a:lstStyle/>
          <a:p>
            <a:r>
              <a:rPr lang="en-US" sz="4400" dirty="0"/>
              <a:t>Correlation chart example</a:t>
            </a:r>
            <a:endParaRPr lang="en-GB" dirty="0"/>
          </a:p>
        </p:txBody>
      </p:sp>
    </p:spTree>
    <p:extLst>
      <p:ext uri="{BB962C8B-B14F-4D97-AF65-F5344CB8AC3E}">
        <p14:creationId xmlns:p14="http://schemas.microsoft.com/office/powerpoint/2010/main" val="804407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07970-D8E6-430D-93B7-125DEA978B2D}"/>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kern="1200">
                <a:solidFill>
                  <a:schemeClr val="tx1"/>
                </a:solidFill>
                <a:latin typeface="+mj-lt"/>
                <a:ea typeface="+mj-ea"/>
                <a:cs typeface="+mj-cs"/>
              </a:rPr>
              <a:t>Qualitative description examples</a:t>
            </a:r>
          </a:p>
        </p:txBody>
      </p:sp>
      <p:sp>
        <p:nvSpPr>
          <p:cNvPr id="3" name="Content Placeholder 2">
            <a:extLst>
              <a:ext uri="{FF2B5EF4-FFF2-40B4-BE49-F238E27FC236}">
                <a16:creationId xmlns:a16="http://schemas.microsoft.com/office/drawing/2014/main" id="{544D3A47-7128-4AE8-9B3B-8F5FEB6EC96C}"/>
              </a:ext>
            </a:extLst>
          </p:cNvPr>
          <p:cNvSpPr>
            <a:spLocks noGrp="1"/>
          </p:cNvSpPr>
          <p:nvPr>
            <p:ph sz="half" idx="1"/>
          </p:nvPr>
        </p:nvSpPr>
        <p:spPr>
          <a:xfrm>
            <a:off x="486698" y="2438400"/>
            <a:ext cx="2629120" cy="3785419"/>
          </a:xfrm>
        </p:spPr>
        <p:txBody>
          <a:bodyPr vert="horz" lIns="91440" tIns="45720" rIns="91440" bIns="45720" rtlCol="0">
            <a:normAutofit/>
          </a:bodyPr>
          <a:lstStyle/>
          <a:p>
            <a:r>
              <a:rPr lang="en-US" sz="1700" dirty="0"/>
              <a:t>65% of customers believe</a:t>
            </a:r>
          </a:p>
          <a:p>
            <a:endParaRPr lang="en-US" sz="1700" dirty="0"/>
          </a:p>
          <a:p>
            <a:r>
              <a:rPr lang="en-US" sz="1700" dirty="0"/>
              <a:t>Profit margins have decreased by 16%</a:t>
            </a:r>
          </a:p>
          <a:p>
            <a:endParaRPr lang="en-US" sz="1700" dirty="0"/>
          </a:p>
          <a:p>
            <a:r>
              <a:rPr lang="en-US" sz="1700" dirty="0"/>
              <a:t>Employee numbers have decreased by 20</a:t>
            </a:r>
          </a:p>
          <a:p>
            <a:endParaRPr lang="en-US" sz="1700" dirty="0"/>
          </a:p>
          <a:p>
            <a:endParaRPr lang="en-US" sz="1700" dirty="0"/>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519D94DC-ABBE-47D9-8996-9279D9AF15EB}"/>
              </a:ext>
            </a:extLst>
          </p:cNvPr>
          <p:cNvPicPr>
            <a:picLocks noGrp="1" noChangeAspect="1"/>
          </p:cNvPicPr>
          <p:nvPr>
            <p:ph sz="half" idx="2"/>
          </p:nvPr>
        </p:nvPicPr>
        <p:blipFill>
          <a:blip r:embed="rId3"/>
          <a:stretch>
            <a:fillRect/>
          </a:stretch>
        </p:blipFill>
        <p:spPr>
          <a:xfrm>
            <a:off x="4054396" y="940876"/>
            <a:ext cx="4514498" cy="4973001"/>
          </a:xfrm>
          <a:prstGeom prst="rect">
            <a:avLst/>
          </a:prstGeom>
          <a:effectLst/>
        </p:spPr>
      </p:pic>
    </p:spTree>
    <p:extLst>
      <p:ext uri="{BB962C8B-B14F-4D97-AF65-F5344CB8AC3E}">
        <p14:creationId xmlns:p14="http://schemas.microsoft.com/office/powerpoint/2010/main" val="77364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FD87-9B03-4414-8B52-6B6EB320B663}"/>
              </a:ext>
            </a:extLst>
          </p:cNvPr>
          <p:cNvSpPr>
            <a:spLocks noGrp="1"/>
          </p:cNvSpPr>
          <p:nvPr>
            <p:ph type="title"/>
          </p:nvPr>
        </p:nvSpPr>
        <p:spPr>
          <a:xfrm>
            <a:off x="491490" y="365125"/>
            <a:ext cx="3840085" cy="1692794"/>
          </a:xfrm>
        </p:spPr>
        <p:txBody>
          <a:bodyPr vert="horz" lIns="91440" tIns="45720" rIns="91440" bIns="45720" rtlCol="0" anchor="ctr">
            <a:normAutofit/>
          </a:bodyPr>
          <a:lstStyle/>
          <a:p>
            <a:r>
              <a:rPr lang="en-US" sz="3700"/>
              <a:t>Tips for researching appropriate data</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9FD714A-D4B1-49CF-95E8-5670811C3506}"/>
              </a:ext>
            </a:extLst>
          </p:cNvPr>
          <p:cNvSpPr>
            <a:spLocks noGrp="1"/>
          </p:cNvSpPr>
          <p:nvPr>
            <p:ph type="body" sz="half" idx="2"/>
          </p:nvPr>
        </p:nvSpPr>
        <p:spPr>
          <a:xfrm>
            <a:off x="491490" y="2575034"/>
            <a:ext cx="3840085" cy="3462228"/>
          </a:xfrm>
        </p:spPr>
        <p:txBody>
          <a:bodyPr vert="horz" lIns="91440" tIns="45720" rIns="91440" bIns="45720" rtlCol="0">
            <a:normAutofit/>
          </a:bodyPr>
          <a:lstStyle/>
          <a:p>
            <a:pPr indent="-228600">
              <a:spcAft>
                <a:spcPts val="1200"/>
              </a:spcAft>
              <a:buFont typeface="Arial" panose="020B0604020202020204" pitchFamily="34" charset="0"/>
              <a:buChar char="•"/>
            </a:pPr>
            <a:r>
              <a:rPr lang="en-US" dirty="0"/>
              <a:t>Online reports</a:t>
            </a:r>
          </a:p>
          <a:p>
            <a:pPr indent="-228600">
              <a:spcAft>
                <a:spcPts val="1200"/>
              </a:spcAft>
              <a:buFont typeface="Arial" panose="020B0604020202020204" pitchFamily="34" charset="0"/>
              <a:buChar char="•"/>
            </a:pPr>
            <a:r>
              <a:rPr lang="en-US" dirty="0"/>
              <a:t>Customer data from reviews</a:t>
            </a:r>
          </a:p>
          <a:p>
            <a:pPr indent="-228600">
              <a:spcAft>
                <a:spcPts val="1200"/>
              </a:spcAft>
              <a:buFont typeface="Arial" panose="020B0604020202020204" pitchFamily="34" charset="0"/>
              <a:buChar char="•"/>
            </a:pPr>
            <a:r>
              <a:rPr lang="en-US" dirty="0"/>
              <a:t>Company reports</a:t>
            </a:r>
          </a:p>
          <a:p>
            <a:pPr indent="-228600">
              <a:spcAft>
                <a:spcPts val="1200"/>
              </a:spcAft>
              <a:buFont typeface="Arial" panose="020B0604020202020204" pitchFamily="34" charset="0"/>
              <a:buChar char="•"/>
            </a:pPr>
            <a:r>
              <a:rPr lang="en-US" dirty="0"/>
              <a:t>Investor relations reports</a:t>
            </a:r>
          </a:p>
          <a:p>
            <a:pPr indent="-228600">
              <a:spcAft>
                <a:spcPts val="1200"/>
              </a:spcAft>
              <a:buFont typeface="Arial" panose="020B0604020202020204" pitchFamily="34" charset="0"/>
              <a:buChar char="•"/>
            </a:pPr>
            <a:r>
              <a:rPr lang="en-US" dirty="0"/>
              <a:t>Industry/trade organisations</a:t>
            </a:r>
          </a:p>
          <a:p>
            <a:pPr indent="-228600">
              <a:spcAft>
                <a:spcPts val="1200"/>
              </a:spcAft>
              <a:buFont typeface="Arial" panose="020B0604020202020204" pitchFamily="34" charset="0"/>
              <a:buChar char="•"/>
            </a:pPr>
            <a:r>
              <a:rPr lang="en-US" dirty="0"/>
              <a:t>Blogs &amp; forums</a:t>
            </a:r>
          </a:p>
          <a:p>
            <a:pPr indent="-228600">
              <a:spcAft>
                <a:spcPts val="1200"/>
              </a:spcAft>
              <a:buFont typeface="Arial" panose="020B0604020202020204" pitchFamily="34" charset="0"/>
              <a:buChar char="•"/>
            </a:pPr>
            <a:r>
              <a:rPr lang="en-US" dirty="0"/>
              <a:t>Experts (Either employees or LinkedIn)</a:t>
            </a:r>
          </a:p>
          <a:p>
            <a:pPr indent="-228600">
              <a:buFont typeface="Arial" panose="020B0604020202020204" pitchFamily="34" charset="0"/>
              <a:buChar char="•"/>
            </a:pPr>
            <a:endParaRPr lang="en-US" dirty="0"/>
          </a:p>
        </p:txBody>
      </p:sp>
      <p:pic>
        <p:nvPicPr>
          <p:cNvPr id="6" name="Content Placeholder 5">
            <a:extLst>
              <a:ext uri="{FF2B5EF4-FFF2-40B4-BE49-F238E27FC236}">
                <a16:creationId xmlns:a16="http://schemas.microsoft.com/office/drawing/2014/main" id="{169E5B61-D7EA-4797-B139-E8F66D7C5D5B}"/>
              </a:ext>
            </a:extLst>
          </p:cNvPr>
          <p:cNvPicPr>
            <a:picLocks noGrp="1" noChangeAspect="1"/>
          </p:cNvPicPr>
          <p:nvPr>
            <p:ph idx="1"/>
          </p:nvPr>
        </p:nvPicPr>
        <p:blipFill rotWithShape="1">
          <a:blip r:embed="rId3"/>
          <a:srcRect l="19767" r="33802" b="-1"/>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692245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D4DE-5B21-414F-90ED-178875923854}"/>
              </a:ext>
            </a:extLst>
          </p:cNvPr>
          <p:cNvSpPr>
            <a:spLocks noGrp="1"/>
          </p:cNvSpPr>
          <p:nvPr>
            <p:ph type="title"/>
          </p:nvPr>
        </p:nvSpPr>
        <p:spPr>
          <a:xfrm>
            <a:off x="486696" y="629267"/>
            <a:ext cx="2629122" cy="989906"/>
          </a:xfrm>
        </p:spPr>
        <p:txBody>
          <a:bodyPr vert="horz" lIns="91440" tIns="45720" rIns="91440" bIns="45720" rtlCol="0" anchor="ctr">
            <a:normAutofit/>
          </a:bodyPr>
          <a:lstStyle/>
          <a:p>
            <a:r>
              <a:rPr lang="en-US" sz="3100" b="1" u="sng" kern="1200" dirty="0">
                <a:solidFill>
                  <a:schemeClr val="tx1"/>
                </a:solidFill>
                <a:latin typeface="+mj-lt"/>
                <a:ea typeface="+mj-ea"/>
                <a:cs typeface="+mj-cs"/>
              </a:rPr>
              <a:t>Ethical Considerations</a:t>
            </a:r>
          </a:p>
        </p:txBody>
      </p:sp>
      <p:sp>
        <p:nvSpPr>
          <p:cNvPr id="3" name="Content Placeholder 2">
            <a:extLst>
              <a:ext uri="{FF2B5EF4-FFF2-40B4-BE49-F238E27FC236}">
                <a16:creationId xmlns:a16="http://schemas.microsoft.com/office/drawing/2014/main" id="{051BB3DB-1FC1-4F36-B79C-A7E152BB7B2B}"/>
              </a:ext>
            </a:extLst>
          </p:cNvPr>
          <p:cNvSpPr>
            <a:spLocks noGrp="1"/>
          </p:cNvSpPr>
          <p:nvPr>
            <p:ph sz="half" idx="1"/>
          </p:nvPr>
        </p:nvSpPr>
        <p:spPr>
          <a:xfrm>
            <a:off x="486698" y="1697145"/>
            <a:ext cx="2629120" cy="3785419"/>
          </a:xfrm>
        </p:spPr>
        <p:txBody>
          <a:bodyPr vert="horz" lIns="91440" tIns="45720" rIns="91440" bIns="45720" rtlCol="0">
            <a:noAutofit/>
          </a:bodyPr>
          <a:lstStyle/>
          <a:p>
            <a:pPr marL="0"/>
            <a:r>
              <a:rPr lang="en-US" sz="2400" dirty="0"/>
              <a:t>How will you persuade the hotel to purchase this?</a:t>
            </a:r>
          </a:p>
          <a:p>
            <a:pPr marL="0"/>
            <a:r>
              <a:rPr lang="en-US" sz="2400" dirty="0"/>
              <a:t>How far will you push it?</a:t>
            </a:r>
          </a:p>
          <a:p>
            <a:pPr marL="0"/>
            <a:endParaRPr lang="en-US" sz="2400" dirty="0"/>
          </a:p>
          <a:p>
            <a:pPr marL="0"/>
            <a:r>
              <a:rPr lang="en-US" sz="2400" dirty="0"/>
              <a:t>If you are to buy their product – why? </a:t>
            </a:r>
          </a:p>
          <a:p>
            <a:pPr marL="0"/>
            <a:r>
              <a:rPr lang="en-US" sz="2400" dirty="0"/>
              <a:t>What’s made it attractive to you?</a:t>
            </a:r>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B062FE36-73E9-F20A-832B-7F34CD340ECD}"/>
              </a:ext>
            </a:extLst>
          </p:cNvPr>
          <p:cNvPicPr>
            <a:picLocks noChangeAspect="1"/>
          </p:cNvPicPr>
          <p:nvPr/>
        </p:nvPicPr>
        <p:blipFill>
          <a:blip r:embed="rId3"/>
          <a:stretch>
            <a:fillRect/>
          </a:stretch>
        </p:blipFill>
        <p:spPr>
          <a:xfrm>
            <a:off x="3842766" y="1619172"/>
            <a:ext cx="4938072" cy="33307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69800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1637414"/>
            <a:ext cx="2667000" cy="3435495"/>
          </a:xfrm>
        </p:spPr>
        <p:txBody>
          <a:bodyPr vert="horz" lIns="68580" tIns="34290" rIns="68580" bIns="34290" rtlCol="0" anchor="ctr">
            <a:normAutofit fontScale="92500" lnSpcReduction="10000"/>
          </a:bodyPr>
          <a:lstStyle/>
          <a:p>
            <a:pPr marL="342900" indent="-342900">
              <a:buAutoNum type="arabicParenR"/>
            </a:pPr>
            <a:r>
              <a:rPr lang="en-US" sz="2400" dirty="0"/>
              <a:t>Why is data collection important to a client?</a:t>
            </a:r>
          </a:p>
          <a:p>
            <a:pPr marL="342900" indent="-342900">
              <a:buAutoNum type="arabicParenR"/>
            </a:pPr>
            <a:r>
              <a:rPr lang="en-GB" sz="2400" dirty="0"/>
              <a:t>How can it benefit and limit the project?</a:t>
            </a:r>
          </a:p>
          <a:p>
            <a:pPr marL="342900" indent="-342900">
              <a:buAutoNum type="arabicParenR"/>
            </a:pPr>
            <a:r>
              <a:rPr lang="en-GB" sz="2400" dirty="0"/>
              <a:t>Why is it important to have ethical implications whilst data collecting?</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ellipse">
            <a:avLst/>
          </a:prstGeom>
          <a:ln>
            <a:noFill/>
          </a:ln>
          <a:effectLst>
            <a:softEdge rad="112500"/>
          </a:effectLst>
        </p:spPr>
      </p:pic>
    </p:spTree>
    <p:extLst>
      <p:ext uri="{BB962C8B-B14F-4D97-AF65-F5344CB8AC3E}">
        <p14:creationId xmlns:p14="http://schemas.microsoft.com/office/powerpoint/2010/main" val="267032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50056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4F2A8-E226-4117-AB83-C5F2F8DFBFBF}"/>
              </a:ext>
            </a:extLst>
          </p:cNvPr>
          <p:cNvSpPr>
            <a:spLocks noGrp="1"/>
          </p:cNvSpPr>
          <p:nvPr>
            <p:ph type="title"/>
          </p:nvPr>
        </p:nvSpPr>
        <p:spPr/>
        <p:txBody>
          <a:bodyPr/>
          <a:lstStyle/>
          <a:p>
            <a:pPr algn="ctr"/>
            <a:r>
              <a:rPr lang="en-US" b="1" dirty="0"/>
              <a:t>Researching the solutions</a:t>
            </a:r>
            <a:endParaRPr lang="en-GB" b="1" dirty="0"/>
          </a:p>
        </p:txBody>
      </p:sp>
      <p:pic>
        <p:nvPicPr>
          <p:cNvPr id="6" name="Content Placeholder 5">
            <a:extLst>
              <a:ext uri="{FF2B5EF4-FFF2-40B4-BE49-F238E27FC236}">
                <a16:creationId xmlns:a16="http://schemas.microsoft.com/office/drawing/2014/main" id="{CD17D8FC-B768-4A8C-90FC-4CCB6D81FB4C}"/>
              </a:ext>
            </a:extLst>
          </p:cNvPr>
          <p:cNvPicPr>
            <a:picLocks noGrp="1" noChangeAspect="1"/>
          </p:cNvPicPr>
          <p:nvPr>
            <p:ph sz="half" idx="1"/>
          </p:nvPr>
        </p:nvPicPr>
        <p:blipFill>
          <a:blip r:embed="rId3"/>
          <a:stretch>
            <a:fillRect/>
          </a:stretch>
        </p:blipFill>
        <p:spPr>
          <a:xfrm>
            <a:off x="1740820" y="1524851"/>
            <a:ext cx="5421981" cy="3808297"/>
          </a:xfrm>
        </p:spPr>
      </p:pic>
    </p:spTree>
    <p:extLst>
      <p:ext uri="{BB962C8B-B14F-4D97-AF65-F5344CB8AC3E}">
        <p14:creationId xmlns:p14="http://schemas.microsoft.com/office/powerpoint/2010/main" val="1952649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987219-08A7-4DDA-9E6B-CC96B87442CE}"/>
              </a:ext>
            </a:extLst>
          </p:cNvPr>
          <p:cNvPicPr>
            <a:picLocks noChangeAspect="1"/>
          </p:cNvPicPr>
          <p:nvPr/>
        </p:nvPicPr>
        <p:blipFill>
          <a:blip r:embed="rId3"/>
          <a:stretch>
            <a:fillRect/>
          </a:stretch>
        </p:blipFill>
        <p:spPr>
          <a:xfrm>
            <a:off x="173740" y="2373608"/>
            <a:ext cx="8796520" cy="1275685"/>
          </a:xfrm>
          <a:prstGeom prst="rect">
            <a:avLst/>
          </a:prstGeom>
        </p:spPr>
      </p:pic>
    </p:spTree>
    <p:extLst>
      <p:ext uri="{BB962C8B-B14F-4D97-AF65-F5344CB8AC3E}">
        <p14:creationId xmlns:p14="http://schemas.microsoft.com/office/powerpoint/2010/main" val="1534949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10CC-35E0-48B9-9990-BC5B3F3F0FF9}"/>
              </a:ext>
            </a:extLst>
          </p:cNvPr>
          <p:cNvSpPr>
            <a:spLocks noGrp="1"/>
          </p:cNvSpPr>
          <p:nvPr>
            <p:ph type="title"/>
          </p:nvPr>
        </p:nvSpPr>
        <p:spPr/>
        <p:txBody>
          <a:bodyPr/>
          <a:lstStyle/>
          <a:p>
            <a:pPr algn="ctr"/>
            <a:r>
              <a:rPr lang="en-US" b="1" dirty="0"/>
              <a:t>Remember the problem tree</a:t>
            </a:r>
            <a:endParaRPr lang="en-GB" b="1" dirty="0"/>
          </a:p>
        </p:txBody>
      </p:sp>
      <p:sp>
        <p:nvSpPr>
          <p:cNvPr id="5" name="Rectangle 4">
            <a:extLst>
              <a:ext uri="{FF2B5EF4-FFF2-40B4-BE49-F238E27FC236}">
                <a16:creationId xmlns:a16="http://schemas.microsoft.com/office/drawing/2014/main" id="{1449B471-BEC8-4420-A770-3B0507099BB6}"/>
              </a:ext>
            </a:extLst>
          </p:cNvPr>
          <p:cNvSpPr/>
          <p:nvPr/>
        </p:nvSpPr>
        <p:spPr>
          <a:xfrm>
            <a:off x="1195916"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ABA61F0-BDCA-47B6-8F5A-7D7245423A1C}"/>
              </a:ext>
            </a:extLst>
          </p:cNvPr>
          <p:cNvSpPr/>
          <p:nvPr/>
        </p:nvSpPr>
        <p:spPr>
          <a:xfrm>
            <a:off x="3640667" y="1691211"/>
            <a:ext cx="1862666"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754C563-11E6-44E9-9456-FF97D68DF868}"/>
              </a:ext>
            </a:extLst>
          </p:cNvPr>
          <p:cNvSpPr/>
          <p:nvPr/>
        </p:nvSpPr>
        <p:spPr>
          <a:xfrm>
            <a:off x="6953249"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62D5911-02AD-4F03-AC9B-6F707D3D0B03}"/>
              </a:ext>
            </a:extLst>
          </p:cNvPr>
          <p:cNvSpPr/>
          <p:nvPr/>
        </p:nvSpPr>
        <p:spPr>
          <a:xfrm>
            <a:off x="3826933" y="3016251"/>
            <a:ext cx="149013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C7EF269-AB08-4C68-84CB-7014435117D9}"/>
              </a:ext>
            </a:extLst>
          </p:cNvPr>
          <p:cNvSpPr/>
          <p:nvPr/>
        </p:nvSpPr>
        <p:spPr>
          <a:xfrm>
            <a:off x="7736416"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4593DEE-F084-4C96-8335-31CE85A1A50A}"/>
              </a:ext>
            </a:extLst>
          </p:cNvPr>
          <p:cNvSpPr/>
          <p:nvPr/>
        </p:nvSpPr>
        <p:spPr>
          <a:xfrm>
            <a:off x="6335182"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B777B62E-0965-40A9-85C3-7CDF6E9BD385}"/>
              </a:ext>
            </a:extLst>
          </p:cNvPr>
          <p:cNvSpPr/>
          <p:nvPr/>
        </p:nvSpPr>
        <p:spPr>
          <a:xfrm>
            <a:off x="302677"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A71CF724-FA44-4E27-8893-CE6DFA34A446}"/>
              </a:ext>
            </a:extLst>
          </p:cNvPr>
          <p:cNvSpPr/>
          <p:nvPr/>
        </p:nvSpPr>
        <p:spPr>
          <a:xfrm>
            <a:off x="3262841" y="4334409"/>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FE2D3BD6-65D8-4BC1-A88D-003DCBADBCE0}"/>
              </a:ext>
            </a:extLst>
          </p:cNvPr>
          <p:cNvSpPr/>
          <p:nvPr/>
        </p:nvSpPr>
        <p:spPr>
          <a:xfrm>
            <a:off x="4698999" y="4334410"/>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7ED20C0-EA69-4996-AEC7-5295B331F76A}"/>
              </a:ext>
            </a:extLst>
          </p:cNvPr>
          <p:cNvSpPr/>
          <p:nvPr/>
        </p:nvSpPr>
        <p:spPr>
          <a:xfrm>
            <a:off x="1738835"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F05893E5-D243-47C6-AAAA-7B1F4801BFBB}"/>
              </a:ext>
            </a:extLst>
          </p:cNvPr>
          <p:cNvCxnSpPr>
            <a:stCxn id="6" idx="1"/>
          </p:cNvCxnSpPr>
          <p:nvPr/>
        </p:nvCxnSpPr>
        <p:spPr>
          <a:xfrm flipH="1">
            <a:off x="1738835" y="2107401"/>
            <a:ext cx="1901832"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ADC2734-514B-4B79-952C-BF03D1474962}"/>
              </a:ext>
            </a:extLst>
          </p:cNvPr>
          <p:cNvCxnSpPr>
            <a:stCxn id="6" idx="2"/>
            <a:endCxn id="8" idx="0"/>
          </p:cNvCxnSpPr>
          <p:nvPr/>
        </p:nvCxnSpPr>
        <p:spPr>
          <a:xfrm>
            <a:off x="4572000" y="2523590"/>
            <a:ext cx="0" cy="492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71B7D43-C2FF-46C3-9FBE-DEC7211A99B0}"/>
              </a:ext>
            </a:extLst>
          </p:cNvPr>
          <p:cNvCxnSpPr>
            <a:stCxn id="6" idx="3"/>
            <a:endCxn id="7" idx="0"/>
          </p:cNvCxnSpPr>
          <p:nvPr/>
        </p:nvCxnSpPr>
        <p:spPr>
          <a:xfrm>
            <a:off x="5503333" y="2107401"/>
            <a:ext cx="2134658"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AA50089-34A0-4E3F-9D48-7E0E47354B4E}"/>
              </a:ext>
            </a:extLst>
          </p:cNvPr>
          <p:cNvCxnSpPr>
            <a:stCxn id="5" idx="2"/>
          </p:cNvCxnSpPr>
          <p:nvPr/>
        </p:nvCxnSpPr>
        <p:spPr>
          <a:xfrm flipH="1">
            <a:off x="9207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1004EF3-5614-4580-89B0-F0AF126D98C6}"/>
              </a:ext>
            </a:extLst>
          </p:cNvPr>
          <p:cNvCxnSpPr>
            <a:cxnSpLocks/>
          </p:cNvCxnSpPr>
          <p:nvPr/>
        </p:nvCxnSpPr>
        <p:spPr>
          <a:xfrm>
            <a:off x="1933042" y="3798624"/>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E499D23-A485-459A-B8B4-0F9152776A0F}"/>
              </a:ext>
            </a:extLst>
          </p:cNvPr>
          <p:cNvCxnSpPr/>
          <p:nvPr/>
        </p:nvCxnSpPr>
        <p:spPr>
          <a:xfrm flipH="1">
            <a:off x="35369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06BAFB7-D021-4005-8120-8E9D5C950CB5}"/>
              </a:ext>
            </a:extLst>
          </p:cNvPr>
          <p:cNvCxnSpPr/>
          <p:nvPr/>
        </p:nvCxnSpPr>
        <p:spPr>
          <a:xfrm flipH="1">
            <a:off x="6678076"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D8D8159-B1EE-4CD6-B9D8-3B7BF8B6A83D}"/>
              </a:ext>
            </a:extLst>
          </p:cNvPr>
          <p:cNvCxnSpPr>
            <a:cxnSpLocks/>
          </p:cNvCxnSpPr>
          <p:nvPr/>
        </p:nvCxnSpPr>
        <p:spPr>
          <a:xfrm>
            <a:off x="4744500" y="3798623"/>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05B67AC-378C-4D79-A9C5-A781B72C1077}"/>
              </a:ext>
            </a:extLst>
          </p:cNvPr>
          <p:cNvCxnSpPr>
            <a:cxnSpLocks/>
          </p:cNvCxnSpPr>
          <p:nvPr/>
        </p:nvCxnSpPr>
        <p:spPr>
          <a:xfrm>
            <a:off x="8114234" y="3848630"/>
            <a:ext cx="240249"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8925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10CC-35E0-48B9-9990-BC5B3F3F0FF9}"/>
              </a:ext>
            </a:extLst>
          </p:cNvPr>
          <p:cNvSpPr>
            <a:spLocks noGrp="1"/>
          </p:cNvSpPr>
          <p:nvPr>
            <p:ph type="title"/>
          </p:nvPr>
        </p:nvSpPr>
        <p:spPr>
          <a:xfrm>
            <a:off x="628650" y="297392"/>
            <a:ext cx="7886700" cy="1325563"/>
          </a:xfrm>
        </p:spPr>
        <p:txBody>
          <a:bodyPr/>
          <a:lstStyle/>
          <a:p>
            <a:pPr algn="ctr"/>
            <a:r>
              <a:rPr lang="en-US" b="1" dirty="0"/>
              <a:t>Problem tree example</a:t>
            </a:r>
            <a:endParaRPr lang="en-GB" b="1" dirty="0"/>
          </a:p>
        </p:txBody>
      </p:sp>
      <p:sp>
        <p:nvSpPr>
          <p:cNvPr id="5" name="Rectangle 4">
            <a:extLst>
              <a:ext uri="{FF2B5EF4-FFF2-40B4-BE49-F238E27FC236}">
                <a16:creationId xmlns:a16="http://schemas.microsoft.com/office/drawing/2014/main" id="{1449B471-BEC8-4420-A770-3B0507099BB6}"/>
              </a:ext>
            </a:extLst>
          </p:cNvPr>
          <p:cNvSpPr/>
          <p:nvPr/>
        </p:nvSpPr>
        <p:spPr>
          <a:xfrm>
            <a:off x="789518" y="3016251"/>
            <a:ext cx="1775882"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Lack of demographic scope</a:t>
            </a:r>
            <a:endParaRPr lang="en-GB" dirty="0"/>
          </a:p>
        </p:txBody>
      </p:sp>
      <p:sp>
        <p:nvSpPr>
          <p:cNvPr id="6" name="Rectangle 5">
            <a:extLst>
              <a:ext uri="{FF2B5EF4-FFF2-40B4-BE49-F238E27FC236}">
                <a16:creationId xmlns:a16="http://schemas.microsoft.com/office/drawing/2014/main" id="{EABA61F0-BDCA-47B6-8F5A-7D7245423A1C}"/>
              </a:ext>
            </a:extLst>
          </p:cNvPr>
          <p:cNvSpPr/>
          <p:nvPr/>
        </p:nvSpPr>
        <p:spPr>
          <a:xfrm>
            <a:off x="3640667" y="1691211"/>
            <a:ext cx="1862666"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Digital Marketing</a:t>
            </a:r>
            <a:endParaRPr lang="en-GB" dirty="0"/>
          </a:p>
        </p:txBody>
      </p:sp>
      <p:sp>
        <p:nvSpPr>
          <p:cNvPr id="7" name="Rectangle 6">
            <a:extLst>
              <a:ext uri="{FF2B5EF4-FFF2-40B4-BE49-F238E27FC236}">
                <a16:creationId xmlns:a16="http://schemas.microsoft.com/office/drawing/2014/main" id="{F754C563-11E6-44E9-9456-FF97D68DF868}"/>
              </a:ext>
            </a:extLst>
          </p:cNvPr>
          <p:cNvSpPr/>
          <p:nvPr/>
        </p:nvSpPr>
        <p:spPr>
          <a:xfrm>
            <a:off x="6953249"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Finance budget</a:t>
            </a:r>
            <a:endParaRPr lang="en-GB" dirty="0"/>
          </a:p>
        </p:txBody>
      </p:sp>
      <p:sp>
        <p:nvSpPr>
          <p:cNvPr id="8" name="Rectangle 7">
            <a:extLst>
              <a:ext uri="{FF2B5EF4-FFF2-40B4-BE49-F238E27FC236}">
                <a16:creationId xmlns:a16="http://schemas.microsoft.com/office/drawing/2014/main" id="{A62D5911-02AD-4F03-AC9B-6F707D3D0B03}"/>
              </a:ext>
            </a:extLst>
          </p:cNvPr>
          <p:cNvSpPr/>
          <p:nvPr/>
        </p:nvSpPr>
        <p:spPr>
          <a:xfrm>
            <a:off x="3826933" y="3016251"/>
            <a:ext cx="149013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No objectives or goals</a:t>
            </a:r>
            <a:endParaRPr lang="en-GB" dirty="0"/>
          </a:p>
        </p:txBody>
      </p:sp>
      <p:sp>
        <p:nvSpPr>
          <p:cNvPr id="9" name="Rectangle 8">
            <a:extLst>
              <a:ext uri="{FF2B5EF4-FFF2-40B4-BE49-F238E27FC236}">
                <a16:creationId xmlns:a16="http://schemas.microsoft.com/office/drawing/2014/main" id="{4C7EF269-AB08-4C68-84CB-7014435117D9}"/>
              </a:ext>
            </a:extLst>
          </p:cNvPr>
          <p:cNvSpPr/>
          <p:nvPr/>
        </p:nvSpPr>
        <p:spPr>
          <a:xfrm>
            <a:off x="7736416" y="4358484"/>
            <a:ext cx="1236134" cy="11109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Not in annual budget plan</a:t>
            </a:r>
            <a:endParaRPr lang="en-GB" dirty="0"/>
          </a:p>
        </p:txBody>
      </p:sp>
      <p:sp>
        <p:nvSpPr>
          <p:cNvPr id="10" name="Rectangle 9">
            <a:extLst>
              <a:ext uri="{FF2B5EF4-FFF2-40B4-BE49-F238E27FC236}">
                <a16:creationId xmlns:a16="http://schemas.microsoft.com/office/drawing/2014/main" id="{84593DEE-F084-4C96-8335-31CE85A1A50A}"/>
              </a:ext>
            </a:extLst>
          </p:cNvPr>
          <p:cNvSpPr/>
          <p:nvPr/>
        </p:nvSpPr>
        <p:spPr>
          <a:xfrm>
            <a:off x="6335182"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Allocation of funding</a:t>
            </a:r>
            <a:endParaRPr lang="en-GB" dirty="0"/>
          </a:p>
        </p:txBody>
      </p:sp>
      <p:sp>
        <p:nvSpPr>
          <p:cNvPr id="11" name="Rectangle 10">
            <a:extLst>
              <a:ext uri="{FF2B5EF4-FFF2-40B4-BE49-F238E27FC236}">
                <a16:creationId xmlns:a16="http://schemas.microsoft.com/office/drawing/2014/main" id="{B777B62E-0965-40A9-85C3-7CDF6E9BD385}"/>
              </a:ext>
            </a:extLst>
          </p:cNvPr>
          <p:cNvSpPr/>
          <p:nvPr/>
        </p:nvSpPr>
        <p:spPr>
          <a:xfrm>
            <a:off x="302677"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Content</a:t>
            </a:r>
            <a:endParaRPr lang="en-GB" dirty="0"/>
          </a:p>
        </p:txBody>
      </p:sp>
      <p:sp>
        <p:nvSpPr>
          <p:cNvPr id="12" name="Rectangle 11">
            <a:extLst>
              <a:ext uri="{FF2B5EF4-FFF2-40B4-BE49-F238E27FC236}">
                <a16:creationId xmlns:a16="http://schemas.microsoft.com/office/drawing/2014/main" id="{A71CF724-FA44-4E27-8893-CE6DFA34A446}"/>
              </a:ext>
            </a:extLst>
          </p:cNvPr>
          <p:cNvSpPr/>
          <p:nvPr/>
        </p:nvSpPr>
        <p:spPr>
          <a:xfrm>
            <a:off x="3262841" y="4334409"/>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 leadership</a:t>
            </a:r>
            <a:endParaRPr lang="en-GB" dirty="0"/>
          </a:p>
        </p:txBody>
      </p:sp>
      <p:sp>
        <p:nvSpPr>
          <p:cNvPr id="13" name="Rectangle 12">
            <a:extLst>
              <a:ext uri="{FF2B5EF4-FFF2-40B4-BE49-F238E27FC236}">
                <a16:creationId xmlns:a16="http://schemas.microsoft.com/office/drawing/2014/main" id="{FE2D3BD6-65D8-4BC1-A88D-003DCBADBCE0}"/>
              </a:ext>
            </a:extLst>
          </p:cNvPr>
          <p:cNvSpPr/>
          <p:nvPr/>
        </p:nvSpPr>
        <p:spPr>
          <a:xfrm>
            <a:off x="4698999" y="4334410"/>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Insight negligence</a:t>
            </a:r>
            <a:endParaRPr lang="en-GB" dirty="0"/>
          </a:p>
        </p:txBody>
      </p:sp>
      <p:sp>
        <p:nvSpPr>
          <p:cNvPr id="14" name="Rectangle 13">
            <a:extLst>
              <a:ext uri="{FF2B5EF4-FFF2-40B4-BE49-F238E27FC236}">
                <a16:creationId xmlns:a16="http://schemas.microsoft.com/office/drawing/2014/main" id="{57ED20C0-EA69-4996-AEC7-5295B331F76A}"/>
              </a:ext>
            </a:extLst>
          </p:cNvPr>
          <p:cNvSpPr/>
          <p:nvPr/>
        </p:nvSpPr>
        <p:spPr>
          <a:xfrm>
            <a:off x="1738835"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Insufficient research</a:t>
            </a:r>
            <a:endParaRPr lang="en-GB" dirty="0"/>
          </a:p>
        </p:txBody>
      </p:sp>
      <p:cxnSp>
        <p:nvCxnSpPr>
          <p:cNvPr id="19" name="Straight Arrow Connector 18">
            <a:extLst>
              <a:ext uri="{FF2B5EF4-FFF2-40B4-BE49-F238E27FC236}">
                <a16:creationId xmlns:a16="http://schemas.microsoft.com/office/drawing/2014/main" id="{F05893E5-D243-47C6-AAAA-7B1F4801BFBB}"/>
              </a:ext>
            </a:extLst>
          </p:cNvPr>
          <p:cNvCxnSpPr>
            <a:stCxn id="6" idx="1"/>
          </p:cNvCxnSpPr>
          <p:nvPr/>
        </p:nvCxnSpPr>
        <p:spPr>
          <a:xfrm flipH="1">
            <a:off x="1738835" y="2107401"/>
            <a:ext cx="1901832"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ADC2734-514B-4B79-952C-BF03D1474962}"/>
              </a:ext>
            </a:extLst>
          </p:cNvPr>
          <p:cNvCxnSpPr>
            <a:stCxn id="6" idx="2"/>
            <a:endCxn id="8" idx="0"/>
          </p:cNvCxnSpPr>
          <p:nvPr/>
        </p:nvCxnSpPr>
        <p:spPr>
          <a:xfrm>
            <a:off x="4572000" y="2523590"/>
            <a:ext cx="0" cy="492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71B7D43-C2FF-46C3-9FBE-DEC7211A99B0}"/>
              </a:ext>
            </a:extLst>
          </p:cNvPr>
          <p:cNvCxnSpPr>
            <a:cxnSpLocks/>
            <a:stCxn id="6" idx="3"/>
            <a:endCxn id="7" idx="0"/>
          </p:cNvCxnSpPr>
          <p:nvPr/>
        </p:nvCxnSpPr>
        <p:spPr>
          <a:xfrm>
            <a:off x="5503333" y="2107401"/>
            <a:ext cx="2134658"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AA50089-34A0-4E3F-9D48-7E0E47354B4E}"/>
              </a:ext>
            </a:extLst>
          </p:cNvPr>
          <p:cNvCxnSpPr>
            <a:cxnSpLocks/>
            <a:stCxn id="5" idx="2"/>
          </p:cNvCxnSpPr>
          <p:nvPr/>
        </p:nvCxnSpPr>
        <p:spPr>
          <a:xfrm flipH="1">
            <a:off x="920744" y="3848630"/>
            <a:ext cx="756715"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1004EF3-5614-4580-89B0-F0AF126D98C6}"/>
              </a:ext>
            </a:extLst>
          </p:cNvPr>
          <p:cNvCxnSpPr>
            <a:cxnSpLocks/>
          </p:cNvCxnSpPr>
          <p:nvPr/>
        </p:nvCxnSpPr>
        <p:spPr>
          <a:xfrm>
            <a:off x="1933042" y="3798624"/>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E499D23-A485-459A-B8B4-0F9152776A0F}"/>
              </a:ext>
            </a:extLst>
          </p:cNvPr>
          <p:cNvCxnSpPr/>
          <p:nvPr/>
        </p:nvCxnSpPr>
        <p:spPr>
          <a:xfrm flipH="1">
            <a:off x="35369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06BAFB7-D021-4005-8120-8E9D5C950CB5}"/>
              </a:ext>
            </a:extLst>
          </p:cNvPr>
          <p:cNvCxnSpPr/>
          <p:nvPr/>
        </p:nvCxnSpPr>
        <p:spPr>
          <a:xfrm flipH="1">
            <a:off x="6678076"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D8D8159-B1EE-4CD6-B9D8-3B7BF8B6A83D}"/>
              </a:ext>
            </a:extLst>
          </p:cNvPr>
          <p:cNvCxnSpPr>
            <a:cxnSpLocks/>
          </p:cNvCxnSpPr>
          <p:nvPr/>
        </p:nvCxnSpPr>
        <p:spPr>
          <a:xfrm>
            <a:off x="4744500" y="3798623"/>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05B67AC-378C-4D79-A9C5-A781B72C1077}"/>
              </a:ext>
            </a:extLst>
          </p:cNvPr>
          <p:cNvCxnSpPr>
            <a:cxnSpLocks/>
          </p:cNvCxnSpPr>
          <p:nvPr/>
        </p:nvCxnSpPr>
        <p:spPr>
          <a:xfrm>
            <a:off x="8114234" y="3848630"/>
            <a:ext cx="240249"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668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xEl>
                                              <p:pRg st="0" end="0"/>
                                            </p:txEl>
                                          </p:spTgt>
                                        </p:tgtEl>
                                        <p:attrNameLst>
                                          <p:attrName>style.visibility</p:attrName>
                                        </p:attrNameLst>
                                      </p:cBhvr>
                                      <p:to>
                                        <p:strVal val="visible"/>
                                      </p:to>
                                    </p:set>
                                    <p:animEffect transition="in" filter="fade">
                                      <p:cBhvr>
                                        <p:cTn id="27" dur="500"/>
                                        <p:tgtEl>
                                          <p:spTgt spid="11">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Effect transition="in" filter="fade">
                                      <p:cBhvr>
                                        <p:cTn id="37" dur="500"/>
                                        <p:tgtEl>
                                          <p:spTgt spid="1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xEl>
                                              <p:pRg st="0" end="0"/>
                                            </p:txEl>
                                          </p:spTgt>
                                        </p:tgtEl>
                                        <p:attrNameLst>
                                          <p:attrName>style.visibility</p:attrName>
                                        </p:attrNameLst>
                                      </p:cBhvr>
                                      <p:to>
                                        <p:strVal val="visible"/>
                                      </p:to>
                                    </p:set>
                                    <p:animEffect transition="in" filter="fade">
                                      <p:cBhvr>
                                        <p:cTn id="42" dur="500"/>
                                        <p:tgtEl>
                                          <p:spTgt spid="1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0">
                                            <p:txEl>
                                              <p:pRg st="0" end="0"/>
                                            </p:txEl>
                                          </p:spTgt>
                                        </p:tgtEl>
                                        <p:attrNameLst>
                                          <p:attrName>style.visibility</p:attrName>
                                        </p:attrNameLst>
                                      </p:cBhvr>
                                      <p:to>
                                        <p:strVal val="visible"/>
                                      </p:to>
                                    </p:set>
                                    <p:animEffect transition="in" filter="fade">
                                      <p:cBhvr>
                                        <p:cTn id="47" dur="500"/>
                                        <p:tgtEl>
                                          <p:spTgt spid="10">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9">
                                            <p:txEl>
                                              <p:pRg st="0" end="0"/>
                                            </p:txEl>
                                          </p:spTgt>
                                        </p:tgtEl>
                                        <p:attrNameLst>
                                          <p:attrName>style.visibility</p:attrName>
                                        </p:attrNameLst>
                                      </p:cBhvr>
                                      <p:to>
                                        <p:strVal val="visible"/>
                                      </p:to>
                                    </p:set>
                                    <p:animEffect transition="in" filter="fade">
                                      <p:cBhvr>
                                        <p:cTn id="5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F960381-AC20-401F-B27F-F01F77F9AF96}"/>
              </a:ext>
            </a:extLst>
          </p:cNvPr>
          <p:cNvGraphicFramePr>
            <a:graphicFrameLocks noGrp="1"/>
          </p:cNvGraphicFramePr>
          <p:nvPr>
            <p:ph sz="half" idx="1"/>
            <p:extLst>
              <p:ext uri="{D42A27DB-BD31-4B8C-83A1-F6EECF244321}">
                <p14:modId xmlns:p14="http://schemas.microsoft.com/office/powerpoint/2010/main" val="1140196147"/>
              </p:ext>
            </p:extLst>
          </p:nvPr>
        </p:nvGraphicFramePr>
        <p:xfrm>
          <a:off x="76200" y="1161738"/>
          <a:ext cx="8979309" cy="3900916"/>
        </p:xfrm>
        <a:graphic>
          <a:graphicData uri="http://schemas.openxmlformats.org/drawingml/2006/table">
            <a:tbl>
              <a:tblPr firstRow="1" bandRow="1">
                <a:tableStyleId>{5C22544A-7EE6-4342-B048-85BDC9FD1C3A}</a:tableStyleId>
              </a:tblPr>
              <a:tblGrid>
                <a:gridCol w="1795862">
                  <a:extLst>
                    <a:ext uri="{9D8B030D-6E8A-4147-A177-3AD203B41FA5}">
                      <a16:colId xmlns:a16="http://schemas.microsoft.com/office/drawing/2014/main" val="1922565849"/>
                    </a:ext>
                  </a:extLst>
                </a:gridCol>
                <a:gridCol w="2057393">
                  <a:extLst>
                    <a:ext uri="{9D8B030D-6E8A-4147-A177-3AD203B41FA5}">
                      <a16:colId xmlns:a16="http://schemas.microsoft.com/office/drawing/2014/main" val="1624870702"/>
                    </a:ext>
                  </a:extLst>
                </a:gridCol>
                <a:gridCol w="2899154">
                  <a:extLst>
                    <a:ext uri="{9D8B030D-6E8A-4147-A177-3AD203B41FA5}">
                      <a16:colId xmlns:a16="http://schemas.microsoft.com/office/drawing/2014/main" val="4068004782"/>
                    </a:ext>
                  </a:extLst>
                </a:gridCol>
                <a:gridCol w="919244">
                  <a:extLst>
                    <a:ext uri="{9D8B030D-6E8A-4147-A177-3AD203B41FA5}">
                      <a16:colId xmlns:a16="http://schemas.microsoft.com/office/drawing/2014/main" val="3999192656"/>
                    </a:ext>
                  </a:extLst>
                </a:gridCol>
                <a:gridCol w="1307656">
                  <a:extLst>
                    <a:ext uri="{9D8B030D-6E8A-4147-A177-3AD203B41FA5}">
                      <a16:colId xmlns:a16="http://schemas.microsoft.com/office/drawing/2014/main" val="3380797168"/>
                    </a:ext>
                  </a:extLst>
                </a:gridCol>
              </a:tblGrid>
              <a:tr h="949864">
                <a:tc>
                  <a:txBody>
                    <a:bodyPr/>
                    <a:lstStyle/>
                    <a:p>
                      <a:r>
                        <a:rPr lang="en-GB" dirty="0"/>
                        <a:t>Hypothesis</a:t>
                      </a:r>
                    </a:p>
                  </a:txBody>
                  <a:tcPr/>
                </a:tc>
                <a:tc>
                  <a:txBody>
                    <a:bodyPr/>
                    <a:lstStyle/>
                    <a:p>
                      <a:r>
                        <a:rPr lang="en-GB" dirty="0"/>
                        <a:t>Research Design</a:t>
                      </a:r>
                    </a:p>
                  </a:txBody>
                  <a:tcPr/>
                </a:tc>
                <a:tc>
                  <a:txBody>
                    <a:bodyPr/>
                    <a:lstStyle/>
                    <a:p>
                      <a:r>
                        <a:rPr lang="en-GB" dirty="0"/>
                        <a:t>Data</a:t>
                      </a:r>
                    </a:p>
                  </a:txBody>
                  <a:tcPr/>
                </a:tc>
                <a:tc>
                  <a:txBody>
                    <a:bodyPr/>
                    <a:lstStyle/>
                    <a:p>
                      <a:r>
                        <a:rPr lang="en-GB" dirty="0"/>
                        <a:t>Data Sources</a:t>
                      </a:r>
                    </a:p>
                  </a:txBody>
                  <a:tcPr/>
                </a:tc>
                <a:tc>
                  <a:txBody>
                    <a:bodyPr/>
                    <a:lstStyle/>
                    <a:p>
                      <a:r>
                        <a:rPr lang="en-GB" dirty="0"/>
                        <a:t>Data Collection</a:t>
                      </a:r>
                    </a:p>
                  </a:txBody>
                  <a:tcPr/>
                </a:tc>
                <a:extLst>
                  <a:ext uri="{0D108BD9-81ED-4DB2-BD59-A6C34878D82A}">
                    <a16:rowId xmlns:a16="http://schemas.microsoft.com/office/drawing/2014/main" val="2979263030"/>
                  </a:ext>
                </a:extLst>
              </a:tr>
              <a:tr h="1000594">
                <a:tc>
                  <a:txBody>
                    <a:bodyPr/>
                    <a:lstStyle/>
                    <a:p>
                      <a:r>
                        <a:rPr lang="en-US" dirty="0"/>
                        <a:t>Lack of demographic scope</a:t>
                      </a:r>
                      <a:endParaRPr lang="en-GB" dirty="0"/>
                    </a:p>
                  </a:txBody>
                  <a:tcPr/>
                </a:tc>
                <a:tc>
                  <a:txBody>
                    <a:bodyPr/>
                    <a:lstStyle/>
                    <a:p>
                      <a:r>
                        <a:rPr lang="en-GB" dirty="0"/>
                        <a:t>Market &amp; Competitor analysis </a:t>
                      </a:r>
                    </a:p>
                  </a:txBody>
                  <a:tcPr/>
                </a:tc>
                <a:tc>
                  <a:txBody>
                    <a:bodyPr/>
                    <a:lstStyle/>
                    <a:p>
                      <a:r>
                        <a:rPr lang="en-GB" dirty="0"/>
                        <a:t>Health food sales; Competitor sales; Market sizing.</a:t>
                      </a:r>
                    </a:p>
                  </a:txBody>
                  <a:tcPr/>
                </a:tc>
                <a:tc>
                  <a:txBody>
                    <a:bodyPr/>
                    <a:lstStyle/>
                    <a:p>
                      <a:r>
                        <a:rPr lang="en-GB" dirty="0"/>
                        <a:t>Market reports</a:t>
                      </a:r>
                    </a:p>
                  </a:txBody>
                  <a:tcPr/>
                </a:tc>
                <a:tc>
                  <a:txBody>
                    <a:bodyPr/>
                    <a:lstStyle/>
                    <a:p>
                      <a:r>
                        <a:rPr lang="en-GB" dirty="0"/>
                        <a:t>Survey</a:t>
                      </a:r>
                    </a:p>
                  </a:txBody>
                  <a:tcPr/>
                </a:tc>
                <a:extLst>
                  <a:ext uri="{0D108BD9-81ED-4DB2-BD59-A6C34878D82A}">
                    <a16:rowId xmlns:a16="http://schemas.microsoft.com/office/drawing/2014/main" val="1866495472"/>
                  </a:ext>
                </a:extLst>
              </a:tr>
              <a:tr h="1000594">
                <a:tc>
                  <a:txBody>
                    <a:bodyPr/>
                    <a:lstStyle/>
                    <a:p>
                      <a:r>
                        <a:rPr lang="en-US" dirty="0"/>
                        <a:t>Objectives and goals insight</a:t>
                      </a:r>
                      <a:endParaRPr lang="en-GB" dirty="0"/>
                    </a:p>
                  </a:txBody>
                  <a:tcPr/>
                </a:tc>
                <a:tc>
                  <a:txBody>
                    <a:bodyPr/>
                    <a:lstStyle/>
                    <a:p>
                      <a:r>
                        <a:rPr lang="en-GB" dirty="0"/>
                        <a:t>Brand &amp; competitor analysis</a:t>
                      </a:r>
                    </a:p>
                  </a:txBody>
                  <a:tcPr/>
                </a:tc>
                <a:tc>
                  <a:txBody>
                    <a:bodyPr/>
                    <a:lstStyle/>
                    <a:p>
                      <a:r>
                        <a:rPr lang="en-GB" dirty="0"/>
                        <a:t>Branding perception changes; have competitors been captured market?</a:t>
                      </a:r>
                    </a:p>
                  </a:txBody>
                  <a:tcPr/>
                </a:tc>
                <a:tc>
                  <a:txBody>
                    <a:bodyPr/>
                    <a:lstStyle/>
                    <a:p>
                      <a:r>
                        <a:rPr lang="en-GB" dirty="0"/>
                        <a:t>Agency reports</a:t>
                      </a:r>
                    </a:p>
                  </a:txBody>
                  <a:tcPr/>
                </a:tc>
                <a:tc>
                  <a:txBody>
                    <a:bodyPr/>
                    <a:lstStyle/>
                    <a:p>
                      <a:r>
                        <a:rPr lang="en-US" dirty="0"/>
                        <a:t>Customer market survey</a:t>
                      </a:r>
                      <a:endParaRPr lang="en-GB" dirty="0"/>
                    </a:p>
                  </a:txBody>
                  <a:tcPr/>
                </a:tc>
                <a:extLst>
                  <a:ext uri="{0D108BD9-81ED-4DB2-BD59-A6C34878D82A}">
                    <a16:rowId xmlns:a16="http://schemas.microsoft.com/office/drawing/2014/main" val="1619090652"/>
                  </a:ext>
                </a:extLst>
              </a:tr>
              <a:tr h="949864">
                <a:tc>
                  <a:txBody>
                    <a:bodyPr/>
                    <a:lstStyle/>
                    <a:p>
                      <a:r>
                        <a:rPr lang="en-US" dirty="0"/>
                        <a:t>Financial budget</a:t>
                      </a:r>
                      <a:endParaRPr lang="en-GB" dirty="0"/>
                    </a:p>
                  </a:txBody>
                  <a:tcPr/>
                </a:tc>
                <a:tc>
                  <a:txBody>
                    <a:bodyPr/>
                    <a:lstStyle/>
                    <a:p>
                      <a:r>
                        <a:rPr lang="en-GB" dirty="0"/>
                        <a:t>Financial  analysis</a:t>
                      </a:r>
                    </a:p>
                  </a:txBody>
                  <a:tcPr/>
                </a:tc>
                <a:tc>
                  <a:txBody>
                    <a:bodyPr/>
                    <a:lstStyle/>
                    <a:p>
                      <a:r>
                        <a:rPr lang="en-GB" dirty="0"/>
                        <a:t>Company report; Before &amp; after performance analysis</a:t>
                      </a:r>
                    </a:p>
                  </a:txBody>
                  <a:tcPr/>
                </a:tc>
                <a:tc>
                  <a:txBody>
                    <a:bodyPr/>
                    <a:lstStyle/>
                    <a:p>
                      <a:r>
                        <a:rPr lang="en-GB" dirty="0"/>
                        <a:t>Staff</a:t>
                      </a:r>
                    </a:p>
                  </a:txBody>
                  <a:tcPr/>
                </a:tc>
                <a:tc>
                  <a:txBody>
                    <a:bodyPr/>
                    <a:lstStyle/>
                    <a:p>
                      <a:r>
                        <a:rPr lang="en-US" dirty="0"/>
                        <a:t>Annual report</a:t>
                      </a:r>
                      <a:endParaRPr lang="en-GB" dirty="0"/>
                    </a:p>
                  </a:txBody>
                  <a:tcPr/>
                </a:tc>
                <a:extLst>
                  <a:ext uri="{0D108BD9-81ED-4DB2-BD59-A6C34878D82A}">
                    <a16:rowId xmlns:a16="http://schemas.microsoft.com/office/drawing/2014/main" val="2406353848"/>
                  </a:ext>
                </a:extLst>
              </a:tr>
            </a:tbl>
          </a:graphicData>
        </a:graphic>
      </p:graphicFrame>
      <p:sp>
        <p:nvSpPr>
          <p:cNvPr id="3" name="TextBox 2">
            <a:extLst>
              <a:ext uri="{FF2B5EF4-FFF2-40B4-BE49-F238E27FC236}">
                <a16:creationId xmlns:a16="http://schemas.microsoft.com/office/drawing/2014/main" id="{D0F5EBB4-D7DF-498E-B1DD-BB9A67BE580A}"/>
              </a:ext>
            </a:extLst>
          </p:cNvPr>
          <p:cNvSpPr txBox="1"/>
          <p:nvPr/>
        </p:nvSpPr>
        <p:spPr>
          <a:xfrm>
            <a:off x="2269067" y="118533"/>
            <a:ext cx="5520266" cy="830997"/>
          </a:xfrm>
          <a:prstGeom prst="rect">
            <a:avLst/>
          </a:prstGeom>
          <a:noFill/>
        </p:spPr>
        <p:txBody>
          <a:bodyPr wrap="square" rtlCol="0">
            <a:spAutoFit/>
          </a:bodyPr>
          <a:lstStyle/>
          <a:p>
            <a:r>
              <a:rPr lang="en-US" sz="4800" b="1" dirty="0"/>
              <a:t>Hypothesis analysis</a:t>
            </a:r>
            <a:endParaRPr lang="en-GB" sz="4800" b="1" dirty="0"/>
          </a:p>
        </p:txBody>
      </p:sp>
    </p:spTree>
    <p:extLst>
      <p:ext uri="{BB962C8B-B14F-4D97-AF65-F5344CB8AC3E}">
        <p14:creationId xmlns:p14="http://schemas.microsoft.com/office/powerpoint/2010/main" val="15068108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F960381-AC20-401F-B27F-F01F77F9AF96}"/>
              </a:ext>
            </a:extLst>
          </p:cNvPr>
          <p:cNvGraphicFramePr>
            <a:graphicFrameLocks noGrp="1"/>
          </p:cNvGraphicFramePr>
          <p:nvPr>
            <p:ph sz="half" idx="1"/>
            <p:extLst>
              <p:ext uri="{D42A27DB-BD31-4B8C-83A1-F6EECF244321}">
                <p14:modId xmlns:p14="http://schemas.microsoft.com/office/powerpoint/2010/main" val="786877833"/>
              </p:ext>
            </p:extLst>
          </p:nvPr>
        </p:nvGraphicFramePr>
        <p:xfrm>
          <a:off x="76200" y="1372240"/>
          <a:ext cx="8979309" cy="4113520"/>
        </p:xfrm>
        <a:graphic>
          <a:graphicData uri="http://schemas.openxmlformats.org/drawingml/2006/table">
            <a:tbl>
              <a:tblPr firstRow="1" bandRow="1">
                <a:tableStyleId>{5C22544A-7EE6-4342-B048-85BDC9FD1C3A}</a:tableStyleId>
              </a:tblPr>
              <a:tblGrid>
                <a:gridCol w="1795862">
                  <a:extLst>
                    <a:ext uri="{9D8B030D-6E8A-4147-A177-3AD203B41FA5}">
                      <a16:colId xmlns:a16="http://schemas.microsoft.com/office/drawing/2014/main" val="1922565849"/>
                    </a:ext>
                  </a:extLst>
                </a:gridCol>
                <a:gridCol w="2057393">
                  <a:extLst>
                    <a:ext uri="{9D8B030D-6E8A-4147-A177-3AD203B41FA5}">
                      <a16:colId xmlns:a16="http://schemas.microsoft.com/office/drawing/2014/main" val="1624870702"/>
                    </a:ext>
                  </a:extLst>
                </a:gridCol>
                <a:gridCol w="2899154">
                  <a:extLst>
                    <a:ext uri="{9D8B030D-6E8A-4147-A177-3AD203B41FA5}">
                      <a16:colId xmlns:a16="http://schemas.microsoft.com/office/drawing/2014/main" val="4068004782"/>
                    </a:ext>
                  </a:extLst>
                </a:gridCol>
                <a:gridCol w="919244">
                  <a:extLst>
                    <a:ext uri="{9D8B030D-6E8A-4147-A177-3AD203B41FA5}">
                      <a16:colId xmlns:a16="http://schemas.microsoft.com/office/drawing/2014/main" val="3999192656"/>
                    </a:ext>
                  </a:extLst>
                </a:gridCol>
                <a:gridCol w="1307656">
                  <a:extLst>
                    <a:ext uri="{9D8B030D-6E8A-4147-A177-3AD203B41FA5}">
                      <a16:colId xmlns:a16="http://schemas.microsoft.com/office/drawing/2014/main" val="3380797168"/>
                    </a:ext>
                  </a:extLst>
                </a:gridCol>
              </a:tblGrid>
              <a:tr h="868040">
                <a:tc>
                  <a:txBody>
                    <a:bodyPr/>
                    <a:lstStyle/>
                    <a:p>
                      <a:r>
                        <a:rPr lang="en-GB" dirty="0"/>
                        <a:t>Hypothesis</a:t>
                      </a:r>
                    </a:p>
                  </a:txBody>
                  <a:tcPr/>
                </a:tc>
                <a:tc>
                  <a:txBody>
                    <a:bodyPr/>
                    <a:lstStyle/>
                    <a:p>
                      <a:r>
                        <a:rPr lang="en-GB" dirty="0"/>
                        <a:t>Research Design</a:t>
                      </a:r>
                    </a:p>
                  </a:txBody>
                  <a:tcPr/>
                </a:tc>
                <a:tc>
                  <a:txBody>
                    <a:bodyPr/>
                    <a:lstStyle/>
                    <a:p>
                      <a:r>
                        <a:rPr lang="en-GB" dirty="0"/>
                        <a:t>Data</a:t>
                      </a:r>
                    </a:p>
                  </a:txBody>
                  <a:tcPr/>
                </a:tc>
                <a:tc>
                  <a:txBody>
                    <a:bodyPr/>
                    <a:lstStyle/>
                    <a:p>
                      <a:r>
                        <a:rPr lang="en-GB" dirty="0"/>
                        <a:t>Data Sources</a:t>
                      </a:r>
                    </a:p>
                  </a:txBody>
                  <a:tcPr/>
                </a:tc>
                <a:tc>
                  <a:txBody>
                    <a:bodyPr/>
                    <a:lstStyle/>
                    <a:p>
                      <a:r>
                        <a:rPr lang="en-GB" dirty="0"/>
                        <a:t>Data Collection</a:t>
                      </a:r>
                    </a:p>
                  </a:txBody>
                  <a:tcPr/>
                </a:tc>
                <a:extLst>
                  <a:ext uri="{0D108BD9-81ED-4DB2-BD59-A6C34878D82A}">
                    <a16:rowId xmlns:a16="http://schemas.microsoft.com/office/drawing/2014/main" val="2979263030"/>
                  </a:ext>
                </a:extLst>
              </a:tr>
              <a:tr h="868040">
                <a:tc>
                  <a:txBody>
                    <a:bodyPr/>
                    <a:lstStyle/>
                    <a:p>
                      <a:r>
                        <a:rPr lang="en-US" dirty="0"/>
                        <a:t>Consumers prefer more ethical consumption choices</a:t>
                      </a:r>
                      <a:endParaRPr lang="en-GB" dirty="0"/>
                    </a:p>
                  </a:txBody>
                  <a:tcPr/>
                </a:tc>
                <a:tc>
                  <a:txBody>
                    <a:bodyPr/>
                    <a:lstStyle/>
                    <a:p>
                      <a:r>
                        <a:rPr lang="en-GB" dirty="0"/>
                        <a:t>Market analysis </a:t>
                      </a:r>
                    </a:p>
                  </a:txBody>
                  <a:tcPr/>
                </a:tc>
                <a:tc>
                  <a:txBody>
                    <a:bodyPr/>
                    <a:lstStyle/>
                    <a:p>
                      <a:r>
                        <a:rPr lang="en-GB" dirty="0"/>
                        <a:t>Health food sales; Competitor sales; Market sizing.</a:t>
                      </a:r>
                    </a:p>
                  </a:txBody>
                  <a:tcPr/>
                </a:tc>
                <a:tc>
                  <a:txBody>
                    <a:bodyPr/>
                    <a:lstStyle/>
                    <a:p>
                      <a:r>
                        <a:rPr lang="en-GB" dirty="0"/>
                        <a:t>Market reports</a:t>
                      </a:r>
                    </a:p>
                  </a:txBody>
                  <a:tcPr/>
                </a:tc>
                <a:tc>
                  <a:txBody>
                    <a:bodyPr/>
                    <a:lstStyle/>
                    <a:p>
                      <a:r>
                        <a:rPr lang="en-US" dirty="0"/>
                        <a:t>S</a:t>
                      </a:r>
                      <a:r>
                        <a:rPr lang="en-GB" dirty="0" err="1"/>
                        <a:t>urvey</a:t>
                      </a:r>
                      <a:endParaRPr lang="en-GB" dirty="0"/>
                    </a:p>
                  </a:txBody>
                  <a:tcPr/>
                </a:tc>
                <a:extLst>
                  <a:ext uri="{0D108BD9-81ED-4DB2-BD59-A6C34878D82A}">
                    <a16:rowId xmlns:a16="http://schemas.microsoft.com/office/drawing/2014/main" val="1866495472"/>
                  </a:ext>
                </a:extLst>
              </a:tr>
              <a:tr h="868040">
                <a:tc>
                  <a:txBody>
                    <a:bodyPr/>
                    <a:lstStyle/>
                    <a:p>
                      <a:r>
                        <a:rPr lang="en-GB" dirty="0"/>
                        <a:t>Reputational damage</a:t>
                      </a:r>
                    </a:p>
                  </a:txBody>
                  <a:tcPr/>
                </a:tc>
                <a:tc>
                  <a:txBody>
                    <a:bodyPr/>
                    <a:lstStyle/>
                    <a:p>
                      <a:r>
                        <a:rPr lang="en-GB" dirty="0"/>
                        <a:t>Brand &amp; competitor analysis</a:t>
                      </a:r>
                    </a:p>
                  </a:txBody>
                  <a:tcPr/>
                </a:tc>
                <a:tc>
                  <a:txBody>
                    <a:bodyPr/>
                    <a:lstStyle/>
                    <a:p>
                      <a:r>
                        <a:rPr lang="en-GB" dirty="0"/>
                        <a:t>Branding perception changes; have competitors been hit?</a:t>
                      </a:r>
                    </a:p>
                  </a:txBody>
                  <a:tcPr/>
                </a:tc>
                <a:tc>
                  <a:txBody>
                    <a:bodyPr/>
                    <a:lstStyle/>
                    <a:p>
                      <a:r>
                        <a:rPr lang="en-GB" dirty="0"/>
                        <a:t>Agency reports</a:t>
                      </a:r>
                    </a:p>
                  </a:txBody>
                  <a:tcPr/>
                </a:tc>
                <a:tc>
                  <a:txBody>
                    <a:bodyPr/>
                    <a:lstStyle/>
                    <a:p>
                      <a:r>
                        <a:rPr lang="en-US" dirty="0"/>
                        <a:t>Customer market survey</a:t>
                      </a:r>
                      <a:endParaRPr lang="en-GB" dirty="0"/>
                    </a:p>
                  </a:txBody>
                  <a:tcPr/>
                </a:tc>
                <a:extLst>
                  <a:ext uri="{0D108BD9-81ED-4DB2-BD59-A6C34878D82A}">
                    <a16:rowId xmlns:a16="http://schemas.microsoft.com/office/drawing/2014/main" val="1619090652"/>
                  </a:ext>
                </a:extLst>
              </a:tr>
              <a:tr h="868040">
                <a:tc>
                  <a:txBody>
                    <a:bodyPr/>
                    <a:lstStyle/>
                    <a:p>
                      <a:r>
                        <a:rPr lang="en-GB" dirty="0"/>
                        <a:t>Sales training</a:t>
                      </a:r>
                    </a:p>
                    <a:p>
                      <a:endParaRPr lang="en-GB" dirty="0"/>
                    </a:p>
                  </a:txBody>
                  <a:tcPr/>
                </a:tc>
                <a:tc>
                  <a:txBody>
                    <a:bodyPr/>
                    <a:lstStyle/>
                    <a:p>
                      <a:r>
                        <a:rPr lang="en-GB" dirty="0"/>
                        <a:t>Training analysis</a:t>
                      </a:r>
                    </a:p>
                  </a:txBody>
                  <a:tcPr/>
                </a:tc>
                <a:tc>
                  <a:txBody>
                    <a:bodyPr/>
                    <a:lstStyle/>
                    <a:p>
                      <a:r>
                        <a:rPr lang="en-GB" dirty="0"/>
                        <a:t>Participant feedback; Before &amp; after performance analysis</a:t>
                      </a:r>
                    </a:p>
                  </a:txBody>
                  <a:tcPr/>
                </a:tc>
                <a:tc>
                  <a:txBody>
                    <a:bodyPr/>
                    <a:lstStyle/>
                    <a:p>
                      <a:r>
                        <a:rPr lang="en-GB" dirty="0"/>
                        <a:t>Staff</a:t>
                      </a:r>
                    </a:p>
                  </a:txBody>
                  <a:tcPr/>
                </a:tc>
                <a:tc>
                  <a:txBody>
                    <a:bodyPr/>
                    <a:lstStyle/>
                    <a:p>
                      <a:r>
                        <a:rPr lang="en-GB" dirty="0"/>
                        <a:t>Survey</a:t>
                      </a:r>
                    </a:p>
                  </a:txBody>
                  <a:tcPr/>
                </a:tc>
                <a:extLst>
                  <a:ext uri="{0D108BD9-81ED-4DB2-BD59-A6C34878D82A}">
                    <a16:rowId xmlns:a16="http://schemas.microsoft.com/office/drawing/2014/main" val="2406353848"/>
                  </a:ext>
                </a:extLst>
              </a:tr>
            </a:tbl>
          </a:graphicData>
        </a:graphic>
      </p:graphicFrame>
      <p:sp>
        <p:nvSpPr>
          <p:cNvPr id="2" name="TextBox 1">
            <a:extLst>
              <a:ext uri="{FF2B5EF4-FFF2-40B4-BE49-F238E27FC236}">
                <a16:creationId xmlns:a16="http://schemas.microsoft.com/office/drawing/2014/main" id="{039C8153-E733-4622-9EC3-352BDBBAE640}"/>
              </a:ext>
            </a:extLst>
          </p:cNvPr>
          <p:cNvSpPr txBox="1"/>
          <p:nvPr/>
        </p:nvSpPr>
        <p:spPr>
          <a:xfrm>
            <a:off x="1778000" y="321733"/>
            <a:ext cx="5418667" cy="1077218"/>
          </a:xfrm>
          <a:prstGeom prst="rect">
            <a:avLst/>
          </a:prstGeom>
          <a:noFill/>
        </p:spPr>
        <p:txBody>
          <a:bodyPr wrap="square" rtlCol="0">
            <a:spAutoFit/>
          </a:bodyPr>
          <a:lstStyle/>
          <a:p>
            <a:pPr algn="ctr"/>
            <a:r>
              <a:rPr lang="en-US" sz="3200" b="1" dirty="0"/>
              <a:t>A further example of hypothesis analysis</a:t>
            </a:r>
            <a:r>
              <a:rPr lang="en-US" dirty="0"/>
              <a:t> </a:t>
            </a:r>
            <a:endParaRPr lang="en-GB" dirty="0"/>
          </a:p>
        </p:txBody>
      </p:sp>
    </p:spTree>
    <p:extLst>
      <p:ext uri="{BB962C8B-B14F-4D97-AF65-F5344CB8AC3E}">
        <p14:creationId xmlns:p14="http://schemas.microsoft.com/office/powerpoint/2010/main" val="34269584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E7BA4-1C86-36A2-E9F4-1711D6DBFAB6}"/>
              </a:ext>
            </a:extLst>
          </p:cNvPr>
          <p:cNvSpPr>
            <a:spLocks noGrp="1"/>
          </p:cNvSpPr>
          <p:nvPr>
            <p:ph type="title"/>
          </p:nvPr>
        </p:nvSpPr>
        <p:spPr>
          <a:xfrm>
            <a:off x="2562225" y="194468"/>
            <a:ext cx="4306408" cy="1325563"/>
          </a:xfrm>
        </p:spPr>
        <p:txBody>
          <a:bodyPr/>
          <a:lstStyle/>
          <a:p>
            <a:r>
              <a:rPr lang="en-GB" sz="4800" b="1" u="sng" dirty="0"/>
              <a:t>Action Planning</a:t>
            </a:r>
          </a:p>
        </p:txBody>
      </p:sp>
      <p:sp>
        <p:nvSpPr>
          <p:cNvPr id="3" name="Content Placeholder 2">
            <a:extLst>
              <a:ext uri="{FF2B5EF4-FFF2-40B4-BE49-F238E27FC236}">
                <a16:creationId xmlns:a16="http://schemas.microsoft.com/office/drawing/2014/main" id="{570309E0-5CAE-8397-7079-EE33907ED40B}"/>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EED0A239-E859-881B-0AC8-3B3D58B296EC}"/>
              </a:ext>
            </a:extLst>
          </p:cNvPr>
          <p:cNvSpPr>
            <a:spLocks noGrp="1"/>
          </p:cNvSpPr>
          <p:nvPr>
            <p:ph sz="half" idx="2"/>
          </p:nvPr>
        </p:nvSpPr>
        <p:spPr/>
        <p:txBody>
          <a:bodyPr/>
          <a:lstStyle/>
          <a:p>
            <a:endParaRPr lang="en-GB"/>
          </a:p>
        </p:txBody>
      </p:sp>
      <p:pic>
        <p:nvPicPr>
          <p:cNvPr id="6" name="Video 5" title="Blue Arrows">
            <a:hlinkClick r:id="" action="ppaction://media"/>
            <a:extLst>
              <a:ext uri="{FF2B5EF4-FFF2-40B4-BE49-F238E27FC236}">
                <a16:creationId xmlns:a16="http://schemas.microsoft.com/office/drawing/2014/main" id="{0151E0B0-7877-E20B-334E-7EACD314AA7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917870"/>
            <a:ext cx="9144000" cy="5143500"/>
          </a:xfrm>
          <a:prstGeom prst="rect">
            <a:avLst/>
          </a:prstGeom>
        </p:spPr>
      </p:pic>
    </p:spTree>
    <p:extLst>
      <p:ext uri="{BB962C8B-B14F-4D97-AF65-F5344CB8AC3E}">
        <p14:creationId xmlns:p14="http://schemas.microsoft.com/office/powerpoint/2010/main" val="79089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06880F-A131-88C8-72C4-4559DD8E4BE1}"/>
              </a:ext>
            </a:extLst>
          </p:cNvPr>
          <p:cNvPicPr>
            <a:picLocks noChangeAspect="1"/>
          </p:cNvPicPr>
          <p:nvPr/>
        </p:nvPicPr>
        <p:blipFill>
          <a:blip r:embed="rId3"/>
          <a:stretch>
            <a:fillRect/>
          </a:stretch>
        </p:blipFill>
        <p:spPr>
          <a:xfrm>
            <a:off x="0" y="1719473"/>
            <a:ext cx="9144000" cy="4184597"/>
          </a:xfrm>
          <a:prstGeom prst="rect">
            <a:avLst/>
          </a:prstGeom>
        </p:spPr>
      </p:pic>
      <p:sp>
        <p:nvSpPr>
          <p:cNvPr id="4" name="TextBox 3">
            <a:extLst>
              <a:ext uri="{FF2B5EF4-FFF2-40B4-BE49-F238E27FC236}">
                <a16:creationId xmlns:a16="http://schemas.microsoft.com/office/drawing/2014/main" id="{D9EEFC77-48DE-D94E-25F4-89B09C9A6A7C}"/>
              </a:ext>
            </a:extLst>
          </p:cNvPr>
          <p:cNvSpPr txBox="1"/>
          <p:nvPr/>
        </p:nvSpPr>
        <p:spPr>
          <a:xfrm>
            <a:off x="520995" y="169100"/>
            <a:ext cx="8102009" cy="1569660"/>
          </a:xfrm>
          <a:prstGeom prst="rect">
            <a:avLst/>
          </a:prstGeom>
          <a:noFill/>
        </p:spPr>
        <p:txBody>
          <a:bodyPr wrap="square" rtlCol="0">
            <a:spAutoFit/>
          </a:bodyPr>
          <a:lstStyle/>
          <a:p>
            <a:pPr algn="ctr"/>
            <a:r>
              <a:rPr lang="en-GB" sz="4800" b="1" u="sng" dirty="0"/>
              <a:t>Action plan example and application</a:t>
            </a:r>
            <a:endParaRPr lang="en-GB" sz="2800" b="1" u="sng" dirty="0"/>
          </a:p>
        </p:txBody>
      </p:sp>
    </p:spTree>
    <p:extLst>
      <p:ext uri="{BB962C8B-B14F-4D97-AF65-F5344CB8AC3E}">
        <p14:creationId xmlns:p14="http://schemas.microsoft.com/office/powerpoint/2010/main" val="4251470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244776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1033C-EF56-4DDE-9B31-1196C65264B9}"/>
              </a:ext>
            </a:extLst>
          </p:cNvPr>
          <p:cNvSpPr>
            <a:spLocks noGrp="1"/>
          </p:cNvSpPr>
          <p:nvPr>
            <p:ph type="title"/>
          </p:nvPr>
        </p:nvSpPr>
        <p:spPr>
          <a:xfrm>
            <a:off x="487836" y="4559523"/>
            <a:ext cx="8176104" cy="1236440"/>
          </a:xfrm>
          <a:noFill/>
        </p:spPr>
        <p:txBody>
          <a:bodyPr vert="horz" lIns="91440" tIns="45720" rIns="91440" bIns="45720" rtlCol="0" anchor="b">
            <a:normAutofit/>
          </a:bodyPr>
          <a:lstStyle/>
          <a:p>
            <a:pPr algn="ctr"/>
            <a:r>
              <a:rPr lang="en-US" sz="5700" b="1" dirty="0"/>
              <a:t>Case Study</a:t>
            </a:r>
          </a:p>
        </p:txBody>
      </p:sp>
      <p:pic>
        <p:nvPicPr>
          <p:cNvPr id="1026" name="Picture 2" descr="See the source image">
            <a:extLst>
              <a:ext uri="{FF2B5EF4-FFF2-40B4-BE49-F238E27FC236}">
                <a16:creationId xmlns:a16="http://schemas.microsoft.com/office/drawing/2014/main" id="{671EBA6E-A147-46C9-8891-89C668B0CB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904" b="3638"/>
          <a:stretch/>
        </p:blipFill>
        <p:spPr bwMode="auto">
          <a:xfrm>
            <a:off x="20" y="1"/>
            <a:ext cx="9143979" cy="4239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834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3E38756-D303-4215-953F-75821E67C63E}"/>
              </a:ext>
            </a:extLst>
          </p:cNvPr>
          <p:cNvSpPr txBox="1"/>
          <p:nvPr/>
        </p:nvSpPr>
        <p:spPr>
          <a:xfrm>
            <a:off x="474133" y="515917"/>
            <a:ext cx="6874933" cy="5632311"/>
          </a:xfrm>
          <a:prstGeom prst="rect">
            <a:avLst/>
          </a:prstGeom>
          <a:noFill/>
        </p:spPr>
        <p:txBody>
          <a:bodyPr wrap="square" rtlCol="0">
            <a:spAutoFit/>
          </a:bodyPr>
          <a:lstStyle/>
          <a:p>
            <a:r>
              <a:rPr lang="en-US" sz="2400" dirty="0"/>
              <a:t>Dear Consultant,</a:t>
            </a:r>
          </a:p>
          <a:p>
            <a:endParaRPr lang="en-US" sz="2400" dirty="0"/>
          </a:p>
          <a:p>
            <a:pPr algn="just"/>
            <a:r>
              <a:rPr lang="en-US" sz="2400" dirty="0"/>
              <a:t>I am the owner of the Falcon Hotel in the lovely  town of Whittlesey in the Cambridgeshire. We are a 8-bedroom hotel and 45 seat dining room and we are struggling with the business.</a:t>
            </a:r>
          </a:p>
          <a:p>
            <a:pPr algn="just"/>
            <a:endParaRPr lang="en-US" sz="2400" dirty="0"/>
          </a:p>
          <a:p>
            <a:pPr algn="just"/>
            <a:r>
              <a:rPr lang="en-US" sz="2400" dirty="0"/>
              <a:t>Despite best efforts we have tried to turn a profit. We are unable to resolve out issue, and we are under immense pressure. </a:t>
            </a:r>
          </a:p>
          <a:p>
            <a:endParaRPr lang="en-US" sz="2400" dirty="0"/>
          </a:p>
          <a:p>
            <a:r>
              <a:rPr lang="en-US" sz="2400" dirty="0"/>
              <a:t>Can you help please! </a:t>
            </a:r>
          </a:p>
          <a:p>
            <a:endParaRPr lang="en-US" sz="2400" dirty="0"/>
          </a:p>
          <a:p>
            <a:r>
              <a:rPr lang="en-US" sz="2400" dirty="0"/>
              <a:t>Kind regards,</a:t>
            </a:r>
          </a:p>
          <a:p>
            <a:r>
              <a:rPr lang="en-US" sz="2400" dirty="0"/>
              <a:t>Colin &amp; Gene </a:t>
            </a:r>
            <a:endParaRPr lang="en-US" dirty="0"/>
          </a:p>
        </p:txBody>
      </p:sp>
    </p:spTree>
    <p:extLst>
      <p:ext uri="{BB962C8B-B14F-4D97-AF65-F5344CB8AC3E}">
        <p14:creationId xmlns:p14="http://schemas.microsoft.com/office/powerpoint/2010/main" val="28396058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7774F-5C2C-417A-9A92-2C4773E43377}"/>
              </a:ext>
            </a:extLst>
          </p:cNvPr>
          <p:cNvSpPr>
            <a:spLocks noGrp="1"/>
          </p:cNvSpPr>
          <p:nvPr>
            <p:ph type="title"/>
          </p:nvPr>
        </p:nvSpPr>
        <p:spPr/>
        <p:txBody>
          <a:bodyPr/>
          <a:lstStyle/>
          <a:p>
            <a:r>
              <a:rPr lang="en-US" b="1" dirty="0"/>
              <a:t>Key Questions</a:t>
            </a:r>
            <a:r>
              <a:rPr lang="en-US" dirty="0"/>
              <a:t>:</a:t>
            </a:r>
            <a:endParaRPr lang="en-GB" dirty="0"/>
          </a:p>
        </p:txBody>
      </p:sp>
      <p:sp>
        <p:nvSpPr>
          <p:cNvPr id="3" name="Content Placeholder 2">
            <a:extLst>
              <a:ext uri="{FF2B5EF4-FFF2-40B4-BE49-F238E27FC236}">
                <a16:creationId xmlns:a16="http://schemas.microsoft.com/office/drawing/2014/main" id="{73E4D283-1E2F-49D2-96B4-8347F3B70D4B}"/>
              </a:ext>
            </a:extLst>
          </p:cNvPr>
          <p:cNvSpPr>
            <a:spLocks noGrp="1"/>
          </p:cNvSpPr>
          <p:nvPr>
            <p:ph sz="half" idx="1"/>
          </p:nvPr>
        </p:nvSpPr>
        <p:spPr>
          <a:xfrm>
            <a:off x="427566" y="1733020"/>
            <a:ext cx="7685617" cy="2747963"/>
          </a:xfrm>
        </p:spPr>
        <p:txBody>
          <a:bodyPr/>
          <a:lstStyle/>
          <a:p>
            <a:pPr marL="342900" lvl="0" indent="-342900">
              <a:lnSpc>
                <a:spcPct val="115000"/>
              </a:lnSpc>
              <a:spcBef>
                <a:spcPts val="1000"/>
              </a:spcBef>
              <a:spcAft>
                <a:spcPts val="1000"/>
              </a:spcAft>
              <a:buFont typeface="Symbol" panose="05050102010706020507" pitchFamily="18" charset="2"/>
              <a:buChar char=""/>
            </a:pPr>
            <a:r>
              <a:rPr lang="en-US" sz="32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32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a:t>
            </a:r>
          </a:p>
          <a:p>
            <a:pPr marL="342900" lvl="0" indent="-342900">
              <a:lnSpc>
                <a:spcPct val="115000"/>
              </a:lnSpc>
              <a:spcBef>
                <a:spcPts val="1000"/>
              </a:spcBef>
              <a:spcAft>
                <a:spcPts val="1000"/>
              </a:spcAft>
              <a:buFont typeface="Symbol" panose="05050102010706020507" pitchFamily="18" charset="2"/>
              <a:buChar char=""/>
            </a:pPr>
            <a:r>
              <a:rPr lang="en-US" sz="32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796821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Hotel Inspector 2022 Episode 6  - The Falcon Hotel">
            <a:hlinkClick r:id="" action="ppaction://media"/>
            <a:extLst>
              <a:ext uri="{FF2B5EF4-FFF2-40B4-BE49-F238E27FC236}">
                <a16:creationId xmlns:a16="http://schemas.microsoft.com/office/drawing/2014/main" id="{31FA5261-695B-DAAB-4FDC-1A8024AD6368}"/>
              </a:ext>
            </a:extLst>
          </p:cNvPr>
          <p:cNvPicPr>
            <a:picLocks noGrp="1" noRot="1" noChangeAspect="1"/>
          </p:cNvPicPr>
          <p:nvPr>
            <p:ph sz="half" idx="1"/>
            <a:videoFile r:link="rId1"/>
          </p:nvPr>
        </p:nvPicPr>
        <p:blipFill>
          <a:blip r:embed="rId4"/>
          <a:stretch>
            <a:fillRect/>
          </a:stretch>
        </p:blipFill>
        <p:spPr>
          <a:xfrm>
            <a:off x="110869" y="701749"/>
            <a:ext cx="8922261" cy="5039832"/>
          </a:xfrm>
          <a:prstGeom prst="rect">
            <a:avLst/>
          </a:prstGeom>
        </p:spPr>
      </p:pic>
    </p:spTree>
    <p:extLst>
      <p:ext uri="{BB962C8B-B14F-4D97-AF65-F5344CB8AC3E}">
        <p14:creationId xmlns:p14="http://schemas.microsoft.com/office/powerpoint/2010/main" val="386771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287383" y="278289"/>
            <a:ext cx="5699051"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1448648"/>
            <a:ext cx="2667000" cy="3624262"/>
          </a:xfrm>
        </p:spPr>
        <p:txBody>
          <a:bodyPr vert="horz" lIns="68580" tIns="34290" rIns="68580" bIns="34290" rtlCol="0" anchor="ctr">
            <a:normAutofit fontScale="62500" lnSpcReduction="20000"/>
          </a:bodyPr>
          <a:lstStyle/>
          <a:p>
            <a:pPr marL="0" lvl="0" indent="0">
              <a:lnSpc>
                <a:spcPct val="115000"/>
              </a:lnSpc>
              <a:spcBef>
                <a:spcPts val="1000"/>
              </a:spcBef>
              <a:spcAft>
                <a:spcPts val="1000"/>
              </a:spcAft>
              <a:buNone/>
            </a:pPr>
            <a:r>
              <a:rPr lang="en-US" sz="33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a:t>
            </a:r>
          </a:p>
          <a:p>
            <a:pPr marL="0" lvl="0" indent="0">
              <a:lnSpc>
                <a:spcPct val="115000"/>
              </a:lnSpc>
              <a:spcBef>
                <a:spcPts val="1000"/>
              </a:spcBef>
              <a:spcAft>
                <a:spcPts val="1000"/>
              </a:spcAft>
              <a:buNone/>
            </a:pPr>
            <a:r>
              <a:rPr lang="en-US" sz="33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a:t>
            </a:r>
          </a:p>
          <a:p>
            <a:pPr marL="0" lvl="0" indent="0">
              <a:lnSpc>
                <a:spcPct val="115000"/>
              </a:lnSpc>
              <a:spcBef>
                <a:spcPts val="1000"/>
              </a:spcBef>
              <a:spcAft>
                <a:spcPts val="1000"/>
              </a:spcAft>
              <a:buNone/>
            </a:pPr>
            <a:r>
              <a:rPr lang="en-US" sz="33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endParaRPr lang="en-GB" sz="3300" dirty="0">
              <a:effectLst/>
              <a:latin typeface="Calibri" panose="020F0502020204030204" pitchFamily="34" charset="0"/>
              <a:ea typeface="Times New Roman" panose="02020603050405020304" pitchFamily="18" charset="0"/>
              <a:cs typeface="Times New Roman" panose="02020603050405020304" pitchFamily="18" charset="0"/>
            </a:endParaRPr>
          </a:p>
          <a:p>
            <a:pPr marL="57150" indent="0">
              <a:buNone/>
            </a:pPr>
            <a:endParaRPr lang="en-US" dirty="0">
              <a:solidFill>
                <a:srgbClr val="000000"/>
              </a:solidFill>
            </a:endParaRP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87383" y="1448648"/>
            <a:ext cx="5699051" cy="36433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4844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DE2AA-A04B-42AC-8291-663C9F7966EB}"/>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kern="1200" dirty="0">
                <a:solidFill>
                  <a:schemeClr val="tx1"/>
                </a:solidFill>
                <a:latin typeface="+mj-lt"/>
                <a:ea typeface="+mj-ea"/>
                <a:cs typeface="+mj-cs"/>
              </a:rPr>
              <a:t>Closing a consulting </a:t>
            </a:r>
            <a:r>
              <a:rPr lang="en-US" sz="3700" dirty="0"/>
              <a:t>project</a:t>
            </a:r>
            <a:endParaRPr lang="en-US" sz="37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9ABB19E3-D582-4929-8844-8C8FAB99EED1}"/>
              </a:ext>
            </a:extLst>
          </p:cNvPr>
          <p:cNvSpPr>
            <a:spLocks noGrp="1"/>
          </p:cNvSpPr>
          <p:nvPr>
            <p:ph idx="1"/>
          </p:nvPr>
        </p:nvSpPr>
        <p:spPr>
          <a:xfrm>
            <a:off x="486698" y="2438400"/>
            <a:ext cx="2629120" cy="3785419"/>
          </a:xfrm>
        </p:spPr>
        <p:txBody>
          <a:bodyPr vert="horz" lIns="91440" tIns="45720" rIns="91440" bIns="45720" rtlCol="0">
            <a:normAutofit/>
          </a:bodyPr>
          <a:lstStyle/>
          <a:p>
            <a:r>
              <a:rPr lang="en-US" sz="1700"/>
              <a:t>Acceptance that the consulting project has been competed successfully</a:t>
            </a:r>
          </a:p>
          <a:p>
            <a:endParaRPr lang="en-US" sz="1700"/>
          </a:p>
          <a:p>
            <a:r>
              <a:rPr lang="en-US" sz="1700"/>
              <a:t>Document lessons learnt</a:t>
            </a:r>
          </a:p>
          <a:p>
            <a:pPr marL="0"/>
            <a:endParaRPr lang="en-US" sz="1700"/>
          </a:p>
          <a:p>
            <a:r>
              <a:rPr lang="en-US" sz="1700"/>
              <a:t>Pursue future consulting clients</a:t>
            </a:r>
          </a:p>
          <a:p>
            <a:endParaRPr lang="en-US" sz="1700"/>
          </a:p>
          <a:p>
            <a:endParaRPr lang="en-US" sz="170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7CA4D27-A01C-4C02-A3A4-376C01EF87D8}"/>
              </a:ext>
            </a:extLst>
          </p:cNvPr>
          <p:cNvPicPr>
            <a:picLocks noChangeAspect="1"/>
          </p:cNvPicPr>
          <p:nvPr/>
        </p:nvPicPr>
        <p:blipFill>
          <a:blip r:embed="rId3"/>
          <a:stretch>
            <a:fillRect/>
          </a:stretch>
        </p:blipFill>
        <p:spPr>
          <a:xfrm>
            <a:off x="4054396" y="1886805"/>
            <a:ext cx="4514498" cy="3081144"/>
          </a:xfrm>
          <a:prstGeom prst="rect">
            <a:avLst/>
          </a:prstGeom>
          <a:effectLst/>
        </p:spPr>
      </p:pic>
    </p:spTree>
    <p:extLst>
      <p:ext uri="{BB962C8B-B14F-4D97-AF65-F5344CB8AC3E}">
        <p14:creationId xmlns:p14="http://schemas.microsoft.com/office/powerpoint/2010/main" val="5086850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608100"/>
            <a:ext cx="2823590" cy="4154747"/>
          </a:xfrm>
        </p:spPr>
        <p:txBody>
          <a:bodyPr anchor="t">
            <a:normAutofit/>
          </a:bodyPr>
          <a:lstStyle/>
          <a:p>
            <a:r>
              <a:rPr lang="en-US" sz="2000" dirty="0"/>
              <a:t>The use of GDPR and protecting customer data</a:t>
            </a:r>
          </a:p>
          <a:p>
            <a:endParaRPr lang="en-US" sz="2000" dirty="0"/>
          </a:p>
          <a:p>
            <a:r>
              <a:rPr lang="en-US" sz="2000" dirty="0"/>
              <a:t>Qualitative and Quantitative data</a:t>
            </a:r>
          </a:p>
          <a:p>
            <a:endParaRPr lang="en-US" sz="2000" dirty="0"/>
          </a:p>
          <a:p>
            <a:r>
              <a:rPr lang="en-US" sz="2000" dirty="0"/>
              <a:t>Researching solutions and Action planning</a:t>
            </a:r>
          </a:p>
          <a:p>
            <a:endParaRPr lang="en-US" sz="2000" dirty="0"/>
          </a:p>
          <a:p>
            <a:r>
              <a:rPr lang="en-US" sz="2000" dirty="0"/>
              <a:t>Closing a consulting project process</a:t>
            </a:r>
          </a:p>
          <a:p>
            <a:endParaRPr lang="en-GB" sz="1600" dirty="0"/>
          </a:p>
        </p:txBody>
      </p:sp>
    </p:spTree>
    <p:extLst>
      <p:ext uri="{BB962C8B-B14F-4D97-AF65-F5344CB8AC3E}">
        <p14:creationId xmlns:p14="http://schemas.microsoft.com/office/powerpoint/2010/main" val="2333901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89820-651B-B4A5-CA06-E630F9E258E8}"/>
              </a:ext>
            </a:extLst>
          </p:cNvPr>
          <p:cNvSpPr>
            <a:spLocks noGrp="1"/>
          </p:cNvSpPr>
          <p:nvPr>
            <p:ph type="title"/>
          </p:nvPr>
        </p:nvSpPr>
        <p:spPr>
          <a:xfrm>
            <a:off x="0" y="1270097"/>
            <a:ext cx="3586641" cy="389234"/>
          </a:xfrm>
        </p:spPr>
        <p:txBody>
          <a:bodyPr vert="horz" lIns="91440" tIns="45720" rIns="91440" bIns="45720" rtlCol="0" anchor="ctr">
            <a:normAutofit fontScale="90000"/>
          </a:bodyPr>
          <a:lstStyle/>
          <a:p>
            <a:pPr marL="0" indent="0" algn="r"/>
            <a:r>
              <a:rPr lang="en-US" sz="4900" b="1" dirty="0"/>
              <a:t>ASSESSMENT</a:t>
            </a:r>
            <a:br>
              <a:rPr lang="en-US" sz="5300" b="1" dirty="0">
                <a:solidFill>
                  <a:schemeClr val="bg1"/>
                </a:solidFill>
              </a:rPr>
            </a:br>
            <a:br>
              <a:rPr lang="en-US" sz="2600" dirty="0">
                <a:solidFill>
                  <a:schemeClr val="bg1"/>
                </a:solidFill>
                <a:effectLst/>
              </a:rPr>
            </a:br>
            <a:endParaRPr lang="en-US" sz="2600" dirty="0">
              <a:solidFill>
                <a:schemeClr val="bg1"/>
              </a:solidFill>
            </a:endParaRPr>
          </a:p>
        </p:txBody>
      </p:sp>
      <p:sp>
        <p:nvSpPr>
          <p:cNvPr id="4" name="Content Placeholder 3">
            <a:extLst>
              <a:ext uri="{FF2B5EF4-FFF2-40B4-BE49-F238E27FC236}">
                <a16:creationId xmlns:a16="http://schemas.microsoft.com/office/drawing/2014/main" id="{F47F08B9-20A2-55B6-00D5-35E0536FDCFB}"/>
              </a:ext>
            </a:extLst>
          </p:cNvPr>
          <p:cNvSpPr>
            <a:spLocks noGrp="1"/>
          </p:cNvSpPr>
          <p:nvPr>
            <p:ph sz="half" idx="2"/>
          </p:nvPr>
        </p:nvSpPr>
        <p:spPr>
          <a:xfrm>
            <a:off x="4203290" y="506727"/>
            <a:ext cx="4138275" cy="1526741"/>
          </a:xfrm>
        </p:spPr>
        <p:txBody>
          <a:bodyPr vert="horz" lIns="91440" tIns="45720" rIns="91440" bIns="45720" rtlCol="0" anchor="ctr">
            <a:normAutofit/>
          </a:bodyPr>
          <a:lstStyle/>
          <a:p>
            <a:pPr marL="0" indent="0">
              <a:buNone/>
            </a:pPr>
            <a:r>
              <a:rPr lang="en-US" sz="3200" b="1" dirty="0"/>
              <a:t>Deadline date:</a:t>
            </a:r>
          </a:p>
          <a:p>
            <a:pPr marL="0" indent="0">
              <a:buNone/>
            </a:pPr>
            <a:r>
              <a:rPr lang="en-US" sz="3200" b="1" dirty="0"/>
              <a:t>6</a:t>
            </a:r>
            <a:r>
              <a:rPr lang="en-US" sz="3200" b="1" baseline="30000" dirty="0"/>
              <a:t>th</a:t>
            </a:r>
            <a:r>
              <a:rPr lang="en-US" sz="3200" b="1" dirty="0"/>
              <a:t> March, by 23h55</a:t>
            </a:r>
            <a:endParaRPr lang="en-US" sz="1900" dirty="0"/>
          </a:p>
        </p:txBody>
      </p:sp>
      <p:pic>
        <p:nvPicPr>
          <p:cNvPr id="6" name="Picture 5">
            <a:extLst>
              <a:ext uri="{FF2B5EF4-FFF2-40B4-BE49-F238E27FC236}">
                <a16:creationId xmlns:a16="http://schemas.microsoft.com/office/drawing/2014/main" id="{C4A4224C-C3AB-0F7B-DD45-20F9598B6092}"/>
              </a:ext>
            </a:extLst>
          </p:cNvPr>
          <p:cNvPicPr>
            <a:picLocks noChangeAspect="1"/>
          </p:cNvPicPr>
          <p:nvPr/>
        </p:nvPicPr>
        <p:blipFill>
          <a:blip r:embed="rId3"/>
          <a:stretch>
            <a:fillRect/>
          </a:stretch>
        </p:blipFill>
        <p:spPr>
          <a:xfrm>
            <a:off x="4970206" y="2453116"/>
            <a:ext cx="4169610" cy="2574734"/>
          </a:xfrm>
          <a:prstGeom prst="ellipse">
            <a:avLst/>
          </a:prstGeom>
          <a:ln>
            <a:noFill/>
          </a:ln>
          <a:effectLst>
            <a:softEdge rad="112500"/>
          </a:effectLst>
        </p:spPr>
      </p:pic>
      <p:graphicFrame>
        <p:nvGraphicFramePr>
          <p:cNvPr id="5" name="Content Placeholder 4">
            <a:extLst>
              <a:ext uri="{FF2B5EF4-FFF2-40B4-BE49-F238E27FC236}">
                <a16:creationId xmlns:a16="http://schemas.microsoft.com/office/drawing/2014/main" id="{A12F8B43-6A2E-D4A7-D5C7-D2352B856F39}"/>
              </a:ext>
            </a:extLst>
          </p:cNvPr>
          <p:cNvGraphicFramePr>
            <a:graphicFrameLocks noGrp="1"/>
          </p:cNvGraphicFramePr>
          <p:nvPr>
            <p:ph sz="half" idx="1"/>
          </p:nvPr>
        </p:nvGraphicFramePr>
        <p:xfrm>
          <a:off x="294980" y="2719937"/>
          <a:ext cx="4675225" cy="2574734"/>
        </p:xfrm>
        <a:graphic>
          <a:graphicData uri="http://schemas.openxmlformats.org/drawingml/2006/table">
            <a:tbl>
              <a:tblPr firstRow="1" bandRow="1">
                <a:tableStyleId>{5C22544A-7EE6-4342-B048-85BDC9FD1C3A}</a:tableStyleId>
              </a:tblPr>
              <a:tblGrid>
                <a:gridCol w="1917278">
                  <a:extLst>
                    <a:ext uri="{9D8B030D-6E8A-4147-A177-3AD203B41FA5}">
                      <a16:colId xmlns:a16="http://schemas.microsoft.com/office/drawing/2014/main" val="2184306891"/>
                    </a:ext>
                  </a:extLst>
                </a:gridCol>
                <a:gridCol w="1209368">
                  <a:extLst>
                    <a:ext uri="{9D8B030D-6E8A-4147-A177-3AD203B41FA5}">
                      <a16:colId xmlns:a16="http://schemas.microsoft.com/office/drawing/2014/main" val="2437925883"/>
                    </a:ext>
                  </a:extLst>
                </a:gridCol>
                <a:gridCol w="1548579">
                  <a:extLst>
                    <a:ext uri="{9D8B030D-6E8A-4147-A177-3AD203B41FA5}">
                      <a16:colId xmlns:a16="http://schemas.microsoft.com/office/drawing/2014/main" val="3758630763"/>
                    </a:ext>
                  </a:extLst>
                </a:gridCol>
              </a:tblGrid>
              <a:tr h="1414433">
                <a:tc>
                  <a:txBody>
                    <a:bodyPr/>
                    <a:lstStyle/>
                    <a:p>
                      <a:pPr algn="ctr"/>
                      <a:r>
                        <a:rPr lang="en-GB" sz="2400" dirty="0">
                          <a:solidFill>
                            <a:schemeClr val="tx1"/>
                          </a:solidFill>
                        </a:rPr>
                        <a:t>Mode of Assessment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Volume</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Weighting</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8798678"/>
                  </a:ext>
                </a:extLst>
              </a:tr>
              <a:tr h="1160301">
                <a:tc>
                  <a:txBody>
                    <a:bodyPr/>
                    <a:lstStyle/>
                    <a:p>
                      <a:pPr algn="ctr"/>
                      <a:r>
                        <a:rPr lang="en-GB" sz="2400"/>
                        <a:t>Consultancy Report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b="1" dirty="0">
                          <a:solidFill>
                            <a:schemeClr val="tx1"/>
                          </a:solidFill>
                        </a:rPr>
                        <a:t>6000 words</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100%</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6893364"/>
                  </a:ext>
                </a:extLst>
              </a:tr>
            </a:tbl>
          </a:graphicData>
        </a:graphic>
      </p:graphicFrame>
    </p:spTree>
    <p:extLst>
      <p:ext uri="{BB962C8B-B14F-4D97-AF65-F5344CB8AC3E}">
        <p14:creationId xmlns:p14="http://schemas.microsoft.com/office/powerpoint/2010/main" val="1474722510"/>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prstGeom prst="rect">
            <a:avLst/>
          </a:prstGeom>
        </p:spPr>
        <p:txBody>
          <a:bodyPr/>
          <a:lstStyle/>
          <a:p>
            <a:r>
              <a:rPr lang="en-GB" sz="2400" b="1" dirty="0"/>
              <a:t>I look forward to seeing you again.</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l.blake@uwtsd.ac.uk</a:t>
            </a:r>
            <a:endParaRPr lang="en-GB" sz="4400" u="sng" dirty="0"/>
          </a:p>
        </p:txBody>
      </p:sp>
    </p:spTree>
    <p:extLst>
      <p:ext uri="{BB962C8B-B14F-4D97-AF65-F5344CB8AC3E}">
        <p14:creationId xmlns:p14="http://schemas.microsoft.com/office/powerpoint/2010/main" val="176557902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11f9404-bca0-4bcf-9c1d-965ccb6f8d2d"/>
    <ds:schemaRef ds:uri="http://www.w3.org/XML/1998/namespace"/>
    <ds:schemaRef ds:uri="http://purl.org/dc/dcmityp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930</TotalTime>
  <Words>1684</Words>
  <Application>Microsoft Office PowerPoint</Application>
  <PresentationFormat>On-screen Show (4:3)</PresentationFormat>
  <Paragraphs>287</Paragraphs>
  <Slides>35</Slides>
  <Notes>19</Notes>
  <HiddenSlides>0</HiddenSlides>
  <MMClips>11</MMClips>
  <ScaleCrop>false</ScaleCrop>
  <HeadingPairs>
    <vt:vector size="6" baseType="variant">
      <vt:variant>
        <vt:lpstr>Fonts Used</vt:lpstr>
      </vt:variant>
      <vt:variant>
        <vt:i4>6</vt:i4>
      </vt:variant>
      <vt:variant>
        <vt:lpstr>Theme</vt:lpstr>
      </vt:variant>
      <vt:variant>
        <vt:i4>15</vt:i4>
      </vt:variant>
      <vt:variant>
        <vt:lpstr>Slide Titles</vt:lpstr>
      </vt:variant>
      <vt:variant>
        <vt:i4>35</vt:i4>
      </vt:variant>
    </vt:vector>
  </HeadingPairs>
  <TitlesOfParts>
    <vt:vector size="56" baseType="lpstr">
      <vt:lpstr>Arial</vt:lpstr>
      <vt:lpstr>Barlow</vt:lpstr>
      <vt:lpstr>Calibri</vt:lpstr>
      <vt:lpstr>Calibri Light</vt:lpstr>
      <vt:lpstr>Open Sans</vt:lpstr>
      <vt:lpstr>Symbol</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Eight</vt:lpstr>
      <vt:lpstr>Outcomes of the session</vt:lpstr>
      <vt:lpstr>Module feedback</vt:lpstr>
      <vt:lpstr>PowerPoint Presentation</vt:lpstr>
      <vt:lpstr>Data handling, data presentation and action planning</vt:lpstr>
      <vt:lpstr>Data and GDPR</vt:lpstr>
      <vt:lpstr>Why is data important for consulting?</vt:lpstr>
      <vt:lpstr>How do we collect data?</vt:lpstr>
      <vt:lpstr>Qualitative vs Quantitative</vt:lpstr>
      <vt:lpstr>Quantitative research and Qualitative research methods</vt:lpstr>
      <vt:lpstr>Quantitative research methods description</vt:lpstr>
      <vt:lpstr>PowerPoint Presentation</vt:lpstr>
      <vt:lpstr>Qualitative description examples</vt:lpstr>
      <vt:lpstr>Tips for researching appropriate data</vt:lpstr>
      <vt:lpstr>Ethical Considerations</vt:lpstr>
      <vt:lpstr>Group Discussion:</vt:lpstr>
      <vt:lpstr>Any Questions?</vt:lpstr>
      <vt:lpstr>Researching the solutions</vt:lpstr>
      <vt:lpstr>PowerPoint Presentation</vt:lpstr>
      <vt:lpstr>Remember the problem tree</vt:lpstr>
      <vt:lpstr>Problem tree example</vt:lpstr>
      <vt:lpstr>PowerPoint Presentation</vt:lpstr>
      <vt:lpstr>PowerPoint Presentation</vt:lpstr>
      <vt:lpstr>Action Planning</vt:lpstr>
      <vt:lpstr>PowerPoint Presentation</vt:lpstr>
      <vt:lpstr>Any Questions?</vt:lpstr>
      <vt:lpstr>Case Study</vt:lpstr>
      <vt:lpstr>PowerPoint Presentation</vt:lpstr>
      <vt:lpstr>Key Questions:</vt:lpstr>
      <vt:lpstr>PowerPoint Presentation</vt:lpstr>
      <vt:lpstr>Group Discussion:</vt:lpstr>
      <vt:lpstr>Closing a consulting project</vt:lpstr>
      <vt:lpstr>Outcomes of the session</vt:lpstr>
      <vt:lpstr>ASSESSMENT  </vt:lpstr>
      <vt:lpstr>I look forward to seeing you again.  If you have any questions in the meantime, please send an email from your student account  l.blake@uwtsd.ac.uk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47</cp:revision>
  <cp:lastPrinted>2023-02-03T20:08:41Z</cp:lastPrinted>
  <dcterms:created xsi:type="dcterms:W3CDTF">2021-03-10T12:10:47Z</dcterms:created>
  <dcterms:modified xsi:type="dcterms:W3CDTF">2023-02-03T20:13:00Z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