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93455" r:id="rId4"/>
  </p:sldMasterIdLst>
  <p:notesMasterIdLst>
    <p:notesMasterId r:id="rId29"/>
  </p:notesMasterIdLst>
  <p:handoutMasterIdLst>
    <p:handoutMasterId r:id="rId30"/>
  </p:handoutMasterIdLst>
  <p:sldIdLst>
    <p:sldId id="256" r:id="rId5"/>
    <p:sldId id="293" r:id="rId6"/>
    <p:sldId id="259" r:id="rId7"/>
    <p:sldId id="260" r:id="rId8"/>
    <p:sldId id="261" r:id="rId9"/>
    <p:sldId id="258" r:id="rId10"/>
    <p:sldId id="283" r:id="rId11"/>
    <p:sldId id="284" r:id="rId12"/>
    <p:sldId id="265" r:id="rId13"/>
    <p:sldId id="266" r:id="rId14"/>
    <p:sldId id="267" r:id="rId15"/>
    <p:sldId id="285" r:id="rId16"/>
    <p:sldId id="294" r:id="rId17"/>
    <p:sldId id="269" r:id="rId18"/>
    <p:sldId id="295" r:id="rId19"/>
    <p:sldId id="271" r:id="rId20"/>
    <p:sldId id="291" r:id="rId21"/>
    <p:sldId id="292" r:id="rId22"/>
    <p:sldId id="274" r:id="rId23"/>
    <p:sldId id="279" r:id="rId24"/>
    <p:sldId id="286" r:id="rId25"/>
    <p:sldId id="288" r:id="rId26"/>
    <p:sldId id="277" r:id="rId27"/>
    <p:sldId id="281" r:id="rId28"/>
  </p:sldIdLst>
  <p:sldSz cx="9144000" cy="5143500" type="screen16x9"/>
  <p:notesSz cx="6735763" cy="98663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orient="horz" pos="3078">
          <p15:clr>
            <a:srgbClr val="A4A3A4"/>
          </p15:clr>
        </p15:guide>
        <p15:guide id="3" orient="horz" pos="557">
          <p15:clr>
            <a:srgbClr val="A4A3A4"/>
          </p15:clr>
        </p15:guide>
        <p15:guide id="4" orient="horz" pos="846">
          <p15:clr>
            <a:srgbClr val="A4A3A4"/>
          </p15:clr>
        </p15:guide>
        <p15:guide id="5" orient="horz" pos="300">
          <p15:clr>
            <a:srgbClr val="A4A3A4"/>
          </p15:clr>
        </p15:guide>
        <p15:guide id="6" orient="horz" pos="233">
          <p15:clr>
            <a:srgbClr val="A4A3A4"/>
          </p15:clr>
        </p15:guide>
        <p15:guide id="7" orient="horz" pos="1966">
          <p15:clr>
            <a:srgbClr val="A4A3A4"/>
          </p15:clr>
        </p15:guide>
        <p15:guide id="8" pos="2880">
          <p15:clr>
            <a:srgbClr val="A4A3A4"/>
          </p15:clr>
        </p15:guide>
        <p15:guide id="9" pos="292">
          <p15:clr>
            <a:srgbClr val="A4A3A4"/>
          </p15:clr>
        </p15:guide>
        <p15:guide id="10" pos="495">
          <p15:clr>
            <a:srgbClr val="A4A3A4"/>
          </p15:clr>
        </p15:guide>
        <p15:guide id="11" pos="352">
          <p15:clr>
            <a:srgbClr val="A4A3A4"/>
          </p15:clr>
        </p15:guide>
        <p15:guide id="12" pos="54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ntje Cockrill" initials="AC" lastIdx="1" clrIdx="0">
    <p:extLst>
      <p:ext uri="{19B8F6BF-5375-455C-9EA6-DF929625EA0E}">
        <p15:presenceInfo xmlns:p15="http://schemas.microsoft.com/office/powerpoint/2012/main" userId="S-1-5-21-3007687386-3267553453-827518461-45072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74C55"/>
    <a:srgbClr val="8FCC8F"/>
    <a:srgbClr val="B6DCDF"/>
    <a:srgbClr val="C9DE03"/>
    <a:srgbClr val="00338C"/>
    <a:srgbClr val="E3E4E2"/>
    <a:srgbClr val="007069"/>
    <a:srgbClr val="737370"/>
    <a:srgbClr val="8970B2"/>
    <a:srgbClr val="E0D2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136" autoAdjust="0"/>
    <p:restoredTop sz="94591" autoAdjust="0"/>
  </p:normalViewPr>
  <p:slideViewPr>
    <p:cSldViewPr snapToGrid="0" snapToObjects="1">
      <p:cViewPr varScale="1">
        <p:scale>
          <a:sx n="145" d="100"/>
          <a:sy n="145" d="100"/>
        </p:scale>
        <p:origin x="150" y="120"/>
      </p:cViewPr>
      <p:guideLst>
        <p:guide orient="horz" pos="1620"/>
        <p:guide orient="horz" pos="3078"/>
        <p:guide orient="horz" pos="557"/>
        <p:guide orient="horz" pos="846"/>
        <p:guide orient="horz" pos="300"/>
        <p:guide orient="horz" pos="233"/>
        <p:guide orient="horz" pos="1966"/>
        <p:guide pos="2880"/>
        <p:guide pos="292"/>
        <p:guide pos="495"/>
        <p:guide pos="352"/>
        <p:guide pos="54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49" d="100"/>
        <a:sy n="149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35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7-02-02T10:16:20.480" idx="1">
    <p:pos x="2425" y="110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15373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81C164-C002-324B-A7F7-EB87386FE78E}" type="datetimeFigureOut">
              <a:rPr lang="en-US" smtClean="0"/>
              <a:t>2/2/2017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15373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DC752C-7A25-DA40-89AE-C277CE5A36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07936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15373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F089FC-7107-694E-B514-98A19752835E}" type="datetimeFigureOut">
              <a:rPr lang="en-US" smtClean="0"/>
              <a:t>2/2/2017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9375" y="739775"/>
            <a:ext cx="6577013" cy="37004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3577" y="4686499"/>
            <a:ext cx="5388610" cy="443984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15373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3A0238-DB72-8D4E-9615-8231BD754B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32694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3A0238-DB72-8D4E-9615-8231BD754BA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0627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3A0238-DB72-8D4E-9615-8231BD754BA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7192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3A0238-DB72-8D4E-9615-8231BD754BA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3990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3A0238-DB72-8D4E-9615-8231BD754BA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3242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3A0238-DB72-8D4E-9615-8231BD754BA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2764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3A0238-DB72-8D4E-9615-8231BD754BA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9244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3A0238-DB72-8D4E-9615-8231BD754BA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9625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3A0238-DB72-8D4E-9615-8231BD754BA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0613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3A0238-DB72-8D4E-9615-8231BD754BA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3382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3A0238-DB72-8D4E-9615-8231BD754BA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9897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3A0238-DB72-8D4E-9615-8231BD754BA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9785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3A0238-DB72-8D4E-9615-8231BD754BA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4882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3A0238-DB72-8D4E-9615-8231BD754BA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6668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3A0238-DB72-8D4E-9615-8231BD754BA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48672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3A0238-DB72-8D4E-9615-8231BD754BAB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05468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3A0238-DB72-8D4E-9615-8231BD754BAB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76469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3A0238-DB72-8D4E-9615-8231BD754BAB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56919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3A0238-DB72-8D4E-9615-8231BD754BAB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4677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3A0238-DB72-8D4E-9615-8231BD754BAB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40235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3A0238-DB72-8D4E-9615-8231BD754BAB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7367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Main title">
    <p:bg>
      <p:bgPr>
        <a:solidFill>
          <a:srgbClr val="474C5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1" y="476250"/>
            <a:ext cx="5486399" cy="1683043"/>
          </a:xfrm>
        </p:spPr>
        <p:txBody>
          <a:bodyPr anchor="t" anchorCtr="0">
            <a:normAutofit/>
          </a:bodyPr>
          <a:lstStyle>
            <a:lvl1pPr algn="l">
              <a:lnSpc>
                <a:spcPct val="90000"/>
              </a:lnSpc>
              <a:defRPr sz="3200">
                <a:solidFill>
                  <a:srgbClr val="8FCC8F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3551" y="2568822"/>
            <a:ext cx="4108450" cy="1746839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400" b="0">
                <a:solidFill>
                  <a:srgbClr val="8FCC8F"/>
                </a:solidFill>
                <a:latin typeface="+mj-lt"/>
                <a:cs typeface="Tahoma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pic>
        <p:nvPicPr>
          <p:cNvPr id="1026" name="Picture 2" descr="C:\Users\tomb\Desktop\CIM_only_WHITE 600px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800" y="4572856"/>
            <a:ext cx="793426" cy="31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5700" y="1346200"/>
            <a:ext cx="4178300" cy="379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3514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18p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814" y="1343025"/>
            <a:ext cx="7900986" cy="3543300"/>
          </a:xfrm>
        </p:spPr>
        <p:txBody>
          <a:bodyPr/>
          <a:lstStyle>
            <a:lvl1pPr>
              <a:buClr>
                <a:srgbClr val="8FCC8F"/>
              </a:buClr>
              <a:defRPr sz="1800">
                <a:latin typeface="Tahoma" pitchFamily="34" charset="0"/>
                <a:ea typeface="Tahoma" pitchFamily="34" charset="0"/>
                <a:cs typeface="Tahoma" pitchFamily="34" charset="0"/>
              </a:defRPr>
            </a:lvl1pPr>
            <a:lvl2pPr>
              <a:buClr>
                <a:srgbClr val="8FCC8F"/>
              </a:buClr>
              <a:defRPr sz="1600">
                <a:latin typeface="Tahoma" pitchFamily="34" charset="0"/>
                <a:ea typeface="Tahoma" pitchFamily="34" charset="0"/>
                <a:cs typeface="Tahoma" pitchFamily="34" charset="0"/>
              </a:defRPr>
            </a:lvl2pPr>
            <a:lvl3pPr>
              <a:buClr>
                <a:srgbClr val="8FCC8F"/>
              </a:buClr>
              <a:defRPr sz="1400">
                <a:latin typeface="Tahoma" pitchFamily="34" charset="0"/>
                <a:ea typeface="Tahoma" pitchFamily="34" charset="0"/>
                <a:cs typeface="Tahoma" pitchFamily="34" charset="0"/>
              </a:defRPr>
            </a:lvl3pPr>
            <a:lvl4pPr>
              <a:buClr>
                <a:srgbClr val="8FCC8F"/>
              </a:buClr>
              <a:defRPr sz="1200">
                <a:latin typeface="Tahoma" pitchFamily="34" charset="0"/>
                <a:ea typeface="Tahoma" pitchFamily="34" charset="0"/>
                <a:cs typeface="Tahoma" pitchFamily="34" charset="0"/>
              </a:defRPr>
            </a:lvl4pPr>
            <a:lvl5pPr>
              <a:buClr>
                <a:srgbClr val="8FCC8F"/>
              </a:buClr>
              <a:defRPr sz="1000">
                <a:latin typeface="Tahoma" pitchFamily="34" charset="0"/>
                <a:ea typeface="Tahoma" pitchFamily="34" charset="0"/>
                <a:cs typeface="Tahoma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Title Placeholder 1"/>
          <p:cNvSpPr>
            <a:spLocks noGrp="1"/>
          </p:cNvSpPr>
          <p:nvPr>
            <p:ph type="title"/>
          </p:nvPr>
        </p:nvSpPr>
        <p:spPr>
          <a:xfrm>
            <a:off x="460374" y="476249"/>
            <a:ext cx="8239126" cy="85725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2" name="TextBox 1"/>
          <p:cNvSpPr txBox="1"/>
          <p:nvPr userDrawn="1"/>
        </p:nvSpPr>
        <p:spPr>
          <a:xfrm>
            <a:off x="460374" y="148281"/>
            <a:ext cx="2789453" cy="1668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03822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16p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814" y="1343025"/>
            <a:ext cx="7900986" cy="3543299"/>
          </a:xfrm>
        </p:spPr>
        <p:txBody>
          <a:bodyPr/>
          <a:lstStyle>
            <a:lvl1pPr>
              <a:defRPr sz="1600">
                <a:latin typeface="Tahoma" pitchFamily="34" charset="0"/>
                <a:ea typeface="Tahoma" pitchFamily="34" charset="0"/>
                <a:cs typeface="Tahoma" pitchFamily="34" charset="0"/>
              </a:defRPr>
            </a:lvl1pPr>
            <a:lvl2pPr>
              <a:defRPr sz="1400">
                <a:latin typeface="Tahoma" pitchFamily="34" charset="0"/>
                <a:ea typeface="Tahoma" pitchFamily="34" charset="0"/>
                <a:cs typeface="Tahoma" pitchFamily="34" charset="0"/>
              </a:defRPr>
            </a:lvl2pPr>
            <a:lvl3pPr>
              <a:defRPr sz="1200">
                <a:latin typeface="Tahoma" pitchFamily="34" charset="0"/>
                <a:ea typeface="Tahoma" pitchFamily="34" charset="0"/>
                <a:cs typeface="Tahoma" pitchFamily="34" charset="0"/>
              </a:defRPr>
            </a:lvl3pPr>
            <a:lvl4pPr>
              <a:defRPr sz="1000">
                <a:latin typeface="Tahoma" pitchFamily="34" charset="0"/>
                <a:ea typeface="Tahoma" pitchFamily="34" charset="0"/>
                <a:cs typeface="Tahoma" pitchFamily="34" charset="0"/>
              </a:defRPr>
            </a:lvl4pPr>
            <a:lvl5pPr>
              <a:defRPr sz="800">
                <a:latin typeface="Tahoma" pitchFamily="34" charset="0"/>
                <a:ea typeface="Tahoma" pitchFamily="34" charset="0"/>
                <a:cs typeface="Tahoma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Title Placeholder 1"/>
          <p:cNvSpPr>
            <a:spLocks noGrp="1"/>
          </p:cNvSpPr>
          <p:nvPr>
            <p:ph type="title"/>
          </p:nvPr>
        </p:nvSpPr>
        <p:spPr>
          <a:xfrm>
            <a:off x="460374" y="476249"/>
            <a:ext cx="8239126" cy="85725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57840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14p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814" y="1343025"/>
            <a:ext cx="7900986" cy="3543299"/>
          </a:xfrm>
        </p:spPr>
        <p:txBody>
          <a:bodyPr/>
          <a:lstStyle>
            <a:lvl1pPr>
              <a:defRPr sz="1400">
                <a:latin typeface="Tahoma" pitchFamily="34" charset="0"/>
                <a:ea typeface="Tahoma" pitchFamily="34" charset="0"/>
                <a:cs typeface="Tahoma" pitchFamily="34" charset="0"/>
              </a:defRPr>
            </a:lvl1pPr>
            <a:lvl2pPr>
              <a:defRPr sz="1200">
                <a:latin typeface="Tahoma" pitchFamily="34" charset="0"/>
                <a:ea typeface="Tahoma" pitchFamily="34" charset="0"/>
                <a:cs typeface="Tahoma" pitchFamily="34" charset="0"/>
              </a:defRPr>
            </a:lvl2pPr>
            <a:lvl3pPr>
              <a:defRPr sz="1000">
                <a:latin typeface="Tahoma" pitchFamily="34" charset="0"/>
                <a:ea typeface="Tahoma" pitchFamily="34" charset="0"/>
                <a:cs typeface="Tahoma" pitchFamily="34" charset="0"/>
              </a:defRPr>
            </a:lvl3pPr>
            <a:lvl4pPr>
              <a:defRPr sz="800">
                <a:latin typeface="Tahoma" pitchFamily="34" charset="0"/>
                <a:ea typeface="Tahoma" pitchFamily="34" charset="0"/>
                <a:cs typeface="Tahoma" pitchFamily="34" charset="0"/>
              </a:defRPr>
            </a:lvl4pPr>
            <a:lvl5pPr>
              <a:defRPr>
                <a:latin typeface="Tahoma" pitchFamily="34" charset="0"/>
                <a:ea typeface="Tahoma" pitchFamily="34" charset="0"/>
                <a:cs typeface="Tahoma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</p:txBody>
      </p:sp>
      <p:sp>
        <p:nvSpPr>
          <p:cNvPr id="4" name="Title Placeholder 1"/>
          <p:cNvSpPr>
            <a:spLocks noGrp="1"/>
          </p:cNvSpPr>
          <p:nvPr>
            <p:ph type="title"/>
          </p:nvPr>
        </p:nvSpPr>
        <p:spPr>
          <a:xfrm>
            <a:off x="460374" y="476249"/>
            <a:ext cx="8239126" cy="85725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57840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12p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814" y="1343025"/>
            <a:ext cx="7900986" cy="3543299"/>
          </a:xfrm>
        </p:spPr>
        <p:txBody>
          <a:bodyPr/>
          <a:lstStyle>
            <a:lvl1pPr>
              <a:defRPr sz="1200">
                <a:latin typeface="Tahoma" pitchFamily="34" charset="0"/>
                <a:ea typeface="Tahoma" pitchFamily="34" charset="0"/>
                <a:cs typeface="Tahoma" pitchFamily="34" charset="0"/>
              </a:defRPr>
            </a:lvl1pPr>
            <a:lvl2pPr>
              <a:defRPr sz="1100">
                <a:latin typeface="Tahoma" pitchFamily="34" charset="0"/>
                <a:ea typeface="Tahoma" pitchFamily="34" charset="0"/>
                <a:cs typeface="Tahoma" pitchFamily="34" charset="0"/>
              </a:defRPr>
            </a:lvl2pPr>
            <a:lvl3pPr>
              <a:defRPr sz="1000">
                <a:latin typeface="Tahoma" pitchFamily="34" charset="0"/>
                <a:ea typeface="Tahoma" pitchFamily="34" charset="0"/>
                <a:cs typeface="Tahoma" pitchFamily="34" charset="0"/>
              </a:defRPr>
            </a:lvl3pPr>
            <a:lvl4pPr>
              <a:defRPr sz="800">
                <a:latin typeface="Tahoma" pitchFamily="34" charset="0"/>
                <a:ea typeface="Tahoma" pitchFamily="34" charset="0"/>
                <a:cs typeface="Tahoma" pitchFamily="34" charset="0"/>
              </a:defRPr>
            </a:lvl4pPr>
            <a:lvl5pPr>
              <a:defRPr>
                <a:latin typeface="Tahoma" pitchFamily="34" charset="0"/>
                <a:ea typeface="Tahoma" pitchFamily="34" charset="0"/>
                <a:cs typeface="Tahoma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</p:txBody>
      </p:sp>
      <p:sp>
        <p:nvSpPr>
          <p:cNvPr id="4" name="Title Placeholder 1"/>
          <p:cNvSpPr>
            <a:spLocks noGrp="1"/>
          </p:cNvSpPr>
          <p:nvPr>
            <p:ph type="title"/>
          </p:nvPr>
        </p:nvSpPr>
        <p:spPr>
          <a:xfrm>
            <a:off x="460374" y="476249"/>
            <a:ext cx="8239126" cy="85725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57840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460374" y="476249"/>
            <a:ext cx="8239126" cy="85725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19188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slid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785814" y="476251"/>
            <a:ext cx="7900986" cy="4410074"/>
          </a:xfrm>
        </p:spPr>
        <p:txBody>
          <a:bodyPr/>
          <a:lstStyle>
            <a:lvl1pPr>
              <a:defRPr sz="1600">
                <a:latin typeface="Tahoma" pitchFamily="34" charset="0"/>
                <a:ea typeface="Tahoma" pitchFamily="34" charset="0"/>
                <a:cs typeface="Tahoma" pitchFamily="34" charset="0"/>
              </a:defRPr>
            </a:lvl1pPr>
            <a:lvl2pPr>
              <a:defRPr sz="1400">
                <a:latin typeface="Tahoma" pitchFamily="34" charset="0"/>
                <a:ea typeface="Tahoma" pitchFamily="34" charset="0"/>
                <a:cs typeface="Tahoma" pitchFamily="34" charset="0"/>
              </a:defRPr>
            </a:lvl2pPr>
            <a:lvl3pPr>
              <a:defRPr sz="1200">
                <a:latin typeface="Tahoma" pitchFamily="34" charset="0"/>
                <a:ea typeface="Tahoma" pitchFamily="34" charset="0"/>
                <a:cs typeface="Tahoma" pitchFamily="34" charset="0"/>
              </a:defRPr>
            </a:lvl3pPr>
            <a:lvl4pPr>
              <a:defRPr sz="1000">
                <a:latin typeface="Tahoma" pitchFamily="34" charset="0"/>
                <a:ea typeface="Tahoma" pitchFamily="34" charset="0"/>
                <a:cs typeface="Tahoma" pitchFamily="34" charset="0"/>
              </a:defRPr>
            </a:lvl4pPr>
            <a:lvl5pPr>
              <a:defRPr sz="800">
                <a:latin typeface="Tahoma" pitchFamily="34" charset="0"/>
                <a:ea typeface="Tahoma" pitchFamily="34" charset="0"/>
                <a:cs typeface="Tahoma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00998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otal slid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63550" y="369888"/>
            <a:ext cx="8223249" cy="4516437"/>
          </a:xfrm>
        </p:spPr>
        <p:txBody>
          <a:bodyPr/>
          <a:lstStyle>
            <a:lvl1pPr>
              <a:defRPr sz="1600">
                <a:latin typeface="Tahoma" pitchFamily="34" charset="0"/>
                <a:ea typeface="Tahoma" pitchFamily="34" charset="0"/>
                <a:cs typeface="Tahoma" pitchFamily="34" charset="0"/>
              </a:defRPr>
            </a:lvl1pPr>
            <a:lvl2pPr>
              <a:defRPr sz="1400">
                <a:latin typeface="Tahoma" pitchFamily="34" charset="0"/>
                <a:ea typeface="Tahoma" pitchFamily="34" charset="0"/>
                <a:cs typeface="Tahoma" pitchFamily="34" charset="0"/>
              </a:defRPr>
            </a:lvl2pPr>
            <a:lvl3pPr>
              <a:defRPr sz="1200">
                <a:latin typeface="Tahoma" pitchFamily="34" charset="0"/>
                <a:ea typeface="Tahoma" pitchFamily="34" charset="0"/>
                <a:cs typeface="Tahoma" pitchFamily="34" charset="0"/>
              </a:defRPr>
            </a:lvl3pPr>
            <a:lvl4pPr>
              <a:defRPr sz="1000">
                <a:latin typeface="Tahoma" pitchFamily="34" charset="0"/>
                <a:ea typeface="Tahoma" pitchFamily="34" charset="0"/>
                <a:cs typeface="Tahoma" pitchFamily="34" charset="0"/>
              </a:defRPr>
            </a:lvl4pPr>
            <a:lvl5pPr>
              <a:defRPr sz="800">
                <a:latin typeface="Tahoma" pitchFamily="34" charset="0"/>
                <a:ea typeface="Tahoma" pitchFamily="34" charset="0"/>
                <a:cs typeface="Tahoma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503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btitle 1">
    <p:bg>
      <p:bgPr>
        <a:solidFill>
          <a:srgbClr val="8FCC8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3550" y="1343025"/>
            <a:ext cx="4108450" cy="2457450"/>
          </a:xfrm>
        </p:spPr>
        <p:txBody>
          <a:bodyPr anchor="ctr" anchorCtr="0">
            <a:normAutofit/>
          </a:bodyPr>
          <a:lstStyle>
            <a:lvl1pPr algn="l">
              <a:lnSpc>
                <a:spcPct val="90000"/>
              </a:lnSpc>
              <a:defRPr sz="2400">
                <a:solidFill>
                  <a:srgbClr val="474C55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pic>
        <p:nvPicPr>
          <p:cNvPr id="8" name="Picture 2" descr="C:\Users\tomb\Desktop\CIM_only_WHITE 600px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800" y="4572855"/>
            <a:ext cx="793426" cy="31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5700" y="1346200"/>
            <a:ext cx="4178300" cy="379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162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btitle 2">
    <p:bg>
      <p:bgPr>
        <a:solidFill>
          <a:srgbClr val="E3E4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3550" y="1343025"/>
            <a:ext cx="4108450" cy="2457450"/>
          </a:xfrm>
        </p:spPr>
        <p:txBody>
          <a:bodyPr anchor="ctr" anchorCtr="0">
            <a:normAutofit/>
          </a:bodyPr>
          <a:lstStyle>
            <a:lvl1pPr algn="l">
              <a:lnSpc>
                <a:spcPct val="90000"/>
              </a:lnSpc>
              <a:defRPr sz="2400">
                <a:solidFill>
                  <a:srgbClr val="8FCC8F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pic>
        <p:nvPicPr>
          <p:cNvPr id="8" name="Picture 2" descr="C:\Users\tomb\Desktop\CIM_only_WHITE 600px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800" y="4572855"/>
            <a:ext cx="793426" cy="31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5700" y="1346200"/>
            <a:ext cx="4178300" cy="379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0603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btitl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3551" y="1343025"/>
            <a:ext cx="4108450" cy="2457450"/>
          </a:xfrm>
        </p:spPr>
        <p:txBody>
          <a:bodyPr anchor="ctr" anchorCtr="0">
            <a:normAutofit/>
          </a:bodyPr>
          <a:lstStyle>
            <a:lvl1pPr algn="l">
              <a:lnSpc>
                <a:spcPct val="90000"/>
              </a:lnSpc>
              <a:defRPr sz="2400">
                <a:solidFill>
                  <a:srgbClr val="8FCC8F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5700" y="1346200"/>
            <a:ext cx="4178300" cy="379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39421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492246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Total 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83404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i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85813" y="1343025"/>
            <a:ext cx="3862387" cy="3543301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0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sz="half" idx="13"/>
          </p:nvPr>
        </p:nvSpPr>
        <p:spPr>
          <a:xfrm>
            <a:off x="4824413" y="1343025"/>
            <a:ext cx="3862387" cy="3543301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000"/>
            </a:lvl4pPr>
            <a:lvl5pPr>
              <a:defRPr sz="17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</p:txBody>
      </p:sp>
      <p:sp>
        <p:nvSpPr>
          <p:cNvPr id="5" name="Title Placeholder 1"/>
          <p:cNvSpPr>
            <a:spLocks noGrp="1"/>
          </p:cNvSpPr>
          <p:nvPr>
            <p:ph type="title"/>
          </p:nvPr>
        </p:nvSpPr>
        <p:spPr>
          <a:xfrm>
            <a:off x="460374" y="476249"/>
            <a:ext cx="8239126" cy="85725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5946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5811" y="476250"/>
            <a:ext cx="3862387" cy="746919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rgbClr val="8FCC8F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24412" y="476250"/>
            <a:ext cx="3862388" cy="746919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rgbClr val="8FCC8F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785813" y="1343026"/>
            <a:ext cx="3862387" cy="354330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000"/>
            </a:lvl4pPr>
            <a:lvl5pPr>
              <a:defRPr sz="17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half" idx="14"/>
          </p:nvPr>
        </p:nvSpPr>
        <p:spPr>
          <a:xfrm>
            <a:off x="4824413" y="1343026"/>
            <a:ext cx="3862387" cy="354330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000"/>
            </a:lvl4pPr>
            <a:lvl5pPr>
              <a:defRPr sz="17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4868244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476250"/>
            <a:ext cx="5143185" cy="59527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814" y="1343027"/>
            <a:ext cx="4349712" cy="3543298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4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89550" y="1343026"/>
            <a:ext cx="3406565" cy="354329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182203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85814" y="476250"/>
            <a:ext cx="7900986" cy="43124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665" y="3996030"/>
            <a:ext cx="5486400" cy="425054"/>
          </a:xfrm>
        </p:spPr>
        <p:txBody>
          <a:bodyPr anchor="b">
            <a:normAutofit/>
          </a:bodyPr>
          <a:lstStyle>
            <a:lvl1pPr algn="l">
              <a:defRPr sz="1600" b="1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665" y="4421083"/>
            <a:ext cx="5486400" cy="603647"/>
          </a:xfrm>
        </p:spPr>
        <p:txBody>
          <a:bodyPr>
            <a:normAutofit/>
          </a:bodyPr>
          <a:lstStyle>
            <a:lvl1pPr marL="0" indent="0">
              <a:buNone/>
              <a:defRPr sz="11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159831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60374" y="476249"/>
            <a:ext cx="8239126" cy="85725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5814" y="1343025"/>
            <a:ext cx="7900986" cy="3536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12" name="TextBox 11"/>
          <p:cNvSpPr txBox="1"/>
          <p:nvPr userDrawn="1"/>
        </p:nvSpPr>
        <p:spPr>
          <a:xfrm>
            <a:off x="463550" y="132688"/>
            <a:ext cx="6572249" cy="23083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sz="900" b="1" dirty="0" smtClean="0">
                <a:solidFill>
                  <a:srgbClr val="73737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CIM</a:t>
            </a:r>
            <a:r>
              <a:rPr lang="en-US" sz="900" dirty="0" smtClean="0">
                <a:solidFill>
                  <a:srgbClr val="73737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|  PRESENTATION TITLE  |</a:t>
            </a:r>
            <a:r>
              <a:rPr lang="en-US" sz="900" baseline="0" dirty="0" smtClean="0">
                <a:solidFill>
                  <a:srgbClr val="73737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SPEAKER  |  DATE</a:t>
            </a:r>
            <a:endParaRPr lang="en-US" sz="900" dirty="0">
              <a:solidFill>
                <a:srgbClr val="73737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Rectangle 7"/>
          <p:cNvSpPr/>
          <p:nvPr userDrawn="1"/>
        </p:nvSpPr>
        <p:spPr>
          <a:xfrm>
            <a:off x="0" y="1904365"/>
            <a:ext cx="582940" cy="45719"/>
          </a:xfrm>
          <a:prstGeom prst="rect">
            <a:avLst/>
          </a:prstGeom>
          <a:solidFill>
            <a:srgbClr val="8FCC8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843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93456" r:id="rId1"/>
    <p:sldLayoutId id="2147493457" r:id="rId2"/>
    <p:sldLayoutId id="2147493468" r:id="rId3"/>
    <p:sldLayoutId id="2147493469" r:id="rId4"/>
    <p:sldLayoutId id="2147493470" r:id="rId5"/>
    <p:sldLayoutId id="2147493471" r:id="rId6"/>
    <p:sldLayoutId id="2147493472" r:id="rId7"/>
    <p:sldLayoutId id="2147493478" r:id="rId8"/>
    <p:sldLayoutId id="2147493474" r:id="rId9"/>
    <p:sldLayoutId id="2147493480" r:id="rId10"/>
    <p:sldLayoutId id="2147493479" r:id="rId11"/>
    <p:sldLayoutId id="2147493462" r:id="rId12"/>
    <p:sldLayoutId id="2147493476" r:id="rId13"/>
    <p:sldLayoutId id="2147493459" r:id="rId14"/>
    <p:sldLayoutId id="2147493460" r:id="rId15"/>
    <p:sldLayoutId id="2147493463" r:id="rId16"/>
    <p:sldLayoutId id="2147493464" r:id="rId17"/>
  </p:sldLayoutIdLst>
  <p:timing>
    <p:tnLst>
      <p:par>
        <p:cTn id="1" dur="indefinite" restart="never" nodeType="tmRoot"/>
      </p:par>
    </p:tnLst>
  </p:timing>
  <p:hf hdr="0" ftr="0" dt="0"/>
  <p:txStyles>
    <p:titleStyle>
      <a:lvl1pPr algn="l" defTabSz="457200" rtl="0" eaLnBrk="1" latinLnBrk="0" hangingPunct="1">
        <a:lnSpc>
          <a:spcPct val="90000"/>
        </a:lnSpc>
        <a:spcBef>
          <a:spcPct val="0"/>
        </a:spcBef>
        <a:buNone/>
        <a:defRPr sz="2800" kern="1200">
          <a:solidFill>
            <a:srgbClr val="8FCC8F"/>
          </a:solidFill>
          <a:latin typeface="+mj-lt"/>
          <a:ea typeface="+mj-ea"/>
          <a:cs typeface="+mj-cs"/>
        </a:defRPr>
      </a:lvl1pPr>
    </p:titleStyle>
    <p:bodyStyle>
      <a:lvl1pPr marL="269875" indent="-269875" algn="l" defTabSz="4572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rgbClr val="8FCC8F"/>
        </a:buClr>
        <a:buFont typeface="Wingdings" charset="2"/>
        <a:buChar char="§"/>
        <a:defRPr sz="1800" kern="1200">
          <a:solidFill>
            <a:srgbClr val="474C55"/>
          </a:solidFill>
          <a:latin typeface="Tahoma" pitchFamily="34" charset="0"/>
          <a:ea typeface="Tahoma" pitchFamily="34" charset="0"/>
          <a:cs typeface="Tahoma" pitchFamily="34" charset="0"/>
        </a:defRPr>
      </a:lvl1pPr>
      <a:lvl2pPr marL="541338" indent="-271463" algn="l" defTabSz="4572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rgbClr val="8FCC8F"/>
        </a:buClr>
        <a:buFont typeface="Lucida Grande"/>
        <a:buChar char="—"/>
        <a:defRPr sz="1600" kern="1200">
          <a:solidFill>
            <a:srgbClr val="474C55"/>
          </a:solidFill>
          <a:latin typeface="Tahoma" pitchFamily="34" charset="0"/>
          <a:ea typeface="Tahoma" pitchFamily="34" charset="0"/>
          <a:cs typeface="Tahoma" pitchFamily="34" charset="0"/>
        </a:defRPr>
      </a:lvl2pPr>
      <a:lvl3pPr marL="1143000" indent="-228600" algn="l" defTabSz="4572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rgbClr val="8FCC8F"/>
        </a:buClr>
        <a:buFont typeface="Lucida Grande"/>
        <a:buChar char="—"/>
        <a:defRPr sz="1400" kern="1200">
          <a:solidFill>
            <a:srgbClr val="474C55"/>
          </a:solidFill>
          <a:latin typeface="Tahoma" pitchFamily="34" charset="0"/>
          <a:ea typeface="Tahoma" pitchFamily="34" charset="0"/>
          <a:cs typeface="Tahoma" pitchFamily="34" charset="0"/>
        </a:defRPr>
      </a:lvl3pPr>
      <a:lvl4pPr marL="1600200" indent="-228600" algn="l" defTabSz="4572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rgbClr val="8FCC8F"/>
        </a:buClr>
        <a:buFont typeface="Lucida Grande"/>
        <a:buChar char="—"/>
        <a:defRPr sz="1200" kern="1200">
          <a:solidFill>
            <a:srgbClr val="474C55"/>
          </a:solidFill>
          <a:latin typeface="Tahoma" pitchFamily="34" charset="0"/>
          <a:ea typeface="Tahoma" pitchFamily="34" charset="0"/>
          <a:cs typeface="Tahoma" pitchFamily="34" charset="0"/>
        </a:defRPr>
      </a:lvl4pPr>
      <a:lvl5pPr marL="2057400" indent="-228600" algn="l" defTabSz="4572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rgbClr val="8FCC8F"/>
        </a:buClr>
        <a:buFont typeface="Lucida Grande"/>
        <a:buChar char="—"/>
        <a:defRPr sz="1000" kern="1200">
          <a:solidFill>
            <a:srgbClr val="474C55"/>
          </a:solidFill>
          <a:latin typeface="Tahoma" pitchFamily="34" charset="0"/>
          <a:ea typeface="Tahoma" pitchFamily="34" charset="0"/>
          <a:cs typeface="Tahoma" pitchFamily="34" charset="0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comments" Target="../comments/comment1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CIM Accredited Study Centre</a:t>
            </a:r>
            <a:r>
              <a:rPr lang="en-GB"/>
              <a:t/>
            </a:r>
            <a:br>
              <a:rPr lang="en-GB"/>
            </a:br>
            <a:r>
              <a:rPr lang="en-GB" smtClean="0"/>
              <a:t>ASC Student </a:t>
            </a:r>
            <a:r>
              <a:rPr lang="en-GB" dirty="0"/>
              <a:t>Induction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University of Wales Trinity Saint </a:t>
            </a:r>
            <a:r>
              <a:rPr lang="en-GB" dirty="0"/>
              <a:t>D</a:t>
            </a:r>
            <a:r>
              <a:rPr lang="en-GB" dirty="0" smtClean="0"/>
              <a:t>avid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620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410" y="2654547"/>
            <a:ext cx="1358938" cy="135893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431" y="1227624"/>
            <a:ext cx="1129100" cy="1129100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381386" y="1110816"/>
            <a:ext cx="6178413" cy="37037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altLang="en-US" b="1" dirty="0">
                <a:solidFill>
                  <a:schemeClr val="tx1"/>
                </a:solidFill>
                <a:ea typeface="ＭＳ Ｐゴシック" pitchFamily="34" charset="-128"/>
              </a:rPr>
              <a:t>Your Study Centre contacts:</a:t>
            </a:r>
          </a:p>
          <a:p>
            <a:pPr lvl="1">
              <a:buFont typeface="Wingdings" pitchFamily="2" charset="2"/>
              <a:buChar char="§"/>
            </a:pPr>
            <a:r>
              <a:rPr lang="en-GB" altLang="en-US" sz="1800" dirty="0">
                <a:solidFill>
                  <a:schemeClr val="tx1"/>
                </a:solidFill>
                <a:ea typeface="ＭＳ Ｐゴシック" pitchFamily="34" charset="-128"/>
              </a:rPr>
              <a:t>CIM Programme Director: </a:t>
            </a:r>
            <a:r>
              <a:rPr lang="en-GB" altLang="en-US" sz="1800" dirty="0" smtClean="0">
                <a:solidFill>
                  <a:schemeClr val="tx1"/>
                </a:solidFill>
                <a:ea typeface="ＭＳ Ｐゴシック" pitchFamily="34" charset="-128"/>
              </a:rPr>
              <a:t>Dr Antje Cockrill</a:t>
            </a:r>
            <a:endParaRPr lang="en-GB" altLang="en-US" sz="1800" dirty="0">
              <a:solidFill>
                <a:schemeClr val="tx1"/>
              </a:solidFill>
              <a:ea typeface="ＭＳ Ｐゴシック" pitchFamily="34" charset="-128"/>
            </a:endParaRPr>
          </a:p>
          <a:p>
            <a:pPr lvl="1">
              <a:buFont typeface="Wingdings" pitchFamily="2" charset="2"/>
              <a:buChar char="§"/>
            </a:pPr>
            <a:r>
              <a:rPr lang="en-GB" altLang="en-US" sz="1800" dirty="0">
                <a:solidFill>
                  <a:schemeClr val="tx1"/>
                </a:solidFill>
                <a:ea typeface="ＭＳ Ｐゴシック" pitchFamily="34" charset="-128"/>
              </a:rPr>
              <a:t>Course Tutors: </a:t>
            </a:r>
            <a:r>
              <a:rPr lang="en-GB" altLang="en-US" sz="1800" dirty="0" smtClean="0">
                <a:solidFill>
                  <a:schemeClr val="tx1"/>
                </a:solidFill>
                <a:ea typeface="ＭＳ Ｐゴシック" pitchFamily="34" charset="-128"/>
              </a:rPr>
              <a:t>Will Fleming, Beth Cummings, Jayne Williams, Chris Thomas and Huw Thomas</a:t>
            </a:r>
            <a:endParaRPr lang="en-GB" altLang="en-US" sz="1800" dirty="0">
              <a:solidFill>
                <a:schemeClr val="tx1"/>
              </a:solidFill>
              <a:ea typeface="ＭＳ Ｐゴシック" pitchFamily="34" charset="-128"/>
            </a:endParaRPr>
          </a:p>
          <a:p>
            <a:pPr marL="269875" lvl="1" indent="0">
              <a:buNone/>
            </a:pPr>
            <a:endParaRPr lang="en-GB" altLang="en-US" sz="1800" dirty="0">
              <a:solidFill>
                <a:schemeClr val="tx1"/>
              </a:solidFill>
              <a:ea typeface="ＭＳ Ｐゴシック" pitchFamily="34" charset="-128"/>
            </a:endParaRPr>
          </a:p>
          <a:p>
            <a:pPr marL="269875" lvl="1" indent="0">
              <a:buNone/>
            </a:pPr>
            <a:endParaRPr lang="en-GB" altLang="en-US" sz="1800" dirty="0">
              <a:solidFill>
                <a:schemeClr val="tx1"/>
              </a:solidFill>
              <a:ea typeface="ＭＳ Ｐゴシック" pitchFamily="34" charset="-128"/>
            </a:endParaRPr>
          </a:p>
          <a:p>
            <a:pPr>
              <a:buNone/>
            </a:pPr>
            <a:r>
              <a:rPr lang="en-GB" altLang="en-US" b="1" dirty="0">
                <a:solidFill>
                  <a:schemeClr val="tx1"/>
                </a:solidFill>
                <a:ea typeface="ＭＳ Ｐゴシック" pitchFamily="34" charset="-128"/>
              </a:rPr>
              <a:t>Your CIM contacts:</a:t>
            </a:r>
          </a:p>
          <a:p>
            <a:pPr lvl="1">
              <a:buFont typeface="Wingdings" pitchFamily="2" charset="2"/>
              <a:buChar char="§"/>
            </a:pPr>
            <a:r>
              <a:rPr lang="en-GB" altLang="en-US" sz="1800" dirty="0">
                <a:solidFill>
                  <a:schemeClr val="tx1"/>
                </a:solidFill>
                <a:ea typeface="ＭＳ Ｐゴシック" pitchFamily="34" charset="-128"/>
              </a:rPr>
              <a:t>Customer Contact Centre +44 (0)1628 427120</a:t>
            </a:r>
          </a:p>
          <a:p>
            <a:pPr lvl="1">
              <a:buFont typeface="Wingdings" pitchFamily="2" charset="2"/>
              <a:buChar char="§"/>
            </a:pPr>
            <a:r>
              <a:rPr lang="en-GB" altLang="en-US" sz="1800" dirty="0">
                <a:solidFill>
                  <a:schemeClr val="tx1"/>
                </a:solidFill>
                <a:ea typeface="ＭＳ Ｐゴシック" pitchFamily="34" charset="-128"/>
              </a:rPr>
              <a:t>E-mail - </a:t>
            </a:r>
            <a:r>
              <a:rPr lang="en-GB" altLang="en-US" sz="1800" dirty="0">
                <a:solidFill>
                  <a:srgbClr val="8FCC8F"/>
                </a:solidFill>
                <a:ea typeface="ＭＳ Ｐゴシック" pitchFamily="34" charset="-128"/>
              </a:rPr>
              <a:t>Qualifications@cim.co.uk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2125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lvl="1" indent="-285750">
              <a:buFont typeface="Wingdings" pitchFamily="2" charset="2"/>
              <a:buChar char="§"/>
            </a:pPr>
            <a:r>
              <a:rPr lang="en-GB" sz="1800" dirty="0" smtClean="0">
                <a:solidFill>
                  <a:schemeClr val="tx1"/>
                </a:solidFill>
              </a:rPr>
              <a:t>32,000 </a:t>
            </a:r>
            <a:r>
              <a:rPr lang="en-GB" sz="1800" dirty="0">
                <a:solidFill>
                  <a:schemeClr val="tx1"/>
                </a:solidFill>
              </a:rPr>
              <a:t>members worldwide (across 90 different countries).</a:t>
            </a:r>
            <a:br>
              <a:rPr lang="en-GB" sz="1800" dirty="0">
                <a:solidFill>
                  <a:schemeClr val="tx1"/>
                </a:solidFill>
              </a:rPr>
            </a:br>
            <a:endParaRPr lang="en-GB" sz="1800" dirty="0">
              <a:solidFill>
                <a:schemeClr val="tx1"/>
              </a:solidFill>
            </a:endParaRPr>
          </a:p>
          <a:p>
            <a:pPr marL="285750" lvl="1" indent="-285750">
              <a:buFont typeface="Wingdings" pitchFamily="2" charset="2"/>
              <a:buChar char="§"/>
            </a:pPr>
            <a:r>
              <a:rPr lang="en-GB" sz="1800" dirty="0">
                <a:solidFill>
                  <a:schemeClr val="tx1"/>
                </a:solidFill>
              </a:rPr>
              <a:t>Improving the skills of marketing practitioners and working on developing the marketing profession.</a:t>
            </a:r>
            <a:br>
              <a:rPr lang="en-GB" sz="1800" dirty="0">
                <a:solidFill>
                  <a:schemeClr val="tx1"/>
                </a:solidFill>
              </a:rPr>
            </a:br>
            <a:endParaRPr lang="en-GB" sz="1800" dirty="0">
              <a:solidFill>
                <a:schemeClr val="tx1"/>
              </a:solidFill>
            </a:endParaRPr>
          </a:p>
          <a:p>
            <a:pPr marL="285750" lvl="1" indent="-285750">
              <a:buFont typeface="Wingdings" pitchFamily="2" charset="2"/>
              <a:buChar char="§"/>
            </a:pPr>
            <a:r>
              <a:rPr lang="en-GB" sz="1800" dirty="0">
                <a:solidFill>
                  <a:schemeClr val="tx1"/>
                </a:solidFill>
              </a:rPr>
              <a:t>Core business is membership, qualifications, training and research.</a:t>
            </a:r>
            <a:br>
              <a:rPr lang="en-GB" sz="1800" dirty="0">
                <a:solidFill>
                  <a:schemeClr val="tx1"/>
                </a:solidFill>
              </a:rPr>
            </a:br>
            <a:endParaRPr lang="en-GB" sz="1800" dirty="0">
              <a:solidFill>
                <a:schemeClr val="tx1"/>
              </a:solidFill>
            </a:endParaRPr>
          </a:p>
          <a:p>
            <a:pPr marL="285750" lvl="1" indent="-285750">
              <a:buFont typeface="Wingdings" pitchFamily="2" charset="2"/>
              <a:buChar char="§"/>
            </a:pPr>
            <a:r>
              <a:rPr lang="en-GB" sz="1800" dirty="0">
                <a:solidFill>
                  <a:schemeClr val="tx1"/>
                </a:solidFill>
              </a:rPr>
              <a:t>The only professional marketing body that offers internationally recognised qualifications and can award Chartered Marketer status.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About CIM</a:t>
            </a:r>
          </a:p>
        </p:txBody>
      </p:sp>
    </p:spTree>
    <p:extLst>
      <p:ext uri="{BB962C8B-B14F-4D97-AF65-F5344CB8AC3E}">
        <p14:creationId xmlns:p14="http://schemas.microsoft.com/office/powerpoint/2010/main" val="1475163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Improve your employment prospects</a:t>
            </a:r>
            <a:r>
              <a:rPr lang="en-GB" dirty="0" smtClean="0">
                <a:solidFill>
                  <a:schemeClr val="tx1"/>
                </a:solidFill>
              </a:rPr>
              <a:t>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Gain credibility - proof of your competence and ability as a marketer</a:t>
            </a:r>
            <a:r>
              <a:rPr lang="en-GB" dirty="0" smtClean="0">
                <a:solidFill>
                  <a:schemeClr val="tx1"/>
                </a:solidFill>
              </a:rPr>
              <a:t>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Learn new skills and techniques - become even better at your job</a:t>
            </a:r>
            <a:r>
              <a:rPr lang="en-GB" dirty="0" smtClean="0">
                <a:solidFill>
                  <a:schemeClr val="tx1"/>
                </a:solidFill>
              </a:rPr>
              <a:t>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Work made you do it!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are you here?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0657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39765" y="994546"/>
            <a:ext cx="7900986" cy="3543300"/>
          </a:xfrm>
        </p:spPr>
        <p:txBody>
          <a:bodyPr/>
          <a:lstStyle/>
          <a:p>
            <a:r>
              <a:rPr lang="en-GB" altLang="en-US" dirty="0">
                <a:solidFill>
                  <a:schemeClr val="tx1"/>
                </a:solidFill>
                <a:ea typeface="ＭＳ Ｐゴシック" pitchFamily="34" charset="-128"/>
              </a:rPr>
              <a:t>All three parties have a role to play in your success whilst you are completing your </a:t>
            </a:r>
            <a:r>
              <a:rPr lang="en-GB" altLang="en-US" dirty="0" smtClean="0">
                <a:solidFill>
                  <a:schemeClr val="tx1"/>
                </a:solidFill>
                <a:ea typeface="ＭＳ Ｐゴシック" pitchFamily="34" charset="-128"/>
              </a:rPr>
              <a:t>qualification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Three-way partnership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008" y="2831911"/>
            <a:ext cx="2138851" cy="213885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404" y="987351"/>
            <a:ext cx="4133466" cy="413346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713871" y="2112531"/>
            <a:ext cx="771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030763" y="2784747"/>
            <a:ext cx="8615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Study Centre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821463" y="3731694"/>
            <a:ext cx="771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CIM</a:t>
            </a:r>
            <a:endParaRPr lang="en-GB" dirty="0"/>
          </a:p>
        </p:txBody>
      </p:sp>
      <p:sp>
        <p:nvSpPr>
          <p:cNvPr id="10" name="Rounded Rectangular Callout 9"/>
          <p:cNvSpPr/>
          <p:nvPr/>
        </p:nvSpPr>
        <p:spPr>
          <a:xfrm>
            <a:off x="6941008" y="3215616"/>
            <a:ext cx="1581653" cy="1573472"/>
          </a:xfrm>
          <a:prstGeom prst="wedgeRoundRectCallout">
            <a:avLst>
              <a:gd name="adj1" fmla="val -79062"/>
              <a:gd name="adj2" fmla="val 2390"/>
              <a:gd name="adj3" fmla="val 1666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069474" y="3166365"/>
            <a:ext cx="14143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</a:t>
            </a:r>
            <a:r>
              <a:rPr lang="en-GB" sz="1600" dirty="0" smtClean="0"/>
              <a:t>esponsible for all issues relating to content, assessment and feedback</a:t>
            </a:r>
            <a:endParaRPr lang="en-GB" sz="1600" dirty="0"/>
          </a:p>
        </p:txBody>
      </p:sp>
      <p:sp>
        <p:nvSpPr>
          <p:cNvPr id="12" name="Rounded Rectangular Callout 11"/>
          <p:cNvSpPr/>
          <p:nvPr/>
        </p:nvSpPr>
        <p:spPr>
          <a:xfrm>
            <a:off x="6919803" y="1543691"/>
            <a:ext cx="1581653" cy="1573472"/>
          </a:xfrm>
          <a:prstGeom prst="wedgeRoundRectCallout">
            <a:avLst>
              <a:gd name="adj1" fmla="val -79062"/>
              <a:gd name="adj2" fmla="val 2390"/>
              <a:gd name="adj3" fmla="val 1666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7040503" y="1592893"/>
            <a:ext cx="13180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Responsible for your learning and registering yourself for assessment.</a:t>
            </a:r>
            <a:endParaRPr lang="en-GB" sz="1600" dirty="0"/>
          </a:p>
        </p:txBody>
      </p:sp>
      <p:sp>
        <p:nvSpPr>
          <p:cNvPr id="14" name="Rounded Rectangular Callout 13"/>
          <p:cNvSpPr/>
          <p:nvPr/>
        </p:nvSpPr>
        <p:spPr>
          <a:xfrm>
            <a:off x="2267284" y="1745860"/>
            <a:ext cx="1581653" cy="1573472"/>
          </a:xfrm>
          <a:prstGeom prst="wedgeRoundRectCallout">
            <a:avLst>
              <a:gd name="adj1" fmla="val 51121"/>
              <a:gd name="adj2" fmla="val 62594"/>
              <a:gd name="adj3" fmla="val 1666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/>
          <p:cNvSpPr txBox="1"/>
          <p:nvPr/>
        </p:nvSpPr>
        <p:spPr>
          <a:xfrm>
            <a:off x="2403348" y="1782344"/>
            <a:ext cx="144558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Responsible for teaching, facilities and keeping in touch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19554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7018" y="786380"/>
            <a:ext cx="2058680" cy="2058680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3249" y="789201"/>
            <a:ext cx="2058680" cy="205868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401" y="783865"/>
            <a:ext cx="2058680" cy="2058680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6019" y="790167"/>
            <a:ext cx="2058680" cy="205868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0374" y="476249"/>
            <a:ext cx="4815516" cy="601265"/>
          </a:xfrm>
        </p:spPr>
        <p:txBody>
          <a:bodyPr/>
          <a:lstStyle/>
          <a:p>
            <a:r>
              <a:rPr lang="en-GB" dirty="0" smtClean="0"/>
              <a:t>CIM qualification </a:t>
            </a:r>
            <a:r>
              <a:rPr lang="en-GB" dirty="0"/>
              <a:t>o</a:t>
            </a:r>
            <a:r>
              <a:rPr lang="en-GB" dirty="0" smtClean="0"/>
              <a:t>verview</a:t>
            </a:r>
            <a:endParaRPr lang="en-GB" dirty="0"/>
          </a:p>
        </p:txBody>
      </p:sp>
      <p:sp>
        <p:nvSpPr>
          <p:cNvPr id="24" name="Rectangle 23"/>
          <p:cNvSpPr/>
          <p:nvPr/>
        </p:nvSpPr>
        <p:spPr>
          <a:xfrm>
            <a:off x="170161" y="4506061"/>
            <a:ext cx="5878917" cy="369332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find out more, visit </a:t>
            </a:r>
            <a:r>
              <a:rPr lang="en-GB" dirty="0" smtClean="0">
                <a:solidFill>
                  <a:srgbClr val="8FCC8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www.cim.co.uk/qualifications</a:t>
            </a:r>
            <a:r>
              <a:rPr lang="en-GB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</a:t>
            </a:r>
            <a:endParaRPr lang="en-GB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TextBox 11"/>
          <p:cNvSpPr txBox="1">
            <a:spLocks noChangeArrowheads="1"/>
          </p:cNvSpPr>
          <p:nvPr/>
        </p:nvSpPr>
        <p:spPr bwMode="auto">
          <a:xfrm>
            <a:off x="669302" y="2619413"/>
            <a:ext cx="1812707" cy="18312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endParaRPr lang="en-GB" altLang="en-US" sz="11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11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Marketing Principles</a:t>
            </a:r>
          </a:p>
          <a:p>
            <a:pPr eaLnBrk="1" hangingPunct="1"/>
            <a:endParaRPr lang="en-GB" altLang="en-US" sz="11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11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Customer Communications</a:t>
            </a:r>
          </a:p>
          <a:p>
            <a:pPr eaLnBrk="1" hangingPunct="1"/>
            <a:endParaRPr lang="en-GB" altLang="en-US" sz="11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11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Digital Essentials</a:t>
            </a:r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endParaRPr lang="en-GB" altLang="en-US" sz="11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endParaRPr lang="en-GB" altLang="en-US" sz="11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endParaRPr lang="en-GB" altLang="en-US" sz="14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2793183" y="2619413"/>
            <a:ext cx="1966312" cy="16158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altLang="en-US" sz="11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1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Marketing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altLang="en-US" sz="11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1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Integrated Communications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altLang="en-US" sz="11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1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Customer 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altLang="en-US" sz="11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1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Digital Marketing</a:t>
            </a:r>
            <a:endParaRPr lang="en-GB" altLang="en-US" sz="11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5012748" y="2825577"/>
            <a:ext cx="1925081" cy="1277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1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Strategic Marketing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altLang="en-US" sz="11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1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Mastering Metrics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altLang="en-US" sz="11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1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Driving Innovation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altLang="en-US" sz="11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1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Digital Strategy</a:t>
            </a:r>
            <a:endParaRPr lang="en-GB" altLang="en-US" sz="11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8" name="Rounded Rectangle 4"/>
          <p:cNvSpPr/>
          <p:nvPr/>
        </p:nvSpPr>
        <p:spPr>
          <a:xfrm>
            <a:off x="947585" y="1819507"/>
            <a:ext cx="1034317" cy="722216"/>
          </a:xfrm>
          <a:prstGeom prst="rect">
            <a:avLst/>
          </a:prstGeom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57150" tIns="57150" rIns="57150" bIns="57150" numCol="1" spcCol="1270" anchor="ctr" anchorCtr="0">
            <a:noAutofit/>
          </a:bodyPr>
          <a:lstStyle/>
          <a:p>
            <a:pPr lvl="0" algn="ctr" defTabSz="666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b="0" kern="1200" dirty="0" smtClean="0">
                <a:solidFill>
                  <a:srgbClr val="474C55"/>
                </a:solidFill>
                <a:ea typeface="Tahoma" pitchFamily="34" charset="0"/>
                <a:cs typeface="Tahoma" pitchFamily="34" charset="0"/>
              </a:rPr>
              <a:t>Foundation Certificate in Marketing</a:t>
            </a:r>
            <a:endParaRPr lang="en-GB" sz="1200" b="0" kern="1200" dirty="0">
              <a:solidFill>
                <a:srgbClr val="474C55"/>
              </a:solidFill>
              <a:ea typeface="Tahoma" pitchFamily="34" charset="0"/>
              <a:cs typeface="Tahoma" pitchFamily="34" charset="0"/>
            </a:endParaRPr>
          </a:p>
        </p:txBody>
      </p:sp>
      <p:sp>
        <p:nvSpPr>
          <p:cNvPr id="44" name="Rounded Rectangle 4"/>
          <p:cNvSpPr/>
          <p:nvPr/>
        </p:nvSpPr>
        <p:spPr>
          <a:xfrm>
            <a:off x="3049833" y="1811856"/>
            <a:ext cx="997325" cy="737512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57150" tIns="57150" rIns="57150" bIns="57150" numCol="1" spcCol="1270" anchor="ctr" anchorCtr="0">
            <a:noAutofit/>
          </a:bodyPr>
          <a:lstStyle/>
          <a:p>
            <a:pPr lvl="0" algn="ctr" defTabSz="666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b="0" kern="1200" dirty="0" smtClean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Certificate in Professional Marketing</a:t>
            </a:r>
            <a:endParaRPr lang="en-GB" sz="1200" b="0" kern="1200" dirty="0">
              <a:solidFill>
                <a:srgbClr val="474C55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7" name="Rectangle 76"/>
          <p:cNvSpPr/>
          <p:nvPr/>
        </p:nvSpPr>
        <p:spPr>
          <a:xfrm>
            <a:off x="7105857" y="2818689"/>
            <a:ext cx="1816700" cy="19543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1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Emerging Themes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altLang="en-US" sz="11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1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Marketing Leadership and Planning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altLang="en-US" sz="11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1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Analysis and Decision</a:t>
            </a:r>
            <a:endParaRPr lang="en-GB" altLang="en-US" sz="11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altLang="en-US" sz="11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1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Managing Corporate Reputation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altLang="en-US" sz="11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1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Leading Marketing</a:t>
            </a:r>
            <a:endParaRPr lang="en-GB" altLang="en-US" sz="11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214300" y="1859781"/>
            <a:ext cx="102221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120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Diploma in Professional Marketing</a:t>
            </a:r>
          </a:p>
        </p:txBody>
      </p:sp>
      <p:sp>
        <p:nvSpPr>
          <p:cNvPr id="9" name="Rectangle 8"/>
          <p:cNvSpPr/>
          <p:nvPr/>
        </p:nvSpPr>
        <p:spPr>
          <a:xfrm>
            <a:off x="7330874" y="1857447"/>
            <a:ext cx="112897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120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Chartered Postgraduate Diploma</a:t>
            </a:r>
          </a:p>
        </p:txBody>
      </p:sp>
    </p:spTree>
    <p:extLst>
      <p:ext uri="{BB962C8B-B14F-4D97-AF65-F5344CB8AC3E}">
        <p14:creationId xmlns:p14="http://schemas.microsoft.com/office/powerpoint/2010/main" val="523333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CAM qualification </a:t>
            </a:r>
            <a:r>
              <a:rPr lang="en-GB" dirty="0"/>
              <a:t>o</a:t>
            </a:r>
            <a:r>
              <a:rPr lang="en-GB" dirty="0" smtClean="0"/>
              <a:t>verview</a:t>
            </a:r>
            <a:endParaRPr lang="en-GB" dirty="0"/>
          </a:p>
        </p:txBody>
      </p:sp>
      <p:grpSp>
        <p:nvGrpSpPr>
          <p:cNvPr id="16" name="Group 15"/>
          <p:cNvGrpSpPr/>
          <p:nvPr/>
        </p:nvGrpSpPr>
        <p:grpSpPr>
          <a:xfrm>
            <a:off x="1083947" y="830860"/>
            <a:ext cx="2078368" cy="2078368"/>
            <a:chOff x="1037351" y="1291520"/>
            <a:chExt cx="2078368" cy="2078368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7351" y="1291520"/>
              <a:ext cx="2078368" cy="2078368"/>
            </a:xfrm>
            <a:prstGeom prst="rect">
              <a:avLst/>
            </a:prstGeom>
          </p:spPr>
        </p:pic>
        <p:sp>
          <p:nvSpPr>
            <p:cNvPr id="5" name="Rounded Rectangle 4"/>
            <p:cNvSpPr/>
            <p:nvPr/>
          </p:nvSpPr>
          <p:spPr>
            <a:xfrm>
              <a:off x="1559377" y="2330704"/>
              <a:ext cx="1034317" cy="722216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7150" tIns="57150" rIns="57150" bIns="57150" numCol="1" spcCol="1270" anchor="ctr" anchorCtr="0">
              <a:noAutofit/>
            </a:bodyPr>
            <a:lstStyle/>
            <a:p>
              <a:pPr algn="ctr"/>
              <a:r>
                <a:rPr lang="en-GB" sz="1200" dirty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CAM Diploma in Marketing Qualifications</a:t>
              </a:r>
            </a:p>
          </p:txBody>
        </p:sp>
      </p:grpSp>
      <p:grpSp>
        <p:nvGrpSpPr>
          <p:cNvPr id="17" name="Group 16"/>
          <p:cNvGrpSpPr/>
          <p:nvPr/>
        </p:nvGrpSpPr>
        <p:grpSpPr>
          <a:xfrm>
            <a:off x="3540753" y="830860"/>
            <a:ext cx="2078368" cy="2078368"/>
            <a:chOff x="3540753" y="1291520"/>
            <a:chExt cx="2078368" cy="2078368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40753" y="1291520"/>
              <a:ext cx="2078368" cy="2078368"/>
            </a:xfrm>
            <a:prstGeom prst="rect">
              <a:avLst/>
            </a:prstGeom>
          </p:spPr>
        </p:pic>
        <p:sp>
          <p:nvSpPr>
            <p:cNvPr id="12" name="Rectangle 11"/>
            <p:cNvSpPr/>
            <p:nvPr/>
          </p:nvSpPr>
          <p:spPr>
            <a:xfrm>
              <a:off x="4002029" y="2406589"/>
              <a:ext cx="1155815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1200" dirty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CAM Diploma in Digital Marketing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6080397" y="830860"/>
            <a:ext cx="2078368" cy="2078368"/>
            <a:chOff x="6120126" y="1291520"/>
            <a:chExt cx="2078368" cy="2078368"/>
          </a:xfrm>
        </p:grpSpPr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20126" y="1291520"/>
              <a:ext cx="2078368" cy="2078368"/>
            </a:xfrm>
            <a:prstGeom prst="rect">
              <a:avLst/>
            </a:prstGeom>
          </p:spPr>
        </p:pic>
        <p:sp>
          <p:nvSpPr>
            <p:cNvPr id="14" name="Rectangle 13"/>
            <p:cNvSpPr/>
            <p:nvPr/>
          </p:nvSpPr>
          <p:spPr>
            <a:xfrm>
              <a:off x="6581402" y="2406589"/>
              <a:ext cx="1155815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1200" dirty="0" smtClean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Specialist Digital Units </a:t>
              </a:r>
              <a:endParaRPr lang="en-GB" sz="120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</p:grpSp>
      <p:sp>
        <p:nvSpPr>
          <p:cNvPr id="15" name="Rectangle 14"/>
          <p:cNvSpPr/>
          <p:nvPr/>
        </p:nvSpPr>
        <p:spPr>
          <a:xfrm>
            <a:off x="1099217" y="2814095"/>
            <a:ext cx="2121540" cy="16158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latin typeface="Tahoma" pitchFamily="34" charset="0"/>
                <a:ea typeface="Tahoma" pitchFamily="34" charset="0"/>
                <a:cs typeface="Tahoma" pitchFamily="34" charset="0"/>
              </a:rPr>
              <a:t>Learn how to use marketing communications to meet business objectives. </a:t>
            </a:r>
            <a:endParaRPr lang="en-GB" sz="11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1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1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Modules include; Consumer Behaviour, PR, Advertising</a:t>
            </a:r>
            <a:r>
              <a:rPr lang="en-GB" sz="1100" dirty="0">
                <a:latin typeface="Tahoma" pitchFamily="34" charset="0"/>
                <a:ea typeface="Tahoma" pitchFamily="34" charset="0"/>
                <a:cs typeface="Tahoma" pitchFamily="34" charset="0"/>
              </a:rPr>
              <a:t>, Direct Marketing, Sales Promotion and Integrated Media.</a:t>
            </a:r>
          </a:p>
        </p:txBody>
      </p:sp>
      <p:sp>
        <p:nvSpPr>
          <p:cNvPr id="19" name="Rectangle 18"/>
          <p:cNvSpPr/>
          <p:nvPr/>
        </p:nvSpPr>
        <p:spPr>
          <a:xfrm>
            <a:off x="3691279" y="2814095"/>
            <a:ext cx="2088647" cy="1277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latin typeface="Tahoma" pitchFamily="34" charset="0"/>
                <a:ea typeface="Tahoma" pitchFamily="34" charset="0"/>
                <a:cs typeface="Tahoma" pitchFamily="34" charset="0"/>
              </a:rPr>
              <a:t>Learn how to plan, implement and monitor effective digital marketing </a:t>
            </a:r>
            <a:r>
              <a:rPr lang="en-GB" sz="11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campaigns</a:t>
            </a:r>
          </a:p>
          <a:p>
            <a:endParaRPr lang="en-GB" sz="11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1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Modules include; Consumer Behaviour, Marketing Essentials, Marketing Planning</a:t>
            </a:r>
            <a:endParaRPr lang="en-GB" sz="11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6450137" y="2814095"/>
            <a:ext cx="1641315" cy="9387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Modules include;</a:t>
            </a:r>
          </a:p>
          <a:p>
            <a:r>
              <a:rPr lang="en-GB" sz="11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Mobile Marketing in Practice, Web Analytics and Social Media Monitoring</a:t>
            </a:r>
          </a:p>
        </p:txBody>
      </p:sp>
    </p:spTree>
    <p:extLst>
      <p:ext uri="{BB962C8B-B14F-4D97-AF65-F5344CB8AC3E}">
        <p14:creationId xmlns:p14="http://schemas.microsoft.com/office/powerpoint/2010/main" val="3196493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next steps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525" y="1288327"/>
            <a:ext cx="2058680" cy="2058680"/>
          </a:xfrm>
          <a:prstGeom prst="rect">
            <a:avLst/>
          </a:prstGeom>
        </p:spPr>
      </p:pic>
      <p:sp>
        <p:nvSpPr>
          <p:cNvPr id="5" name="Rounded Rectangle 4"/>
          <p:cNvSpPr/>
          <p:nvPr/>
        </p:nvSpPr>
        <p:spPr>
          <a:xfrm>
            <a:off x="1004707" y="2277530"/>
            <a:ext cx="1034317" cy="722216"/>
          </a:xfrm>
          <a:prstGeom prst="rect">
            <a:avLst/>
          </a:prstGeom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57150" tIns="57150" rIns="57150" bIns="57150" numCol="1" spcCol="1270" anchor="ctr" anchorCtr="0">
            <a:noAutofit/>
          </a:bodyPr>
          <a:lstStyle/>
          <a:p>
            <a:pPr lvl="0" algn="ctr" defTabSz="666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dirty="0" smtClean="0">
                <a:solidFill>
                  <a:srgbClr val="474C55"/>
                </a:solidFill>
                <a:ea typeface="Tahoma" pitchFamily="34" charset="0"/>
                <a:cs typeface="Tahoma" pitchFamily="34" charset="0"/>
              </a:rPr>
              <a:t>CIM Membership</a:t>
            </a:r>
            <a:endParaRPr lang="en-GB" sz="1200" b="0" kern="1200" dirty="0">
              <a:solidFill>
                <a:srgbClr val="474C55"/>
              </a:solidFill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67074" y="3342206"/>
            <a:ext cx="15453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 Register as a CIM studying member online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1250" y="1381939"/>
            <a:ext cx="1965068" cy="1965068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2804696" y="3347007"/>
            <a:ext cx="144553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latin typeface="Tahoma" pitchFamily="34" charset="0"/>
                <a:ea typeface="Tahoma" pitchFamily="34" charset="0"/>
                <a:cs typeface="Tahoma" pitchFamily="34" charset="0"/>
              </a:rPr>
              <a:t>2</a:t>
            </a:r>
            <a:r>
              <a:rPr lang="en-GB" sz="1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Activate your online </a:t>
            </a:r>
            <a:r>
              <a:rPr lang="en-GB" sz="12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MyCIM</a:t>
            </a:r>
            <a:r>
              <a:rPr lang="en-GB" sz="1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account and download </a:t>
            </a:r>
            <a:r>
              <a:rPr lang="en-GB" sz="12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ebook</a:t>
            </a:r>
            <a:r>
              <a:rPr lang="en-GB" sz="1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886519" y="3342206"/>
            <a:ext cx="122122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latin typeface="Tahoma" pitchFamily="34" charset="0"/>
                <a:ea typeface="Tahoma" pitchFamily="34" charset="0"/>
                <a:cs typeface="Tahoma" pitchFamily="34" charset="0"/>
              </a:rPr>
              <a:t>4</a:t>
            </a:r>
            <a:r>
              <a:rPr lang="en-GB" sz="1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Join the </a:t>
            </a:r>
            <a:r>
              <a:rPr lang="en-GB" sz="1200" dirty="0" smtClean="0"/>
              <a:t>Chartered </a:t>
            </a:r>
            <a:r>
              <a:rPr lang="en-GB" sz="1200" dirty="0"/>
              <a:t>CPD programme</a:t>
            </a:r>
            <a:r>
              <a:rPr lang="en-GB" sz="1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4868632" y="3347007"/>
            <a:ext cx="144553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3. Book your assessments with CIM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965" y="1412280"/>
            <a:ext cx="1810774" cy="1810774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0739" y="1381939"/>
            <a:ext cx="1895099" cy="1895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3492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4354" y="1000125"/>
            <a:ext cx="7900986" cy="356132"/>
          </a:xfrm>
        </p:spPr>
        <p:txBody>
          <a:bodyPr>
            <a:norm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Register online </a:t>
            </a:r>
            <a:r>
              <a:rPr lang="en-GB" sz="1600" u="sng" kern="0" dirty="0" smtClean="0">
                <a:solidFill>
                  <a:srgbClr val="8FCC8F"/>
                </a:solidFill>
              </a:rPr>
              <a:t>https</a:t>
            </a:r>
            <a:r>
              <a:rPr lang="en-GB" sz="1600" u="sng" kern="0" dirty="0">
                <a:solidFill>
                  <a:srgbClr val="8FCC8F"/>
                </a:solidFill>
              </a:rPr>
              <a:t>://my.cim.co.uk/join-online/</a:t>
            </a:r>
            <a:endParaRPr lang="en-GB" sz="16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0374" y="476249"/>
            <a:ext cx="8239126" cy="605791"/>
          </a:xfrm>
        </p:spPr>
        <p:txBody>
          <a:bodyPr/>
          <a:lstStyle/>
          <a:p>
            <a:r>
              <a:rPr lang="en-GB" dirty="0" smtClean="0"/>
              <a:t>Register as a CIM studying member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98220" y="1912620"/>
            <a:ext cx="3764280" cy="29184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4914" y="1505046"/>
            <a:ext cx="6809730" cy="2403434"/>
          </a:xfrm>
          <a:prstGeom prst="rect">
            <a:avLst/>
          </a:prstGeom>
        </p:spPr>
      </p:pic>
      <p:grpSp>
        <p:nvGrpSpPr>
          <p:cNvPr id="7" name="Group 6"/>
          <p:cNvGrpSpPr/>
          <p:nvPr/>
        </p:nvGrpSpPr>
        <p:grpSpPr>
          <a:xfrm>
            <a:off x="2202981" y="3880474"/>
            <a:ext cx="1120776" cy="761164"/>
            <a:chOff x="2202981" y="3880474"/>
            <a:chExt cx="1120776" cy="761164"/>
          </a:xfrm>
        </p:grpSpPr>
        <p:sp>
          <p:nvSpPr>
            <p:cNvPr id="5" name="Up Arrow 4"/>
            <p:cNvSpPr/>
            <p:nvPr/>
          </p:nvSpPr>
          <p:spPr>
            <a:xfrm>
              <a:off x="2585570" y="3880474"/>
              <a:ext cx="355599" cy="353590"/>
            </a:xfrm>
            <a:prstGeom prst="upArrow">
              <a:avLst/>
            </a:prstGeom>
            <a:solidFill>
              <a:srgbClr val="8FCC8F"/>
            </a:solidFill>
            <a:ln>
              <a:solidFill>
                <a:srgbClr val="B6DCDF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ounded Rectangle 7"/>
            <p:cNvSpPr>
              <a:spLocks noChangeArrowheads="1"/>
            </p:cNvSpPr>
            <p:nvPr/>
          </p:nvSpPr>
          <p:spPr bwMode="auto">
            <a:xfrm rot="10800000" flipV="1">
              <a:off x="2202981" y="4148388"/>
              <a:ext cx="1120776" cy="493250"/>
            </a:xfrm>
            <a:prstGeom prst="roundRect">
              <a:avLst/>
            </a:prstGeom>
            <a:solidFill>
              <a:srgbClr val="8FCC8F"/>
            </a:solidFill>
            <a:ln w="9525">
              <a:solidFill>
                <a:srgbClr val="B6DCDF"/>
              </a:solidFill>
              <a:miter lim="800000"/>
              <a:headEnd/>
              <a:tailEnd/>
            </a:ln>
            <a:effectLst>
              <a:outerShdw blurRad="63500" dist="23000" dir="5400000" rotWithShape="0">
                <a:srgbClr val="000000">
                  <a:alpha val="34999"/>
                </a:srgbClr>
              </a:outerShdw>
            </a:effectLst>
          </p:spPr>
          <p:txBody>
            <a:bodyPr anchor="ctr"/>
            <a:lstStyle/>
            <a:p>
              <a:pPr algn="ctr">
                <a:defRPr/>
              </a:pPr>
              <a:r>
                <a:rPr lang="en-GB" sz="1050" dirty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Choose this </a:t>
              </a:r>
              <a:r>
                <a:rPr lang="en-GB" sz="1050" dirty="0" smtClean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option</a:t>
              </a:r>
              <a:endParaRPr lang="en-GB" sz="105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09632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Register as a CIM studying member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6630" y="954825"/>
            <a:ext cx="3757613" cy="385090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2818" y="954825"/>
            <a:ext cx="3623435" cy="4105275"/>
          </a:xfrm>
          <a:prstGeom prst="rect">
            <a:avLst/>
          </a:prstGeom>
        </p:spPr>
      </p:pic>
      <p:sp>
        <p:nvSpPr>
          <p:cNvPr id="11" name="Up Arrow 10"/>
          <p:cNvSpPr/>
          <p:nvPr/>
        </p:nvSpPr>
        <p:spPr>
          <a:xfrm rot="5400000">
            <a:off x="1083411" y="4028340"/>
            <a:ext cx="320862" cy="372758"/>
          </a:xfrm>
          <a:prstGeom prst="upArrow">
            <a:avLst/>
          </a:prstGeom>
          <a:solidFill>
            <a:srgbClr val="8FCC8F"/>
          </a:solidFill>
          <a:ln>
            <a:solidFill>
              <a:srgbClr val="B6DCD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ounded Rectangle 11"/>
          <p:cNvSpPr>
            <a:spLocks noChangeArrowheads="1"/>
          </p:cNvSpPr>
          <p:nvPr/>
        </p:nvSpPr>
        <p:spPr bwMode="auto">
          <a:xfrm rot="10800000" flipV="1">
            <a:off x="81639" y="3544918"/>
            <a:ext cx="1076241" cy="1350932"/>
          </a:xfrm>
          <a:prstGeom prst="roundRect">
            <a:avLst/>
          </a:prstGeom>
          <a:solidFill>
            <a:srgbClr val="8FCC8F"/>
          </a:solidFill>
          <a:ln w="9525">
            <a:solidFill>
              <a:srgbClr val="B6DCDF"/>
            </a:solidFill>
            <a:miter lim="800000"/>
            <a:headEnd/>
            <a:tailEnd/>
          </a:ln>
          <a:effectLst>
            <a:outerShdw blurRad="63500" dist="23000" dir="5400000" rotWithShape="0">
              <a:srgbClr val="000000">
                <a:alpha val="34999"/>
              </a:srgbClr>
            </a:outerShdw>
          </a:effectLst>
        </p:spPr>
        <p:txBody>
          <a:bodyPr anchor="ctr"/>
          <a:lstStyle/>
          <a:p>
            <a:pPr lvl="0" algn="ctr" defTabSz="914400">
              <a:defRPr/>
            </a:pPr>
            <a:r>
              <a:rPr lang="en-GB" sz="1000" kern="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Make a note of your </a:t>
            </a:r>
          </a:p>
          <a:p>
            <a:pPr lvl="0" algn="ctr" defTabSz="914400">
              <a:defRPr/>
            </a:pPr>
            <a:r>
              <a:rPr lang="en-GB" sz="1000" kern="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username, to access</a:t>
            </a:r>
          </a:p>
          <a:p>
            <a:pPr lvl="0" algn="ctr" defTabSz="914400">
              <a:defRPr/>
            </a:pPr>
            <a:r>
              <a:rPr lang="en-GB" sz="1000" kern="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members area of</a:t>
            </a:r>
          </a:p>
          <a:p>
            <a:pPr lvl="0" algn="ctr" defTabSz="914400">
              <a:defRPr/>
            </a:pPr>
            <a:r>
              <a:rPr lang="en-GB" sz="1000" kern="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website</a:t>
            </a:r>
          </a:p>
        </p:txBody>
      </p:sp>
      <p:sp>
        <p:nvSpPr>
          <p:cNvPr id="15" name="Up Arrow 14"/>
          <p:cNvSpPr/>
          <p:nvPr/>
        </p:nvSpPr>
        <p:spPr>
          <a:xfrm rot="16200000">
            <a:off x="6327055" y="2511039"/>
            <a:ext cx="320862" cy="510710"/>
          </a:xfrm>
          <a:prstGeom prst="upArrow">
            <a:avLst/>
          </a:prstGeom>
          <a:solidFill>
            <a:srgbClr val="8FCC8F"/>
          </a:solidFill>
          <a:ln>
            <a:solidFill>
              <a:srgbClr val="B6DCD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ounded Rectangle 12"/>
          <p:cNvSpPr>
            <a:spLocks noChangeArrowheads="1"/>
          </p:cNvSpPr>
          <p:nvPr/>
        </p:nvSpPr>
        <p:spPr bwMode="auto">
          <a:xfrm rot="10800000" flipV="1">
            <a:off x="6621580" y="2411648"/>
            <a:ext cx="1007741" cy="890405"/>
          </a:xfrm>
          <a:prstGeom prst="roundRect">
            <a:avLst/>
          </a:prstGeom>
          <a:solidFill>
            <a:srgbClr val="8FCC8F"/>
          </a:solidFill>
          <a:ln w="9525">
            <a:solidFill>
              <a:srgbClr val="B6DCDF"/>
            </a:solidFill>
            <a:miter lim="800000"/>
            <a:headEnd/>
            <a:tailEnd/>
          </a:ln>
          <a:effectLst>
            <a:outerShdw blurRad="63500" dist="23000" dir="5400000" rotWithShape="0">
              <a:srgbClr val="000000">
                <a:alpha val="34999"/>
              </a:srgbClr>
            </a:outerShdw>
          </a:effectLst>
        </p:spPr>
        <p:txBody>
          <a:bodyPr anchor="ctr"/>
          <a:lstStyle/>
          <a:p>
            <a:pPr lvl="0" algn="ctr" defTabSz="914400">
              <a:defRPr/>
            </a:pPr>
            <a:r>
              <a:rPr lang="en-GB" sz="800" kern="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Take care when selecting the study centre, qualification and method of study. </a:t>
            </a:r>
          </a:p>
        </p:txBody>
      </p:sp>
      <p:sp>
        <p:nvSpPr>
          <p:cNvPr id="19" name="Up Arrow 18"/>
          <p:cNvSpPr/>
          <p:nvPr/>
        </p:nvSpPr>
        <p:spPr>
          <a:xfrm rot="17980977">
            <a:off x="7895518" y="2276333"/>
            <a:ext cx="264765" cy="287076"/>
          </a:xfrm>
          <a:prstGeom prst="upArrow">
            <a:avLst/>
          </a:prstGeom>
          <a:solidFill>
            <a:srgbClr val="8FCC8F"/>
          </a:solidFill>
          <a:ln>
            <a:solidFill>
              <a:srgbClr val="B6DCD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ounded Rectangle 16"/>
          <p:cNvSpPr>
            <a:spLocks noChangeArrowheads="1"/>
          </p:cNvSpPr>
          <p:nvPr/>
        </p:nvSpPr>
        <p:spPr bwMode="auto">
          <a:xfrm rot="10800000" flipV="1">
            <a:off x="8058129" y="2419871"/>
            <a:ext cx="1016272" cy="888270"/>
          </a:xfrm>
          <a:prstGeom prst="roundRect">
            <a:avLst/>
          </a:prstGeom>
          <a:solidFill>
            <a:srgbClr val="8FCC8F"/>
          </a:solidFill>
          <a:ln w="9525">
            <a:solidFill>
              <a:srgbClr val="B6DCDF"/>
            </a:solidFill>
            <a:miter lim="800000"/>
            <a:headEnd/>
            <a:tailEnd/>
          </a:ln>
          <a:effectLst>
            <a:outerShdw blurRad="63500" dist="23000" dir="5400000" rotWithShape="0">
              <a:srgbClr val="000000">
                <a:alpha val="34999"/>
              </a:srgbClr>
            </a:outerShdw>
          </a:effectLst>
        </p:spPr>
        <p:txBody>
          <a:bodyPr anchor="ctr"/>
          <a:lstStyle/>
          <a:p>
            <a:pPr lvl="0" algn="ctr" defTabSz="914400">
              <a:defRPr/>
            </a:pPr>
            <a:r>
              <a:rPr lang="en-GB" sz="800" kern="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Has your study </a:t>
            </a:r>
          </a:p>
          <a:p>
            <a:pPr lvl="0" algn="ctr" defTabSz="914400">
              <a:defRPr/>
            </a:pPr>
            <a:r>
              <a:rPr lang="en-GB" sz="800" kern="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centre verified your </a:t>
            </a:r>
          </a:p>
          <a:p>
            <a:pPr lvl="0" algn="ctr" defTabSz="914400">
              <a:defRPr/>
            </a:pPr>
            <a:r>
              <a:rPr lang="en-GB" sz="800" kern="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level? </a:t>
            </a:r>
            <a:endParaRPr lang="en-GB" sz="800" kern="0" dirty="0" smtClean="0">
              <a:solidFill>
                <a:srgbClr val="474C55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0" algn="ctr" defTabSz="914400">
              <a:defRPr/>
            </a:pPr>
            <a:r>
              <a:rPr lang="en-GB" sz="800" kern="0" dirty="0" smtClean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If </a:t>
            </a:r>
            <a:r>
              <a:rPr lang="en-GB" sz="800" kern="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not, you </a:t>
            </a:r>
          </a:p>
          <a:p>
            <a:pPr lvl="0" algn="ctr" defTabSz="914400">
              <a:defRPr/>
            </a:pPr>
            <a:r>
              <a:rPr lang="en-GB" sz="800" kern="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must check with </a:t>
            </a:r>
          </a:p>
          <a:p>
            <a:pPr lvl="0" algn="ctr" defTabSz="914400">
              <a:defRPr/>
            </a:pPr>
            <a:r>
              <a:rPr lang="en-GB" sz="800" kern="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them</a:t>
            </a:r>
          </a:p>
        </p:txBody>
      </p:sp>
      <p:sp>
        <p:nvSpPr>
          <p:cNvPr id="20" name="Up Arrow 19"/>
          <p:cNvSpPr/>
          <p:nvPr/>
        </p:nvSpPr>
        <p:spPr>
          <a:xfrm rot="16200000">
            <a:off x="7211343" y="963092"/>
            <a:ext cx="320862" cy="671948"/>
          </a:xfrm>
          <a:prstGeom prst="upArrow">
            <a:avLst/>
          </a:prstGeom>
          <a:solidFill>
            <a:srgbClr val="8FCC8F"/>
          </a:solidFill>
          <a:ln>
            <a:solidFill>
              <a:srgbClr val="B6DCD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ounded Rectangle 17"/>
          <p:cNvSpPr>
            <a:spLocks noChangeArrowheads="1"/>
          </p:cNvSpPr>
          <p:nvPr/>
        </p:nvSpPr>
        <p:spPr bwMode="auto">
          <a:xfrm rot="10800000" flipV="1">
            <a:off x="7629320" y="954825"/>
            <a:ext cx="962229" cy="688482"/>
          </a:xfrm>
          <a:prstGeom prst="roundRect">
            <a:avLst/>
          </a:prstGeom>
          <a:solidFill>
            <a:srgbClr val="8FCC8F"/>
          </a:solidFill>
          <a:ln w="9525">
            <a:solidFill>
              <a:srgbClr val="B6DCDF"/>
            </a:solidFill>
            <a:miter lim="800000"/>
            <a:headEnd/>
            <a:tailEnd/>
          </a:ln>
          <a:effectLst>
            <a:outerShdw blurRad="63500" dist="23000" dir="5400000" rotWithShape="0">
              <a:srgbClr val="000000">
                <a:alpha val="34999"/>
              </a:srgbClr>
            </a:outerShdw>
          </a:effectLst>
        </p:spPr>
        <p:txBody>
          <a:bodyPr anchor="ctr"/>
          <a:lstStyle/>
          <a:p>
            <a:pPr lvl="0" algn="ctr" defTabSz="914400">
              <a:defRPr/>
            </a:pPr>
            <a:r>
              <a:rPr lang="en-GB" sz="900" kern="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Tick the Chartered CPD Box</a:t>
            </a:r>
          </a:p>
        </p:txBody>
      </p:sp>
    </p:spTree>
    <p:extLst>
      <p:ext uri="{BB962C8B-B14F-4D97-AF65-F5344CB8AC3E}">
        <p14:creationId xmlns:p14="http://schemas.microsoft.com/office/powerpoint/2010/main" val="219922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0374" y="476249"/>
            <a:ext cx="8239126" cy="488951"/>
          </a:xfrm>
        </p:spPr>
        <p:txBody>
          <a:bodyPr/>
          <a:lstStyle/>
          <a:p>
            <a:r>
              <a:rPr lang="en-GB" dirty="0"/>
              <a:t>Register as a CIM studying member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56770" y="1158812"/>
            <a:ext cx="4646333" cy="3277442"/>
          </a:xfrm>
          <a:prstGeom prst="rect">
            <a:avLst/>
          </a:prstGeom>
        </p:spPr>
      </p:pic>
      <p:sp>
        <p:nvSpPr>
          <p:cNvPr id="5" name="Up Arrow 4"/>
          <p:cNvSpPr/>
          <p:nvPr/>
        </p:nvSpPr>
        <p:spPr>
          <a:xfrm rot="5400000">
            <a:off x="1826885" y="1725256"/>
            <a:ext cx="320862" cy="538907"/>
          </a:xfrm>
          <a:prstGeom prst="upArrow">
            <a:avLst/>
          </a:prstGeom>
          <a:solidFill>
            <a:srgbClr val="8FCC8F"/>
          </a:solidFill>
          <a:ln>
            <a:solidFill>
              <a:srgbClr val="B6DCD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ounded Rectangle 5"/>
          <p:cNvSpPr>
            <a:spLocks noChangeArrowheads="1"/>
          </p:cNvSpPr>
          <p:nvPr/>
        </p:nvSpPr>
        <p:spPr bwMode="auto">
          <a:xfrm rot="10800000" flipV="1">
            <a:off x="705721" y="1319243"/>
            <a:ext cx="1076241" cy="1350932"/>
          </a:xfrm>
          <a:prstGeom prst="roundRect">
            <a:avLst/>
          </a:prstGeom>
          <a:solidFill>
            <a:srgbClr val="8FCC8F"/>
          </a:solidFill>
          <a:ln w="9525">
            <a:solidFill>
              <a:srgbClr val="B6DCDF"/>
            </a:solidFill>
            <a:miter lim="800000"/>
            <a:headEnd/>
            <a:tailEnd/>
          </a:ln>
          <a:effectLst>
            <a:outerShdw blurRad="63500" dist="23000" dir="5400000" rotWithShape="0">
              <a:srgbClr val="000000">
                <a:alpha val="34999"/>
              </a:srgbClr>
            </a:outerShdw>
          </a:effectLst>
        </p:spPr>
        <p:txBody>
          <a:bodyPr anchor="ctr"/>
          <a:lstStyle/>
          <a:p>
            <a:pPr lvl="0" algn="ctr" defTabSz="914400">
              <a:defRPr/>
            </a:pPr>
            <a:r>
              <a:rPr lang="en-GB" sz="1000" kern="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Complete </a:t>
            </a:r>
          </a:p>
          <a:p>
            <a:pPr lvl="0" algn="ctr" defTabSz="914400">
              <a:defRPr/>
            </a:pPr>
            <a:r>
              <a:rPr lang="en-GB" sz="1000" kern="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payment </a:t>
            </a:r>
          </a:p>
          <a:p>
            <a:pPr lvl="0" algn="ctr" defTabSz="914400">
              <a:defRPr/>
            </a:pPr>
            <a:r>
              <a:rPr lang="en-GB" sz="1000" kern="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details</a:t>
            </a:r>
          </a:p>
        </p:txBody>
      </p:sp>
    </p:spTree>
    <p:extLst>
      <p:ext uri="{BB962C8B-B14F-4D97-AF65-F5344CB8AC3E}">
        <p14:creationId xmlns:p14="http://schemas.microsoft.com/office/powerpoint/2010/main" val="3225184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06091" y="1294030"/>
            <a:ext cx="3740137" cy="2052550"/>
          </a:xfrm>
        </p:spPr>
        <p:txBody>
          <a:bodyPr/>
          <a:lstStyle/>
          <a:p>
            <a:r>
              <a:rPr lang="en-GB" dirty="0">
                <a:solidFill>
                  <a:srgbClr val="8FCC8F"/>
                </a:solidFill>
              </a:rPr>
              <a:t>https://</a:t>
            </a:r>
            <a:r>
              <a:rPr lang="en-GB" dirty="0" smtClean="0">
                <a:solidFill>
                  <a:srgbClr val="8FCC8F"/>
                </a:solidFill>
              </a:rPr>
              <a:t>my.cim.co.uk/login/</a:t>
            </a:r>
          </a:p>
          <a:p>
            <a:endParaRPr lang="en-GB" dirty="0" smtClean="0">
              <a:solidFill>
                <a:srgbClr val="8FCC8F"/>
              </a:solidFill>
            </a:endParaRPr>
          </a:p>
          <a:p>
            <a:r>
              <a:rPr lang="en-GB" dirty="0" smtClean="0"/>
              <a:t>Remember you will need your CIM membership number to hand to activate your online account.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0374" y="476249"/>
            <a:ext cx="8239126" cy="540392"/>
          </a:xfrm>
        </p:spPr>
        <p:txBody>
          <a:bodyPr/>
          <a:lstStyle/>
          <a:p>
            <a:r>
              <a:rPr lang="en-GB" dirty="0"/>
              <a:t>Activate your online </a:t>
            </a:r>
            <a:r>
              <a:rPr lang="en-GB" dirty="0" err="1"/>
              <a:t>MyCIM</a:t>
            </a:r>
            <a:r>
              <a:rPr lang="en-GB" dirty="0"/>
              <a:t> account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726" y="2890063"/>
            <a:ext cx="2867025" cy="866775"/>
          </a:xfrm>
          <a:prstGeom prst="rect">
            <a:avLst/>
          </a:prstGeom>
        </p:spPr>
      </p:pic>
      <p:grpSp>
        <p:nvGrpSpPr>
          <p:cNvPr id="8" name="Group 7"/>
          <p:cNvGrpSpPr/>
          <p:nvPr/>
        </p:nvGrpSpPr>
        <p:grpSpPr>
          <a:xfrm>
            <a:off x="1790852" y="3756838"/>
            <a:ext cx="1120776" cy="770639"/>
            <a:chOff x="2343149" y="4186661"/>
            <a:chExt cx="1120776" cy="770639"/>
          </a:xfrm>
        </p:grpSpPr>
        <p:sp>
          <p:nvSpPr>
            <p:cNvPr id="9" name="Up Arrow 8"/>
            <p:cNvSpPr/>
            <p:nvPr/>
          </p:nvSpPr>
          <p:spPr>
            <a:xfrm>
              <a:off x="2727325" y="4186661"/>
              <a:ext cx="355599" cy="353590"/>
            </a:xfrm>
            <a:prstGeom prst="upArrow">
              <a:avLst/>
            </a:prstGeom>
            <a:solidFill>
              <a:srgbClr val="8FCC8F"/>
            </a:solidFill>
            <a:ln>
              <a:solidFill>
                <a:srgbClr val="B6DCDF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ounded Rectangle 9"/>
            <p:cNvSpPr>
              <a:spLocks noChangeArrowheads="1"/>
            </p:cNvSpPr>
            <p:nvPr/>
          </p:nvSpPr>
          <p:spPr bwMode="auto">
            <a:xfrm rot="10800000" flipV="1">
              <a:off x="2343149" y="4464050"/>
              <a:ext cx="1120776" cy="493250"/>
            </a:xfrm>
            <a:prstGeom prst="roundRect">
              <a:avLst/>
            </a:prstGeom>
            <a:solidFill>
              <a:srgbClr val="8FCC8F"/>
            </a:solidFill>
            <a:ln w="9525">
              <a:solidFill>
                <a:srgbClr val="B6DCDF"/>
              </a:solidFill>
              <a:miter lim="800000"/>
              <a:headEnd/>
              <a:tailEnd/>
            </a:ln>
            <a:effectLst>
              <a:outerShdw blurRad="63500" dist="23000" dir="5400000" rotWithShape="0">
                <a:srgbClr val="000000">
                  <a:alpha val="34999"/>
                </a:srgbClr>
              </a:outerShdw>
            </a:effectLst>
          </p:spPr>
          <p:txBody>
            <a:bodyPr anchor="ctr"/>
            <a:lstStyle/>
            <a:p>
              <a:pPr algn="ctr">
                <a:defRPr/>
              </a:pPr>
              <a:r>
                <a:rPr lang="en-GB" sz="1050" dirty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Choose this </a:t>
              </a:r>
              <a:r>
                <a:rPr lang="en-GB" sz="1050" dirty="0" smtClean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option</a:t>
              </a:r>
              <a:endParaRPr lang="en-GB" sz="105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</p:grpSp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8705" y="1002941"/>
            <a:ext cx="1965068" cy="1965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138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/>
          <p:cNvGrpSpPr/>
          <p:nvPr/>
        </p:nvGrpSpPr>
        <p:grpSpPr>
          <a:xfrm>
            <a:off x="5774241" y="1576095"/>
            <a:ext cx="2227926" cy="2227926"/>
            <a:chOff x="1046024" y="888544"/>
            <a:chExt cx="2227926" cy="2227926"/>
          </a:xfrm>
        </p:grpSpPr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46024" y="888544"/>
              <a:ext cx="2227926" cy="2227926"/>
            </a:xfrm>
            <a:prstGeom prst="rect">
              <a:avLst/>
            </a:prstGeom>
          </p:spPr>
        </p:pic>
        <p:sp>
          <p:nvSpPr>
            <p:cNvPr id="26" name="Rounded Rectangle 4"/>
            <p:cNvSpPr/>
            <p:nvPr/>
          </p:nvSpPr>
          <p:spPr>
            <a:xfrm>
              <a:off x="1605973" y="1723320"/>
              <a:ext cx="1034317" cy="722216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7150" tIns="57150" rIns="57150" bIns="57150" numCol="1" spcCol="1270" anchor="ctr" anchorCtr="0">
              <a:noAutofit/>
            </a:bodyPr>
            <a:lstStyle/>
            <a:p>
              <a:r>
                <a:rPr lang="en-GB" sz="1200" b="1" dirty="0" smtClean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Session</a:t>
              </a:r>
            </a:p>
            <a:p>
              <a:r>
                <a:rPr lang="en-GB" sz="1200" dirty="0" smtClean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June/July 2017</a:t>
              </a:r>
            </a:p>
          </p:txBody>
        </p:sp>
      </p:grpSp>
      <p:grpSp>
        <p:nvGrpSpPr>
          <p:cNvPr id="20" name="Group 19"/>
          <p:cNvGrpSpPr/>
          <p:nvPr/>
        </p:nvGrpSpPr>
        <p:grpSpPr>
          <a:xfrm>
            <a:off x="3465974" y="1576095"/>
            <a:ext cx="2227926" cy="2227926"/>
            <a:chOff x="1046024" y="888544"/>
            <a:chExt cx="2227926" cy="2227926"/>
          </a:xfrm>
        </p:grpSpPr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46024" y="888544"/>
              <a:ext cx="2227926" cy="2227926"/>
            </a:xfrm>
            <a:prstGeom prst="rect">
              <a:avLst/>
            </a:prstGeom>
          </p:spPr>
        </p:pic>
        <p:sp>
          <p:nvSpPr>
            <p:cNvPr id="22" name="Rounded Rectangle 4"/>
            <p:cNvSpPr/>
            <p:nvPr/>
          </p:nvSpPr>
          <p:spPr>
            <a:xfrm>
              <a:off x="1605973" y="1723320"/>
              <a:ext cx="1034317" cy="722216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7150" tIns="57150" rIns="57150" bIns="57150" numCol="1" spcCol="1270" anchor="ctr" anchorCtr="0">
              <a:noAutofit/>
            </a:bodyPr>
            <a:lstStyle/>
            <a:p>
              <a:r>
                <a:rPr lang="en-GB" sz="1200" b="1" dirty="0" smtClean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Session</a:t>
              </a:r>
            </a:p>
            <a:p>
              <a:r>
                <a:rPr lang="en-GB" sz="1200" dirty="0" smtClean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March/April</a:t>
              </a:r>
            </a:p>
            <a:p>
              <a:r>
                <a:rPr lang="en-GB" sz="1200" dirty="0" smtClean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2017</a:t>
              </a:r>
              <a:endParaRPr lang="en-GB" sz="120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Book your assessments with CIM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57707" y="1576095"/>
            <a:ext cx="2227926" cy="2227926"/>
            <a:chOff x="1046024" y="888544"/>
            <a:chExt cx="2227926" cy="2227926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46024" y="888544"/>
              <a:ext cx="2227926" cy="2227926"/>
            </a:xfrm>
            <a:prstGeom prst="rect">
              <a:avLst/>
            </a:prstGeom>
          </p:spPr>
        </p:pic>
        <p:sp>
          <p:nvSpPr>
            <p:cNvPr id="5" name="Rounded Rectangle 4"/>
            <p:cNvSpPr/>
            <p:nvPr/>
          </p:nvSpPr>
          <p:spPr>
            <a:xfrm>
              <a:off x="1605973" y="1723320"/>
              <a:ext cx="1034317" cy="722216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7150" tIns="57150" rIns="57150" bIns="57150" numCol="1" spcCol="1270" anchor="ctr" anchorCtr="0">
              <a:noAutofit/>
            </a:bodyPr>
            <a:lstStyle/>
            <a:p>
              <a:r>
                <a:rPr lang="en-GB" sz="1200" b="1" dirty="0" smtClean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Session</a:t>
              </a:r>
            </a:p>
            <a:p>
              <a:r>
                <a:rPr lang="en-GB" sz="1200" dirty="0" smtClean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December 2016</a:t>
              </a:r>
              <a:endParaRPr lang="en-GB" sz="120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1518336" y="3712422"/>
            <a:ext cx="6344681" cy="958117"/>
            <a:chOff x="1518336" y="3459647"/>
            <a:chExt cx="6344681" cy="958117"/>
          </a:xfrm>
        </p:grpSpPr>
        <p:sp>
          <p:nvSpPr>
            <p:cNvPr id="15" name="Rectangle 14"/>
            <p:cNvSpPr/>
            <p:nvPr/>
          </p:nvSpPr>
          <p:spPr>
            <a:xfrm>
              <a:off x="1518336" y="3463657"/>
              <a:ext cx="1506668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lvl="1" defTabSz="914400">
                <a:defRPr/>
              </a:pPr>
              <a:r>
                <a:rPr lang="en-GB" altLang="en-US" sz="1400" kern="0" dirty="0" smtClean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Booking window</a:t>
              </a:r>
            </a:p>
            <a:p>
              <a:pPr marL="0" lvl="1" defTabSz="914400">
                <a:defRPr/>
              </a:pPr>
              <a:endParaRPr lang="en-GB" altLang="en-US" sz="1400" kern="0" dirty="0" smtClean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  <a:p>
              <a:pPr marL="0" lvl="1" defTabSz="914400">
                <a:defRPr/>
              </a:pPr>
              <a:r>
                <a:rPr lang="en-GB" altLang="en-US" sz="1400" kern="0" dirty="0" smtClean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01 </a:t>
              </a:r>
              <a:r>
                <a:rPr lang="en-GB" altLang="en-US" sz="1400" kern="0" dirty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July 2016 – </a:t>
              </a:r>
              <a:endParaRPr lang="en-GB" altLang="en-US" sz="1400" kern="0" dirty="0" smtClean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  <a:p>
              <a:pPr marL="0" lvl="1" defTabSz="914400">
                <a:defRPr/>
              </a:pPr>
              <a:r>
                <a:rPr lang="en-GB" altLang="en-US" sz="1400" kern="0" dirty="0" smtClean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21 </a:t>
              </a:r>
              <a:r>
                <a:rPr lang="en-GB" altLang="en-US" sz="1400" kern="0" dirty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October </a:t>
              </a:r>
              <a:r>
                <a:rPr lang="en-GB" altLang="en-US" sz="1400" kern="0" dirty="0" smtClean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2016</a:t>
              </a:r>
              <a:endParaRPr lang="en-GB" altLang="en-US" sz="1400" kern="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7" name="Rectangle 26"/>
            <p:cNvSpPr/>
            <p:nvPr/>
          </p:nvSpPr>
          <p:spPr>
            <a:xfrm>
              <a:off x="3726730" y="3459647"/>
              <a:ext cx="1894859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457200" lvl="2" indent="-374650" defTabSz="914400">
                <a:defRPr/>
              </a:pPr>
              <a:r>
                <a:rPr lang="en-GB" altLang="en-US" sz="1400" kern="0" dirty="0" smtClean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Booking window</a:t>
              </a:r>
            </a:p>
            <a:p>
              <a:pPr marL="457200" lvl="2" indent="-374650" defTabSz="914400">
                <a:defRPr/>
              </a:pPr>
              <a:endParaRPr lang="en-GB" altLang="en-US" sz="1400" kern="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  <a:p>
              <a:pPr marL="457200" lvl="2" indent="-374650" defTabSz="914400">
                <a:defRPr/>
              </a:pPr>
              <a:r>
                <a:rPr lang="en-GB" altLang="en-US" sz="1400" kern="0" dirty="0" smtClean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24 </a:t>
              </a:r>
              <a:r>
                <a:rPr lang="en-GB" altLang="en-US" sz="1400" kern="0" dirty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October 2016 – </a:t>
              </a:r>
              <a:endParaRPr lang="en-GB" altLang="en-US" sz="1400" kern="0" dirty="0" smtClean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  <a:p>
              <a:pPr marL="457200" lvl="2" indent="-374650" defTabSz="914400">
                <a:defRPr/>
              </a:pPr>
              <a:r>
                <a:rPr lang="en-GB" altLang="en-US" sz="1400" kern="0" dirty="0" smtClean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03 </a:t>
              </a:r>
              <a:r>
                <a:rPr lang="en-GB" altLang="en-US" sz="1400" kern="0" dirty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March </a:t>
              </a:r>
              <a:r>
                <a:rPr lang="en-GB" altLang="en-US" sz="1400" kern="0" dirty="0" smtClean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2017</a:t>
              </a:r>
              <a:endParaRPr lang="en-GB" altLang="en-US" sz="1400" kern="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8" name="Rectangle 27"/>
            <p:cNvSpPr/>
            <p:nvPr/>
          </p:nvSpPr>
          <p:spPr>
            <a:xfrm>
              <a:off x="6034997" y="3463657"/>
              <a:ext cx="1828020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457200" lvl="2" indent="-374650" defTabSz="914400">
                <a:defRPr/>
              </a:pPr>
              <a:r>
                <a:rPr lang="en-GB" altLang="en-US" sz="1400" kern="0" dirty="0" smtClean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Booking window</a:t>
              </a:r>
            </a:p>
            <a:p>
              <a:pPr marL="457200" lvl="2" indent="-374650" defTabSz="914400">
                <a:defRPr/>
              </a:pPr>
              <a:endParaRPr lang="en-GB" altLang="en-US" sz="1400" kern="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  <a:p>
              <a:pPr marL="457200" lvl="2" indent="-374650" defTabSz="914400">
                <a:defRPr/>
              </a:pPr>
              <a:r>
                <a:rPr lang="en-GB" altLang="en-US" sz="1400" kern="0" dirty="0" smtClean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13 </a:t>
              </a:r>
              <a:r>
                <a:rPr lang="en-GB" altLang="en-US" sz="1400" kern="0" dirty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February 2017 </a:t>
              </a:r>
              <a:r>
                <a:rPr lang="en-GB" altLang="en-US" sz="1400" kern="0" dirty="0" smtClean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– </a:t>
              </a:r>
            </a:p>
            <a:p>
              <a:pPr marL="457200" lvl="2" indent="-374650" defTabSz="914400">
                <a:defRPr/>
              </a:pPr>
              <a:r>
                <a:rPr lang="en-GB" altLang="en-US" sz="1400" kern="0" dirty="0" smtClean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09 </a:t>
              </a:r>
              <a:r>
                <a:rPr lang="en-GB" altLang="en-US" sz="1400" kern="0" dirty="0">
                  <a:solidFill>
                    <a:srgbClr val="474C55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June 2017</a:t>
              </a:r>
            </a:p>
          </p:txBody>
        </p:sp>
      </p:grpSp>
      <p:sp>
        <p:nvSpPr>
          <p:cNvPr id="29" name="Content Placeholder 1"/>
          <p:cNvSpPr>
            <a:spLocks noGrp="1"/>
          </p:cNvSpPr>
          <p:nvPr>
            <p:ph idx="1"/>
          </p:nvPr>
        </p:nvSpPr>
        <p:spPr>
          <a:xfrm>
            <a:off x="460374" y="993948"/>
            <a:ext cx="7900986" cy="655951"/>
          </a:xfrm>
        </p:spPr>
        <p:txBody>
          <a:bodyPr>
            <a:normAutofit fontScale="92500" lnSpcReduction="10000"/>
          </a:bodyPr>
          <a:lstStyle/>
          <a:p>
            <a:r>
              <a:rPr lang="en-GB" sz="1600" dirty="0" smtClean="0"/>
              <a:t>Your </a:t>
            </a:r>
            <a:r>
              <a:rPr lang="en-GB" sz="1600" dirty="0"/>
              <a:t>study centre will inform you which modules to enter for</a:t>
            </a:r>
          </a:p>
          <a:p>
            <a:pPr lvl="1"/>
            <a:r>
              <a:rPr lang="en-GB" sz="1400" dirty="0"/>
              <a:t>You must register for your assessments within the following booking </a:t>
            </a:r>
            <a:r>
              <a:rPr lang="en-GB" sz="1400" dirty="0" smtClean="0"/>
              <a:t>windows:</a:t>
            </a:r>
            <a:endParaRPr lang="en-GB" sz="1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5874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5885" y="1493965"/>
            <a:ext cx="3268610" cy="357968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4623" y="1639093"/>
            <a:ext cx="4766959" cy="1322388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0064" y="984250"/>
            <a:ext cx="7900986" cy="3543300"/>
          </a:xfrm>
        </p:spPr>
        <p:txBody>
          <a:bodyPr>
            <a:normAutofit/>
          </a:bodyPr>
          <a:lstStyle/>
          <a:p>
            <a:r>
              <a:rPr lang="en-GB" sz="1400" kern="0" dirty="0"/>
              <a:t>You must have applied for, or be a CIM studying member, to register for assessments</a:t>
            </a:r>
            <a:r>
              <a:rPr lang="en-GB" sz="1400" kern="0" dirty="0" smtClean="0"/>
              <a:t>.</a:t>
            </a:r>
          </a:p>
          <a:p>
            <a:r>
              <a:rPr lang="en-GB" sz="1400" kern="0" dirty="0" smtClean="0"/>
              <a:t>Log into </a:t>
            </a:r>
            <a:r>
              <a:rPr lang="en-GB" sz="1400" kern="0" dirty="0" err="1" smtClean="0"/>
              <a:t>MyCIM</a:t>
            </a:r>
            <a:r>
              <a:rPr lang="en-GB" sz="1400" kern="0" dirty="0" smtClean="0"/>
              <a:t> </a:t>
            </a:r>
            <a:r>
              <a:rPr lang="en-GB" sz="1400" dirty="0">
                <a:solidFill>
                  <a:srgbClr val="8FCC8F"/>
                </a:solidFill>
              </a:rPr>
              <a:t>https://my.cim.co.uk/login/</a:t>
            </a:r>
          </a:p>
          <a:p>
            <a:endParaRPr lang="en-GB" sz="1400" u="sng" kern="0" dirty="0">
              <a:solidFill>
                <a:srgbClr val="737370"/>
              </a:solidFill>
            </a:endParaRPr>
          </a:p>
          <a:p>
            <a:endParaRPr lang="en-GB" sz="1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0374" y="476249"/>
            <a:ext cx="8239126" cy="508001"/>
          </a:xfrm>
        </p:spPr>
        <p:txBody>
          <a:bodyPr>
            <a:normAutofit/>
          </a:bodyPr>
          <a:lstStyle/>
          <a:p>
            <a:r>
              <a:rPr lang="en-GB" dirty="0"/>
              <a:t>Book your assessments with CIM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473" y="2433063"/>
            <a:ext cx="3085867" cy="2415027"/>
          </a:xfrm>
          <a:prstGeom prst="rect">
            <a:avLst/>
          </a:prstGeom>
        </p:spPr>
      </p:pic>
      <p:sp>
        <p:nvSpPr>
          <p:cNvPr id="11" name="Up Arrow 10"/>
          <p:cNvSpPr/>
          <p:nvPr/>
        </p:nvSpPr>
        <p:spPr>
          <a:xfrm rot="17980977">
            <a:off x="6480602" y="1957294"/>
            <a:ext cx="224202" cy="358242"/>
          </a:xfrm>
          <a:prstGeom prst="upArrow">
            <a:avLst/>
          </a:prstGeom>
          <a:solidFill>
            <a:srgbClr val="8FCC8F"/>
          </a:solidFill>
          <a:ln>
            <a:solidFill>
              <a:srgbClr val="B6DCD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ounded Rectangle 11"/>
          <p:cNvSpPr>
            <a:spLocks noChangeArrowheads="1"/>
          </p:cNvSpPr>
          <p:nvPr/>
        </p:nvSpPr>
        <p:spPr bwMode="auto">
          <a:xfrm rot="10800000" flipV="1">
            <a:off x="6661501" y="2123771"/>
            <a:ext cx="905626" cy="618583"/>
          </a:xfrm>
          <a:prstGeom prst="roundRect">
            <a:avLst/>
          </a:prstGeom>
          <a:solidFill>
            <a:srgbClr val="8FCC8F"/>
          </a:solidFill>
          <a:ln w="9525">
            <a:solidFill>
              <a:srgbClr val="B6DCDF"/>
            </a:solidFill>
            <a:miter lim="800000"/>
            <a:headEnd/>
            <a:tailEnd/>
          </a:ln>
          <a:effectLst>
            <a:outerShdw blurRad="63500" dist="23000" dir="5400000" rotWithShape="0">
              <a:srgbClr val="000000">
                <a:alpha val="34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sz="800" dirty="0">
                <a:solidFill>
                  <a:srgbClr val="73737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Click here to book your assessments</a:t>
            </a:r>
          </a:p>
        </p:txBody>
      </p:sp>
      <p:sp>
        <p:nvSpPr>
          <p:cNvPr id="16" name="Up Arrow 15"/>
          <p:cNvSpPr/>
          <p:nvPr/>
        </p:nvSpPr>
        <p:spPr>
          <a:xfrm>
            <a:off x="5147429" y="1881806"/>
            <a:ext cx="388860" cy="463230"/>
          </a:xfrm>
          <a:prstGeom prst="upArrow">
            <a:avLst/>
          </a:prstGeom>
          <a:solidFill>
            <a:srgbClr val="8FCC8F"/>
          </a:solidFill>
          <a:ln>
            <a:solidFill>
              <a:srgbClr val="B6DCD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ounded Rectangle 16"/>
          <p:cNvSpPr>
            <a:spLocks noChangeArrowheads="1"/>
          </p:cNvSpPr>
          <p:nvPr/>
        </p:nvSpPr>
        <p:spPr bwMode="auto">
          <a:xfrm rot="10800000" flipV="1">
            <a:off x="4730545" y="2227746"/>
            <a:ext cx="905626" cy="618583"/>
          </a:xfrm>
          <a:prstGeom prst="roundRect">
            <a:avLst/>
          </a:prstGeom>
          <a:solidFill>
            <a:srgbClr val="8FCC8F"/>
          </a:solidFill>
          <a:ln w="9525">
            <a:solidFill>
              <a:srgbClr val="B6DCDF"/>
            </a:solidFill>
            <a:miter lim="800000"/>
            <a:headEnd/>
            <a:tailEnd/>
          </a:ln>
          <a:effectLst>
            <a:outerShdw blurRad="63500" dist="23000" dir="5400000" rotWithShape="0">
              <a:srgbClr val="000000">
                <a:alpha val="34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sz="1000" dirty="0">
                <a:solidFill>
                  <a:srgbClr val="73737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Click here to log into MyCIM</a:t>
            </a:r>
          </a:p>
        </p:txBody>
      </p:sp>
      <p:sp>
        <p:nvSpPr>
          <p:cNvPr id="18" name="Up Arrow 17"/>
          <p:cNvSpPr/>
          <p:nvPr/>
        </p:nvSpPr>
        <p:spPr>
          <a:xfrm rot="5400000">
            <a:off x="1203893" y="3950982"/>
            <a:ext cx="388860" cy="463230"/>
          </a:xfrm>
          <a:prstGeom prst="upArrow">
            <a:avLst/>
          </a:prstGeom>
          <a:solidFill>
            <a:srgbClr val="8FCC8F"/>
          </a:solidFill>
          <a:ln>
            <a:solidFill>
              <a:srgbClr val="B6DCD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ounded Rectangle 18"/>
          <p:cNvSpPr>
            <a:spLocks noChangeArrowheads="1"/>
          </p:cNvSpPr>
          <p:nvPr/>
        </p:nvSpPr>
        <p:spPr bwMode="auto">
          <a:xfrm rot="10800000" flipV="1">
            <a:off x="94632" y="3901145"/>
            <a:ext cx="1185982" cy="562905"/>
          </a:xfrm>
          <a:prstGeom prst="roundRect">
            <a:avLst/>
          </a:prstGeom>
          <a:solidFill>
            <a:srgbClr val="8FCC8F"/>
          </a:solidFill>
          <a:ln w="9525">
            <a:solidFill>
              <a:srgbClr val="B6DCDF"/>
            </a:solidFill>
            <a:miter lim="800000"/>
            <a:headEnd/>
            <a:tailEnd/>
          </a:ln>
          <a:effectLst>
            <a:outerShdw blurRad="63500" dist="23000" dir="5400000" rotWithShape="0">
              <a:srgbClr val="000000">
                <a:alpha val="34999"/>
              </a:srgbClr>
            </a:outerShdw>
          </a:effectLst>
        </p:spPr>
        <p:txBody>
          <a:bodyPr anchor="ctr"/>
          <a:lstStyle/>
          <a:p>
            <a:pPr lvl="0" algn="ctr" defTabSz="914400">
              <a:defRPr/>
            </a:pPr>
            <a:r>
              <a:rPr lang="en-GB" sz="800" kern="0" dirty="0">
                <a:solidFill>
                  <a:srgbClr val="73737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Use the log in and</a:t>
            </a:r>
          </a:p>
          <a:p>
            <a:pPr lvl="0" algn="ctr" defTabSz="914400">
              <a:defRPr/>
            </a:pPr>
            <a:r>
              <a:rPr lang="en-GB" sz="800" kern="0" dirty="0">
                <a:solidFill>
                  <a:srgbClr val="73737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password you made</a:t>
            </a:r>
          </a:p>
          <a:p>
            <a:pPr lvl="0" algn="ctr" defTabSz="914400">
              <a:defRPr/>
            </a:pPr>
            <a:r>
              <a:rPr lang="en-GB" sz="800" kern="0" dirty="0">
                <a:solidFill>
                  <a:srgbClr val="73737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when registering</a:t>
            </a:r>
          </a:p>
        </p:txBody>
      </p:sp>
    </p:spTree>
    <p:extLst>
      <p:ext uri="{BB962C8B-B14F-4D97-AF65-F5344CB8AC3E}">
        <p14:creationId xmlns:p14="http://schemas.microsoft.com/office/powerpoint/2010/main" val="3904407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410" y="2654547"/>
            <a:ext cx="1358938" cy="135893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846" y="1333499"/>
            <a:ext cx="926065" cy="926065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381386" y="1110816"/>
            <a:ext cx="6178413" cy="3703780"/>
          </a:xfrm>
        </p:spPr>
        <p:txBody>
          <a:bodyPr>
            <a:normAutofit/>
          </a:bodyPr>
          <a:lstStyle/>
          <a:p>
            <a:pPr marL="171450" indent="-171450">
              <a:buFont typeface="Wingdings" pitchFamily="2" charset="2"/>
              <a:buChar char="§"/>
            </a:pPr>
            <a:r>
              <a:rPr lang="en-GB" sz="1600" dirty="0"/>
              <a:t>If you are unable to book your assessment online, please contact </a:t>
            </a:r>
            <a:r>
              <a:rPr lang="en-GB" sz="1600" dirty="0">
                <a:solidFill>
                  <a:srgbClr val="8FCC8F"/>
                </a:solidFill>
              </a:rPr>
              <a:t>qualifications@cim.co.uk</a:t>
            </a:r>
            <a:r>
              <a:rPr lang="en-GB" sz="1600" dirty="0"/>
              <a:t> or call the Customer Contact team on 01628 427 120. </a:t>
            </a:r>
          </a:p>
          <a:p>
            <a:pPr marL="171450" indent="-171450">
              <a:buFont typeface="Wingdings" pitchFamily="2" charset="2"/>
              <a:buChar char="§"/>
            </a:pPr>
            <a:endParaRPr lang="en-GB" sz="1600" dirty="0"/>
          </a:p>
          <a:p>
            <a:pPr marL="171450" indent="-171450">
              <a:buFont typeface="Wingdings" pitchFamily="2" charset="2"/>
              <a:buChar char="§"/>
            </a:pPr>
            <a:r>
              <a:rPr lang="en-GB" sz="1600" dirty="0"/>
              <a:t>After registering online for your assessment you will receive:</a:t>
            </a:r>
          </a:p>
          <a:p>
            <a:pPr lvl="1"/>
            <a:r>
              <a:rPr lang="en-GB" sz="1400" dirty="0"/>
              <a:t>Confirmation of your booking by e-mail - please check all details carefully.</a:t>
            </a:r>
          </a:p>
          <a:p>
            <a:pPr marL="271463" lvl="1" indent="0">
              <a:buNone/>
            </a:pPr>
            <a:endParaRPr lang="en-GB" dirty="0">
              <a:solidFill>
                <a:srgbClr val="737370"/>
              </a:solidFill>
            </a:endParaRPr>
          </a:p>
          <a:p>
            <a:pPr marL="171450" indent="-171450">
              <a:buFont typeface="Wingdings" pitchFamily="2" charset="2"/>
              <a:buChar char="§"/>
            </a:pPr>
            <a:r>
              <a:rPr lang="en-GB" sz="1600" dirty="0"/>
              <a:t>If you do not receive your confirmation by e-mail or if you have any further questions, contact CIM’s Customer Contact Centre using the details above.</a:t>
            </a:r>
            <a:endParaRPr lang="en-GB" dirty="0">
              <a:solidFill>
                <a:srgbClr val="737370"/>
              </a:solidFill>
            </a:endParaRP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Book your assessments with CIM</a:t>
            </a:r>
          </a:p>
        </p:txBody>
      </p:sp>
    </p:spTree>
    <p:extLst>
      <p:ext uri="{BB962C8B-B14F-4D97-AF65-F5344CB8AC3E}">
        <p14:creationId xmlns:p14="http://schemas.microsoft.com/office/powerpoint/2010/main" val="4285884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381386" y="1110816"/>
            <a:ext cx="6178413" cy="3703780"/>
          </a:xfrm>
        </p:spPr>
        <p:txBody>
          <a:bodyPr>
            <a:normAutofit fontScale="85000" lnSpcReduction="20000"/>
          </a:bodyPr>
          <a:lstStyle/>
          <a:p>
            <a:r>
              <a:rPr lang="en-GB" sz="1500" b="1" dirty="0"/>
              <a:t>Assignment </a:t>
            </a:r>
            <a:r>
              <a:rPr lang="en-GB" sz="1500" b="1" dirty="0" smtClean="0"/>
              <a:t>briefs</a:t>
            </a:r>
          </a:p>
          <a:p>
            <a:pPr lvl="1"/>
            <a:r>
              <a:rPr lang="en-GB" sz="1300" dirty="0"/>
              <a:t>Y</a:t>
            </a:r>
            <a:r>
              <a:rPr lang="en-GB" sz="1300" dirty="0" smtClean="0"/>
              <a:t>our </a:t>
            </a:r>
            <a:r>
              <a:rPr lang="en-GB" sz="1300" dirty="0"/>
              <a:t>study centre is responsible for issuing assignment </a:t>
            </a:r>
            <a:r>
              <a:rPr lang="en-GB" sz="1300" dirty="0" smtClean="0"/>
              <a:t>briefs. </a:t>
            </a:r>
          </a:p>
          <a:p>
            <a:pPr lvl="1"/>
            <a:r>
              <a:rPr lang="en-GB" sz="1300" dirty="0" smtClean="0"/>
              <a:t>Your </a:t>
            </a:r>
            <a:r>
              <a:rPr lang="en-GB" sz="1300" dirty="0"/>
              <a:t>study centre will support you </a:t>
            </a:r>
            <a:r>
              <a:rPr lang="en-GB" sz="1300" dirty="0" smtClean="0"/>
              <a:t>throughout your studies and throughout the submission process. </a:t>
            </a:r>
          </a:p>
          <a:p>
            <a:pPr marL="0" indent="0">
              <a:buNone/>
            </a:pPr>
            <a:endParaRPr lang="en-GB" sz="1500" dirty="0" smtClean="0"/>
          </a:p>
          <a:p>
            <a:r>
              <a:rPr lang="en-GB" sz="1500" b="1" dirty="0" smtClean="0"/>
              <a:t>Plagiarism </a:t>
            </a:r>
            <a:r>
              <a:rPr lang="en-GB" sz="1500" b="1" dirty="0"/>
              <a:t>and </a:t>
            </a:r>
            <a:r>
              <a:rPr lang="en-GB" sz="1500" b="1" dirty="0" smtClean="0"/>
              <a:t>collusion</a:t>
            </a:r>
          </a:p>
          <a:p>
            <a:pPr lvl="1"/>
            <a:r>
              <a:rPr lang="en-GB" sz="1300" dirty="0" smtClean="0"/>
              <a:t>These are </a:t>
            </a:r>
            <a:r>
              <a:rPr lang="en-GB" sz="1300" dirty="0"/>
              <a:t>offences that CIM takes seriously. </a:t>
            </a:r>
            <a:endParaRPr lang="en-GB" sz="1300" dirty="0" smtClean="0"/>
          </a:p>
          <a:p>
            <a:pPr lvl="1"/>
            <a:r>
              <a:rPr lang="en-GB" sz="1300" dirty="0" smtClean="0"/>
              <a:t>Candidates </a:t>
            </a:r>
            <a:r>
              <a:rPr lang="en-GB" sz="1300" dirty="0"/>
              <a:t>committing either offence will be subject to a penalty deemed appropriate by the Examination Board</a:t>
            </a:r>
            <a:r>
              <a:rPr lang="en-GB" sz="1300" dirty="0" smtClean="0"/>
              <a:t>.</a:t>
            </a:r>
          </a:p>
          <a:p>
            <a:pPr marL="0" indent="0">
              <a:buNone/>
            </a:pPr>
            <a:endParaRPr lang="en-GB" sz="1500" dirty="0" smtClean="0"/>
          </a:p>
          <a:p>
            <a:r>
              <a:rPr lang="en-GB" sz="1500" b="1" dirty="0" smtClean="0"/>
              <a:t>Digital </a:t>
            </a:r>
            <a:r>
              <a:rPr lang="en-GB" sz="1500" b="1" dirty="0"/>
              <a:t>a</a:t>
            </a:r>
            <a:r>
              <a:rPr lang="en-GB" sz="1500" b="1" dirty="0" smtClean="0"/>
              <a:t>ssignment submission</a:t>
            </a:r>
          </a:p>
          <a:p>
            <a:pPr lvl="1"/>
            <a:r>
              <a:rPr lang="en-GB" sz="1300" dirty="0" smtClean="0"/>
              <a:t>Digital Essentials, Digital Marketing and Digital Strategy modules you will need to upload your work via CIM’s digital submission platform. </a:t>
            </a:r>
          </a:p>
          <a:p>
            <a:pPr lvl="1"/>
            <a:r>
              <a:rPr lang="en-GB" sz="1300" dirty="0" smtClean="0"/>
              <a:t>Submission instructions will be sent directly from CIM.</a:t>
            </a:r>
          </a:p>
          <a:p>
            <a:pPr marL="0" indent="0">
              <a:buNone/>
            </a:pPr>
            <a:endParaRPr lang="en-GB" sz="1500" b="1" dirty="0"/>
          </a:p>
          <a:p>
            <a:r>
              <a:rPr lang="en-GB" sz="1500" b="1" dirty="0" smtClean="0"/>
              <a:t>Non digital submissions </a:t>
            </a:r>
            <a:endParaRPr lang="en-GB" sz="1500" b="1" dirty="0"/>
          </a:p>
          <a:p>
            <a:pPr lvl="1"/>
            <a:r>
              <a:rPr lang="en-GB" sz="1300" dirty="0" smtClean="0"/>
              <a:t>Your study centre will collect your assignment and pass them on to CIM for marking.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by assignment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404" y="1110816"/>
            <a:ext cx="1364952" cy="136495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150" y="2561287"/>
            <a:ext cx="1545459" cy="1545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970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879" y="2691831"/>
            <a:ext cx="1143015" cy="114301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879" y="1285292"/>
            <a:ext cx="1016000" cy="1016000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381386" y="1110816"/>
            <a:ext cx="6178413" cy="3543300"/>
          </a:xfrm>
        </p:spPr>
        <p:txBody>
          <a:bodyPr>
            <a:normAutofit fontScale="92500" lnSpcReduction="20000"/>
          </a:bodyPr>
          <a:lstStyle/>
          <a:p>
            <a:r>
              <a:rPr lang="en-GB" sz="1500" b="1" dirty="0"/>
              <a:t>Exam </a:t>
            </a:r>
            <a:r>
              <a:rPr lang="en-GB" sz="1500" b="1" dirty="0" smtClean="0"/>
              <a:t>Dates</a:t>
            </a:r>
            <a:endParaRPr lang="en-GB" sz="1500" dirty="0"/>
          </a:p>
          <a:p>
            <a:pPr lvl="1"/>
            <a:r>
              <a:rPr lang="en-GB" sz="1300" dirty="0" smtClean="0"/>
              <a:t>Please </a:t>
            </a:r>
            <a:r>
              <a:rPr lang="en-GB" sz="1300" dirty="0"/>
              <a:t>check the downloadable calendar, which is available on </a:t>
            </a:r>
            <a:r>
              <a:rPr lang="en-GB" sz="1300" dirty="0" err="1"/>
              <a:t>MyCIM</a:t>
            </a:r>
            <a:r>
              <a:rPr lang="en-GB" sz="1300" dirty="0"/>
              <a:t> for dates of examination.</a:t>
            </a:r>
          </a:p>
          <a:p>
            <a:pPr marL="0" indent="0">
              <a:buNone/>
            </a:pPr>
            <a:endParaRPr lang="en-GB" sz="1500" dirty="0"/>
          </a:p>
          <a:p>
            <a:r>
              <a:rPr lang="en-GB" sz="1500" b="1" dirty="0"/>
              <a:t>Photographic </a:t>
            </a:r>
            <a:r>
              <a:rPr lang="en-GB" sz="1500" b="1" dirty="0" smtClean="0"/>
              <a:t>identification</a:t>
            </a:r>
          </a:p>
          <a:p>
            <a:pPr lvl="1"/>
            <a:r>
              <a:rPr lang="en-GB" sz="1300" dirty="0" smtClean="0"/>
              <a:t>All </a:t>
            </a:r>
            <a:r>
              <a:rPr lang="en-GB" sz="1300" dirty="0"/>
              <a:t>students are required to provide photographic identification to the invigilator along with a current CIM membership card.</a:t>
            </a:r>
          </a:p>
          <a:p>
            <a:endParaRPr lang="en-GB" sz="1500" dirty="0"/>
          </a:p>
          <a:p>
            <a:r>
              <a:rPr lang="en-GB" sz="1500" b="1" dirty="0"/>
              <a:t>Special consideration during CIM </a:t>
            </a:r>
            <a:r>
              <a:rPr lang="en-GB" sz="1500" b="1" dirty="0" smtClean="0"/>
              <a:t>exams</a:t>
            </a:r>
          </a:p>
          <a:p>
            <a:pPr lvl="1"/>
            <a:r>
              <a:rPr lang="en-GB" sz="1300" dirty="0" smtClean="0"/>
              <a:t>CIM </a:t>
            </a:r>
            <a:r>
              <a:rPr lang="en-GB" sz="1300" dirty="0"/>
              <a:t>offers a service for those who require additional support during their examinations. For further advice, please e-mail: </a:t>
            </a:r>
            <a:r>
              <a:rPr lang="en-GB" sz="1300" dirty="0">
                <a:solidFill>
                  <a:srgbClr val="8FCC8F"/>
                </a:solidFill>
              </a:rPr>
              <a:t>reasonableadjustments@cim.co.uk</a:t>
            </a:r>
            <a:r>
              <a:rPr lang="en-GB" sz="1300" dirty="0">
                <a:solidFill>
                  <a:srgbClr val="737370"/>
                </a:solidFill>
              </a:rPr>
              <a:t>.</a:t>
            </a:r>
            <a:r>
              <a:rPr lang="en-GB" sz="1300" dirty="0"/>
              <a:t> </a:t>
            </a:r>
          </a:p>
          <a:p>
            <a:endParaRPr lang="en-GB" sz="1500" dirty="0"/>
          </a:p>
          <a:p>
            <a:r>
              <a:rPr lang="en-GB" sz="1500" b="1" dirty="0"/>
              <a:t>Code of conduct for </a:t>
            </a:r>
            <a:r>
              <a:rPr lang="en-GB" sz="1500" b="1" dirty="0" smtClean="0"/>
              <a:t>examinations</a:t>
            </a:r>
          </a:p>
          <a:p>
            <a:pPr lvl="1"/>
            <a:r>
              <a:rPr lang="en-GB" sz="1300" dirty="0" smtClean="0"/>
              <a:t>You </a:t>
            </a:r>
            <a:r>
              <a:rPr lang="en-GB" sz="1300" dirty="0"/>
              <a:t>will receive a leaflet entitled ‘Assessment Rules for Candidates‘ with your assessment entry details. Further information is available on </a:t>
            </a:r>
            <a:r>
              <a:rPr lang="en-GB" sz="1300" dirty="0" err="1"/>
              <a:t>MyCIM</a:t>
            </a:r>
            <a:r>
              <a:rPr lang="en-GB" sz="1300" dirty="0" smtClean="0"/>
              <a:t>.</a:t>
            </a:r>
            <a:endParaRPr lang="en-GB" sz="1300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0374" y="476249"/>
            <a:ext cx="8239126" cy="634567"/>
          </a:xfrm>
        </p:spPr>
        <p:txBody>
          <a:bodyPr/>
          <a:lstStyle/>
          <a:p>
            <a:r>
              <a:rPr lang="en-GB" dirty="0" smtClean="0"/>
              <a:t>Assessment by examination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1626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879" y="2691831"/>
            <a:ext cx="1143015" cy="1143015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381386" y="1110816"/>
            <a:ext cx="6178413" cy="3543300"/>
          </a:xfrm>
        </p:spPr>
        <p:txBody>
          <a:bodyPr>
            <a:normAutofit/>
          </a:bodyPr>
          <a:lstStyle/>
          <a:p>
            <a:r>
              <a:rPr lang="en-GB" sz="1500" b="1" dirty="0" smtClean="0"/>
              <a:t>CIM membership fee</a:t>
            </a:r>
          </a:p>
          <a:p>
            <a:pPr lvl="1"/>
            <a:r>
              <a:rPr lang="en-GB" sz="1400" dirty="0" smtClean="0"/>
              <a:t>Affiliate (Studying) membership is £50 per annum</a:t>
            </a:r>
          </a:p>
          <a:p>
            <a:pPr marL="269875" lvl="1" indent="0">
              <a:buNone/>
            </a:pPr>
            <a:endParaRPr lang="en-GB" sz="1400" b="1" dirty="0" smtClean="0"/>
          </a:p>
          <a:p>
            <a:r>
              <a:rPr lang="en-GB" sz="1500" b="1" dirty="0" smtClean="0"/>
              <a:t>CIM assessment entry fees</a:t>
            </a:r>
          </a:p>
          <a:p>
            <a:pPr lvl="1"/>
            <a:r>
              <a:rPr lang="en-GB" altLang="en-US" sz="1200" dirty="0"/>
              <a:t>Varies - dependant upon the level you are studying </a:t>
            </a:r>
          </a:p>
          <a:p>
            <a:pPr lvl="1"/>
            <a:r>
              <a:rPr lang="en-GB" altLang="en-US" sz="1200" dirty="0"/>
              <a:t>Login to </a:t>
            </a:r>
            <a:r>
              <a:rPr lang="en-GB" altLang="en-US" sz="1200" dirty="0" err="1"/>
              <a:t>MyCIM</a:t>
            </a:r>
            <a:r>
              <a:rPr lang="en-GB" altLang="en-US" sz="1200" dirty="0"/>
              <a:t> and visit </a:t>
            </a:r>
            <a:r>
              <a:rPr lang="en-GB" altLang="en-US" sz="1200" dirty="0">
                <a:solidFill>
                  <a:srgbClr val="8FCC8F"/>
                </a:solidFill>
              </a:rPr>
              <a:t>https://my.cim.co.uk/mycim/studying/assessments/</a:t>
            </a:r>
          </a:p>
          <a:p>
            <a:endParaRPr lang="en-GB" sz="1500" b="1" dirty="0" smtClean="0"/>
          </a:p>
          <a:p>
            <a:r>
              <a:rPr lang="en-GB" sz="1500" b="1" dirty="0" smtClean="0"/>
              <a:t>Tuition fees</a:t>
            </a:r>
          </a:p>
          <a:p>
            <a:pPr lvl="1"/>
            <a:r>
              <a:rPr lang="en-GB" altLang="en-US" sz="1200" dirty="0" smtClean="0"/>
              <a:t>Payable to the study centre</a:t>
            </a:r>
          </a:p>
          <a:p>
            <a:pPr lvl="1"/>
            <a:r>
              <a:rPr lang="en-GB" altLang="en-US" sz="1200" dirty="0" smtClean="0"/>
              <a:t>Currently the tuition fees for the Diploma at £890 or £297 per module. You can only pay per module if you have transferred in from another provider.</a:t>
            </a:r>
            <a:endParaRPr lang="en-GB" altLang="en-US" sz="1200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0374" y="476249"/>
            <a:ext cx="8239126" cy="556339"/>
          </a:xfrm>
        </p:spPr>
        <p:txBody>
          <a:bodyPr/>
          <a:lstStyle/>
          <a:p>
            <a:r>
              <a:rPr lang="en-GB" dirty="0" smtClean="0"/>
              <a:t>Cost of studying CIM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846" y="1285292"/>
            <a:ext cx="926065" cy="926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813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Membership benefits and study resources</a:t>
            </a:r>
            <a:endParaRPr lang="en-GB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287" y="1470125"/>
            <a:ext cx="7923213" cy="2270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588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4211" y="996950"/>
            <a:ext cx="5043228" cy="3952875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ct val="20000"/>
              </a:spcBef>
              <a:buNone/>
            </a:pPr>
            <a:r>
              <a:rPr lang="en-GB" altLang="en-US" sz="1600" dirty="0" smtClean="0"/>
              <a:t>Complete support service to CIM’s studying members: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GB" altLang="en-US" sz="1600" dirty="0">
                <a:solidFill>
                  <a:srgbClr val="8FCC8F"/>
                </a:solidFill>
              </a:rPr>
              <a:t>https://my.cim.co.uk/login</a:t>
            </a:r>
            <a:r>
              <a:rPr lang="en-GB" altLang="en-US" sz="1600" dirty="0" smtClean="0">
                <a:solidFill>
                  <a:srgbClr val="8FCC8F"/>
                </a:solidFill>
              </a:rPr>
              <a:t>/</a:t>
            </a:r>
            <a:endParaRPr lang="en-GB" altLang="en-US" sz="1600" dirty="0" smtClean="0"/>
          </a:p>
          <a:p>
            <a:pPr>
              <a:spcBef>
                <a:spcPct val="20000"/>
              </a:spcBef>
            </a:pPr>
            <a:r>
              <a:rPr lang="en-GB" altLang="en-US" sz="1200" dirty="0" smtClean="0"/>
              <a:t>Past exam papers.</a:t>
            </a:r>
          </a:p>
          <a:p>
            <a:pPr>
              <a:spcBef>
                <a:spcPct val="20000"/>
              </a:spcBef>
            </a:pPr>
            <a:r>
              <a:rPr lang="en-GB" altLang="en-US" sz="1200" dirty="0" smtClean="0"/>
              <a:t>Seniors </a:t>
            </a:r>
            <a:r>
              <a:rPr lang="en-GB" altLang="en-US" sz="1200" dirty="0"/>
              <a:t>Examiners’ </a:t>
            </a:r>
            <a:r>
              <a:rPr lang="en-GB" altLang="en-US" sz="1200" dirty="0" smtClean="0"/>
              <a:t>reports.</a:t>
            </a:r>
          </a:p>
          <a:p>
            <a:pPr>
              <a:spcBef>
                <a:spcPct val="20000"/>
              </a:spcBef>
            </a:pPr>
            <a:r>
              <a:rPr lang="en-GB" altLang="en-US" sz="1200" dirty="0" smtClean="0"/>
              <a:t>Studying </a:t>
            </a:r>
            <a:r>
              <a:rPr lang="en-GB" altLang="en-US" sz="1200" dirty="0"/>
              <a:t>Support </a:t>
            </a:r>
            <a:r>
              <a:rPr lang="en-GB" altLang="en-US" sz="1200" dirty="0" smtClean="0"/>
              <a:t>webinars.</a:t>
            </a:r>
          </a:p>
          <a:p>
            <a:pPr>
              <a:spcBef>
                <a:spcPct val="20000"/>
              </a:spcBef>
            </a:pPr>
            <a:r>
              <a:rPr lang="en-GB" altLang="en-US" sz="1200" dirty="0" smtClean="0"/>
              <a:t>Assignment </a:t>
            </a:r>
            <a:r>
              <a:rPr lang="en-GB" altLang="en-US" sz="1200" dirty="0"/>
              <a:t>Briefings from the Senior Examiners </a:t>
            </a:r>
            <a:r>
              <a:rPr lang="en-GB" altLang="en-US" sz="1200" dirty="0" smtClean="0"/>
              <a:t>                                                                                         (</a:t>
            </a:r>
            <a:r>
              <a:rPr lang="en-GB" altLang="en-US" sz="1200" dirty="0"/>
              <a:t>audio </a:t>
            </a:r>
            <a:r>
              <a:rPr lang="en-GB" altLang="en-US" sz="1200" dirty="0" err="1"/>
              <a:t>Powerpoints</a:t>
            </a:r>
            <a:r>
              <a:rPr lang="en-GB" altLang="en-US" sz="1200" dirty="0" smtClean="0"/>
              <a:t>).</a:t>
            </a:r>
          </a:p>
          <a:p>
            <a:pPr>
              <a:spcBef>
                <a:spcPct val="20000"/>
              </a:spcBef>
            </a:pPr>
            <a:r>
              <a:rPr lang="en-GB" altLang="en-US" sz="1200" dirty="0" smtClean="0"/>
              <a:t>Case </a:t>
            </a:r>
            <a:r>
              <a:rPr lang="en-GB" altLang="en-US" sz="1200" dirty="0"/>
              <a:t>studies and summary </a:t>
            </a:r>
            <a:r>
              <a:rPr lang="en-GB" altLang="en-US" sz="1200" dirty="0" smtClean="0"/>
              <a:t>analysis.</a:t>
            </a:r>
          </a:p>
          <a:p>
            <a:pPr>
              <a:spcBef>
                <a:spcPct val="20000"/>
              </a:spcBef>
            </a:pPr>
            <a:r>
              <a:rPr lang="en-GB" altLang="en-US" sz="1200" dirty="0" smtClean="0"/>
              <a:t>Exam timetables.</a:t>
            </a:r>
          </a:p>
          <a:p>
            <a:pPr>
              <a:spcBef>
                <a:spcPct val="20000"/>
              </a:spcBef>
            </a:pPr>
            <a:r>
              <a:rPr lang="en-GB" altLang="en-US" sz="1200" dirty="0" smtClean="0"/>
              <a:t>Recommended </a:t>
            </a:r>
            <a:r>
              <a:rPr lang="en-GB" altLang="en-US" sz="1200" dirty="0"/>
              <a:t>reading </a:t>
            </a:r>
            <a:r>
              <a:rPr lang="en-GB" altLang="en-US" sz="1200" dirty="0" smtClean="0"/>
              <a:t>list.</a:t>
            </a:r>
          </a:p>
          <a:p>
            <a:pPr>
              <a:spcBef>
                <a:spcPct val="20000"/>
              </a:spcBef>
            </a:pPr>
            <a:r>
              <a:rPr lang="en-GB" altLang="en-US" sz="1200" dirty="0" smtClean="0"/>
              <a:t>Harvard </a:t>
            </a:r>
            <a:r>
              <a:rPr lang="en-GB" altLang="en-US" sz="1200" dirty="0"/>
              <a:t>System of Referencing </a:t>
            </a:r>
            <a:r>
              <a:rPr lang="en-GB" altLang="en-US" sz="1200" dirty="0" smtClean="0"/>
              <a:t>guide.</a:t>
            </a:r>
          </a:p>
          <a:p>
            <a:pPr>
              <a:spcBef>
                <a:spcPct val="20000"/>
              </a:spcBef>
            </a:pPr>
            <a:r>
              <a:rPr lang="en-GB" altLang="en-US" sz="1200" dirty="0" smtClean="0"/>
              <a:t>Syllabus information.</a:t>
            </a:r>
          </a:p>
          <a:p>
            <a:pPr>
              <a:spcBef>
                <a:spcPct val="20000"/>
              </a:spcBef>
            </a:pPr>
            <a:r>
              <a:rPr lang="en-GB" altLang="en-US" sz="1200" dirty="0" smtClean="0"/>
              <a:t>Guidance </a:t>
            </a:r>
            <a:r>
              <a:rPr lang="en-GB" altLang="en-US" sz="1200" dirty="0"/>
              <a:t>on CIM policies and </a:t>
            </a:r>
            <a:r>
              <a:rPr lang="en-GB" altLang="en-US" sz="1200" dirty="0" smtClean="0"/>
              <a:t>processes.</a:t>
            </a:r>
          </a:p>
          <a:p>
            <a:pPr>
              <a:spcBef>
                <a:spcPct val="20000"/>
              </a:spcBef>
            </a:pPr>
            <a:r>
              <a:rPr lang="en-GB" altLang="en-US" sz="1200" dirty="0" smtClean="0"/>
              <a:t>Revision workshops.</a:t>
            </a:r>
          </a:p>
          <a:p>
            <a:pPr>
              <a:spcBef>
                <a:spcPct val="20000"/>
              </a:spcBef>
            </a:pPr>
            <a:r>
              <a:rPr lang="en-GB" altLang="en-US" sz="1200" dirty="0" smtClean="0"/>
              <a:t>Study Connect (Monthly Newsletter exclusive to studying members)</a:t>
            </a:r>
            <a:endParaRPr lang="en-GB" altLang="en-US" sz="1200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024" y="476249"/>
            <a:ext cx="8239126" cy="520701"/>
          </a:xfrm>
        </p:spPr>
        <p:txBody>
          <a:bodyPr/>
          <a:lstStyle/>
          <a:p>
            <a:r>
              <a:rPr lang="en-GB" dirty="0" smtClean="0"/>
              <a:t>Essential Study Resources: </a:t>
            </a:r>
            <a:r>
              <a:rPr lang="en-GB" dirty="0" err="1" smtClean="0"/>
              <a:t>MyCIM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7439" y="996950"/>
            <a:ext cx="3461517" cy="3790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490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4211" y="996950"/>
            <a:ext cx="5043228" cy="395287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altLang="en-US" sz="2100" dirty="0"/>
              <a:t>Complete knowledge service to CIM’s studying members:</a:t>
            </a:r>
          </a:p>
          <a:p>
            <a:pPr marL="0" indent="0">
              <a:buNone/>
            </a:pPr>
            <a:r>
              <a:rPr lang="en-GB" altLang="en-US" sz="2100" dirty="0">
                <a:solidFill>
                  <a:srgbClr val="8FCC8F"/>
                </a:solidFill>
              </a:rPr>
              <a:t>https://my.cim.co.uk/login</a:t>
            </a:r>
            <a:r>
              <a:rPr lang="en-GB" altLang="en-US" sz="2100" dirty="0" smtClean="0">
                <a:solidFill>
                  <a:srgbClr val="8FCC8F"/>
                </a:solidFill>
              </a:rPr>
              <a:t>/</a:t>
            </a:r>
            <a:endParaRPr lang="en-GB" altLang="en-US" sz="2100" dirty="0"/>
          </a:p>
          <a:p>
            <a:pPr marL="0" indent="0">
              <a:buNone/>
            </a:pPr>
            <a:endParaRPr lang="en-GB" altLang="en-US" sz="1600" dirty="0"/>
          </a:p>
          <a:p>
            <a:r>
              <a:rPr lang="en-GB" altLang="en-US" sz="1700" dirty="0"/>
              <a:t>Marketing resources</a:t>
            </a:r>
          </a:p>
          <a:p>
            <a:pPr lvl="1"/>
            <a:r>
              <a:rPr lang="en-GB" altLang="en-US" sz="1300" dirty="0" smtClean="0"/>
              <a:t>EBSCO and Emerald – journal articles and company reports</a:t>
            </a:r>
          </a:p>
          <a:p>
            <a:pPr lvl="1"/>
            <a:r>
              <a:rPr lang="en-GB" altLang="en-US" sz="1300" dirty="0" smtClean="0"/>
              <a:t>Mintel, Key Note and </a:t>
            </a:r>
            <a:r>
              <a:rPr lang="en-GB" altLang="en-US" sz="1300" dirty="0" err="1" smtClean="0"/>
              <a:t>MBD</a:t>
            </a:r>
            <a:r>
              <a:rPr lang="en-GB" altLang="en-US" sz="1300" dirty="0" smtClean="0"/>
              <a:t> – access via knowledge team</a:t>
            </a:r>
            <a:endParaRPr lang="en-GB" altLang="en-US" sz="1300" dirty="0"/>
          </a:p>
          <a:p>
            <a:r>
              <a:rPr lang="en-GB" altLang="en-US" sz="1700" dirty="0" smtClean="0"/>
              <a:t>Exchange</a:t>
            </a:r>
            <a:endParaRPr lang="en-GB" altLang="en-US" sz="1700" dirty="0"/>
          </a:p>
          <a:p>
            <a:pPr lvl="1"/>
            <a:r>
              <a:rPr lang="en-GB" altLang="en-US" sz="1300" dirty="0"/>
              <a:t>CIM’s content hub of current marketing-related blogs and webinars</a:t>
            </a:r>
          </a:p>
          <a:p>
            <a:r>
              <a:rPr lang="en-GB" altLang="en-US" sz="1700" dirty="0" smtClean="0"/>
              <a:t>Cutting Edge</a:t>
            </a:r>
          </a:p>
          <a:p>
            <a:pPr lvl="1"/>
            <a:r>
              <a:rPr lang="en-GB" altLang="en-US" sz="1300" dirty="0" smtClean="0"/>
              <a:t>Weekly round-up of marketing news</a:t>
            </a:r>
          </a:p>
          <a:p>
            <a:r>
              <a:rPr lang="en-GB" altLang="en-US" sz="1700" dirty="0" err="1" smtClean="0"/>
              <a:t>MyiLibrary</a:t>
            </a:r>
            <a:endParaRPr lang="en-GB" altLang="en-US" sz="1700" dirty="0"/>
          </a:p>
          <a:p>
            <a:pPr lvl="1"/>
            <a:r>
              <a:rPr lang="en-GB" altLang="en-US" sz="1300" dirty="0"/>
              <a:t>Marketing books available to read online</a:t>
            </a:r>
          </a:p>
          <a:p>
            <a:r>
              <a:rPr lang="en-GB" altLang="en-US" sz="1700" dirty="0"/>
              <a:t>Catalyst</a:t>
            </a:r>
          </a:p>
          <a:p>
            <a:pPr lvl="1"/>
            <a:r>
              <a:rPr lang="en-GB" altLang="en-US" sz="1300" dirty="0"/>
              <a:t>Quarterly marketing ‘magazine’ </a:t>
            </a:r>
          </a:p>
          <a:p>
            <a:r>
              <a:rPr lang="en-GB" altLang="en-US" sz="1700" dirty="0"/>
              <a:t>Study Resources</a:t>
            </a:r>
          </a:p>
          <a:p>
            <a:pPr lvl="1"/>
            <a:r>
              <a:rPr lang="en-GB" altLang="en-US" sz="1300" dirty="0"/>
              <a:t>Links to assorted journals, papers and articles</a:t>
            </a:r>
          </a:p>
          <a:p>
            <a:r>
              <a:rPr lang="en-GB" altLang="en-US" sz="1700" dirty="0"/>
              <a:t>Webinars</a:t>
            </a:r>
          </a:p>
          <a:p>
            <a:pPr lvl="1"/>
            <a:r>
              <a:rPr lang="en-GB" altLang="en-US" sz="1300" dirty="0"/>
              <a:t>Access to all CIM webinars online and on </a:t>
            </a:r>
            <a:r>
              <a:rPr lang="en-GB" altLang="en-US" sz="1300" dirty="0" smtClean="0"/>
              <a:t>demand</a:t>
            </a:r>
            <a:endParaRPr lang="en-GB" altLang="en-US" sz="13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024" y="476249"/>
            <a:ext cx="8239126" cy="520701"/>
          </a:xfrm>
        </p:spPr>
        <p:txBody>
          <a:bodyPr/>
          <a:lstStyle/>
          <a:p>
            <a:r>
              <a:rPr lang="en-GB" dirty="0" smtClean="0"/>
              <a:t>Essential Study Resources: </a:t>
            </a:r>
            <a:r>
              <a:rPr lang="en-GB" dirty="0" err="1" smtClean="0"/>
              <a:t>MyCIM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8876" y="1792453"/>
            <a:ext cx="4228240" cy="2361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305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4211" y="996950"/>
            <a:ext cx="5043228" cy="39528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1500" dirty="0"/>
              <a:t>Complete knowledge service to CIM’s studying members</a:t>
            </a:r>
            <a:r>
              <a:rPr lang="en-GB" altLang="en-US" sz="1500" dirty="0" smtClean="0"/>
              <a:t>:</a:t>
            </a:r>
          </a:p>
          <a:p>
            <a:pPr marL="0" indent="0">
              <a:buNone/>
            </a:pPr>
            <a:endParaRPr lang="en-GB" altLang="en-US" sz="1500" dirty="0"/>
          </a:p>
          <a:p>
            <a:r>
              <a:rPr lang="en-GB" altLang="en-US" sz="1500" dirty="0" smtClean="0"/>
              <a:t>Your </a:t>
            </a:r>
            <a:r>
              <a:rPr lang="en-GB" altLang="en-US" sz="1500" dirty="0" err="1" smtClean="0"/>
              <a:t>ebook</a:t>
            </a:r>
            <a:r>
              <a:rPr lang="en-GB" altLang="en-US" sz="1500" dirty="0" smtClean="0"/>
              <a:t> </a:t>
            </a:r>
            <a:r>
              <a:rPr lang="en-GB" altLang="en-US" sz="1500" dirty="0" smtClean="0">
                <a:solidFill>
                  <a:srgbClr val="8FCC8F"/>
                </a:solidFill>
              </a:rPr>
              <a:t>https</a:t>
            </a:r>
            <a:r>
              <a:rPr lang="en-GB" altLang="en-US" sz="1500" dirty="0">
                <a:solidFill>
                  <a:srgbClr val="8FCC8F"/>
                </a:solidFill>
              </a:rPr>
              <a:t>://my.cim.co.uk/login</a:t>
            </a:r>
            <a:r>
              <a:rPr lang="en-GB" altLang="en-US" sz="1500" dirty="0" smtClean="0">
                <a:solidFill>
                  <a:srgbClr val="8FCC8F"/>
                </a:solidFill>
              </a:rPr>
              <a:t>/</a:t>
            </a:r>
            <a:endParaRPr lang="en-GB" altLang="en-US" sz="1500" dirty="0" smtClean="0"/>
          </a:p>
          <a:p>
            <a:pPr lvl="1"/>
            <a:r>
              <a:rPr lang="en-GB" altLang="en-US" sz="1200" dirty="0"/>
              <a:t>A range of </a:t>
            </a:r>
            <a:r>
              <a:rPr lang="en-GB" altLang="en-US" sz="1200" dirty="0" err="1"/>
              <a:t>ebooks</a:t>
            </a:r>
            <a:r>
              <a:rPr lang="en-GB" altLang="en-US" sz="1200" dirty="0"/>
              <a:t> to support those studying Foundation Certificate in Marketing, Certificate in Marketing and Diploma in </a:t>
            </a:r>
            <a:r>
              <a:rPr lang="en-GB" altLang="en-US" sz="1200" dirty="0" smtClean="0"/>
              <a:t>Marketing</a:t>
            </a:r>
          </a:p>
          <a:p>
            <a:pPr marL="269875" lvl="1" indent="0">
              <a:buNone/>
            </a:pPr>
            <a:endParaRPr lang="en-GB" altLang="en-US" sz="1200" dirty="0" smtClean="0"/>
          </a:p>
          <a:p>
            <a:r>
              <a:rPr lang="en-GB" altLang="en-US" sz="1500" dirty="0" smtClean="0"/>
              <a:t>CIM Direct bookshop </a:t>
            </a:r>
            <a:r>
              <a:rPr lang="en-GB" altLang="en-US" sz="1500" dirty="0">
                <a:solidFill>
                  <a:srgbClr val="8FCC8F"/>
                </a:solidFill>
              </a:rPr>
              <a:t>https://www.cim.co.uk/more/bookshop/</a:t>
            </a:r>
            <a:endParaRPr lang="en-GB" altLang="en-US" sz="1500" dirty="0" smtClean="0"/>
          </a:p>
          <a:p>
            <a:pPr lvl="1"/>
            <a:r>
              <a:rPr lang="en-GB" altLang="en-US" sz="1200" dirty="0" smtClean="0"/>
              <a:t>A range of </a:t>
            </a:r>
            <a:r>
              <a:rPr lang="en-GB" altLang="en-US" sz="1200" dirty="0" err="1" smtClean="0"/>
              <a:t>ebooks</a:t>
            </a:r>
            <a:r>
              <a:rPr lang="en-GB" altLang="en-US" sz="1200" dirty="0" smtClean="0"/>
              <a:t> to support those studying Foundation Certificate in Marketing, Certificate in Marketing and Diploma in Marketing</a:t>
            </a:r>
          </a:p>
          <a:p>
            <a:pPr lvl="1"/>
            <a:r>
              <a:rPr lang="en-GB" altLang="en-US" sz="1200" dirty="0">
                <a:solidFill>
                  <a:schemeClr val="tx1"/>
                </a:solidFill>
                <a:ea typeface="ＭＳ Ｐゴシック" pitchFamily="34" charset="-128"/>
              </a:rPr>
              <a:t>Stock recommended readings for </a:t>
            </a:r>
            <a:r>
              <a:rPr lang="en-GB" altLang="en-US" sz="1200" dirty="0" smtClean="0">
                <a:solidFill>
                  <a:schemeClr val="tx1"/>
                </a:solidFill>
                <a:ea typeface="ＭＳ Ｐゴシック" pitchFamily="34" charset="-128"/>
              </a:rPr>
              <a:t>all </a:t>
            </a:r>
            <a:r>
              <a:rPr lang="en-GB" altLang="en-US" sz="1200" dirty="0">
                <a:solidFill>
                  <a:schemeClr val="tx1"/>
                </a:solidFill>
                <a:ea typeface="ＭＳ Ｐゴシック" pitchFamily="34" charset="-128"/>
              </a:rPr>
              <a:t>qualifications</a:t>
            </a:r>
            <a:r>
              <a:rPr lang="en-GB" altLang="en-US" sz="1200" dirty="0" smtClean="0">
                <a:solidFill>
                  <a:schemeClr val="tx1"/>
                </a:solidFill>
                <a:ea typeface="ＭＳ Ｐゴシック" pitchFamily="34" charset="-128"/>
              </a:rPr>
              <a:t>.</a:t>
            </a:r>
          </a:p>
          <a:p>
            <a:pPr lvl="1"/>
            <a:r>
              <a:rPr lang="en-GB" altLang="en-US" sz="1200" dirty="0">
                <a:solidFill>
                  <a:schemeClr val="tx1"/>
                </a:solidFill>
                <a:ea typeface="ＭＳ Ｐゴシック" pitchFamily="34" charset="-128"/>
              </a:rPr>
              <a:t>Member discounts on selected items, 20% off ‘study packs.’</a:t>
            </a:r>
          </a:p>
          <a:p>
            <a:pPr lvl="1"/>
            <a:endParaRPr lang="en-GB" altLang="en-US" sz="1200" dirty="0">
              <a:solidFill>
                <a:schemeClr val="tx1"/>
              </a:solidFill>
              <a:ea typeface="ＭＳ Ｐゴシック" pitchFamily="34" charset="-128"/>
            </a:endParaRPr>
          </a:p>
          <a:p>
            <a:pPr lvl="1"/>
            <a:endParaRPr lang="en-GB" altLang="en-US" sz="12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024" y="476249"/>
            <a:ext cx="8239126" cy="520701"/>
          </a:xfrm>
        </p:spPr>
        <p:txBody>
          <a:bodyPr/>
          <a:lstStyle/>
          <a:p>
            <a:r>
              <a:rPr lang="en-GB" dirty="0" smtClean="0"/>
              <a:t>Essential Study Resources: </a:t>
            </a:r>
            <a:r>
              <a:rPr lang="en-GB" dirty="0" err="1" smtClean="0"/>
              <a:t>Ebooks</a:t>
            </a:r>
            <a:r>
              <a:rPr lang="en-GB" dirty="0" smtClean="0"/>
              <a:t> and Bookshop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7439" y="996950"/>
            <a:ext cx="3461517" cy="3790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061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4864" y="479747"/>
            <a:ext cx="8239126" cy="476251"/>
          </a:xfrm>
        </p:spPr>
        <p:txBody>
          <a:bodyPr>
            <a:normAutofit/>
          </a:bodyPr>
          <a:lstStyle/>
          <a:p>
            <a:r>
              <a:rPr lang="en-GB" sz="2400" dirty="0"/>
              <a:t>CIM Studying membership provides: </a:t>
            </a:r>
            <a:r>
              <a:rPr lang="en-GB" sz="2400" dirty="0" smtClean="0"/>
              <a:t>Growth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785813" y="966809"/>
            <a:ext cx="69537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Chartered CPD </a:t>
            </a:r>
            <a:r>
              <a:rPr lang="en-GB" sz="1400" dirty="0" smtClean="0">
                <a:solidFill>
                  <a:srgbClr val="474C55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Programme </a:t>
            </a:r>
            <a:r>
              <a:rPr lang="en-GB" sz="1400" dirty="0">
                <a:solidFill>
                  <a:srgbClr val="8FCC8F"/>
                </a:solidFill>
              </a:rPr>
              <a:t>www.cim.co.uk/cpd</a:t>
            </a:r>
            <a:endParaRPr lang="en-GB" sz="1400" dirty="0">
              <a:solidFill>
                <a:srgbClr val="8FCC8F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733186" y="1333168"/>
            <a:ext cx="8226618" cy="3482233"/>
          </a:xfrm>
        </p:spPr>
        <p:txBody>
          <a:bodyPr>
            <a:noAutofit/>
          </a:bodyPr>
          <a:lstStyle/>
          <a:p>
            <a:pPr>
              <a:spcBef>
                <a:spcPct val="0"/>
              </a:spcBef>
            </a:pPr>
            <a:r>
              <a:rPr lang="en-GB" altLang="en-US" sz="1200" dirty="0" smtClean="0">
                <a:ea typeface="ＭＳ Ｐゴシック" pitchFamily="34" charset="-128"/>
              </a:rPr>
              <a:t>Benefits </a:t>
            </a:r>
            <a:r>
              <a:rPr lang="en-GB" altLang="en-US" sz="1200" dirty="0">
                <a:ea typeface="ＭＳ Ｐゴシック" pitchFamily="34" charset="-128"/>
              </a:rPr>
              <a:t>of the Chartered CPD </a:t>
            </a:r>
            <a:r>
              <a:rPr lang="en-GB" altLang="en-US" sz="1200" dirty="0" smtClean="0">
                <a:ea typeface="ＭＳ Ｐゴシック" pitchFamily="34" charset="-128"/>
              </a:rPr>
              <a:t>Programme:</a:t>
            </a:r>
            <a:endParaRPr lang="en-GB" altLang="en-US" sz="1200" dirty="0">
              <a:ea typeface="ＭＳ Ｐゴシック" pitchFamily="34" charset="-128"/>
            </a:endParaRPr>
          </a:p>
          <a:p>
            <a:pPr lvl="1">
              <a:spcBef>
                <a:spcPct val="0"/>
              </a:spcBef>
            </a:pPr>
            <a:r>
              <a:rPr lang="en-GB" altLang="en-US" sz="1200" dirty="0" smtClean="0">
                <a:ea typeface="ＭＳ Ｐゴシック" pitchFamily="34" charset="-128"/>
              </a:rPr>
              <a:t>Receive </a:t>
            </a:r>
            <a:r>
              <a:rPr lang="en-GB" altLang="en-US" sz="1200" dirty="0">
                <a:ea typeface="ＭＳ Ｐゴシック" pitchFamily="34" charset="-128"/>
              </a:rPr>
              <a:t>tangible recognition for your achievements and gain increased notability as a professional marketer. </a:t>
            </a:r>
          </a:p>
          <a:p>
            <a:pPr lvl="1">
              <a:spcBef>
                <a:spcPct val="0"/>
              </a:spcBef>
            </a:pPr>
            <a:r>
              <a:rPr lang="en-GB" altLang="en-US" sz="1200" dirty="0">
                <a:ea typeface="ＭＳ Ｐゴシック" pitchFamily="34" charset="-128"/>
              </a:rPr>
              <a:t>Stand out from the crowd in a competitive job market, </a:t>
            </a:r>
            <a:endParaRPr lang="en-GB" altLang="en-US" sz="1200" dirty="0" smtClean="0">
              <a:ea typeface="ＭＳ Ｐゴシック" pitchFamily="34" charset="-128"/>
            </a:endParaRPr>
          </a:p>
          <a:p>
            <a:pPr lvl="1">
              <a:spcBef>
                <a:spcPct val="0"/>
              </a:spcBef>
            </a:pPr>
            <a:r>
              <a:rPr lang="en-GB" altLang="en-US" sz="1200" dirty="0" smtClean="0">
                <a:ea typeface="ＭＳ Ｐゴシック" pitchFamily="34" charset="-128"/>
              </a:rPr>
              <a:t>Records</a:t>
            </a:r>
            <a:r>
              <a:rPr lang="en-GB" altLang="en-US" sz="1200" dirty="0" smtClean="0">
                <a:ea typeface="ＭＳ Ｐゴシック" pitchFamily="34" charset="-128"/>
              </a:rPr>
              <a:t> </a:t>
            </a:r>
            <a:r>
              <a:rPr lang="en-GB" altLang="en-US" sz="1200" dirty="0">
                <a:ea typeface="ＭＳ Ｐゴシック" pitchFamily="34" charset="-128"/>
              </a:rPr>
              <a:t>all the work you undertake to update and improve your </a:t>
            </a:r>
            <a:r>
              <a:rPr lang="en-GB" altLang="en-US" sz="1200" dirty="0" smtClean="0">
                <a:ea typeface="ＭＳ Ｐゴシック" pitchFamily="34" charset="-128"/>
              </a:rPr>
              <a:t>marketing/business </a:t>
            </a:r>
            <a:r>
              <a:rPr lang="en-GB" altLang="en-US" sz="1200" dirty="0">
                <a:ea typeface="ＭＳ Ｐゴシック" pitchFamily="34" charset="-128"/>
              </a:rPr>
              <a:t>knowledge and skills.</a:t>
            </a:r>
          </a:p>
          <a:p>
            <a:pPr lvl="1">
              <a:spcBef>
                <a:spcPct val="0"/>
              </a:spcBef>
            </a:pPr>
            <a:r>
              <a:rPr lang="en-GB" altLang="en-US" sz="1200" dirty="0">
                <a:ea typeface="ＭＳ Ｐゴシック" pitchFamily="34" charset="-128"/>
              </a:rPr>
              <a:t>First step towards achieving Chartered Marketer status.</a:t>
            </a:r>
          </a:p>
          <a:p>
            <a:pPr lvl="1">
              <a:spcBef>
                <a:spcPct val="0"/>
              </a:spcBef>
            </a:pPr>
            <a:r>
              <a:rPr lang="en-GB" altLang="en-US" sz="1200" dirty="0">
                <a:ea typeface="ＭＳ Ｐゴシック" pitchFamily="34" charset="-128"/>
              </a:rPr>
              <a:t>Exclusive to members and free to register</a:t>
            </a:r>
            <a:r>
              <a:rPr lang="en-GB" altLang="en-US" sz="1200" dirty="0" smtClean="0">
                <a:ea typeface="ＭＳ Ｐゴシック" pitchFamily="34" charset="-128"/>
              </a:rPr>
              <a:t>.</a:t>
            </a:r>
          </a:p>
          <a:p>
            <a:r>
              <a:rPr lang="en-GB" altLang="en-US" sz="1200" dirty="0"/>
              <a:t>What counts?</a:t>
            </a:r>
          </a:p>
          <a:p>
            <a:pPr lvl="1"/>
            <a:r>
              <a:rPr lang="en-GB" altLang="en-US" sz="1200" dirty="0"/>
              <a:t>You can work towards the annual requirement of 35 credits towards your CPD activities and log and submit these online</a:t>
            </a:r>
          </a:p>
          <a:p>
            <a:pPr lvl="1"/>
            <a:r>
              <a:rPr lang="en-GB" altLang="en-US" sz="1200" dirty="0"/>
              <a:t>CIM will recognise each completed year of CPD activity by issuing you with an ‘Evidence of Development’ certificate to certify your commitment to on-going learning.</a:t>
            </a:r>
          </a:p>
          <a:p>
            <a:r>
              <a:rPr lang="en-GB" altLang="en-US" sz="1200" dirty="0" smtClean="0"/>
              <a:t>Joining </a:t>
            </a:r>
            <a:r>
              <a:rPr lang="en-GB" altLang="en-US" sz="1200" dirty="0"/>
              <a:t>the CPD programme</a:t>
            </a:r>
          </a:p>
          <a:p>
            <a:pPr lvl="1"/>
            <a:r>
              <a:rPr lang="en-GB" altLang="en-US" sz="1200" dirty="0"/>
              <a:t>You can opt in at any point from the time your become a member and continue for as long as your membership remains current. </a:t>
            </a:r>
          </a:p>
          <a:p>
            <a:pPr lvl="1"/>
            <a:r>
              <a:rPr lang="en-GB" altLang="en-US" sz="1200" dirty="0"/>
              <a:t>If you wish to sign up for the CPD programme for free, you can opt in on your </a:t>
            </a:r>
            <a:r>
              <a:rPr lang="en-GB" altLang="en-US" sz="1200" dirty="0" err="1"/>
              <a:t>MyCIM</a:t>
            </a:r>
            <a:r>
              <a:rPr lang="en-GB" altLang="en-US" sz="1200" dirty="0"/>
              <a:t> account</a:t>
            </a:r>
            <a:r>
              <a:rPr lang="en-GB" altLang="en-US" sz="1200" dirty="0" smtClean="0"/>
              <a:t>.</a:t>
            </a:r>
            <a:endParaRPr lang="en-GB" altLang="en-US" sz="12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0232" y="4325585"/>
            <a:ext cx="998592" cy="401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7194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98514" y="1085028"/>
            <a:ext cx="7900986" cy="35433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Best </a:t>
            </a:r>
            <a:r>
              <a:rPr lang="en-GB" dirty="0" smtClean="0"/>
              <a:t>of luck with your studies!!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Finally</a:t>
            </a:r>
            <a:r>
              <a:rPr lang="en-GB" dirty="0" smtClean="0"/>
              <a:t>….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445" y="1963452"/>
            <a:ext cx="8213724" cy="1583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57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IM Community">
  <a:themeElements>
    <a:clrScheme name="CIM corporate brand theme 1">
      <a:dk1>
        <a:srgbClr val="474C55"/>
      </a:dk1>
      <a:lt1>
        <a:srgbClr val="FFFFFF"/>
      </a:lt1>
      <a:dk2>
        <a:srgbClr val="070078"/>
      </a:dk2>
      <a:lt2>
        <a:srgbClr val="E3E4E2"/>
      </a:lt2>
      <a:accent1>
        <a:srgbClr val="007069"/>
      </a:accent1>
      <a:accent2>
        <a:srgbClr val="8FCC8F"/>
      </a:accent2>
      <a:accent3>
        <a:srgbClr val="FAC031"/>
      </a:accent3>
      <a:accent4>
        <a:srgbClr val="F05168"/>
      </a:accent4>
      <a:accent5>
        <a:srgbClr val="8970B2"/>
      </a:accent5>
      <a:accent6>
        <a:srgbClr val="960048"/>
      </a:accent6>
      <a:hlink>
        <a:srgbClr val="73E8EB"/>
      </a:hlink>
      <a:folHlink>
        <a:srgbClr val="737370"/>
      </a:folHlink>
    </a:clrScheme>
    <a:fontScheme name="CIM corporate brand font theme 1">
      <a:majorFont>
        <a:latin typeface="Georgi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8FCC8F"/>
        </a:solidFill>
        <a:ln>
          <a:solidFill>
            <a:srgbClr val="B6DCDF"/>
          </a:solidFill>
        </a:ln>
        <a:effectLst/>
      </a:spPr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Version xmlns="http://schemas.microsoft.com/sharepoint/v3/fields" xsi:nil="true"/>
    <_Status xmlns="http://schemas.microsoft.com/sharepoint/v3/fields">Not Started</_Statu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DE64AEEDD9B7A4D93545ACBE97D4615" ma:contentTypeVersion="2" ma:contentTypeDescription="Create a new document." ma:contentTypeScope="" ma:versionID="f49002b78e3a4a71b814eef46a983816">
  <xsd:schema xmlns:xsd="http://www.w3.org/2001/XMLSchema" xmlns:xs="http://www.w3.org/2001/XMLSchema" xmlns:p="http://schemas.microsoft.com/office/2006/metadata/properties" xmlns:ns2="http://schemas.microsoft.com/sharepoint/v3/fields" targetNamespace="http://schemas.microsoft.com/office/2006/metadata/properties" ma:root="true" ma:fieldsID="38f6db2dd0d9a0cf6a8dc37be32b365b" ns2:_="">
    <xsd:import namespace="http://schemas.microsoft.com/sharepoint/v3/fields"/>
    <xsd:element name="properties">
      <xsd:complexType>
        <xsd:sequence>
          <xsd:element name="documentManagement">
            <xsd:complexType>
              <xsd:all>
                <xsd:element ref="ns2:_Status" minOccurs="0"/>
                <xsd:element ref="ns2:_Vers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/fields" elementFormDefault="qualified">
    <xsd:import namespace="http://schemas.microsoft.com/office/2006/documentManagement/types"/>
    <xsd:import namespace="http://schemas.microsoft.com/office/infopath/2007/PartnerControls"/>
    <xsd:element name="_Status" ma:index="8" nillable="true" ma:displayName="Status" ma:default="Not Started" ma:internalName="_Status">
      <xsd:simpleType>
        <xsd:union memberTypes="dms:Text">
          <xsd:simpleType>
            <xsd:restriction base="dms:Choice">
              <xsd:enumeration value="Not Started"/>
              <xsd:enumeration value="Draft"/>
              <xsd:enumeration value="Reviewed"/>
              <xsd:enumeration value="Scheduled"/>
              <xsd:enumeration value="Published"/>
              <xsd:enumeration value="Final"/>
              <xsd:enumeration value="Expired"/>
            </xsd:restriction>
          </xsd:simpleType>
        </xsd:union>
      </xsd:simpleType>
    </xsd:element>
    <xsd:element name="_Version" ma:index="9" nillable="true" ma:displayName="Version" ma:internalName="_Version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 ma:displayName="Status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B6F2769-7194-4217-93D3-3AF3A4742282}">
  <ds:schemaRefs>
    <ds:schemaRef ds:uri="http://www.w3.org/XML/1998/namespac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schemas.microsoft.com/sharepoint/v3/fields"/>
  </ds:schemaRefs>
</ds:datastoreItem>
</file>

<file path=customXml/itemProps2.xml><?xml version="1.0" encoding="utf-8"?>
<ds:datastoreItem xmlns:ds="http://schemas.openxmlformats.org/officeDocument/2006/customXml" ds:itemID="{87D2A1B0-FF3E-4009-940D-AED0EB70AA2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4214858-785C-42F7-BE66-6D0E79395FC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/field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2708</TotalTime>
  <Words>1386</Words>
  <Application>Microsoft Office PowerPoint</Application>
  <PresentationFormat>On-screen Show (16:9)</PresentationFormat>
  <Paragraphs>268</Paragraphs>
  <Slides>24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ＭＳ Ｐゴシック</vt:lpstr>
      <vt:lpstr>Arial</vt:lpstr>
      <vt:lpstr>Calibri</vt:lpstr>
      <vt:lpstr>Georgia</vt:lpstr>
      <vt:lpstr>Lucida Grande</vt:lpstr>
      <vt:lpstr>Tahoma</vt:lpstr>
      <vt:lpstr>Wingdings</vt:lpstr>
      <vt:lpstr>CIM Community</vt:lpstr>
      <vt:lpstr>CIM Accredited Study Centre ASC Student Induction</vt:lpstr>
      <vt:lpstr>Introductions</vt:lpstr>
      <vt:lpstr>About CIM</vt:lpstr>
      <vt:lpstr>Why are you here?</vt:lpstr>
      <vt:lpstr>Three-way partnership</vt:lpstr>
      <vt:lpstr>CIM qualification overview</vt:lpstr>
      <vt:lpstr>CAM qualification overview</vt:lpstr>
      <vt:lpstr>Your next steps</vt:lpstr>
      <vt:lpstr>Register as a CIM studying member</vt:lpstr>
      <vt:lpstr>Register as a CIM studying member</vt:lpstr>
      <vt:lpstr>Register as a CIM studying member</vt:lpstr>
      <vt:lpstr>Activate your online MyCIM account</vt:lpstr>
      <vt:lpstr>Book your assessments with CIM</vt:lpstr>
      <vt:lpstr>Book your assessments with CIM</vt:lpstr>
      <vt:lpstr>Book your assessments with CIM</vt:lpstr>
      <vt:lpstr>Assessment by assignment</vt:lpstr>
      <vt:lpstr>Assessment by examination</vt:lpstr>
      <vt:lpstr>Cost of studying CIM</vt:lpstr>
      <vt:lpstr>Membership benefits and study resources</vt:lpstr>
      <vt:lpstr>Essential Study Resources: MyCIM</vt:lpstr>
      <vt:lpstr>Essential Study Resources: MyCIM</vt:lpstr>
      <vt:lpstr>Essential Study Resources: Ebooks and Bookshop </vt:lpstr>
      <vt:lpstr>CIM Studying membership provides: Growth</vt:lpstr>
      <vt:lpstr>Finally….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FileNewTemplate</dc:title>
  <dc:creator>Thomas.Brown@cim.co.uk</dc:creator>
  <cp:lastModifiedBy>Antje Cockrill</cp:lastModifiedBy>
  <cp:revision>182</cp:revision>
  <cp:lastPrinted>2016-09-14T13:40:55Z</cp:lastPrinted>
  <dcterms:created xsi:type="dcterms:W3CDTF">2010-04-12T23:12:02Z</dcterms:created>
  <dcterms:modified xsi:type="dcterms:W3CDTF">2017-02-02T10:21:23Z</dcterms:modified>
  <cp:contentStatus>Draft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0x0101000DE64AEEDD9B7A4D93545ACBE97D4615</vt:lpwstr>
  </property>
</Properties>
</file>