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72" r:id="rId16"/>
    <p:sldId id="273" r:id="rId17"/>
    <p:sldId id="274" r:id="rId18"/>
    <p:sldId id="275" r:id="rId19"/>
    <p:sldId id="276" r:id="rId20"/>
    <p:sldId id="270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 varScale="1">
        <p:scale>
          <a:sx n="95" d="100"/>
          <a:sy n="95" d="100"/>
        </p:scale>
        <p:origin x="92" y="2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6A7EAEC1-BACE-4871-BCA1-57E822B6B657}"/>
    <pc:docChg chg="custSel addSld delSld modSld sldOrd">
      <pc:chgData name="Lara Hopkinson" userId="4c46a3d6-da89-4616-bd45-1b70e49404c2" providerId="ADAL" clId="{6A7EAEC1-BACE-4871-BCA1-57E822B6B657}" dt="2024-11-15T16:04:37.707" v="12" actId="26606"/>
      <pc:docMkLst>
        <pc:docMk/>
      </pc:docMkLst>
      <pc:sldChg chg="addSp modSp mod setBg">
        <pc:chgData name="Lara Hopkinson" userId="4c46a3d6-da89-4616-bd45-1b70e49404c2" providerId="ADAL" clId="{6A7EAEC1-BACE-4871-BCA1-57E822B6B657}" dt="2024-11-15T16:03:56.216" v="11" actId="26606"/>
        <pc:sldMkLst>
          <pc:docMk/>
          <pc:sldMk cId="1114172681" sldId="273"/>
        </pc:sldMkLst>
        <pc:spChg chg="mod">
          <ac:chgData name="Lara Hopkinson" userId="4c46a3d6-da89-4616-bd45-1b70e49404c2" providerId="ADAL" clId="{6A7EAEC1-BACE-4871-BCA1-57E822B6B657}" dt="2024-11-15T16:03:56.216" v="11" actId="26606"/>
          <ac:spMkLst>
            <pc:docMk/>
            <pc:sldMk cId="1114172681" sldId="273"/>
            <ac:spMk id="2" creationId="{45B8A8FD-CC75-4519-B474-6C3CF2D3FD93}"/>
          </ac:spMkLst>
        </pc:spChg>
        <pc:spChg chg="mod">
          <ac:chgData name="Lara Hopkinson" userId="4c46a3d6-da89-4616-bd45-1b70e49404c2" providerId="ADAL" clId="{6A7EAEC1-BACE-4871-BCA1-57E822B6B657}" dt="2024-11-15T16:03:56.216" v="11" actId="26606"/>
          <ac:spMkLst>
            <pc:docMk/>
            <pc:sldMk cId="1114172681" sldId="273"/>
            <ac:spMk id="3" creationId="{39A09ECF-E9FA-406B-BED7-A68EB3E69DF0}"/>
          </ac:spMkLst>
        </pc:spChg>
        <pc:spChg chg="add">
          <ac:chgData name="Lara Hopkinson" userId="4c46a3d6-da89-4616-bd45-1b70e49404c2" providerId="ADAL" clId="{6A7EAEC1-BACE-4871-BCA1-57E822B6B657}" dt="2024-11-15T16:03:56.216" v="11" actId="26606"/>
          <ac:spMkLst>
            <pc:docMk/>
            <pc:sldMk cId="1114172681" sldId="273"/>
            <ac:spMk id="9" creationId="{C0763A76-9F1C-4FC5-82B7-DD475DA461B2}"/>
          </ac:spMkLst>
        </pc:spChg>
        <pc:spChg chg="add">
          <ac:chgData name="Lara Hopkinson" userId="4c46a3d6-da89-4616-bd45-1b70e49404c2" providerId="ADAL" clId="{6A7EAEC1-BACE-4871-BCA1-57E822B6B657}" dt="2024-11-15T16:03:56.216" v="11" actId="26606"/>
          <ac:spMkLst>
            <pc:docMk/>
            <pc:sldMk cId="1114172681" sldId="273"/>
            <ac:spMk id="11" creationId="{E81BF4F6-F2CF-4984-9D14-D6966D92F99F}"/>
          </ac:spMkLst>
        </pc:spChg>
        <pc:picChg chg="add">
          <ac:chgData name="Lara Hopkinson" userId="4c46a3d6-da89-4616-bd45-1b70e49404c2" providerId="ADAL" clId="{6A7EAEC1-BACE-4871-BCA1-57E822B6B657}" dt="2024-11-15T16:03:56.216" v="11" actId="26606"/>
          <ac:picMkLst>
            <pc:docMk/>
            <pc:sldMk cId="1114172681" sldId="273"/>
            <ac:picMk id="5" creationId="{E79F9612-E8C8-3F77-57BD-B6F648137A2A}"/>
          </ac:picMkLst>
        </pc:picChg>
      </pc:sldChg>
      <pc:sldChg chg="addSp modSp mod setBg">
        <pc:chgData name="Lara Hopkinson" userId="4c46a3d6-da89-4616-bd45-1b70e49404c2" providerId="ADAL" clId="{6A7EAEC1-BACE-4871-BCA1-57E822B6B657}" dt="2024-11-15T16:04:37.707" v="12" actId="26606"/>
        <pc:sldMkLst>
          <pc:docMk/>
          <pc:sldMk cId="156622826" sldId="275"/>
        </pc:sldMkLst>
        <pc:spChg chg="mod">
          <ac:chgData name="Lara Hopkinson" userId="4c46a3d6-da89-4616-bd45-1b70e49404c2" providerId="ADAL" clId="{6A7EAEC1-BACE-4871-BCA1-57E822B6B657}" dt="2024-11-15T16:04:37.707" v="12" actId="26606"/>
          <ac:spMkLst>
            <pc:docMk/>
            <pc:sldMk cId="156622826" sldId="275"/>
            <ac:spMk id="2" creationId="{44EC5149-2BBD-4471-BC9D-BAF432427AC8}"/>
          </ac:spMkLst>
        </pc:spChg>
        <pc:spChg chg="mod">
          <ac:chgData name="Lara Hopkinson" userId="4c46a3d6-da89-4616-bd45-1b70e49404c2" providerId="ADAL" clId="{6A7EAEC1-BACE-4871-BCA1-57E822B6B657}" dt="2024-11-15T16:04:37.707" v="12" actId="26606"/>
          <ac:spMkLst>
            <pc:docMk/>
            <pc:sldMk cId="156622826" sldId="275"/>
            <ac:spMk id="3" creationId="{EBDA36F3-A2A1-4BE5-83F6-76DAE9D72589}"/>
          </ac:spMkLst>
        </pc:spChg>
        <pc:spChg chg="add">
          <ac:chgData name="Lara Hopkinson" userId="4c46a3d6-da89-4616-bd45-1b70e49404c2" providerId="ADAL" clId="{6A7EAEC1-BACE-4871-BCA1-57E822B6B657}" dt="2024-11-15T16:04:37.707" v="12" actId="26606"/>
          <ac:spMkLst>
            <pc:docMk/>
            <pc:sldMk cId="156622826" sldId="275"/>
            <ac:spMk id="9" creationId="{C0763A76-9F1C-4FC5-82B7-DD475DA461B2}"/>
          </ac:spMkLst>
        </pc:spChg>
        <pc:spChg chg="add">
          <ac:chgData name="Lara Hopkinson" userId="4c46a3d6-da89-4616-bd45-1b70e49404c2" providerId="ADAL" clId="{6A7EAEC1-BACE-4871-BCA1-57E822B6B657}" dt="2024-11-15T16:04:37.707" v="12" actId="26606"/>
          <ac:spMkLst>
            <pc:docMk/>
            <pc:sldMk cId="156622826" sldId="275"/>
            <ac:spMk id="11" creationId="{E81BF4F6-F2CF-4984-9D14-D6966D92F99F}"/>
          </ac:spMkLst>
        </pc:spChg>
        <pc:picChg chg="add">
          <ac:chgData name="Lara Hopkinson" userId="4c46a3d6-da89-4616-bd45-1b70e49404c2" providerId="ADAL" clId="{6A7EAEC1-BACE-4871-BCA1-57E822B6B657}" dt="2024-11-15T16:04:37.707" v="12" actId="26606"/>
          <ac:picMkLst>
            <pc:docMk/>
            <pc:sldMk cId="156622826" sldId="275"/>
            <ac:picMk id="5" creationId="{8C356AA1-B5C0-9C35-A2A2-7745A4B5E276}"/>
          </ac:picMkLst>
        </pc:picChg>
      </pc:sldChg>
      <pc:sldChg chg="addSp modSp new del mod ord">
        <pc:chgData name="Lara Hopkinson" userId="4c46a3d6-da89-4616-bd45-1b70e49404c2" providerId="ADAL" clId="{6A7EAEC1-BACE-4871-BCA1-57E822B6B657}" dt="2024-11-15T16:03:20.736" v="10" actId="47"/>
        <pc:sldMkLst>
          <pc:docMk/>
          <pc:sldMk cId="2847779822" sldId="277"/>
        </pc:sldMkLst>
        <pc:picChg chg="add mod modCrop">
          <ac:chgData name="Lara Hopkinson" userId="4c46a3d6-da89-4616-bd45-1b70e49404c2" providerId="ADAL" clId="{6A7EAEC1-BACE-4871-BCA1-57E822B6B657}" dt="2024-11-15T16:00:39.534" v="9" actId="1076"/>
          <ac:picMkLst>
            <pc:docMk/>
            <pc:sldMk cId="2847779822" sldId="277"/>
            <ac:picMk id="3" creationId="{A55194A1-8E58-574B-4E35-4D42F14CAA5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49-F836-44C9-931A-9A342961E98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6E5CF-1645-4FA8-AA38-C0DB8E6E61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9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49-F836-44C9-931A-9A342961E98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6E5CF-1645-4FA8-AA38-C0DB8E6E61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266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49-F836-44C9-931A-9A342961E98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6E5CF-1645-4FA8-AA38-C0DB8E6E61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150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49-F836-44C9-931A-9A342961E98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6E5CF-1645-4FA8-AA38-C0DB8E6E61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002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49-F836-44C9-931A-9A342961E98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6E5CF-1645-4FA8-AA38-C0DB8E6E61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9958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49-F836-44C9-931A-9A342961E98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6E5CF-1645-4FA8-AA38-C0DB8E6E61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544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49-F836-44C9-931A-9A342961E98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6E5CF-1645-4FA8-AA38-C0DB8E6E61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978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49-F836-44C9-931A-9A342961E98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6E5CF-1645-4FA8-AA38-C0DB8E6E61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9535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49-F836-44C9-931A-9A342961E98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6E5CF-1645-4FA8-AA38-C0DB8E6E61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32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49-F836-44C9-931A-9A342961E98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6E5CF-1645-4FA8-AA38-C0DB8E6E61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4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49-F836-44C9-931A-9A342961E98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6E5CF-1645-4FA8-AA38-C0DB8E6E61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487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390049-F836-44C9-931A-9A342961E98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A6E5CF-1645-4FA8-AA38-C0DB8E6E61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068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3.svg"/><Relationship Id="rId7" Type="http://schemas.openxmlformats.org/officeDocument/2006/relationships/image" Target="../media/image2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8.svg"/><Relationship Id="rId4" Type="http://schemas.openxmlformats.org/officeDocument/2006/relationships/image" Target="../media/image7.png"/><Relationship Id="rId9" Type="http://schemas.openxmlformats.org/officeDocument/2006/relationships/image" Target="../media/image6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ghit.eu/" TargetMode="External"/><Relationship Id="rId2" Type="http://schemas.openxmlformats.org/officeDocument/2006/relationships/hyperlink" Target="https://www.iea.org/reports/the-future-of-hydroge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rmdolphyn.erm.com/p/1" TargetMode="External"/><Relationship Id="rId4" Type="http://schemas.openxmlformats.org/officeDocument/2006/relationships/hyperlink" Target="https://www.riversimpl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C0071-8D85-4772-9EED-5763BBE4ABC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 Hydrogen Strategy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7DDDDE-149D-403E-9913-A8F46CFA640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ACNA5003 – Low Carbon Technologies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14556634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D01F8-9B1B-40EF-8C54-0C40B6710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D5243-9FF2-45B3-B474-F3CBD6818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Headline ambition of the strategy</a:t>
            </a:r>
          </a:p>
          <a:p>
            <a:r>
              <a:rPr lang="en-GB" dirty="0"/>
              <a:t>The key differences between hydrogen production</a:t>
            </a:r>
          </a:p>
          <a:p>
            <a:r>
              <a:rPr lang="en-GB" dirty="0"/>
              <a:t>Hydrogen in the UK today</a:t>
            </a:r>
          </a:p>
          <a:p>
            <a:r>
              <a:rPr lang="en-GB" dirty="0"/>
              <a:t>Potential uses for hydrogen</a:t>
            </a:r>
          </a:p>
          <a:p>
            <a:r>
              <a:rPr lang="en-GB" dirty="0"/>
              <a:t>Role of hydrogen in the UK</a:t>
            </a:r>
          </a:p>
          <a:p>
            <a:r>
              <a:rPr lang="en-GB" dirty="0"/>
              <a:t>Home Nation examples of good practice</a:t>
            </a:r>
          </a:p>
          <a:p>
            <a:r>
              <a:rPr lang="en-GB" dirty="0"/>
              <a:t>Challenges, roadmap and potential early wins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66761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E5AC76-DE42-4AE3-9F99-34D470523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321734"/>
            <a:ext cx="4413250" cy="1135737"/>
          </a:xfrm>
        </p:spPr>
        <p:txBody>
          <a:bodyPr>
            <a:no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Headline ambition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E0C14-2272-40E1-B12B-653FFB6D3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1" y="1782981"/>
            <a:ext cx="3728157" cy="4393982"/>
          </a:xfrm>
        </p:spPr>
        <p:txBody>
          <a:bodyPr>
            <a:normAutofit/>
          </a:bodyPr>
          <a:lstStyle/>
          <a:p>
            <a:r>
              <a:rPr lang="en-GB" dirty="0"/>
              <a:t>5GW low carbon hydrogen capacity by 2030</a:t>
            </a:r>
          </a:p>
          <a:p>
            <a:r>
              <a:rPr lang="en-GB" dirty="0"/>
              <a:t>Equivalent to natural gas consumption by 3 million homes pa</a:t>
            </a:r>
          </a:p>
          <a:p>
            <a:r>
              <a:rPr lang="en-GB" dirty="0"/>
              <a:t>Covering all uses</a:t>
            </a:r>
          </a:p>
          <a:p>
            <a:r>
              <a:rPr lang="en-GB" dirty="0"/>
              <a:t>Meeting 6</a:t>
            </a:r>
            <a:r>
              <a:rPr lang="en-GB" baseline="30000" dirty="0"/>
              <a:t>th</a:t>
            </a:r>
            <a:r>
              <a:rPr lang="en-GB" dirty="0"/>
              <a:t> carbon budget target</a:t>
            </a:r>
          </a:p>
          <a:p>
            <a:endParaRPr lang="en-GB" sz="1700" dirty="0"/>
          </a:p>
        </p:txBody>
      </p:sp>
      <p:pic>
        <p:nvPicPr>
          <p:cNvPr id="7" name="Graphic 6" descr="House with solid fill">
            <a:extLst>
              <a:ext uri="{FF2B5EF4-FFF2-40B4-BE49-F238E27FC236}">
                <a16:creationId xmlns:a16="http://schemas.microsoft.com/office/drawing/2014/main" id="{ECFC6738-1A3C-42CE-95CB-433F9EB6A9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71999" y="974999"/>
            <a:ext cx="2032000" cy="2032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07EAA094-9CF6-4695-958A-33D9BCAA9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42340" y="713128"/>
            <a:ext cx="801649" cy="2126625"/>
            <a:chOff x="10918968" y="713127"/>
            <a:chExt cx="1273032" cy="2532832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E80C965-DB6D-4F81-9E9E-B027384D0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A580F890-B085-4E95-96AA-55AEBEC5C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628518" y="5230015"/>
            <a:ext cx="2017580" cy="760545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60240" y="5789405"/>
            <a:ext cx="485578" cy="36418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Kiosk with solid fill">
            <a:extLst>
              <a:ext uri="{FF2B5EF4-FFF2-40B4-BE49-F238E27FC236}">
                <a16:creationId xmlns:a16="http://schemas.microsoft.com/office/drawing/2014/main" id="{F3C7E472-1B71-4592-B396-E3ABFABC0B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571999" y="3851000"/>
            <a:ext cx="2032000" cy="2032000"/>
          </a:xfrm>
          <a:prstGeom prst="rect">
            <a:avLst/>
          </a:prstGeom>
        </p:spPr>
      </p:pic>
      <p:pic>
        <p:nvPicPr>
          <p:cNvPr id="5" name="Graphic 4" descr="Production with solid fill">
            <a:extLst>
              <a:ext uri="{FF2B5EF4-FFF2-40B4-BE49-F238E27FC236}">
                <a16:creationId xmlns:a16="http://schemas.microsoft.com/office/drawing/2014/main" id="{EEAD24ED-AFBF-4AEE-8ADA-43A1445FD9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24650" y="3558518"/>
            <a:ext cx="1942539" cy="1942539"/>
          </a:xfrm>
          <a:prstGeom prst="rect">
            <a:avLst/>
          </a:prstGeom>
        </p:spPr>
      </p:pic>
      <p:pic>
        <p:nvPicPr>
          <p:cNvPr id="11" name="Graphic 10" descr="Dump truck with solid fill">
            <a:extLst>
              <a:ext uri="{FF2B5EF4-FFF2-40B4-BE49-F238E27FC236}">
                <a16:creationId xmlns:a16="http://schemas.microsoft.com/office/drawing/2014/main" id="{5486E35E-D3AE-4018-BF3A-E2A19ACC6EF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772745" y="459858"/>
            <a:ext cx="1888653" cy="1888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378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F3BCD8F-F177-4C1C-816D-2E64A9031F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658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1B19E-3E9A-4AD4-B8B0-748436A87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Hydrogen in the UK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C4084-4CD8-45DE-9D92-BF88DE5AE4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Has a historic use</a:t>
            </a:r>
          </a:p>
          <a:p>
            <a:r>
              <a:rPr lang="en-GB" dirty="0"/>
              <a:t>There are almost no abundant sources – therefore must be manufactured</a:t>
            </a:r>
          </a:p>
          <a:p>
            <a:r>
              <a:rPr lang="en-GB" dirty="0"/>
              <a:t>Three differing methods, each with differing levels of carbon intensity</a:t>
            </a:r>
          </a:p>
          <a:p>
            <a:pPr lvl="1"/>
            <a:r>
              <a:rPr lang="en-GB" dirty="0"/>
              <a:t>Currently most production is high carbon</a:t>
            </a:r>
          </a:p>
        </p:txBody>
      </p:sp>
    </p:spTree>
    <p:extLst>
      <p:ext uri="{BB962C8B-B14F-4D97-AF65-F5344CB8AC3E}">
        <p14:creationId xmlns:p14="http://schemas.microsoft.com/office/powerpoint/2010/main" val="18994803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5687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6007A50-8F92-4E6E-BC9A-A6FFDE3853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1915922"/>
            <a:ext cx="8178799" cy="3026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8141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A91DDF-A1C6-4451-81CF-71518B4E70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64" t="15209" r="5278" b="11875"/>
          <a:stretch/>
        </p:blipFill>
        <p:spPr>
          <a:xfrm>
            <a:off x="-3728" y="843383"/>
            <a:ext cx="9046128" cy="480811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3B0C345-1A85-495E-AFA4-7B50A62C72B5}"/>
              </a:ext>
            </a:extLst>
          </p:cNvPr>
          <p:cNvSpPr txBox="1"/>
          <p:nvPr/>
        </p:nvSpPr>
        <p:spPr>
          <a:xfrm>
            <a:off x="0" y="6550223"/>
            <a:ext cx="10040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IEA</a:t>
            </a:r>
          </a:p>
        </p:txBody>
      </p:sp>
    </p:spTree>
    <p:extLst>
      <p:ext uri="{BB962C8B-B14F-4D97-AF65-F5344CB8AC3E}">
        <p14:creationId xmlns:p14="http://schemas.microsoft.com/office/powerpoint/2010/main" val="8612882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1F55C5D-1648-4BE3-932D-8CADBF3F6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C51478-FB99-48D6-A26F-051CA8632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667512"/>
            <a:ext cx="8181594" cy="10698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Potential hydrogen uses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A38E1331-B5A6-44BE-BF4E-EE6C2FD2A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57500" y="1776977"/>
            <a:ext cx="3429000" cy="18288"/>
          </a:xfrm>
          <a:custGeom>
            <a:avLst/>
            <a:gdLst>
              <a:gd name="connsiteX0" fmla="*/ 0 w 3429000"/>
              <a:gd name="connsiteY0" fmla="*/ 0 h 18288"/>
              <a:gd name="connsiteX1" fmla="*/ 617220 w 3429000"/>
              <a:gd name="connsiteY1" fmla="*/ 0 h 18288"/>
              <a:gd name="connsiteX2" fmla="*/ 1337310 w 3429000"/>
              <a:gd name="connsiteY2" fmla="*/ 0 h 18288"/>
              <a:gd name="connsiteX3" fmla="*/ 2057400 w 3429000"/>
              <a:gd name="connsiteY3" fmla="*/ 0 h 18288"/>
              <a:gd name="connsiteX4" fmla="*/ 2777490 w 3429000"/>
              <a:gd name="connsiteY4" fmla="*/ 0 h 18288"/>
              <a:gd name="connsiteX5" fmla="*/ 3429000 w 3429000"/>
              <a:gd name="connsiteY5" fmla="*/ 0 h 18288"/>
              <a:gd name="connsiteX6" fmla="*/ 3429000 w 3429000"/>
              <a:gd name="connsiteY6" fmla="*/ 18288 h 18288"/>
              <a:gd name="connsiteX7" fmla="*/ 2777490 w 3429000"/>
              <a:gd name="connsiteY7" fmla="*/ 18288 h 18288"/>
              <a:gd name="connsiteX8" fmla="*/ 2160270 w 3429000"/>
              <a:gd name="connsiteY8" fmla="*/ 18288 h 18288"/>
              <a:gd name="connsiteX9" fmla="*/ 1577340 w 3429000"/>
              <a:gd name="connsiteY9" fmla="*/ 18288 h 18288"/>
              <a:gd name="connsiteX10" fmla="*/ 857250 w 3429000"/>
              <a:gd name="connsiteY10" fmla="*/ 18288 h 18288"/>
              <a:gd name="connsiteX11" fmla="*/ 0 w 3429000"/>
              <a:gd name="connsiteY11" fmla="*/ 18288 h 18288"/>
              <a:gd name="connsiteX12" fmla="*/ 0 w 3429000"/>
              <a:gd name="connsiteY12" fmla="*/ 0 h 18288"/>
              <a:gd name="connsiteX0" fmla="*/ 0 w 3429000"/>
              <a:gd name="connsiteY0" fmla="*/ 0 h 18288"/>
              <a:gd name="connsiteX1" fmla="*/ 617220 w 3429000"/>
              <a:gd name="connsiteY1" fmla="*/ 0 h 18288"/>
              <a:gd name="connsiteX2" fmla="*/ 1371600 w 3429000"/>
              <a:gd name="connsiteY2" fmla="*/ 0 h 18288"/>
              <a:gd name="connsiteX3" fmla="*/ 2125980 w 3429000"/>
              <a:gd name="connsiteY3" fmla="*/ 0 h 18288"/>
              <a:gd name="connsiteX4" fmla="*/ 2743200 w 3429000"/>
              <a:gd name="connsiteY4" fmla="*/ 0 h 18288"/>
              <a:gd name="connsiteX5" fmla="*/ 3429000 w 3429000"/>
              <a:gd name="connsiteY5" fmla="*/ 0 h 18288"/>
              <a:gd name="connsiteX6" fmla="*/ 3429000 w 3429000"/>
              <a:gd name="connsiteY6" fmla="*/ 18288 h 18288"/>
              <a:gd name="connsiteX7" fmla="*/ 2708910 w 3429000"/>
              <a:gd name="connsiteY7" fmla="*/ 18288 h 18288"/>
              <a:gd name="connsiteX8" fmla="*/ 2023110 w 3429000"/>
              <a:gd name="connsiteY8" fmla="*/ 18288 h 18288"/>
              <a:gd name="connsiteX9" fmla="*/ 1440180 w 3429000"/>
              <a:gd name="connsiteY9" fmla="*/ 18288 h 18288"/>
              <a:gd name="connsiteX10" fmla="*/ 720090 w 3429000"/>
              <a:gd name="connsiteY10" fmla="*/ 18288 h 18288"/>
              <a:gd name="connsiteX11" fmla="*/ 0 w 3429000"/>
              <a:gd name="connsiteY11" fmla="*/ 18288 h 18288"/>
              <a:gd name="connsiteX12" fmla="*/ 0 w 342900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29000" h="18288" fill="none" extrusionOk="0">
                <a:moveTo>
                  <a:pt x="0" y="0"/>
                </a:moveTo>
                <a:cubicBezTo>
                  <a:pt x="178026" y="8331"/>
                  <a:pt x="482759" y="-54121"/>
                  <a:pt x="617220" y="0"/>
                </a:cubicBezTo>
                <a:cubicBezTo>
                  <a:pt x="793446" y="5183"/>
                  <a:pt x="1091746" y="-65959"/>
                  <a:pt x="1337310" y="0"/>
                </a:cubicBezTo>
                <a:cubicBezTo>
                  <a:pt x="1615023" y="12276"/>
                  <a:pt x="1895030" y="-21567"/>
                  <a:pt x="2057400" y="0"/>
                </a:cubicBezTo>
                <a:cubicBezTo>
                  <a:pt x="2215806" y="-6324"/>
                  <a:pt x="2527742" y="32556"/>
                  <a:pt x="2777490" y="0"/>
                </a:cubicBezTo>
                <a:cubicBezTo>
                  <a:pt x="3049063" y="-7822"/>
                  <a:pt x="3194003" y="-18650"/>
                  <a:pt x="3429000" y="0"/>
                </a:cubicBezTo>
                <a:cubicBezTo>
                  <a:pt x="3429232" y="6080"/>
                  <a:pt x="3429120" y="12145"/>
                  <a:pt x="3429000" y="18288"/>
                </a:cubicBezTo>
                <a:cubicBezTo>
                  <a:pt x="3238509" y="4112"/>
                  <a:pt x="3083400" y="7244"/>
                  <a:pt x="2777490" y="18288"/>
                </a:cubicBezTo>
                <a:cubicBezTo>
                  <a:pt x="2463687" y="5788"/>
                  <a:pt x="2340961" y="-6210"/>
                  <a:pt x="2160270" y="18288"/>
                </a:cubicBezTo>
                <a:cubicBezTo>
                  <a:pt x="1996098" y="14834"/>
                  <a:pt x="1847516" y="26239"/>
                  <a:pt x="1577340" y="18288"/>
                </a:cubicBezTo>
                <a:cubicBezTo>
                  <a:pt x="1316279" y="1379"/>
                  <a:pt x="1212596" y="8430"/>
                  <a:pt x="857250" y="18288"/>
                </a:cubicBezTo>
                <a:cubicBezTo>
                  <a:pt x="486393" y="37452"/>
                  <a:pt x="403038" y="48031"/>
                  <a:pt x="0" y="18288"/>
                </a:cubicBezTo>
                <a:cubicBezTo>
                  <a:pt x="-366" y="9461"/>
                  <a:pt x="-437" y="8866"/>
                  <a:pt x="0" y="0"/>
                </a:cubicBezTo>
                <a:close/>
              </a:path>
              <a:path w="3429000" h="18288" stroke="0" extrusionOk="0">
                <a:moveTo>
                  <a:pt x="0" y="0"/>
                </a:moveTo>
                <a:cubicBezTo>
                  <a:pt x="170254" y="-3004"/>
                  <a:pt x="379739" y="41974"/>
                  <a:pt x="617220" y="0"/>
                </a:cubicBezTo>
                <a:cubicBezTo>
                  <a:pt x="891000" y="4180"/>
                  <a:pt x="1057282" y="19270"/>
                  <a:pt x="1371600" y="0"/>
                </a:cubicBezTo>
                <a:cubicBezTo>
                  <a:pt x="1680752" y="-2518"/>
                  <a:pt x="1965626" y="-9774"/>
                  <a:pt x="2125980" y="0"/>
                </a:cubicBezTo>
                <a:cubicBezTo>
                  <a:pt x="2308642" y="11709"/>
                  <a:pt x="2497017" y="51805"/>
                  <a:pt x="2743200" y="0"/>
                </a:cubicBezTo>
                <a:cubicBezTo>
                  <a:pt x="2958065" y="-7840"/>
                  <a:pt x="3163295" y="-17503"/>
                  <a:pt x="3429000" y="0"/>
                </a:cubicBezTo>
                <a:cubicBezTo>
                  <a:pt x="3428009" y="5849"/>
                  <a:pt x="3429332" y="10133"/>
                  <a:pt x="3429000" y="18288"/>
                </a:cubicBezTo>
                <a:cubicBezTo>
                  <a:pt x="3117773" y="29585"/>
                  <a:pt x="2935194" y="-6968"/>
                  <a:pt x="2708910" y="18288"/>
                </a:cubicBezTo>
                <a:cubicBezTo>
                  <a:pt x="2449073" y="-10609"/>
                  <a:pt x="2224921" y="7764"/>
                  <a:pt x="2023110" y="18288"/>
                </a:cubicBezTo>
                <a:cubicBezTo>
                  <a:pt x="1834055" y="82953"/>
                  <a:pt x="1652130" y="19818"/>
                  <a:pt x="1440180" y="18288"/>
                </a:cubicBezTo>
                <a:cubicBezTo>
                  <a:pt x="1229040" y="-8292"/>
                  <a:pt x="981699" y="77522"/>
                  <a:pt x="720090" y="18288"/>
                </a:cubicBezTo>
                <a:cubicBezTo>
                  <a:pt x="501821" y="420"/>
                  <a:pt x="374089" y="-3736"/>
                  <a:pt x="0" y="18288"/>
                </a:cubicBezTo>
                <a:cubicBezTo>
                  <a:pt x="-114" y="9757"/>
                  <a:pt x="24" y="6898"/>
                  <a:pt x="0" y="0"/>
                </a:cubicBezTo>
                <a:close/>
              </a:path>
              <a:path w="3429000" h="18288" fill="none" stroke="0" extrusionOk="0">
                <a:moveTo>
                  <a:pt x="0" y="0"/>
                </a:moveTo>
                <a:cubicBezTo>
                  <a:pt x="232508" y="-1225"/>
                  <a:pt x="453483" y="638"/>
                  <a:pt x="617220" y="0"/>
                </a:cubicBezTo>
                <a:cubicBezTo>
                  <a:pt x="784334" y="1231"/>
                  <a:pt x="1085723" y="-29085"/>
                  <a:pt x="1337310" y="0"/>
                </a:cubicBezTo>
                <a:cubicBezTo>
                  <a:pt x="1595310" y="6210"/>
                  <a:pt x="1913713" y="-13643"/>
                  <a:pt x="2057400" y="0"/>
                </a:cubicBezTo>
                <a:cubicBezTo>
                  <a:pt x="2175243" y="-25280"/>
                  <a:pt x="2549627" y="2451"/>
                  <a:pt x="2777490" y="0"/>
                </a:cubicBezTo>
                <a:cubicBezTo>
                  <a:pt x="3064415" y="-31835"/>
                  <a:pt x="3183269" y="-32731"/>
                  <a:pt x="3429000" y="0"/>
                </a:cubicBezTo>
                <a:cubicBezTo>
                  <a:pt x="3429782" y="6751"/>
                  <a:pt x="3429007" y="10136"/>
                  <a:pt x="3429000" y="18288"/>
                </a:cubicBezTo>
                <a:cubicBezTo>
                  <a:pt x="3246555" y="-4328"/>
                  <a:pt x="3061376" y="3001"/>
                  <a:pt x="2777490" y="18288"/>
                </a:cubicBezTo>
                <a:cubicBezTo>
                  <a:pt x="2461263" y="28199"/>
                  <a:pt x="2332197" y="21221"/>
                  <a:pt x="2160270" y="18288"/>
                </a:cubicBezTo>
                <a:cubicBezTo>
                  <a:pt x="1995805" y="67715"/>
                  <a:pt x="1854153" y="25103"/>
                  <a:pt x="1577340" y="18288"/>
                </a:cubicBezTo>
                <a:cubicBezTo>
                  <a:pt x="1312729" y="-12678"/>
                  <a:pt x="1187543" y="-9438"/>
                  <a:pt x="857250" y="18288"/>
                </a:cubicBezTo>
                <a:cubicBezTo>
                  <a:pt x="503744" y="17939"/>
                  <a:pt x="403735" y="49608"/>
                  <a:pt x="0" y="18288"/>
                </a:cubicBezTo>
                <a:cubicBezTo>
                  <a:pt x="-278" y="9494"/>
                  <a:pt x="-453" y="888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959150775">
                  <a:custGeom>
                    <a:avLst/>
                    <a:gdLst>
                      <a:gd name="connsiteX0" fmla="*/ 0 w 3429000"/>
                      <a:gd name="connsiteY0" fmla="*/ 0 h 18288"/>
                      <a:gd name="connsiteX1" fmla="*/ 617220 w 3429000"/>
                      <a:gd name="connsiteY1" fmla="*/ 0 h 18288"/>
                      <a:gd name="connsiteX2" fmla="*/ 1337310 w 3429000"/>
                      <a:gd name="connsiteY2" fmla="*/ 0 h 18288"/>
                      <a:gd name="connsiteX3" fmla="*/ 2057400 w 3429000"/>
                      <a:gd name="connsiteY3" fmla="*/ 0 h 18288"/>
                      <a:gd name="connsiteX4" fmla="*/ 2777490 w 3429000"/>
                      <a:gd name="connsiteY4" fmla="*/ 0 h 18288"/>
                      <a:gd name="connsiteX5" fmla="*/ 3429000 w 3429000"/>
                      <a:gd name="connsiteY5" fmla="*/ 0 h 18288"/>
                      <a:gd name="connsiteX6" fmla="*/ 3429000 w 3429000"/>
                      <a:gd name="connsiteY6" fmla="*/ 18288 h 18288"/>
                      <a:gd name="connsiteX7" fmla="*/ 2777490 w 3429000"/>
                      <a:gd name="connsiteY7" fmla="*/ 18288 h 18288"/>
                      <a:gd name="connsiteX8" fmla="*/ 2160270 w 3429000"/>
                      <a:gd name="connsiteY8" fmla="*/ 18288 h 18288"/>
                      <a:gd name="connsiteX9" fmla="*/ 1577340 w 3429000"/>
                      <a:gd name="connsiteY9" fmla="*/ 18288 h 18288"/>
                      <a:gd name="connsiteX10" fmla="*/ 857250 w 3429000"/>
                      <a:gd name="connsiteY10" fmla="*/ 18288 h 18288"/>
                      <a:gd name="connsiteX11" fmla="*/ 0 w 3429000"/>
                      <a:gd name="connsiteY11" fmla="*/ 18288 h 18288"/>
                      <a:gd name="connsiteX12" fmla="*/ 0 w 3429000"/>
                      <a:gd name="connsiteY12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3429000" h="18288" fill="none" extrusionOk="0">
                        <a:moveTo>
                          <a:pt x="0" y="0"/>
                        </a:moveTo>
                        <a:cubicBezTo>
                          <a:pt x="211676" y="28702"/>
                          <a:pt x="456814" y="-24166"/>
                          <a:pt x="617220" y="0"/>
                        </a:cubicBezTo>
                        <a:cubicBezTo>
                          <a:pt x="777626" y="24166"/>
                          <a:pt x="1082860" y="-6298"/>
                          <a:pt x="1337310" y="0"/>
                        </a:cubicBezTo>
                        <a:cubicBezTo>
                          <a:pt x="1591760" y="6298"/>
                          <a:pt x="1909709" y="-7729"/>
                          <a:pt x="2057400" y="0"/>
                        </a:cubicBezTo>
                        <a:cubicBezTo>
                          <a:pt x="2205091" y="7729"/>
                          <a:pt x="2493402" y="25980"/>
                          <a:pt x="2777490" y="0"/>
                        </a:cubicBezTo>
                        <a:cubicBezTo>
                          <a:pt x="3061578" y="-25980"/>
                          <a:pt x="3176629" y="-10477"/>
                          <a:pt x="3429000" y="0"/>
                        </a:cubicBezTo>
                        <a:cubicBezTo>
                          <a:pt x="3429498" y="6550"/>
                          <a:pt x="3429028" y="11326"/>
                          <a:pt x="3429000" y="18288"/>
                        </a:cubicBezTo>
                        <a:cubicBezTo>
                          <a:pt x="3284757" y="5470"/>
                          <a:pt x="3092298" y="25926"/>
                          <a:pt x="2777490" y="18288"/>
                        </a:cubicBezTo>
                        <a:cubicBezTo>
                          <a:pt x="2462682" y="10651"/>
                          <a:pt x="2336489" y="-4206"/>
                          <a:pt x="2160270" y="18288"/>
                        </a:cubicBezTo>
                        <a:cubicBezTo>
                          <a:pt x="1984051" y="40782"/>
                          <a:pt x="1841884" y="22564"/>
                          <a:pt x="1577340" y="18288"/>
                        </a:cubicBezTo>
                        <a:cubicBezTo>
                          <a:pt x="1312796" y="14013"/>
                          <a:pt x="1206150" y="-1765"/>
                          <a:pt x="857250" y="18288"/>
                        </a:cubicBezTo>
                        <a:cubicBezTo>
                          <a:pt x="508350" y="38341"/>
                          <a:pt x="406675" y="43585"/>
                          <a:pt x="0" y="18288"/>
                        </a:cubicBezTo>
                        <a:cubicBezTo>
                          <a:pt x="-258" y="9482"/>
                          <a:pt x="-487" y="8837"/>
                          <a:pt x="0" y="0"/>
                        </a:cubicBezTo>
                        <a:close/>
                      </a:path>
                      <a:path w="3429000" h="18288" stroke="0" extrusionOk="0">
                        <a:moveTo>
                          <a:pt x="0" y="0"/>
                        </a:moveTo>
                        <a:cubicBezTo>
                          <a:pt x="128966" y="13940"/>
                          <a:pt x="344659" y="10746"/>
                          <a:pt x="617220" y="0"/>
                        </a:cubicBezTo>
                        <a:cubicBezTo>
                          <a:pt x="889781" y="-10746"/>
                          <a:pt x="1071833" y="3840"/>
                          <a:pt x="1371600" y="0"/>
                        </a:cubicBezTo>
                        <a:cubicBezTo>
                          <a:pt x="1671367" y="-3840"/>
                          <a:pt x="1960052" y="-11451"/>
                          <a:pt x="2125980" y="0"/>
                        </a:cubicBezTo>
                        <a:cubicBezTo>
                          <a:pt x="2291908" y="11451"/>
                          <a:pt x="2531239" y="22512"/>
                          <a:pt x="2743200" y="0"/>
                        </a:cubicBezTo>
                        <a:cubicBezTo>
                          <a:pt x="2955161" y="-22512"/>
                          <a:pt x="3161246" y="2262"/>
                          <a:pt x="3429000" y="0"/>
                        </a:cubicBezTo>
                        <a:cubicBezTo>
                          <a:pt x="3428142" y="5806"/>
                          <a:pt x="3429229" y="9683"/>
                          <a:pt x="3429000" y="18288"/>
                        </a:cubicBezTo>
                        <a:cubicBezTo>
                          <a:pt x="3137767" y="23610"/>
                          <a:pt x="2925794" y="35525"/>
                          <a:pt x="2708910" y="18288"/>
                        </a:cubicBezTo>
                        <a:cubicBezTo>
                          <a:pt x="2492026" y="1052"/>
                          <a:pt x="2209218" y="-5249"/>
                          <a:pt x="2023110" y="18288"/>
                        </a:cubicBezTo>
                        <a:cubicBezTo>
                          <a:pt x="1837002" y="41825"/>
                          <a:pt x="1629948" y="16700"/>
                          <a:pt x="1440180" y="18288"/>
                        </a:cubicBezTo>
                        <a:cubicBezTo>
                          <a:pt x="1250412" y="19877"/>
                          <a:pt x="958917" y="23383"/>
                          <a:pt x="720090" y="18288"/>
                        </a:cubicBezTo>
                        <a:cubicBezTo>
                          <a:pt x="481263" y="13194"/>
                          <a:pt x="356133" y="60"/>
                          <a:pt x="0" y="18288"/>
                        </a:cubicBezTo>
                        <a:cubicBezTo>
                          <a:pt x="-329" y="9714"/>
                          <a:pt x="-30" y="6942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Graphic 10" descr="Power Plant with solid fill">
            <a:extLst>
              <a:ext uri="{FF2B5EF4-FFF2-40B4-BE49-F238E27FC236}">
                <a16:creationId xmlns:a16="http://schemas.microsoft.com/office/drawing/2014/main" id="{427893DC-BB17-434D-A28B-F04D8693FA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8599" y="3353159"/>
            <a:ext cx="2124052" cy="2124052"/>
          </a:xfrm>
          <a:prstGeom prst="rect">
            <a:avLst/>
          </a:prstGeom>
        </p:spPr>
      </p:pic>
      <p:pic>
        <p:nvPicPr>
          <p:cNvPr id="9" name="Graphic 8" descr="Dump truck with solid fill">
            <a:extLst>
              <a:ext uri="{FF2B5EF4-FFF2-40B4-BE49-F238E27FC236}">
                <a16:creationId xmlns:a16="http://schemas.microsoft.com/office/drawing/2014/main" id="{A513BDB7-68DE-42E6-8C5C-6AF106BD42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384203" y="3353160"/>
            <a:ext cx="2124052" cy="2124052"/>
          </a:xfrm>
          <a:prstGeom prst="rect">
            <a:avLst/>
          </a:prstGeom>
        </p:spPr>
      </p:pic>
      <p:pic>
        <p:nvPicPr>
          <p:cNvPr id="6" name="Graphic 5" descr="House with solid fill">
            <a:extLst>
              <a:ext uri="{FF2B5EF4-FFF2-40B4-BE49-F238E27FC236}">
                <a16:creationId xmlns:a16="http://schemas.microsoft.com/office/drawing/2014/main" id="{FADA364C-CE34-4276-BFCA-948FA01F9D6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635744" y="3353159"/>
            <a:ext cx="2124052" cy="2124052"/>
          </a:xfrm>
          <a:prstGeom prst="rect">
            <a:avLst/>
          </a:prstGeom>
        </p:spPr>
      </p:pic>
      <p:pic>
        <p:nvPicPr>
          <p:cNvPr id="8" name="Graphic 7" descr="Production with solid fill">
            <a:extLst>
              <a:ext uri="{FF2B5EF4-FFF2-40B4-BE49-F238E27FC236}">
                <a16:creationId xmlns:a16="http://schemas.microsoft.com/office/drawing/2014/main" id="{56D6023C-3FD5-452A-9964-77AB71EA14A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871347" y="3353159"/>
            <a:ext cx="2124052" cy="2124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61107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BDC75-3D98-4A77-AF4F-F8A2CC722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Role of hydrogen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3EC5B-322B-4438-95BB-2A9435AB0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9" y="1825625"/>
            <a:ext cx="8006677" cy="4351338"/>
          </a:xfrm>
        </p:spPr>
        <p:txBody>
          <a:bodyPr/>
          <a:lstStyle/>
          <a:p>
            <a:r>
              <a:rPr lang="en-GB" dirty="0"/>
              <a:t>Essential for meeting 6</a:t>
            </a:r>
            <a:r>
              <a:rPr lang="en-GB" baseline="30000" dirty="0"/>
              <a:t>th</a:t>
            </a:r>
            <a:r>
              <a:rPr lang="en-GB" dirty="0"/>
              <a:t> CB and net zero targets</a:t>
            </a:r>
          </a:p>
          <a:p>
            <a:r>
              <a:rPr lang="en-GB" dirty="0"/>
              <a:t>250-460 </a:t>
            </a:r>
            <a:r>
              <a:rPr lang="en-GB" dirty="0" err="1"/>
              <a:t>TWh</a:t>
            </a:r>
            <a:r>
              <a:rPr lang="en-GB" dirty="0"/>
              <a:t> could be needed by 2050 (BEIS, 2021)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FA7B6D-C9B5-4CC8-A4F1-377E0BDFC2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047" t="45704" r="23245" b="10886"/>
          <a:stretch/>
        </p:blipFill>
        <p:spPr>
          <a:xfrm>
            <a:off x="1719799" y="2876424"/>
            <a:ext cx="5461916" cy="36164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AB8B95-3322-4225-9097-C98DA0B5BEB2}"/>
              </a:ext>
            </a:extLst>
          </p:cNvPr>
          <p:cNvSpPr txBox="1"/>
          <p:nvPr/>
        </p:nvSpPr>
        <p:spPr>
          <a:xfrm>
            <a:off x="0" y="6550223"/>
            <a:ext cx="280525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UK Hydrogen Strategy, 2021</a:t>
            </a:r>
          </a:p>
        </p:txBody>
      </p:sp>
    </p:spTree>
    <p:extLst>
      <p:ext uri="{BB962C8B-B14F-4D97-AF65-F5344CB8AC3E}">
        <p14:creationId xmlns:p14="http://schemas.microsoft.com/office/powerpoint/2010/main" val="30350114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D7844-8375-4D25-90B3-8865C0253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291090"/>
            <a:ext cx="7886699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700" b="1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BIG HIT project - Scotland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063129F-7763-4902-886B-06D0D900F5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8650" y="1866040"/>
            <a:ext cx="7886699" cy="4436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77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69EBE24-17EB-4AF1-857A-301A370DF0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247" y="411163"/>
            <a:ext cx="5894527" cy="35131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51C7E01-6686-409D-92C5-3B199B0BA9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3875" y="3698875"/>
            <a:ext cx="7143750" cy="2914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1885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7A39B-856F-4AEA-87B4-182CAE6F8A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Riversimple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Wales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DAD9AD7-17E6-4AC5-8A1B-6F61CF2E83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5" y="1525588"/>
            <a:ext cx="4740176" cy="280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6AF4C8AE-D65F-4290-8D0C-193FEC0A77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9799" y="3812707"/>
            <a:ext cx="4244975" cy="2827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45899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05E43-EC86-4B50-91AE-6BABEFC5A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Dolphyn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FLOW - Wales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0B8C4C3-BEF6-4CA5-9034-8F843CA5DF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36553" y="2231233"/>
            <a:ext cx="3037597" cy="348218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DBE79D8-FAAD-4FE8-A12B-62D3735F0A0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139" t="10833" r="17916" b="8255"/>
          <a:stretch/>
        </p:blipFill>
        <p:spPr>
          <a:xfrm>
            <a:off x="279400" y="1566070"/>
            <a:ext cx="5827003" cy="4932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25473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660A354-3F79-452B-BEC6-4EF74C45AB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91" t="15704" r="1854" b="6614"/>
          <a:stretch/>
        </p:blipFill>
        <p:spPr>
          <a:xfrm>
            <a:off x="148363" y="491949"/>
            <a:ext cx="8847274" cy="5969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8300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D53F6-81FD-4212-949D-C72D13BA8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Challenges to overcome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99422-274D-435A-AC0C-5BA29E5B34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Cost of hydrogen relative to alternatives</a:t>
            </a:r>
          </a:p>
          <a:p>
            <a:r>
              <a:rPr lang="en-GB" dirty="0"/>
              <a:t>Technological uncertainty</a:t>
            </a:r>
          </a:p>
          <a:p>
            <a:r>
              <a:rPr lang="en-GB" dirty="0"/>
              <a:t>Policy &amp; regulatory uncertainty</a:t>
            </a:r>
          </a:p>
          <a:p>
            <a:r>
              <a:rPr lang="en-GB" dirty="0"/>
              <a:t>Need for enabling infrastructure</a:t>
            </a:r>
          </a:p>
          <a:p>
            <a:r>
              <a:rPr lang="en-GB" dirty="0"/>
              <a:t>Need for supply &amp; demand coordination</a:t>
            </a:r>
          </a:p>
          <a:p>
            <a:r>
              <a:rPr lang="en-GB" dirty="0"/>
              <a:t>Need for FOAK and NOAK investment &amp; deployment</a:t>
            </a:r>
          </a:p>
        </p:txBody>
      </p:sp>
    </p:spTree>
    <p:extLst>
      <p:ext uri="{BB962C8B-B14F-4D97-AF65-F5344CB8AC3E}">
        <p14:creationId xmlns:p14="http://schemas.microsoft.com/office/powerpoint/2010/main" val="12686810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8A8FD-CC75-4519-B474-6C3CF2D3F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Potential early wins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09ECF-E9FA-406B-BED7-A68EB3E69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/>
              <a:t>Decarbonising industrial hydrogen</a:t>
            </a:r>
          </a:p>
          <a:p>
            <a:r>
              <a:rPr lang="en-GB" sz="1700"/>
              <a:t>Mechanisms will vary for differing sectors</a:t>
            </a:r>
          </a:p>
          <a:p>
            <a:r>
              <a:rPr lang="en-GB" sz="1700"/>
              <a:t>Low carbon hydrogen can also replace natural gas &amp; other fuels for heating purposes</a:t>
            </a:r>
          </a:p>
          <a:p>
            <a:r>
              <a:rPr lang="en-GB" sz="1700"/>
              <a:t>Needs to be a shift in associated costs</a:t>
            </a:r>
          </a:p>
          <a:p>
            <a:r>
              <a:rPr lang="en-GB" sz="1700"/>
              <a:t>Industrial use spans all UK industrial sectors</a:t>
            </a:r>
          </a:p>
          <a:p>
            <a:pPr lvl="1"/>
            <a:r>
              <a:rPr lang="en-GB" sz="1700"/>
              <a:t>Chemicals and steel showing greatest potential</a:t>
            </a:r>
          </a:p>
        </p:txBody>
      </p:sp>
      <p:pic>
        <p:nvPicPr>
          <p:cNvPr id="5" name="Picture 4" descr="Smoke from a factory">
            <a:extLst>
              <a:ext uri="{FF2B5EF4-FFF2-40B4-BE49-F238E27FC236}">
                <a16:creationId xmlns:a16="http://schemas.microsoft.com/office/drawing/2014/main" id="{E79F9612-E8C8-3F77-57BD-B6F648137A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657" r="30792" b="-2"/>
          <a:stretch/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1726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6CFCF-2E2E-4692-95E4-8C157D3F0A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Low carbon hydrogen for heat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5F3F91-0F88-45B7-A6B0-204A81477D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259" y="1774825"/>
            <a:ext cx="6613541" cy="4402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6713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EC5149-2BBD-4471-BC9D-BAF432427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Low carbon hydrogen blending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A36F3-A2A1-4BE5-83F6-76DAE9D72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/>
              <a:t>Outlined in the 10 Point Green Plan (complete necessary testing)</a:t>
            </a:r>
          </a:p>
          <a:p>
            <a:r>
              <a:rPr lang="en-GB" sz="1700"/>
              <a:t>Use of hydrogen in the gas network is not new</a:t>
            </a:r>
          </a:p>
          <a:p>
            <a:r>
              <a:rPr lang="en-GB" sz="1700"/>
              <a:t>Regulatory control “Gas Safety (Management) Regulations 1996”</a:t>
            </a:r>
          </a:p>
          <a:p>
            <a:r>
              <a:rPr lang="en-GB" sz="1700"/>
              <a:t>Needs collaboration to gather appropriate evidence</a:t>
            </a:r>
          </a:p>
        </p:txBody>
      </p:sp>
      <p:pic>
        <p:nvPicPr>
          <p:cNvPr id="5" name="Picture 4" descr="Chemical formulas are written on paper">
            <a:extLst>
              <a:ext uri="{FF2B5EF4-FFF2-40B4-BE49-F238E27FC236}">
                <a16:creationId xmlns:a16="http://schemas.microsoft.com/office/drawing/2014/main" id="{8C356AA1-B5C0-9C35-A2A2-7745A4B5E2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001" r="31457"/>
          <a:stretch/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228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03014-D119-4DEF-A9CE-79A5CFDE7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Gas blending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0BF23EE-94D7-4769-BAFD-BDF4569E5C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7409014"/>
              </p:ext>
            </p:extLst>
          </p:nvPr>
        </p:nvGraphicFramePr>
        <p:xfrm>
          <a:off x="496562" y="1825625"/>
          <a:ext cx="8290155" cy="3388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3385">
                  <a:extLst>
                    <a:ext uri="{9D8B030D-6E8A-4147-A177-3AD203B41FA5}">
                      <a16:colId xmlns:a16="http://schemas.microsoft.com/office/drawing/2014/main" val="2207809495"/>
                    </a:ext>
                  </a:extLst>
                </a:gridCol>
                <a:gridCol w="2763385">
                  <a:extLst>
                    <a:ext uri="{9D8B030D-6E8A-4147-A177-3AD203B41FA5}">
                      <a16:colId xmlns:a16="http://schemas.microsoft.com/office/drawing/2014/main" val="1158690181"/>
                    </a:ext>
                  </a:extLst>
                </a:gridCol>
                <a:gridCol w="2763385">
                  <a:extLst>
                    <a:ext uri="{9D8B030D-6E8A-4147-A177-3AD203B41FA5}">
                      <a16:colId xmlns:a16="http://schemas.microsoft.com/office/drawing/2014/main" val="45963085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Strategic 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Potential 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Limitations / contingencies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07638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Supporting production &amp; early development of economy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Could facilitate early demand, utilise excess production, provide security for production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Other avenues for excess production (industry)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056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Insights into use of 100% hydrogen for heat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Could accelerate some changes required, raise consumer awareness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100% hydrogen for heat is not a certain scenario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3427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GHG emissions reduction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Blending with low carbon hydrogen can speed up decarbonisation of gas grid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Lower volumetric density than natural gas, so greater quantities needed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10046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12965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9158C-5A44-423A-AFBA-CF31CE513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C9CCB-451E-4297-9B2E-7BBC13EE07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UK Hydrogen Strategy</a:t>
            </a:r>
          </a:p>
          <a:p>
            <a:r>
              <a:rPr lang="en-GB" dirty="0"/>
              <a:t>IEA – The future of hydrogen (</a:t>
            </a:r>
            <a:r>
              <a:rPr lang="en-GB" dirty="0">
                <a:hlinkClick r:id="rId2"/>
              </a:rPr>
              <a:t>https://www.iea.org/reports/the-future-of-hydrogen</a:t>
            </a:r>
            <a:r>
              <a:rPr lang="en-GB" dirty="0"/>
              <a:t>)</a:t>
            </a:r>
          </a:p>
          <a:p>
            <a:r>
              <a:rPr lang="en-GB" dirty="0"/>
              <a:t>BIG HIT project (</a:t>
            </a:r>
            <a:r>
              <a:rPr lang="en-GB" dirty="0">
                <a:hlinkClick r:id="rId3"/>
              </a:rPr>
              <a:t>https://www.bighit.eu/</a:t>
            </a:r>
            <a:r>
              <a:rPr lang="en-GB" dirty="0"/>
              <a:t>) </a:t>
            </a:r>
          </a:p>
          <a:p>
            <a:r>
              <a:rPr lang="en-GB" dirty="0" err="1"/>
              <a:t>Riversimple</a:t>
            </a:r>
            <a:r>
              <a:rPr lang="en-GB" dirty="0"/>
              <a:t> (</a:t>
            </a:r>
            <a:r>
              <a:rPr lang="en-GB" dirty="0">
                <a:hlinkClick r:id="rId4"/>
              </a:rPr>
              <a:t>https://www.riversimple.com/</a:t>
            </a:r>
            <a:r>
              <a:rPr lang="en-GB" dirty="0"/>
              <a:t>)</a:t>
            </a:r>
          </a:p>
          <a:p>
            <a:r>
              <a:rPr lang="en-GB" dirty="0" err="1"/>
              <a:t>Dolphyn</a:t>
            </a:r>
            <a:r>
              <a:rPr lang="en-GB" dirty="0"/>
              <a:t> FLOW (</a:t>
            </a:r>
            <a:r>
              <a:rPr lang="en-GB" dirty="0">
                <a:hlinkClick r:id="rId5"/>
              </a:rPr>
              <a:t>https://ermdolphyn.erm.com/p/1</a:t>
            </a:r>
            <a:r>
              <a:rPr lang="en-GB" dirty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23090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372</TotalTime>
  <Words>447</Words>
  <Application>Microsoft Office PowerPoint</Application>
  <PresentationFormat>On-screen Show (4:3)</PresentationFormat>
  <Paragraphs>69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UK Hydrogen Strategy </vt:lpstr>
      <vt:lpstr>Outline</vt:lpstr>
      <vt:lpstr>Headline ambition</vt:lpstr>
      <vt:lpstr>PowerPoint Presentation</vt:lpstr>
      <vt:lpstr>Hydrogen in the UK today</vt:lpstr>
      <vt:lpstr>PowerPoint Presentation</vt:lpstr>
      <vt:lpstr>PowerPoint Presentation</vt:lpstr>
      <vt:lpstr>Potential hydrogen uses</vt:lpstr>
      <vt:lpstr>Role of hydrogen in the UK</vt:lpstr>
      <vt:lpstr>BIG HIT project - Scotland</vt:lpstr>
      <vt:lpstr>PowerPoint Presentation</vt:lpstr>
      <vt:lpstr>Riversimple - Wales</vt:lpstr>
      <vt:lpstr>Dolphyn FLOW - Wales</vt:lpstr>
      <vt:lpstr>PowerPoint Presentation</vt:lpstr>
      <vt:lpstr>Challenges to overcome</vt:lpstr>
      <vt:lpstr>Potential early wins</vt:lpstr>
      <vt:lpstr>Low carbon hydrogen for heat</vt:lpstr>
      <vt:lpstr>Low carbon hydrogen blending</vt:lpstr>
      <vt:lpstr>Gas blending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Hydrogen Strategy </dc:title>
  <dc:creator>Lara Hopkinson</dc:creator>
  <cp:lastModifiedBy>Lara Hopkinson</cp:lastModifiedBy>
  <cp:revision>2</cp:revision>
  <dcterms:created xsi:type="dcterms:W3CDTF">2021-12-15T09:23:33Z</dcterms:created>
  <dcterms:modified xsi:type="dcterms:W3CDTF">2024-11-15T16:04:45Z</dcterms:modified>
</cp:coreProperties>
</file>