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67" r:id="rId7"/>
    <p:sldId id="261" r:id="rId8"/>
    <p:sldId id="268" r:id="rId9"/>
    <p:sldId id="266" r:id="rId10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11D14-0867-463F-A184-6475E0E45A49}" v="1173" dt="2025-03-07T16:33:30.710"/>
  </p1510:revLst>
</p1510:revInfo>
</file>

<file path=ppt/tableStyles.xml><?xml version="1.0" encoding="utf-8"?>
<a:tblStyleLst xmlns:a="http://schemas.openxmlformats.org/drawingml/2006/main" def="{6E25E649-3F16-4E02-A733-19D2CDBF48F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5274" autoAdjust="0"/>
  </p:normalViewPr>
  <p:slideViewPr>
    <p:cSldViewPr>
      <p:cViewPr varScale="1">
        <p:scale>
          <a:sx n="69" d="100"/>
          <a:sy n="69" d="100"/>
        </p:scale>
        <p:origin x="488" y="4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3/7/2025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3/7/2025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grpSp>
        <p:nvGrpSpPr>
          <p:cNvPr id="256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" name="frame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frame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3/7/2025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dirty="0"/>
              <a:t>Click to edit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/>
              <a:pPr/>
              <a:t>3/7/2025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pace-code-g-2012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b="1" i="1" dirty="0">
                <a:latin typeface="Arial"/>
                <a:cs typeface="Arial"/>
              </a:rPr>
              <a:t>Evaluate how the introduction of Code G of the Police and Criminal Evidence Act 1984, Codes of Practice, improved the process of dealing with prisoners in a fair and lawful manner.</a:t>
            </a:r>
            <a:endParaRPr lang="en-US" sz="2800" i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Morgan Jones 2421509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code G?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Revised code of practice for the statutory power of arrest by police officers.(gov 2012)</a:t>
            </a:r>
            <a:endParaRPr lang="en-US" dirty="0"/>
          </a:p>
          <a:p>
            <a:r>
              <a:rPr lang="en-US" dirty="0"/>
              <a:t>A section within the police and criminal </a:t>
            </a:r>
            <a:r>
              <a:rPr lang="en-US" dirty="0" err="1"/>
              <a:t>evidance</a:t>
            </a:r>
            <a:r>
              <a:rPr lang="en-US" dirty="0"/>
              <a:t> act also known as PACE</a:t>
            </a:r>
          </a:p>
          <a:p>
            <a:r>
              <a:rPr lang="en-US" dirty="0">
                <a:ea typeface="+mn-lt"/>
                <a:cs typeface="+mn-lt"/>
              </a:rPr>
              <a:t>It outlines the legal framework that officers must follow when making an arrest without a warrant.( home office 2012)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was code G introduced?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8D51AF-2687-575D-9E17-E57B4B096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arrest powers were inconsistent and unclear. Code G standardizes the process and ensures officers follow a structured approach.(home office 2012)</a:t>
            </a:r>
          </a:p>
          <a:p>
            <a:r>
              <a:rPr lang="en-GB" dirty="0"/>
              <a:t>An </a:t>
            </a:r>
            <a:r>
              <a:rPr lang="en-GB" dirty="0" err="1"/>
              <a:t>arrsest</a:t>
            </a:r>
            <a:r>
              <a:rPr lang="en-GB" dirty="0"/>
              <a:t> must be necessary not just legally justified </a:t>
            </a:r>
          </a:p>
          <a:p>
            <a:r>
              <a:rPr lang="en-GB" dirty="0"/>
              <a:t>Code G protects the human rights law </a:t>
            </a:r>
          </a:p>
          <a:p>
            <a:r>
              <a:rPr lang="en-GB" dirty="0"/>
              <a:t>All officers must clearly justify the arrests</a:t>
            </a:r>
          </a:p>
          <a:p>
            <a:r>
              <a:rPr lang="en-GB" dirty="0"/>
              <a:t>Code G ensures arrests are made when </a:t>
            </a:r>
            <a:r>
              <a:rPr lang="en-GB" dirty="0" err="1"/>
              <a:t>genuinly</a:t>
            </a:r>
            <a:r>
              <a:rPr lang="en-GB" dirty="0"/>
              <a:t> required to prevent crime</a:t>
            </a:r>
          </a:p>
        </p:txBody>
      </p:sp>
    </p:spTree>
    <p:extLst>
      <p:ext uri="{BB962C8B-B14F-4D97-AF65-F5344CB8AC3E}">
        <p14:creationId xmlns:p14="http://schemas.microsoft.com/office/powerpoint/2010/main" val="3965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negatives of code 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A229ED-DF20-3CC6-F008-7D67B59E76D4}"/>
              </a:ext>
            </a:extLst>
          </p:cNvPr>
          <p:cNvSpPr txBox="1"/>
          <p:nvPr/>
        </p:nvSpPr>
        <p:spPr>
          <a:xfrm>
            <a:off x="1178847" y="1855566"/>
            <a:ext cx="10243215" cy="374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Officers must determine weather an arrest is necessary but this can be highly subjective(home office 2012)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The necessity arrest can be used to justify arrests that may not be necessary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It could lead to unlawful or </a:t>
            </a:r>
            <a:r>
              <a:rPr lang="en-GB" sz="2400" dirty="0" err="1"/>
              <a:t>exsssive</a:t>
            </a:r>
            <a:r>
              <a:rPr lang="en-GB" sz="2400" dirty="0"/>
              <a:t> arrests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If officers fail to properly </a:t>
            </a:r>
            <a:r>
              <a:rPr lang="en-GB" sz="2400" dirty="0" err="1"/>
              <a:t>justiy</a:t>
            </a:r>
            <a:r>
              <a:rPr lang="en-GB" sz="2400" dirty="0"/>
              <a:t> an arrest it can lead to legal challenges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 err="1"/>
              <a:t>Missuse</a:t>
            </a:r>
            <a:r>
              <a:rPr lang="en-GB" sz="2400" dirty="0"/>
              <a:t> of code G can create public trust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589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18E21-E0F3-2232-9832-152C9F345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 of code 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9DAA40-E13B-F4BD-7FCD-489E02619CC8}"/>
              </a:ext>
            </a:extLst>
          </p:cNvPr>
          <p:cNvSpPr txBox="1"/>
          <p:nvPr/>
        </p:nvSpPr>
        <p:spPr>
          <a:xfrm>
            <a:off x="1166014" y="2140153"/>
            <a:ext cx="9992300" cy="40811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It establishes a clear legal framework (home office 2012)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/>
              <a:t>Prevents excessive use of police powers</a:t>
            </a: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/>
              <a:t>Improves fairness and serves a clear policing purpose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err="1"/>
              <a:t>Arssests</a:t>
            </a:r>
            <a:r>
              <a:rPr lang="en-GB" sz="2400" dirty="0"/>
              <a:t> made are based off </a:t>
            </a:r>
            <a:r>
              <a:rPr lang="en-GB" sz="2400" dirty="0" err="1"/>
              <a:t>evidance</a:t>
            </a:r>
            <a:r>
              <a:rPr lang="en-GB" sz="2400" dirty="0"/>
              <a:t> gathering, preventing crime and </a:t>
            </a:r>
            <a:r>
              <a:rPr lang="en-GB" sz="2400"/>
              <a:t>ensuring public saftey</a:t>
            </a: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764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Referance</a:t>
            </a:r>
            <a:r>
              <a:rPr lang="en-US" dirty="0"/>
              <a:t> list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7958" y="1890821"/>
            <a:ext cx="5894052" cy="422725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 dirty="0">
              <a:ea typeface="+mn-lt"/>
              <a:cs typeface="+mn-lt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Home Office (2012).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PACE Code G 2012</a:t>
            </a:r>
            <a:r>
              <a:rPr lang="en-US" sz="1400" dirty="0">
                <a:latin typeface="Calibri"/>
                <a:ea typeface="Calibri"/>
                <a:cs typeface="Calibri"/>
              </a:rPr>
              <a:t>. [online] GOV.UK.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https://www.gov.uk/government/publications/pace-code-g-2012</a:t>
            </a:r>
            <a:r>
              <a:rPr lang="en-US" sz="1400" dirty="0">
                <a:latin typeface="Calibri"/>
                <a:ea typeface="Calibri"/>
                <a:cs typeface="Calibri"/>
              </a:rPr>
              <a:t>.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Home Office (2012) </a:t>
            </a:r>
            <a:r>
              <a:rPr lang="en-US" sz="1400" i="1" dirty="0">
                <a:ea typeface="+mn-lt"/>
                <a:cs typeface="+mn-lt"/>
              </a:rPr>
              <a:t>PACE Code G: Statutory Power of Arrest by Police Officers</a:t>
            </a:r>
            <a:r>
              <a:rPr lang="en-US" sz="1400" dirty="0">
                <a:ea typeface="+mn-lt"/>
                <a:cs typeface="+mn-lt"/>
              </a:rPr>
              <a:t>. London: Home Office. Available at: https://www.gov.uk/government/publications/pace-code-g-statutory-power-of-arrest-by-police-officers </a:t>
            </a:r>
            <a:endParaRPr lang="en-US" dirty="0"/>
          </a:p>
          <a:p>
            <a:r>
              <a:rPr lang="en-US" sz="1400" dirty="0">
                <a:solidFill>
                  <a:srgbClr val="FFFFFF"/>
                </a:solidFill>
                <a:ea typeface="+mn-lt"/>
                <a:cs typeface="+mn-lt"/>
              </a:rPr>
              <a:t>Home Office (2012) </a:t>
            </a:r>
            <a:r>
              <a:rPr lang="en-US" sz="1400" i="1" dirty="0">
                <a:solidFill>
                  <a:srgbClr val="FFFFFF"/>
                </a:solidFill>
                <a:ea typeface="+mn-lt"/>
                <a:cs typeface="+mn-lt"/>
              </a:rPr>
              <a:t>PACE Code G: Statutory Power of Arrest by Police Officers</a:t>
            </a:r>
            <a:r>
              <a:rPr lang="en-US" sz="1400" dirty="0">
                <a:solidFill>
                  <a:srgbClr val="FFFFFF"/>
                </a:solidFill>
                <a:ea typeface="+mn-lt"/>
                <a:cs typeface="+mn-lt"/>
              </a:rPr>
              <a:t>. London: Home Office. Available at: https://www.gov.uk/government/publications/pace-code-g-statutory-power-of-arrest-by-police-officers </a:t>
            </a:r>
            <a:endParaRPr lang="en-US" dirty="0"/>
          </a:p>
          <a:p>
            <a:r>
              <a:rPr lang="en-US" sz="1400" dirty="0">
                <a:solidFill>
                  <a:srgbClr val="FFFFFF"/>
                </a:solidFill>
                <a:ea typeface="+mn-lt"/>
                <a:cs typeface="+mn-lt"/>
              </a:rPr>
              <a:t>Home Office (2012) </a:t>
            </a:r>
            <a:r>
              <a:rPr lang="en-US" sz="1400" i="1" dirty="0">
                <a:solidFill>
                  <a:srgbClr val="FFFFFF"/>
                </a:solidFill>
                <a:ea typeface="+mn-lt"/>
                <a:cs typeface="+mn-lt"/>
              </a:rPr>
              <a:t>PACE Code G: Statutory Power of Arrest by Police Officers</a:t>
            </a:r>
            <a:r>
              <a:rPr lang="en-US" sz="1400" dirty="0">
                <a:solidFill>
                  <a:srgbClr val="FFFFFF"/>
                </a:solidFill>
                <a:ea typeface="+mn-lt"/>
                <a:cs typeface="+mn-lt"/>
              </a:rPr>
              <a:t>. London: Home Office. Available at: https://www.gov.uk/government/publications/pace-code-g-statutory-power-of-arrest-by-police-officers </a:t>
            </a:r>
            <a:endParaRPr lang="en-US" dirty="0"/>
          </a:p>
          <a:p>
            <a:r>
              <a:rPr lang="en-US" sz="1400">
                <a:solidFill>
                  <a:srgbClr val="FFFFFF"/>
                </a:solidFill>
                <a:ea typeface="+mn-lt"/>
                <a:cs typeface="+mn-lt"/>
              </a:rPr>
              <a:t>Home Office (2012) </a:t>
            </a:r>
            <a:r>
              <a:rPr lang="en-US" sz="1400" i="1">
                <a:solidFill>
                  <a:srgbClr val="FFFFFF"/>
                </a:solidFill>
                <a:ea typeface="+mn-lt"/>
                <a:cs typeface="+mn-lt"/>
              </a:rPr>
              <a:t>PACE Code G: Statutory Power of Arrest by Police Officers</a:t>
            </a:r>
            <a:r>
              <a:rPr lang="en-US" sz="1400">
                <a:solidFill>
                  <a:srgbClr val="FFFFFF"/>
                </a:solidFill>
                <a:ea typeface="+mn-lt"/>
                <a:cs typeface="+mn-lt"/>
              </a:rPr>
              <a:t>. London: Home Office. Available at: </a:t>
            </a:r>
            <a:r>
              <a:rPr lang="en-US" sz="1400" dirty="0">
                <a:solidFill>
                  <a:srgbClr val="FFFFFF"/>
                </a:solidFill>
                <a:ea typeface="+mn-lt"/>
                <a:cs typeface="+mn-lt"/>
              </a:rPr>
              <a:t>https://www.gov.uk/government/publications/pace-code-g-statutory-power-of-arrest-by-police-officers </a:t>
            </a:r>
            <a:endParaRPr lang="en-US" dirty="0"/>
          </a:p>
          <a:p>
            <a:r>
              <a:rPr lang="en-US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95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f583bd66513a361a730282b6a794e352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41151cf538834e171094e4faaf2d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5DBF61-A50A-4EA0-945F-5445B1740A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8F4CB80-51E5-47C8-B45D-3834AA25DD5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41CC889-B55A-4246-8D72-AEC912BCD2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101</Words>
  <Application>Microsoft Office PowerPoint</Application>
  <PresentationFormat>Custom</PresentationFormat>
  <Paragraphs>35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Chalkboard 16x9</vt:lpstr>
      <vt:lpstr>Evaluate how the introduction of Code G of the Police and Criminal Evidence Act 1984, Codes of Practice, improved the process of dealing with prisoners in a fair and lawful manner.</vt:lpstr>
      <vt:lpstr>What is code G?</vt:lpstr>
      <vt:lpstr>Why was code G introduced?</vt:lpstr>
      <vt:lpstr>What are the negatives of code G</vt:lpstr>
      <vt:lpstr>Positives of code G</vt:lpstr>
      <vt:lpstr>Referance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203</cp:revision>
  <dcterms:created xsi:type="dcterms:W3CDTF">2025-02-21T03:36:58Z</dcterms:created>
  <dcterms:modified xsi:type="dcterms:W3CDTF">2025-03-07T16:41:43Z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  <property fmtid="{D5CDD505-2E9C-101B-9397-08002B2CF9AE}" pid="3" name="IsMyDocuments">
    <vt:bool>true</vt:bool>
  </property>
</Properties>
</file>