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1" r:id="rId1"/>
  </p:sldMasterIdLst>
  <p:notesMasterIdLst>
    <p:notesMasterId r:id="rId26"/>
  </p:notesMasterIdLst>
  <p:sldIdLst>
    <p:sldId id="256" r:id="rId2"/>
    <p:sldId id="257" r:id="rId3"/>
    <p:sldId id="258" r:id="rId4"/>
    <p:sldId id="259" r:id="rId5"/>
    <p:sldId id="260" r:id="rId6"/>
    <p:sldId id="261" r:id="rId7"/>
    <p:sldId id="262" r:id="rId8"/>
    <p:sldId id="276" r:id="rId9"/>
    <p:sldId id="277" r:id="rId10"/>
    <p:sldId id="263" r:id="rId11"/>
    <p:sldId id="278" r:id="rId12"/>
    <p:sldId id="264" r:id="rId13"/>
    <p:sldId id="265" r:id="rId14"/>
    <p:sldId id="266" r:id="rId15"/>
    <p:sldId id="268" r:id="rId16"/>
    <p:sldId id="269" r:id="rId17"/>
    <p:sldId id="267" r:id="rId18"/>
    <p:sldId id="270" r:id="rId19"/>
    <p:sldId id="271" r:id="rId20"/>
    <p:sldId id="272" r:id="rId21"/>
    <p:sldId id="273" r:id="rId22"/>
    <p:sldId id="274" r:id="rId23"/>
    <p:sldId id="275"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756"/>
    <p:restoredTop sz="95820"/>
  </p:normalViewPr>
  <p:slideViewPr>
    <p:cSldViewPr snapToGrid="0" snapToObjects="1">
      <p:cViewPr varScale="1">
        <p:scale>
          <a:sx n="111" d="100"/>
          <a:sy n="111" d="100"/>
        </p:scale>
        <p:origin x="39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806DF5-B758-48B3-8226-EEBB19AEADB5}" type="doc">
      <dgm:prSet loTypeId="urn:microsoft.com/office/officeart/2005/8/layout/hProcess9" loCatId="process" qsTypeId="urn:microsoft.com/office/officeart/2005/8/quickstyle/simple1" qsCatId="simple" csTypeId="urn:microsoft.com/office/officeart/2005/8/colors/colorful1#1" csCatId="colorful" phldr="1"/>
      <dgm:spPr/>
    </dgm:pt>
    <dgm:pt modelId="{6862D439-815E-4E52-AC5C-625D1D5533FD}">
      <dgm:prSet phldrT="[Text]"/>
      <dgm:spPr>
        <a:solidFill>
          <a:schemeClr val="accent5">
            <a:lumMod val="60000"/>
            <a:lumOff val="40000"/>
          </a:schemeClr>
        </a:solidFill>
      </dgm:spPr>
      <dgm:t>
        <a:bodyPr/>
        <a:lstStyle/>
        <a:p>
          <a:r>
            <a:rPr lang="en-US" dirty="0"/>
            <a:t>Topic</a:t>
          </a:r>
        </a:p>
      </dgm:t>
    </dgm:pt>
    <dgm:pt modelId="{BEC49E63-1999-49ED-B5EE-C197BF629B80}" type="parTrans" cxnId="{2A789E45-C950-434D-B9DC-5EC93543C4F2}">
      <dgm:prSet/>
      <dgm:spPr/>
      <dgm:t>
        <a:bodyPr/>
        <a:lstStyle/>
        <a:p>
          <a:endParaRPr lang="en-US"/>
        </a:p>
      </dgm:t>
    </dgm:pt>
    <dgm:pt modelId="{E7512716-022F-4D23-9107-9197FDDE7BFF}" type="sibTrans" cxnId="{2A789E45-C950-434D-B9DC-5EC93543C4F2}">
      <dgm:prSet/>
      <dgm:spPr/>
      <dgm:t>
        <a:bodyPr/>
        <a:lstStyle/>
        <a:p>
          <a:endParaRPr lang="en-US"/>
        </a:p>
      </dgm:t>
    </dgm:pt>
    <dgm:pt modelId="{1F722515-78FF-4782-B96D-46B4C1AFB6DA}">
      <dgm:prSet phldrT="[Text]"/>
      <dgm:spPr>
        <a:solidFill>
          <a:schemeClr val="bg1">
            <a:lumMod val="75000"/>
          </a:schemeClr>
        </a:solidFill>
      </dgm:spPr>
      <dgm:t>
        <a:bodyPr/>
        <a:lstStyle/>
        <a:p>
          <a:r>
            <a:rPr lang="en-US" dirty="0"/>
            <a:t>Opinion</a:t>
          </a:r>
        </a:p>
      </dgm:t>
    </dgm:pt>
    <dgm:pt modelId="{3B479063-D7EB-4388-BD9C-2A8FCB105A9F}" type="parTrans" cxnId="{F1E65B98-18BD-4463-A4BE-390CBE3F4DF8}">
      <dgm:prSet/>
      <dgm:spPr/>
      <dgm:t>
        <a:bodyPr/>
        <a:lstStyle/>
        <a:p>
          <a:endParaRPr lang="en-US"/>
        </a:p>
      </dgm:t>
    </dgm:pt>
    <dgm:pt modelId="{03D6486E-3318-4B3C-880D-1CA76108F863}" type="sibTrans" cxnId="{F1E65B98-18BD-4463-A4BE-390CBE3F4DF8}">
      <dgm:prSet/>
      <dgm:spPr/>
      <dgm:t>
        <a:bodyPr/>
        <a:lstStyle/>
        <a:p>
          <a:endParaRPr lang="en-US"/>
        </a:p>
      </dgm:t>
    </dgm:pt>
    <dgm:pt modelId="{B3545FED-C6AA-4EB4-93DF-B11B1A36808C}">
      <dgm:prSet/>
      <dgm:spPr>
        <a:solidFill>
          <a:srgbClr val="FFC000"/>
        </a:solidFill>
      </dgm:spPr>
      <dgm:t>
        <a:bodyPr/>
        <a:lstStyle/>
        <a:p>
          <a:r>
            <a:rPr lang="en-US" dirty="0"/>
            <a:t>3 Reasons</a:t>
          </a:r>
        </a:p>
      </dgm:t>
    </dgm:pt>
    <dgm:pt modelId="{A4A9F3D1-8289-42BC-971D-FD4BFF6DE110}" type="parTrans" cxnId="{879B6E63-B71F-4AEF-9F5B-8DA32003652D}">
      <dgm:prSet/>
      <dgm:spPr/>
      <dgm:t>
        <a:bodyPr/>
        <a:lstStyle/>
        <a:p>
          <a:endParaRPr lang="en-US"/>
        </a:p>
      </dgm:t>
    </dgm:pt>
    <dgm:pt modelId="{5C5B1604-FD14-46E1-9CF7-CA570CF2222A}" type="sibTrans" cxnId="{879B6E63-B71F-4AEF-9F5B-8DA32003652D}">
      <dgm:prSet/>
      <dgm:spPr/>
      <dgm:t>
        <a:bodyPr/>
        <a:lstStyle/>
        <a:p>
          <a:endParaRPr lang="en-US"/>
        </a:p>
      </dgm:t>
    </dgm:pt>
    <dgm:pt modelId="{B75D771E-8804-4738-A7B3-2DC5C599AF15}" type="pres">
      <dgm:prSet presAssocID="{14806DF5-B758-48B3-8226-EEBB19AEADB5}" presName="CompostProcess" presStyleCnt="0">
        <dgm:presLayoutVars>
          <dgm:dir/>
          <dgm:resizeHandles val="exact"/>
        </dgm:presLayoutVars>
      </dgm:prSet>
      <dgm:spPr/>
    </dgm:pt>
    <dgm:pt modelId="{9AA452A7-A2F0-4FF7-9E98-1DF79C3E7A33}" type="pres">
      <dgm:prSet presAssocID="{14806DF5-B758-48B3-8226-EEBB19AEADB5}" presName="arrow" presStyleLbl="bgShp" presStyleIdx="0" presStyleCnt="1"/>
      <dgm:spPr/>
    </dgm:pt>
    <dgm:pt modelId="{A1ABA9D7-8023-4A62-945B-DA740851D242}" type="pres">
      <dgm:prSet presAssocID="{14806DF5-B758-48B3-8226-EEBB19AEADB5}" presName="linearProcess" presStyleCnt="0"/>
      <dgm:spPr/>
    </dgm:pt>
    <dgm:pt modelId="{B6B2DC2E-5773-4910-B3F7-F8433407399C}" type="pres">
      <dgm:prSet presAssocID="{6862D439-815E-4E52-AC5C-625D1D5533FD}" presName="textNode" presStyleLbl="node1" presStyleIdx="0" presStyleCnt="3">
        <dgm:presLayoutVars>
          <dgm:bulletEnabled val="1"/>
        </dgm:presLayoutVars>
      </dgm:prSet>
      <dgm:spPr/>
    </dgm:pt>
    <dgm:pt modelId="{5937F5F8-9E11-4E75-8EF7-7A04D95F573F}" type="pres">
      <dgm:prSet presAssocID="{E7512716-022F-4D23-9107-9197FDDE7BFF}" presName="sibTrans" presStyleCnt="0"/>
      <dgm:spPr/>
    </dgm:pt>
    <dgm:pt modelId="{527197D0-C7C6-447F-853F-0CDF7172ECFD}" type="pres">
      <dgm:prSet presAssocID="{1F722515-78FF-4782-B96D-46B4C1AFB6DA}" presName="textNode" presStyleLbl="node1" presStyleIdx="1" presStyleCnt="3" custLinFactNeighborX="21908">
        <dgm:presLayoutVars>
          <dgm:bulletEnabled val="1"/>
        </dgm:presLayoutVars>
      </dgm:prSet>
      <dgm:spPr/>
    </dgm:pt>
    <dgm:pt modelId="{A852E395-3D4C-409C-8E3F-853B5B748C78}" type="pres">
      <dgm:prSet presAssocID="{03D6486E-3318-4B3C-880D-1CA76108F863}" presName="sibTrans" presStyleCnt="0"/>
      <dgm:spPr/>
    </dgm:pt>
    <dgm:pt modelId="{81F01A39-3BC8-49CB-A0AD-50064AA419C7}" type="pres">
      <dgm:prSet presAssocID="{B3545FED-C6AA-4EB4-93DF-B11B1A36808C}" presName="textNode" presStyleLbl="node1" presStyleIdx="2" presStyleCnt="3">
        <dgm:presLayoutVars>
          <dgm:bulletEnabled val="1"/>
        </dgm:presLayoutVars>
      </dgm:prSet>
      <dgm:spPr/>
    </dgm:pt>
  </dgm:ptLst>
  <dgm:cxnLst>
    <dgm:cxn modelId="{BB21F412-26D7-406E-B221-C8F03A718ED0}" type="presOf" srcId="{6862D439-815E-4E52-AC5C-625D1D5533FD}" destId="{B6B2DC2E-5773-4910-B3F7-F8433407399C}" srcOrd="0" destOrd="0" presId="urn:microsoft.com/office/officeart/2005/8/layout/hProcess9"/>
    <dgm:cxn modelId="{2A789E45-C950-434D-B9DC-5EC93543C4F2}" srcId="{14806DF5-B758-48B3-8226-EEBB19AEADB5}" destId="{6862D439-815E-4E52-AC5C-625D1D5533FD}" srcOrd="0" destOrd="0" parTransId="{BEC49E63-1999-49ED-B5EE-C197BF629B80}" sibTransId="{E7512716-022F-4D23-9107-9197FDDE7BFF}"/>
    <dgm:cxn modelId="{879B6E63-B71F-4AEF-9F5B-8DA32003652D}" srcId="{14806DF5-B758-48B3-8226-EEBB19AEADB5}" destId="{B3545FED-C6AA-4EB4-93DF-B11B1A36808C}" srcOrd="2" destOrd="0" parTransId="{A4A9F3D1-8289-42BC-971D-FD4BFF6DE110}" sibTransId="{5C5B1604-FD14-46E1-9CF7-CA570CF2222A}"/>
    <dgm:cxn modelId="{25E15A7A-6B60-47A4-82D5-5F81BC96EC07}" type="presOf" srcId="{1F722515-78FF-4782-B96D-46B4C1AFB6DA}" destId="{527197D0-C7C6-447F-853F-0CDF7172ECFD}" srcOrd="0" destOrd="0" presId="urn:microsoft.com/office/officeart/2005/8/layout/hProcess9"/>
    <dgm:cxn modelId="{10912595-CC6D-404F-B59C-309ACE570938}" type="presOf" srcId="{B3545FED-C6AA-4EB4-93DF-B11B1A36808C}" destId="{81F01A39-3BC8-49CB-A0AD-50064AA419C7}" srcOrd="0" destOrd="0" presId="urn:microsoft.com/office/officeart/2005/8/layout/hProcess9"/>
    <dgm:cxn modelId="{F1E65B98-18BD-4463-A4BE-390CBE3F4DF8}" srcId="{14806DF5-B758-48B3-8226-EEBB19AEADB5}" destId="{1F722515-78FF-4782-B96D-46B4C1AFB6DA}" srcOrd="1" destOrd="0" parTransId="{3B479063-D7EB-4388-BD9C-2A8FCB105A9F}" sibTransId="{03D6486E-3318-4B3C-880D-1CA76108F863}"/>
    <dgm:cxn modelId="{0FEBADFC-619C-4688-B7C7-E9718C63DAC8}" type="presOf" srcId="{14806DF5-B758-48B3-8226-EEBB19AEADB5}" destId="{B75D771E-8804-4738-A7B3-2DC5C599AF15}" srcOrd="0" destOrd="0" presId="urn:microsoft.com/office/officeart/2005/8/layout/hProcess9"/>
    <dgm:cxn modelId="{0B2FD260-6886-45E5-86B2-F239210469FE}" type="presParOf" srcId="{B75D771E-8804-4738-A7B3-2DC5C599AF15}" destId="{9AA452A7-A2F0-4FF7-9E98-1DF79C3E7A33}" srcOrd="0" destOrd="0" presId="urn:microsoft.com/office/officeart/2005/8/layout/hProcess9"/>
    <dgm:cxn modelId="{995E9BE6-6C44-4E61-AA8E-C9AAC14F6D91}" type="presParOf" srcId="{B75D771E-8804-4738-A7B3-2DC5C599AF15}" destId="{A1ABA9D7-8023-4A62-945B-DA740851D242}" srcOrd="1" destOrd="0" presId="urn:microsoft.com/office/officeart/2005/8/layout/hProcess9"/>
    <dgm:cxn modelId="{A8F12957-F844-442F-830C-C9458301BFCE}" type="presParOf" srcId="{A1ABA9D7-8023-4A62-945B-DA740851D242}" destId="{B6B2DC2E-5773-4910-B3F7-F8433407399C}" srcOrd="0" destOrd="0" presId="urn:microsoft.com/office/officeart/2005/8/layout/hProcess9"/>
    <dgm:cxn modelId="{2A41622A-74BA-4E9E-9667-0C2DA35832B5}" type="presParOf" srcId="{A1ABA9D7-8023-4A62-945B-DA740851D242}" destId="{5937F5F8-9E11-4E75-8EF7-7A04D95F573F}" srcOrd="1" destOrd="0" presId="urn:microsoft.com/office/officeart/2005/8/layout/hProcess9"/>
    <dgm:cxn modelId="{A155514F-61C8-4FF9-A3E7-B35DDB434F86}" type="presParOf" srcId="{A1ABA9D7-8023-4A62-945B-DA740851D242}" destId="{527197D0-C7C6-447F-853F-0CDF7172ECFD}" srcOrd="2" destOrd="0" presId="urn:microsoft.com/office/officeart/2005/8/layout/hProcess9"/>
    <dgm:cxn modelId="{CFAE431F-855A-465D-8B49-19592595DA45}" type="presParOf" srcId="{A1ABA9D7-8023-4A62-945B-DA740851D242}" destId="{A852E395-3D4C-409C-8E3F-853B5B748C78}" srcOrd="3" destOrd="0" presId="urn:microsoft.com/office/officeart/2005/8/layout/hProcess9"/>
    <dgm:cxn modelId="{8FC71F92-14D8-4F17-9939-FDDAEEB269EE}" type="presParOf" srcId="{A1ABA9D7-8023-4A62-945B-DA740851D242}" destId="{81F01A39-3BC8-49CB-A0AD-50064AA419C7}"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C35803-6CE6-40E2-A134-4A2A366A53B2}" type="doc">
      <dgm:prSet loTypeId="urn:microsoft.com/office/officeart/2005/8/layout/vList2" loCatId="list" qsTypeId="urn:microsoft.com/office/officeart/2005/8/quickstyle/simple1" qsCatId="simple" csTypeId="urn:microsoft.com/office/officeart/2005/8/colors/colorful1#2" csCatId="colorful" phldr="1"/>
      <dgm:spPr/>
      <dgm:t>
        <a:bodyPr/>
        <a:lstStyle/>
        <a:p>
          <a:endParaRPr lang="en-US"/>
        </a:p>
      </dgm:t>
    </dgm:pt>
    <dgm:pt modelId="{6AF9B8CD-E629-49C5-8543-8DAACEF7727A}">
      <dgm:prSet phldrT="[Text]"/>
      <dgm:spPr>
        <a:solidFill>
          <a:schemeClr val="accent5">
            <a:lumMod val="60000"/>
            <a:lumOff val="40000"/>
          </a:schemeClr>
        </a:solidFill>
      </dgm:spPr>
      <dgm:t>
        <a:bodyPr/>
        <a:lstStyle/>
        <a:p>
          <a:r>
            <a:rPr lang="en-US" dirty="0"/>
            <a:t>To announce the topic to the reader</a:t>
          </a:r>
        </a:p>
      </dgm:t>
    </dgm:pt>
    <dgm:pt modelId="{B23C5415-BF57-4873-A559-307C756FA103}" type="parTrans" cxnId="{93D79FFB-C02F-4C1D-ACF8-B2CF214396AB}">
      <dgm:prSet/>
      <dgm:spPr/>
      <dgm:t>
        <a:bodyPr/>
        <a:lstStyle/>
        <a:p>
          <a:endParaRPr lang="en-US"/>
        </a:p>
      </dgm:t>
    </dgm:pt>
    <dgm:pt modelId="{109C06A2-68B0-4A92-8750-0E070D310A57}" type="sibTrans" cxnId="{93D79FFB-C02F-4C1D-ACF8-B2CF214396AB}">
      <dgm:prSet/>
      <dgm:spPr/>
      <dgm:t>
        <a:bodyPr/>
        <a:lstStyle/>
        <a:p>
          <a:endParaRPr lang="en-US"/>
        </a:p>
      </dgm:t>
    </dgm:pt>
    <dgm:pt modelId="{855FD275-1D3E-4BAA-82B1-842F532B5C34}">
      <dgm:prSet phldrT="[Text]"/>
      <dgm:spPr>
        <a:solidFill>
          <a:schemeClr val="bg1">
            <a:lumMod val="75000"/>
          </a:schemeClr>
        </a:solidFill>
      </dgm:spPr>
      <dgm:t>
        <a:bodyPr/>
        <a:lstStyle/>
        <a:p>
          <a:r>
            <a:rPr lang="en-US" dirty="0"/>
            <a:t>To reflect a judgment about the topic</a:t>
          </a:r>
        </a:p>
      </dgm:t>
    </dgm:pt>
    <dgm:pt modelId="{7672D2F0-2372-49E4-92D0-C12A644FB625}" type="parTrans" cxnId="{0313B738-EDD1-476C-9478-73B05BFB7D3B}">
      <dgm:prSet/>
      <dgm:spPr/>
      <dgm:t>
        <a:bodyPr/>
        <a:lstStyle/>
        <a:p>
          <a:endParaRPr lang="en-US"/>
        </a:p>
      </dgm:t>
    </dgm:pt>
    <dgm:pt modelId="{3B0A5423-F063-428B-B14E-0609C0439565}" type="sibTrans" cxnId="{0313B738-EDD1-476C-9478-73B05BFB7D3B}">
      <dgm:prSet/>
      <dgm:spPr/>
      <dgm:t>
        <a:bodyPr/>
        <a:lstStyle/>
        <a:p>
          <a:endParaRPr lang="en-US"/>
        </a:p>
      </dgm:t>
    </dgm:pt>
    <dgm:pt modelId="{190CA892-7336-4285-895B-82729AA3EE48}">
      <dgm:prSet phldrT="[Text]"/>
      <dgm:spPr>
        <a:solidFill>
          <a:srgbClr val="FFC000"/>
        </a:solidFill>
      </dgm:spPr>
      <dgm:t>
        <a:bodyPr/>
        <a:lstStyle/>
        <a:p>
          <a:r>
            <a:rPr lang="en-US" dirty="0"/>
            <a:t>To provide the reader with a blueprint</a:t>
          </a:r>
        </a:p>
        <a:p>
          <a:r>
            <a:rPr lang="en-US" dirty="0"/>
            <a:t>of what is to come in the paper</a:t>
          </a:r>
        </a:p>
      </dgm:t>
    </dgm:pt>
    <dgm:pt modelId="{8FAA8715-A429-4F16-AB6E-DE67D191E721}" type="parTrans" cxnId="{1982E871-227B-4745-ADA7-F29989564EEF}">
      <dgm:prSet/>
      <dgm:spPr/>
      <dgm:t>
        <a:bodyPr/>
        <a:lstStyle/>
        <a:p>
          <a:endParaRPr lang="en-US"/>
        </a:p>
      </dgm:t>
    </dgm:pt>
    <dgm:pt modelId="{9902D72A-BBDD-4081-BB4F-FC5996B0D42D}" type="sibTrans" cxnId="{1982E871-227B-4745-ADA7-F29989564EEF}">
      <dgm:prSet/>
      <dgm:spPr/>
      <dgm:t>
        <a:bodyPr/>
        <a:lstStyle/>
        <a:p>
          <a:endParaRPr lang="en-US"/>
        </a:p>
      </dgm:t>
    </dgm:pt>
    <dgm:pt modelId="{4003CAA3-CB00-4A57-9FCE-1B85C4988874}" type="pres">
      <dgm:prSet presAssocID="{D2C35803-6CE6-40E2-A134-4A2A366A53B2}" presName="linear" presStyleCnt="0">
        <dgm:presLayoutVars>
          <dgm:animLvl val="lvl"/>
          <dgm:resizeHandles val="exact"/>
        </dgm:presLayoutVars>
      </dgm:prSet>
      <dgm:spPr/>
    </dgm:pt>
    <dgm:pt modelId="{61EE4E22-D1C6-47BA-BA45-4699557D1DE0}" type="pres">
      <dgm:prSet presAssocID="{6AF9B8CD-E629-49C5-8543-8DAACEF7727A}" presName="parentText" presStyleLbl="node1" presStyleIdx="0" presStyleCnt="3">
        <dgm:presLayoutVars>
          <dgm:chMax val="0"/>
          <dgm:bulletEnabled val="1"/>
        </dgm:presLayoutVars>
      </dgm:prSet>
      <dgm:spPr/>
    </dgm:pt>
    <dgm:pt modelId="{571FBABF-9C8A-419D-B1AB-BECBD77F379D}" type="pres">
      <dgm:prSet presAssocID="{109C06A2-68B0-4A92-8750-0E070D310A57}" presName="spacer" presStyleCnt="0"/>
      <dgm:spPr/>
    </dgm:pt>
    <dgm:pt modelId="{A154236F-FD2E-4985-BE5B-9934719BD075}" type="pres">
      <dgm:prSet presAssocID="{855FD275-1D3E-4BAA-82B1-842F532B5C34}" presName="parentText" presStyleLbl="node1" presStyleIdx="1" presStyleCnt="3">
        <dgm:presLayoutVars>
          <dgm:chMax val="0"/>
          <dgm:bulletEnabled val="1"/>
        </dgm:presLayoutVars>
      </dgm:prSet>
      <dgm:spPr/>
    </dgm:pt>
    <dgm:pt modelId="{E01505D9-1B98-4AB2-A847-F9D1B28F4312}" type="pres">
      <dgm:prSet presAssocID="{3B0A5423-F063-428B-B14E-0609C0439565}" presName="spacer" presStyleCnt="0"/>
      <dgm:spPr/>
    </dgm:pt>
    <dgm:pt modelId="{2026E2A4-3565-45B9-AC52-0F1B43EB9603}" type="pres">
      <dgm:prSet presAssocID="{190CA892-7336-4285-895B-82729AA3EE48}" presName="parentText" presStyleLbl="node1" presStyleIdx="2" presStyleCnt="3">
        <dgm:presLayoutVars>
          <dgm:chMax val="0"/>
          <dgm:bulletEnabled val="1"/>
        </dgm:presLayoutVars>
      </dgm:prSet>
      <dgm:spPr/>
    </dgm:pt>
  </dgm:ptLst>
  <dgm:cxnLst>
    <dgm:cxn modelId="{77017116-A8D3-4BE7-B271-4357194553B8}" type="presOf" srcId="{855FD275-1D3E-4BAA-82B1-842F532B5C34}" destId="{A154236F-FD2E-4985-BE5B-9934719BD075}" srcOrd="0" destOrd="0" presId="urn:microsoft.com/office/officeart/2005/8/layout/vList2"/>
    <dgm:cxn modelId="{0313B738-EDD1-476C-9478-73B05BFB7D3B}" srcId="{D2C35803-6CE6-40E2-A134-4A2A366A53B2}" destId="{855FD275-1D3E-4BAA-82B1-842F532B5C34}" srcOrd="1" destOrd="0" parTransId="{7672D2F0-2372-49E4-92D0-C12A644FB625}" sibTransId="{3B0A5423-F063-428B-B14E-0609C0439565}"/>
    <dgm:cxn modelId="{A373543E-8FD1-4FD6-B63D-1CD62C2F9166}" type="presOf" srcId="{6AF9B8CD-E629-49C5-8543-8DAACEF7727A}" destId="{61EE4E22-D1C6-47BA-BA45-4699557D1DE0}" srcOrd="0" destOrd="0" presId="urn:microsoft.com/office/officeart/2005/8/layout/vList2"/>
    <dgm:cxn modelId="{1982E871-227B-4745-ADA7-F29989564EEF}" srcId="{D2C35803-6CE6-40E2-A134-4A2A366A53B2}" destId="{190CA892-7336-4285-895B-82729AA3EE48}" srcOrd="2" destOrd="0" parTransId="{8FAA8715-A429-4F16-AB6E-DE67D191E721}" sibTransId="{9902D72A-BBDD-4081-BB4F-FC5996B0D42D}"/>
    <dgm:cxn modelId="{34E65273-47FE-46B6-B676-CF6004913FAF}" type="presOf" srcId="{190CA892-7336-4285-895B-82729AA3EE48}" destId="{2026E2A4-3565-45B9-AC52-0F1B43EB9603}" srcOrd="0" destOrd="0" presId="urn:microsoft.com/office/officeart/2005/8/layout/vList2"/>
    <dgm:cxn modelId="{9F1120F1-3F34-4074-A097-3B8AA39AB677}" type="presOf" srcId="{D2C35803-6CE6-40E2-A134-4A2A366A53B2}" destId="{4003CAA3-CB00-4A57-9FCE-1B85C4988874}" srcOrd="0" destOrd="0" presId="urn:microsoft.com/office/officeart/2005/8/layout/vList2"/>
    <dgm:cxn modelId="{93D79FFB-C02F-4C1D-ACF8-B2CF214396AB}" srcId="{D2C35803-6CE6-40E2-A134-4A2A366A53B2}" destId="{6AF9B8CD-E629-49C5-8543-8DAACEF7727A}" srcOrd="0" destOrd="0" parTransId="{B23C5415-BF57-4873-A559-307C756FA103}" sibTransId="{109C06A2-68B0-4A92-8750-0E070D310A57}"/>
    <dgm:cxn modelId="{F000B43E-25F5-4F93-945C-B3C1108FFFF7}" type="presParOf" srcId="{4003CAA3-CB00-4A57-9FCE-1B85C4988874}" destId="{61EE4E22-D1C6-47BA-BA45-4699557D1DE0}" srcOrd="0" destOrd="0" presId="urn:microsoft.com/office/officeart/2005/8/layout/vList2"/>
    <dgm:cxn modelId="{474D1923-2CB7-4B34-A407-95FD8A54708A}" type="presParOf" srcId="{4003CAA3-CB00-4A57-9FCE-1B85C4988874}" destId="{571FBABF-9C8A-419D-B1AB-BECBD77F379D}" srcOrd="1" destOrd="0" presId="urn:microsoft.com/office/officeart/2005/8/layout/vList2"/>
    <dgm:cxn modelId="{CD21E155-71D5-4949-B8C4-C9D23F5CE8EF}" type="presParOf" srcId="{4003CAA3-CB00-4A57-9FCE-1B85C4988874}" destId="{A154236F-FD2E-4985-BE5B-9934719BD075}" srcOrd="2" destOrd="0" presId="urn:microsoft.com/office/officeart/2005/8/layout/vList2"/>
    <dgm:cxn modelId="{0205D5D8-DDF9-4CA6-A077-92E1409F295D}" type="presParOf" srcId="{4003CAA3-CB00-4A57-9FCE-1B85C4988874}" destId="{E01505D9-1B98-4AB2-A847-F9D1B28F4312}" srcOrd="3" destOrd="0" presId="urn:microsoft.com/office/officeart/2005/8/layout/vList2"/>
    <dgm:cxn modelId="{329DCE53-431D-4B76-9F82-46464BCD4914}" type="presParOf" srcId="{4003CAA3-CB00-4A57-9FCE-1B85C4988874}" destId="{2026E2A4-3565-45B9-AC52-0F1B43EB960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A452A7-A2F0-4FF7-9E98-1DF79C3E7A33}">
      <dsp:nvSpPr>
        <dsp:cNvPr id="0" name=""/>
        <dsp:cNvSpPr/>
      </dsp:nvSpPr>
      <dsp:spPr>
        <a:xfrm>
          <a:off x="617219" y="0"/>
          <a:ext cx="6995160" cy="4389437"/>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B2DC2E-5773-4910-B3F7-F8433407399C}">
      <dsp:nvSpPr>
        <dsp:cNvPr id="0" name=""/>
        <dsp:cNvSpPr/>
      </dsp:nvSpPr>
      <dsp:spPr>
        <a:xfrm>
          <a:off x="155108" y="1316831"/>
          <a:ext cx="2468880" cy="1755774"/>
        </a:xfrm>
        <a:prstGeom prst="roundRect">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dirty="0"/>
            <a:t>Topic</a:t>
          </a:r>
        </a:p>
      </dsp:txBody>
      <dsp:txXfrm>
        <a:off x="240818" y="1402541"/>
        <a:ext cx="2297460" cy="1584354"/>
      </dsp:txXfrm>
    </dsp:sp>
    <dsp:sp modelId="{527197D0-C7C6-447F-853F-0CDF7172ECFD}">
      <dsp:nvSpPr>
        <dsp:cNvPr id="0" name=""/>
        <dsp:cNvSpPr/>
      </dsp:nvSpPr>
      <dsp:spPr>
        <a:xfrm>
          <a:off x="2936525" y="1316831"/>
          <a:ext cx="2468880" cy="1755774"/>
        </a:xfrm>
        <a:prstGeom prst="roundRect">
          <a:avLst/>
        </a:prstGeom>
        <a:solidFill>
          <a:schemeClr val="bg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dirty="0"/>
            <a:t>Opinion</a:t>
          </a:r>
        </a:p>
      </dsp:txBody>
      <dsp:txXfrm>
        <a:off x="3022235" y="1402541"/>
        <a:ext cx="2297460" cy="1584354"/>
      </dsp:txXfrm>
    </dsp:sp>
    <dsp:sp modelId="{81F01A39-3BC8-49CB-A0AD-50064AA419C7}">
      <dsp:nvSpPr>
        <dsp:cNvPr id="0" name=""/>
        <dsp:cNvSpPr/>
      </dsp:nvSpPr>
      <dsp:spPr>
        <a:xfrm>
          <a:off x="5605611" y="1316831"/>
          <a:ext cx="2468880" cy="1755774"/>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US" sz="4400" kern="1200" dirty="0"/>
            <a:t>3 Reasons</a:t>
          </a:r>
        </a:p>
      </dsp:txBody>
      <dsp:txXfrm>
        <a:off x="5691321" y="1402541"/>
        <a:ext cx="2297460" cy="15843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E4E22-D1C6-47BA-BA45-4699557D1DE0}">
      <dsp:nvSpPr>
        <dsp:cNvPr id="0" name=""/>
        <dsp:cNvSpPr/>
      </dsp:nvSpPr>
      <dsp:spPr>
        <a:xfrm>
          <a:off x="0" y="50855"/>
          <a:ext cx="8229600" cy="1371642"/>
        </a:xfrm>
        <a:prstGeom prst="roundRect">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announce the topic to the reader</a:t>
          </a:r>
        </a:p>
      </dsp:txBody>
      <dsp:txXfrm>
        <a:off x="66958" y="117813"/>
        <a:ext cx="8095684" cy="1237726"/>
      </dsp:txXfrm>
    </dsp:sp>
    <dsp:sp modelId="{A154236F-FD2E-4985-BE5B-9934719BD075}">
      <dsp:nvSpPr>
        <dsp:cNvPr id="0" name=""/>
        <dsp:cNvSpPr/>
      </dsp:nvSpPr>
      <dsp:spPr>
        <a:xfrm>
          <a:off x="0" y="1508897"/>
          <a:ext cx="8229600" cy="1371642"/>
        </a:xfrm>
        <a:prstGeom prst="roundRect">
          <a:avLst/>
        </a:prstGeom>
        <a:solidFill>
          <a:schemeClr val="bg1">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reflect a judgment about the topic</a:t>
          </a:r>
        </a:p>
      </dsp:txBody>
      <dsp:txXfrm>
        <a:off x="66958" y="1575855"/>
        <a:ext cx="8095684" cy="1237726"/>
      </dsp:txXfrm>
    </dsp:sp>
    <dsp:sp modelId="{2026E2A4-3565-45B9-AC52-0F1B43EB9603}">
      <dsp:nvSpPr>
        <dsp:cNvPr id="0" name=""/>
        <dsp:cNvSpPr/>
      </dsp:nvSpPr>
      <dsp:spPr>
        <a:xfrm>
          <a:off x="0" y="2966939"/>
          <a:ext cx="8229600" cy="1371642"/>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dirty="0"/>
            <a:t>To provide the reader with a blueprint</a:t>
          </a:r>
        </a:p>
        <a:p>
          <a:pPr marL="0" lvl="0" indent="0" algn="l" defTabSz="1333500">
            <a:lnSpc>
              <a:spcPct val="90000"/>
            </a:lnSpc>
            <a:spcBef>
              <a:spcPct val="0"/>
            </a:spcBef>
            <a:spcAft>
              <a:spcPct val="35000"/>
            </a:spcAft>
            <a:buNone/>
          </a:pPr>
          <a:r>
            <a:rPr lang="en-US" sz="3000" kern="1200" dirty="0"/>
            <a:t>of what is to come in the paper</a:t>
          </a:r>
        </a:p>
      </dsp:txBody>
      <dsp:txXfrm>
        <a:off x="66958" y="3033897"/>
        <a:ext cx="8095684" cy="123772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17F7BB-7680-9F40-B9F2-0C62E8D11DC0}" type="datetimeFigureOut">
              <a:rPr lang="en-US" smtClean="0"/>
              <a:t>10/2/21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71C4FB-549C-2541-92AA-2D07D252EAF2}" type="slidenum">
              <a:rPr lang="en-US" smtClean="0"/>
              <a:t>‹#›</a:t>
            </a:fld>
            <a:endParaRPr lang="en-US"/>
          </a:p>
        </p:txBody>
      </p:sp>
    </p:spTree>
    <p:extLst>
      <p:ext uri="{BB962C8B-B14F-4D97-AF65-F5344CB8AC3E}">
        <p14:creationId xmlns:p14="http://schemas.microsoft.com/office/powerpoint/2010/main" val="27101501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Image Placeholder 1">
            <a:extLst>
              <a:ext uri="{FF2B5EF4-FFF2-40B4-BE49-F238E27FC236}">
                <a16:creationId xmlns:a16="http://schemas.microsoft.com/office/drawing/2014/main" id="{375FCAB9-BE2C-7E4A-A57F-922E52F6A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2" name="Notes Placeholder 2">
            <a:extLst>
              <a:ext uri="{FF2B5EF4-FFF2-40B4-BE49-F238E27FC236}">
                <a16:creationId xmlns:a16="http://schemas.microsoft.com/office/drawing/2014/main" id="{E41DC8AA-6EC5-4948-9B78-AE0673B1CA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5123" name="Slide Number Placeholder 3">
            <a:extLst>
              <a:ext uri="{FF2B5EF4-FFF2-40B4-BE49-F238E27FC236}">
                <a16:creationId xmlns:a16="http://schemas.microsoft.com/office/drawing/2014/main" id="{3DC8FC92-025F-3841-A3DA-D3B36A36C6C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64A0D2E5-1CC2-304F-A3CB-F3EB825FC5B3}" type="slidenum">
              <a:rPr lang="en-US" altLang="en-US"/>
              <a:pPr/>
              <a:t>11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Image Placeholder 1">
            <a:extLst>
              <a:ext uri="{FF2B5EF4-FFF2-40B4-BE49-F238E27FC236}">
                <a16:creationId xmlns:a16="http://schemas.microsoft.com/office/drawing/2014/main" id="{D30E6E88-8B11-9946-8799-9810BE1A88B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6" name="Notes Placeholder 2">
            <a:extLst>
              <a:ext uri="{FF2B5EF4-FFF2-40B4-BE49-F238E27FC236}">
                <a16:creationId xmlns:a16="http://schemas.microsoft.com/office/drawing/2014/main" id="{D9C620FC-18D0-CD46-9206-41451905605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1267" name="Slide Number Placeholder 3">
            <a:extLst>
              <a:ext uri="{FF2B5EF4-FFF2-40B4-BE49-F238E27FC236}">
                <a16:creationId xmlns:a16="http://schemas.microsoft.com/office/drawing/2014/main" id="{18408405-44BA-2A44-9B81-6813B709AE0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C5828A2F-FB30-5340-BEC9-834FA7634DA8}" type="slidenum">
              <a:rPr lang="en-US" altLang="en-US"/>
              <a:pPr/>
              <a:t>15</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Image Placeholder 1">
            <a:extLst>
              <a:ext uri="{FF2B5EF4-FFF2-40B4-BE49-F238E27FC236}">
                <a16:creationId xmlns:a16="http://schemas.microsoft.com/office/drawing/2014/main" id="{634AF6CB-6A0C-EA44-90E7-7CAA8D0626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4" name="Notes Placeholder 2">
            <a:extLst>
              <a:ext uri="{FF2B5EF4-FFF2-40B4-BE49-F238E27FC236}">
                <a16:creationId xmlns:a16="http://schemas.microsoft.com/office/drawing/2014/main" id="{3E21F6F9-8D32-A148-B741-CDBC2970B68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3315" name="Slide Number Placeholder 3">
            <a:extLst>
              <a:ext uri="{FF2B5EF4-FFF2-40B4-BE49-F238E27FC236}">
                <a16:creationId xmlns:a16="http://schemas.microsoft.com/office/drawing/2014/main" id="{FA89C264-7E97-354B-A5C2-B2BA3F22E4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fld id="{963BF9A2-594E-1044-8312-2EFCD4ACCADD}" type="slidenum">
              <a:rPr lang="en-US" altLang="en-US"/>
              <a:pPr/>
              <a:t>16</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84DA70-C731-4C70-880D-CCD4705E623C}" type="datetime1">
              <a:rPr lang="en-US" smtClean="0"/>
              <a:t>10/2/21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6183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10/2/21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76999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10/2/21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11925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10/2/21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2934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10/2/21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3893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10/2/21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0723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10/2/21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0571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10/2/21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97829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10/2/21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78721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2A279-0833-481D-8C56-F67FD0AC6C50}" type="datetime1">
              <a:rPr lang="en-US" smtClean="0"/>
              <a:t>10/2/21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58674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587DA83-5663-4C9C-B9AA-0B40A3DAFF81}" type="datetime1">
              <a:rPr lang="en-US" smtClean="0"/>
              <a:t>10/2/21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2823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6E202-B606-4609-B914-27C9371A1F6D}" type="datetime1">
              <a:rPr lang="en-US" smtClean="0"/>
              <a:t>10/2/21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448711728"/>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mailto:studyskillsdistance@uwtsd.ac.uk"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8B950-E850-6E44-AE09-282C30A4D59C}"/>
              </a:ext>
            </a:extLst>
          </p:cNvPr>
          <p:cNvSpPr>
            <a:spLocks noGrp="1"/>
          </p:cNvSpPr>
          <p:nvPr>
            <p:ph type="ctrTitle"/>
          </p:nvPr>
        </p:nvSpPr>
        <p:spPr>
          <a:xfrm>
            <a:off x="643467" y="516835"/>
            <a:ext cx="3448259" cy="1666501"/>
          </a:xfrm>
        </p:spPr>
        <p:txBody>
          <a:bodyPr vert="horz" lIns="91440" tIns="45720" rIns="91440" bIns="45720" rtlCol="0" anchor="b">
            <a:normAutofit/>
          </a:bodyPr>
          <a:lstStyle/>
          <a:p>
            <a:r>
              <a:rPr lang="en-US" sz="2800" dirty="0">
                <a:solidFill>
                  <a:srgbClr val="FFFFFF"/>
                </a:solidFill>
              </a:rPr>
              <a:t>Welcome to the </a:t>
            </a:r>
            <a:br>
              <a:rPr lang="en-US" sz="2800" dirty="0">
                <a:solidFill>
                  <a:srgbClr val="FFFFFF"/>
                </a:solidFill>
              </a:rPr>
            </a:br>
            <a:r>
              <a:rPr lang="en-US" sz="2800" dirty="0">
                <a:solidFill>
                  <a:srgbClr val="FFFFFF"/>
                </a:solidFill>
              </a:rPr>
              <a:t>Research in Context </a:t>
            </a:r>
            <a:br>
              <a:rPr lang="en-US" sz="2800" dirty="0">
                <a:solidFill>
                  <a:srgbClr val="FFFFFF"/>
                </a:solidFill>
              </a:rPr>
            </a:br>
            <a:r>
              <a:rPr lang="en-US" sz="2800" dirty="0">
                <a:solidFill>
                  <a:srgbClr val="FFFFFF"/>
                </a:solidFill>
              </a:rPr>
              <a:t>Introduction</a:t>
            </a:r>
          </a:p>
        </p:txBody>
      </p:sp>
      <p:sp>
        <p:nvSpPr>
          <p:cNvPr id="3" name="Subtitle 2">
            <a:extLst>
              <a:ext uri="{FF2B5EF4-FFF2-40B4-BE49-F238E27FC236}">
                <a16:creationId xmlns:a16="http://schemas.microsoft.com/office/drawing/2014/main" id="{8B6EAE36-D369-C24E-8AA6-CCEE7B12BE7F}"/>
              </a:ext>
            </a:extLst>
          </p:cNvPr>
          <p:cNvSpPr>
            <a:spLocks noGrp="1"/>
          </p:cNvSpPr>
          <p:nvPr>
            <p:ph type="subTitle" idx="1"/>
          </p:nvPr>
        </p:nvSpPr>
        <p:spPr>
          <a:xfrm>
            <a:off x="643467" y="2546224"/>
            <a:ext cx="3448259" cy="3342747"/>
          </a:xfrm>
        </p:spPr>
        <p:txBody>
          <a:bodyPr vert="horz" lIns="0" tIns="45720" rIns="0" bIns="45720" rtlCol="0">
            <a:normAutofit/>
          </a:bodyPr>
          <a:lstStyle/>
          <a:p>
            <a:pPr>
              <a:lnSpc>
                <a:spcPct val="100000"/>
              </a:lnSpc>
            </a:pPr>
            <a:r>
              <a:rPr lang="en-US" sz="1800" dirty="0">
                <a:solidFill>
                  <a:srgbClr val="FFFFFF"/>
                </a:solidFill>
              </a:rPr>
              <a:t>Today  </a:t>
            </a:r>
          </a:p>
          <a:p>
            <a:pPr>
              <a:lnSpc>
                <a:spcPct val="100000"/>
              </a:lnSpc>
            </a:pPr>
            <a:r>
              <a:rPr lang="en-US" sz="1800" dirty="0">
                <a:solidFill>
                  <a:srgbClr val="FFFFFF"/>
                </a:solidFill>
              </a:rPr>
              <a:t>Assessment Specification</a:t>
            </a:r>
          </a:p>
          <a:p>
            <a:pPr>
              <a:lnSpc>
                <a:spcPct val="100000"/>
              </a:lnSpc>
            </a:pPr>
            <a:r>
              <a:rPr lang="en-US" sz="1800" dirty="0">
                <a:solidFill>
                  <a:srgbClr val="FFFFFF"/>
                </a:solidFill>
              </a:rPr>
              <a:t>The Weekly Plan</a:t>
            </a:r>
          </a:p>
          <a:p>
            <a:pPr>
              <a:lnSpc>
                <a:spcPct val="100000"/>
              </a:lnSpc>
            </a:pPr>
            <a:r>
              <a:rPr lang="en-US" sz="1800" dirty="0">
                <a:solidFill>
                  <a:srgbClr val="FFFFFF"/>
                </a:solidFill>
              </a:rPr>
              <a:t>Library</a:t>
            </a:r>
          </a:p>
          <a:p>
            <a:pPr>
              <a:lnSpc>
                <a:spcPct val="100000"/>
              </a:lnSpc>
            </a:pPr>
            <a:r>
              <a:rPr lang="en-US" sz="1800" dirty="0">
                <a:solidFill>
                  <a:srgbClr val="FFFFFF"/>
                </a:solidFill>
              </a:rPr>
              <a:t>Questions  - </a:t>
            </a:r>
            <a:br>
              <a:rPr lang="en-US" sz="1800" dirty="0">
                <a:solidFill>
                  <a:srgbClr val="FFFFFF"/>
                </a:solidFill>
              </a:rPr>
            </a:br>
            <a:r>
              <a:rPr lang="en-US" sz="1800" dirty="0">
                <a:solidFill>
                  <a:srgbClr val="FFFFFF"/>
                </a:solidFill>
              </a:rPr>
              <a:t>Pick one question from six choices</a:t>
            </a:r>
          </a:p>
          <a:p>
            <a:pPr>
              <a:lnSpc>
                <a:spcPct val="100000"/>
              </a:lnSpc>
            </a:pPr>
            <a:r>
              <a:rPr lang="en-US" sz="1800" dirty="0">
                <a:solidFill>
                  <a:srgbClr val="FFFFFF"/>
                </a:solidFill>
              </a:rPr>
              <a:t>Essay Formats</a:t>
            </a:r>
          </a:p>
          <a:p>
            <a:pPr>
              <a:lnSpc>
                <a:spcPct val="100000"/>
              </a:lnSpc>
            </a:pPr>
            <a:r>
              <a:rPr lang="en-US" sz="1800" dirty="0">
                <a:solidFill>
                  <a:srgbClr val="FFFFFF"/>
                </a:solidFill>
              </a:rPr>
              <a:t>Reading Lists</a:t>
            </a:r>
          </a:p>
          <a:p>
            <a:pPr>
              <a:lnSpc>
                <a:spcPct val="100000"/>
              </a:lnSpc>
            </a:pPr>
            <a:endParaRPr lang="en-US" sz="1800" dirty="0">
              <a:solidFill>
                <a:srgbClr val="FFFFFF"/>
              </a:solidFill>
            </a:endParaRPr>
          </a:p>
        </p:txBody>
      </p:sp>
      <p:pic>
        <p:nvPicPr>
          <p:cNvPr id="4" name="Picture 3">
            <a:extLst>
              <a:ext uri="{FF2B5EF4-FFF2-40B4-BE49-F238E27FC236}">
                <a16:creationId xmlns:a16="http://schemas.microsoft.com/office/drawing/2014/main" id="{AC63666E-341E-47ED-9364-6396260FC01D}"/>
              </a:ext>
            </a:extLst>
          </p:cNvPr>
          <p:cNvPicPr>
            <a:picLocks noChangeAspect="1"/>
          </p:cNvPicPr>
          <p:nvPr/>
        </p:nvPicPr>
        <p:blipFill rotWithShape="1">
          <a:blip r:embed="rId2"/>
          <a:srcRect l="6608" r="10684"/>
          <a:stretch/>
        </p:blipFill>
        <p:spPr>
          <a:xfrm>
            <a:off x="4654296" y="10"/>
            <a:ext cx="7537703" cy="6857990"/>
          </a:xfrm>
          <a:prstGeom prst="rect">
            <a:avLst/>
          </a:prstGeom>
        </p:spPr>
      </p:pic>
    </p:spTree>
    <p:extLst>
      <p:ext uri="{BB962C8B-B14F-4D97-AF65-F5344CB8AC3E}">
        <p14:creationId xmlns:p14="http://schemas.microsoft.com/office/powerpoint/2010/main" val="369896159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effectLst/>
      </p:bgPr>
    </p:bg>
    <p:spTree>
      <p:nvGrpSpPr>
        <p:cNvPr id="1" name=""/>
        <p:cNvGrpSpPr/>
        <p:nvPr/>
      </p:nvGrpSpPr>
      <p:grpSpPr>
        <a:xfrm>
          <a:off x="0" y="0"/>
          <a:ext cx="0" cy="0"/>
          <a:chOff x="0" y="0"/>
          <a:chExt cx="0" cy="0"/>
        </a:xfrm>
      </p:grpSpPr>
      <p:pic>
        <p:nvPicPr>
          <p:cNvPr id="5" name="Picture 4" descr="Light bulb on yellow background with sketched light beams and cord">
            <a:extLst>
              <a:ext uri="{FF2B5EF4-FFF2-40B4-BE49-F238E27FC236}">
                <a16:creationId xmlns:a16="http://schemas.microsoft.com/office/drawing/2014/main" id="{B7ED5B83-1E96-473B-B0EC-C74A5FF49108}"/>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backgroundRemoval t="17683" b="90854" l="10000" r="90000">
                        <a14:backgroundMark x1="3174" y1="3810" x2="41797" y2="20635"/>
                        <a14:backgroundMark x1="41797" y1="20635" x2="86475" y2="66667"/>
                        <a14:backgroundMark x1="86475" y1="66667" x2="86475" y2="66667"/>
                        <a14:backgroundMark x1="49121" y1="13889" x2="68945" y2="12619"/>
                        <a14:backgroundMark x1="68945" y1="12619" x2="99561" y2="17143"/>
                        <a14:backgroundMark x1="99561" y1="17143" x2="61230" y2="20873"/>
                        <a14:backgroundMark x1="61230" y1="20873" x2="55713" y2="30317"/>
                        <a14:backgroundMark x1="55713" y1="30317" x2="75098" y2="24603"/>
                        <a14:backgroundMark x1="75098" y1="24603" x2="73242" y2="30317"/>
                        <a14:backgroundMark x1="73242" y1="30317" x2="67236" y2="37937"/>
                        <a14:backgroundMark x1="67236" y1="37937" x2="77783" y2="39127"/>
                        <a14:backgroundMark x1="77783" y1="39127" x2="66943" y2="50079"/>
                        <a14:backgroundMark x1="66943" y1="50079" x2="79004" y2="43571"/>
                        <a14:backgroundMark x1="79004" y1="43571" x2="73486" y2="50556"/>
                        <a14:backgroundMark x1="73486" y1="50556" x2="62744" y2="84603"/>
                        <a14:backgroundMark x1="62744" y1="84603" x2="62109" y2="92937"/>
                        <a14:backgroundMark x1="62109" y1="92937" x2="71338" y2="89762"/>
                        <a14:backgroundMark x1="71338" y1="89762" x2="76563" y2="85317"/>
                        <a14:backgroundMark x1="76563" y1="85317" x2="65625" y2="85476"/>
                        <a14:backgroundMark x1="65625" y1="85476" x2="79102" y2="87937"/>
                        <a14:backgroundMark x1="79102" y1="87937" x2="70898" y2="85159"/>
                        <a14:backgroundMark x1="70898" y1="85159" x2="79150" y2="87857"/>
                        <a14:backgroundMark x1="79150" y1="87857" x2="84766" y2="82778"/>
                        <a14:backgroundMark x1="84766" y1="82778" x2="96680" y2="84048"/>
                        <a14:backgroundMark x1="96680" y1="84048" x2="77539" y2="87857"/>
                        <a14:backgroundMark x1="77539" y1="87857" x2="72168" y2="81746"/>
                        <a14:backgroundMark x1="72168" y1="81746" x2="68066" y2="70794"/>
                        <a14:backgroundMark x1="68066" y1="70794" x2="71143" y2="65476"/>
                        <a14:backgroundMark x1="71143" y1="65476" x2="66406" y2="56429"/>
                        <a14:backgroundMark x1="66406" y1="56429" x2="68701" y2="41667"/>
                        <a14:backgroundMark x1="68701" y1="41667" x2="60254" y2="47381"/>
                        <a14:backgroundMark x1="60254" y1="47381" x2="64355" y2="34444"/>
                        <a14:backgroundMark x1="64355" y1="34444" x2="54932" y2="41190"/>
                        <a14:backgroundMark x1="54932" y1="41190" x2="59863" y2="29603"/>
                        <a14:backgroundMark x1="59863" y1="29603" x2="55518" y2="27778"/>
                        <a14:backgroundMark x1="55518" y1="27778" x2="53418" y2="25873"/>
                        <a14:backgroundMark x1="30469" y1="50079" x2="30469" y2="50079"/>
                        <a14:backgroundMark x1="67627" y1="61905" x2="81201" y2="53413"/>
                        <a14:backgroundMark x1="81201" y1="53413" x2="71094" y2="69921"/>
                        <a14:backgroundMark x1="71094" y1="69921" x2="76270" y2="64444"/>
                        <a14:backgroundMark x1="76270" y1="64444" x2="70850" y2="72540"/>
                        <a14:backgroundMark x1="70850" y1="72540" x2="73877" y2="68492"/>
                        <a14:backgroundMark x1="73877" y1="68492" x2="69434" y2="70556"/>
                        <a14:backgroundMark x1="69434" y1="70556" x2="72705" y2="63810"/>
                        <a14:backgroundMark x1="72705" y1="63810" x2="65039" y2="74048"/>
                        <a14:backgroundMark x1="65039" y1="74048" x2="73047" y2="61508"/>
                        <a14:backgroundMark x1="73047" y1="61508" x2="70020" y2="66905"/>
                        <a14:backgroundMark x1="70020" y1="66905" x2="72949" y2="61905"/>
                        <a14:backgroundMark x1="72949" y1="61905" x2="69922" y2="67698"/>
                        <a14:backgroundMark x1="69922" y1="67698" x2="74365" y2="64444"/>
                        <a14:backgroundMark x1="74365" y1="64444" x2="70947" y2="68413"/>
                        <a14:backgroundMark x1="70947" y1="68413" x2="73730" y2="62143"/>
                        <a14:backgroundMark x1="73730" y1="62143" x2="70166" y2="67302"/>
                        <a14:backgroundMark x1="70166" y1="67302" x2="73926" y2="62381"/>
                        <a14:backgroundMark x1="73926" y1="62381" x2="69824" y2="66746"/>
                        <a14:backgroundMark x1="69824" y1="66746" x2="71826" y2="61111"/>
                        <a14:backgroundMark x1="71826" y1="61111" x2="68066" y2="66746"/>
                        <a14:backgroundMark x1="68066" y1="66746" x2="70898" y2="61111"/>
                        <a14:backgroundMark x1="70898" y1="61111" x2="66943" y2="61905"/>
                        <a14:backgroundMark x1="66943" y1="61905" x2="70117" y2="70873"/>
                        <a14:backgroundMark x1="70117" y1="70873" x2="69727" y2="80794"/>
                      </a14:backgroundRemoval>
                    </a14:imgEffect>
                  </a14:imgLayer>
                </a14:imgProps>
              </a:ext>
            </a:extLst>
          </a:blip>
          <a:srcRect t="8537"/>
          <a:stretch/>
        </p:blipFill>
        <p:spPr>
          <a:xfrm>
            <a:off x="20" y="10"/>
            <a:ext cx="12191980" cy="6857990"/>
          </a:xfrm>
          <a:prstGeom prst="rect">
            <a:avLst/>
          </a:prstGeom>
        </p:spPr>
      </p:pic>
      <p:sp>
        <p:nvSpPr>
          <p:cNvPr id="2" name="Title 1">
            <a:extLst>
              <a:ext uri="{FF2B5EF4-FFF2-40B4-BE49-F238E27FC236}">
                <a16:creationId xmlns:a16="http://schemas.microsoft.com/office/drawing/2014/main" id="{05D44862-7D45-EC42-B301-573A10B49AAA}"/>
              </a:ext>
            </a:extLst>
          </p:cNvPr>
          <p:cNvSpPr>
            <a:spLocks noGrp="1"/>
          </p:cNvSpPr>
          <p:nvPr>
            <p:ph type="title"/>
          </p:nvPr>
        </p:nvSpPr>
        <p:spPr/>
        <p:txBody>
          <a:bodyPr vert="horz" lIns="91440" tIns="45720" rIns="91440" bIns="45720" rtlCol="0" anchor="b">
            <a:normAutofit/>
          </a:bodyPr>
          <a:lstStyle/>
          <a:p>
            <a:r>
              <a:rPr lang="en-US" dirty="0"/>
              <a:t>Assessment Specification. </a:t>
            </a:r>
          </a:p>
        </p:txBody>
      </p:sp>
      <p:sp>
        <p:nvSpPr>
          <p:cNvPr id="3" name="Content Placeholder 2">
            <a:extLst>
              <a:ext uri="{FF2B5EF4-FFF2-40B4-BE49-F238E27FC236}">
                <a16:creationId xmlns:a16="http://schemas.microsoft.com/office/drawing/2014/main" id="{63A8DCAF-E659-D74F-A0E0-257FAFAB8AA6}"/>
              </a:ext>
            </a:extLst>
          </p:cNvPr>
          <p:cNvSpPr>
            <a:spLocks noGrp="1"/>
          </p:cNvSpPr>
          <p:nvPr>
            <p:ph idx="1"/>
          </p:nvPr>
        </p:nvSpPr>
        <p:spPr>
          <a:xfrm>
            <a:off x="838200" y="2686049"/>
            <a:ext cx="10515600" cy="3490913"/>
          </a:xfrm>
        </p:spPr>
        <p:txBody>
          <a:bodyPr vert="horz" lIns="91440" tIns="45720" rIns="91440" bIns="45720" rtlCol="0">
            <a:normAutofit/>
          </a:bodyPr>
          <a:lstStyle/>
          <a:p>
            <a:endParaRPr lang="en-US" dirty="0"/>
          </a:p>
        </p:txBody>
      </p:sp>
      <p:pic>
        <p:nvPicPr>
          <p:cNvPr id="8" name="Picture 7" descr="Table&#10;&#10;Description automatically generated">
            <a:extLst>
              <a:ext uri="{FF2B5EF4-FFF2-40B4-BE49-F238E27FC236}">
                <a16:creationId xmlns:a16="http://schemas.microsoft.com/office/drawing/2014/main" id="{33A82F2B-B0FD-9347-A60A-A7300A71E21A}"/>
              </a:ext>
            </a:extLst>
          </p:cNvPr>
          <p:cNvPicPr>
            <a:picLocks noChangeAspect="1"/>
          </p:cNvPicPr>
          <p:nvPr/>
        </p:nvPicPr>
        <p:blipFill>
          <a:blip r:embed="rId4"/>
          <a:stretch>
            <a:fillRect/>
          </a:stretch>
        </p:blipFill>
        <p:spPr>
          <a:xfrm>
            <a:off x="838200" y="1731953"/>
            <a:ext cx="4202992" cy="4514850"/>
          </a:xfrm>
          <a:prstGeom prst="rect">
            <a:avLst/>
          </a:prstGeom>
        </p:spPr>
      </p:pic>
      <p:pic>
        <p:nvPicPr>
          <p:cNvPr id="12" name="Picture 11" descr="Graphical user interface, text, application, email&#10;&#10;Description automatically generated">
            <a:extLst>
              <a:ext uri="{FF2B5EF4-FFF2-40B4-BE49-F238E27FC236}">
                <a16:creationId xmlns:a16="http://schemas.microsoft.com/office/drawing/2014/main" id="{B21947E7-119A-5340-A025-6F497DC25997}"/>
              </a:ext>
            </a:extLst>
          </p:cNvPr>
          <p:cNvPicPr>
            <a:picLocks noChangeAspect="1"/>
          </p:cNvPicPr>
          <p:nvPr/>
        </p:nvPicPr>
        <p:blipFill>
          <a:blip r:embed="rId5"/>
          <a:stretch>
            <a:fillRect/>
          </a:stretch>
        </p:blipFill>
        <p:spPr>
          <a:xfrm>
            <a:off x="5282121" y="1731953"/>
            <a:ext cx="4023296" cy="3490913"/>
          </a:xfrm>
          <a:prstGeom prst="rect">
            <a:avLst/>
          </a:prstGeom>
        </p:spPr>
      </p:pic>
    </p:spTree>
    <p:extLst>
      <p:ext uri="{BB962C8B-B14F-4D97-AF65-F5344CB8AC3E}">
        <p14:creationId xmlns:p14="http://schemas.microsoft.com/office/powerpoint/2010/main" val="224991020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F2A80-D8EB-514B-B352-DB5A13B5CA25}"/>
              </a:ext>
            </a:extLst>
          </p:cNvPr>
          <p:cNvSpPr>
            <a:spLocks noGrp="1"/>
          </p:cNvSpPr>
          <p:nvPr>
            <p:ph type="title"/>
          </p:nvPr>
        </p:nvSpPr>
        <p:spPr/>
        <p:txBody>
          <a:bodyPr/>
          <a:lstStyle/>
          <a:p>
            <a:r>
              <a:rPr lang="en-US" dirty="0"/>
              <a:t>Questions</a:t>
            </a:r>
          </a:p>
        </p:txBody>
      </p:sp>
      <p:sp>
        <p:nvSpPr>
          <p:cNvPr id="6" name="Content Placeholder 5">
            <a:extLst>
              <a:ext uri="{FF2B5EF4-FFF2-40B4-BE49-F238E27FC236}">
                <a16:creationId xmlns:a16="http://schemas.microsoft.com/office/drawing/2014/main" id="{7C3B54F9-8DDB-8440-BE4B-D306A25F0BA2}"/>
              </a:ext>
            </a:extLst>
          </p:cNvPr>
          <p:cNvSpPr>
            <a:spLocks noGrp="1"/>
          </p:cNvSpPr>
          <p:nvPr>
            <p:ph idx="1"/>
          </p:nvPr>
        </p:nvSpPr>
        <p:spPr/>
        <p:txBody>
          <a:bodyPr>
            <a:normAutofit lnSpcReduction="10000"/>
          </a:bodyPr>
          <a:lstStyle/>
          <a:p>
            <a:r>
              <a:rPr lang="en-GB" dirty="0"/>
              <a:t>The Research in Context module (ADAD5003) is designed to help students to explore interests, artists, designers and themes within, or associated with their practice, as a preparation for an ongoing engagement with the contextualization of their work.</a:t>
            </a:r>
          </a:p>
          <a:p>
            <a:endParaRPr lang="en-GB" dirty="0"/>
          </a:p>
          <a:p>
            <a:r>
              <a:rPr lang="en-GB" dirty="0"/>
              <a:t>Bear in mind that in order to contain your argument within the format of a 2,500-word essay and avoid superficial coverage, you should be highly selective in your choice of examples and concentrate on critical analysis. </a:t>
            </a:r>
            <a:br>
              <a:rPr lang="en-GB" dirty="0"/>
            </a:br>
            <a:r>
              <a:rPr lang="en-GB" sz="1700" dirty="0"/>
              <a:t>(Critical analysis - Analysing critically means looking at your findings or research and asking yourself, ‘What do I think about this?' Then go one step further and ask, ‘What is making me think that?’ Then one step further, ‘What conclusions can I conclude from this?’). </a:t>
            </a:r>
          </a:p>
          <a:p>
            <a:endParaRPr lang="en-US" dirty="0"/>
          </a:p>
        </p:txBody>
      </p:sp>
    </p:spTree>
    <p:extLst>
      <p:ext uri="{BB962C8B-B14F-4D97-AF65-F5344CB8AC3E}">
        <p14:creationId xmlns:p14="http://schemas.microsoft.com/office/powerpoint/2010/main" val="15654298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7BE88-D640-0B4C-AB39-E44F16569D6B}"/>
              </a:ext>
            </a:extLst>
          </p:cNvPr>
          <p:cNvSpPr>
            <a:spLocks noGrp="1"/>
          </p:cNvSpPr>
          <p:nvPr>
            <p:ph type="title"/>
          </p:nvPr>
        </p:nvSpPr>
        <p:spPr/>
        <p:txBody>
          <a:bodyPr/>
          <a:lstStyle/>
          <a:p>
            <a:r>
              <a:rPr lang="en-US" dirty="0"/>
              <a:t>Essay Questions</a:t>
            </a:r>
          </a:p>
        </p:txBody>
      </p:sp>
      <p:sp>
        <p:nvSpPr>
          <p:cNvPr id="3" name="Content Placeholder 2">
            <a:extLst>
              <a:ext uri="{FF2B5EF4-FFF2-40B4-BE49-F238E27FC236}">
                <a16:creationId xmlns:a16="http://schemas.microsoft.com/office/drawing/2014/main" id="{B8BB894B-A178-F249-94C8-8F14EADBDE15}"/>
              </a:ext>
            </a:extLst>
          </p:cNvPr>
          <p:cNvSpPr>
            <a:spLocks noGrp="1"/>
          </p:cNvSpPr>
          <p:nvPr>
            <p:ph idx="1"/>
          </p:nvPr>
        </p:nvSpPr>
        <p:spPr/>
        <p:txBody>
          <a:bodyPr>
            <a:normAutofit fontScale="92500" lnSpcReduction="10000"/>
          </a:bodyPr>
          <a:lstStyle/>
          <a:p>
            <a:r>
              <a:rPr lang="en-GB" sz="2400" dirty="0"/>
              <a:t>Choose </a:t>
            </a:r>
            <a:r>
              <a:rPr lang="en-GB" sz="2400" b="1" dirty="0"/>
              <a:t>ONE</a:t>
            </a:r>
            <a:r>
              <a:rPr lang="en-GB" sz="2400" dirty="0"/>
              <a:t> essay question from the following 6 questions:</a:t>
            </a:r>
          </a:p>
          <a:p>
            <a:endParaRPr lang="en-US" sz="2400" b="1" dirty="0"/>
          </a:p>
          <a:p>
            <a:r>
              <a:rPr lang="en-US" sz="2400" b="1" dirty="0"/>
              <a:t>Question 1:</a:t>
            </a:r>
            <a:r>
              <a:rPr lang="en-US" sz="2400" dirty="0"/>
              <a:t> </a:t>
            </a:r>
            <a:r>
              <a:rPr lang="en-GB" sz="2400" dirty="0"/>
              <a:t>When will advertising embrace diversity, gender and race equality, and start reflecting the real world?  Critically discuss and respond.  (Delivered by Martin Bush)</a:t>
            </a:r>
          </a:p>
          <a:p>
            <a:endParaRPr lang="en-GB" sz="2400" dirty="0"/>
          </a:p>
          <a:p>
            <a:r>
              <a:rPr lang="en-US" sz="2400" b="1" dirty="0"/>
              <a:t>Question 2:</a:t>
            </a:r>
            <a:r>
              <a:rPr lang="en-US" sz="2400" dirty="0"/>
              <a:t> </a:t>
            </a:r>
            <a:r>
              <a:rPr lang="en-GB" sz="2400" dirty="0"/>
              <a:t>Can Graphic Design really save your life?</a:t>
            </a:r>
            <a:br>
              <a:rPr lang="en-GB" sz="2400" dirty="0"/>
            </a:br>
            <a:r>
              <a:rPr lang="en-GB" sz="2400" dirty="0"/>
              <a:t>Explore the association of wellbeing and personal growth in Design in your discussion. (Delivered by Donna Williams)</a:t>
            </a:r>
          </a:p>
          <a:p>
            <a:endParaRPr lang="en-GB" sz="2400" dirty="0"/>
          </a:p>
          <a:p>
            <a:r>
              <a:rPr lang="en-US" sz="2400" b="1" dirty="0"/>
              <a:t>Question 3:</a:t>
            </a:r>
            <a:r>
              <a:rPr lang="en-US" sz="2400" dirty="0"/>
              <a:t> </a:t>
            </a:r>
            <a:r>
              <a:rPr lang="en-GB" sz="2400" dirty="0"/>
              <a:t>Investigate the digital graphic design revolution of the mid 1980s. Discuss the work of 3 designers who embraced this new technology to challenge the past and define the future. (Delivered by Phil Thomas)</a:t>
            </a:r>
          </a:p>
          <a:p>
            <a:endParaRPr lang="en-US" dirty="0"/>
          </a:p>
        </p:txBody>
      </p:sp>
    </p:spTree>
    <p:extLst>
      <p:ext uri="{BB962C8B-B14F-4D97-AF65-F5344CB8AC3E}">
        <p14:creationId xmlns:p14="http://schemas.microsoft.com/office/powerpoint/2010/main" val="1327235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79C6E-A20C-3E4A-BC1B-5F76DCB809E0}"/>
              </a:ext>
            </a:extLst>
          </p:cNvPr>
          <p:cNvSpPr>
            <a:spLocks noGrp="1"/>
          </p:cNvSpPr>
          <p:nvPr>
            <p:ph type="title"/>
          </p:nvPr>
        </p:nvSpPr>
        <p:spPr/>
        <p:txBody>
          <a:bodyPr/>
          <a:lstStyle/>
          <a:p>
            <a:r>
              <a:rPr lang="en-US" dirty="0"/>
              <a:t>More questions to choose from</a:t>
            </a:r>
          </a:p>
        </p:txBody>
      </p:sp>
      <p:sp>
        <p:nvSpPr>
          <p:cNvPr id="3" name="Content Placeholder 2">
            <a:extLst>
              <a:ext uri="{FF2B5EF4-FFF2-40B4-BE49-F238E27FC236}">
                <a16:creationId xmlns:a16="http://schemas.microsoft.com/office/drawing/2014/main" id="{C2EC1453-E965-B34C-AAB9-D7500788EDAE}"/>
              </a:ext>
            </a:extLst>
          </p:cNvPr>
          <p:cNvSpPr>
            <a:spLocks noGrp="1"/>
          </p:cNvSpPr>
          <p:nvPr>
            <p:ph idx="1"/>
          </p:nvPr>
        </p:nvSpPr>
        <p:spPr/>
        <p:txBody>
          <a:bodyPr>
            <a:normAutofit fontScale="92500" lnSpcReduction="20000"/>
          </a:bodyPr>
          <a:lstStyle/>
          <a:p>
            <a:r>
              <a:rPr lang="en-US" sz="2600" b="1" dirty="0"/>
              <a:t>Question 4:</a:t>
            </a:r>
            <a:r>
              <a:rPr lang="en-US" sz="2600" dirty="0"/>
              <a:t> </a:t>
            </a:r>
            <a:r>
              <a:rPr lang="en-GB" sz="2600" dirty="0"/>
              <a:t>Why is Information Design important? Explore how Information Design helps to shape the world around us as well as our understanding of it. (Delivered by Gavin Kirby)</a:t>
            </a:r>
          </a:p>
          <a:p>
            <a:endParaRPr lang="en-GB" sz="2600" dirty="0"/>
          </a:p>
          <a:p>
            <a:r>
              <a:rPr lang="en-GB" sz="2600" b="1" dirty="0"/>
              <a:t>Question 5:</a:t>
            </a:r>
            <a:r>
              <a:rPr lang="en-GB" sz="2600" dirty="0"/>
              <a:t> </a:t>
            </a:r>
            <a:r>
              <a:rPr lang="en-US" sz="2600" dirty="0"/>
              <a:t>From the</a:t>
            </a:r>
            <a:r>
              <a:rPr lang="en-US" sz="2600" b="1" dirty="0"/>
              <a:t> </a:t>
            </a:r>
            <a:r>
              <a:rPr lang="en-GB" sz="2600" b="1" dirty="0"/>
              <a:t>FUTURE WORLD </a:t>
            </a:r>
            <a:r>
              <a:rPr lang="en-US" sz="2600" dirty="0"/>
              <a:t>research strand lectures,</a:t>
            </a:r>
            <a:r>
              <a:rPr lang="en-US" sz="2600" b="1" dirty="0"/>
              <a:t> </a:t>
            </a:r>
            <a:r>
              <a:rPr lang="en-GB" sz="2600" dirty="0"/>
              <a:t>choose a theme, movement, or selection of artists or designers that relate to your practice or interests, and construct a 2,500-word essay. Critically assess primary themes, key writers, and relevant practitioners.  (A general question that covers all lectures)</a:t>
            </a:r>
          </a:p>
          <a:p>
            <a:endParaRPr lang="en-GB" sz="2600" dirty="0"/>
          </a:p>
          <a:p>
            <a:r>
              <a:rPr lang="en-GB" sz="2600" b="1" dirty="0"/>
              <a:t>Question 6:</a:t>
            </a:r>
            <a:r>
              <a:rPr lang="en-GB" sz="2600" dirty="0"/>
              <a:t> With an emphasis on Welsh language, Culture or Identity chose a theme or focus on creative practitioners relevant to your field of study and critically analyse your choices. This essay can be presented in Welsh or in English in discussion with your tutor. (Delivered by Gwen Beynon)</a:t>
            </a:r>
          </a:p>
          <a:p>
            <a:pPr marL="0" indent="0">
              <a:buNone/>
            </a:pPr>
            <a:endParaRPr lang="en-GB" dirty="0"/>
          </a:p>
          <a:p>
            <a:endParaRPr lang="en-US" dirty="0"/>
          </a:p>
        </p:txBody>
      </p:sp>
    </p:spTree>
    <p:extLst>
      <p:ext uri="{BB962C8B-B14F-4D97-AF65-F5344CB8AC3E}">
        <p14:creationId xmlns:p14="http://schemas.microsoft.com/office/powerpoint/2010/main" val="986695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B8217-173B-3648-8EEF-7C3373CF90FA}"/>
              </a:ext>
            </a:extLst>
          </p:cNvPr>
          <p:cNvSpPr>
            <a:spLocks noGrp="1"/>
          </p:cNvSpPr>
          <p:nvPr>
            <p:ph type="title"/>
          </p:nvPr>
        </p:nvSpPr>
        <p:spPr/>
        <p:txBody>
          <a:bodyPr/>
          <a:lstStyle/>
          <a:p>
            <a:r>
              <a:rPr lang="en-US" dirty="0"/>
              <a:t>Deadline</a:t>
            </a:r>
          </a:p>
        </p:txBody>
      </p:sp>
      <p:sp>
        <p:nvSpPr>
          <p:cNvPr id="3" name="Content Placeholder 2">
            <a:extLst>
              <a:ext uri="{FF2B5EF4-FFF2-40B4-BE49-F238E27FC236}">
                <a16:creationId xmlns:a16="http://schemas.microsoft.com/office/drawing/2014/main" id="{A816D37B-E77B-A740-B19F-2F1A8310FA54}"/>
              </a:ext>
            </a:extLst>
          </p:cNvPr>
          <p:cNvSpPr>
            <a:spLocks noGrp="1"/>
          </p:cNvSpPr>
          <p:nvPr>
            <p:ph idx="1"/>
          </p:nvPr>
        </p:nvSpPr>
        <p:spPr/>
        <p:txBody>
          <a:bodyPr/>
          <a:lstStyle/>
          <a:p>
            <a:r>
              <a:rPr lang="en-GB" dirty="0"/>
              <a:t>Word Count 2,500</a:t>
            </a:r>
          </a:p>
          <a:p>
            <a:pPr marL="0" indent="0">
              <a:buNone/>
            </a:pPr>
            <a:endParaRPr lang="en-GB" dirty="0"/>
          </a:p>
          <a:p>
            <a:r>
              <a:rPr lang="en-GB" dirty="0"/>
              <a:t>Essay hand-in </a:t>
            </a:r>
            <a:br>
              <a:rPr lang="en-GB" dirty="0"/>
            </a:br>
            <a:r>
              <a:rPr lang="en-GB" dirty="0"/>
              <a:t>9</a:t>
            </a:r>
            <a:r>
              <a:rPr lang="en-GB" baseline="30000" dirty="0"/>
              <a:t>th</a:t>
            </a:r>
            <a:r>
              <a:rPr lang="en-GB" dirty="0"/>
              <a:t> December 2021 at 12noon, via </a:t>
            </a:r>
            <a:r>
              <a:rPr lang="en-GB" dirty="0" err="1"/>
              <a:t>Tunitin</a:t>
            </a:r>
            <a:r>
              <a:rPr lang="en-GB" dirty="0"/>
              <a:t>, on your module Moodle</a:t>
            </a:r>
          </a:p>
          <a:p>
            <a:pPr marL="0" indent="0">
              <a:buNone/>
            </a:pPr>
            <a:endParaRPr lang="en-GB" dirty="0"/>
          </a:p>
          <a:p>
            <a:endParaRPr lang="en-US" dirty="0"/>
          </a:p>
        </p:txBody>
      </p:sp>
    </p:spTree>
    <p:extLst>
      <p:ext uri="{BB962C8B-B14F-4D97-AF65-F5344CB8AC3E}">
        <p14:creationId xmlns:p14="http://schemas.microsoft.com/office/powerpoint/2010/main" val="232457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12910E-5D5E-4B4A-B9C8-BD3D79DCBF8B}"/>
              </a:ext>
            </a:extLst>
          </p:cNvPr>
          <p:cNvSpPr>
            <a:spLocks noGrp="1"/>
          </p:cNvSpPr>
          <p:nvPr>
            <p:ph type="title"/>
          </p:nvPr>
        </p:nvSpPr>
        <p:spPr/>
        <p:txBody>
          <a:bodyPr/>
          <a:lstStyle/>
          <a:p>
            <a:r>
              <a:rPr lang="en-US" dirty="0"/>
              <a:t>The Library</a:t>
            </a:r>
          </a:p>
        </p:txBody>
      </p:sp>
      <p:sp>
        <p:nvSpPr>
          <p:cNvPr id="3" name="Content Placeholder 2">
            <a:extLst>
              <a:ext uri="{FF2B5EF4-FFF2-40B4-BE49-F238E27FC236}">
                <a16:creationId xmlns:a16="http://schemas.microsoft.com/office/drawing/2014/main" id="{618BF2FD-8870-D447-A6C0-A8FA62AFB89E}"/>
              </a:ext>
            </a:extLst>
          </p:cNvPr>
          <p:cNvSpPr>
            <a:spLocks noGrp="1"/>
          </p:cNvSpPr>
          <p:nvPr>
            <p:ph idx="1"/>
          </p:nvPr>
        </p:nvSpPr>
        <p:spPr/>
        <p:txBody>
          <a:bodyPr/>
          <a:lstStyle/>
          <a:p>
            <a:r>
              <a:rPr lang="en-US" dirty="0"/>
              <a:t>Emily Hywel</a:t>
            </a:r>
          </a:p>
          <a:p>
            <a:r>
              <a:rPr lang="en-US" dirty="0">
                <a:solidFill>
                  <a:schemeClr val="tx1"/>
                </a:solidFill>
                <a:hlinkClick r:id="rId2"/>
              </a:rPr>
              <a:t>Emily.hywel@uwtsd.ac.uk</a:t>
            </a:r>
            <a:endParaRPr lang="en-US" dirty="0">
              <a:solidFill>
                <a:schemeClr val="tx1"/>
              </a:solidFill>
            </a:endParaRPr>
          </a:p>
          <a:p>
            <a:endParaRPr lang="en-US" dirty="0">
              <a:solidFill>
                <a:schemeClr val="tx1"/>
              </a:solidFill>
            </a:endParaRPr>
          </a:p>
          <a:p>
            <a:r>
              <a:rPr lang="en-US" dirty="0">
                <a:solidFill>
                  <a:schemeClr val="tx1"/>
                </a:solidFill>
              </a:rPr>
              <a:t>Please use the Harvard Referencing </a:t>
            </a:r>
          </a:p>
          <a:p>
            <a:r>
              <a:rPr lang="en-US" dirty="0">
                <a:solidFill>
                  <a:schemeClr val="tx1"/>
                </a:solidFill>
              </a:rPr>
              <a:t>Library link which is on </a:t>
            </a:r>
            <a:r>
              <a:rPr lang="en-US" dirty="0" err="1">
                <a:solidFill>
                  <a:schemeClr val="tx1"/>
                </a:solidFill>
              </a:rPr>
              <a:t>moodle</a:t>
            </a:r>
            <a:r>
              <a:rPr lang="en-US" dirty="0">
                <a:solidFill>
                  <a:schemeClr val="tx1"/>
                </a:solidFill>
              </a:rPr>
              <a:t>. </a:t>
            </a:r>
          </a:p>
          <a:p>
            <a:endParaRPr lang="en-US" dirty="0">
              <a:solidFill>
                <a:schemeClr val="tx1"/>
              </a:solidFill>
            </a:endParaRPr>
          </a:p>
          <a:p>
            <a:r>
              <a:rPr lang="en-GB" u="sng" dirty="0">
                <a:hlinkClick r:id="rId3"/>
              </a:rPr>
              <a:t>studyskillsdistance@uwtsd.ac.uk</a:t>
            </a:r>
            <a:endParaRPr lang="en-US" dirty="0">
              <a:solidFill>
                <a:schemeClr val="tx1"/>
              </a:solidFill>
            </a:endParaRPr>
          </a:p>
        </p:txBody>
      </p:sp>
    </p:spTree>
    <p:extLst>
      <p:ext uri="{BB962C8B-B14F-4D97-AF65-F5344CB8AC3E}">
        <p14:creationId xmlns:p14="http://schemas.microsoft.com/office/powerpoint/2010/main" val="1761909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B46B1-9440-4347-8A09-0195FD57CA56}"/>
              </a:ext>
            </a:extLst>
          </p:cNvPr>
          <p:cNvSpPr>
            <a:spLocks noGrp="1"/>
          </p:cNvSpPr>
          <p:nvPr>
            <p:ph type="title"/>
          </p:nvPr>
        </p:nvSpPr>
        <p:spPr/>
        <p:txBody>
          <a:bodyPr>
            <a:normAutofit/>
          </a:bodyPr>
          <a:lstStyle/>
          <a:p>
            <a:r>
              <a:rPr lang="en-US" dirty="0"/>
              <a:t>The lectures for GD &amp; CA</a:t>
            </a:r>
            <a:endParaRPr lang="en-US" sz="2400" dirty="0"/>
          </a:p>
        </p:txBody>
      </p:sp>
      <p:sp>
        <p:nvSpPr>
          <p:cNvPr id="3" name="Content Placeholder 2">
            <a:extLst>
              <a:ext uri="{FF2B5EF4-FFF2-40B4-BE49-F238E27FC236}">
                <a16:creationId xmlns:a16="http://schemas.microsoft.com/office/drawing/2014/main" id="{88510CC5-1EFC-B74C-B3E5-8E32F37F8662}"/>
              </a:ext>
            </a:extLst>
          </p:cNvPr>
          <p:cNvSpPr>
            <a:spLocks noGrp="1"/>
          </p:cNvSpPr>
          <p:nvPr>
            <p:ph idx="1"/>
          </p:nvPr>
        </p:nvSpPr>
        <p:spPr>
          <a:xfrm>
            <a:off x="1097280" y="2143125"/>
            <a:ext cx="4874895" cy="3725968"/>
          </a:xfrm>
        </p:spPr>
        <p:txBody>
          <a:bodyPr>
            <a:normAutofit/>
          </a:bodyPr>
          <a:lstStyle/>
          <a:p>
            <a:r>
              <a:rPr lang="en-US" sz="1800" b="1" dirty="0"/>
              <a:t>Week 1</a:t>
            </a:r>
            <a:r>
              <a:rPr lang="en-US" sz="1800" dirty="0"/>
              <a:t>. Donna Williams </a:t>
            </a:r>
            <a:r>
              <a:rPr lang="en-US" sz="1800" b="1" dirty="0"/>
              <a:t>30/09/21</a:t>
            </a:r>
            <a:br>
              <a:rPr lang="en-US" sz="1800" b="1" dirty="0"/>
            </a:br>
            <a:r>
              <a:rPr lang="en-US" sz="1800" dirty="0"/>
              <a:t>An introduction</a:t>
            </a:r>
            <a:br>
              <a:rPr lang="en-US" sz="1800" dirty="0"/>
            </a:br>
            <a:endParaRPr lang="en-US" sz="1800" dirty="0"/>
          </a:p>
          <a:p>
            <a:r>
              <a:rPr lang="en-US" sz="1800" b="1" dirty="0"/>
              <a:t>Week 2</a:t>
            </a:r>
            <a:r>
              <a:rPr lang="en-US" sz="1800" dirty="0"/>
              <a:t>. Phil Thomas </a:t>
            </a:r>
            <a:r>
              <a:rPr lang="en-US" sz="1800" b="1" dirty="0"/>
              <a:t>07/10/21 </a:t>
            </a:r>
            <a:br>
              <a:rPr lang="en-US" sz="1800" b="1" dirty="0"/>
            </a:br>
            <a:r>
              <a:rPr lang="en-GB" sz="1800" dirty="0"/>
              <a:t>The digital graphic design revolution of the mid 1980s. Past Present and Future </a:t>
            </a:r>
            <a:br>
              <a:rPr lang="en-GB" sz="1800" dirty="0"/>
            </a:br>
            <a:endParaRPr lang="en-GB" sz="1800" dirty="0"/>
          </a:p>
          <a:p>
            <a:r>
              <a:rPr lang="en-GB" sz="1800" b="1" dirty="0"/>
              <a:t>Week 3</a:t>
            </a:r>
            <a:r>
              <a:rPr lang="en-GB" sz="1800" dirty="0"/>
              <a:t>. Donna Williams </a:t>
            </a:r>
            <a:r>
              <a:rPr lang="en-US" sz="1800" b="1" dirty="0"/>
              <a:t>14/10/21 </a:t>
            </a:r>
            <a:br>
              <a:rPr lang="en-US" sz="1800" b="1" dirty="0"/>
            </a:br>
            <a:r>
              <a:rPr lang="en-GB" sz="1800" dirty="0"/>
              <a:t>The association of wellbeing and personal growth within Visual Communication</a:t>
            </a:r>
            <a:br>
              <a:rPr lang="en-GB" sz="1800" dirty="0"/>
            </a:br>
            <a:endParaRPr lang="en-GB" sz="1800" dirty="0"/>
          </a:p>
          <a:p>
            <a:r>
              <a:rPr lang="en-GB" sz="1800" b="1" dirty="0"/>
              <a:t>Week 4. </a:t>
            </a:r>
            <a:r>
              <a:rPr lang="en-GB" sz="1800" dirty="0"/>
              <a:t>Gavin Kirby </a:t>
            </a:r>
            <a:r>
              <a:rPr lang="en-US" sz="1800" b="1" dirty="0"/>
              <a:t>21/10/21 </a:t>
            </a:r>
            <a:br>
              <a:rPr lang="en-US" sz="1800" b="1" dirty="0"/>
            </a:br>
            <a:r>
              <a:rPr lang="en-GB" sz="1800" dirty="0"/>
              <a:t>The importance of Information Design</a:t>
            </a:r>
          </a:p>
          <a:p>
            <a:endParaRPr lang="en-US" b="1" dirty="0"/>
          </a:p>
        </p:txBody>
      </p:sp>
      <p:sp>
        <p:nvSpPr>
          <p:cNvPr id="4" name="TextBox 3">
            <a:extLst>
              <a:ext uri="{FF2B5EF4-FFF2-40B4-BE49-F238E27FC236}">
                <a16:creationId xmlns:a16="http://schemas.microsoft.com/office/drawing/2014/main" id="{D3382301-86C4-5344-95C1-08F9B0DDF4A4}"/>
              </a:ext>
            </a:extLst>
          </p:cNvPr>
          <p:cNvSpPr txBox="1"/>
          <p:nvPr/>
        </p:nvSpPr>
        <p:spPr>
          <a:xfrm>
            <a:off x="6486525" y="2143125"/>
            <a:ext cx="5072064" cy="3970318"/>
          </a:xfrm>
          <a:prstGeom prst="rect">
            <a:avLst/>
          </a:prstGeom>
          <a:noFill/>
        </p:spPr>
        <p:txBody>
          <a:bodyPr wrap="square" rtlCol="0">
            <a:spAutoFit/>
          </a:bodyPr>
          <a:lstStyle/>
          <a:p>
            <a:r>
              <a:rPr lang="en-US" b="1" dirty="0"/>
              <a:t>Week 5</a:t>
            </a:r>
            <a:r>
              <a:rPr lang="en-US" dirty="0"/>
              <a:t>. Martin Bush </a:t>
            </a:r>
            <a:r>
              <a:rPr lang="en-US" b="1" dirty="0"/>
              <a:t>28/10/21</a:t>
            </a:r>
            <a:br>
              <a:rPr lang="en-US" b="1" dirty="0"/>
            </a:br>
            <a:r>
              <a:rPr lang="en-US" dirty="0"/>
              <a:t>Embracing </a:t>
            </a:r>
            <a:r>
              <a:rPr lang="en-GB" dirty="0"/>
              <a:t>diversity, gender and race equality</a:t>
            </a:r>
            <a:r>
              <a:rPr lang="en-GB" dirty="0">
                <a:effectLst/>
              </a:rPr>
              <a:t> </a:t>
            </a:r>
            <a:br>
              <a:rPr lang="en-GB" dirty="0">
                <a:effectLst/>
              </a:rPr>
            </a:br>
            <a:r>
              <a:rPr lang="en-GB" dirty="0">
                <a:effectLst/>
              </a:rPr>
              <a:t>in Advertising.</a:t>
            </a:r>
          </a:p>
          <a:p>
            <a:endParaRPr lang="en-GB" dirty="0"/>
          </a:p>
          <a:p>
            <a:r>
              <a:rPr lang="en-GB" b="1" dirty="0"/>
              <a:t>Week 6</a:t>
            </a:r>
            <a:r>
              <a:rPr lang="en-GB" dirty="0"/>
              <a:t>. Harry Richmond </a:t>
            </a:r>
            <a:r>
              <a:rPr lang="en-US" b="1" dirty="0"/>
              <a:t>04/11/21</a:t>
            </a:r>
          </a:p>
          <a:p>
            <a:r>
              <a:rPr lang="en-US" dirty="0"/>
              <a:t>Designing a better future</a:t>
            </a:r>
          </a:p>
          <a:p>
            <a:endParaRPr lang="en-US" dirty="0"/>
          </a:p>
          <a:p>
            <a:r>
              <a:rPr lang="en-US" b="1" dirty="0"/>
              <a:t>Week 7</a:t>
            </a:r>
            <a:r>
              <a:rPr lang="en-US" dirty="0"/>
              <a:t>. Gwen Beynon </a:t>
            </a:r>
            <a:r>
              <a:rPr lang="en-US" b="1" dirty="0"/>
              <a:t>11/11/21</a:t>
            </a:r>
          </a:p>
          <a:p>
            <a:r>
              <a:rPr lang="en-GB" dirty="0"/>
              <a:t>Welsh language, Culture or Identity </a:t>
            </a:r>
            <a:br>
              <a:rPr lang="en-GB" dirty="0"/>
            </a:br>
            <a:r>
              <a:rPr lang="en-GB" dirty="0"/>
              <a:t>in Art and Design</a:t>
            </a:r>
          </a:p>
          <a:p>
            <a:endParaRPr lang="en-GB" dirty="0"/>
          </a:p>
          <a:p>
            <a:r>
              <a:rPr lang="en-GB" b="1" dirty="0"/>
              <a:t>Week 8</a:t>
            </a:r>
            <a:r>
              <a:rPr lang="en-GB" dirty="0"/>
              <a:t>. Caroline Jones </a:t>
            </a:r>
            <a:r>
              <a:rPr lang="en-US" b="1" dirty="0"/>
              <a:t>18/11/21</a:t>
            </a:r>
          </a:p>
          <a:p>
            <a:r>
              <a:rPr lang="en-GB" dirty="0"/>
              <a:t>The changing role of Brand Managers and the emergence and influence of Brand Ambassadors </a:t>
            </a:r>
            <a:endParaRPr lang="en-US" dirty="0"/>
          </a:p>
        </p:txBody>
      </p:sp>
    </p:spTree>
    <p:extLst>
      <p:ext uri="{BB962C8B-B14F-4D97-AF65-F5344CB8AC3E}">
        <p14:creationId xmlns:p14="http://schemas.microsoft.com/office/powerpoint/2010/main" val="2492396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F7314-1C05-0F41-9D02-B13B67DE8215}"/>
              </a:ext>
            </a:extLst>
          </p:cNvPr>
          <p:cNvSpPr>
            <a:spLocks noGrp="1"/>
          </p:cNvSpPr>
          <p:nvPr>
            <p:ph type="title"/>
          </p:nvPr>
        </p:nvSpPr>
        <p:spPr/>
        <p:txBody>
          <a:bodyPr/>
          <a:lstStyle/>
          <a:p>
            <a:r>
              <a:rPr lang="en-US" dirty="0"/>
              <a:t>One to One’s</a:t>
            </a:r>
          </a:p>
        </p:txBody>
      </p:sp>
      <p:sp>
        <p:nvSpPr>
          <p:cNvPr id="3" name="Content Placeholder 2">
            <a:extLst>
              <a:ext uri="{FF2B5EF4-FFF2-40B4-BE49-F238E27FC236}">
                <a16:creationId xmlns:a16="http://schemas.microsoft.com/office/drawing/2014/main" id="{CA9004BC-7278-4742-8367-6C08E6A26654}"/>
              </a:ext>
            </a:extLst>
          </p:cNvPr>
          <p:cNvSpPr>
            <a:spLocks noGrp="1"/>
          </p:cNvSpPr>
          <p:nvPr>
            <p:ph idx="1"/>
          </p:nvPr>
        </p:nvSpPr>
        <p:spPr/>
        <p:txBody>
          <a:bodyPr>
            <a:normAutofit/>
          </a:bodyPr>
          <a:lstStyle/>
          <a:p>
            <a:r>
              <a:rPr lang="en-GB" b="1" dirty="0"/>
              <a:t>PLAN</a:t>
            </a:r>
            <a:br>
              <a:rPr lang="en-GB" b="1" dirty="0"/>
            </a:br>
            <a:r>
              <a:rPr lang="en-GB" dirty="0"/>
              <a:t>25/11/21(one to one appointments) tutorials - Book-in on </a:t>
            </a:r>
            <a:r>
              <a:rPr lang="en-GB" dirty="0" err="1"/>
              <a:t>moodle</a:t>
            </a:r>
            <a:endParaRPr lang="en-GB" dirty="0"/>
          </a:p>
          <a:p>
            <a:r>
              <a:rPr lang="en-GB" dirty="0"/>
              <a:t>02/12/21 (one to one appointments) tutorials – Book-in on </a:t>
            </a:r>
            <a:r>
              <a:rPr lang="en-GB" dirty="0" err="1"/>
              <a:t>moodle</a:t>
            </a:r>
            <a:endParaRPr lang="en-GB" dirty="0"/>
          </a:p>
          <a:p>
            <a:endParaRPr lang="en-GB" dirty="0"/>
          </a:p>
          <a:p>
            <a:pPr marL="0" indent="0">
              <a:buNone/>
            </a:pPr>
            <a:r>
              <a:rPr lang="en-GB" dirty="0"/>
              <a:t>Deadline 12 noon </a:t>
            </a:r>
          </a:p>
          <a:p>
            <a:pPr marL="0" indent="0">
              <a:buNone/>
            </a:pPr>
            <a:r>
              <a:rPr lang="en-GB" b="1" dirty="0"/>
              <a:t>09/12/21</a:t>
            </a:r>
          </a:p>
          <a:p>
            <a:pPr marL="0" indent="0">
              <a:buNone/>
            </a:pPr>
            <a:endParaRPr lang="en-GB" dirty="0"/>
          </a:p>
          <a:p>
            <a:endParaRPr lang="en-US" dirty="0"/>
          </a:p>
        </p:txBody>
      </p:sp>
    </p:spTree>
    <p:extLst>
      <p:ext uri="{BB962C8B-B14F-4D97-AF65-F5344CB8AC3E}">
        <p14:creationId xmlns:p14="http://schemas.microsoft.com/office/powerpoint/2010/main" val="1068901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E4DD-89D1-1443-A79F-707D95E35EA6}"/>
              </a:ext>
            </a:extLst>
          </p:cNvPr>
          <p:cNvSpPr>
            <a:spLocks noGrp="1"/>
          </p:cNvSpPr>
          <p:nvPr>
            <p:ph type="title"/>
          </p:nvPr>
        </p:nvSpPr>
        <p:spPr/>
        <p:txBody>
          <a:bodyPr/>
          <a:lstStyle/>
          <a:p>
            <a:r>
              <a:rPr lang="en-US" dirty="0"/>
              <a:t>Essay Format</a:t>
            </a:r>
          </a:p>
        </p:txBody>
      </p:sp>
      <p:sp>
        <p:nvSpPr>
          <p:cNvPr id="7" name="Content Placeholder 6">
            <a:extLst>
              <a:ext uri="{FF2B5EF4-FFF2-40B4-BE49-F238E27FC236}">
                <a16:creationId xmlns:a16="http://schemas.microsoft.com/office/drawing/2014/main" id="{1A81510E-301A-0345-8171-A7D04ACBA7A5}"/>
              </a:ext>
            </a:extLst>
          </p:cNvPr>
          <p:cNvSpPr>
            <a:spLocks noGrp="1"/>
          </p:cNvSpPr>
          <p:nvPr>
            <p:ph idx="1"/>
          </p:nvPr>
        </p:nvSpPr>
        <p:spPr/>
        <p:txBody>
          <a:bodyPr/>
          <a:lstStyle/>
          <a:p>
            <a:r>
              <a:rPr lang="en-US" dirty="0"/>
              <a:t>An Introduction</a:t>
            </a:r>
          </a:p>
          <a:p>
            <a:endParaRPr lang="en-US" dirty="0"/>
          </a:p>
          <a:p>
            <a:r>
              <a:rPr lang="en-US" dirty="0"/>
              <a:t>The Body </a:t>
            </a:r>
          </a:p>
          <a:p>
            <a:endParaRPr lang="en-US" dirty="0"/>
          </a:p>
          <a:p>
            <a:r>
              <a:rPr lang="en-US" dirty="0"/>
              <a:t>The Conclusion</a:t>
            </a:r>
          </a:p>
        </p:txBody>
      </p:sp>
    </p:spTree>
    <p:extLst>
      <p:ext uri="{BB962C8B-B14F-4D97-AF65-F5344CB8AC3E}">
        <p14:creationId xmlns:p14="http://schemas.microsoft.com/office/powerpoint/2010/main" val="1637333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Title 1">
            <a:extLst>
              <a:ext uri="{FF2B5EF4-FFF2-40B4-BE49-F238E27FC236}">
                <a16:creationId xmlns:a16="http://schemas.microsoft.com/office/drawing/2014/main" id="{16594DAC-DA66-C840-A291-334D32019616}"/>
              </a:ext>
            </a:extLst>
          </p:cNvPr>
          <p:cNvSpPr>
            <a:spLocks noGrp="1" noChangeArrowheads="1"/>
          </p:cNvSpPr>
          <p:nvPr>
            <p:ph type="title"/>
          </p:nvPr>
        </p:nvSpPr>
        <p:spPr>
          <a:xfrm>
            <a:off x="942975" y="228600"/>
            <a:ext cx="9347200" cy="990600"/>
          </a:xfrm>
        </p:spPr>
        <p:txBody>
          <a:bodyPr/>
          <a:lstStyle/>
          <a:p>
            <a:r>
              <a:rPr lang="en-US" altLang="en-US" dirty="0"/>
              <a:t>Essay Format</a:t>
            </a:r>
          </a:p>
        </p:txBody>
      </p:sp>
      <p:sp>
        <p:nvSpPr>
          <p:cNvPr id="5" name="Isosceles Triangle 4">
            <a:extLst>
              <a:ext uri="{FF2B5EF4-FFF2-40B4-BE49-F238E27FC236}">
                <a16:creationId xmlns:a16="http://schemas.microsoft.com/office/drawing/2014/main" id="{7092C7D8-40C6-244A-A77F-CBCFFD8AD43E}"/>
              </a:ext>
            </a:extLst>
          </p:cNvPr>
          <p:cNvSpPr/>
          <p:nvPr/>
        </p:nvSpPr>
        <p:spPr>
          <a:xfrm>
            <a:off x="4953000" y="4876800"/>
            <a:ext cx="1219200" cy="1371600"/>
          </a:xfrm>
          <a:prstGeom prst="triangle">
            <a:avLst/>
          </a:prstGeom>
        </p:spPr>
        <p:style>
          <a:lnRef idx="0">
            <a:schemeClr val="accent1"/>
          </a:lnRef>
          <a:fillRef idx="3">
            <a:schemeClr val="accent1"/>
          </a:fillRef>
          <a:effectRef idx="3">
            <a:schemeClr val="accent1"/>
          </a:effectRef>
          <a:fontRef idx="minor">
            <a:schemeClr val="lt1"/>
          </a:fontRef>
        </p:style>
        <p:txBody>
          <a:bodyPr anchor="ctr"/>
          <a:lstStyle/>
          <a:p>
            <a:pPr algn="ctr">
              <a:defRPr/>
            </a:pPr>
            <a:endParaRPr lang="en-US"/>
          </a:p>
        </p:txBody>
      </p:sp>
      <p:sp>
        <p:nvSpPr>
          <p:cNvPr id="6" name="Isosceles Triangle 5">
            <a:extLst>
              <a:ext uri="{FF2B5EF4-FFF2-40B4-BE49-F238E27FC236}">
                <a16:creationId xmlns:a16="http://schemas.microsoft.com/office/drawing/2014/main" id="{ED87C684-FD83-B04F-88C1-A203B6110C5E}"/>
              </a:ext>
            </a:extLst>
          </p:cNvPr>
          <p:cNvSpPr/>
          <p:nvPr/>
        </p:nvSpPr>
        <p:spPr>
          <a:xfrm rot="10800000">
            <a:off x="4953000" y="1600200"/>
            <a:ext cx="1219200" cy="1219200"/>
          </a:xfrm>
          <a:prstGeom prst="triangle">
            <a:avLst/>
          </a:prstGeom>
        </p:spPr>
        <p:style>
          <a:lnRef idx="0">
            <a:schemeClr val="accent3"/>
          </a:lnRef>
          <a:fillRef idx="3">
            <a:schemeClr val="accent3"/>
          </a:fillRef>
          <a:effectRef idx="3">
            <a:schemeClr val="accent3"/>
          </a:effectRef>
          <a:fontRef idx="minor">
            <a:schemeClr val="lt1"/>
          </a:fontRef>
        </p:style>
        <p:txBody>
          <a:bodyPr anchor="ctr"/>
          <a:lstStyle/>
          <a:p>
            <a:pPr algn="ctr">
              <a:defRPr/>
            </a:pPr>
            <a:endParaRPr lang="en-US"/>
          </a:p>
        </p:txBody>
      </p:sp>
      <p:sp>
        <p:nvSpPr>
          <p:cNvPr id="7" name="Rectangle 6">
            <a:extLst>
              <a:ext uri="{FF2B5EF4-FFF2-40B4-BE49-F238E27FC236}">
                <a16:creationId xmlns:a16="http://schemas.microsoft.com/office/drawing/2014/main" id="{7BE6D53F-AF20-6944-8874-AD6EC33A911D}"/>
              </a:ext>
            </a:extLst>
          </p:cNvPr>
          <p:cNvSpPr/>
          <p:nvPr/>
        </p:nvSpPr>
        <p:spPr>
          <a:xfrm>
            <a:off x="4953000" y="3048000"/>
            <a:ext cx="1219200" cy="1752600"/>
          </a:xfrm>
          <a:prstGeom prst="rect">
            <a:avLst/>
          </a:prstGeom>
        </p:spPr>
        <p:style>
          <a:lnRef idx="0">
            <a:schemeClr val="accent2"/>
          </a:lnRef>
          <a:fillRef idx="3">
            <a:schemeClr val="accent2"/>
          </a:fillRef>
          <a:effectRef idx="3">
            <a:schemeClr val="accent2"/>
          </a:effectRef>
          <a:fontRef idx="minor">
            <a:schemeClr val="lt1"/>
          </a:fontRef>
        </p:style>
        <p:txBody>
          <a:bodyPr anchor="ctr"/>
          <a:lstStyle/>
          <a:p>
            <a:pPr algn="ctr">
              <a:defRPr/>
            </a:pPr>
            <a:endParaRPr lang="en-US"/>
          </a:p>
        </p:txBody>
      </p:sp>
      <p:sp>
        <p:nvSpPr>
          <p:cNvPr id="4102" name="TextBox 7">
            <a:extLst>
              <a:ext uri="{FF2B5EF4-FFF2-40B4-BE49-F238E27FC236}">
                <a16:creationId xmlns:a16="http://schemas.microsoft.com/office/drawing/2014/main" id="{55203B11-CB6F-CB41-8098-39AF1264068C}"/>
              </a:ext>
            </a:extLst>
          </p:cNvPr>
          <p:cNvSpPr txBox="1">
            <a:spLocks noChangeArrowheads="1"/>
          </p:cNvSpPr>
          <p:nvPr/>
        </p:nvSpPr>
        <p:spPr bwMode="auto">
          <a:xfrm>
            <a:off x="6324600" y="2362200"/>
            <a:ext cx="123348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Introduction</a:t>
            </a:r>
          </a:p>
        </p:txBody>
      </p:sp>
      <p:sp>
        <p:nvSpPr>
          <p:cNvPr id="4103" name="TextBox 8">
            <a:extLst>
              <a:ext uri="{FF2B5EF4-FFF2-40B4-BE49-F238E27FC236}">
                <a16:creationId xmlns:a16="http://schemas.microsoft.com/office/drawing/2014/main" id="{1642C118-1911-064A-B9F1-B8B1AFC200B2}"/>
              </a:ext>
            </a:extLst>
          </p:cNvPr>
          <p:cNvSpPr txBox="1">
            <a:spLocks noChangeArrowheads="1"/>
          </p:cNvSpPr>
          <p:nvPr/>
        </p:nvSpPr>
        <p:spPr bwMode="auto">
          <a:xfrm>
            <a:off x="6400801" y="3733800"/>
            <a:ext cx="6508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Body</a:t>
            </a:r>
          </a:p>
        </p:txBody>
      </p:sp>
      <p:sp>
        <p:nvSpPr>
          <p:cNvPr id="4104" name="TextBox 9">
            <a:extLst>
              <a:ext uri="{FF2B5EF4-FFF2-40B4-BE49-F238E27FC236}">
                <a16:creationId xmlns:a16="http://schemas.microsoft.com/office/drawing/2014/main" id="{9E78089F-6D4B-304F-A432-E2B16E13ACCC}"/>
              </a:ext>
            </a:extLst>
          </p:cNvPr>
          <p:cNvSpPr txBox="1">
            <a:spLocks noChangeArrowheads="1"/>
          </p:cNvSpPr>
          <p:nvPr/>
        </p:nvSpPr>
        <p:spPr bwMode="auto">
          <a:xfrm>
            <a:off x="3886200" y="5410200"/>
            <a:ext cx="1125538"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Conclusion</a:t>
            </a:r>
          </a:p>
        </p:txBody>
      </p:sp>
      <p:sp>
        <p:nvSpPr>
          <p:cNvPr id="11" name="Oval 10">
            <a:extLst>
              <a:ext uri="{FF2B5EF4-FFF2-40B4-BE49-F238E27FC236}">
                <a16:creationId xmlns:a16="http://schemas.microsoft.com/office/drawing/2014/main" id="{895C6E9C-F805-CF46-9288-290AE0E05AC3}"/>
              </a:ext>
            </a:extLst>
          </p:cNvPr>
          <p:cNvSpPr/>
          <p:nvPr/>
        </p:nvSpPr>
        <p:spPr>
          <a:xfrm>
            <a:off x="5486400" y="2819400"/>
            <a:ext cx="152400" cy="152400"/>
          </a:xfrm>
          <a:prstGeom prst="ellipse">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endParaRPr lang="en-US"/>
          </a:p>
        </p:txBody>
      </p:sp>
      <p:sp>
        <p:nvSpPr>
          <p:cNvPr id="4106" name="TextBox 11">
            <a:extLst>
              <a:ext uri="{FF2B5EF4-FFF2-40B4-BE49-F238E27FC236}">
                <a16:creationId xmlns:a16="http://schemas.microsoft.com/office/drawing/2014/main" id="{8058E648-2A6F-1145-A094-D788DA1DE54B}"/>
              </a:ext>
            </a:extLst>
          </p:cNvPr>
          <p:cNvSpPr txBox="1">
            <a:spLocks noChangeArrowheads="1"/>
          </p:cNvSpPr>
          <p:nvPr/>
        </p:nvSpPr>
        <p:spPr bwMode="auto">
          <a:xfrm>
            <a:off x="3657601" y="2667000"/>
            <a:ext cx="1685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a:latin typeface="Tw Cen MT" panose="020B0602020104020603" pitchFamily="34" charset="77"/>
              </a:rPr>
              <a:t>Thesis Statement</a:t>
            </a:r>
          </a:p>
        </p:txBody>
      </p:sp>
      <p:sp>
        <p:nvSpPr>
          <p:cNvPr id="3" name="Content Placeholder 2">
            <a:extLst>
              <a:ext uri="{FF2B5EF4-FFF2-40B4-BE49-F238E27FC236}">
                <a16:creationId xmlns:a16="http://schemas.microsoft.com/office/drawing/2014/main" id="{C7DD9882-8AD0-7441-AE5E-31343A22D1BE}"/>
              </a:ext>
            </a:extLst>
          </p:cNvPr>
          <p:cNvSpPr>
            <a:spLocks noGrp="1"/>
          </p:cNvSpPr>
          <p:nvPr>
            <p:ph idx="1"/>
          </p:nvPr>
        </p:nvSpPr>
        <p:spPr>
          <a:xfrm>
            <a:off x="838200" y="1077912"/>
            <a:ext cx="10515600" cy="5099051"/>
          </a:xfrm>
        </p:spPr>
        <p:txBody>
          <a:bodyPr/>
          <a:lstStyle/>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2EB6C-5C7D-5047-B484-56EE73603DF6}"/>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30C2A02A-CA8A-5946-9FC6-B8A1FFB7EDFD}"/>
              </a:ext>
            </a:extLst>
          </p:cNvPr>
          <p:cNvSpPr>
            <a:spLocks noGrp="1"/>
          </p:cNvSpPr>
          <p:nvPr>
            <p:ph idx="1"/>
          </p:nvPr>
        </p:nvSpPr>
        <p:spPr/>
        <p:txBody>
          <a:bodyPr>
            <a:normAutofit/>
          </a:bodyPr>
          <a:lstStyle/>
          <a:p>
            <a:pPr marL="0" indent="0" fontAlgn="auto">
              <a:spcAft>
                <a:spcPts val="0"/>
              </a:spcAft>
              <a:buNone/>
              <a:defRPr/>
            </a:pPr>
            <a:r>
              <a:rPr lang="en-US" dirty="0"/>
              <a:t>First part of an essay</a:t>
            </a:r>
          </a:p>
          <a:p>
            <a:pPr marL="0" indent="0" fontAlgn="auto">
              <a:spcAft>
                <a:spcPts val="0"/>
              </a:spcAft>
              <a:buNone/>
              <a:defRPr/>
            </a:pPr>
            <a:r>
              <a:rPr lang="en-US" dirty="0"/>
              <a:t>Try to capture the reader’s attention</a:t>
            </a:r>
          </a:p>
          <a:p>
            <a:pPr fontAlgn="auto">
              <a:spcAft>
                <a:spcPts val="0"/>
              </a:spcAft>
              <a:buFont typeface="Rage Italic" pitchFamily="66" charset="0"/>
              <a:buChar char="0"/>
              <a:defRPr/>
            </a:pPr>
            <a:endParaRPr lang="en-US" dirty="0"/>
          </a:p>
          <a:p>
            <a:pPr marL="0" indent="0" fontAlgn="auto">
              <a:spcAft>
                <a:spcPts val="0"/>
              </a:spcAft>
              <a:buFont typeface="Rage Italic" pitchFamily="66" charset="0"/>
              <a:buNone/>
              <a:defRPr/>
            </a:pPr>
            <a:r>
              <a:rPr lang="en-US" dirty="0"/>
              <a:t>Introduction Format</a:t>
            </a:r>
          </a:p>
          <a:p>
            <a:pPr marL="0" indent="0" fontAlgn="auto">
              <a:spcAft>
                <a:spcPts val="0"/>
              </a:spcAft>
              <a:buNone/>
              <a:defRPr/>
            </a:pPr>
            <a:r>
              <a:rPr lang="en-US" dirty="0">
                <a:solidFill>
                  <a:srgbClr val="FF0000"/>
                </a:solidFill>
              </a:rPr>
              <a:t>1. Attention getter </a:t>
            </a:r>
          </a:p>
          <a:p>
            <a:pPr marL="0" indent="0" fontAlgn="auto">
              <a:spcAft>
                <a:spcPts val="0"/>
              </a:spcAft>
              <a:buNone/>
              <a:defRPr/>
            </a:pPr>
            <a:r>
              <a:rPr lang="en-US" dirty="0">
                <a:solidFill>
                  <a:srgbClr val="00B050"/>
                </a:solidFill>
              </a:rPr>
              <a:t>2. State your problem</a:t>
            </a:r>
          </a:p>
          <a:p>
            <a:pPr marL="0" indent="0" fontAlgn="auto">
              <a:spcAft>
                <a:spcPts val="0"/>
              </a:spcAft>
              <a:buNone/>
              <a:defRPr/>
            </a:pPr>
            <a:r>
              <a:rPr lang="en-US" dirty="0">
                <a:solidFill>
                  <a:srgbClr val="0070C0"/>
                </a:solidFill>
              </a:rPr>
              <a:t>3. Bridge or transition sentences</a:t>
            </a:r>
          </a:p>
          <a:p>
            <a:pPr marL="0" indent="0" fontAlgn="auto">
              <a:spcAft>
                <a:spcPts val="0"/>
              </a:spcAft>
              <a:buNone/>
              <a:defRPr/>
            </a:pPr>
            <a:r>
              <a:rPr lang="en-US" dirty="0">
                <a:solidFill>
                  <a:srgbClr val="7030A0"/>
                </a:solidFill>
              </a:rPr>
              <a:t>4. Thesis statement (always at the end)</a:t>
            </a:r>
          </a:p>
          <a:p>
            <a:endParaRPr lang="en-US" dirty="0"/>
          </a:p>
        </p:txBody>
      </p:sp>
    </p:spTree>
    <p:extLst>
      <p:ext uri="{BB962C8B-B14F-4D97-AF65-F5344CB8AC3E}">
        <p14:creationId xmlns:p14="http://schemas.microsoft.com/office/powerpoint/2010/main" val="1104876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064C1-7FCA-3349-AB42-350325503128}"/>
              </a:ext>
            </a:extLst>
          </p:cNvPr>
          <p:cNvSpPr>
            <a:spLocks noGrp="1"/>
          </p:cNvSpPr>
          <p:nvPr>
            <p:ph type="title"/>
          </p:nvPr>
        </p:nvSpPr>
        <p:spPr/>
        <p:txBody>
          <a:bodyPr/>
          <a:lstStyle/>
          <a:p>
            <a:r>
              <a:rPr lang="en-US" altLang="en-US" sz="4800" dirty="0"/>
              <a:t>Ways to Start Your Introduction</a:t>
            </a:r>
            <a:endParaRPr lang="en-US" dirty="0"/>
          </a:p>
        </p:txBody>
      </p:sp>
      <p:sp>
        <p:nvSpPr>
          <p:cNvPr id="3" name="Content Placeholder 2">
            <a:extLst>
              <a:ext uri="{FF2B5EF4-FFF2-40B4-BE49-F238E27FC236}">
                <a16:creationId xmlns:a16="http://schemas.microsoft.com/office/drawing/2014/main" id="{DFF080FB-9E14-C441-835D-89DA12505A2F}"/>
              </a:ext>
            </a:extLst>
          </p:cNvPr>
          <p:cNvSpPr>
            <a:spLocks noGrp="1"/>
          </p:cNvSpPr>
          <p:nvPr>
            <p:ph idx="1"/>
          </p:nvPr>
        </p:nvSpPr>
        <p:spPr>
          <a:xfrm>
            <a:off x="1097280" y="2108201"/>
            <a:ext cx="3789045" cy="3760891"/>
          </a:xfrm>
        </p:spPr>
        <p:txBody>
          <a:bodyPr>
            <a:normAutofit lnSpcReduction="10000"/>
          </a:bodyPr>
          <a:lstStyle/>
          <a:p>
            <a:pPr marL="0" indent="0" fontAlgn="auto">
              <a:lnSpc>
                <a:spcPct val="80000"/>
              </a:lnSpc>
              <a:spcAft>
                <a:spcPts val="0"/>
              </a:spcAft>
              <a:buNone/>
              <a:defRPr/>
            </a:pPr>
            <a:r>
              <a:rPr lang="en-US" sz="1800" u="sng" dirty="0"/>
              <a:t>Strategy</a:t>
            </a:r>
          </a:p>
          <a:p>
            <a:pPr fontAlgn="auto">
              <a:lnSpc>
                <a:spcPct val="80000"/>
              </a:lnSpc>
              <a:spcAft>
                <a:spcPts val="0"/>
              </a:spcAft>
              <a:buFont typeface="Rage Italic" pitchFamily="66" charset="0"/>
              <a:buChar char="0"/>
              <a:defRPr/>
            </a:pPr>
            <a:endParaRPr lang="en-US" sz="1800" u="sng" dirty="0"/>
          </a:p>
          <a:p>
            <a:pPr marL="660654" lvl="1" indent="-285750">
              <a:lnSpc>
                <a:spcPct val="80000"/>
              </a:lnSpc>
              <a:spcAft>
                <a:spcPts val="0"/>
              </a:spcAft>
              <a:defRPr/>
            </a:pPr>
            <a:r>
              <a:rPr lang="en-US" sz="1700" dirty="0"/>
              <a:t>Provide some </a:t>
            </a:r>
            <a:r>
              <a:rPr lang="en-US" sz="1700" b="1" dirty="0"/>
              <a:t>interesting background</a:t>
            </a:r>
            <a:r>
              <a:rPr lang="en-US" sz="1700" dirty="0"/>
              <a:t> about the topic in the form of a general statement</a:t>
            </a:r>
          </a:p>
          <a:p>
            <a:pPr marL="557784" lvl="1" fontAlgn="auto">
              <a:lnSpc>
                <a:spcPct val="80000"/>
              </a:lnSpc>
              <a:spcAft>
                <a:spcPts val="0"/>
              </a:spcAft>
              <a:buFont typeface="Rage Italic" pitchFamily="66" charset="0"/>
              <a:buChar char="0"/>
              <a:defRPr/>
            </a:pPr>
            <a:endParaRPr lang="en-US" sz="1700" dirty="0"/>
          </a:p>
          <a:p>
            <a:pPr marL="660654" lvl="1" indent="-285750">
              <a:lnSpc>
                <a:spcPct val="80000"/>
              </a:lnSpc>
              <a:spcAft>
                <a:spcPts val="0"/>
              </a:spcAft>
              <a:defRPr/>
            </a:pPr>
            <a:r>
              <a:rPr lang="en-US" sz="1700" dirty="0"/>
              <a:t>Use a thought-provoking </a:t>
            </a:r>
            <a:r>
              <a:rPr lang="en-US" sz="1700" b="1" dirty="0"/>
              <a:t>quotation</a:t>
            </a:r>
            <a:br>
              <a:rPr lang="en-US" sz="1700" b="1" dirty="0"/>
            </a:br>
            <a:endParaRPr lang="en-US" sz="1700" b="1" dirty="0"/>
          </a:p>
          <a:p>
            <a:pPr marL="660654" lvl="1" indent="-285750">
              <a:lnSpc>
                <a:spcPct val="80000"/>
              </a:lnSpc>
              <a:spcAft>
                <a:spcPts val="0"/>
              </a:spcAft>
              <a:defRPr/>
            </a:pPr>
            <a:r>
              <a:rPr lang="en-US" sz="1700" dirty="0"/>
              <a:t>Ask a </a:t>
            </a:r>
            <a:r>
              <a:rPr lang="en-US" sz="1700" b="1" dirty="0"/>
              <a:t>question</a:t>
            </a:r>
            <a:r>
              <a:rPr lang="en-US" sz="1700" dirty="0"/>
              <a:t> about your topic</a:t>
            </a:r>
            <a:br>
              <a:rPr lang="en-US" sz="1700" dirty="0"/>
            </a:br>
            <a:endParaRPr lang="en-US" sz="1700" dirty="0"/>
          </a:p>
          <a:p>
            <a:pPr marL="660654" lvl="1" indent="-285750">
              <a:lnSpc>
                <a:spcPct val="80000"/>
              </a:lnSpc>
              <a:spcAft>
                <a:spcPts val="0"/>
              </a:spcAft>
              <a:defRPr/>
            </a:pPr>
            <a:r>
              <a:rPr lang="en-US" sz="1700" dirty="0"/>
              <a:t>State a </a:t>
            </a:r>
            <a:r>
              <a:rPr lang="en-US" sz="1700" b="1" dirty="0"/>
              <a:t>surprising fact</a:t>
            </a:r>
            <a:r>
              <a:rPr lang="en-US" sz="1700" dirty="0"/>
              <a:t> or a </a:t>
            </a:r>
            <a:r>
              <a:rPr lang="en-US" sz="1700" b="1" dirty="0"/>
              <a:t>puzzling statement</a:t>
            </a:r>
          </a:p>
          <a:p>
            <a:pPr marL="660654" lvl="1" indent="-285750">
              <a:lnSpc>
                <a:spcPct val="80000"/>
              </a:lnSpc>
              <a:spcAft>
                <a:spcPts val="0"/>
              </a:spcAft>
              <a:defRPr/>
            </a:pPr>
            <a:endParaRPr lang="en-US" sz="1700" b="1" dirty="0"/>
          </a:p>
          <a:p>
            <a:pPr marL="660654" lvl="1" indent="-285750">
              <a:lnSpc>
                <a:spcPct val="80000"/>
              </a:lnSpc>
              <a:spcAft>
                <a:spcPts val="0"/>
              </a:spcAft>
              <a:defRPr/>
            </a:pPr>
            <a:r>
              <a:rPr lang="en-US" sz="1700" dirty="0"/>
              <a:t>Start with a </a:t>
            </a:r>
            <a:r>
              <a:rPr lang="en-US" sz="1700" b="1" dirty="0"/>
              <a:t>short story</a:t>
            </a:r>
          </a:p>
        </p:txBody>
      </p:sp>
      <p:sp>
        <p:nvSpPr>
          <p:cNvPr id="4" name="TextBox 3">
            <a:extLst>
              <a:ext uri="{FF2B5EF4-FFF2-40B4-BE49-F238E27FC236}">
                <a16:creationId xmlns:a16="http://schemas.microsoft.com/office/drawing/2014/main" id="{48705770-E75A-B04F-9308-607D5631F019}"/>
              </a:ext>
            </a:extLst>
          </p:cNvPr>
          <p:cNvSpPr txBox="1"/>
          <p:nvPr/>
        </p:nvSpPr>
        <p:spPr>
          <a:xfrm>
            <a:off x="5900738" y="2108201"/>
            <a:ext cx="4543425" cy="3885744"/>
          </a:xfrm>
          <a:prstGeom prst="rect">
            <a:avLst/>
          </a:prstGeom>
          <a:noFill/>
        </p:spPr>
        <p:txBody>
          <a:bodyPr wrap="square" rtlCol="0">
            <a:spAutoFit/>
          </a:bodyPr>
          <a:lstStyle/>
          <a:p>
            <a:pPr fontAlgn="auto">
              <a:lnSpc>
                <a:spcPct val="80000"/>
              </a:lnSpc>
              <a:spcAft>
                <a:spcPts val="0"/>
              </a:spcAft>
              <a:defRPr/>
            </a:pPr>
            <a:r>
              <a:rPr lang="en-US" u="sng" dirty="0">
                <a:solidFill>
                  <a:schemeClr val="tx1">
                    <a:lumMod val="75000"/>
                    <a:lumOff val="25000"/>
                  </a:schemeClr>
                </a:solidFill>
              </a:rPr>
              <a:t>Examples</a:t>
            </a:r>
          </a:p>
          <a:p>
            <a:pPr fontAlgn="auto">
              <a:lnSpc>
                <a:spcPct val="80000"/>
              </a:lnSpc>
              <a:spcAft>
                <a:spcPts val="0"/>
              </a:spcAft>
              <a:buFont typeface="Rage Italic" pitchFamily="66" charset="0"/>
              <a:buChar char="0"/>
              <a:defRPr/>
            </a:pPr>
            <a:endParaRPr lang="en-US" u="sng" dirty="0">
              <a:solidFill>
                <a:schemeClr val="tx1">
                  <a:lumMod val="75000"/>
                  <a:lumOff val="25000"/>
                </a:schemeClr>
              </a:solidFill>
            </a:endParaRPr>
          </a:p>
          <a:p>
            <a:pPr marL="843534" lvl="1" indent="-285750" fontAlgn="auto">
              <a:lnSpc>
                <a:spcPct val="80000"/>
              </a:lnSpc>
              <a:spcAft>
                <a:spcPts val="0"/>
              </a:spcAft>
              <a:buFont typeface="Arial" panose="020B0604020202020204" pitchFamily="34" charset="0"/>
              <a:buChar char="•"/>
              <a:defRPr/>
            </a:pPr>
            <a:r>
              <a:rPr lang="en-US" sz="1700" dirty="0">
                <a:solidFill>
                  <a:schemeClr val="tx1">
                    <a:lumMod val="75000"/>
                    <a:lumOff val="25000"/>
                  </a:schemeClr>
                </a:solidFill>
              </a:rPr>
              <a:t>Today’s gnome owners become tomorrow’s leaders.</a:t>
            </a:r>
          </a:p>
          <a:p>
            <a:pPr marL="557784" lvl="1" fontAlgn="auto">
              <a:lnSpc>
                <a:spcPct val="80000"/>
              </a:lnSpc>
              <a:spcAft>
                <a:spcPts val="0"/>
              </a:spcAft>
              <a:defRPr/>
            </a:pPr>
            <a:endParaRPr lang="en-US" sz="1700" dirty="0">
              <a:solidFill>
                <a:schemeClr val="tx1">
                  <a:lumMod val="75000"/>
                  <a:lumOff val="25000"/>
                </a:schemeClr>
              </a:solidFill>
            </a:endParaRPr>
          </a:p>
          <a:p>
            <a:pPr marL="843534" lvl="1" indent="-285750" fontAlgn="auto">
              <a:lnSpc>
                <a:spcPct val="80000"/>
              </a:lnSpc>
              <a:spcAft>
                <a:spcPts val="0"/>
              </a:spcAft>
              <a:buFont typeface="Arial" panose="020B0604020202020204" pitchFamily="34" charset="0"/>
              <a:buChar char="•"/>
              <a:defRPr/>
            </a:pPr>
            <a:r>
              <a:rPr lang="en-US" sz="1700" dirty="0">
                <a:solidFill>
                  <a:schemeClr val="tx1">
                    <a:lumMod val="75000"/>
                    <a:lumOff val="25000"/>
                  </a:schemeClr>
                </a:solidFill>
              </a:rPr>
              <a:t>Gnomes are creatures to be loved, not feared!” </a:t>
            </a:r>
          </a:p>
          <a:p>
            <a:pPr marL="557784" lvl="1" fontAlgn="auto">
              <a:lnSpc>
                <a:spcPct val="80000"/>
              </a:lnSpc>
              <a:spcAft>
                <a:spcPts val="0"/>
              </a:spcAft>
              <a:buFont typeface="Wingdings" pitchFamily="2" charset="2"/>
              <a:buNone/>
              <a:defRPr/>
            </a:pPr>
            <a:r>
              <a:rPr lang="en-US" sz="1700" dirty="0">
                <a:solidFill>
                  <a:schemeClr val="tx1">
                    <a:lumMod val="75000"/>
                    <a:lumOff val="25000"/>
                  </a:schemeClr>
                </a:solidFill>
              </a:rPr>
              <a:t>     Dr. S. Rosner</a:t>
            </a:r>
          </a:p>
          <a:p>
            <a:pPr marL="557784" lvl="1" fontAlgn="auto">
              <a:lnSpc>
                <a:spcPct val="80000"/>
              </a:lnSpc>
              <a:spcAft>
                <a:spcPts val="0"/>
              </a:spcAft>
              <a:buFont typeface="Rage Italic" pitchFamily="66" charset="0"/>
              <a:buChar char="0"/>
              <a:defRPr/>
            </a:pPr>
            <a:endParaRPr lang="en-US" sz="1700" dirty="0">
              <a:solidFill>
                <a:schemeClr val="tx1">
                  <a:lumMod val="75000"/>
                  <a:lumOff val="25000"/>
                </a:schemeClr>
              </a:solidFill>
            </a:endParaRPr>
          </a:p>
          <a:p>
            <a:pPr marL="843534" lvl="1" indent="-285750" fontAlgn="auto">
              <a:lnSpc>
                <a:spcPct val="80000"/>
              </a:lnSpc>
              <a:spcAft>
                <a:spcPts val="0"/>
              </a:spcAft>
              <a:buFont typeface="Arial" panose="020B0604020202020204" pitchFamily="34" charset="0"/>
              <a:buChar char="•"/>
              <a:defRPr/>
            </a:pPr>
            <a:r>
              <a:rPr lang="en-US" sz="1700" dirty="0">
                <a:solidFill>
                  <a:schemeClr val="tx1">
                    <a:lumMod val="75000"/>
                    <a:lumOff val="25000"/>
                  </a:schemeClr>
                </a:solidFill>
              </a:rPr>
              <a:t>Why don’t many people like gnomes?</a:t>
            </a:r>
          </a:p>
          <a:p>
            <a:pPr marL="557784" lvl="1" fontAlgn="auto">
              <a:lnSpc>
                <a:spcPct val="80000"/>
              </a:lnSpc>
              <a:spcAft>
                <a:spcPts val="0"/>
              </a:spcAft>
              <a:buFont typeface="Rage Italic" pitchFamily="66" charset="0"/>
              <a:buChar char="0"/>
              <a:defRPr/>
            </a:pPr>
            <a:endParaRPr lang="en-US" sz="1700" dirty="0">
              <a:solidFill>
                <a:schemeClr val="tx1">
                  <a:lumMod val="75000"/>
                  <a:lumOff val="25000"/>
                </a:schemeClr>
              </a:solidFill>
            </a:endParaRPr>
          </a:p>
          <a:p>
            <a:pPr marL="843534" lvl="1" indent="-285750" fontAlgn="auto">
              <a:lnSpc>
                <a:spcPct val="80000"/>
              </a:lnSpc>
              <a:spcAft>
                <a:spcPts val="0"/>
              </a:spcAft>
              <a:buFont typeface="Arial" panose="020B0604020202020204" pitchFamily="34" charset="0"/>
              <a:buChar char="•"/>
              <a:defRPr/>
            </a:pPr>
            <a:r>
              <a:rPr lang="en-US" sz="1700" dirty="0">
                <a:solidFill>
                  <a:schemeClr val="tx1">
                    <a:lumMod val="75000"/>
                    <a:lumOff val="25000"/>
                  </a:schemeClr>
                </a:solidFill>
              </a:rPr>
              <a:t>In 1693, the first gnome was brought to America.</a:t>
            </a:r>
          </a:p>
          <a:p>
            <a:pPr marL="557784" lvl="1" fontAlgn="auto">
              <a:lnSpc>
                <a:spcPct val="80000"/>
              </a:lnSpc>
              <a:spcAft>
                <a:spcPts val="0"/>
              </a:spcAft>
              <a:buFont typeface="Rage Italic" pitchFamily="66" charset="0"/>
              <a:buChar char="0"/>
              <a:defRPr/>
            </a:pPr>
            <a:endParaRPr lang="en-US" sz="1700" dirty="0">
              <a:solidFill>
                <a:schemeClr val="tx1">
                  <a:lumMod val="75000"/>
                  <a:lumOff val="25000"/>
                </a:schemeClr>
              </a:solidFill>
            </a:endParaRPr>
          </a:p>
          <a:p>
            <a:pPr marL="843534" lvl="1" indent="-285750" fontAlgn="auto">
              <a:lnSpc>
                <a:spcPct val="80000"/>
              </a:lnSpc>
              <a:spcAft>
                <a:spcPts val="0"/>
              </a:spcAft>
              <a:buFont typeface="Arial" panose="020B0604020202020204" pitchFamily="34" charset="0"/>
              <a:buChar char="•"/>
              <a:defRPr/>
            </a:pPr>
            <a:r>
              <a:rPr lang="en-US" sz="1700" dirty="0">
                <a:solidFill>
                  <a:schemeClr val="tx1">
                    <a:lumMod val="75000"/>
                    <a:lumOff val="25000"/>
                  </a:schemeClr>
                </a:solidFill>
              </a:rPr>
              <a:t>Little Susie looked out her window, only to see her precious gnome, Willard, was being stolen….</a:t>
            </a:r>
          </a:p>
        </p:txBody>
      </p:sp>
    </p:spTree>
    <p:extLst>
      <p:ext uri="{BB962C8B-B14F-4D97-AF65-F5344CB8AC3E}">
        <p14:creationId xmlns:p14="http://schemas.microsoft.com/office/powerpoint/2010/main" val="22152868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D620A-8726-B14F-9419-BA0F6F11F187}"/>
              </a:ext>
            </a:extLst>
          </p:cNvPr>
          <p:cNvSpPr>
            <a:spLocks noGrp="1"/>
          </p:cNvSpPr>
          <p:nvPr>
            <p:ph type="title"/>
          </p:nvPr>
        </p:nvSpPr>
        <p:spPr/>
        <p:txBody>
          <a:bodyPr/>
          <a:lstStyle/>
          <a:p>
            <a:r>
              <a:rPr lang="en-US" altLang="en-US" sz="4800" dirty="0"/>
              <a:t>Ways to Start Your Introduction</a:t>
            </a:r>
            <a:endParaRPr lang="en-US" dirty="0"/>
          </a:p>
        </p:txBody>
      </p:sp>
      <p:sp>
        <p:nvSpPr>
          <p:cNvPr id="3" name="Content Placeholder 2">
            <a:extLst>
              <a:ext uri="{FF2B5EF4-FFF2-40B4-BE49-F238E27FC236}">
                <a16:creationId xmlns:a16="http://schemas.microsoft.com/office/drawing/2014/main" id="{28160F91-D0B5-4644-BA9B-D410F46697D9}"/>
              </a:ext>
            </a:extLst>
          </p:cNvPr>
          <p:cNvSpPr>
            <a:spLocks noGrp="1"/>
          </p:cNvSpPr>
          <p:nvPr>
            <p:ph idx="1"/>
          </p:nvPr>
        </p:nvSpPr>
        <p:spPr>
          <a:xfrm>
            <a:off x="1108710" y="2122488"/>
            <a:ext cx="4034790" cy="3760891"/>
          </a:xfrm>
        </p:spPr>
        <p:txBody>
          <a:bodyPr>
            <a:normAutofit lnSpcReduction="10000"/>
          </a:bodyPr>
          <a:lstStyle/>
          <a:p>
            <a:pPr marL="0" indent="0" fontAlgn="auto">
              <a:lnSpc>
                <a:spcPct val="80000"/>
              </a:lnSpc>
              <a:spcAft>
                <a:spcPts val="0"/>
              </a:spcAft>
              <a:buNone/>
              <a:defRPr/>
            </a:pPr>
            <a:r>
              <a:rPr lang="en-US" sz="2000" u="sng" dirty="0"/>
              <a:t>Strategy</a:t>
            </a:r>
          </a:p>
          <a:p>
            <a:pPr marL="0" indent="0" fontAlgn="auto">
              <a:lnSpc>
                <a:spcPct val="80000"/>
              </a:lnSpc>
              <a:spcAft>
                <a:spcPts val="0"/>
              </a:spcAft>
              <a:buNone/>
              <a:defRPr/>
            </a:pPr>
            <a:endParaRPr lang="en-US" u="sng" dirty="0"/>
          </a:p>
          <a:p>
            <a:pPr marL="717804" lvl="1" indent="-342900">
              <a:lnSpc>
                <a:spcPct val="80000"/>
              </a:lnSpc>
              <a:spcAft>
                <a:spcPts val="0"/>
              </a:spcAft>
              <a:defRPr/>
            </a:pPr>
            <a:r>
              <a:rPr lang="en-US" sz="2000" dirty="0"/>
              <a:t>State a </a:t>
            </a:r>
            <a:r>
              <a:rPr lang="en-US" sz="2000" b="1" dirty="0"/>
              <a:t>common misconception</a:t>
            </a:r>
          </a:p>
          <a:p>
            <a:pPr marL="557784" lvl="1" fontAlgn="auto">
              <a:lnSpc>
                <a:spcPct val="80000"/>
              </a:lnSpc>
              <a:spcAft>
                <a:spcPts val="0"/>
              </a:spcAft>
              <a:buFont typeface="Wingdings" pitchFamily="2" charset="2"/>
              <a:buNone/>
              <a:defRPr/>
            </a:pPr>
            <a:endParaRPr lang="en-US" sz="2000" dirty="0"/>
          </a:p>
          <a:p>
            <a:pPr marL="717804" lvl="1" indent="-342900">
              <a:lnSpc>
                <a:spcPct val="80000"/>
              </a:lnSpc>
              <a:spcAft>
                <a:spcPts val="0"/>
              </a:spcAft>
              <a:defRPr/>
            </a:pPr>
            <a:r>
              <a:rPr lang="en-US" sz="2000" dirty="0"/>
              <a:t>Describe a </a:t>
            </a:r>
            <a:r>
              <a:rPr lang="en-US" sz="2000" b="1" dirty="0"/>
              <a:t>problem</a:t>
            </a:r>
          </a:p>
          <a:p>
            <a:pPr marL="329184" lvl="1" indent="0" fontAlgn="auto">
              <a:lnSpc>
                <a:spcPct val="80000"/>
              </a:lnSpc>
              <a:spcAft>
                <a:spcPts val="0"/>
              </a:spcAft>
              <a:buNone/>
              <a:defRPr/>
            </a:pPr>
            <a:endParaRPr lang="en-US" sz="2000" dirty="0"/>
          </a:p>
          <a:p>
            <a:pPr marL="557784" lvl="1" fontAlgn="auto">
              <a:lnSpc>
                <a:spcPct val="80000"/>
              </a:lnSpc>
              <a:spcAft>
                <a:spcPts val="0"/>
              </a:spcAft>
              <a:buFont typeface="Rage Italic" pitchFamily="66" charset="0"/>
              <a:buChar char="0"/>
              <a:defRPr/>
            </a:pPr>
            <a:endParaRPr lang="en-US" sz="2000" dirty="0"/>
          </a:p>
          <a:p>
            <a:pPr marL="717804" lvl="1" indent="-342900">
              <a:lnSpc>
                <a:spcPct val="80000"/>
              </a:lnSpc>
              <a:spcAft>
                <a:spcPts val="0"/>
              </a:spcAft>
              <a:defRPr/>
            </a:pPr>
            <a:r>
              <a:rPr lang="en-US" sz="2000" dirty="0"/>
              <a:t>Give an </a:t>
            </a:r>
            <a:r>
              <a:rPr lang="en-US" sz="2000" b="1" dirty="0"/>
              <a:t>analogy</a:t>
            </a:r>
          </a:p>
          <a:p>
            <a:pPr marL="557784" lvl="1" fontAlgn="auto">
              <a:lnSpc>
                <a:spcPct val="80000"/>
              </a:lnSpc>
              <a:spcAft>
                <a:spcPts val="0"/>
              </a:spcAft>
              <a:buFont typeface="Wingdings" pitchFamily="2" charset="2"/>
              <a:buNone/>
              <a:defRPr/>
            </a:pPr>
            <a:endParaRPr lang="en-US" sz="2000" dirty="0"/>
          </a:p>
          <a:p>
            <a:pPr marL="557784" lvl="1" fontAlgn="auto">
              <a:lnSpc>
                <a:spcPct val="80000"/>
              </a:lnSpc>
              <a:spcAft>
                <a:spcPts val="0"/>
              </a:spcAft>
              <a:buFont typeface="Rage Italic" pitchFamily="66" charset="0"/>
              <a:buChar char="0"/>
              <a:defRPr/>
            </a:pPr>
            <a:endParaRPr lang="en-US" sz="2000" dirty="0"/>
          </a:p>
          <a:p>
            <a:pPr marL="717804" lvl="1" indent="-342900">
              <a:lnSpc>
                <a:spcPct val="80000"/>
              </a:lnSpc>
              <a:spcAft>
                <a:spcPts val="0"/>
              </a:spcAft>
              <a:defRPr/>
            </a:pPr>
            <a:r>
              <a:rPr lang="en-US" sz="2000" dirty="0"/>
              <a:t>Show how the topic is related to the </a:t>
            </a:r>
            <a:r>
              <a:rPr lang="en-US" sz="2000" b="1" dirty="0"/>
              <a:t>reader’s experience</a:t>
            </a:r>
          </a:p>
          <a:p>
            <a:endParaRPr lang="en-US" dirty="0"/>
          </a:p>
        </p:txBody>
      </p:sp>
      <p:sp>
        <p:nvSpPr>
          <p:cNvPr id="4" name="TextBox 3">
            <a:extLst>
              <a:ext uri="{FF2B5EF4-FFF2-40B4-BE49-F238E27FC236}">
                <a16:creationId xmlns:a16="http://schemas.microsoft.com/office/drawing/2014/main" id="{C6F72092-D177-854F-9B14-E2DA7AAC89D5}"/>
              </a:ext>
            </a:extLst>
          </p:cNvPr>
          <p:cNvSpPr txBox="1"/>
          <p:nvPr/>
        </p:nvSpPr>
        <p:spPr>
          <a:xfrm>
            <a:off x="5329239" y="2143125"/>
            <a:ext cx="4034790" cy="4062651"/>
          </a:xfrm>
          <a:prstGeom prst="rect">
            <a:avLst/>
          </a:prstGeom>
          <a:noFill/>
        </p:spPr>
        <p:txBody>
          <a:bodyPr wrap="square" rtlCol="0">
            <a:spAutoFit/>
          </a:bodyPr>
          <a:lstStyle/>
          <a:p>
            <a:pPr fontAlgn="auto">
              <a:lnSpc>
                <a:spcPct val="80000"/>
              </a:lnSpc>
              <a:spcAft>
                <a:spcPts val="0"/>
              </a:spcAft>
              <a:defRPr/>
            </a:pPr>
            <a:r>
              <a:rPr lang="en-US" sz="2000" u="sng" dirty="0">
                <a:solidFill>
                  <a:schemeClr val="tx1">
                    <a:lumMod val="75000"/>
                    <a:lumOff val="25000"/>
                  </a:schemeClr>
                </a:solidFill>
              </a:rPr>
              <a:t>Examples</a:t>
            </a:r>
          </a:p>
          <a:p>
            <a:pPr fontAlgn="auto">
              <a:lnSpc>
                <a:spcPct val="80000"/>
              </a:lnSpc>
              <a:spcAft>
                <a:spcPts val="0"/>
              </a:spcAft>
              <a:defRPr/>
            </a:pPr>
            <a:endParaRPr lang="en-US" sz="2000" u="sng" dirty="0">
              <a:solidFill>
                <a:schemeClr val="tx1">
                  <a:lumMod val="75000"/>
                  <a:lumOff val="25000"/>
                </a:schemeClr>
              </a:solidFill>
            </a:endParaRPr>
          </a:p>
          <a:p>
            <a:pPr marL="900684" lvl="1" indent="-342900" fontAlgn="auto">
              <a:lnSpc>
                <a:spcPct val="80000"/>
              </a:lnSpc>
              <a:spcAft>
                <a:spcPts val="0"/>
              </a:spcAft>
              <a:buFont typeface="Arial" panose="020B0604020202020204" pitchFamily="34" charset="0"/>
              <a:buChar char="•"/>
              <a:defRPr/>
            </a:pPr>
            <a:r>
              <a:rPr lang="en-US" sz="2000" dirty="0">
                <a:solidFill>
                  <a:schemeClr val="tx1">
                    <a:lumMod val="75000"/>
                    <a:lumOff val="25000"/>
                  </a:schemeClr>
                </a:solidFill>
              </a:rPr>
              <a:t>People don’t learn bad habits from gnomes. </a:t>
            </a:r>
          </a:p>
          <a:p>
            <a:pPr marL="557784" lvl="1" fontAlgn="auto">
              <a:lnSpc>
                <a:spcPct val="80000"/>
              </a:lnSpc>
              <a:spcAft>
                <a:spcPts val="0"/>
              </a:spcAft>
              <a:buFont typeface="Rage Italic" pitchFamily="66" charset="0"/>
              <a:buChar char="0"/>
              <a:defRPr/>
            </a:pPr>
            <a:endParaRPr lang="en-US" sz="2000" dirty="0">
              <a:solidFill>
                <a:schemeClr val="tx1">
                  <a:lumMod val="75000"/>
                  <a:lumOff val="25000"/>
                </a:schemeClr>
              </a:solidFill>
            </a:endParaRPr>
          </a:p>
          <a:p>
            <a:pPr marL="900684" lvl="1" indent="-342900" fontAlgn="auto">
              <a:lnSpc>
                <a:spcPct val="80000"/>
              </a:lnSpc>
              <a:spcAft>
                <a:spcPts val="0"/>
              </a:spcAft>
              <a:buFont typeface="Arial" panose="020B0604020202020204" pitchFamily="34" charset="0"/>
              <a:buChar char="•"/>
              <a:defRPr/>
            </a:pPr>
            <a:r>
              <a:rPr lang="en-US" sz="2000" dirty="0">
                <a:solidFill>
                  <a:schemeClr val="tx1">
                    <a:lumMod val="75000"/>
                    <a:lumOff val="25000"/>
                  </a:schemeClr>
                </a:solidFill>
              </a:rPr>
              <a:t>Everyone knows what a problem gnome-napping has become in our society. </a:t>
            </a:r>
          </a:p>
          <a:p>
            <a:pPr marL="557784" lvl="1" fontAlgn="auto">
              <a:lnSpc>
                <a:spcPct val="80000"/>
              </a:lnSpc>
              <a:spcAft>
                <a:spcPts val="0"/>
              </a:spcAft>
              <a:buFont typeface="Rage Italic" pitchFamily="66" charset="0"/>
              <a:buChar char="0"/>
              <a:defRPr/>
            </a:pPr>
            <a:endParaRPr lang="en-US" sz="2000" dirty="0">
              <a:solidFill>
                <a:schemeClr val="tx1">
                  <a:lumMod val="75000"/>
                  <a:lumOff val="25000"/>
                </a:schemeClr>
              </a:solidFill>
            </a:endParaRPr>
          </a:p>
          <a:p>
            <a:pPr marL="900684" lvl="1" indent="-342900" fontAlgn="auto">
              <a:lnSpc>
                <a:spcPct val="80000"/>
              </a:lnSpc>
              <a:spcAft>
                <a:spcPts val="0"/>
              </a:spcAft>
              <a:buFont typeface="Arial" panose="020B0604020202020204" pitchFamily="34" charset="0"/>
              <a:buChar char="•"/>
              <a:defRPr/>
            </a:pPr>
            <a:r>
              <a:rPr lang="en-US" sz="2000" dirty="0">
                <a:solidFill>
                  <a:schemeClr val="tx1">
                    <a:lumMod val="75000"/>
                    <a:lumOff val="25000"/>
                  </a:schemeClr>
                </a:solidFill>
              </a:rPr>
              <a:t>Gnomes are just like children.</a:t>
            </a:r>
          </a:p>
          <a:p>
            <a:pPr marL="557784" lvl="1" fontAlgn="auto">
              <a:lnSpc>
                <a:spcPct val="80000"/>
              </a:lnSpc>
              <a:spcAft>
                <a:spcPts val="0"/>
              </a:spcAft>
              <a:defRPr/>
            </a:pPr>
            <a:endParaRPr lang="en-US" sz="2000" dirty="0">
              <a:solidFill>
                <a:schemeClr val="tx1">
                  <a:lumMod val="75000"/>
                  <a:lumOff val="25000"/>
                </a:schemeClr>
              </a:solidFill>
            </a:endParaRPr>
          </a:p>
          <a:p>
            <a:pPr marL="900684" lvl="1" indent="-342900" fontAlgn="auto">
              <a:lnSpc>
                <a:spcPct val="80000"/>
              </a:lnSpc>
              <a:spcAft>
                <a:spcPts val="0"/>
              </a:spcAft>
              <a:buFont typeface="Arial" panose="020B0604020202020204" pitchFamily="34" charset="0"/>
              <a:buChar char="•"/>
              <a:defRPr/>
            </a:pPr>
            <a:r>
              <a:rPr lang="en-US" sz="2000" dirty="0">
                <a:solidFill>
                  <a:schemeClr val="tx1">
                    <a:lumMod val="75000"/>
                    <a:lumOff val="25000"/>
                  </a:schemeClr>
                </a:solidFill>
              </a:rPr>
              <a:t>Most people know how difficult it is to take care of garden gnomes. </a:t>
            </a:r>
          </a:p>
          <a:p>
            <a:endParaRPr lang="en-US" dirty="0"/>
          </a:p>
        </p:txBody>
      </p:sp>
    </p:spTree>
    <p:extLst>
      <p:ext uri="{BB962C8B-B14F-4D97-AF65-F5344CB8AC3E}">
        <p14:creationId xmlns:p14="http://schemas.microsoft.com/office/powerpoint/2010/main" val="41068591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C17ECE3-0B5E-CF4D-8381-60C3D702DE3E}"/>
              </a:ext>
            </a:extLst>
          </p:cNvPr>
          <p:cNvSpPr>
            <a:spLocks noGrp="1"/>
          </p:cNvSpPr>
          <p:nvPr>
            <p:ph type="title"/>
          </p:nvPr>
        </p:nvSpPr>
        <p:spPr/>
        <p:txBody>
          <a:bodyPr rtlCol="0">
            <a:normAutofit/>
          </a:bodyPr>
          <a:lstStyle/>
          <a:p>
            <a:pPr>
              <a:defRPr/>
            </a:pPr>
            <a:r>
              <a:rPr lang="en-US" dirty="0">
                <a:solidFill>
                  <a:schemeClr val="tx1">
                    <a:lumMod val="85000"/>
                    <a:lumOff val="15000"/>
                  </a:schemeClr>
                </a:solidFill>
              </a:rPr>
              <a:t>The Parts of a Thesis Statement</a:t>
            </a:r>
          </a:p>
        </p:txBody>
      </p:sp>
      <p:graphicFrame>
        <p:nvGraphicFramePr>
          <p:cNvPr id="4" name="Content Placeholder 3">
            <a:extLst>
              <a:ext uri="{FF2B5EF4-FFF2-40B4-BE49-F238E27FC236}">
                <a16:creationId xmlns:a16="http://schemas.microsoft.com/office/drawing/2014/main" id="{BCFB3961-D17C-FF43-9B30-D98843DF4A0B}"/>
              </a:ext>
            </a:extLst>
          </p:cNvPr>
          <p:cNvGraphicFramePr>
            <a:graphicFrameLocks noGrp="1"/>
          </p:cNvGraphicFramePr>
          <p:nvPr>
            <p:ph idx="1"/>
            <p:extLst>
              <p:ext uri="{D42A27DB-BD31-4B8C-83A1-F6EECF244321}">
                <p14:modId xmlns:p14="http://schemas.microsoft.com/office/powerpoint/2010/main" val="3142481951"/>
              </p:ext>
            </p:extLst>
          </p:nvPr>
        </p:nvGraphicFramePr>
        <p:xfrm>
          <a:off x="1981200" y="1935164"/>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FD67-061F-8B4B-906D-529601DE5B0E}"/>
              </a:ext>
            </a:extLst>
          </p:cNvPr>
          <p:cNvSpPr>
            <a:spLocks noGrp="1"/>
          </p:cNvSpPr>
          <p:nvPr>
            <p:ph type="title"/>
          </p:nvPr>
        </p:nvSpPr>
        <p:spPr/>
        <p:txBody>
          <a:bodyPr rtlCol="0">
            <a:normAutofit/>
          </a:bodyPr>
          <a:lstStyle/>
          <a:p>
            <a:pPr>
              <a:defRPr/>
            </a:pPr>
            <a:r>
              <a:rPr lang="en-US" dirty="0">
                <a:solidFill>
                  <a:schemeClr val="tx1">
                    <a:lumMod val="85000"/>
                    <a:lumOff val="15000"/>
                  </a:schemeClr>
                </a:solidFill>
              </a:rPr>
              <a:t>The Functions of a Thesis Statement</a:t>
            </a:r>
          </a:p>
        </p:txBody>
      </p:sp>
      <p:graphicFrame>
        <p:nvGraphicFramePr>
          <p:cNvPr id="5" name="Content Placeholder 4">
            <a:extLst>
              <a:ext uri="{FF2B5EF4-FFF2-40B4-BE49-F238E27FC236}">
                <a16:creationId xmlns:a16="http://schemas.microsoft.com/office/drawing/2014/main" id="{EAD7A9A9-95DC-0C4C-A4E0-E0241C0618AA}"/>
              </a:ext>
            </a:extLst>
          </p:cNvPr>
          <p:cNvGraphicFramePr>
            <a:graphicFrameLocks noGrp="1"/>
          </p:cNvGraphicFramePr>
          <p:nvPr>
            <p:ph idx="1"/>
            <p:extLst>
              <p:ext uri="{D42A27DB-BD31-4B8C-83A1-F6EECF244321}">
                <p14:modId xmlns:p14="http://schemas.microsoft.com/office/powerpoint/2010/main" val="2643129146"/>
              </p:ext>
            </p:extLst>
          </p:nvPr>
        </p:nvGraphicFramePr>
        <p:xfrm>
          <a:off x="1981200" y="1935164"/>
          <a:ext cx="8229600" cy="4389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947C4-AEC1-8E4F-AA85-DD7F814FC74E}"/>
              </a:ext>
            </a:extLst>
          </p:cNvPr>
          <p:cNvSpPr>
            <a:spLocks noGrp="1"/>
          </p:cNvSpPr>
          <p:nvPr>
            <p:ph type="title"/>
          </p:nvPr>
        </p:nvSpPr>
        <p:spPr/>
        <p:txBody>
          <a:bodyPr/>
          <a:lstStyle/>
          <a:p>
            <a:r>
              <a:rPr lang="en-US" dirty="0"/>
              <a:t>Example of an Introduction</a:t>
            </a:r>
          </a:p>
        </p:txBody>
      </p:sp>
      <p:sp>
        <p:nvSpPr>
          <p:cNvPr id="3" name="Content Placeholder 2">
            <a:extLst>
              <a:ext uri="{FF2B5EF4-FFF2-40B4-BE49-F238E27FC236}">
                <a16:creationId xmlns:a16="http://schemas.microsoft.com/office/drawing/2014/main" id="{2C0EAC24-0281-D840-833D-B57C6767784F}"/>
              </a:ext>
            </a:extLst>
          </p:cNvPr>
          <p:cNvSpPr>
            <a:spLocks noGrp="1"/>
          </p:cNvSpPr>
          <p:nvPr>
            <p:ph idx="1"/>
          </p:nvPr>
        </p:nvSpPr>
        <p:spPr/>
        <p:txBody>
          <a:bodyPr>
            <a:normAutofit fontScale="92500" lnSpcReduction="20000"/>
          </a:bodyPr>
          <a:lstStyle/>
          <a:p>
            <a:pPr>
              <a:spcAft>
                <a:spcPts val="0"/>
              </a:spcAft>
              <a:defRPr/>
            </a:pPr>
            <a:r>
              <a:rPr lang="en-US" sz="2800" dirty="0"/>
              <a:t>Example</a:t>
            </a:r>
          </a:p>
          <a:p>
            <a:pPr marL="557784" lvl="1" algn="ctr" fontAlgn="auto">
              <a:spcAft>
                <a:spcPts val="0"/>
              </a:spcAft>
              <a:buFont typeface="Wingdings" pitchFamily="2" charset="2"/>
              <a:buNone/>
              <a:defRPr/>
            </a:pPr>
            <a:r>
              <a:rPr lang="en-US" dirty="0"/>
              <a:t>Gnome-Phobia in America</a:t>
            </a:r>
          </a:p>
          <a:p>
            <a:pPr marL="557784" lvl="1" fontAlgn="auto">
              <a:spcAft>
                <a:spcPts val="0"/>
              </a:spcAft>
              <a:buFont typeface="Rage Italic" pitchFamily="66" charset="0"/>
              <a:buNone/>
              <a:defRPr/>
            </a:pPr>
            <a:r>
              <a:rPr lang="en-US" sz="2400" dirty="0"/>
              <a:t>	</a:t>
            </a:r>
            <a:r>
              <a:rPr lang="en-US" sz="1600" dirty="0"/>
              <a:t>1. </a:t>
            </a:r>
            <a:r>
              <a:rPr lang="en-US" sz="1600" dirty="0">
                <a:solidFill>
                  <a:srgbClr val="FF0000"/>
                </a:solidFill>
              </a:rPr>
              <a:t>In 2004, the Gnome Liberation Front (GLF) was created.  This group of people believes that gnomes should be free, not prisoners of their owner’s garden.  </a:t>
            </a:r>
            <a:r>
              <a:rPr lang="en-US" sz="1600" dirty="0"/>
              <a:t>2. </a:t>
            </a:r>
            <a:r>
              <a:rPr lang="en-US" sz="1600" dirty="0">
                <a:solidFill>
                  <a:srgbClr val="00B050"/>
                </a:solidFill>
              </a:rPr>
              <a:t>The GLF has now begun gnome-napping, the act of stealing gnomes and “freeing them” in the wilderness; however, the law is unwilling to do anything. </a:t>
            </a:r>
            <a:r>
              <a:rPr lang="en-US" sz="1600" dirty="0"/>
              <a:t>3. </a:t>
            </a:r>
            <a:r>
              <a:rPr lang="en-US" sz="1600" dirty="0">
                <a:solidFill>
                  <a:srgbClr val="0070C0"/>
                </a:solidFill>
              </a:rPr>
              <a:t>Many police state that the gnomes are not a serious enough offense to deal with and that they have larger crimes to deal with.  This is not acceptable.  The law should be taking the gnome-napping more seriously because people are committing a crime.  </a:t>
            </a:r>
            <a:r>
              <a:rPr lang="en-US" sz="1600" dirty="0"/>
              <a:t>4. </a:t>
            </a:r>
            <a:r>
              <a:rPr lang="en-US" sz="1600" dirty="0">
                <a:solidFill>
                  <a:srgbClr val="7030A0"/>
                </a:solidFill>
              </a:rPr>
              <a:t>Gnome-napping is stealing personal property, and is illegal, morally wrong, and disrespectful.</a:t>
            </a:r>
          </a:p>
          <a:p>
            <a:pPr marL="557784" lvl="1" fontAlgn="auto">
              <a:spcAft>
                <a:spcPts val="0"/>
              </a:spcAft>
              <a:buFont typeface="Rage Italic" pitchFamily="66" charset="0"/>
              <a:buNone/>
              <a:defRPr/>
            </a:pPr>
            <a:endParaRPr lang="en-US" sz="1600" dirty="0"/>
          </a:p>
          <a:p>
            <a:pPr>
              <a:spcAft>
                <a:spcPts val="0"/>
              </a:spcAft>
              <a:defRPr/>
            </a:pPr>
            <a:r>
              <a:rPr lang="en-US" dirty="0">
                <a:solidFill>
                  <a:srgbClr val="FF0000"/>
                </a:solidFill>
              </a:rPr>
              <a:t>1. Attention getter </a:t>
            </a:r>
          </a:p>
          <a:p>
            <a:pPr>
              <a:spcAft>
                <a:spcPts val="0"/>
              </a:spcAft>
              <a:defRPr/>
            </a:pPr>
            <a:r>
              <a:rPr lang="en-US" dirty="0">
                <a:solidFill>
                  <a:srgbClr val="00B050"/>
                </a:solidFill>
              </a:rPr>
              <a:t>2. State your problem.</a:t>
            </a:r>
          </a:p>
          <a:p>
            <a:pPr>
              <a:spcAft>
                <a:spcPts val="0"/>
              </a:spcAft>
              <a:defRPr/>
            </a:pPr>
            <a:r>
              <a:rPr lang="en-US" dirty="0">
                <a:solidFill>
                  <a:srgbClr val="0070C0"/>
                </a:solidFill>
              </a:rPr>
              <a:t>3. Bridge or transition sentences</a:t>
            </a:r>
          </a:p>
          <a:p>
            <a:pPr>
              <a:spcAft>
                <a:spcPts val="0"/>
              </a:spcAft>
              <a:defRPr/>
            </a:pPr>
            <a:r>
              <a:rPr lang="en-US" dirty="0">
                <a:solidFill>
                  <a:srgbClr val="7030A0"/>
                </a:solidFill>
              </a:rPr>
              <a:t>4. Thesis statement</a:t>
            </a:r>
          </a:p>
          <a:p>
            <a:pPr>
              <a:spcAft>
                <a:spcPts val="0"/>
              </a:spcAft>
              <a:defRPr/>
            </a:pPr>
            <a:r>
              <a:rPr lang="en-US" dirty="0"/>
              <a:t>**NOTE: This doesn’t mean your intro is 4 sentences long.  It just has 4 parts.</a:t>
            </a:r>
          </a:p>
          <a:p>
            <a:endParaRPr lang="en-US" dirty="0"/>
          </a:p>
        </p:txBody>
      </p:sp>
    </p:spTree>
    <p:extLst>
      <p:ext uri="{BB962C8B-B14F-4D97-AF65-F5344CB8AC3E}">
        <p14:creationId xmlns:p14="http://schemas.microsoft.com/office/powerpoint/2010/main" val="2883186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8B029-5538-9B4D-9BC5-149FD374B97A}"/>
              </a:ext>
            </a:extLst>
          </p:cNvPr>
          <p:cNvSpPr>
            <a:spLocks noGrp="1"/>
          </p:cNvSpPr>
          <p:nvPr>
            <p:ph type="title"/>
          </p:nvPr>
        </p:nvSpPr>
        <p:spPr/>
        <p:txBody>
          <a:bodyPr/>
          <a:lstStyle/>
          <a:p>
            <a:r>
              <a:rPr lang="en-US" dirty="0"/>
              <a:t>The Body</a:t>
            </a:r>
          </a:p>
        </p:txBody>
      </p:sp>
      <p:sp>
        <p:nvSpPr>
          <p:cNvPr id="3" name="Content Placeholder 2">
            <a:extLst>
              <a:ext uri="{FF2B5EF4-FFF2-40B4-BE49-F238E27FC236}">
                <a16:creationId xmlns:a16="http://schemas.microsoft.com/office/drawing/2014/main" id="{7A643419-F9D6-DD4B-9269-EA1301FE8DD0}"/>
              </a:ext>
            </a:extLst>
          </p:cNvPr>
          <p:cNvSpPr>
            <a:spLocks noGrp="1"/>
          </p:cNvSpPr>
          <p:nvPr>
            <p:ph idx="1"/>
          </p:nvPr>
        </p:nvSpPr>
        <p:spPr/>
        <p:txBody>
          <a:bodyPr/>
          <a:lstStyle/>
          <a:p>
            <a:r>
              <a:rPr lang="en-US" altLang="en-US" sz="2800" dirty="0"/>
              <a:t>The body is a set of paragraphs that develop the idea expressed in the thesis statement.</a:t>
            </a:r>
          </a:p>
          <a:p>
            <a:endParaRPr lang="en-US" altLang="en-US" sz="2800" dirty="0"/>
          </a:p>
          <a:p>
            <a:pPr lvl="2"/>
            <a:r>
              <a:rPr lang="en-US" altLang="en-US" dirty="0"/>
              <a:t>Make a list of main ideas that support the thesis statement. Each main idea becomes the main idea sentence for a body paragraph.</a:t>
            </a:r>
          </a:p>
          <a:p>
            <a:pPr lvl="2"/>
            <a:r>
              <a:rPr lang="en-US" altLang="en-US" dirty="0"/>
              <a:t>Arrange the main ideas in logical order (time, place, importance)</a:t>
            </a:r>
          </a:p>
          <a:p>
            <a:pPr lvl="2"/>
            <a:r>
              <a:rPr lang="en-US" altLang="en-US" dirty="0"/>
              <a:t>Plan out each body paragraph by listing major details that support each main idea</a:t>
            </a:r>
          </a:p>
          <a:p>
            <a:pPr lvl="2"/>
            <a:r>
              <a:rPr lang="en-US" altLang="en-US" dirty="0"/>
              <a:t>Order the details within each paragraph in a logical way. Each body paragraph may end with a concluding sentence.</a:t>
            </a:r>
          </a:p>
        </p:txBody>
      </p:sp>
    </p:spTree>
    <p:extLst>
      <p:ext uri="{BB962C8B-B14F-4D97-AF65-F5344CB8AC3E}">
        <p14:creationId xmlns:p14="http://schemas.microsoft.com/office/powerpoint/2010/main" val="2817849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DE178-C003-3745-9AE8-001E90FE5C9C}"/>
              </a:ext>
            </a:extLst>
          </p:cNvPr>
          <p:cNvSpPr>
            <a:spLocks noGrp="1"/>
          </p:cNvSpPr>
          <p:nvPr>
            <p:ph type="title"/>
          </p:nvPr>
        </p:nvSpPr>
        <p:spPr>
          <a:xfrm>
            <a:off x="1097280" y="786667"/>
            <a:ext cx="10058400" cy="827822"/>
          </a:xfrm>
        </p:spPr>
        <p:txBody>
          <a:bodyPr/>
          <a:lstStyle/>
          <a:p>
            <a:r>
              <a:rPr lang="en-US" dirty="0"/>
              <a:t>Examples of essay outline</a:t>
            </a:r>
          </a:p>
        </p:txBody>
      </p:sp>
      <p:sp>
        <p:nvSpPr>
          <p:cNvPr id="3" name="Content Placeholder 2">
            <a:extLst>
              <a:ext uri="{FF2B5EF4-FFF2-40B4-BE49-F238E27FC236}">
                <a16:creationId xmlns:a16="http://schemas.microsoft.com/office/drawing/2014/main" id="{DF498EC4-640D-3943-BFE4-A955333FA97C}"/>
              </a:ext>
            </a:extLst>
          </p:cNvPr>
          <p:cNvSpPr>
            <a:spLocks noGrp="1"/>
          </p:cNvSpPr>
          <p:nvPr>
            <p:ph idx="1"/>
          </p:nvPr>
        </p:nvSpPr>
        <p:spPr>
          <a:xfrm>
            <a:off x="1066800" y="1900237"/>
            <a:ext cx="10058400" cy="4671159"/>
          </a:xfrm>
        </p:spPr>
        <p:txBody>
          <a:bodyPr>
            <a:normAutofit fontScale="40000" lnSpcReduction="20000"/>
          </a:bodyPr>
          <a:lstStyle/>
          <a:p>
            <a:pPr fontAlgn="auto">
              <a:lnSpc>
                <a:spcPct val="80000"/>
              </a:lnSpc>
              <a:spcAft>
                <a:spcPts val="0"/>
              </a:spcAft>
              <a:buFont typeface="Wingdings" pitchFamily="2" charset="2"/>
              <a:buNone/>
              <a:defRPr/>
            </a:pPr>
            <a:r>
              <a:rPr lang="en-US" altLang="en-US" sz="4000" b="1" dirty="0"/>
              <a:t>Thesis Statement</a:t>
            </a:r>
          </a:p>
          <a:p>
            <a:pPr fontAlgn="auto">
              <a:lnSpc>
                <a:spcPct val="80000"/>
              </a:lnSpc>
              <a:spcAft>
                <a:spcPts val="0"/>
              </a:spcAft>
              <a:buFont typeface="Wingdings" pitchFamily="2" charset="2"/>
              <a:buNone/>
              <a:defRPr/>
            </a:pPr>
            <a:r>
              <a:rPr lang="en-US" altLang="en-US" sz="4000" dirty="0">
                <a:solidFill>
                  <a:srgbClr val="7030A0"/>
                </a:solidFill>
              </a:rPr>
              <a:t>Gnome-napping is stealing personal property, and is illegal, morally wrong, and disrespectful.</a:t>
            </a:r>
            <a:endParaRPr lang="en-US" altLang="en-US" sz="4000" b="1" dirty="0"/>
          </a:p>
          <a:p>
            <a:pPr fontAlgn="auto">
              <a:lnSpc>
                <a:spcPct val="80000"/>
              </a:lnSpc>
              <a:spcAft>
                <a:spcPts val="0"/>
              </a:spcAft>
              <a:buFont typeface="Wingdings" pitchFamily="2" charset="2"/>
              <a:buNone/>
              <a:defRPr/>
            </a:pPr>
            <a:r>
              <a:rPr lang="en-US" altLang="en-US" sz="4000" b="1" dirty="0"/>
              <a:t>Body Paragraph 1</a:t>
            </a:r>
          </a:p>
          <a:p>
            <a:pPr fontAlgn="auto">
              <a:lnSpc>
                <a:spcPct val="80000"/>
              </a:lnSpc>
              <a:spcAft>
                <a:spcPts val="0"/>
              </a:spcAft>
              <a:buFont typeface="Wingdings" pitchFamily="2" charset="2"/>
              <a:buNone/>
              <a:defRPr/>
            </a:pPr>
            <a:r>
              <a:rPr lang="en-US" altLang="en-US" sz="4000" dirty="0"/>
              <a:t>Topic Sentence:  Gnome-napping is stealing someone’s personal property, and stealing is illegal.</a:t>
            </a:r>
          </a:p>
          <a:p>
            <a:pPr fontAlgn="auto">
              <a:lnSpc>
                <a:spcPct val="80000"/>
              </a:lnSpc>
              <a:spcAft>
                <a:spcPts val="0"/>
              </a:spcAft>
              <a:buFont typeface="Wingdings" pitchFamily="2" charset="2"/>
              <a:buNone/>
              <a:defRPr/>
            </a:pPr>
            <a:r>
              <a:rPr lang="en-US" altLang="en-US" sz="4000" dirty="0"/>
              <a:t>Main Points:          1. </a:t>
            </a:r>
          </a:p>
          <a:p>
            <a:pPr fontAlgn="auto">
              <a:lnSpc>
                <a:spcPct val="80000"/>
              </a:lnSpc>
              <a:spcAft>
                <a:spcPts val="0"/>
              </a:spcAft>
              <a:buFont typeface="Wingdings" pitchFamily="2" charset="2"/>
              <a:buNone/>
              <a:defRPr/>
            </a:pPr>
            <a:r>
              <a:rPr lang="en-US" altLang="en-US" sz="4000" dirty="0"/>
              <a:t>                                 2. </a:t>
            </a:r>
          </a:p>
          <a:p>
            <a:pPr fontAlgn="auto">
              <a:lnSpc>
                <a:spcPct val="80000"/>
              </a:lnSpc>
              <a:spcAft>
                <a:spcPts val="0"/>
              </a:spcAft>
              <a:buFont typeface="Wingdings" pitchFamily="2" charset="2"/>
              <a:buNone/>
              <a:defRPr/>
            </a:pPr>
            <a:r>
              <a:rPr lang="en-US" altLang="en-US" sz="4000" dirty="0"/>
              <a:t>                                 3. </a:t>
            </a:r>
            <a:endParaRPr lang="en-US" altLang="en-US" sz="4000" b="1" dirty="0"/>
          </a:p>
          <a:p>
            <a:pPr fontAlgn="auto">
              <a:lnSpc>
                <a:spcPct val="80000"/>
              </a:lnSpc>
              <a:spcAft>
                <a:spcPts val="0"/>
              </a:spcAft>
              <a:buFont typeface="Wingdings" pitchFamily="2" charset="2"/>
              <a:buNone/>
              <a:defRPr/>
            </a:pPr>
            <a:r>
              <a:rPr lang="en-US" altLang="en-US" sz="4000" b="1" dirty="0"/>
              <a:t>Body Paragraph 2</a:t>
            </a:r>
          </a:p>
          <a:p>
            <a:pPr fontAlgn="auto">
              <a:lnSpc>
                <a:spcPct val="80000"/>
              </a:lnSpc>
              <a:spcAft>
                <a:spcPts val="0"/>
              </a:spcAft>
              <a:buFont typeface="Wingdings" pitchFamily="2" charset="2"/>
              <a:buNone/>
              <a:defRPr/>
            </a:pPr>
            <a:r>
              <a:rPr lang="en-US" altLang="en-US" sz="4000" dirty="0"/>
              <a:t>Topic Sentence:  It is morally wrong to take anyone’s property, whether it is a gnome or a car.</a:t>
            </a:r>
          </a:p>
          <a:p>
            <a:pPr fontAlgn="auto">
              <a:lnSpc>
                <a:spcPct val="80000"/>
              </a:lnSpc>
              <a:spcAft>
                <a:spcPts val="0"/>
              </a:spcAft>
              <a:buFont typeface="Wingdings" pitchFamily="2" charset="2"/>
              <a:buNone/>
              <a:defRPr/>
            </a:pPr>
            <a:r>
              <a:rPr lang="en-US" altLang="en-US" sz="4000" dirty="0"/>
              <a:t>Main Points:      1. </a:t>
            </a:r>
          </a:p>
          <a:p>
            <a:pPr fontAlgn="auto">
              <a:lnSpc>
                <a:spcPct val="80000"/>
              </a:lnSpc>
              <a:spcAft>
                <a:spcPts val="0"/>
              </a:spcAft>
              <a:buFont typeface="Wingdings" pitchFamily="2" charset="2"/>
              <a:buNone/>
              <a:defRPr/>
            </a:pPr>
            <a:r>
              <a:rPr lang="en-US" altLang="en-US" sz="4000" dirty="0"/>
              <a:t>	                         2. </a:t>
            </a:r>
          </a:p>
          <a:p>
            <a:pPr fontAlgn="auto">
              <a:lnSpc>
                <a:spcPct val="80000"/>
              </a:lnSpc>
              <a:spcAft>
                <a:spcPts val="0"/>
              </a:spcAft>
              <a:buFont typeface="Wingdings" pitchFamily="2" charset="2"/>
              <a:buNone/>
              <a:defRPr/>
            </a:pPr>
            <a:r>
              <a:rPr lang="en-US" altLang="en-US" sz="4000" dirty="0"/>
              <a:t>	                         3. </a:t>
            </a:r>
            <a:endParaRPr lang="en-US" altLang="en-US" sz="4000" b="1" dirty="0"/>
          </a:p>
          <a:p>
            <a:pPr fontAlgn="auto">
              <a:lnSpc>
                <a:spcPct val="80000"/>
              </a:lnSpc>
              <a:spcAft>
                <a:spcPts val="0"/>
              </a:spcAft>
              <a:buFont typeface="Wingdings" pitchFamily="2" charset="2"/>
              <a:buNone/>
              <a:defRPr/>
            </a:pPr>
            <a:r>
              <a:rPr lang="en-US" altLang="en-US" sz="4000" b="1" dirty="0"/>
              <a:t>Body Paragraph 3</a:t>
            </a:r>
          </a:p>
          <a:p>
            <a:pPr fontAlgn="auto">
              <a:lnSpc>
                <a:spcPct val="80000"/>
              </a:lnSpc>
              <a:spcAft>
                <a:spcPts val="0"/>
              </a:spcAft>
              <a:buFont typeface="Wingdings" pitchFamily="2" charset="2"/>
              <a:buNone/>
              <a:defRPr/>
            </a:pPr>
            <a:r>
              <a:rPr lang="en-US" altLang="en-US" sz="4000" b="1" dirty="0"/>
              <a:t>    </a:t>
            </a:r>
            <a:r>
              <a:rPr lang="en-US" altLang="en-US" sz="4000" dirty="0"/>
              <a:t>Topic Sentence:  The GLF is incredibly disrespectful because they take items that don’t belong them.</a:t>
            </a:r>
          </a:p>
          <a:p>
            <a:pPr fontAlgn="auto">
              <a:lnSpc>
                <a:spcPct val="80000"/>
              </a:lnSpc>
              <a:spcAft>
                <a:spcPts val="0"/>
              </a:spcAft>
              <a:buFont typeface="Wingdings" pitchFamily="2" charset="2"/>
              <a:buNone/>
              <a:defRPr/>
            </a:pPr>
            <a:r>
              <a:rPr lang="en-US" altLang="en-US" sz="4000" dirty="0"/>
              <a:t>Main Points:      1. </a:t>
            </a:r>
          </a:p>
          <a:p>
            <a:pPr fontAlgn="auto">
              <a:lnSpc>
                <a:spcPct val="80000"/>
              </a:lnSpc>
              <a:spcAft>
                <a:spcPts val="0"/>
              </a:spcAft>
              <a:buFont typeface="Wingdings" pitchFamily="2" charset="2"/>
              <a:buNone/>
              <a:defRPr/>
            </a:pPr>
            <a:r>
              <a:rPr lang="en-US" altLang="en-US" sz="4000" dirty="0"/>
              <a:t>		      2. </a:t>
            </a:r>
          </a:p>
          <a:p>
            <a:pPr fontAlgn="auto">
              <a:lnSpc>
                <a:spcPct val="80000"/>
              </a:lnSpc>
              <a:spcAft>
                <a:spcPts val="0"/>
              </a:spcAft>
              <a:buFont typeface="Wingdings" pitchFamily="2" charset="2"/>
              <a:buNone/>
              <a:defRPr/>
            </a:pPr>
            <a:r>
              <a:rPr lang="en-US" altLang="en-US" sz="4000" dirty="0"/>
              <a:t>                            3..</a:t>
            </a:r>
            <a:r>
              <a:rPr lang="en-US" altLang="en-US" sz="1200" dirty="0"/>
              <a:t>		</a:t>
            </a:r>
            <a:endParaRPr lang="en-US" dirty="0"/>
          </a:p>
        </p:txBody>
      </p:sp>
    </p:spTree>
    <p:extLst>
      <p:ext uri="{BB962C8B-B14F-4D97-AF65-F5344CB8AC3E}">
        <p14:creationId xmlns:p14="http://schemas.microsoft.com/office/powerpoint/2010/main" val="8636166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E4CEC-AF24-1F42-B1E1-CC848447B978}"/>
              </a:ext>
            </a:extLst>
          </p:cNvPr>
          <p:cNvSpPr>
            <a:spLocks noGrp="1"/>
          </p:cNvSpPr>
          <p:nvPr>
            <p:ph type="title"/>
          </p:nvPr>
        </p:nvSpPr>
        <p:spPr/>
        <p:txBody>
          <a:bodyPr/>
          <a:lstStyle/>
          <a:p>
            <a:r>
              <a:rPr lang="en-US" dirty="0"/>
              <a:t>The Writing Stage</a:t>
            </a:r>
          </a:p>
        </p:txBody>
      </p:sp>
      <p:sp>
        <p:nvSpPr>
          <p:cNvPr id="3" name="Content Placeholder 2">
            <a:extLst>
              <a:ext uri="{FF2B5EF4-FFF2-40B4-BE49-F238E27FC236}">
                <a16:creationId xmlns:a16="http://schemas.microsoft.com/office/drawing/2014/main" id="{6C8F046B-FB15-B445-8FBC-3B2E032B00EF}"/>
              </a:ext>
            </a:extLst>
          </p:cNvPr>
          <p:cNvSpPr>
            <a:spLocks noGrp="1"/>
          </p:cNvSpPr>
          <p:nvPr>
            <p:ph idx="1"/>
          </p:nvPr>
        </p:nvSpPr>
        <p:spPr/>
        <p:txBody>
          <a:bodyPr/>
          <a:lstStyle/>
          <a:p>
            <a:r>
              <a:rPr lang="en-US" altLang="en-US" dirty="0"/>
              <a:t>After planning and arranging your main ideas and major details, begin writing your body paragraphs.</a:t>
            </a:r>
          </a:p>
          <a:p>
            <a:r>
              <a:rPr lang="en-US" altLang="en-US" dirty="0"/>
              <a:t>The number of paragraphs depends on the topic’s complexity, inclusiveness, and your purpose for writing.</a:t>
            </a:r>
          </a:p>
          <a:p>
            <a:r>
              <a:rPr lang="en-US" altLang="en-US" dirty="0"/>
              <a:t>Usually a </a:t>
            </a:r>
            <a:r>
              <a:rPr lang="en-US" altLang="en-US" u="sng" dirty="0"/>
              <a:t>short</a:t>
            </a:r>
            <a:r>
              <a:rPr lang="en-US" altLang="en-US" dirty="0"/>
              <a:t> essay contains </a:t>
            </a:r>
            <a:r>
              <a:rPr lang="en-US" altLang="en-US" u="sng" dirty="0"/>
              <a:t>3 to 5</a:t>
            </a:r>
            <a:r>
              <a:rPr lang="en-US" altLang="en-US" dirty="0"/>
              <a:t> body  paragraphs, plus an introduction and conclusion</a:t>
            </a:r>
          </a:p>
          <a:p>
            <a:r>
              <a:rPr lang="en-US" altLang="en-US" dirty="0"/>
              <a:t>Remember to use signal words to make smooth transitions between sentences and paragraphs. </a:t>
            </a:r>
          </a:p>
          <a:p>
            <a:endParaRPr lang="en-US" dirty="0"/>
          </a:p>
        </p:txBody>
      </p:sp>
    </p:spTree>
    <p:extLst>
      <p:ext uri="{BB962C8B-B14F-4D97-AF65-F5344CB8AC3E}">
        <p14:creationId xmlns:p14="http://schemas.microsoft.com/office/powerpoint/2010/main" val="12720832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D967D-8B39-C441-8979-8DBC57C0AA17}"/>
              </a:ext>
            </a:extLst>
          </p:cNvPr>
          <p:cNvSpPr>
            <a:spLocks noGrp="1"/>
          </p:cNvSpPr>
          <p:nvPr>
            <p:ph type="title"/>
          </p:nvPr>
        </p:nvSpPr>
        <p:spPr/>
        <p:txBody>
          <a:bodyPr/>
          <a:lstStyle/>
          <a:p>
            <a:r>
              <a:rPr lang="en-US" dirty="0"/>
              <a:t>Signal/Transition words</a:t>
            </a:r>
          </a:p>
        </p:txBody>
      </p:sp>
      <p:sp>
        <p:nvSpPr>
          <p:cNvPr id="3" name="Content Placeholder 2">
            <a:extLst>
              <a:ext uri="{FF2B5EF4-FFF2-40B4-BE49-F238E27FC236}">
                <a16:creationId xmlns:a16="http://schemas.microsoft.com/office/drawing/2014/main" id="{1028CC36-217F-A84F-8B4A-C9A67BE6D4C8}"/>
              </a:ext>
            </a:extLst>
          </p:cNvPr>
          <p:cNvSpPr>
            <a:spLocks noGrp="1"/>
          </p:cNvSpPr>
          <p:nvPr>
            <p:ph idx="1"/>
          </p:nvPr>
        </p:nvSpPr>
        <p:spPr/>
        <p:txBody>
          <a:bodyPr>
            <a:normAutofit/>
          </a:bodyPr>
          <a:lstStyle/>
          <a:p>
            <a:pPr>
              <a:lnSpc>
                <a:spcPct val="80000"/>
              </a:lnSpc>
              <a:spcAft>
                <a:spcPts val="0"/>
              </a:spcAft>
              <a:defRPr/>
            </a:pPr>
            <a:r>
              <a:rPr lang="en-US" sz="2400" u="sng" dirty="0"/>
              <a:t>For examples</a:t>
            </a:r>
            <a:r>
              <a:rPr lang="en-US" sz="2400" dirty="0"/>
              <a:t>: For example, for instance, to illustrate</a:t>
            </a:r>
          </a:p>
          <a:p>
            <a:pPr>
              <a:lnSpc>
                <a:spcPct val="80000"/>
              </a:lnSpc>
              <a:spcAft>
                <a:spcPts val="0"/>
              </a:spcAft>
              <a:defRPr/>
            </a:pPr>
            <a:endParaRPr lang="en-US" sz="2400" u="sng" dirty="0"/>
          </a:p>
          <a:p>
            <a:pPr>
              <a:lnSpc>
                <a:spcPct val="80000"/>
              </a:lnSpc>
              <a:spcAft>
                <a:spcPts val="0"/>
              </a:spcAft>
              <a:defRPr/>
            </a:pPr>
            <a:r>
              <a:rPr lang="en-US" sz="2400" u="sng" dirty="0"/>
              <a:t>For organization or chronological order</a:t>
            </a:r>
            <a:r>
              <a:rPr lang="en-US" sz="2400" dirty="0"/>
              <a:t>: The six steps are…, next, finally first, secondly, third</a:t>
            </a:r>
          </a:p>
          <a:p>
            <a:pPr>
              <a:lnSpc>
                <a:spcPct val="80000"/>
              </a:lnSpc>
              <a:spcAft>
                <a:spcPts val="0"/>
              </a:spcAft>
              <a:defRPr/>
            </a:pPr>
            <a:endParaRPr lang="en-US" sz="2400" u="sng" dirty="0"/>
          </a:p>
          <a:p>
            <a:pPr>
              <a:lnSpc>
                <a:spcPct val="80000"/>
              </a:lnSpc>
              <a:spcAft>
                <a:spcPts val="0"/>
              </a:spcAft>
              <a:defRPr/>
            </a:pPr>
            <a:r>
              <a:rPr lang="en-US" sz="2400" u="sng" dirty="0"/>
              <a:t>For additional points</a:t>
            </a:r>
            <a:r>
              <a:rPr lang="en-US" sz="2400" dirty="0"/>
              <a:t>: Furthermore, in addition, also, moreover </a:t>
            </a:r>
          </a:p>
          <a:p>
            <a:pPr>
              <a:lnSpc>
                <a:spcPct val="80000"/>
              </a:lnSpc>
              <a:spcAft>
                <a:spcPts val="0"/>
              </a:spcAft>
              <a:defRPr/>
            </a:pPr>
            <a:endParaRPr lang="en-US" sz="2400" u="sng" dirty="0"/>
          </a:p>
          <a:p>
            <a:pPr>
              <a:lnSpc>
                <a:spcPct val="80000"/>
              </a:lnSpc>
              <a:spcAft>
                <a:spcPts val="0"/>
              </a:spcAft>
              <a:defRPr/>
            </a:pPr>
            <a:r>
              <a:rPr lang="en-US" sz="2400" u="sng" dirty="0"/>
              <a:t>For opposing ideas</a:t>
            </a:r>
            <a:r>
              <a:rPr lang="en-US" sz="2400" dirty="0"/>
              <a:t>: On the other hand, in contrast, although, however</a:t>
            </a:r>
          </a:p>
          <a:p>
            <a:pPr>
              <a:lnSpc>
                <a:spcPct val="80000"/>
              </a:lnSpc>
              <a:spcAft>
                <a:spcPts val="0"/>
              </a:spcAft>
              <a:defRPr/>
            </a:pPr>
            <a:endParaRPr lang="en-US" sz="2400" u="sng" dirty="0"/>
          </a:p>
          <a:p>
            <a:pPr>
              <a:lnSpc>
                <a:spcPct val="80000"/>
              </a:lnSpc>
              <a:spcAft>
                <a:spcPts val="0"/>
              </a:spcAft>
              <a:defRPr/>
            </a:pPr>
            <a:r>
              <a:rPr lang="en-US" sz="2400" u="sng" dirty="0"/>
              <a:t>For similar ideas</a:t>
            </a:r>
            <a:r>
              <a:rPr lang="en-US" sz="2400" dirty="0"/>
              <a:t>: Likewise, similarly, in comparison</a:t>
            </a:r>
          </a:p>
          <a:p>
            <a:endParaRPr lang="en-US" dirty="0"/>
          </a:p>
        </p:txBody>
      </p:sp>
    </p:spTree>
    <p:extLst>
      <p:ext uri="{BB962C8B-B14F-4D97-AF65-F5344CB8AC3E}">
        <p14:creationId xmlns:p14="http://schemas.microsoft.com/office/powerpoint/2010/main" val="669919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C3D21-25A7-B445-9269-FDB1A64AA2E1}"/>
              </a:ext>
            </a:extLst>
          </p:cNvPr>
          <p:cNvSpPr>
            <a:spLocks noGrp="1"/>
          </p:cNvSpPr>
          <p:nvPr>
            <p:ph type="title"/>
          </p:nvPr>
        </p:nvSpPr>
        <p:spPr/>
        <p:txBody>
          <a:bodyPr/>
          <a:lstStyle/>
          <a:p>
            <a:r>
              <a:rPr lang="en-US" dirty="0"/>
              <a:t>Signs / Transition words</a:t>
            </a:r>
          </a:p>
        </p:txBody>
      </p:sp>
      <p:sp>
        <p:nvSpPr>
          <p:cNvPr id="3" name="Content Placeholder 2">
            <a:extLst>
              <a:ext uri="{FF2B5EF4-FFF2-40B4-BE49-F238E27FC236}">
                <a16:creationId xmlns:a16="http://schemas.microsoft.com/office/drawing/2014/main" id="{2A572EDD-A57F-6E48-9822-5A90139656B2}"/>
              </a:ext>
            </a:extLst>
          </p:cNvPr>
          <p:cNvSpPr>
            <a:spLocks noGrp="1"/>
          </p:cNvSpPr>
          <p:nvPr>
            <p:ph idx="1"/>
          </p:nvPr>
        </p:nvSpPr>
        <p:spPr/>
        <p:txBody>
          <a:bodyPr/>
          <a:lstStyle/>
          <a:p>
            <a:pPr>
              <a:spcAft>
                <a:spcPts val="0"/>
              </a:spcAft>
              <a:defRPr/>
            </a:pPr>
            <a:r>
              <a:rPr lang="en-US" sz="2800" u="sng" dirty="0"/>
              <a:t>For exceptions</a:t>
            </a:r>
            <a:r>
              <a:rPr lang="en-US" sz="2800" dirty="0"/>
              <a:t>: However, nevertheless, but, yet, still </a:t>
            </a:r>
            <a:br>
              <a:rPr lang="en-US" sz="2800" dirty="0"/>
            </a:br>
            <a:endParaRPr lang="en-US" sz="2800" dirty="0"/>
          </a:p>
          <a:p>
            <a:pPr>
              <a:spcAft>
                <a:spcPts val="0"/>
              </a:spcAft>
              <a:defRPr/>
            </a:pPr>
            <a:r>
              <a:rPr lang="en-US" sz="2800" u="sng" dirty="0"/>
              <a:t>For emphasis</a:t>
            </a:r>
            <a:r>
              <a:rPr lang="en-US" sz="2800" dirty="0"/>
              <a:t>: Above all, finally, more importantly</a:t>
            </a:r>
            <a:br>
              <a:rPr lang="en-US" sz="2800" dirty="0"/>
            </a:br>
            <a:endParaRPr lang="en-US" sz="2800" dirty="0"/>
          </a:p>
          <a:p>
            <a:pPr>
              <a:spcAft>
                <a:spcPts val="0"/>
              </a:spcAft>
              <a:defRPr/>
            </a:pPr>
            <a:r>
              <a:rPr lang="en-US" sz="2800" u="sng" dirty="0"/>
              <a:t>For understanding</a:t>
            </a:r>
            <a:r>
              <a:rPr lang="en-US" sz="2800" dirty="0"/>
              <a:t>: In other words, in essence, briefly</a:t>
            </a:r>
            <a:br>
              <a:rPr lang="en-US" sz="2800" dirty="0"/>
            </a:br>
            <a:endParaRPr lang="en-US" sz="2800" dirty="0"/>
          </a:p>
          <a:p>
            <a:pPr>
              <a:spcAft>
                <a:spcPts val="0"/>
              </a:spcAft>
              <a:defRPr/>
            </a:pPr>
            <a:r>
              <a:rPr lang="en-US" sz="2800" u="sng" dirty="0"/>
              <a:t>For summarizing</a:t>
            </a:r>
            <a:r>
              <a:rPr lang="en-US" sz="2800" dirty="0"/>
              <a:t>: In conclusion, to sum up, for these reasons, in a nutshell</a:t>
            </a:r>
          </a:p>
          <a:p>
            <a:endParaRPr lang="en-US" dirty="0"/>
          </a:p>
        </p:txBody>
      </p:sp>
    </p:spTree>
    <p:extLst>
      <p:ext uri="{BB962C8B-B14F-4D97-AF65-F5344CB8AC3E}">
        <p14:creationId xmlns:p14="http://schemas.microsoft.com/office/powerpoint/2010/main" val="10810978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1BD05-08C1-0E4A-98AA-C9687A92A789}"/>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EE146A3F-4FFA-D64C-BE5E-8F5ED6132200}"/>
              </a:ext>
            </a:extLst>
          </p:cNvPr>
          <p:cNvSpPr>
            <a:spLocks noGrp="1"/>
          </p:cNvSpPr>
          <p:nvPr>
            <p:ph idx="1"/>
          </p:nvPr>
        </p:nvSpPr>
        <p:spPr/>
        <p:txBody>
          <a:bodyPr/>
          <a:lstStyle/>
          <a:p>
            <a:pPr>
              <a:spcAft>
                <a:spcPts val="0"/>
              </a:spcAft>
              <a:defRPr/>
            </a:pPr>
            <a:r>
              <a:rPr lang="en-US" dirty="0"/>
              <a:t>Leave the reader thinking about your topic.  Leave an impression on them!</a:t>
            </a:r>
          </a:p>
          <a:p>
            <a:pPr>
              <a:spcAft>
                <a:spcPts val="0"/>
              </a:spcAft>
              <a:defRPr/>
            </a:pPr>
            <a:r>
              <a:rPr lang="en-US" dirty="0"/>
              <a:t>No new information in conclusion</a:t>
            </a:r>
          </a:p>
          <a:p>
            <a:pPr>
              <a:spcAft>
                <a:spcPts val="0"/>
              </a:spcAft>
              <a:defRPr/>
            </a:pPr>
            <a:r>
              <a:rPr lang="en-US" dirty="0"/>
              <a:t>Be sure to recap your ideas</a:t>
            </a:r>
          </a:p>
          <a:p>
            <a:pPr>
              <a:spcAft>
                <a:spcPts val="0"/>
              </a:spcAft>
              <a:defRPr/>
            </a:pPr>
            <a:r>
              <a:rPr lang="en-US" dirty="0"/>
              <a:t>Should follow logically from the body of the essay</a:t>
            </a:r>
          </a:p>
          <a:p>
            <a:pPr>
              <a:spcAft>
                <a:spcPts val="0"/>
              </a:spcAft>
              <a:defRPr/>
            </a:pPr>
            <a:r>
              <a:rPr lang="en-US" dirty="0"/>
              <a:t>Restate your thesis statement in different words</a:t>
            </a:r>
          </a:p>
          <a:p>
            <a:pPr>
              <a:spcAft>
                <a:spcPts val="0"/>
              </a:spcAft>
              <a:defRPr/>
            </a:pPr>
            <a:r>
              <a:rPr lang="en-US" dirty="0"/>
              <a:t>You might want to have your reader do something after reading (“call to action” – Example: Go write your MP about this problem.)</a:t>
            </a:r>
          </a:p>
          <a:p>
            <a:endParaRPr lang="en-US" dirty="0"/>
          </a:p>
        </p:txBody>
      </p:sp>
    </p:spTree>
    <p:extLst>
      <p:ext uri="{BB962C8B-B14F-4D97-AF65-F5344CB8AC3E}">
        <p14:creationId xmlns:p14="http://schemas.microsoft.com/office/powerpoint/2010/main" val="24419185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C2B7EB8-3FB8-244D-8EA4-F105A7DEFBC0}"/>
              </a:ext>
            </a:extLst>
          </p:cNvPr>
          <p:cNvSpPr>
            <a:spLocks noGrp="1"/>
          </p:cNvSpPr>
          <p:nvPr>
            <p:ph type="title"/>
          </p:nvPr>
        </p:nvSpPr>
        <p:spPr>
          <a:xfrm>
            <a:off x="1146879" y="998002"/>
            <a:ext cx="3182940" cy="1471959"/>
          </a:xfrm>
        </p:spPr>
        <p:txBody>
          <a:bodyPr>
            <a:normAutofit/>
          </a:bodyPr>
          <a:lstStyle/>
          <a:p>
            <a:r>
              <a:rPr lang="en-US" sz="3600">
                <a:solidFill>
                  <a:srgbClr val="FFFFFF"/>
                </a:solidFill>
              </a:rPr>
              <a:t>Reading List</a:t>
            </a:r>
          </a:p>
        </p:txBody>
      </p:sp>
      <p:sp>
        <p:nvSpPr>
          <p:cNvPr id="3" name="Content Placeholder 2">
            <a:extLst>
              <a:ext uri="{FF2B5EF4-FFF2-40B4-BE49-F238E27FC236}">
                <a16:creationId xmlns:a16="http://schemas.microsoft.com/office/drawing/2014/main" id="{70AEE0C7-7FB2-174F-99CE-26F84BE370D6}"/>
              </a:ext>
            </a:extLst>
          </p:cNvPr>
          <p:cNvSpPr>
            <a:spLocks noGrp="1"/>
          </p:cNvSpPr>
          <p:nvPr>
            <p:ph idx="1"/>
          </p:nvPr>
        </p:nvSpPr>
        <p:spPr>
          <a:xfrm>
            <a:off x="1139635" y="2546161"/>
            <a:ext cx="3200451" cy="2985929"/>
          </a:xfrm>
        </p:spPr>
        <p:txBody>
          <a:bodyPr anchor="t">
            <a:normAutofit/>
          </a:bodyPr>
          <a:lstStyle/>
          <a:p>
            <a:r>
              <a:rPr lang="en-US" sz="2400" dirty="0">
                <a:solidFill>
                  <a:srgbClr val="FEFFFF"/>
                </a:solidFill>
              </a:rPr>
              <a:t>As we go through each speaker extra resources will be added.</a:t>
            </a:r>
          </a:p>
          <a:p>
            <a:r>
              <a:rPr lang="en-US" sz="2400" dirty="0">
                <a:solidFill>
                  <a:srgbClr val="FEFFFF"/>
                </a:solidFill>
              </a:rPr>
              <a:t>Here is the reading list so far for this module</a:t>
            </a:r>
          </a:p>
          <a:p>
            <a:endParaRPr lang="en-US" sz="2400" dirty="0">
              <a:solidFill>
                <a:srgbClr val="FEFFFF"/>
              </a:solidFill>
            </a:endParaRPr>
          </a:p>
        </p:txBody>
      </p:sp>
      <p:graphicFrame>
        <p:nvGraphicFramePr>
          <p:cNvPr id="4" name="Table 3">
            <a:extLst>
              <a:ext uri="{FF2B5EF4-FFF2-40B4-BE49-F238E27FC236}">
                <a16:creationId xmlns:a16="http://schemas.microsoft.com/office/drawing/2014/main" id="{BB7A9019-9F85-4647-A5EE-DA3CF05F8E77}"/>
              </a:ext>
            </a:extLst>
          </p:cNvPr>
          <p:cNvGraphicFramePr>
            <a:graphicFrameLocks noGrp="1"/>
          </p:cNvGraphicFramePr>
          <p:nvPr>
            <p:extLst>
              <p:ext uri="{D42A27DB-BD31-4B8C-83A1-F6EECF244321}">
                <p14:modId xmlns:p14="http://schemas.microsoft.com/office/powerpoint/2010/main" val="4064147220"/>
              </p:ext>
            </p:extLst>
          </p:nvPr>
        </p:nvGraphicFramePr>
        <p:xfrm>
          <a:off x="4998268" y="705413"/>
          <a:ext cx="6539076" cy="5127764"/>
        </p:xfrm>
        <a:graphic>
          <a:graphicData uri="http://schemas.openxmlformats.org/drawingml/2006/table">
            <a:tbl>
              <a:tblPr firstRow="1" firstCol="1" bandRow="1">
                <a:tableStyleId>{5C22544A-7EE6-4342-B048-85BDC9FD1C3A}</a:tableStyleId>
              </a:tblPr>
              <a:tblGrid>
                <a:gridCol w="1260500">
                  <a:extLst>
                    <a:ext uri="{9D8B030D-6E8A-4147-A177-3AD203B41FA5}">
                      <a16:colId xmlns:a16="http://schemas.microsoft.com/office/drawing/2014/main" val="3868620316"/>
                    </a:ext>
                  </a:extLst>
                </a:gridCol>
                <a:gridCol w="4258757">
                  <a:extLst>
                    <a:ext uri="{9D8B030D-6E8A-4147-A177-3AD203B41FA5}">
                      <a16:colId xmlns:a16="http://schemas.microsoft.com/office/drawing/2014/main" val="1409001820"/>
                    </a:ext>
                  </a:extLst>
                </a:gridCol>
                <a:gridCol w="1019819">
                  <a:extLst>
                    <a:ext uri="{9D8B030D-6E8A-4147-A177-3AD203B41FA5}">
                      <a16:colId xmlns:a16="http://schemas.microsoft.com/office/drawing/2014/main" val="2179906611"/>
                    </a:ext>
                  </a:extLst>
                </a:gridCol>
              </a:tblGrid>
              <a:tr h="255012">
                <a:tc>
                  <a:txBody>
                    <a:bodyPr/>
                    <a:lstStyle/>
                    <a:p>
                      <a:pPr>
                        <a:lnSpc>
                          <a:spcPct val="115000"/>
                        </a:lnSpc>
                        <a:spcAft>
                          <a:spcPts val="1000"/>
                        </a:spcAft>
                        <a:tabLst>
                          <a:tab pos="457200" algn="l"/>
                          <a:tab pos="914400" algn="l"/>
                        </a:tabLst>
                      </a:pPr>
                      <a:r>
                        <a:rPr lang="en-US" sz="1300">
                          <a:effectLst/>
                        </a:rPr>
                        <a:t>Module Code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gridSpan="2">
                  <a:txBody>
                    <a:bodyPr/>
                    <a:lstStyle/>
                    <a:p>
                      <a:pPr>
                        <a:lnSpc>
                          <a:spcPct val="115000"/>
                        </a:lnSpc>
                        <a:spcAft>
                          <a:spcPts val="1000"/>
                        </a:spcAft>
                        <a:tabLst>
                          <a:tab pos="457200" algn="l"/>
                          <a:tab pos="914400" algn="l"/>
                        </a:tabLst>
                      </a:pPr>
                      <a:r>
                        <a:rPr lang="en-US" sz="1300">
                          <a:effectLst/>
                        </a:rPr>
                        <a:t>ADAD5003</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hMerge="1">
                  <a:txBody>
                    <a:bodyPr/>
                    <a:lstStyle/>
                    <a:p>
                      <a:endParaRPr lang="en-US"/>
                    </a:p>
                  </a:txBody>
                  <a:tcPr/>
                </a:tc>
                <a:extLst>
                  <a:ext uri="{0D108BD9-81ED-4DB2-BD59-A6C34878D82A}">
                    <a16:rowId xmlns:a16="http://schemas.microsoft.com/office/drawing/2014/main" val="942940975"/>
                  </a:ext>
                </a:extLst>
              </a:tr>
              <a:tr h="255012">
                <a:tc>
                  <a:txBody>
                    <a:bodyPr/>
                    <a:lstStyle/>
                    <a:p>
                      <a:pPr>
                        <a:lnSpc>
                          <a:spcPct val="115000"/>
                        </a:lnSpc>
                        <a:spcAft>
                          <a:spcPts val="1000"/>
                        </a:spcAft>
                        <a:tabLst>
                          <a:tab pos="457200" algn="l"/>
                          <a:tab pos="914400" algn="l"/>
                        </a:tabLst>
                      </a:pPr>
                      <a:r>
                        <a:rPr lang="en-US" sz="1300">
                          <a:effectLst/>
                        </a:rPr>
                        <a:t>Module Title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gridSpan="2">
                  <a:txBody>
                    <a:bodyPr/>
                    <a:lstStyle/>
                    <a:p>
                      <a:pPr>
                        <a:lnSpc>
                          <a:spcPct val="115000"/>
                        </a:lnSpc>
                        <a:spcAft>
                          <a:spcPts val="1000"/>
                        </a:spcAft>
                        <a:tabLst>
                          <a:tab pos="457200" algn="l"/>
                          <a:tab pos="914400" algn="l"/>
                        </a:tabLst>
                      </a:pPr>
                      <a:r>
                        <a:rPr lang="en-US" sz="1300">
                          <a:effectLst/>
                        </a:rPr>
                        <a:t>Research in Context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hMerge="1">
                  <a:txBody>
                    <a:bodyPr/>
                    <a:lstStyle/>
                    <a:p>
                      <a:endParaRPr lang="en-US"/>
                    </a:p>
                  </a:txBody>
                  <a:tcPr/>
                </a:tc>
                <a:extLst>
                  <a:ext uri="{0D108BD9-81ED-4DB2-BD59-A6C34878D82A}">
                    <a16:rowId xmlns:a16="http://schemas.microsoft.com/office/drawing/2014/main" val="4000872802"/>
                  </a:ext>
                </a:extLst>
              </a:tr>
              <a:tr h="255012">
                <a:tc>
                  <a:txBody>
                    <a:bodyPr/>
                    <a:lstStyle/>
                    <a:p>
                      <a:pPr>
                        <a:lnSpc>
                          <a:spcPct val="115000"/>
                        </a:lnSpc>
                        <a:spcAft>
                          <a:spcPts val="1000"/>
                        </a:spcAft>
                        <a:tabLst>
                          <a:tab pos="457200" algn="l"/>
                          <a:tab pos="914400" algn="l"/>
                        </a:tabLst>
                      </a:pPr>
                      <a:r>
                        <a:rPr lang="en-US" sz="1300">
                          <a:effectLst/>
                        </a:rPr>
                        <a:t>Classification</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Reading List entry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Electronic*</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3651002506"/>
                  </a:ext>
                </a:extLst>
              </a:tr>
              <a:tr h="481588">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Creswell, J. W. (2013) Qualitative inquiry &amp; research design: choosing among five approaches. London: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93748809"/>
                  </a:ext>
                </a:extLst>
              </a:tr>
              <a:tr h="481588">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Pink, Sarah (2013) Doing visual ethnography. Los Angeles: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204155355"/>
                  </a:ext>
                </a:extLst>
              </a:tr>
              <a:tr h="481588">
                <a:tc>
                  <a:txBody>
                    <a:bodyPr/>
                    <a:lstStyle/>
                    <a:p>
                      <a:pPr>
                        <a:lnSpc>
                          <a:spcPct val="115000"/>
                        </a:lnSpc>
                        <a:spcAft>
                          <a:spcPts val="1000"/>
                        </a:spcAft>
                        <a:tabLst>
                          <a:tab pos="457200" algn="l"/>
                          <a:tab pos="914400" algn="l"/>
                        </a:tabLst>
                      </a:pPr>
                      <a:r>
                        <a:rPr lang="en-US" sz="1300">
                          <a:effectLst/>
                        </a:rPr>
                        <a:t>Essential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Silverman, D. (2011) Qualitative research: issues of theory, method and practice. London: Sage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858264180"/>
                  </a:ext>
                </a:extLst>
              </a:tr>
              <a:tr h="70816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Davies, C &amp; M. Parrinder (2010) Limited Language: Rewriting Design-Responding to a feedback culture. Berlin: Berkhäuser.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83999847"/>
                  </a:ext>
                </a:extLst>
              </a:tr>
              <a:tr h="708164">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Cooper, K. &amp; R. E. White. (2012) Qualitative research in the post-modern era: contexts of qualitative research. Dordrecht: Springer </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419318093"/>
                  </a:ext>
                </a:extLst>
              </a:tr>
              <a:tr h="481588">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Schneider, J. &amp; M. Stickdorn. (2011) This is service design thinking: basics, tools, cases. Hoboken: Wiley</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2181446332"/>
                  </a:ext>
                </a:extLst>
              </a:tr>
              <a:tr h="255012">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Art Review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1402860409"/>
                  </a:ext>
                </a:extLst>
              </a:tr>
              <a:tr h="255012">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Textile Design Research and Practice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1282626649"/>
                  </a:ext>
                </a:extLst>
              </a:tr>
              <a:tr h="255012">
                <a:tc>
                  <a:txBody>
                    <a:bodyPr/>
                    <a:lstStyle/>
                    <a:p>
                      <a:pPr>
                        <a:lnSpc>
                          <a:spcPct val="115000"/>
                        </a:lnSpc>
                        <a:spcAft>
                          <a:spcPts val="1000"/>
                        </a:spcAft>
                        <a:tabLst>
                          <a:tab pos="457200" algn="l"/>
                          <a:tab pos="914400" algn="l"/>
                        </a:tabLst>
                      </a:pPr>
                      <a:r>
                        <a:rPr lang="en-US"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Craft Research Journal</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1087796785"/>
                  </a:ext>
                </a:extLst>
              </a:tr>
              <a:tr h="255012">
                <a:tc>
                  <a:txBody>
                    <a:bodyPr/>
                    <a:lstStyle/>
                    <a:p>
                      <a:pPr>
                        <a:lnSpc>
                          <a:spcPct val="115000"/>
                        </a:lnSpc>
                        <a:spcAft>
                          <a:spcPts val="1000"/>
                        </a:spcAft>
                        <a:tabLst>
                          <a:tab pos="457200" algn="l"/>
                          <a:tab pos="914400" algn="l"/>
                        </a:tabLst>
                      </a:pPr>
                      <a:r>
                        <a:rPr lang="cy-GB" sz="1300">
                          <a:effectLst/>
                        </a:rPr>
                        <a:t>Further</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tabLst>
                          <a:tab pos="457200" algn="l"/>
                          <a:tab pos="914400" algn="l"/>
                        </a:tabLst>
                      </a:pPr>
                      <a:r>
                        <a:rPr lang="en-US" sz="1300">
                          <a:effectLst/>
                        </a:rPr>
                        <a:t>The Journal of Writing in Creative Practice</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tc>
                  <a:txBody>
                    <a:bodyPr/>
                    <a:lstStyle/>
                    <a:p>
                      <a:pPr>
                        <a:lnSpc>
                          <a:spcPct val="115000"/>
                        </a:lnSpc>
                        <a:spcAft>
                          <a:spcPts val="1000"/>
                        </a:spcAft>
                      </a:pPr>
                      <a:r>
                        <a:rPr lang="en-US" sz="1300">
                          <a:effectLst/>
                        </a:rPr>
                        <a:t>☒</a:t>
                      </a:r>
                      <a:endParaRPr lang="en-GB" sz="1300">
                        <a:effectLst/>
                        <a:latin typeface="Calibri" panose="020F0502020204030204" pitchFamily="34" charset="0"/>
                        <a:ea typeface="Calibri" panose="020F0502020204030204" pitchFamily="34" charset="0"/>
                        <a:cs typeface="Times New Roman" panose="02020603050405020304" pitchFamily="18" charset="0"/>
                      </a:endParaRPr>
                    </a:p>
                  </a:txBody>
                  <a:tcPr marL="80600" marR="80600" marT="0" marB="0"/>
                </a:tc>
                <a:extLst>
                  <a:ext uri="{0D108BD9-81ED-4DB2-BD59-A6C34878D82A}">
                    <a16:rowId xmlns:a16="http://schemas.microsoft.com/office/drawing/2014/main" val="734269650"/>
                  </a:ext>
                </a:extLst>
              </a:tr>
            </a:tbl>
          </a:graphicData>
        </a:graphic>
      </p:graphicFrame>
    </p:spTree>
    <p:extLst>
      <p:ext uri="{BB962C8B-B14F-4D97-AF65-F5344CB8AC3E}">
        <p14:creationId xmlns:p14="http://schemas.microsoft.com/office/powerpoint/2010/main" val="184786168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550</TotalTime>
  <Words>1810</Words>
  <Application>Microsoft Macintosh PowerPoint</Application>
  <PresentationFormat>Widescreen</PresentationFormat>
  <Paragraphs>237</Paragraphs>
  <Slides>24</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Rage Italic</vt:lpstr>
      <vt:lpstr>Tw Cen MT</vt:lpstr>
      <vt:lpstr>Wingdings</vt:lpstr>
      <vt:lpstr>Office Theme</vt:lpstr>
      <vt:lpstr>Welcome to the  Research in Context  Introduction</vt:lpstr>
      <vt:lpstr>Assessment Specification. </vt:lpstr>
      <vt:lpstr>Questions</vt:lpstr>
      <vt:lpstr>Essay Questions</vt:lpstr>
      <vt:lpstr>More questions to choose from</vt:lpstr>
      <vt:lpstr>Deadline</vt:lpstr>
      <vt:lpstr>The Library</vt:lpstr>
      <vt:lpstr>The lectures for GD &amp; CA</vt:lpstr>
      <vt:lpstr>One to One’s</vt:lpstr>
      <vt:lpstr>Essay Format</vt:lpstr>
      <vt:lpstr>Essay Format</vt:lpstr>
      <vt:lpstr>Introduction</vt:lpstr>
      <vt:lpstr>Ways to Start Your Introduction</vt:lpstr>
      <vt:lpstr>Ways to Start Your Introduction</vt:lpstr>
      <vt:lpstr>The Parts of a Thesis Statement</vt:lpstr>
      <vt:lpstr>The Functions of a Thesis Statement</vt:lpstr>
      <vt:lpstr>Example of an Introduction</vt:lpstr>
      <vt:lpstr>The Body</vt:lpstr>
      <vt:lpstr>Examples of essay outline</vt:lpstr>
      <vt:lpstr>The Writing Stage</vt:lpstr>
      <vt:lpstr>Signal/Transition words</vt:lpstr>
      <vt:lpstr>Signs / Transition words</vt:lpstr>
      <vt:lpstr>Conclusion</vt:lpstr>
      <vt:lpstr>Reading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Research in Context  Introduction</dc:title>
  <dc:creator>Donna Williams</dc:creator>
  <cp:lastModifiedBy>Donna Williams</cp:lastModifiedBy>
  <cp:revision>20</cp:revision>
  <dcterms:created xsi:type="dcterms:W3CDTF">2021-09-29T07:24:17Z</dcterms:created>
  <dcterms:modified xsi:type="dcterms:W3CDTF">2021-10-02T10:24:31Z</dcterms:modified>
</cp:coreProperties>
</file>